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0835A-244E-4246-B9B6-911650A28BD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E633B-2F2F-4281-B0AD-D4DC99A9215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第七</a:t>
            </a:r>
            <a:r>
              <a:rPr lang="zh-CN" altLang="en-US" dirty="0" smtClean="0"/>
              <a:t>课：自我介绍</a:t>
            </a:r>
            <a:br>
              <a:rPr lang="en-US" altLang="zh-CN" dirty="0" smtClean="0"/>
            </a:br>
            <a:r>
              <a:rPr lang="en-GB" sz="4500" dirty="0" err="1">
                <a:solidFill>
                  <a:srgbClr val="FF0000"/>
                </a:solidFill>
              </a:rPr>
              <a:t>Dì</a:t>
            </a:r>
            <a:r>
              <a:rPr lang="en-GB" sz="4500" dirty="0">
                <a:solidFill>
                  <a:srgbClr val="FF0000"/>
                </a:solidFill>
              </a:rPr>
              <a:t> </a:t>
            </a:r>
            <a:r>
              <a:rPr lang="en-GB" sz="4500" dirty="0" err="1">
                <a:solidFill>
                  <a:srgbClr val="FF0000"/>
                </a:solidFill>
              </a:rPr>
              <a:t>qī</a:t>
            </a:r>
            <a:r>
              <a:rPr lang="en-GB" sz="4500" dirty="0">
                <a:solidFill>
                  <a:srgbClr val="FF0000"/>
                </a:solidFill>
              </a:rPr>
              <a:t> </a:t>
            </a:r>
            <a:r>
              <a:rPr lang="en-GB" sz="4500" dirty="0" err="1">
                <a:solidFill>
                  <a:srgbClr val="FF0000"/>
                </a:solidFill>
              </a:rPr>
              <a:t>kè</a:t>
            </a:r>
            <a:r>
              <a:rPr lang="en-GB" sz="4500" dirty="0">
                <a:solidFill>
                  <a:srgbClr val="FF0000"/>
                </a:solidFill>
              </a:rPr>
              <a:t>: </a:t>
            </a:r>
            <a:r>
              <a:rPr lang="en-GB" sz="4500" dirty="0" err="1">
                <a:solidFill>
                  <a:srgbClr val="FF0000"/>
                </a:solidFill>
              </a:rPr>
              <a:t>Zìwǒ</a:t>
            </a:r>
            <a:r>
              <a:rPr lang="en-GB" sz="4500" dirty="0">
                <a:solidFill>
                  <a:srgbClr val="FF0000"/>
                </a:solidFill>
              </a:rPr>
              <a:t> </a:t>
            </a:r>
            <a:r>
              <a:rPr lang="en-GB" sz="4500" dirty="0" err="1">
                <a:solidFill>
                  <a:srgbClr val="FF0000"/>
                </a:solidFill>
              </a:rPr>
              <a:t>jièshào</a:t>
            </a:r>
            <a:endParaRPr lang="en-GB" sz="45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Lesson 7: Self-Introduction</a:t>
            </a:r>
            <a:endParaRPr lang="en-GB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228" y="643235"/>
            <a:ext cx="4874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Words 2 (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词语）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569" y="2014835"/>
            <a:ext cx="3945255" cy="2584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 </a:t>
            </a:r>
            <a:r>
              <a:rPr lang="en-GB" sz="5400" dirty="0" err="1"/>
              <a:t>Wǒ</a:t>
            </a:r>
            <a:r>
              <a:rPr lang="en-GB" sz="5400" dirty="0" err="1" smtClean="0"/>
              <a:t>men</a:t>
            </a:r>
            <a:endParaRPr lang="en-GB" sz="5400" dirty="0"/>
          </a:p>
          <a:p>
            <a:pPr algn="l"/>
            <a:br>
              <a:rPr lang="en-GB" sz="5400" dirty="0"/>
            </a:b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4640" y="2014835"/>
            <a:ext cx="395732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We,us (plural)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18540" y="3677285"/>
            <a:ext cx="336931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SimSun" panose="02010600030101010101" pitchFamily="2" charset="-122"/>
                <a:sym typeface="+mn-ea"/>
              </a:rPr>
              <a:t>老师 </a:t>
            </a:r>
            <a:r>
              <a:rPr lang="zh-CN" sz="5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sym typeface="+mn-ea"/>
              </a:rPr>
              <a:t>lǎoshī</a:t>
            </a:r>
            <a:endParaRPr lang="zh-CN" sz="5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851015" y="3677285"/>
            <a:ext cx="222885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sym typeface="+mn-ea"/>
              </a:rPr>
              <a:t>Teacher</a:t>
            </a:r>
            <a:endParaRPr lang="en-US" altLang="zh-CN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18540" y="5035550"/>
            <a:ext cx="492315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大家好</a:t>
            </a:r>
            <a:r>
              <a:rPr lang="en-GB" sz="5400" dirty="0" err="1" smtClean="0">
                <a:sym typeface="+mn-ea"/>
              </a:rPr>
              <a:t>Dàjiā hǎo</a:t>
            </a:r>
            <a:endParaRPr lang="en-US" sz="5400"/>
          </a:p>
        </p:txBody>
      </p:sp>
      <p:sp>
        <p:nvSpPr>
          <p:cNvPr id="10" name="Text Box 9"/>
          <p:cNvSpPr txBox="1"/>
          <p:nvPr/>
        </p:nvSpPr>
        <p:spPr>
          <a:xfrm>
            <a:off x="6644640" y="5035550"/>
            <a:ext cx="398843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  <a:sym typeface="+mn-ea"/>
              </a:rPr>
              <a:t>hello everyone</a:t>
            </a:r>
            <a:endParaRPr lang="zh-CN" altLang="en-US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274" y="1684635"/>
            <a:ext cx="316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学习</a:t>
            </a:r>
            <a:r>
              <a:rPr lang="en-GB" altLang="zh-CN" sz="5400" dirty="0"/>
              <a:t> </a:t>
            </a:r>
            <a:r>
              <a:rPr lang="en-GB" sz="5400" dirty="0" err="1" smtClean="0"/>
              <a:t>xuéxí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6269" y="1684635"/>
            <a:ext cx="2514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study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40180" y="3490595"/>
            <a:ext cx="344043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SimSun" panose="02010600030101010101" pitchFamily="2" charset="-122"/>
              </a:rPr>
              <a:t>华语 </a:t>
            </a:r>
            <a:r>
              <a:rPr lang="zh-CN" alt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huáyǔ</a:t>
            </a:r>
            <a:endParaRPr lang="zh-CN" altLang="en-US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26300" y="3490595"/>
            <a:ext cx="282765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Mandarin</a:t>
            </a:r>
            <a:endParaRPr lang="en-US" sz="5400"/>
          </a:p>
        </p:txBody>
      </p:sp>
      <p:sp>
        <p:nvSpPr>
          <p:cNvPr id="9" name="Text Box 8"/>
          <p:cNvSpPr txBox="1"/>
          <p:nvPr/>
        </p:nvSpPr>
        <p:spPr>
          <a:xfrm>
            <a:off x="1805940" y="4986020"/>
            <a:ext cx="166560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的 </a:t>
            </a:r>
            <a:r>
              <a:rPr lang="en-US" altLang="zh-CN" sz="5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</a:t>
            </a:r>
            <a:endParaRPr lang="en-US" altLang="zh-CN" sz="5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26300" y="4858385"/>
            <a:ext cx="18268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>
                <a:solidFill>
                  <a:srgbClr val="FF0000"/>
                </a:solidFill>
              </a:rPr>
              <a:t>Punya</a:t>
            </a:r>
            <a:endParaRPr 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986" y="550545"/>
            <a:ext cx="3847465" cy="1260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丽丽说：</a:t>
            </a:r>
            <a:r>
              <a:rPr lang="en-US" altLang="en-GB" sz="3500" dirty="0" err="1" smtClean="0">
                <a:sym typeface="+mn-ea"/>
              </a:rPr>
              <a:t>L</a:t>
            </a:r>
            <a:r>
              <a:rPr lang="en-GB" sz="3500" dirty="0" err="1" smtClean="0">
                <a:sym typeface="+mn-ea"/>
              </a:rPr>
              <a:t>ìlì</a:t>
            </a:r>
            <a:r>
              <a:rPr lang="en-GB" sz="3500" dirty="0"/>
              <a:t> </a:t>
            </a:r>
            <a:r>
              <a:rPr lang="en-GB" sz="3500" dirty="0" err="1"/>
              <a:t>shuō</a:t>
            </a:r>
            <a:r>
              <a:rPr lang="en-GB" sz="3500" dirty="0"/>
              <a:t>:</a:t>
            </a:r>
            <a:endParaRPr lang="en-GB" sz="3500" dirty="0"/>
          </a:p>
          <a:p>
            <a:pPr algn="l"/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6615" y="1376680"/>
            <a:ext cx="10890885" cy="179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大家好！我叫丽丽，他叫尤斯礼，他叫伊斯迈。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GB" sz="3500" dirty="0" err="1" smtClean="0"/>
              <a:t>Dàjiā hǎo</a:t>
            </a:r>
            <a:r>
              <a:rPr lang="zh-CN" altLang="en-GB" sz="3500" dirty="0" err="1" smtClean="0">
                <a:ea typeface="SimSun" panose="02010600030101010101" pitchFamily="2" charset="-122"/>
              </a:rPr>
              <a:t>！</a:t>
            </a:r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US" altLang="en-GB" sz="3500" dirty="0"/>
              <a:t>L</a:t>
            </a:r>
            <a:r>
              <a:rPr lang="en-GB" sz="3500" dirty="0" err="1" smtClean="0">
                <a:sym typeface="+mn-ea"/>
              </a:rPr>
              <a:t>ìlì</a:t>
            </a:r>
            <a:r>
              <a:rPr lang="en-GB" sz="3500" dirty="0"/>
              <a:t>, </a:t>
            </a:r>
            <a:r>
              <a:rPr lang="en-US" altLang="en-GB" sz="3500" dirty="0"/>
              <a:t>T</a:t>
            </a:r>
            <a:r>
              <a:rPr lang="en-GB" sz="3500" dirty="0" err="1"/>
              <a:t>ā</a:t>
            </a:r>
            <a:r>
              <a:rPr lang="en-GB" sz="3500" dirty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 smtClean="0"/>
              <a:t>Yóusīlǐ</a:t>
            </a:r>
            <a:r>
              <a:rPr lang="en-GB" sz="3500" dirty="0"/>
              <a:t>, </a:t>
            </a:r>
            <a:r>
              <a:rPr lang="en-GB" sz="3500" dirty="0" smtClean="0"/>
              <a:t>  </a:t>
            </a:r>
            <a:r>
              <a:rPr lang="en-US" altLang="en-GB" sz="3500" dirty="0" smtClean="0"/>
              <a:t>T</a:t>
            </a:r>
            <a:r>
              <a:rPr lang="en-GB" sz="3500" dirty="0" err="1" smtClean="0"/>
              <a:t>ā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 smtClean="0"/>
              <a:t>Yīsīmài</a:t>
            </a:r>
            <a:r>
              <a:rPr lang="en-GB" sz="3500" dirty="0"/>
              <a:t>.</a:t>
            </a:r>
            <a:endParaRPr lang="en-GB" sz="3500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68064" y="3001149"/>
            <a:ext cx="8989695" cy="179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我们 在 马来西亚 科技大学 学习 华语，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GB" sz="3500" dirty="0" err="1" smtClean="0"/>
              <a:t>Wǒmen</a:t>
            </a:r>
            <a:r>
              <a:rPr lang="en-GB" sz="3500" dirty="0" smtClean="0"/>
              <a:t> </a:t>
            </a:r>
            <a:r>
              <a:rPr lang="en-GB" sz="3500" dirty="0" err="1"/>
              <a:t>zài</a:t>
            </a:r>
            <a:r>
              <a:rPr lang="en-GB" sz="3500" dirty="0"/>
              <a:t> </a:t>
            </a:r>
            <a:r>
              <a:rPr lang="en-GB" sz="3500" dirty="0" err="1"/>
              <a:t>mǎláixīyà</a:t>
            </a:r>
            <a:r>
              <a:rPr lang="en-GB" sz="3500" dirty="0"/>
              <a:t> </a:t>
            </a:r>
            <a:r>
              <a:rPr lang="en-GB" sz="3500" dirty="0" err="1" smtClean="0"/>
              <a:t>kējì</a:t>
            </a:r>
            <a:r>
              <a:rPr lang="en-GB" sz="3500" dirty="0" smtClean="0"/>
              <a:t> </a:t>
            </a:r>
            <a:r>
              <a:rPr lang="en-GB" sz="3500" dirty="0" err="1"/>
              <a:t>dàxué</a:t>
            </a:r>
            <a:r>
              <a:rPr lang="en-GB" sz="3500" dirty="0"/>
              <a:t> </a:t>
            </a:r>
            <a:r>
              <a:rPr lang="en-GB" sz="3500" dirty="0" err="1"/>
              <a:t>xuéxí</a:t>
            </a:r>
            <a:r>
              <a:rPr lang="en-GB" sz="3500" dirty="0"/>
              <a:t> </a:t>
            </a:r>
            <a:r>
              <a:rPr lang="en-GB" sz="3500" dirty="0" err="1"/>
              <a:t>huáyǔ</a:t>
            </a:r>
            <a:r>
              <a:rPr lang="en-GB" sz="3500" dirty="0"/>
              <a:t>,</a:t>
            </a:r>
            <a:endParaRPr lang="en-GB" sz="3500" dirty="0"/>
          </a:p>
          <a:p>
            <a:pPr algn="l"/>
            <a:br>
              <a:rPr lang="en-GB" dirty="0"/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90916" y="4732427"/>
            <a:ext cx="7713345" cy="1245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们的老师的名字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, 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麦克。 谢谢！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US" altLang="en-GB" sz="3500"/>
              <a:t>W</a:t>
            </a:r>
            <a:r>
              <a:rPr lang="en-GB" sz="3500"/>
              <a:t>ǒmen </a:t>
            </a:r>
            <a:r>
              <a:rPr lang="en-US" altLang="en-GB" sz="3500"/>
              <a:t>de </a:t>
            </a:r>
            <a:r>
              <a:rPr lang="en-GB" sz="3500"/>
              <a:t>lǎoshī míngzì </a:t>
            </a:r>
            <a:r>
              <a:rPr lang="en-US" altLang="en-GB" sz="3500"/>
              <a:t>, </a:t>
            </a:r>
            <a:r>
              <a:rPr lang="en-GB" sz="3500"/>
              <a:t>Màikè. Xièxiè!</a:t>
            </a:r>
            <a:endParaRPr lang="en-GB" sz="3500"/>
          </a:p>
        </p:txBody>
      </p:sp>
      <p:pic>
        <p:nvPicPr>
          <p:cNvPr id="2" name="Picture 1" descr="happy-kid-boy-cartoon-character-vector-150547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4870" y="4308475"/>
            <a:ext cx="1992630" cy="209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9633" y="592435"/>
            <a:ext cx="3481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Words 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词语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566" y="2091035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在 </a:t>
            </a:r>
            <a:r>
              <a:rPr lang="en-GB" altLang="zh-CN" sz="5400" dirty="0" err="1"/>
              <a:t>z</a:t>
            </a:r>
            <a:r>
              <a:rPr lang="en-GB" sz="5400" dirty="0" err="1" smtClean="0"/>
              <a:t>ài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5688" y="2091035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at, in, on (a place)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3030" y="3919835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哪里 </a:t>
            </a:r>
            <a:r>
              <a:rPr lang="en-GB" altLang="zh-CN" sz="5400" dirty="0" err="1"/>
              <a:t>n</a:t>
            </a:r>
            <a:r>
              <a:rPr lang="en-GB" sz="5400" dirty="0" err="1" smtClean="0"/>
              <a:t>ǎlǐ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2659" y="3919835"/>
            <a:ext cx="4236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Where,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dimana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439" y="704195"/>
            <a:ext cx="383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念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书</a:t>
            </a:r>
            <a:r>
              <a:rPr lang="en-GB" altLang="zh-CN" sz="5400" dirty="0"/>
              <a:t> </a:t>
            </a:r>
            <a:r>
              <a:rPr lang="en-GB" sz="5400" dirty="0" err="1" smtClean="0"/>
              <a:t>niànshū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5989" y="704195"/>
            <a:ext cx="2514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study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738" y="2031345"/>
            <a:ext cx="5689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马来西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亚 </a:t>
            </a:r>
            <a:r>
              <a:rPr lang="en-GB" sz="5400" dirty="0" err="1" smtClean="0"/>
              <a:t>Mǎláixīyà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5295" y="2031345"/>
            <a:ext cx="2458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Malaysia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012" y="5166340"/>
            <a:ext cx="350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大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学 </a:t>
            </a:r>
            <a:r>
              <a:rPr lang="en-GB" altLang="zh-CN" sz="5400" dirty="0" err="1"/>
              <a:t>D</a:t>
            </a:r>
            <a:r>
              <a:rPr lang="en-GB" sz="5400" dirty="0" err="1" smtClean="0"/>
              <a:t>àxué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7072" y="5166340"/>
            <a:ext cx="277177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99185" y="3582035"/>
            <a:ext cx="285877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科技 </a:t>
            </a:r>
            <a:r>
              <a:rPr lang="zh-CN" altLang="en-US" sz="5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kējì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 </a:t>
            </a:r>
            <a:endParaRPr lang="zh-CN" alt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67600" y="3582035"/>
            <a:ext cx="325501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Technology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850" y="2027535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也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是</a:t>
            </a:r>
            <a:r>
              <a:rPr lang="en-GB" altLang="zh-CN" sz="5400" dirty="0"/>
              <a:t> </a:t>
            </a:r>
            <a:r>
              <a:rPr lang="en-GB" sz="5400" dirty="0" err="1" smtClean="0"/>
              <a:t>yěshì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9190" y="2027535"/>
            <a:ext cx="2817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Also, juga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030" y="3691235"/>
            <a:ext cx="3811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高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兴 </a:t>
            </a:r>
            <a:r>
              <a:rPr lang="en-GB" altLang="zh-CN" sz="5400" dirty="0" err="1" smtClean="0"/>
              <a:t>g</a:t>
            </a:r>
            <a:r>
              <a:rPr lang="en-GB" sz="5400" dirty="0" err="1" smtClean="0"/>
              <a:t>āoxìng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1442" y="3691235"/>
            <a:ext cx="1813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874" y="1900535"/>
            <a:ext cx="3379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认识 </a:t>
            </a:r>
            <a:r>
              <a:rPr lang="en-GB" altLang="zh-CN" sz="5400" dirty="0" err="1" smtClean="0"/>
              <a:t>r</a:t>
            </a:r>
            <a:r>
              <a:rPr lang="en-GB" sz="5400" dirty="0" err="1" smtClean="0"/>
              <a:t>ènshì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4664" y="1900535"/>
            <a:ext cx="2568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know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238" y="3729335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说 </a:t>
            </a:r>
            <a:r>
              <a:rPr lang="en-GB" altLang="zh-CN" sz="5400" dirty="0" err="1" smtClean="0"/>
              <a:t>s</a:t>
            </a:r>
            <a:r>
              <a:rPr lang="en-GB" sz="5400" dirty="0" err="1" smtClean="0"/>
              <a:t>huō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5963" y="3729335"/>
            <a:ext cx="290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Speak, say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2684" y="5100935"/>
            <a:ext cx="397383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尤斯礼</a:t>
            </a:r>
            <a:r>
              <a:rPr lang="zh-CN" altLang="en-US" sz="5400" cap="none" spc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Yóusīlǐ</a:t>
            </a:r>
            <a:endParaRPr lang="zh-CN" altLang="en-US" sz="5400" cap="none" spc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Image result for fattah ami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r="13409"/>
          <a:stretch>
            <a:fillRect/>
          </a:stretch>
        </p:blipFill>
        <p:spPr bwMode="auto">
          <a:xfrm>
            <a:off x="952884" y="1123315"/>
            <a:ext cx="4393181" cy="35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10971" y="5100935"/>
            <a:ext cx="275907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ea typeface="SimSun" panose="02010600030101010101" pitchFamily="2" charset="-122"/>
              </a:rPr>
              <a:t>丽丽 </a:t>
            </a:r>
            <a:r>
              <a:rPr lang="en-US" altLang="zh-CN" sz="5400" cap="none" spc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imSun" panose="02010600030101010101" pitchFamily="2" charset="-122"/>
              </a:rPr>
              <a:t>Lily</a:t>
            </a:r>
            <a:endParaRPr lang="en-US" altLang="zh-CN" sz="5400" cap="none" spc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</a:endParaRPr>
          </a:p>
        </p:txBody>
      </p:sp>
      <p:pic>
        <p:nvPicPr>
          <p:cNvPr id="7" name="Picture 6" descr="DoGdigCU0AEJ9w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930" y="1231265"/>
            <a:ext cx="2701925" cy="337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5180" y="1227435"/>
            <a:ext cx="247904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尤斯礼：</a:t>
            </a:r>
            <a:endParaRPr lang="en-US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4626" y="1227435"/>
            <a:ext cx="59554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你好。你叫什么名字？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 err="1"/>
              <a:t>hǎo</a:t>
            </a:r>
            <a:r>
              <a:rPr lang="en-GB" sz="3500" dirty="0"/>
              <a:t>. </a:t>
            </a:r>
            <a:r>
              <a:rPr lang="en-GB" sz="3500" dirty="0" err="1"/>
              <a:t>Nǐ</a:t>
            </a:r>
            <a:r>
              <a:rPr lang="en-GB" sz="3500" dirty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/>
              <a:t>shénme</a:t>
            </a:r>
            <a:r>
              <a:rPr lang="en-GB" sz="3500" dirty="0"/>
              <a:t> </a:t>
            </a:r>
            <a:r>
              <a:rPr lang="en-GB" sz="3500" dirty="0" err="1"/>
              <a:t>míngzì</a:t>
            </a:r>
            <a:r>
              <a:rPr lang="en-GB" sz="3500" dirty="0"/>
              <a:t>?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5918326" y="2858785"/>
            <a:ext cx="491871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我叫丽丽， 你呢？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l"/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/>
              <a:t>Lì lì</a:t>
            </a:r>
            <a:r>
              <a:rPr lang="en-GB" sz="3500" dirty="0"/>
              <a:t>, </a:t>
            </a:r>
            <a:r>
              <a:rPr lang="en-GB" sz="3500" dirty="0" smtClean="0"/>
              <a:t>     </a:t>
            </a:r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/>
              <a:t>ne?</a:t>
            </a:r>
            <a:endParaRPr lang="en-GB" sz="35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6226" y="2858785"/>
            <a:ext cx="190500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丽丽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：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9216" y="4490135"/>
            <a:ext cx="36271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叫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尤斯礼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。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GB" sz="3500" dirty="0" smtClean="0"/>
              <a:t> </a:t>
            </a:r>
            <a:r>
              <a:rPr lang="en-GB" sz="3500" dirty="0" err="1"/>
              <a:t>Wǒ</a:t>
            </a:r>
            <a:r>
              <a:rPr lang="en-GB" sz="3500" dirty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/>
              <a:t>Yóusīlǐ</a:t>
            </a:r>
            <a:r>
              <a:rPr lang="en-GB" sz="3500" dirty="0" smtClean="0"/>
              <a:t> </a:t>
            </a:r>
            <a:r>
              <a:rPr lang="en-US" sz="3500" dirty="0" smtClean="0"/>
              <a:t>.</a:t>
            </a:r>
            <a:endParaRPr lang="en-GB" sz="3500" dirty="0"/>
          </a:p>
        </p:txBody>
      </p:sp>
      <p:sp>
        <p:nvSpPr>
          <p:cNvPr id="13" name="Rectangle 12"/>
          <p:cNvSpPr/>
          <p:nvPr/>
        </p:nvSpPr>
        <p:spPr>
          <a:xfrm>
            <a:off x="805180" y="4490135"/>
            <a:ext cx="247904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尤斯礼</a:t>
            </a:r>
            <a:r>
              <a:rPr lang="zh-CN" altLang="en-US" sz="4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：</a:t>
            </a:r>
            <a:endParaRPr lang="en-US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8986" y="1207785"/>
            <a:ext cx="64973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尤斯礼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，你在哪里念书？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l"/>
            <a:r>
              <a:rPr lang="en-GB" sz="3500" dirty="0" err="1" smtClean="0"/>
              <a:t>Zōng</a:t>
            </a:r>
            <a:r>
              <a:rPr lang="en-GB" sz="3500" dirty="0" smtClean="0"/>
              <a:t> </a:t>
            </a:r>
            <a:r>
              <a:rPr lang="en-GB" sz="3500" dirty="0" err="1"/>
              <a:t>wěi</a:t>
            </a:r>
            <a:r>
              <a:rPr lang="en-GB" sz="3500" dirty="0"/>
              <a:t>, </a:t>
            </a:r>
            <a:r>
              <a:rPr lang="en-GB" sz="3500" dirty="0" err="1"/>
              <a:t>nǐ</a:t>
            </a:r>
            <a:r>
              <a:rPr lang="en-GB" sz="3500" dirty="0"/>
              <a:t> </a:t>
            </a:r>
            <a:r>
              <a:rPr lang="en-GB" sz="3500" dirty="0" err="1"/>
              <a:t>zài</a:t>
            </a:r>
            <a:r>
              <a:rPr lang="en-GB" sz="3500" dirty="0"/>
              <a:t> </a:t>
            </a:r>
            <a:r>
              <a:rPr lang="en-GB" sz="3500" dirty="0" err="1"/>
              <a:t>nǎlǐ</a:t>
            </a:r>
            <a:r>
              <a:rPr lang="en-GB" sz="3500" dirty="0"/>
              <a:t> </a:t>
            </a:r>
            <a:r>
              <a:rPr lang="en-GB" sz="3500" dirty="0" err="1"/>
              <a:t>niànshū</a:t>
            </a:r>
            <a:r>
              <a:rPr lang="en-GB" sz="3500" dirty="0"/>
              <a:t>?</a:t>
            </a:r>
            <a:endParaRPr lang="en-GB" sz="35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677" y="1183670"/>
            <a:ext cx="190500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丽丽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：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677" y="3282519"/>
            <a:ext cx="247904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尤斯礼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：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31904" y="3328685"/>
            <a:ext cx="7320280" cy="2553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我在马来西亚</a:t>
            </a:r>
            <a:r>
              <a:rPr lang="zh-CN" alt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科技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大学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zh-CN" altLang="en-US" sz="4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念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书。你呢？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zài</a:t>
            </a:r>
            <a:r>
              <a:rPr lang="en-GB" sz="3500" dirty="0"/>
              <a:t> </a:t>
            </a:r>
            <a:r>
              <a:rPr lang="en-GB" sz="3500" dirty="0" err="1"/>
              <a:t>mǎláixīyà</a:t>
            </a:r>
            <a:r>
              <a:rPr lang="en-GB" sz="3500" dirty="0"/>
              <a:t> </a:t>
            </a:r>
            <a:r>
              <a:rPr lang="en-GB" sz="3500" dirty="0" err="1"/>
              <a:t>dūn</a:t>
            </a:r>
            <a:r>
              <a:rPr lang="en-GB" sz="3500" dirty="0"/>
              <a:t> </a:t>
            </a:r>
            <a:r>
              <a:rPr lang="en-GB" sz="3500" dirty="0" err="1"/>
              <a:t>húxiānwēng</a:t>
            </a:r>
            <a:r>
              <a:rPr lang="en-GB" sz="3500" dirty="0"/>
              <a:t> </a:t>
            </a:r>
            <a:r>
              <a:rPr lang="en-GB" sz="3500" dirty="0" err="1"/>
              <a:t>dàxué</a:t>
            </a:r>
            <a:br>
              <a:rPr lang="en-GB" sz="3500" dirty="0" smtClean="0"/>
            </a:br>
            <a:r>
              <a:rPr lang="en-GB" sz="3500" dirty="0" err="1"/>
              <a:t>niànshū</a:t>
            </a:r>
            <a:r>
              <a:rPr lang="en-GB" sz="3500" dirty="0"/>
              <a:t>. </a:t>
            </a:r>
            <a:r>
              <a:rPr lang="en-GB" sz="3500" dirty="0" err="1"/>
              <a:t>Nǐ</a:t>
            </a:r>
            <a:r>
              <a:rPr lang="en-GB" sz="3500" dirty="0"/>
              <a:t> ne?</a:t>
            </a:r>
            <a:endParaRPr lang="en-GB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1926" y="1423685"/>
            <a:ext cx="65325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我也是。很高兴认识你。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yěshì</a:t>
            </a:r>
            <a:r>
              <a:rPr lang="en-GB" sz="3500" dirty="0"/>
              <a:t>. </a:t>
            </a:r>
            <a:r>
              <a:rPr lang="en-GB" sz="3500" dirty="0" err="1"/>
              <a:t>Hěn</a:t>
            </a:r>
            <a:r>
              <a:rPr lang="en-GB" sz="3500" dirty="0"/>
              <a:t> </a:t>
            </a:r>
            <a:r>
              <a:rPr lang="en-GB" sz="3500" dirty="0" err="1"/>
              <a:t>gāoxìng</a:t>
            </a:r>
            <a:r>
              <a:rPr lang="en-GB" sz="3500" dirty="0"/>
              <a:t> </a:t>
            </a:r>
            <a:r>
              <a:rPr lang="en-GB" sz="3500" dirty="0" err="1"/>
              <a:t>rènshì</a:t>
            </a:r>
            <a:r>
              <a:rPr lang="en-GB" sz="3500" dirty="0"/>
              <a:t> </a:t>
            </a:r>
            <a:r>
              <a:rPr lang="en-GB" sz="3500" dirty="0" err="1"/>
              <a:t>nǐ</a:t>
            </a:r>
            <a:r>
              <a:rPr lang="en-GB" sz="3500" dirty="0"/>
              <a:t>.</a:t>
            </a:r>
            <a:endParaRPr lang="en-GB" sz="3500" dirty="0"/>
          </a:p>
        </p:txBody>
      </p:sp>
      <p:sp>
        <p:nvSpPr>
          <p:cNvPr id="5" name="Rectangle 4"/>
          <p:cNvSpPr/>
          <p:nvPr/>
        </p:nvSpPr>
        <p:spPr>
          <a:xfrm>
            <a:off x="1092326" y="1423685"/>
            <a:ext cx="190500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丽丽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：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326" y="3633485"/>
            <a:ext cx="2479040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尤斯礼</a:t>
            </a:r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：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41926" y="3633485"/>
            <a:ext cx="51598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我也很高兴认识你</a:t>
            </a:r>
            <a:endParaRPr lang="en-US" altLang="zh-CN" sz="45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yě</a:t>
            </a:r>
            <a:r>
              <a:rPr lang="en-GB" sz="3500" dirty="0"/>
              <a:t> </a:t>
            </a:r>
            <a:r>
              <a:rPr lang="en-GB" sz="3500" dirty="0" err="1"/>
              <a:t>hěn</a:t>
            </a:r>
            <a:r>
              <a:rPr lang="en-GB" sz="3500" dirty="0"/>
              <a:t> </a:t>
            </a:r>
            <a:r>
              <a:rPr lang="en-GB" sz="3500" dirty="0" err="1"/>
              <a:t>gāoxìng</a:t>
            </a:r>
            <a:r>
              <a:rPr lang="en-GB" sz="3500" dirty="0"/>
              <a:t> </a:t>
            </a:r>
            <a:r>
              <a:rPr lang="en-GB" sz="3500" dirty="0" err="1"/>
              <a:t>rènshì</a:t>
            </a:r>
            <a:r>
              <a:rPr lang="en-GB" sz="3500" dirty="0"/>
              <a:t> </a:t>
            </a:r>
            <a:r>
              <a:rPr lang="en-GB" sz="3500" dirty="0" err="1"/>
              <a:t>nǐ</a:t>
            </a:r>
            <a:endParaRPr lang="en-GB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919</Words>
  <Application>WPS Presentation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Arial</vt:lpstr>
      <vt:lpstr>方正舒体</vt:lpstr>
      <vt:lpstr>Segoe Print</vt:lpstr>
      <vt:lpstr>Garamond</vt:lpstr>
      <vt:lpstr>Adobe Garamond Pro</vt:lpstr>
      <vt:lpstr>Microsoft YaHei</vt:lpstr>
      <vt:lpstr>Arial Unicode MS</vt:lpstr>
      <vt:lpstr>Calibri</vt:lpstr>
      <vt:lpstr>MS PGothic</vt:lpstr>
      <vt:lpstr>MS Gothic</vt:lpstr>
      <vt:lpstr>Organic</vt:lpstr>
      <vt:lpstr>第七课：自我介绍 Dì qī kè: Zìwǒ jièshào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第七课：自我介绍 Dì qī kè: Zìwǒ jièshào</dc:title>
  <dc:creator>zaid</dc:creator>
  <cp:lastModifiedBy>zaid shafie</cp:lastModifiedBy>
  <cp:revision>13</cp:revision>
  <dcterms:created xsi:type="dcterms:W3CDTF">2017-10-30T03:54:00Z</dcterms:created>
  <dcterms:modified xsi:type="dcterms:W3CDTF">2018-10-07T08:37:49Z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