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9" r:id="rId2"/>
    <p:sldId id="260" r:id="rId3"/>
    <p:sldId id="261" r:id="rId4"/>
    <p:sldId id="262" r:id="rId5"/>
    <p:sldId id="263" r:id="rId6"/>
    <p:sldId id="264" r:id="rId7"/>
    <p:sldId id="30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30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75193" autoAdjust="0"/>
  </p:normalViewPr>
  <p:slideViewPr>
    <p:cSldViewPr snapToGrid="0">
      <p:cViewPr>
        <p:scale>
          <a:sx n="66" d="100"/>
          <a:sy n="66" d="100"/>
        </p:scale>
        <p:origin x="-134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7547F8-5AC8-4A0B-9102-2EC3AE393113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5516BE-D6ED-4C93-8D90-4C276BE6D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A3444C-8617-4088-A7B0-8FB536D53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Communication is the most popular internet activity</a:t>
            </a:r>
          </a:p>
          <a:p>
            <a:pPr>
              <a:spcBef>
                <a:spcPct val="0"/>
              </a:spcBef>
            </a:pPr>
            <a:r>
              <a:rPr lang="en-US" smtClean="0"/>
              <a:t>The types of communications are:</a:t>
            </a:r>
          </a:p>
          <a:p>
            <a:pPr>
              <a:spcBef>
                <a:spcPct val="0"/>
              </a:spcBef>
            </a:pPr>
            <a:r>
              <a:rPr lang="en-US" smtClean="0"/>
              <a:t>	email, instant messaging and social networking.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252EA4-FFA4-4CAC-965C-E547A4478A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E-mail or electronic mail (Key Term)</a:t>
            </a:r>
          </a:p>
          <a:p>
            <a:pPr marL="1143000" lvl="2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Transmission of electronic messages over the Internet</a:t>
            </a:r>
          </a:p>
          <a:p>
            <a:pPr marL="1143000" lvl="2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Client-based – requires installation of program on your computer.  Examples are Microsoft Outlook Express, Mozilla Thunderbird, and Apple Mail.</a:t>
            </a:r>
          </a:p>
          <a:p>
            <a:pPr marL="1143000" lvl="2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Web-based – no email program on your computer, access from any computer.  Examples are Google Gmail, Microsoft Hotmail, </a:t>
            </a:r>
            <a:r>
              <a:rPr lang="en-GB" dirty="0" err="1" smtClean="0"/>
              <a:t>Yahoo!Mail</a:t>
            </a:r>
            <a:endParaRPr lang="en-GB" dirty="0" smtClean="0"/>
          </a:p>
          <a:p>
            <a:pPr defTabSz="457200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43F445-51D7-490E-83B6-9AA7E7D0B7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Internet uses the domain name system (DNS), which gives names and numbers to people and computers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Address (Key Term) has two parts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User name - identifies unique user or computer in the domain 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Domain name (Key Term) - references a specific organization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Top-level domain code identification includes geographical location or organizational identification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.com = commercial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.</a:t>
            </a:r>
            <a:r>
              <a:rPr lang="en-GB" dirty="0" err="1" smtClean="0"/>
              <a:t>edu</a:t>
            </a:r>
            <a:r>
              <a:rPr lang="en-GB" dirty="0" smtClean="0"/>
              <a:t> = education and research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.org = organizations (usually non-profit)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.net</a:t>
            </a:r>
            <a:r>
              <a:rPr lang="en-GB" dirty="0" smtClean="0"/>
              <a:t> = major network </a:t>
            </a:r>
            <a:r>
              <a:rPr lang="en-GB" dirty="0" err="1" smtClean="0"/>
              <a:t>centers</a:t>
            </a:r>
            <a:r>
              <a:rPr lang="en-GB" dirty="0" smtClean="0"/>
              <a:t> (usually easier to access than commercial)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.</a:t>
            </a:r>
            <a:r>
              <a:rPr lang="en-GB" dirty="0" err="1" smtClean="0"/>
              <a:t>gov</a:t>
            </a:r>
            <a:r>
              <a:rPr lang="en-GB" dirty="0" smtClean="0"/>
              <a:t> = government</a:t>
            </a: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E68DBC-CC07-4CE7-B3BF-AAC141CA3B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Spam (Key Term) – unsolicited e-mail </a:t>
            </a:r>
          </a:p>
          <a:p>
            <a:pPr marL="742950" lvl="1" indent="-28575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Distraction, Nuisance</a:t>
            </a:r>
          </a:p>
          <a:p>
            <a:pPr marL="742950" lvl="1" indent="-28575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Computer viruses (Key Term) can also be attached to spam</a:t>
            </a:r>
          </a:p>
          <a:p>
            <a:pPr marL="742950" lvl="1" indent="-28575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Spam blockers (Key Term) use a variety of different approaches to identify and eliminate spam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CAN-SPAM Act requires that every marketing related email provide an opt-out option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Tips to blocking spam: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Choose a complex address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Keep a low profile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Don’t ever respond to spam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e-mail filter options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spam blockers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9EB67B-0189-4BA8-B622-F8D403AC0A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Instant Messaging (Key Term)</a:t>
            </a:r>
          </a:p>
          <a:p>
            <a:pPr marL="685800" lvl="1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Extension of email that allows two or more people to contact each other via direct, live communication</a:t>
            </a:r>
          </a:p>
          <a:p>
            <a:pPr marL="685800" lvl="1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To use instant message, specify list of friends (Key Term) and register with an instant messaging server</a:t>
            </a:r>
          </a:p>
          <a:p>
            <a:pPr marL="685800" lvl="1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Some services include video and file-sharing</a:t>
            </a:r>
          </a:p>
          <a:p>
            <a:pPr marL="685800" lvl="1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Different services do not always play well together. Universal instant messenger (Key Word) programs are being developed (i.e. </a:t>
            </a:r>
            <a:r>
              <a:rPr lang="en-GB" dirty="0" err="1" smtClean="0"/>
              <a:t>Digsby</a:t>
            </a:r>
            <a:r>
              <a:rPr lang="en-GB" dirty="0" smtClean="0"/>
              <a:t>, Pidgin, </a:t>
            </a:r>
            <a:r>
              <a:rPr lang="en-GB" dirty="0" err="1" smtClean="0"/>
              <a:t>Qnext</a:t>
            </a:r>
            <a:r>
              <a:rPr lang="en-GB" dirty="0" smtClean="0"/>
              <a:t>), to overcome this limitation.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AABCC-322A-4023-9ED7-BAB13ECEE0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Social Networking (Key Term)</a:t>
            </a:r>
          </a:p>
          <a:p>
            <a:pPr lvl="2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One of the fastest growing uses of the Internet</a:t>
            </a:r>
          </a:p>
          <a:p>
            <a:pPr lvl="2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Connecting individuals to one another 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MySpace</a:t>
            </a:r>
            <a:r>
              <a:rPr lang="en-GB" dirty="0" smtClean="0"/>
              <a:t> – music, movies, celebrities and TV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/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Facebook – individuals, businesses, communities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Facebook – instant messaging, photo, video sharing, games, etc.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Facebook Profiles – personal information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Facebook Pages – created by businesses and public figures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Facebook Groups – created by individuals who share a common interest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/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LinkedIN</a:t>
            </a:r>
            <a:r>
              <a:rPr lang="en-GB" dirty="0" smtClean="0"/>
              <a:t> – Business/professionally oriented social networking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Consider carefully the information you are disclosing when joining social networking sites.</a:t>
            </a: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BF5F2B-9D2F-4ECE-9387-91699F0D37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Popular blogs include Blogger and </a:t>
            </a:r>
            <a:r>
              <a:rPr lang="en-US" dirty="0" err="1" smtClean="0"/>
              <a:t>WordPress</a:t>
            </a: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Twitter is the most popular </a:t>
            </a:r>
            <a:r>
              <a:rPr lang="en-US" dirty="0" err="1" smtClean="0"/>
              <a:t>microblog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06AD06-14C5-426C-92A4-FAAE18EC7C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mtClean="0"/>
              <a:t>YouTube  webcasts live movie premiers and sporting events.</a:t>
            </a:r>
          </a:p>
          <a:p>
            <a:pPr eaLnBrk="0" hangingPunct="0"/>
            <a:endParaRPr lang="en-US" smtClean="0"/>
          </a:p>
          <a:p>
            <a:pPr eaLnBrk="0" hangingPunct="0"/>
            <a:r>
              <a:rPr lang="en-US" smtClean="0"/>
              <a:t>Podcasts available on iTunes </a:t>
            </a:r>
          </a:p>
          <a:p>
            <a:pPr eaLnBrk="0" hangingPunct="0"/>
            <a:endParaRPr lang="en-US" smtClean="0"/>
          </a:p>
          <a:p>
            <a:pPr eaLnBrk="0" hangingPunct="0"/>
            <a:r>
              <a:rPr lang="en-US" smtClean="0"/>
              <a:t>Wikipedia is an example of using a wiki as an online encyclopedia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D9A4AB-FF41-48B2-B790-42045EEE3D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Specialized programs that assist you in locating information on the Web and the Internet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Search services (Key Term) help you locate information; they maintain the database that helps you get where you want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Special programs called spiders (Key Term) continually look for information and updated services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Search engines (Key Term) – assist you to locate information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keyword search (Key Term); know “rules” i.e. use + or quotes to look for phrases rather than individual words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directory search (Key Term) – list of categories or topics; also known as index search (Key Term)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Metasearch engines (Key Term) – programs that automatically submit your search request to several search engines simultaneously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Specialized search engines (Key Term) - Programs that focus on subject specific Web sites</a:t>
            </a:r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37F96B-19A7-4405-9E76-527B3F5E1F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Keyword search (Key Term) – enter a keyword or a phrase reflecting the information you want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Returns a number of hits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Each hit includes a hyperlink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Directory search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Known as an index search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Select a category or topic that fits the information you want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Note: a recent study by the NEC Research Institute found that any one search engine includes only a fraction of the informational sources on the Web. Therefore, it is good to use more than one search engine when researching important topics.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8614AA-8D54-4E39-8861-58DD71E07F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516BE-D6ED-4C93-8D90-4C276BE6DB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21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Programs that automatically submit your search request to several engines simultaneously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The engine receives the results, eliminates duplicates, orders hits, and then provides the edited list to you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809650-573E-4B26-BFB0-0BC2882FE0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Programs that focus on subject specific Web sites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Specialized sites can potentially save you time by narrowing your search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87B94F-34C3-451C-9A1D-50627B3D36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Anyone can publish to the web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Not all Web information has been subjected to peer review or submission guidelines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Ways to evaluate accuracy of Web information:</a:t>
            </a:r>
          </a:p>
          <a:p>
            <a:pPr lvl="1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Authority – Is author an expert in the subject area? Is the site an official site for the information presented, or, is it an individual person’s Web site?</a:t>
            </a:r>
          </a:p>
          <a:p>
            <a:pPr lvl="1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Accuracy – Is the information subject to critical review prior to posting? Does the site provide a means to report errors to the author?</a:t>
            </a:r>
          </a:p>
          <a:p>
            <a:pPr lvl="1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Objectivity – Is the information factual, or does the author have a bias? </a:t>
            </a:r>
          </a:p>
          <a:p>
            <a:pPr lvl="1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Currency – Is the information current? Is there a “published on” date or “updated on” date indicated?</a:t>
            </a: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823741-2348-4493-B9D6-2D8AA6EDE8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Electronic commerce is buying and selling over the Internet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Three basic types of electronic commerce: business to consumer; consumer to consumer; and business to business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B2C (Key Term)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Involves the sale of a product or service to the general public or end users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C2C (Key Term)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Involves individuals selling to individuals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B2B (Key Term)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Involves the sale of a product or service from one business to another</a:t>
            </a:r>
          </a:p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/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BC026F-0036-4380-A7AD-765022C489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B2C is fastest growing type of e-commerce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Three types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Online banking (Key Term)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Becoming a standard feature of banking institutions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Customers use standard browser to perform many banking operations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Financial trading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Online stock trading allows investors to research, buy, and sell stocks and bonds over the Internet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Shopping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Buying and selling of consumer goods via the Internet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Sites exist that provide support for consumers looking to compare products and locate bargains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6CBF8C-E285-4676-A76B-855FF16DA6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Recent trend in C2C e-commerce is Web auctions (Key Term); similar to traditional auctions – no one sees each other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Auction house sites (Key Term) – merchandise presented for auction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Person-person auction sites (Key Term) – more like flea markets; forum for buyers and sellers to gather Similar to Web traditional auctions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Buyers and sellers seldom meet face-to-face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Ask the students if they have ever used E-bay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Example auction sites include Amazon, Bidz, eBay, Sotheby’s, and Yahoo!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832EF-42A7-4894-BB00-A00FE87650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Example:  A furniture manufacturer requires raw materials such as wood, paint, and varnish.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695B16-5921-4044-9DED-6D2D0CFDDA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 challenge is the payment for goods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Should be reliable, secure, and fast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Electronic payment -- easy, secure payment method 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Checks -- slowest and least convenient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Credit cards -- easier to work with, somewhat vulnerable to theft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Criminals known as carders (Key Term) specialize in stealing, trading, and using stolen credit cards over the internet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Digital cash (Key Term)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Purchased from third party (usually a special bank); more secure than credit cards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Providers include </a:t>
            </a:r>
            <a:r>
              <a:rPr lang="en-GB" dirty="0" err="1" smtClean="0"/>
              <a:t>Ecash</a:t>
            </a:r>
            <a:r>
              <a:rPr lang="en-GB" dirty="0" smtClean="0"/>
              <a:t>, Google, Internet Cash, and PayPal</a:t>
            </a:r>
          </a:p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/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8C1110-B174-4714-B130-914D2FB649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Basic components include: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Clients: corporations and end-users who want access to data, programs, and storage anywhere and anytime a connection to the Internet is available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Service providers: organizations that are willing to provide (sometimes for a fee) access to software and storage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Internet connectivity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Two critical factors that determine the efficiency of cloud computing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speed and reliability of the user’s access to the Internet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Internet’s capability to provide safe and reliable transmission of data and programs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074A9C-4DA9-4378-A349-15DF82CF84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86A6C7-9552-4E64-87DC-B7CED11C7C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Most developed network system currently in use; connects people all over the world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Originally started in 1969 when US funded a research project (ARPANET—Advanced Research Project Agency Network)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CERN – Center for European Nuclear Research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World Wide Web (Web) is a </a:t>
            </a:r>
            <a:r>
              <a:rPr lang="en-GB" b="1" smtClean="0"/>
              <a:t>part</a:t>
            </a:r>
            <a:r>
              <a:rPr lang="en-GB" smtClean="0"/>
              <a:t> of the Internet – not </a:t>
            </a:r>
            <a:r>
              <a:rPr lang="en-GB" b="1" smtClean="0"/>
              <a:t>the</a:t>
            </a:r>
            <a:r>
              <a:rPr lang="en-GB" smtClean="0"/>
              <a:t> Internet; introduced in 1992 by consortium in Switzerland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Originally started as research and text-based network to exchange research ideas from university to university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 Developed into a network of networks 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 One of the most powerful tools of the 21</a:t>
            </a:r>
            <a:r>
              <a:rPr lang="en-GB" baseline="30000" smtClean="0"/>
              <a:t>st</a:t>
            </a:r>
            <a:r>
              <a:rPr lang="en-GB" smtClean="0"/>
              <a:t> century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 How would your life be different if the Internet did not exist?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Internet &amp; Web further clarified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Internet is the actual physical network comprised of  wires, cables (Key Term), &amp; satellites</a:t>
            </a:r>
          </a:p>
          <a:p>
            <a:pPr marL="1143000" lvl="2" indent="-228600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Being connected to the network is often referred to as being online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The Web is a multimedia interface to resources available on the internet</a:t>
            </a: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3231C2-B2AB-436E-84CE-BD18D0C38D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File Transfer Protocol and Secure File Transfer Protocol (FTP &amp; SFTP)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copy files from your computer to the internet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used for uploading changes to a website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Web-based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uses web browser to upload and download files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BitTorrent</a:t>
            </a:r>
            <a:endParaRPr lang="en-US" dirty="0" smtClean="0"/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distributes file transfers across many computers for more efficient downloads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good for transferring large files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E9C072-8B18-4EE9-87CD-3E5DE6940D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Internet Security Suites (Key Term) – collection of utility programs designed to maintain your security and privacy while you are on the Web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ts val="450"/>
              </a:spcBef>
              <a:buFontTx/>
              <a:buChar char="•"/>
            </a:pPr>
            <a:r>
              <a:rPr lang="en-GB" dirty="0" smtClean="0"/>
              <a:t>Internet Security Suites (Key Term) control…</a:t>
            </a:r>
          </a:p>
          <a:p>
            <a:pPr lvl="1">
              <a:spcBef>
                <a:spcPts val="450"/>
              </a:spcBef>
              <a:buFontTx/>
              <a:buChar char="•"/>
            </a:pPr>
            <a:r>
              <a:rPr lang="en-GB" dirty="0" smtClean="0"/>
              <a:t>Spam (Key Term)</a:t>
            </a:r>
          </a:p>
          <a:p>
            <a:pPr lvl="1">
              <a:spcBef>
                <a:spcPts val="450"/>
              </a:spcBef>
              <a:buFontTx/>
              <a:buChar char="•"/>
            </a:pPr>
            <a:r>
              <a:rPr lang="en-GB" dirty="0" smtClean="0"/>
              <a:t>Protect against computer viruses (Key Term)</a:t>
            </a:r>
          </a:p>
          <a:p>
            <a:pPr lvl="1">
              <a:spcBef>
                <a:spcPts val="450"/>
              </a:spcBef>
              <a:buFontTx/>
              <a:buChar char="•"/>
            </a:pPr>
            <a:r>
              <a:rPr lang="en-GB" dirty="0" smtClean="0"/>
              <a:t>Provide Filters (Key Term)</a:t>
            </a:r>
            <a:endParaRPr lang="en-GB" b="1" i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39BCCE-9B15-43CD-A812-A9FF5227E3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Downsides example: Infiltration of Internet viruses and spyware may enable your every move at home to be broadcast over the Internet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ED32E7-3A5E-4974-B27F-34F7A5FE5D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EBE0AE-D604-439C-8348-905E9CF5B0F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Have students turn to the end of Chapter 2 in their textbooks to view the same “Open-Ended” questions/statements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738B4-AB7C-433C-B650-ACE8C1EED362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Have students turn to the end of Chapter 2 in their textbooks to view the same “Open-Ended” questions/statements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Most common Internet applications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Communicating - sending e-mail and discussion group participation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Shopping – fastest-growing applications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Searching - using virtual libraries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Education or e-learning (Key Term) 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Entertainment – music downloads; integration of TV and PC</a:t>
            </a:r>
          </a:p>
          <a:p>
            <a:pPr lvl="2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/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121E5-D779-448F-8E60-81F5E89F1A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The common way to access the Internet is through a provider or host computer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Internet Service Providers (ISPs) - already connected to the Internet -- furnish a pathway for other users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Typical providers include: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Colleges and universities – usually “free”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Ask students to identify various ISPs used in their environment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Popular Commercial Internet Service Providers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Verizon and Comcast</a:t>
            </a: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D4181-78B8-4459-AB30-B059FFB87A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Browsers allow you to search or surf (Key Term) the Web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Navigate, search for information and communicate using the Web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URL (uniform resource locator) (Key Term) to connect to other resources 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84CEF-677B-4CE0-A338-CC9C47D11D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Two parts to URL: 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protocol (Key Term), rules for exchanging data between computers (usually http://); 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domain name (Key Term) – specific address where the resource is located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Many URLs have additional parts specifying directory paths and file names.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D8444E-ABA2-4DD2-A1D3-93517C0F00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Browser is software that allows users to navigate the Web and read the multimedia formatted pages 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Connect to Web sites using URL addresses (uniform resource locator)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cs typeface="Times New Roman" pitchFamily="18" charset="0"/>
              </a:rPr>
              <a:t>Document is sent to computer usually coded in HTML (Hypertext </a:t>
            </a:r>
            <a:r>
              <a:rPr lang="en-GB" dirty="0" err="1" smtClean="0">
                <a:cs typeface="Times New Roman" pitchFamily="18" charset="0"/>
              </a:rPr>
              <a:t>Markup</a:t>
            </a:r>
            <a:r>
              <a:rPr lang="en-GB" dirty="0" smtClean="0">
                <a:cs typeface="Times New Roman" pitchFamily="18" charset="0"/>
              </a:rPr>
              <a:t> Language) (Key Term) or some variation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cs typeface="Times New Roman" pitchFamily="18" charset="0"/>
              </a:rPr>
              <a:t>Interprets the HTML codes displaying page</a:t>
            </a:r>
          </a:p>
          <a:p>
            <a:pPr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cs typeface="Times New Roman" pitchFamily="18" charset="0"/>
              </a:rPr>
              <a:t>May contain 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cs typeface="Times New Roman" pitchFamily="18" charset="0"/>
              </a:rPr>
              <a:t>Hyperlinks (Key Term) -- allow users to quickly connect to other pages or Web sites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cs typeface="Times New Roman" pitchFamily="18" charset="0"/>
              </a:rPr>
              <a:t>Graphics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cs typeface="Times New Roman" pitchFamily="18" charset="0"/>
              </a:rPr>
              <a:t>Text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cs typeface="Times New Roman" pitchFamily="18" charset="0"/>
              </a:rPr>
              <a:t>Multimedia elements</a:t>
            </a:r>
          </a:p>
          <a:p>
            <a:pPr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cs typeface="Times New Roman" pitchFamily="18" charset="0"/>
              </a:rPr>
              <a:t>Web server– the computer that stores and shares graphics, text, audio &amp; video clip files</a:t>
            </a:r>
            <a:endParaRPr lang="en-GB" dirty="0" smtClean="0"/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Web pages contain links (Key Term) to programs called applets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These are special programs written in a programming language called Java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These programs can be quickly downloaded and run by most browsers </a:t>
            </a: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BA1E06-5FEE-4BB9-9830-BF1352DBFF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Java – Object Oriented programming language, applets written in Java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Javascript</a:t>
            </a:r>
            <a:r>
              <a:rPr lang="en-GB" dirty="0" smtClean="0"/>
              <a:t> – also an Object Oriented programming language / scripting language, smaller and simpler set of commands, embedded in HTML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AJAX – (</a:t>
            </a:r>
            <a:r>
              <a:rPr lang="en-US" dirty="0" smtClean="0"/>
              <a:t>Asynchronous Java Script and XML)</a:t>
            </a:r>
            <a:r>
              <a:rPr lang="en-GB" dirty="0" smtClean="0"/>
              <a:t> </a:t>
            </a:r>
            <a:r>
              <a:rPr lang="en-GB" dirty="0" err="1" smtClean="0"/>
              <a:t>javascipt</a:t>
            </a:r>
            <a:r>
              <a:rPr lang="en-GB" dirty="0" smtClean="0"/>
              <a:t> that can communicate with a server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37F2F-0E71-45A0-9311-07AE07454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 cstate="print"/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Internet, the Web, and Electronic Commerce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Rectangle 8"/>
          <p:cNvGrpSpPr>
            <a:grpSpLocks/>
          </p:cNvGrpSpPr>
          <p:nvPr userDrawn="1"/>
        </p:nvGrpSpPr>
        <p:grpSpPr bwMode="auto">
          <a:xfrm>
            <a:off x="1328738" y="2097088"/>
            <a:ext cx="7870825" cy="3133725"/>
            <a:chOff x="837" y="1321"/>
            <a:chExt cx="4958" cy="1974"/>
          </a:xfrm>
        </p:grpSpPr>
        <p:pic>
          <p:nvPicPr>
            <p:cNvPr id="13" name="Rectangle 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" y="1321"/>
              <a:ext cx="4958" cy="1974"/>
            </a:xfrm>
            <a:prstGeom prst="rect">
              <a:avLst/>
            </a:prstGeom>
            <a:noFill/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76" y="1344"/>
              <a:ext cx="4884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w Cen MT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112" y="2133600"/>
            <a:ext cx="7363967" cy="1898754"/>
          </a:xfrm>
        </p:spPr>
        <p:txBody>
          <a:bodyPr>
            <a:noAutofit/>
          </a:bodyPr>
          <a:lstStyle>
            <a:lvl1pPr algn="l">
              <a:defRPr sz="5400" b="1" cap="none" spc="-15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021" y="4381925"/>
            <a:ext cx="5869718" cy="734518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600" cap="none" spc="-150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291263"/>
            <a:ext cx="1431925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3DDE-54D6-43CB-84F6-86FD85765969}" type="datetime1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725" y="62785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 cstate="print"/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Internet, the Web, and Electronic Commerce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8288338" y="623093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r"/>
            <a:r>
              <a:rPr lang="en-US" sz="1400">
                <a:latin typeface="Corbel" pitchFamily="34" charset="0"/>
              </a:rPr>
              <a:t>2-</a:t>
            </a:r>
            <a:fld id="{CFFD64BF-A1A4-44F1-86C9-AD062C5F6E17}" type="slidenum">
              <a:rPr lang="en-US" sz="1400">
                <a:latin typeface="Corbel" pitchFamily="34" charset="0"/>
              </a:rPr>
              <a:pPr algn="r"/>
              <a:t>‹#›</a:t>
            </a:fld>
            <a:endParaRPr lang="en-US" sz="1400"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84" y="274638"/>
            <a:ext cx="8274334" cy="1143000"/>
          </a:xfrm>
        </p:spPr>
        <p:txBody>
          <a:bodyPr/>
          <a:lstStyle>
            <a:lvl1pPr>
              <a:defRPr sz="4000" b="1" cap="none" spc="-1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1600200"/>
            <a:ext cx="7131131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8050" y="6565900"/>
            <a:ext cx="1092200" cy="3095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DE0D98-8FC2-4045-A066-9F23E98DEF2C}" type="datetime1">
              <a:rPr lang="en-US"/>
              <a:pPr>
                <a:defRPr/>
              </a:pPr>
              <a:t>2/22/2018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7238" y="65595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040" y="1590501"/>
            <a:ext cx="4046537" cy="4522788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tabLst>
                <a:tab pos="274320" algn="l"/>
              </a:tabLst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22850" y="1603375"/>
            <a:ext cx="4121150" cy="4533900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89A1-0017-4E1A-8F98-33E9CB4C49DC}" type="datetime1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1036" name="Picture 14"/>
            <p:cNvPicPr>
              <a:picLocks noChangeAspect="1"/>
            </p:cNvPicPr>
            <p:nvPr userDrawn="1"/>
          </p:nvPicPr>
          <p:blipFill>
            <a:blip r:embed="rId5" cstate="print"/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Internet, the Web, and Electronic Commerce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8263" y="6289675"/>
            <a:ext cx="13874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8A87378A-8CAA-4A01-A444-355C7F4C11FF}" type="datetime1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0663" y="63023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225" y="274638"/>
            <a:ext cx="82470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035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27138" y="1600200"/>
            <a:ext cx="7459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TextBox 14"/>
          <p:cNvSpPr txBox="1">
            <a:spLocks noChangeArrowheads="1"/>
          </p:cNvSpPr>
          <p:nvPr userDrawn="1"/>
        </p:nvSpPr>
        <p:spPr bwMode="auto">
          <a:xfrm>
            <a:off x="8288338" y="623093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r"/>
            <a:r>
              <a:rPr lang="en-US" sz="1400">
                <a:latin typeface="Corbel" pitchFamily="34" charset="0"/>
              </a:rPr>
              <a:t>2-</a:t>
            </a:r>
            <a:fld id="{58C775AB-55A6-4D57-8BBC-3615180C5D7A}" type="slidenum">
              <a:rPr lang="en-US" sz="1400">
                <a:latin typeface="Corbel" pitchFamily="34" charset="0"/>
              </a:rPr>
              <a:pPr algn="r"/>
              <a:t>‹#›</a:t>
            </a:fld>
            <a:endParaRPr lang="en-US" sz="140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000" b="1" kern="1200" spc="-150" dirty="0">
          <a:ln w="11430"/>
          <a:solidFill>
            <a:srgbClr val="376092"/>
          </a:solidFill>
          <a:effectLst>
            <a:outerShdw blurRad="38100" dist="38100" dir="2700000" algn="tl">
              <a:srgbClr val="000000">
                <a:alpha val="84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44.png"/><Relationship Id="rId7" Type="http://schemas.openxmlformats.org/officeDocument/2006/relationships/slide" Target="slide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10" Type="http://schemas.openxmlformats.org/officeDocument/2006/relationships/image" Target="../media/image46.jpeg"/><Relationship Id="rId4" Type="http://schemas.openxmlformats.org/officeDocument/2006/relationships/slide" Target="slide23.xml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8.png"/><Relationship Id="rId7" Type="http://schemas.openxmlformats.org/officeDocument/2006/relationships/slide" Target="slide3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25" y="1985762"/>
            <a:ext cx="8016875" cy="2030412"/>
          </a:xfrm>
        </p:spPr>
      </p:pic>
      <p:pic>
        <p:nvPicPr>
          <p:cNvPr id="5" name="Subtitle 4"/>
          <p:cNvPicPr>
            <a:picLocks noGrp="1" noChangeArrowheads="1"/>
          </p:cNvPicPr>
          <p:nvPr>
            <p:ph type="subTitle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63675" y="4267200"/>
            <a:ext cx="6083300" cy="8540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Uniform Resource Locator</a:t>
            </a:r>
          </a:p>
          <a:p>
            <a:pPr lvl="1"/>
            <a:r>
              <a:rPr lang="en-GB"/>
              <a:t>Has at least two parts</a:t>
            </a:r>
          </a:p>
          <a:p>
            <a:pPr lvl="2"/>
            <a:r>
              <a:rPr lang="en-GB"/>
              <a:t>Protocol</a:t>
            </a:r>
          </a:p>
          <a:p>
            <a:pPr lvl="2"/>
            <a:r>
              <a:rPr lang="en-GB"/>
              <a:t>Domain name</a:t>
            </a:r>
          </a:p>
          <a:p>
            <a:pPr>
              <a:buClr>
                <a:srgbClr val="376092"/>
              </a:buClr>
            </a:pPr>
            <a:r>
              <a:rPr lang="en-GB" smtClean="0"/>
              <a:t>Top-level domain (TLD)</a:t>
            </a:r>
          </a:p>
          <a:p>
            <a:pPr lvl="1"/>
            <a:r>
              <a:rPr lang="en-GB"/>
              <a:t>Identifies the type of organization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24580" name="Picture 5" descr="C:\Users\Glen\Documents\McGraw-Hill\OLeary-CE2012\Art-2012\ole16805_ch02\ole16805_0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699000"/>
            <a:ext cx="488791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Glen\Documents\McGraw-Hill\OLeary-CE2012\Art-2012\ole16805_ch02\ole16805_0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3138" y="4313238"/>
            <a:ext cx="235743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Browsers interpret HTML commands </a:t>
            </a:r>
          </a:p>
          <a:p>
            <a:pPr lvl="1"/>
            <a:r>
              <a:rPr lang="en-GB">
                <a:solidFill>
                  <a:schemeClr val="accent1"/>
                </a:solidFill>
              </a:rPr>
              <a:t>Hypertext Markup Language </a:t>
            </a:r>
          </a:p>
          <a:p>
            <a:pPr lvl="1"/>
            <a:r>
              <a:rPr lang="en-GB"/>
              <a:t>Contained in a document</a:t>
            </a:r>
          </a:p>
          <a:p>
            <a:pPr>
              <a:buClr>
                <a:srgbClr val="376092"/>
              </a:buClr>
            </a:pPr>
            <a:r>
              <a:rPr lang="en-GB" smtClean="0"/>
              <a:t>Display document as a </a:t>
            </a:r>
            <a:r>
              <a:rPr lang="en-GB" smtClean="0">
                <a:solidFill>
                  <a:schemeClr val="accent1"/>
                </a:solidFill>
              </a:rPr>
              <a:t>Web page</a:t>
            </a:r>
          </a:p>
          <a:p>
            <a:pPr>
              <a:buClr>
                <a:srgbClr val="376092"/>
              </a:buClr>
            </a:pPr>
            <a:r>
              <a:rPr lang="en-GB" smtClean="0">
                <a:solidFill>
                  <a:schemeClr val="accent1"/>
                </a:solidFill>
              </a:rPr>
              <a:t>Hyperlinks </a:t>
            </a:r>
          </a:p>
          <a:p>
            <a:pPr lvl="1"/>
            <a:r>
              <a:rPr lang="en-GB"/>
              <a:t>Connect to</a:t>
            </a:r>
            <a:br>
              <a:rPr lang="en-GB"/>
            </a:br>
            <a:r>
              <a:rPr lang="en-GB"/>
              <a:t>other web pages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26628" name="Picture 2" descr="C:\Users\lazouharis\Desktop\McGraw Hill Computing Essentials 2013\CE_2013_ArtFiles\ole16821_ch02\ole16821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38" y="3633788"/>
            <a:ext cx="37496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360488" y="141732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dirty="0" smtClean="0"/>
              <a:t>Interactive Features on Web Pages may be triggered by special programming instructions written in these languages </a:t>
            </a:r>
            <a:endParaRPr dirty="0" smtClean="0"/>
          </a:p>
          <a:p>
            <a:pPr lvl="1"/>
            <a:r>
              <a:rPr lang="en-GB" sz="2800" dirty="0" err="1">
                <a:solidFill>
                  <a:schemeClr val="accent1"/>
                </a:solidFill>
              </a:rPr>
              <a:t>Javascript</a:t>
            </a:r>
            <a:endParaRPr sz="2800" dirty="0">
              <a:solidFill>
                <a:schemeClr val="accent1"/>
              </a:solidFill>
            </a:endParaRPr>
          </a:p>
          <a:p>
            <a:pPr lvl="1"/>
            <a:r>
              <a:rPr lang="en-GB" sz="2800" dirty="0" smtClean="0">
                <a:solidFill>
                  <a:schemeClr val="accent1"/>
                </a:solidFill>
              </a:rPr>
              <a:t>AJAX </a:t>
            </a:r>
          </a:p>
          <a:p>
            <a:pPr marL="457200" lvl="1" indent="0">
              <a:buNone/>
            </a:pPr>
            <a:r>
              <a:rPr lang="en-GB" sz="1600" dirty="0" smtClean="0"/>
              <a:t>(</a:t>
            </a:r>
            <a:r>
              <a:rPr lang="en-US" sz="1600" dirty="0"/>
              <a:t>Asynchronous Java Script and XML)</a:t>
            </a:r>
            <a:r>
              <a:rPr lang="en-GB" sz="1600" dirty="0"/>
              <a:t> 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Java</a:t>
            </a:r>
          </a:p>
        </p:txBody>
      </p:sp>
      <p:pic>
        <p:nvPicPr>
          <p:cNvPr id="28676" name="Picture 2" descr="C:\Users\lazouharis\Desktop\McGraw Hill Computing Essentials 2013\CE_2013_ArtFiles\ole16821_ch02\ole16821_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013" y="3205163"/>
            <a:ext cx="38814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lazouharis\Desktop\McGraw Hill Computing Essentials 2013\CE_2013_ArtFiles\ole16821_ch02\ole16821_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50" y="3759200"/>
            <a:ext cx="41148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268288"/>
            <a:ext cx="8516937" cy="1158875"/>
          </a:xfrm>
        </p:spPr>
      </p:pic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Most popular Internet activity</a:t>
            </a:r>
            <a:endParaRPr smtClean="0"/>
          </a:p>
          <a:p>
            <a:pPr lvl="1"/>
            <a:r>
              <a:rPr lang="en-GB" sz="2800"/>
              <a:t>Electronic Mail (</a:t>
            </a:r>
            <a:r>
              <a:rPr lang="en-GB" sz="2800">
                <a:hlinkClick r:id="rId5" action="ppaction://hlinksldjump"/>
              </a:rPr>
              <a:t>E-Mail</a:t>
            </a:r>
            <a:r>
              <a:rPr lang="en-GB" sz="2800"/>
              <a:t>)</a:t>
            </a:r>
            <a:endParaRPr sz="2800">
              <a:solidFill>
                <a:schemeClr val="accent1"/>
              </a:solidFill>
            </a:endParaRPr>
          </a:p>
          <a:p>
            <a:pPr lvl="1"/>
            <a:r>
              <a:rPr lang="en-GB" sz="2800">
                <a:hlinkClick r:id="rId6" action="ppaction://hlinksldjump"/>
              </a:rPr>
              <a:t>Instant Messaging</a:t>
            </a:r>
            <a:endParaRPr lang="en-GB" sz="2800"/>
          </a:p>
          <a:p>
            <a:pPr lvl="1"/>
            <a:r>
              <a:rPr lang="en-GB" sz="2800">
                <a:hlinkClick r:id="rId7" action="ppaction://hlinksldjump"/>
              </a:rPr>
              <a:t>Social Networking</a:t>
            </a:r>
            <a:endParaRPr lang="en-GB" sz="280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dirty="0" smtClean="0"/>
              <a:t>Transmission of electronic messages over the Internet</a:t>
            </a:r>
            <a:endParaRPr dirty="0" smtClean="0"/>
          </a:p>
          <a:p>
            <a:pPr lvl="1"/>
            <a:r>
              <a:rPr lang="en-GB" sz="2800" dirty="0"/>
              <a:t>Client-based - </a:t>
            </a:r>
            <a:r>
              <a:rPr lang="en-GB" sz="1600" dirty="0"/>
              <a:t>requires installation of program on your computer.  Examples are Microsoft Outlook Express</a:t>
            </a:r>
            <a:endParaRPr lang="en-GB" sz="1600" dirty="0"/>
          </a:p>
          <a:p>
            <a:pPr lvl="1"/>
            <a:r>
              <a:rPr lang="en-GB" sz="2800" dirty="0"/>
              <a:t>Web-based - Webmail</a:t>
            </a:r>
          </a:p>
        </p:txBody>
      </p:sp>
      <p:sp>
        <p:nvSpPr>
          <p:cNvPr id="3277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32773" name="Picture 2" descr="C:\Users\lazouharis\Desktop\McGraw Hill Computing Essentials 2013\CE_2013_ArtFiles\ole16821_ch02\ole16821_0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0846" y="3883545"/>
            <a:ext cx="4075146" cy="264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pic>
        <p:nvPicPr>
          <p:cNvPr id="7" name="Picture 6" descr="C:\Users\Glen\Documents\McGraw-Hill\OLeary-CE2012\Art-2012\ole16805_ch02\ole16805_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163" y="2767013"/>
            <a:ext cx="6518275" cy="1876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55750" y="1243013"/>
            <a:ext cx="7131050" cy="4525962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Junk and/or unwanted e-mail</a:t>
            </a:r>
          </a:p>
          <a:p>
            <a:pPr>
              <a:buClr>
                <a:srgbClr val="376092"/>
              </a:buClr>
            </a:pPr>
            <a:r>
              <a:rPr lang="en-GB" smtClean="0"/>
              <a:t>Computer </a:t>
            </a:r>
            <a:r>
              <a:rPr lang="en-GB" smtClean="0">
                <a:solidFill>
                  <a:schemeClr val="accent1"/>
                </a:solidFill>
              </a:rPr>
              <a:t>viruses</a:t>
            </a:r>
            <a:r>
              <a:rPr lang="en-GB" smtClean="0"/>
              <a:t> or </a:t>
            </a:r>
            <a:r>
              <a:rPr smtClean="0"/>
              <a:t>destructive programs are often attached to unsolicited email</a:t>
            </a:r>
          </a:p>
          <a:p>
            <a:pPr lvl="1"/>
            <a:r>
              <a:t>CAN-SPAM Act</a:t>
            </a:r>
          </a:p>
          <a:p>
            <a:pPr>
              <a:buClr>
                <a:srgbClr val="376092"/>
              </a:buClr>
            </a:pPr>
            <a:r>
              <a:rPr smtClean="0">
                <a:solidFill>
                  <a:schemeClr val="accent1"/>
                </a:solidFill>
              </a:rPr>
              <a:t>Spam blockers </a:t>
            </a:r>
            <a:r>
              <a:rPr smtClean="0"/>
              <a:t>/ </a:t>
            </a:r>
            <a:r>
              <a:rPr smtClean="0">
                <a:solidFill>
                  <a:schemeClr val="accent1"/>
                </a:solidFill>
              </a:rPr>
              <a:t>spam filters </a:t>
            </a:r>
            <a:r>
              <a:rPr smtClean="0"/>
              <a:t>use a variety of approaches to identify and control spam 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7170" name="Picture 2" descr="C:\Users\lazouharis\Desktop\McGraw Hill Computing Essentials 2013\CE_2013_ArtFiles\ole16821_ch02\ole16821_0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313" y="4838700"/>
            <a:ext cx="35671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Extension of email that provides direct, live communication between two or more people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>
                <a:solidFill>
                  <a:schemeClr val="accent1"/>
                </a:solidFill>
              </a:rPr>
              <a:t>Instant messaging </a:t>
            </a:r>
            <a:r>
              <a:rPr dirty="0" smtClean="0"/>
              <a:t>programs also include: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Video conferencing features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File sharing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Remote assistance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Most widely used instant messaging services: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AOL’s Instant Messenger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Microsoft’s MSN Messenger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Yahoo Messenger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sp>
        <p:nvSpPr>
          <p:cNvPr id="38916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284288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smtClean="0"/>
              <a:t>Connecting people and organizations that share a common interest or activity</a:t>
            </a:r>
          </a:p>
          <a:p>
            <a:pPr>
              <a:buClr>
                <a:srgbClr val="376092"/>
              </a:buClr>
            </a:pPr>
            <a:r>
              <a:rPr smtClean="0"/>
              <a:t>Three most popular:</a:t>
            </a:r>
          </a:p>
          <a:p>
            <a:pPr lvl="1"/>
            <a:r>
              <a:rPr>
                <a:solidFill>
                  <a:schemeClr val="accent1"/>
                </a:solidFill>
              </a:rPr>
              <a:t>MySpace</a:t>
            </a:r>
          </a:p>
          <a:p>
            <a:pPr lvl="1"/>
            <a:r>
              <a:rPr>
                <a:solidFill>
                  <a:schemeClr val="accent1"/>
                </a:solidFill>
              </a:rPr>
              <a:t>Facebook</a:t>
            </a:r>
          </a:p>
          <a:p>
            <a:pPr lvl="2"/>
            <a:r>
              <a:t>Facebook </a:t>
            </a:r>
            <a:r>
              <a:rPr>
                <a:solidFill>
                  <a:schemeClr val="accent1"/>
                </a:solidFill>
              </a:rPr>
              <a:t>Profiles</a:t>
            </a:r>
          </a:p>
          <a:p>
            <a:pPr lvl="2"/>
            <a:r>
              <a:t>Facebook </a:t>
            </a:r>
            <a:r>
              <a:rPr>
                <a:solidFill>
                  <a:schemeClr val="accent1"/>
                </a:solidFill>
              </a:rPr>
              <a:t>Pages</a:t>
            </a:r>
          </a:p>
          <a:p>
            <a:pPr lvl="2"/>
            <a:r>
              <a:t>Facebook </a:t>
            </a:r>
            <a:r>
              <a:rPr>
                <a:solidFill>
                  <a:schemeClr val="accent1"/>
                </a:solidFill>
              </a:rPr>
              <a:t>groups</a:t>
            </a:r>
          </a:p>
          <a:p>
            <a:pPr lvl="1"/>
            <a:r>
              <a:rPr>
                <a:solidFill>
                  <a:schemeClr val="accent1"/>
                </a:solidFill>
              </a:rPr>
              <a:t>LinkedIn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sp>
        <p:nvSpPr>
          <p:cNvPr id="40964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40965" name="Picture 2" descr="C:\Users\lazouharis\Desktop\McGraw Hill Computing Essentials 2013\CE_2013_ArtFiles\ole16821_ch02\ole16821_0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8438" y="2730500"/>
            <a:ext cx="356711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lazouharis\Desktop\McGraw Hill Computing Essentials 2013\CE_2013_ArtFiles\ole16821_ch02\ole16821_un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600" y="3206750"/>
            <a:ext cx="37496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268288"/>
            <a:ext cx="8497888" cy="1158875"/>
          </a:xfrm>
        </p:spPr>
      </p:pic>
      <p:sp>
        <p:nvSpPr>
          <p:cNvPr id="43012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14388" y="1590675"/>
            <a:ext cx="4046537" cy="4522788"/>
          </a:xfrm>
        </p:spPr>
        <p:txBody>
          <a:bodyPr/>
          <a:lstStyle/>
          <a:p>
            <a:pPr marL="273050" indent="-273050">
              <a:tabLst>
                <a:tab pos="273050" algn="l"/>
              </a:tabLst>
            </a:pPr>
            <a:r>
              <a:rPr smtClean="0"/>
              <a:t>Web logs or blogs – personal news pages that are date/time-stamped and arranged with the most recent items shown first</a:t>
            </a:r>
          </a:p>
          <a:p>
            <a:pPr marL="273050" indent="-273050">
              <a:tabLst>
                <a:tab pos="273050" algn="l"/>
              </a:tabLst>
            </a:pPr>
            <a:endParaRPr smtClean="0"/>
          </a:p>
        </p:txBody>
      </p:sp>
      <p:sp>
        <p:nvSpPr>
          <p:cNvPr id="430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60913" y="1233488"/>
            <a:ext cx="4121150" cy="4533900"/>
          </a:xfrm>
        </p:spPr>
        <p:txBody>
          <a:bodyPr/>
          <a:lstStyle/>
          <a:p>
            <a:pPr marL="273050" indent="-273050"/>
            <a:r>
              <a:rPr sz="2200" smtClean="0"/>
              <a:t>Microblogs – short status updates that answer the question:</a:t>
            </a:r>
          </a:p>
          <a:p>
            <a:pPr lvl="1"/>
            <a:r>
              <a:rPr sz="2200"/>
              <a:t>What are you doing now?</a:t>
            </a:r>
          </a:p>
          <a:p>
            <a:pPr marL="273050" indent="-273050"/>
            <a:endParaRPr sz="2200" smtClean="0"/>
          </a:p>
        </p:txBody>
      </p:sp>
      <p:pic>
        <p:nvPicPr>
          <p:cNvPr id="43014" name="Picture 2" descr="C:\Users\lazouharis\Desktop\McGraw Hill Computing Essentials 2013\CE_2013_ArtFiles\ole16821_ch02\ole16821_0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1938" y="4311650"/>
            <a:ext cx="27432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Discuss the origins of the </a:t>
            </a:r>
            <a:r>
              <a:rPr lang="en-GB" smtClean="0">
                <a:solidFill>
                  <a:schemeClr val="accent1"/>
                </a:solidFill>
              </a:rPr>
              <a:t>Internet</a:t>
            </a:r>
            <a:r>
              <a:rPr lang="en-GB" smtClean="0"/>
              <a:t> and the </a:t>
            </a:r>
            <a:r>
              <a:rPr lang="en-GB" smtClean="0">
                <a:solidFill>
                  <a:schemeClr val="accent1"/>
                </a:solidFill>
              </a:rPr>
              <a:t>Web.</a:t>
            </a:r>
          </a:p>
          <a:p>
            <a:pPr>
              <a:buClr>
                <a:srgbClr val="376092"/>
              </a:buClr>
            </a:pPr>
            <a:r>
              <a:rPr lang="en-GB" smtClean="0"/>
              <a:t>Describe how to access the Web using providers and browsers.</a:t>
            </a:r>
          </a:p>
          <a:p>
            <a:pPr>
              <a:buClr>
                <a:srgbClr val="376092"/>
              </a:buClr>
            </a:pPr>
            <a:r>
              <a:rPr lang="en-GB" smtClean="0"/>
              <a:t>Discuss Internet communications, including e-mail, instant messaging, social networking, blogs, microblogs, Webcasts, podcasts, and wikis.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497888" cy="1158875"/>
          </a:xfrm>
        </p:spPr>
      </p:pic>
      <p:sp>
        <p:nvSpPr>
          <p:cNvPr id="4505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14388" y="1590675"/>
            <a:ext cx="4046537" cy="4522788"/>
          </a:xfrm>
        </p:spPr>
        <p:txBody>
          <a:bodyPr/>
          <a:lstStyle/>
          <a:p>
            <a:pPr marL="273050" indent="-273050">
              <a:tabLst>
                <a:tab pos="273050" algn="l"/>
              </a:tabLst>
            </a:pPr>
            <a:r>
              <a:rPr smtClean="0">
                <a:solidFill>
                  <a:schemeClr val="accent1"/>
                </a:solidFill>
              </a:rPr>
              <a:t>Webcast</a:t>
            </a:r>
            <a:r>
              <a:rPr smtClean="0"/>
              <a:t> – streaming technology for live broadcast of audio and video</a:t>
            </a:r>
          </a:p>
          <a:p>
            <a:pPr marL="273050" indent="-273050">
              <a:tabLst>
                <a:tab pos="273050" algn="l"/>
              </a:tabLst>
            </a:pPr>
            <a:r>
              <a:rPr smtClean="0">
                <a:solidFill>
                  <a:schemeClr val="accent1"/>
                </a:solidFill>
              </a:rPr>
              <a:t>Podcast-audio</a:t>
            </a:r>
            <a:r>
              <a:rPr smtClean="0"/>
              <a:t> and video files that can be downloaded to your computer or media player</a:t>
            </a:r>
          </a:p>
          <a:p>
            <a:pPr marL="273050" indent="-273050">
              <a:tabLst>
                <a:tab pos="273050" algn="l"/>
              </a:tabLst>
            </a:pPr>
            <a:endParaRPr smtClean="0"/>
          </a:p>
        </p:txBody>
      </p:sp>
      <p:sp>
        <p:nvSpPr>
          <p:cNvPr id="45060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73050" indent="-273050"/>
            <a:r>
              <a:rPr smtClean="0">
                <a:solidFill>
                  <a:schemeClr val="accent1"/>
                </a:solidFill>
              </a:rPr>
              <a:t>Wiki</a:t>
            </a:r>
            <a:r>
              <a:rPr smtClean="0"/>
              <a:t> – a specially designed Web site that allows visitors to edit the contents, supports collaborative writing</a:t>
            </a:r>
          </a:p>
          <a:p>
            <a:pPr marL="273050" indent="-273050"/>
            <a:endParaRPr smtClean="0"/>
          </a:p>
        </p:txBody>
      </p:sp>
      <p:pic>
        <p:nvPicPr>
          <p:cNvPr id="45061" name="Picture 2" descr="C:\Users\lazouharis\Desktop\McGraw Hill Computing Essentials 2013\CE_2013_ArtFiles\ole16821_ch02\ole16821_0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900" y="3878263"/>
            <a:ext cx="32924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139700"/>
            <a:ext cx="8467725" cy="1311275"/>
          </a:xfrm>
        </p:spPr>
      </p:pic>
      <p:sp>
        <p:nvSpPr>
          <p:cNvPr id="4710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388" y="1590675"/>
            <a:ext cx="4046537" cy="4522788"/>
          </a:xfrm>
        </p:spPr>
        <p:txBody>
          <a:bodyPr/>
          <a:lstStyle/>
          <a:p>
            <a:pPr marL="273050" indent="-273050">
              <a:tabLst>
                <a:tab pos="273050" algn="l"/>
              </a:tabLst>
            </a:pPr>
            <a:r>
              <a:rPr smtClean="0"/>
              <a:t>Microblog to help you stay in touch with friends and family</a:t>
            </a:r>
          </a:p>
        </p:txBody>
      </p:sp>
      <p:pic>
        <p:nvPicPr>
          <p:cNvPr id="47108" name="Picture 2" descr="C:\Users\Zouharis\Documents\Laurie\McGraw Hill Computing Essentials 2013\CE_2013_ArtFiles\ole16821_ch02\ole16821_un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5" y="1485900"/>
            <a:ext cx="39322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 descr="C:\Users\Zouharis\Documents\Laurie\McGraw Hill Computing Essentials 2013\CE_2013_ArtFiles\ole16821_ch02\ole16821_un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950" y="3429000"/>
            <a:ext cx="388302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027113" y="1628775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>
                <a:hlinkClick r:id="rId4" action="ppaction://hlinksldjump"/>
              </a:rPr>
              <a:t>Search Engines</a:t>
            </a:r>
            <a:endParaRPr lang="en-GB" smtClean="0"/>
          </a:p>
          <a:p>
            <a:pPr>
              <a:buClr>
                <a:srgbClr val="376092"/>
              </a:buClr>
            </a:pPr>
            <a:r>
              <a:rPr lang="en-GB" smtClean="0">
                <a:hlinkClick r:id="rId5" action="ppaction://hlinksldjump"/>
              </a:rPr>
              <a:t>Web Directories</a:t>
            </a:r>
            <a:endParaRPr lang="en-GB" smtClean="0"/>
          </a:p>
          <a:p>
            <a:pPr>
              <a:buClr>
                <a:srgbClr val="376092"/>
              </a:buClr>
            </a:pPr>
            <a:r>
              <a:rPr lang="en-GB" smtClean="0">
                <a:hlinkClick r:id="rId6" action="ppaction://hlinksldjump"/>
              </a:rPr>
              <a:t>Metasearch Engines</a:t>
            </a:r>
            <a:endParaRPr lang="en-GB" smtClean="0"/>
          </a:p>
          <a:p>
            <a:pPr>
              <a:buClr>
                <a:srgbClr val="376092"/>
              </a:buClr>
            </a:pPr>
            <a:r>
              <a:rPr lang="en-GB" smtClean="0">
                <a:hlinkClick r:id="rId7" action="ppaction://hlinksldjump"/>
              </a:rPr>
              <a:t>Specialized Search Engines </a:t>
            </a:r>
            <a:endParaRPr lang="en-GB" smtClean="0"/>
          </a:p>
          <a:p>
            <a:pPr>
              <a:buClr>
                <a:srgbClr val="376092"/>
              </a:buClr>
            </a:pPr>
            <a:r>
              <a:rPr lang="en-GB" smtClean="0">
                <a:hlinkClick r:id="rId8" action="ppaction://hlinksldjump"/>
              </a:rPr>
              <a:t>Content Evaluation </a:t>
            </a:r>
            <a:endParaRPr lang="en-GB" smtClean="0"/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9" name="Picture 5" descr="C:\Users\Glen\Documents\McGraw-Hill\OLeary-CE2012\Art-2012\ole16805_ch02\ole16805_02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7738" y="3763963"/>
            <a:ext cx="27876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0" name="Picture 6" descr="C:\Users\Glen\Documents\McGraw-Hill\OLeary-CE2012\Art-2012\ole16805_ch02\ole16805_02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6313" y="1425575"/>
            <a:ext cx="27876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141413" y="1271588"/>
            <a:ext cx="7131050" cy="4525962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Specialized programs to assist in locating information</a:t>
            </a:r>
          </a:p>
          <a:p>
            <a:pPr>
              <a:buClr>
                <a:srgbClr val="376092"/>
              </a:buClr>
            </a:pPr>
            <a:r>
              <a:rPr lang="en-GB" smtClean="0"/>
              <a:t>Types of searches</a:t>
            </a:r>
          </a:p>
          <a:p>
            <a:pPr lvl="1"/>
            <a:r>
              <a:rPr lang="en-GB"/>
              <a:t>Keyword search</a:t>
            </a:r>
          </a:p>
          <a:p>
            <a:pPr lvl="1"/>
            <a:r>
              <a:rPr lang="en-GB"/>
              <a:t>Directory search </a:t>
            </a:r>
          </a:p>
        </p:txBody>
      </p:sp>
      <p:sp>
        <p:nvSpPr>
          <p:cNvPr id="50180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50181" name="Picture 2" descr="C:\Users\lazouharis\Desktop\McGraw Hill Computing Essentials 2013\CE_2013_ArtFiles\ole16821_ch02\ole16821_0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850" y="2870200"/>
            <a:ext cx="3879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>
                <a:solidFill>
                  <a:schemeClr val="accent1"/>
                </a:solidFill>
              </a:rPr>
              <a:t>Subject directories</a:t>
            </a:r>
          </a:p>
          <a:p>
            <a:pPr>
              <a:buClr>
                <a:srgbClr val="376092"/>
              </a:buClr>
            </a:pPr>
            <a:r>
              <a:rPr lang="en-GB" smtClean="0"/>
              <a:t>Organize information according to categories or topics</a:t>
            </a:r>
          </a:p>
          <a:p>
            <a:pPr lvl="1"/>
            <a:r>
              <a:rPr lang="en-GB"/>
              <a:t>Art, games,  news</a:t>
            </a:r>
          </a:p>
          <a:p>
            <a:pPr>
              <a:buClr>
                <a:srgbClr val="376092"/>
              </a:buClr>
            </a:pPr>
            <a:r>
              <a:rPr lang="en-GB" smtClean="0"/>
              <a:t>dir.yahoo.com</a:t>
            </a:r>
          </a:p>
          <a:p>
            <a:pPr>
              <a:buClr>
                <a:srgbClr val="376092"/>
              </a:buClr>
            </a:pPr>
            <a:r>
              <a:rPr lang="en-GB" smtClean="0"/>
              <a:t>www.dmoz.org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sp>
        <p:nvSpPr>
          <p:cNvPr id="522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3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Automatically submit your search request to several engines simultaneously 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sp>
        <p:nvSpPr>
          <p:cNvPr id="5325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53253" name="Picture 2" descr="C:\Users\lazouharis\Desktop\McGraw Hill Computing Essentials 2013\CE_2013_ArtFiles\ole16821_ch02\ole16821_0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8463" y="2711450"/>
            <a:ext cx="32924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Zouharis\Documents\Laurie\McGraw Hill Computing Essentials 2013\CE_2013_ArtFiles\ole16821_ch02\ole16821_0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5650" y="3330575"/>
            <a:ext cx="28352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Subject specific web sites</a:t>
            </a:r>
            <a:endParaRPr smtClean="0"/>
          </a:p>
        </p:txBody>
      </p:sp>
      <p:pic>
        <p:nvPicPr>
          <p:cNvPr id="5" name="Picture 5" descr="C:\Users\Glen\Documents\McGraw-Hill\OLeary-CE2012\Art-2012\ole16805_ch02\ole16805_0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25" y="2293938"/>
            <a:ext cx="4686300" cy="3138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5530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Not all information on the web is accurate</a:t>
            </a:r>
          </a:p>
          <a:p>
            <a:pPr>
              <a:buClr>
                <a:srgbClr val="376092"/>
              </a:buClr>
            </a:pPr>
            <a:r>
              <a:rPr lang="en-GB" smtClean="0"/>
              <a:t>Ways to evaluate accuracy of Web information include: </a:t>
            </a:r>
          </a:p>
          <a:p>
            <a:pPr lvl="1"/>
            <a:r>
              <a:rPr lang="en-GB"/>
              <a:t>Authority</a:t>
            </a:r>
          </a:p>
          <a:p>
            <a:pPr lvl="1"/>
            <a:r>
              <a:rPr lang="en-GB"/>
              <a:t>Accuracy</a:t>
            </a:r>
          </a:p>
          <a:p>
            <a:pPr lvl="1"/>
            <a:r>
              <a:rPr lang="en-GB"/>
              <a:t>Objectivity</a:t>
            </a:r>
          </a:p>
          <a:p>
            <a:pPr lvl="1"/>
            <a:r>
              <a:rPr lang="en-GB"/>
              <a:t>Currency</a:t>
            </a:r>
          </a:p>
        </p:txBody>
      </p:sp>
      <p:sp>
        <p:nvSpPr>
          <p:cNvPr id="5734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884238" y="14859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Also known as e-commerce</a:t>
            </a:r>
          </a:p>
          <a:p>
            <a:pPr>
              <a:buClr>
                <a:srgbClr val="376092"/>
              </a:buClr>
            </a:pPr>
            <a:r>
              <a:rPr lang="en-GB" smtClean="0"/>
              <a:t>Buying and selling of goods over the Internet</a:t>
            </a:r>
          </a:p>
          <a:p>
            <a:pPr lvl="1"/>
            <a:r>
              <a:rPr lang="en-GB">
                <a:hlinkClick r:id="rId4" action="ppaction://hlinksldjump"/>
              </a:rPr>
              <a:t>Business-to-consumer</a:t>
            </a:r>
            <a:r>
              <a:rPr lang="en-GB"/>
              <a:t> (</a:t>
            </a:r>
            <a:r>
              <a:rPr lang="en-GB">
                <a:solidFill>
                  <a:schemeClr val="accent1"/>
                </a:solidFill>
              </a:rPr>
              <a:t>B2C</a:t>
            </a:r>
            <a:r>
              <a:rPr lang="en-GB"/>
              <a:t>)</a:t>
            </a:r>
          </a:p>
          <a:p>
            <a:pPr lvl="1"/>
            <a:r>
              <a:rPr lang="en-GB">
                <a:hlinkClick r:id="rId5" action="ppaction://hlinksldjump"/>
              </a:rPr>
              <a:t>Consumer-to consumer </a:t>
            </a:r>
            <a:r>
              <a:rPr lang="en-GB"/>
              <a:t>(</a:t>
            </a:r>
            <a:r>
              <a:rPr lang="en-GB">
                <a:solidFill>
                  <a:schemeClr val="accent1"/>
                </a:solidFill>
              </a:rPr>
              <a:t>C2C</a:t>
            </a:r>
            <a:r>
              <a:rPr lang="en-GB"/>
              <a:t>)</a:t>
            </a:r>
          </a:p>
          <a:p>
            <a:pPr lvl="2"/>
            <a:r>
              <a:rPr lang="en-GB">
                <a:solidFill>
                  <a:schemeClr val="accent1"/>
                </a:solidFill>
              </a:rPr>
              <a:t>Web auctions</a:t>
            </a:r>
          </a:p>
          <a:p>
            <a:pPr lvl="1"/>
            <a:r>
              <a:rPr lang="en-GB">
                <a:hlinkClick r:id="rId6" action="ppaction://hlinksldjump"/>
              </a:rPr>
              <a:t>Business-to-business</a:t>
            </a:r>
            <a:r>
              <a:rPr lang="en-GB"/>
              <a:t> (</a:t>
            </a:r>
            <a:r>
              <a:rPr lang="en-GB">
                <a:solidFill>
                  <a:schemeClr val="accent1"/>
                </a:solidFill>
              </a:rPr>
              <a:t>B2B</a:t>
            </a:r>
            <a:r>
              <a:rPr lang="en-GB"/>
              <a:t>)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59396" name="Picture 2" descr="C:\Users\lazouharis\Desktop\McGraw Hill Computing Essentials 2013\CE_2013_ArtFiles\ole16821_ch02\ole16821_02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1700" y="2690813"/>
            <a:ext cx="292576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Fastest growing type of e-commerce</a:t>
            </a:r>
          </a:p>
          <a:p>
            <a:pPr>
              <a:buClr>
                <a:srgbClr val="376092"/>
              </a:buClr>
            </a:pPr>
            <a:r>
              <a:rPr lang="en-GB" smtClean="0"/>
              <a:t>Three most widely used </a:t>
            </a:r>
            <a:r>
              <a:rPr lang="en-GB" smtClean="0">
                <a:solidFill>
                  <a:schemeClr val="accent1"/>
                </a:solidFill>
              </a:rPr>
              <a:t>B2C</a:t>
            </a:r>
            <a:r>
              <a:rPr lang="en-GB" smtClean="0"/>
              <a:t> applications: </a:t>
            </a:r>
          </a:p>
          <a:p>
            <a:pPr lvl="1"/>
            <a:r>
              <a:rPr lang="en-GB">
                <a:solidFill>
                  <a:schemeClr val="accent1"/>
                </a:solidFill>
              </a:rPr>
              <a:t>Online banking</a:t>
            </a:r>
          </a:p>
          <a:p>
            <a:pPr lvl="1"/>
            <a:r>
              <a:rPr lang="en-GB"/>
              <a:t>Online stock trading </a:t>
            </a:r>
          </a:p>
          <a:p>
            <a:pPr lvl="2"/>
            <a:r>
              <a:rPr lang="en-GB"/>
              <a:t>e-trading</a:t>
            </a:r>
          </a:p>
          <a:p>
            <a:pPr lvl="1"/>
            <a:r>
              <a:rPr lang="en-GB"/>
              <a:t>Shopping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525" y="4873625"/>
            <a:ext cx="3724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61445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285875"/>
            <a:ext cx="713105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sz="2200" dirty="0" smtClean="0"/>
              <a:t>Describe search tools, including search engines,  Web Directories, metasearch engines, and specialized search engines.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sz="2200" dirty="0" smtClean="0"/>
              <a:t>Evaluate the accuracy of information on the Web.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sz="2200" dirty="0" smtClean="0"/>
              <a:t>Discuss electronic commerce, including B2C, C2C, B2B, and security issues.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sz="2200" dirty="0" smtClean="0"/>
              <a:t>Describe cloud computing, including the three-way interaction of clients, Internet, and service providers.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sz="2200" dirty="0" smtClean="0"/>
              <a:t>Describe Web utilities </a:t>
            </a:r>
            <a:br>
              <a:rPr lang="en-GB" sz="2200" dirty="0" smtClean="0"/>
            </a:br>
            <a:r>
              <a:rPr lang="en-GB" sz="2200" dirty="0" smtClean="0"/>
              <a:t>including plug-ins, filters, </a:t>
            </a:r>
            <a:br>
              <a:rPr lang="en-GB" sz="2200" dirty="0" smtClean="0"/>
            </a:br>
            <a:r>
              <a:rPr lang="en-GB" sz="2200" dirty="0" smtClean="0"/>
              <a:t>file transfer utilities, and</a:t>
            </a:r>
            <a:br>
              <a:rPr lang="en-GB" sz="2200" dirty="0" smtClean="0"/>
            </a:br>
            <a:r>
              <a:rPr lang="en-GB" sz="2200" dirty="0" smtClean="0"/>
              <a:t>Internet security suites.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sz="2200" dirty="0" smtClean="0"/>
          </a:p>
        </p:txBody>
      </p:sp>
      <p:pic>
        <p:nvPicPr>
          <p:cNvPr id="13316" name="Picture 5" descr="C:\Users\Glen\Documents\McGraw-Hill\OLeary-CE2012\ART\ole16805_ch02\ole16805_0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13" y="4214813"/>
            <a:ext cx="3259137" cy="192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>
                <a:solidFill>
                  <a:schemeClr val="accent1"/>
                </a:solidFill>
              </a:rPr>
              <a:t>Consumer-to-consumer</a:t>
            </a:r>
            <a:r>
              <a:rPr lang="en-GB" smtClean="0"/>
              <a:t> e-commerce (</a:t>
            </a:r>
            <a:r>
              <a:rPr lang="en-GB" smtClean="0">
                <a:solidFill>
                  <a:schemeClr val="accent1"/>
                </a:solidFill>
              </a:rPr>
              <a:t>C2C</a:t>
            </a:r>
            <a:r>
              <a:rPr lang="en-GB" smtClean="0"/>
              <a:t>)</a:t>
            </a:r>
          </a:p>
          <a:p>
            <a:pPr>
              <a:buClr>
                <a:srgbClr val="376092"/>
              </a:buClr>
            </a:pPr>
            <a:r>
              <a:rPr lang="en-GB" smtClean="0">
                <a:solidFill>
                  <a:schemeClr val="accent1"/>
                </a:solidFill>
              </a:rPr>
              <a:t>Web auctions</a:t>
            </a:r>
          </a:p>
          <a:p>
            <a:pPr>
              <a:buClr>
                <a:srgbClr val="376092"/>
              </a:buClr>
            </a:pPr>
            <a:r>
              <a:rPr lang="en-GB" smtClean="0"/>
              <a:t>Similar to traditional auctions </a:t>
            </a:r>
          </a:p>
          <a:p>
            <a:pPr lvl="1"/>
            <a:r>
              <a:rPr lang="en-GB"/>
              <a:t>Auction house sites</a:t>
            </a:r>
          </a:p>
          <a:p>
            <a:pPr lvl="1"/>
            <a:r>
              <a:rPr lang="en-GB"/>
              <a:t>Person-to-person auction sites 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8" name="Picture 6" descr="C:\Users\Glen\Documents\McGraw-Hill\OLeary-CE2012\Art-2012\ole16805_ch02\ole16805_0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9088" y="4530725"/>
            <a:ext cx="41211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63493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smtClean="0"/>
              <a:t>Involves the sale of a product or service from one business to another (</a:t>
            </a:r>
            <a:r>
              <a:rPr smtClean="0">
                <a:solidFill>
                  <a:schemeClr val="accent1"/>
                </a:solidFill>
              </a:rPr>
              <a:t>B2B</a:t>
            </a:r>
            <a:r>
              <a:rPr smtClean="0"/>
              <a:t>)</a:t>
            </a:r>
          </a:p>
          <a:p>
            <a:pPr>
              <a:buClr>
                <a:srgbClr val="376092"/>
              </a:buClr>
            </a:pPr>
            <a:r>
              <a:rPr smtClean="0"/>
              <a:t>Primarily a manufacturer supplier relationship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sp>
        <p:nvSpPr>
          <p:cNvPr id="65540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Payment methods must be fast, reliable, and secure</a:t>
            </a:r>
          </a:p>
          <a:p>
            <a:pPr>
              <a:buClr>
                <a:srgbClr val="376092"/>
              </a:buClr>
            </a:pPr>
            <a:r>
              <a:rPr lang="en-GB" smtClean="0"/>
              <a:t>Three options</a:t>
            </a:r>
          </a:p>
          <a:p>
            <a:pPr lvl="1"/>
            <a:r>
              <a:rPr lang="en-GB"/>
              <a:t>Checks</a:t>
            </a:r>
          </a:p>
          <a:p>
            <a:pPr lvl="1"/>
            <a:r>
              <a:rPr lang="en-GB"/>
              <a:t>Credit card</a:t>
            </a:r>
          </a:p>
          <a:p>
            <a:pPr lvl="1"/>
            <a:r>
              <a:rPr lang="en-GB">
                <a:solidFill>
                  <a:schemeClr val="accent1"/>
                </a:solidFill>
              </a:rPr>
              <a:t>Digital cash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4579938"/>
            <a:ext cx="3567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7589" name="Picture 2" descr="C:\Users\lazouharis\Desktop\McGraw Hill Computing Essentials 2013\CE_2013_ArtFiles\ole16821_ch02\ole16821_0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7163" y="2330450"/>
            <a:ext cx="36576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Users\Glen\Documents\McGraw-Hill\OLeary-CE2012\ART\ole16805_ch02\ole16805_0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013" y="3763963"/>
            <a:ext cx="41560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169988" y="1285875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smtClean="0"/>
              <a:t>Shifts computing activities from users’ desktops to computers on the Internet</a:t>
            </a:r>
          </a:p>
          <a:p>
            <a:pPr>
              <a:buClr>
                <a:srgbClr val="376092"/>
              </a:buClr>
            </a:pPr>
            <a:r>
              <a:rPr smtClean="0"/>
              <a:t>Frees end-users from owning, maintaining, and storing software programs and data</a:t>
            </a:r>
          </a:p>
          <a:p>
            <a:pPr>
              <a:buClr>
                <a:srgbClr val="376092"/>
              </a:buClr>
            </a:pPr>
            <a:r>
              <a:rPr smtClean="0"/>
              <a:t>Three basic components:</a:t>
            </a:r>
          </a:p>
          <a:p>
            <a:pPr lvl="1"/>
            <a:r>
              <a:t>Clients (end-users)</a:t>
            </a:r>
          </a:p>
          <a:p>
            <a:pPr lvl="1"/>
            <a:r>
              <a:t>Service providers</a:t>
            </a:r>
          </a:p>
          <a:p>
            <a:pPr lvl="1"/>
            <a:r>
              <a:t>The Internet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9842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Specialized utility programs that make using the Internet &amp; Web safer and easier</a:t>
            </a:r>
          </a:p>
          <a:p>
            <a:pPr lvl="1"/>
            <a:r>
              <a:rPr lang="en-GB">
                <a:hlinkClick r:id="rId4" action="ppaction://hlinksldjump"/>
              </a:rPr>
              <a:t>Plug-Ins</a:t>
            </a:r>
            <a:endParaRPr lang="en-GB"/>
          </a:p>
          <a:p>
            <a:pPr lvl="1"/>
            <a:r>
              <a:rPr lang="en-GB">
                <a:hlinkClick r:id="rId5" action="ppaction://hlinksldjump"/>
              </a:rPr>
              <a:t>Filters</a:t>
            </a:r>
            <a:endParaRPr lang="en-GB"/>
          </a:p>
          <a:p>
            <a:pPr lvl="1"/>
            <a:r>
              <a:rPr lang="en-GB">
                <a:hlinkClick r:id="rId6" action="ppaction://hlinksldjump"/>
              </a:rPr>
              <a:t>File Transfer Utilities</a:t>
            </a:r>
            <a:endParaRPr lang="en-GB"/>
          </a:p>
          <a:p>
            <a:pPr lvl="1"/>
            <a:r>
              <a:rPr lang="en-GB">
                <a:hlinkClick r:id="rId7" action="ppaction://hlinksldjump"/>
              </a:rPr>
              <a:t>Internet Security</a:t>
            </a:r>
            <a:br>
              <a:rPr lang="en-GB">
                <a:hlinkClick r:id="rId7" action="ppaction://hlinksldjump"/>
              </a:rPr>
            </a:br>
            <a:r>
              <a:rPr lang="en-GB">
                <a:hlinkClick r:id="rId7" action="ppaction://hlinksldjump"/>
              </a:rPr>
              <a:t>Suites </a:t>
            </a:r>
            <a:endParaRPr lang="en-GB"/>
          </a:p>
        </p:txBody>
      </p:sp>
      <p:pic>
        <p:nvPicPr>
          <p:cNvPr id="71684" name="Picture 2" descr="C:\Users\lazouharis\Desktop\McGraw Hill Computing Essentials 2013\CE_2013_ArtFiles\ole16821_ch02\ole16821_02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9363" y="2624138"/>
            <a:ext cx="3894137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3731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3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smtClean="0"/>
              <a:t>Programs that automatically start and operate as part of you browser</a:t>
            </a:r>
          </a:p>
          <a:p>
            <a:pPr>
              <a:buClr>
                <a:srgbClr val="376092"/>
              </a:buClr>
            </a:pPr>
            <a:r>
              <a:rPr smtClean="0"/>
              <a:t>Provide an enhanced browsing experience by enabling special file formats and multimedia elements</a:t>
            </a:r>
          </a:p>
          <a:p>
            <a:pPr lvl="1"/>
            <a:r>
              <a:t>Acrobat Reader</a:t>
            </a:r>
          </a:p>
          <a:p>
            <a:pPr lvl="1"/>
            <a:r>
              <a:t>Flash</a:t>
            </a:r>
          </a:p>
          <a:p>
            <a:pPr lvl="1"/>
            <a:r>
              <a:t>QuickTime</a:t>
            </a:r>
          </a:p>
          <a:p>
            <a:pPr lvl="1"/>
            <a:r>
              <a:t>RealPlayer</a:t>
            </a:r>
          </a:p>
          <a:p>
            <a:pPr lvl="1"/>
            <a:r>
              <a:t>Silverlight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4755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3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7475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smtClean="0"/>
              <a:t>Programs that block access to selected sites and can set time limits</a:t>
            </a:r>
          </a:p>
          <a:p>
            <a:pPr>
              <a:buClr>
                <a:srgbClr val="376092"/>
              </a:buClr>
            </a:pPr>
            <a:r>
              <a:rPr smtClean="0"/>
              <a:t>Monitor total time spent on the Internet and at individual web sites</a:t>
            </a:r>
          </a:p>
          <a:p>
            <a:pPr lvl="1"/>
            <a:r>
              <a:t>CyberPatrol</a:t>
            </a:r>
          </a:p>
          <a:p>
            <a:pPr lvl="1"/>
            <a:r>
              <a:t>Cybersitter</a:t>
            </a:r>
          </a:p>
          <a:p>
            <a:pPr lvl="1"/>
            <a:r>
              <a:t>iProtectYou Pro Web Filter</a:t>
            </a:r>
          </a:p>
          <a:p>
            <a:pPr lvl="1"/>
            <a:r>
              <a:t>Net Nanny</a:t>
            </a:r>
          </a:p>
          <a:p>
            <a:pPr lvl="1"/>
            <a:r>
              <a:t>Safe Eyes Platinum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5779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7578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dirty="0" smtClean="0"/>
              <a:t>Programs that help you upload and download files to and from the Internet</a:t>
            </a:r>
          </a:p>
          <a:p>
            <a:pPr>
              <a:buClr>
                <a:srgbClr val="376092"/>
              </a:buClr>
            </a:pPr>
            <a:r>
              <a:rPr dirty="0" smtClean="0"/>
              <a:t>Three popular types of programs</a:t>
            </a:r>
          </a:p>
          <a:p>
            <a:pPr lvl="1"/>
            <a:r>
              <a:rPr dirty="0"/>
              <a:t>File transfer protocol (FTP) and secure file transfer protocol (SFTP)</a:t>
            </a:r>
          </a:p>
          <a:p>
            <a:pPr lvl="1"/>
            <a:r>
              <a:rPr dirty="0"/>
              <a:t>Web-based file transfer services</a:t>
            </a:r>
          </a:p>
          <a:p>
            <a:pPr lvl="1"/>
            <a:r>
              <a:rPr dirty="0" smtClean="0"/>
              <a:t>Bit-Torrent (</a:t>
            </a:r>
            <a:r>
              <a:rPr lang="en-US" dirty="0"/>
              <a:t>distributes file transfers across many computers for more efficient </a:t>
            </a:r>
            <a:r>
              <a:rPr lang="en-US" dirty="0" smtClean="0"/>
              <a:t>downloads)</a:t>
            </a:r>
            <a:endParaRPr lang="en-US" dirty="0"/>
          </a:p>
          <a:p>
            <a:pPr lvl="1"/>
            <a:endParaRPr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pic>
        <p:nvPicPr>
          <p:cNvPr id="8" name="Diagram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5313" y="1816100"/>
            <a:ext cx="6108700" cy="4084638"/>
          </a:xfrm>
          <a:prstGeom prst="rect">
            <a:avLst/>
          </a:prstGeom>
          <a:noFill/>
        </p:spPr>
      </p:pic>
      <p:sp>
        <p:nvSpPr>
          <p:cNvPr id="7782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755650" y="131445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smtClean="0"/>
              <a:t>Develop and maintain websites and resources</a:t>
            </a:r>
          </a:p>
          <a:p>
            <a:pPr>
              <a:buClr>
                <a:srgbClr val="376092"/>
              </a:buClr>
            </a:pPr>
            <a:r>
              <a:rPr smtClean="0"/>
              <a:t>Backup of company website</a:t>
            </a:r>
          </a:p>
          <a:p>
            <a:pPr>
              <a:buClr>
                <a:srgbClr val="376092"/>
              </a:buClr>
            </a:pPr>
            <a:r>
              <a:rPr smtClean="0"/>
              <a:t>Update and develop new resources</a:t>
            </a:r>
          </a:p>
          <a:p>
            <a:pPr>
              <a:buClr>
                <a:srgbClr val="376092"/>
              </a:buClr>
            </a:pPr>
            <a:r>
              <a:rPr smtClean="0"/>
              <a:t>Work with the marketing </a:t>
            </a:r>
            <a:br>
              <a:rPr smtClean="0"/>
            </a:br>
            <a:r>
              <a:rPr smtClean="0"/>
              <a:t>department to increase site</a:t>
            </a:r>
            <a:br>
              <a:rPr smtClean="0"/>
            </a:br>
            <a:r>
              <a:rPr smtClean="0"/>
              <a:t>traffic and monitor the flow</a:t>
            </a:r>
            <a:br>
              <a:rPr smtClean="0"/>
            </a:br>
            <a:r>
              <a:rPr smtClean="0"/>
              <a:t>of customer interactions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79876" name="Picture 5" descr="C:\Users\Glen\Documents\McGraw-Hill\OLeary-CE2012\ART\ole16805_ch02\ole16805_cut02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14713"/>
            <a:ext cx="201136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-17463"/>
            <a:ext cx="8521700" cy="1158876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1285875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The Internet is often referred to as the Information Superhighway because it connects millions of people across the globe.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Unlike a typical highway, the Internet moves ideas, data, and information through networks.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The Web provides an easy-to-use, intuitive multimedia interface to connect to the Internet.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Competent end users need to be aware of the resources available on the Internet and the Web.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82550"/>
            <a:ext cx="8491537" cy="1311275"/>
          </a:xfrm>
        </p:spPr>
      </p:pic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755650" y="1285875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“Smart” appliances in homes will have their own Web page</a:t>
            </a:r>
          </a:p>
          <a:p>
            <a:pPr>
              <a:buClr>
                <a:srgbClr val="376092"/>
              </a:buClr>
            </a:pPr>
            <a:r>
              <a:rPr lang="en-GB" smtClean="0"/>
              <a:t>Refrigerators know what food they contain </a:t>
            </a:r>
          </a:p>
          <a:p>
            <a:pPr>
              <a:buClr>
                <a:srgbClr val="376092"/>
              </a:buClr>
            </a:pPr>
            <a:r>
              <a:rPr lang="en-GB" smtClean="0"/>
              <a:t>Appliance could send an e-mail list to the grocery store for restocking</a:t>
            </a:r>
          </a:p>
          <a:p>
            <a:pPr>
              <a:buClr>
                <a:srgbClr val="376092"/>
              </a:buClr>
            </a:pPr>
            <a:r>
              <a:rPr lang="en-GB" smtClean="0"/>
              <a:t>Downsides? 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8090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725" y="4164013"/>
            <a:ext cx="347503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Rectangle 4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04802" name="Rectangle 2"/>
          <p:cNvSpPr>
            <a:spLocks noGrp="1" noChangeArrowheads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Discuss the Internet, including its origins and most common uses. What activities have you participated in? Which one do you think is the most popular?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Describe how to access the Internet.  What are the providers?  Define browsers and discuss URLs, HTML, JavaScript, Applets, and mobile browsers.</a:t>
            </a:r>
            <a:endParaRPr lang="en-GB"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Discuss Internet communications, including </a:t>
            </a:r>
            <a:br>
              <a:rPr dirty="0" smtClean="0"/>
            </a:br>
            <a:r>
              <a:rPr dirty="0" smtClean="0"/>
              <a:t>e-mail, instant messaging, social networking, blogs, microblogs, Webcasts, podcasts, and wikis.</a:t>
            </a:r>
            <a:endParaRPr lang="en-GB"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lang="en-GB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Rectangle 4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Define search tools including search services.  Discuss search engines, Web directories, metasearch engines, specialized search engines.  Describe how to evaluate the content of a web site.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tabLst>
                <a:tab pos="274320" algn="l"/>
              </a:tabLs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Describe electronic commerce, including </a:t>
            </a:r>
            <a:br>
              <a:rPr dirty="0" smtClean="0"/>
            </a:br>
            <a:r>
              <a:rPr dirty="0" smtClean="0"/>
              <a:t>business-to-consumer, consumer-to-consumer, and business-to-business e-commerce</a:t>
            </a:r>
            <a:r>
              <a:rPr lang="en-GB" dirty="0" smtClean="0"/>
              <a:t>., and security.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lang="en-GB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smtClean="0"/>
              <a:t>What is cloud computing? Describe the three basic components of cloud computing.</a:t>
            </a:r>
          </a:p>
          <a:p>
            <a:pPr>
              <a:buClr>
                <a:srgbClr val="376092"/>
              </a:buClr>
            </a:pPr>
            <a:endParaRPr smtClean="0"/>
          </a:p>
          <a:p>
            <a:pPr>
              <a:buClr>
                <a:srgbClr val="376092"/>
              </a:buClr>
            </a:pPr>
            <a:r>
              <a:rPr smtClean="0"/>
              <a:t>What are Web utilities?  Discuss plug-ins, filters, file transfer utilities, and Internet security suites</a:t>
            </a:r>
            <a:endParaRPr lang="en-GB" smtClean="0"/>
          </a:p>
          <a:p>
            <a:pPr>
              <a:buClr>
                <a:srgbClr val="376092"/>
              </a:buClr>
            </a:pPr>
            <a:endParaRPr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The Internet is the largest global network, connecting smaller networks worldwide</a:t>
            </a:r>
          </a:p>
          <a:p>
            <a:pPr>
              <a:buClr>
                <a:srgbClr val="376092"/>
              </a:buClr>
            </a:pPr>
            <a:r>
              <a:rPr lang="en-GB" smtClean="0"/>
              <a:t>The Internet was launched in 1969 </a:t>
            </a:r>
          </a:p>
          <a:p>
            <a:pPr lvl="1"/>
            <a:r>
              <a:rPr lang="en-GB"/>
              <a:t>National computer network </a:t>
            </a:r>
          </a:p>
          <a:p>
            <a:pPr lvl="1"/>
            <a:r>
              <a:rPr lang="en-GB"/>
              <a:t>US funded project called </a:t>
            </a:r>
            <a:r>
              <a:rPr lang="en-GB">
                <a:solidFill>
                  <a:schemeClr val="accent1"/>
                </a:solidFill>
              </a:rPr>
              <a:t>ARPANET </a:t>
            </a:r>
          </a:p>
          <a:p>
            <a:pPr>
              <a:buClr>
                <a:srgbClr val="376092"/>
              </a:buClr>
            </a:pPr>
            <a:r>
              <a:rPr lang="en-GB" smtClean="0"/>
              <a:t>The World Wide Web or WWW  was introduced in 1991 at </a:t>
            </a:r>
            <a:r>
              <a:rPr lang="en-GB" smtClean="0">
                <a:solidFill>
                  <a:schemeClr val="accent1"/>
                </a:solidFill>
              </a:rPr>
              <a:t>CERN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7410" name="Content Placeholder 10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Communicating </a:t>
            </a:r>
          </a:p>
          <a:p>
            <a:pPr lvl="1"/>
            <a:r>
              <a:rPr lang="en-GB">
                <a:solidFill>
                  <a:schemeClr val="accent1"/>
                </a:solidFill>
              </a:rPr>
              <a:t>e-mail</a:t>
            </a:r>
          </a:p>
          <a:p>
            <a:pPr lvl="1"/>
            <a:r>
              <a:rPr lang="en-GB"/>
              <a:t>Discussions </a:t>
            </a:r>
          </a:p>
          <a:p>
            <a:pPr>
              <a:buClr>
                <a:srgbClr val="376092"/>
              </a:buClr>
            </a:pPr>
            <a:r>
              <a:rPr lang="en-GB" smtClean="0">
                <a:solidFill>
                  <a:schemeClr val="accent1"/>
                </a:solidFill>
              </a:rPr>
              <a:t>Online Shopping</a:t>
            </a:r>
          </a:p>
          <a:p>
            <a:pPr>
              <a:buClr>
                <a:srgbClr val="376092"/>
              </a:buClr>
            </a:pPr>
            <a:r>
              <a:rPr lang="en-GB" smtClean="0"/>
              <a:t>Searching</a:t>
            </a:r>
          </a:p>
          <a:p>
            <a:pPr lvl="1"/>
            <a:r>
              <a:rPr lang="en-GB"/>
              <a:t>Virtual libraries</a:t>
            </a:r>
          </a:p>
          <a:p>
            <a:pPr>
              <a:buClr>
                <a:srgbClr val="376092"/>
              </a:buClr>
            </a:pPr>
            <a:r>
              <a:rPr lang="en-GB" smtClean="0"/>
              <a:t>Education or </a:t>
            </a:r>
            <a:br>
              <a:rPr lang="en-GB" smtClean="0"/>
            </a:br>
            <a:r>
              <a:rPr lang="en-GB" smtClean="0">
                <a:solidFill>
                  <a:schemeClr val="accent1"/>
                </a:solidFill>
              </a:rPr>
              <a:t>e-learning</a:t>
            </a:r>
            <a:r>
              <a:rPr lang="en-GB" smtClean="0"/>
              <a:t> </a:t>
            </a:r>
          </a:p>
          <a:p>
            <a:pPr>
              <a:buClr>
                <a:srgbClr val="376092"/>
              </a:buClr>
            </a:pPr>
            <a:r>
              <a:rPr lang="en-GB" smtClean="0"/>
              <a:t>Entertainment</a:t>
            </a:r>
          </a:p>
          <a:p>
            <a:pPr>
              <a:buClr>
                <a:srgbClr val="376092"/>
              </a:buClr>
            </a:pPr>
            <a:endParaRPr smtClean="0"/>
          </a:p>
        </p:txBody>
      </p:sp>
      <p:pic>
        <p:nvPicPr>
          <p:cNvPr id="17412" name="Picture 2" descr="C:\Users\lazouharis\Desktop\McGraw Hill Computing Essentials 2013\CE_2013_ArtFiles\ole16821_ch02\ole16821_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2181225"/>
            <a:ext cx="43878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139700"/>
            <a:ext cx="8491537" cy="1311275"/>
          </a:xfrm>
        </p:spPr>
      </p:pic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smtClean="0"/>
              <a:t>Use the Internet to locate and play movies and television shows</a:t>
            </a:r>
          </a:p>
          <a:p>
            <a:pPr>
              <a:buClr>
                <a:srgbClr val="376092"/>
              </a:buClr>
            </a:pPr>
            <a:r>
              <a:rPr smtClean="0"/>
              <a:t>Transfer video to a digital media player</a:t>
            </a:r>
          </a:p>
        </p:txBody>
      </p:sp>
      <p:pic>
        <p:nvPicPr>
          <p:cNvPr id="19460" name="Picture 2" descr="C:\Users\Zouharis\Documents\Laurie\McGraw Hill Computing Essentials 2013\CE_2013_ArtFiles\ole16821_ch02\ole16821_un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4463" y="3216275"/>
            <a:ext cx="44688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smtClean="0"/>
              <a:t>Common way to access the Internet is through a Commercial Internet Service Provider (ISP)</a:t>
            </a:r>
            <a:endParaRPr smtClean="0"/>
          </a:p>
          <a:p>
            <a:pPr lvl="1"/>
            <a:r>
              <a:rPr lang="en-GB"/>
              <a:t>Provide a connection for individuals to access the Internet</a:t>
            </a:r>
            <a:endParaRPr/>
          </a:p>
          <a:p>
            <a:pPr lvl="1"/>
            <a:r>
              <a:rPr lang="en-GB"/>
              <a:t>Use telephone lines, cable, and/or wireless connections</a:t>
            </a:r>
            <a:endParaRPr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88" y="1400175"/>
            <a:ext cx="713105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lang="en-GB" dirty="0" smtClean="0"/>
              <a:t>Programs that provide access to Web resources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lang="en-GB" dirty="0" smtClean="0"/>
              <a:t>Allow you to </a:t>
            </a:r>
            <a:r>
              <a:rPr lang="en-GB" dirty="0" smtClean="0">
                <a:solidFill>
                  <a:schemeClr val="accent1"/>
                </a:solidFill>
              </a:rPr>
              <a:t>surf</a:t>
            </a:r>
            <a:r>
              <a:rPr lang="en-GB" dirty="0" smtClean="0"/>
              <a:t> the Internet 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lang="en-GB" dirty="0" smtClean="0"/>
              <a:t>Popular Web </a:t>
            </a:r>
            <a:r>
              <a:rPr lang="en-GB" dirty="0" smtClean="0">
                <a:solidFill>
                  <a:schemeClr val="accent1"/>
                </a:solidFill>
              </a:rPr>
              <a:t>browsers</a:t>
            </a:r>
            <a:r>
              <a:rPr lang="en-GB" dirty="0" smtClean="0"/>
              <a:t> include: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 dirty="0"/>
              <a:t>Mozilla Firefox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 dirty="0"/>
              <a:t>Apple Safari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 dirty="0"/>
              <a:t>Microsoft Internet Explorer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 dirty="0"/>
              <a:t>Google Chrome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lang="en-GB" dirty="0" smtClean="0">
                <a:solidFill>
                  <a:schemeClr val="accent1"/>
                </a:solidFill>
              </a:rPr>
              <a:t>Address</a:t>
            </a:r>
            <a:r>
              <a:rPr lang="en-GB" dirty="0" smtClean="0"/>
              <a:t> or location of the</a:t>
            </a:r>
            <a:br>
              <a:rPr lang="en-GB" dirty="0" smtClean="0"/>
            </a:br>
            <a:r>
              <a:rPr lang="en-GB" dirty="0" smtClean="0"/>
              <a:t>resource must be specified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 dirty="0" smtClean="0">
                <a:solidFill>
                  <a:schemeClr val="accent1"/>
                </a:solidFill>
              </a:rPr>
              <a:t>URL </a:t>
            </a:r>
            <a:r>
              <a:rPr lang="en-GB" dirty="0"/>
              <a:t>(uniform resource locator) </a:t>
            </a:r>
            <a:endParaRPr lang="en-GB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pic>
        <p:nvPicPr>
          <p:cNvPr id="22532" name="Picture 2" descr="C:\Users\lazouharis\Desktop\McGraw Hill Computing Essentials 2013\CE_2013_ArtFiles\ole16821_ch02\ole16821_p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038" y="3282950"/>
            <a:ext cx="32924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ing Essentials 2013 Templat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Essentials 2013 Template</Template>
  <TotalTime>400</TotalTime>
  <Words>3196</Words>
  <Application>Microsoft Office PowerPoint</Application>
  <PresentationFormat>On-screen Show (4:3)</PresentationFormat>
  <Paragraphs>422</Paragraphs>
  <Slides>43</Slides>
  <Notes>34</Notes>
  <HiddenSlides>15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Computing Essentials 2013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Technology, the Internet, and You</dc:title>
  <dc:creator>Zouharis</dc:creator>
  <cp:lastModifiedBy>USER</cp:lastModifiedBy>
  <cp:revision>129</cp:revision>
  <dcterms:created xsi:type="dcterms:W3CDTF">2011-10-21T13:44:45Z</dcterms:created>
  <dcterms:modified xsi:type="dcterms:W3CDTF">2018-02-22T05:09:12Z</dcterms:modified>
</cp:coreProperties>
</file>