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6" r:id="rId4"/>
    <p:sldId id="26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9EB7E9-67DB-4DE8-87DD-79A041DF06E9}" v="39" dt="2021-01-18T12:54:38.2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DD2470-7F3D-48D5-8AF4-002868412B1F}" type="datetimeFigureOut">
              <a:rPr lang="en-MY" smtClean="0"/>
              <a:t>18/1/2021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B12E1A-60DA-40E1-A659-4718F814CCE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68821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1563F-6F7F-4C56-AF37-1A5B0C1757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334582-E004-4294-9AC0-7412A71117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23C50-A15D-4999-9E10-BEABCF97F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7FAD2-E025-49F1-916A-ED8B7C7F0FFD}" type="datetimeFigureOut">
              <a:rPr lang="en-MY" smtClean="0"/>
              <a:t>18/1/2021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07D051-4E78-4248-9D30-C0D70EC28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82FCA-0664-4620-A143-4E58F66A8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0BDFB-1F54-4457-9F95-9579C6D26E9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45395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3B750-A72D-486F-B18E-F2D9D756D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6407D0-4839-4726-BB28-76F5B84DBA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8BC294-050A-4C94-A9F3-8757379A3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7FAD2-E025-49F1-916A-ED8B7C7F0FFD}" type="datetimeFigureOut">
              <a:rPr lang="en-MY" smtClean="0"/>
              <a:t>18/1/2021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EC401C-53D4-4FA5-A304-8C37E4281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0477B7-C67C-44E1-ADBD-FE854D983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0BDFB-1F54-4457-9F95-9579C6D26E9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84672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27CD6D-7A87-49F3-9977-8FE6D75010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9792D1-4B1F-4F96-99E1-8EC5877B20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4E25F2-2A9B-4124-B4FD-23FB30D71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7FAD2-E025-49F1-916A-ED8B7C7F0FFD}" type="datetimeFigureOut">
              <a:rPr lang="en-MY" smtClean="0"/>
              <a:t>18/1/2021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3AFAF4-6BDE-49CD-943D-C703225FD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8BEAF9-7738-4902-B1B8-BC7DC48FB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0BDFB-1F54-4457-9F95-9579C6D26E9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41595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676145-9E92-45FD-9B7F-836492AC7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027CC2-E5B7-4370-9825-0603BDC2FE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9AA337-9397-4D6C-9FBF-7E7DA7CC9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7FAD2-E025-49F1-916A-ED8B7C7F0FFD}" type="datetimeFigureOut">
              <a:rPr lang="en-MY" smtClean="0"/>
              <a:t>18/1/2021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A1EE3C-4E51-45EB-B707-922AEC682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8053C0-3FA0-4DE7-88D9-A27C19DD6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0BDFB-1F54-4457-9F95-9579C6D26E9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22462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5CC9C-E305-4A80-A4F4-0DF758114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36926F-1471-42F2-8168-D4B4DC67E5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ABA65B-C722-4387-B61E-48D918523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7FAD2-E025-49F1-916A-ED8B7C7F0FFD}" type="datetimeFigureOut">
              <a:rPr lang="en-MY" smtClean="0"/>
              <a:t>18/1/2021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C0BA44-D062-4B91-BB0F-0482E795C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F39066-C08A-45A9-9E18-A05F27C08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0BDFB-1F54-4457-9F95-9579C6D26E9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39677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6817C-13CA-406C-BC30-6912C3CF2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3D03A5-7ED4-4905-9DDD-EA5C915B63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52AA50-6DBE-45FA-9865-97D36A5F61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4305B2-19D5-40A6-BDB4-F7A164C9C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7FAD2-E025-49F1-916A-ED8B7C7F0FFD}" type="datetimeFigureOut">
              <a:rPr lang="en-MY" smtClean="0"/>
              <a:t>18/1/2021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3696C4-061D-495F-B741-41FE2233E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C97BA5-78F7-41F7-83F8-56A8979BA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0BDFB-1F54-4457-9F95-9579C6D26E9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54247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68CFD-B649-49CD-A3D2-23538619A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3DB626-24A4-4F01-8042-9491559913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23AC6D-63E7-4EC1-9CDE-71CEC454BE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9D429C-CF21-43FD-BE69-E4B8029D7E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D64C16-F8DD-4DA5-BC4E-67B15F54A0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56ED4F-6681-4879-8E4D-4F79F7B7F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7FAD2-E025-49F1-916A-ED8B7C7F0FFD}" type="datetimeFigureOut">
              <a:rPr lang="en-MY" smtClean="0"/>
              <a:t>18/1/2021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7ACBCE-DC15-4D95-8514-F06A3B83C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D80B71-3711-42CF-A9CF-33928AB5C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0BDFB-1F54-4457-9F95-9579C6D26E9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54466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48640-53FC-40F4-A47A-A1F272B2D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E9DCFD-6640-4F8C-9E67-C5AE3EED1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7FAD2-E025-49F1-916A-ED8B7C7F0FFD}" type="datetimeFigureOut">
              <a:rPr lang="en-MY" smtClean="0"/>
              <a:t>18/1/2021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868A1F-BA57-497E-85FA-8B968FA4B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D00B77-A9A5-4AEB-BCE8-76145BBA0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0BDFB-1F54-4457-9F95-9579C6D26E9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11076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AC1039-72A5-4375-89F5-D5C7CA8AD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7FAD2-E025-49F1-916A-ED8B7C7F0FFD}" type="datetimeFigureOut">
              <a:rPr lang="en-MY" smtClean="0"/>
              <a:t>18/1/2021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F959E7-B04D-4041-BE65-0EF0F27D0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034A90-4325-4152-A3EB-9BF4F7CC7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0BDFB-1F54-4457-9F95-9579C6D26E9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84342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1EC33E-90F0-4FCE-82E6-355FDAD2D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0CCC98-8977-4676-A00D-F92CB1FCDB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4F0332-6559-4292-904E-F81DA1CF62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00C1B6-240A-4C8A-B3E6-075CFE83C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7FAD2-E025-49F1-916A-ED8B7C7F0FFD}" type="datetimeFigureOut">
              <a:rPr lang="en-MY" smtClean="0"/>
              <a:t>18/1/2021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9EDBC2-E2E0-458F-A9DE-BC2F915D0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6811B6-8BE1-4E25-8F81-E897FD7EE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0BDFB-1F54-4457-9F95-9579C6D26E9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63495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2F5B3-207B-4495-AB3D-EA673AD8B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022306-D992-415B-99F7-458ED22FD1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C9F7F1-565E-4E31-9136-00ACFD2623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3D5A0F-4A68-4CED-8DF5-7C6091462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7FAD2-E025-49F1-916A-ED8B7C7F0FFD}" type="datetimeFigureOut">
              <a:rPr lang="en-MY" smtClean="0"/>
              <a:t>18/1/2021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12680F-C116-40D0-8BAD-60A760054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D8228B-E669-4819-AD14-DBFB75ADC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0BDFB-1F54-4457-9F95-9579C6D26E9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48482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BC7911-F864-4BF0-BD60-A11F43E13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637CB3-5979-4241-BD28-51675B2A77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6CA292-0868-4F82-B77B-5C61933556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E7FAD2-E025-49F1-916A-ED8B7C7F0FFD}" type="datetimeFigureOut">
              <a:rPr lang="en-MY" smtClean="0"/>
              <a:t>18/1/2021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04995D-718E-4BEE-BE84-A85E9BD604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CAE63D-0875-442B-8314-D93B155691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A0BDFB-1F54-4457-9F95-9579C6D26E9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55909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F9228D5-E273-4E5E-B431-381B5FC3E8FB}"/>
              </a:ext>
            </a:extLst>
          </p:cNvPr>
          <p:cNvSpPr/>
          <p:nvPr/>
        </p:nvSpPr>
        <p:spPr>
          <a:xfrm>
            <a:off x="828698" y="3662711"/>
            <a:ext cx="10534603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Tajuk</a:t>
            </a: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 </a:t>
            </a:r>
            <a:r>
              <a:rPr lang="en-US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Mewujudkan</a:t>
            </a: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Masyarakat </a:t>
            </a:r>
            <a:r>
              <a:rPr lang="en-US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Beretika</a:t>
            </a: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menurut</a:t>
            </a: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Perlembagaan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58D17B0-8DA1-4AE1-BE52-4C7542EDE386}"/>
              </a:ext>
            </a:extLst>
          </p:cNvPr>
          <p:cNvSpPr/>
          <p:nvPr/>
        </p:nvSpPr>
        <p:spPr>
          <a:xfrm>
            <a:off x="2827122" y="739902"/>
            <a:ext cx="6537754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Tugasan</a:t>
            </a:r>
            <a:r>
              <a:rPr lang="en-US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UHMS1182: </a:t>
            </a:r>
            <a:r>
              <a:rPr lang="en-US" sz="5400" b="1" cap="none" spc="0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Penghayatan</a:t>
            </a:r>
            <a:r>
              <a:rPr lang="en-US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Etika dan </a:t>
            </a:r>
            <a:r>
              <a:rPr lang="en-US" sz="5400" b="1" cap="none" spc="0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Peradaban</a:t>
            </a:r>
            <a:endParaRPr lang="en-US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363594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8F68A-9F88-4E93-A6A5-0F7F3CE3F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MY" b="1" dirty="0" err="1"/>
              <a:t>Perbincangan</a:t>
            </a:r>
            <a:endParaRPr lang="en-MY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3B9126-CE9F-4E27-8EF1-0C9E2B7853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MY" dirty="0" err="1"/>
              <a:t>Kewujudan</a:t>
            </a:r>
            <a:r>
              <a:rPr lang="en-MY" dirty="0"/>
              <a:t> </a:t>
            </a:r>
            <a:r>
              <a:rPr lang="en-MY" dirty="0" err="1"/>
              <a:t>masyarakat</a:t>
            </a:r>
            <a:r>
              <a:rPr lang="en-MY" dirty="0"/>
              <a:t> </a:t>
            </a:r>
            <a:r>
              <a:rPr lang="en-MY" dirty="0" err="1"/>
              <a:t>beretika</a:t>
            </a:r>
            <a:r>
              <a:rPr lang="en-MY" dirty="0"/>
              <a:t> </a:t>
            </a:r>
            <a:r>
              <a:rPr lang="en-MY" dirty="0" err="1"/>
              <a:t>adalah</a:t>
            </a:r>
            <a:r>
              <a:rPr lang="en-MY" dirty="0"/>
              <a:t> </a:t>
            </a:r>
            <a:r>
              <a:rPr lang="en-MY" dirty="0" err="1"/>
              <a:t>berkaitan</a:t>
            </a:r>
            <a:r>
              <a:rPr lang="en-MY" dirty="0"/>
              <a:t> </a:t>
            </a:r>
            <a:r>
              <a:rPr lang="en-MY" dirty="0" err="1"/>
              <a:t>dengan</a:t>
            </a:r>
            <a:r>
              <a:rPr lang="en-MY" dirty="0"/>
              <a:t> </a:t>
            </a:r>
            <a:r>
              <a:rPr lang="en-MY" dirty="0" err="1"/>
              <a:t>pemahaman</a:t>
            </a:r>
            <a:r>
              <a:rPr lang="en-MY" dirty="0"/>
              <a:t> </a:t>
            </a:r>
            <a:r>
              <a:rPr lang="en-MY" dirty="0" err="1"/>
              <a:t>masyarakat</a:t>
            </a:r>
            <a:r>
              <a:rPr lang="en-MY" dirty="0"/>
              <a:t> </a:t>
            </a:r>
            <a:r>
              <a:rPr lang="en-MY" dirty="0" err="1"/>
              <a:t>terhadap</a:t>
            </a:r>
            <a:r>
              <a:rPr lang="en-MY" dirty="0"/>
              <a:t> </a:t>
            </a:r>
            <a:r>
              <a:rPr lang="en-MY" dirty="0" err="1"/>
              <a:t>Perlembagaan</a:t>
            </a:r>
            <a:r>
              <a:rPr lang="en-MY" dirty="0"/>
              <a:t> Malaysia</a:t>
            </a:r>
          </a:p>
          <a:p>
            <a:pPr marL="514350" indent="-514350">
              <a:buFont typeface="+mj-lt"/>
              <a:buAutoNum type="arabicPeriod"/>
            </a:pPr>
            <a:r>
              <a:rPr lang="en-MY" dirty="0" err="1"/>
              <a:t>Perkara</a:t>
            </a:r>
            <a:r>
              <a:rPr lang="en-MY" dirty="0"/>
              <a:t> </a:t>
            </a:r>
            <a:r>
              <a:rPr lang="en-MY" dirty="0" err="1"/>
              <a:t>dalam</a:t>
            </a:r>
            <a:r>
              <a:rPr lang="en-MY" dirty="0"/>
              <a:t> </a:t>
            </a:r>
            <a:r>
              <a:rPr lang="en-MY" dirty="0" err="1"/>
              <a:t>Perlembagaan</a:t>
            </a:r>
            <a:r>
              <a:rPr lang="en-MY" dirty="0"/>
              <a:t> Malaysia yang </a:t>
            </a:r>
            <a:r>
              <a:rPr lang="en-MY" dirty="0" err="1"/>
              <a:t>dapat</a:t>
            </a:r>
            <a:r>
              <a:rPr lang="en-MY" dirty="0"/>
              <a:t> </a:t>
            </a:r>
            <a:r>
              <a:rPr lang="en-MY" dirty="0" err="1"/>
              <a:t>mewujudkan</a:t>
            </a:r>
            <a:r>
              <a:rPr lang="en-MY" dirty="0"/>
              <a:t> </a:t>
            </a:r>
            <a:r>
              <a:rPr lang="en-MY" dirty="0" err="1"/>
              <a:t>masyarakat</a:t>
            </a:r>
            <a:r>
              <a:rPr lang="en-MY" dirty="0"/>
              <a:t> </a:t>
            </a:r>
            <a:r>
              <a:rPr lang="en-MY" dirty="0" err="1"/>
              <a:t>beretika</a:t>
            </a:r>
            <a:r>
              <a:rPr lang="en-MY" dirty="0"/>
              <a:t>:</a:t>
            </a:r>
          </a:p>
          <a:p>
            <a:pPr lvl="1"/>
            <a:r>
              <a:rPr lang="en-MY" dirty="0" err="1"/>
              <a:t>Perkara</a:t>
            </a:r>
            <a:r>
              <a:rPr lang="en-MY" dirty="0"/>
              <a:t> 6 </a:t>
            </a:r>
            <a:r>
              <a:rPr lang="en-MY" dirty="0" err="1"/>
              <a:t>Bahagian</a:t>
            </a:r>
            <a:r>
              <a:rPr lang="en-MY" dirty="0"/>
              <a:t> 2 yang </a:t>
            </a:r>
            <a:r>
              <a:rPr lang="en-MY" dirty="0" err="1"/>
              <a:t>melarang</a:t>
            </a:r>
            <a:r>
              <a:rPr lang="en-MY" dirty="0"/>
              <a:t> </a:t>
            </a:r>
            <a:r>
              <a:rPr lang="en-MY" dirty="0" err="1"/>
              <a:t>keabdian</a:t>
            </a:r>
            <a:r>
              <a:rPr lang="en-MY" dirty="0"/>
              <a:t> dan </a:t>
            </a:r>
            <a:r>
              <a:rPr lang="en-MY" dirty="0" err="1"/>
              <a:t>kerja</a:t>
            </a:r>
            <a:r>
              <a:rPr lang="en-MY" dirty="0"/>
              <a:t> </a:t>
            </a:r>
            <a:r>
              <a:rPr lang="en-MY" dirty="0" err="1"/>
              <a:t>paksa</a:t>
            </a:r>
            <a:endParaRPr lang="en-MY" dirty="0"/>
          </a:p>
          <a:p>
            <a:pPr lvl="1"/>
            <a:r>
              <a:rPr lang="en-MY" dirty="0" err="1"/>
              <a:t>Perkara</a:t>
            </a:r>
            <a:r>
              <a:rPr lang="en-MY" dirty="0"/>
              <a:t> 10 </a:t>
            </a:r>
            <a:r>
              <a:rPr lang="en-MY" dirty="0" err="1"/>
              <a:t>Bahagian</a:t>
            </a:r>
            <a:r>
              <a:rPr lang="en-MY" dirty="0"/>
              <a:t> 2 yang </a:t>
            </a:r>
            <a:r>
              <a:rPr lang="en-MY" dirty="0" err="1"/>
              <a:t>menyatakan</a:t>
            </a:r>
            <a:r>
              <a:rPr lang="en-MY" dirty="0"/>
              <a:t> </a:t>
            </a:r>
            <a:r>
              <a:rPr lang="en-MY" dirty="0" err="1"/>
              <a:t>kebebasan</a:t>
            </a:r>
            <a:r>
              <a:rPr lang="en-MY" dirty="0"/>
              <a:t> </a:t>
            </a:r>
            <a:r>
              <a:rPr lang="en-MY" dirty="0" err="1"/>
              <a:t>bercakap</a:t>
            </a:r>
            <a:r>
              <a:rPr lang="en-MY" dirty="0"/>
              <a:t>, </a:t>
            </a:r>
            <a:r>
              <a:rPr lang="en-MY" dirty="0" err="1"/>
              <a:t>berhimpun</a:t>
            </a:r>
            <a:r>
              <a:rPr lang="en-MY" dirty="0"/>
              <a:t> dan </a:t>
            </a:r>
            <a:r>
              <a:rPr lang="en-MY" dirty="0" err="1"/>
              <a:t>berpersatuan</a:t>
            </a:r>
            <a:endParaRPr lang="en-MY" dirty="0"/>
          </a:p>
          <a:p>
            <a:pPr lvl="1"/>
            <a:r>
              <a:rPr lang="en-MY" dirty="0" err="1"/>
              <a:t>Perkara</a:t>
            </a:r>
            <a:r>
              <a:rPr lang="en-MY" dirty="0"/>
              <a:t> 11 </a:t>
            </a:r>
            <a:r>
              <a:rPr lang="en-MY" dirty="0" err="1"/>
              <a:t>Bahagian</a:t>
            </a:r>
            <a:r>
              <a:rPr lang="en-MY" dirty="0"/>
              <a:t> 2 yang </a:t>
            </a:r>
            <a:r>
              <a:rPr lang="en-MY" dirty="0" err="1"/>
              <a:t>menyatakan</a:t>
            </a:r>
            <a:r>
              <a:rPr lang="en-MY" dirty="0"/>
              <a:t> </a:t>
            </a:r>
            <a:r>
              <a:rPr lang="en-MY" dirty="0" err="1"/>
              <a:t>kebebasan</a:t>
            </a:r>
            <a:r>
              <a:rPr lang="en-MY" dirty="0"/>
              <a:t> </a:t>
            </a:r>
            <a:r>
              <a:rPr lang="en-MY" dirty="0" err="1"/>
              <a:t>beragama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8213945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D9768-9BC7-41E1-B00B-8EBFF5701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MY" b="1" dirty="0"/>
              <a:t>Cadangan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A93FDF-8C24-46F2-AF10-13E8661A6F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MY" dirty="0" err="1"/>
              <a:t>Menjadikan</a:t>
            </a:r>
            <a:r>
              <a:rPr lang="en-MY" dirty="0"/>
              <a:t> </a:t>
            </a:r>
            <a:r>
              <a:rPr lang="en-MY" dirty="0" err="1"/>
              <a:t>Perlembagaan</a:t>
            </a:r>
            <a:r>
              <a:rPr lang="en-MY" dirty="0"/>
              <a:t> Malaysia </a:t>
            </a:r>
            <a:r>
              <a:rPr lang="en-MY" dirty="0" err="1"/>
              <a:t>sebagai</a:t>
            </a:r>
            <a:r>
              <a:rPr lang="en-MY" dirty="0"/>
              <a:t> </a:t>
            </a:r>
            <a:r>
              <a:rPr lang="en-MY" dirty="0" err="1"/>
              <a:t>bahan</a:t>
            </a:r>
            <a:r>
              <a:rPr lang="en-MY" dirty="0"/>
              <a:t> </a:t>
            </a:r>
            <a:r>
              <a:rPr lang="en-MY" dirty="0" err="1"/>
              <a:t>didikan</a:t>
            </a:r>
            <a:r>
              <a:rPr lang="en-MY" dirty="0"/>
              <a:t> </a:t>
            </a:r>
            <a:r>
              <a:rPr lang="en-MY" dirty="0" err="1"/>
              <a:t>dalam</a:t>
            </a:r>
            <a:r>
              <a:rPr lang="en-MY" dirty="0"/>
              <a:t> </a:t>
            </a:r>
            <a:r>
              <a:rPr lang="en-MY" dirty="0" err="1"/>
              <a:t>pendidikan</a:t>
            </a:r>
            <a:endParaRPr lang="en-MY" dirty="0"/>
          </a:p>
          <a:p>
            <a:pPr marL="514350" indent="-514350">
              <a:buFont typeface="+mj-lt"/>
              <a:buAutoNum type="arabicPeriod"/>
            </a:pPr>
            <a:r>
              <a:rPr lang="en-MY" dirty="0" err="1"/>
              <a:t>Menyebarkan</a:t>
            </a:r>
            <a:r>
              <a:rPr lang="en-MY" dirty="0"/>
              <a:t> </a:t>
            </a:r>
            <a:r>
              <a:rPr lang="en-MY" dirty="0" err="1"/>
              <a:t>maklumat</a:t>
            </a:r>
            <a:r>
              <a:rPr lang="en-MY" dirty="0"/>
              <a:t> </a:t>
            </a:r>
            <a:r>
              <a:rPr lang="en-MY" dirty="0" err="1"/>
              <a:t>tentang</a:t>
            </a:r>
            <a:r>
              <a:rPr lang="en-MY" dirty="0"/>
              <a:t> </a:t>
            </a:r>
            <a:r>
              <a:rPr lang="en-MY" dirty="0" err="1"/>
              <a:t>Perlembagaan</a:t>
            </a:r>
            <a:r>
              <a:rPr lang="en-MY" dirty="0"/>
              <a:t> Malaysia </a:t>
            </a:r>
            <a:r>
              <a:rPr lang="en-MY" dirty="0" err="1"/>
              <a:t>melalui</a:t>
            </a:r>
            <a:r>
              <a:rPr lang="en-MY" dirty="0"/>
              <a:t> media </a:t>
            </a:r>
            <a:r>
              <a:rPr lang="en-MY" dirty="0" err="1"/>
              <a:t>massa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5132346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AEA2F-F80F-42E8-84E3-E4D54FF73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MY" b="1" dirty="0"/>
              <a:t>Kesimpulan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E7C2B9-D3AB-4590-9B50-AC28A98B69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 err="1"/>
              <a:t>Perlembagaan</a:t>
            </a:r>
            <a:r>
              <a:rPr lang="en-MY" dirty="0"/>
              <a:t> Malaysia </a:t>
            </a:r>
            <a:r>
              <a:rPr lang="en-MY" dirty="0" err="1"/>
              <a:t>dapat</a:t>
            </a:r>
            <a:r>
              <a:rPr lang="en-MY" dirty="0"/>
              <a:t> </a:t>
            </a:r>
            <a:r>
              <a:rPr lang="en-MY" dirty="0" err="1"/>
              <a:t>membantu</a:t>
            </a:r>
            <a:r>
              <a:rPr lang="en-MY" dirty="0"/>
              <a:t> </a:t>
            </a:r>
            <a:r>
              <a:rPr lang="en-MY" dirty="0" err="1"/>
              <a:t>mewujudkan</a:t>
            </a:r>
            <a:r>
              <a:rPr lang="en-MY" dirty="0"/>
              <a:t> </a:t>
            </a:r>
            <a:r>
              <a:rPr lang="en-MY" dirty="0" err="1"/>
              <a:t>masyarakat</a:t>
            </a:r>
            <a:r>
              <a:rPr lang="en-MY" dirty="0"/>
              <a:t> </a:t>
            </a:r>
            <a:r>
              <a:rPr lang="en-MY" dirty="0" err="1"/>
              <a:t>Beretika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829374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24327-CEAE-4DCA-96C1-E3D292525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MY" b="1" dirty="0" err="1"/>
              <a:t>Pengenalan</a:t>
            </a:r>
            <a:endParaRPr lang="en-MY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83861E-FB2E-4474-A59A-37FAE48DE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7608"/>
            <a:ext cx="10515600" cy="4701636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MY" dirty="0" err="1"/>
              <a:t>Perlembagaan</a:t>
            </a:r>
            <a:r>
              <a:rPr lang="en-MY" dirty="0"/>
              <a:t> </a:t>
            </a:r>
            <a:r>
              <a:rPr lang="en-MY" dirty="0" err="1"/>
              <a:t>adalah</a:t>
            </a:r>
            <a:r>
              <a:rPr lang="en-MY" dirty="0"/>
              <a:t>:</a:t>
            </a:r>
          </a:p>
          <a:p>
            <a:pPr lvl="1"/>
            <a:r>
              <a:rPr lang="en-MY" dirty="0" err="1"/>
              <a:t>Prinsip-prinsip</a:t>
            </a:r>
            <a:r>
              <a:rPr lang="en-MY" dirty="0"/>
              <a:t> </a:t>
            </a:r>
            <a:r>
              <a:rPr lang="en-MY" dirty="0" err="1"/>
              <a:t>asas</a:t>
            </a:r>
            <a:r>
              <a:rPr lang="en-MY" dirty="0"/>
              <a:t> yang </a:t>
            </a:r>
            <a:r>
              <a:rPr lang="en-MY" dirty="0" err="1"/>
              <a:t>menentukan</a:t>
            </a:r>
            <a:r>
              <a:rPr lang="en-MY" dirty="0"/>
              <a:t> </a:t>
            </a:r>
            <a:r>
              <a:rPr lang="en-MY" dirty="0" err="1"/>
              <a:t>bagaimana</a:t>
            </a:r>
            <a:r>
              <a:rPr lang="en-MY" dirty="0"/>
              <a:t> </a:t>
            </a:r>
            <a:r>
              <a:rPr lang="en-MY" dirty="0" err="1"/>
              <a:t>suatu</a:t>
            </a:r>
            <a:r>
              <a:rPr lang="en-MY" dirty="0"/>
              <a:t> negara </a:t>
            </a:r>
            <a:r>
              <a:rPr lang="en-MY" dirty="0" err="1"/>
              <a:t>itu</a:t>
            </a:r>
            <a:r>
              <a:rPr lang="en-MY" dirty="0"/>
              <a:t> </a:t>
            </a:r>
            <a:r>
              <a:rPr lang="en-MY" dirty="0" err="1"/>
              <a:t>diasaskan</a:t>
            </a:r>
            <a:r>
              <a:rPr lang="en-MY" dirty="0"/>
              <a:t> dan </a:t>
            </a:r>
            <a:r>
              <a:rPr lang="en-MY" dirty="0" err="1"/>
              <a:t>diperintah</a:t>
            </a:r>
            <a:r>
              <a:rPr lang="en-MY" dirty="0"/>
              <a:t> </a:t>
            </a:r>
            <a:r>
              <a:rPr lang="en-MY" dirty="0" err="1"/>
              <a:t>seperti</a:t>
            </a:r>
            <a:r>
              <a:rPr lang="en-MY" dirty="0"/>
              <a:t> yang </a:t>
            </a:r>
            <a:r>
              <a:rPr lang="en-MY" dirty="0" err="1"/>
              <a:t>termaktub</a:t>
            </a:r>
            <a:r>
              <a:rPr lang="en-MY" dirty="0"/>
              <a:t> </a:t>
            </a:r>
            <a:r>
              <a:rPr lang="en-MY" dirty="0" err="1"/>
              <a:t>dalam</a:t>
            </a:r>
            <a:r>
              <a:rPr lang="en-MY" dirty="0"/>
              <a:t> </a:t>
            </a:r>
            <a:r>
              <a:rPr lang="en-MY" dirty="0" err="1"/>
              <a:t>undang-undang</a:t>
            </a:r>
            <a:r>
              <a:rPr lang="en-MY" dirty="0"/>
              <a:t>, </a:t>
            </a:r>
            <a:r>
              <a:rPr lang="en-MY" dirty="0" err="1"/>
              <a:t>adat</a:t>
            </a:r>
            <a:r>
              <a:rPr lang="en-MY" dirty="0"/>
              <a:t> </a:t>
            </a:r>
            <a:r>
              <a:rPr lang="en-MY" dirty="0" err="1"/>
              <a:t>atau</a:t>
            </a:r>
            <a:r>
              <a:rPr lang="en-MY" dirty="0"/>
              <a:t> </a:t>
            </a:r>
            <a:r>
              <a:rPr lang="en-MY" dirty="0" err="1"/>
              <a:t>peraturan</a:t>
            </a:r>
            <a:endParaRPr lang="en-MY" dirty="0"/>
          </a:p>
          <a:p>
            <a:pPr lvl="1"/>
            <a:r>
              <a:rPr lang="en-MY" dirty="0" err="1"/>
              <a:t>Sumber</a:t>
            </a:r>
            <a:r>
              <a:rPr lang="en-MY" dirty="0"/>
              <a:t> </a:t>
            </a:r>
            <a:r>
              <a:rPr lang="en-MY" dirty="0" err="1"/>
              <a:t>undang-undang</a:t>
            </a:r>
            <a:r>
              <a:rPr lang="en-MY" dirty="0"/>
              <a:t> </a:t>
            </a:r>
            <a:r>
              <a:rPr lang="en-MY" dirty="0" err="1"/>
              <a:t>tertinggi</a:t>
            </a:r>
            <a:r>
              <a:rPr lang="en-MY" dirty="0"/>
              <a:t> </a:t>
            </a:r>
            <a:r>
              <a:rPr lang="en-MY" dirty="0" err="1"/>
              <a:t>sesebuah</a:t>
            </a:r>
            <a:r>
              <a:rPr lang="en-MY" dirty="0"/>
              <a:t> </a:t>
            </a:r>
            <a:r>
              <a:rPr lang="en-MY" dirty="0" err="1"/>
              <a:t>negarauntuk</a:t>
            </a:r>
            <a:r>
              <a:rPr lang="en-MY" dirty="0"/>
              <a:t> </a:t>
            </a:r>
            <a:r>
              <a:rPr lang="en-MY" dirty="0" err="1"/>
              <a:t>menyelaraskan</a:t>
            </a:r>
            <a:r>
              <a:rPr lang="en-MY" dirty="0"/>
              <a:t> </a:t>
            </a:r>
            <a:r>
              <a:rPr lang="en-MY" dirty="0" err="1"/>
              <a:t>pemerintahan</a:t>
            </a:r>
            <a:r>
              <a:rPr lang="en-MY" dirty="0"/>
              <a:t> negara </a:t>
            </a:r>
            <a:r>
              <a:rPr lang="en-MY" dirty="0" err="1"/>
              <a:t>tersebut</a:t>
            </a:r>
            <a:endParaRPr lang="en-MY" dirty="0"/>
          </a:p>
          <a:p>
            <a:pPr marL="514350" indent="-514350">
              <a:buFont typeface="+mj-lt"/>
              <a:buAutoNum type="arabicPeriod" startAt="2"/>
            </a:pPr>
            <a:r>
              <a:rPr lang="en-MY" dirty="0" err="1"/>
              <a:t>Perlembagaan</a:t>
            </a:r>
            <a:r>
              <a:rPr lang="en-MY" dirty="0"/>
              <a:t> Malaysia </a:t>
            </a:r>
            <a:r>
              <a:rPr lang="en-MY" dirty="0" err="1"/>
              <a:t>adalah</a:t>
            </a:r>
            <a:r>
              <a:rPr lang="en-MY" dirty="0"/>
              <a:t> </a:t>
            </a:r>
            <a:r>
              <a:rPr lang="en-MY" dirty="0" err="1"/>
              <a:t>dokumen</a:t>
            </a:r>
            <a:r>
              <a:rPr lang="en-MY" dirty="0"/>
              <a:t> </a:t>
            </a:r>
            <a:r>
              <a:rPr lang="en-MY" dirty="0" err="1"/>
              <a:t>undang-undang</a:t>
            </a:r>
            <a:r>
              <a:rPr lang="en-MY" dirty="0"/>
              <a:t> </a:t>
            </a:r>
            <a:r>
              <a:rPr lang="en-MY" dirty="0" err="1"/>
              <a:t>bertulis</a:t>
            </a:r>
            <a:r>
              <a:rPr lang="en-MY" dirty="0"/>
              <a:t> dan </a:t>
            </a:r>
            <a:r>
              <a:rPr lang="en-MY" dirty="0" err="1"/>
              <a:t>mengandungi</a:t>
            </a:r>
            <a:r>
              <a:rPr lang="en-MY" dirty="0"/>
              <a:t> 183 </a:t>
            </a:r>
            <a:r>
              <a:rPr lang="en-MY" dirty="0" err="1"/>
              <a:t>perkara</a:t>
            </a:r>
            <a:r>
              <a:rPr lang="en-MY" dirty="0"/>
              <a:t> </a:t>
            </a:r>
            <a:r>
              <a:rPr lang="en-MY" dirty="0" err="1"/>
              <a:t>berasaskan</a:t>
            </a:r>
            <a:r>
              <a:rPr lang="en-MY" dirty="0"/>
              <a:t> </a:t>
            </a:r>
            <a:r>
              <a:rPr lang="en-MY" dirty="0" err="1"/>
              <a:t>Perjanjian</a:t>
            </a:r>
            <a:r>
              <a:rPr lang="en-MY" dirty="0"/>
              <a:t> Persekutuan Tanah </a:t>
            </a:r>
            <a:r>
              <a:rPr lang="en-MY" dirty="0" err="1"/>
              <a:t>Melayu</a:t>
            </a:r>
            <a:r>
              <a:rPr lang="en-MY" dirty="0"/>
              <a:t> 1948 dan </a:t>
            </a:r>
            <a:r>
              <a:rPr lang="en-MY" dirty="0" err="1"/>
              <a:t>Perlembagaan</a:t>
            </a:r>
            <a:r>
              <a:rPr lang="en-MY" dirty="0"/>
              <a:t> </a:t>
            </a:r>
            <a:r>
              <a:rPr lang="en-MY" dirty="0" err="1"/>
              <a:t>Kemerdekaan</a:t>
            </a:r>
            <a:r>
              <a:rPr lang="en-MY" dirty="0"/>
              <a:t> 1957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MY" dirty="0"/>
              <a:t>Etika </a:t>
            </a:r>
            <a:r>
              <a:rPr lang="en-MY" dirty="0" err="1"/>
              <a:t>adalah</a:t>
            </a:r>
            <a:r>
              <a:rPr lang="en-MY" dirty="0"/>
              <a:t> </a:t>
            </a:r>
            <a:r>
              <a:rPr lang="en-MY" dirty="0" err="1"/>
              <a:t>kelakuan</a:t>
            </a:r>
            <a:r>
              <a:rPr lang="en-MY" dirty="0"/>
              <a:t> </a:t>
            </a:r>
            <a:r>
              <a:rPr lang="en-MY" dirty="0" err="1"/>
              <a:t>betul</a:t>
            </a:r>
            <a:r>
              <a:rPr lang="en-MY" dirty="0"/>
              <a:t> dan </a:t>
            </a:r>
            <a:r>
              <a:rPr lang="en-MY" dirty="0" err="1"/>
              <a:t>kehidupan</a:t>
            </a:r>
            <a:r>
              <a:rPr lang="en-MY" dirty="0"/>
              <a:t> </a:t>
            </a:r>
            <a:r>
              <a:rPr lang="en-MY" dirty="0" err="1"/>
              <a:t>baik</a:t>
            </a:r>
            <a:endParaRPr lang="en-MY" dirty="0"/>
          </a:p>
          <a:p>
            <a:pPr marL="514350" indent="-514350">
              <a:buFont typeface="+mj-lt"/>
              <a:buAutoNum type="arabicPeriod" startAt="2"/>
            </a:pPr>
            <a:r>
              <a:rPr lang="en-MY" dirty="0"/>
              <a:t>Etika dan </a:t>
            </a:r>
            <a:r>
              <a:rPr lang="en-MY" dirty="0" err="1"/>
              <a:t>perlembagaan</a:t>
            </a:r>
            <a:r>
              <a:rPr lang="en-MY" dirty="0"/>
              <a:t> </a:t>
            </a:r>
            <a:r>
              <a:rPr lang="en-MY" dirty="0" err="1"/>
              <a:t>adalah</a:t>
            </a:r>
            <a:r>
              <a:rPr lang="en-MY" dirty="0"/>
              <a:t> </a:t>
            </a:r>
            <a:r>
              <a:rPr lang="en-MY" dirty="0" err="1"/>
              <a:t>saling</a:t>
            </a:r>
            <a:r>
              <a:rPr lang="en-MY" dirty="0"/>
              <a:t> </a:t>
            </a:r>
            <a:r>
              <a:rPr lang="en-MY" dirty="0" err="1"/>
              <a:t>berkait</a:t>
            </a:r>
            <a:r>
              <a:rPr lang="en-MY" dirty="0"/>
              <a:t> </a:t>
            </a:r>
            <a:r>
              <a:rPr lang="en-MY" dirty="0" err="1"/>
              <a:t>rapat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882682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94BAE-6CCE-463C-B75E-80673CFF8F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MY" b="1" dirty="0"/>
              <a:t>Kajian </a:t>
            </a:r>
            <a:r>
              <a:rPr lang="en-MY" b="1" dirty="0" err="1"/>
              <a:t>Sastera</a:t>
            </a:r>
            <a:endParaRPr lang="en-MY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79DC48-A4D2-41CD-8EDA-8A2D25ADAA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19893"/>
            <a:ext cx="10515600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MY" dirty="0"/>
              <a:t>Sejarah </a:t>
            </a:r>
            <a:r>
              <a:rPr lang="en-MY" dirty="0" err="1"/>
              <a:t>Perlembagaan</a:t>
            </a:r>
            <a:r>
              <a:rPr lang="en-MY" dirty="0"/>
              <a:t> Malaysia</a:t>
            </a:r>
          </a:p>
          <a:p>
            <a:pPr lvl="1"/>
            <a:r>
              <a:rPr lang="en-MY" dirty="0" err="1"/>
              <a:t>Perlembagaan</a:t>
            </a:r>
            <a:r>
              <a:rPr lang="en-MY" dirty="0"/>
              <a:t> yang </a:t>
            </a:r>
            <a:r>
              <a:rPr lang="en-MY" dirty="0" err="1"/>
              <a:t>mengkolonikan</a:t>
            </a:r>
            <a:r>
              <a:rPr lang="en-MY" dirty="0"/>
              <a:t> </a:t>
            </a:r>
            <a:r>
              <a:rPr lang="en-MY" dirty="0" err="1"/>
              <a:t>seluruh</a:t>
            </a:r>
            <a:r>
              <a:rPr lang="en-MY" dirty="0"/>
              <a:t> Tanah </a:t>
            </a:r>
            <a:r>
              <a:rPr lang="en-MY" dirty="0" err="1"/>
              <a:t>Melayu</a:t>
            </a:r>
            <a:r>
              <a:rPr lang="en-MY" dirty="0"/>
              <a:t> (British)</a:t>
            </a:r>
          </a:p>
          <a:p>
            <a:pPr lvl="1"/>
            <a:r>
              <a:rPr lang="en-MY" dirty="0" err="1"/>
              <a:t>Perlembagaan</a:t>
            </a:r>
            <a:r>
              <a:rPr lang="en-MY" dirty="0"/>
              <a:t> yang </a:t>
            </a:r>
            <a:r>
              <a:rPr lang="en-MY" dirty="0" err="1"/>
              <a:t>menjajah</a:t>
            </a:r>
            <a:r>
              <a:rPr lang="en-MY" dirty="0"/>
              <a:t> Tanah </a:t>
            </a:r>
            <a:r>
              <a:rPr lang="en-MY" dirty="0" err="1"/>
              <a:t>Melayu</a:t>
            </a:r>
            <a:r>
              <a:rPr lang="en-MY" dirty="0"/>
              <a:t> </a:t>
            </a:r>
            <a:r>
              <a:rPr lang="en-MY" dirty="0" err="1"/>
              <a:t>secara</a:t>
            </a:r>
            <a:r>
              <a:rPr lang="en-MY" dirty="0"/>
              <a:t> </a:t>
            </a:r>
            <a:r>
              <a:rPr lang="en-MY" dirty="0" err="1"/>
              <a:t>berkekalan</a:t>
            </a:r>
            <a:r>
              <a:rPr lang="en-MY" dirty="0"/>
              <a:t> dan </a:t>
            </a:r>
            <a:r>
              <a:rPr lang="en-MY" dirty="0" err="1"/>
              <a:t>menjepunkan</a:t>
            </a:r>
            <a:r>
              <a:rPr lang="en-MY" dirty="0"/>
              <a:t> Tanah </a:t>
            </a:r>
            <a:r>
              <a:rPr lang="en-MY" dirty="0" err="1"/>
              <a:t>Melayu</a:t>
            </a:r>
            <a:r>
              <a:rPr lang="en-MY" dirty="0"/>
              <a:t> (</a:t>
            </a:r>
            <a:r>
              <a:rPr lang="en-MY" dirty="0" err="1"/>
              <a:t>Jepun</a:t>
            </a:r>
            <a:r>
              <a:rPr lang="en-MY" dirty="0"/>
              <a:t>)</a:t>
            </a:r>
          </a:p>
          <a:p>
            <a:pPr lvl="2"/>
            <a:r>
              <a:rPr lang="en-MY" dirty="0" err="1"/>
              <a:t>Layanan</a:t>
            </a:r>
            <a:r>
              <a:rPr lang="en-MY" dirty="0"/>
              <a:t> </a:t>
            </a:r>
            <a:r>
              <a:rPr lang="en-MY" dirty="0" err="1"/>
              <a:t>istimewa</a:t>
            </a:r>
            <a:r>
              <a:rPr lang="en-MY" dirty="0"/>
              <a:t> </a:t>
            </a:r>
            <a:r>
              <a:rPr lang="en-MY" dirty="0" err="1"/>
              <a:t>terhadap</a:t>
            </a:r>
            <a:r>
              <a:rPr lang="en-MY" dirty="0"/>
              <a:t> </a:t>
            </a:r>
            <a:r>
              <a:rPr lang="en-MY" dirty="0" err="1"/>
              <a:t>kaum</a:t>
            </a:r>
            <a:r>
              <a:rPr lang="en-MY" dirty="0"/>
              <a:t> </a:t>
            </a:r>
            <a:r>
              <a:rPr lang="en-MY" dirty="0" err="1"/>
              <a:t>tertentu</a:t>
            </a:r>
            <a:r>
              <a:rPr lang="en-MY" dirty="0"/>
              <a:t> </a:t>
            </a:r>
            <a:r>
              <a:rPr lang="en-MY" dirty="0" err="1"/>
              <a:t>menimbulkan</a:t>
            </a:r>
            <a:r>
              <a:rPr lang="en-MY" dirty="0"/>
              <a:t> </a:t>
            </a:r>
            <a:r>
              <a:rPr lang="en-MY" dirty="0" err="1"/>
              <a:t>prasangka</a:t>
            </a:r>
            <a:r>
              <a:rPr lang="en-MY" dirty="0"/>
              <a:t> </a:t>
            </a:r>
            <a:r>
              <a:rPr lang="en-MY" dirty="0" err="1"/>
              <a:t>antara</a:t>
            </a:r>
            <a:r>
              <a:rPr lang="en-MY" dirty="0"/>
              <a:t> </a:t>
            </a:r>
            <a:r>
              <a:rPr lang="en-MY" dirty="0" err="1"/>
              <a:t>kaum</a:t>
            </a:r>
            <a:endParaRPr lang="en-MY" dirty="0"/>
          </a:p>
          <a:p>
            <a:pPr lvl="1"/>
            <a:r>
              <a:rPr lang="en-MY" dirty="0" err="1"/>
              <a:t>Perlembagaan</a:t>
            </a:r>
            <a:r>
              <a:rPr lang="en-MY" dirty="0"/>
              <a:t> Malayan Union (British)</a:t>
            </a:r>
          </a:p>
          <a:p>
            <a:pPr lvl="1"/>
            <a:r>
              <a:rPr lang="en-MY" dirty="0" err="1"/>
              <a:t>Perlembagaan</a:t>
            </a:r>
            <a:r>
              <a:rPr lang="en-MY" dirty="0"/>
              <a:t> Persekutuan Tanah </a:t>
            </a:r>
            <a:r>
              <a:rPr lang="en-MY" dirty="0" err="1"/>
              <a:t>Melayu</a:t>
            </a:r>
            <a:r>
              <a:rPr lang="en-MY" dirty="0"/>
              <a:t> (Rakyat </a:t>
            </a:r>
            <a:r>
              <a:rPr lang="en-MY" dirty="0" err="1"/>
              <a:t>Tempatan</a:t>
            </a:r>
            <a:r>
              <a:rPr lang="en-MY" dirty="0"/>
              <a:t>)</a:t>
            </a:r>
          </a:p>
          <a:p>
            <a:pPr lvl="1"/>
            <a:r>
              <a:rPr lang="en-MY" dirty="0" err="1"/>
              <a:t>Perlembagaan</a:t>
            </a:r>
            <a:r>
              <a:rPr lang="en-MY" dirty="0"/>
              <a:t> Merdeka</a:t>
            </a:r>
          </a:p>
          <a:p>
            <a:pPr lvl="1"/>
            <a:r>
              <a:rPr lang="en-MY" dirty="0" err="1"/>
              <a:t>Perlembagaan</a:t>
            </a:r>
            <a:r>
              <a:rPr lang="en-MY" dirty="0"/>
              <a:t> Malaysia</a:t>
            </a:r>
          </a:p>
          <a:p>
            <a:pPr lvl="2"/>
            <a:r>
              <a:rPr lang="en-MY" dirty="0" err="1"/>
              <a:t>Kemasukan</a:t>
            </a:r>
            <a:r>
              <a:rPr lang="en-MY" dirty="0"/>
              <a:t> Sabah, Sarawak dan Singapura</a:t>
            </a:r>
          </a:p>
        </p:txBody>
      </p:sp>
    </p:spTree>
    <p:extLst>
      <p:ext uri="{BB962C8B-B14F-4D97-AF65-F5344CB8AC3E}">
        <p14:creationId xmlns:p14="http://schemas.microsoft.com/office/powerpoint/2010/main" val="1887632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0F19141-673C-4152-9C22-E6D2F31CD1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pPr marL="571500" indent="-571500">
              <a:buFont typeface="+mj-lt"/>
              <a:buAutoNum type="arabicPeriod" startAt="2"/>
            </a:pPr>
            <a:r>
              <a:rPr lang="en-MY" dirty="0" err="1"/>
              <a:t>Perlembagaan</a:t>
            </a:r>
            <a:r>
              <a:rPr lang="en-MY" dirty="0"/>
              <a:t> Malaysia</a:t>
            </a:r>
          </a:p>
          <a:p>
            <a:pPr lvl="1"/>
            <a:r>
              <a:rPr lang="en-MY" dirty="0" err="1"/>
              <a:t>Bidang</a:t>
            </a:r>
            <a:r>
              <a:rPr lang="en-MY" dirty="0"/>
              <a:t> Kuasa</a:t>
            </a:r>
          </a:p>
          <a:p>
            <a:pPr lvl="2"/>
            <a:r>
              <a:rPr lang="en-MY" dirty="0"/>
              <a:t>Badan </a:t>
            </a:r>
            <a:r>
              <a:rPr lang="en-MY" dirty="0" err="1"/>
              <a:t>Perundangan</a:t>
            </a:r>
            <a:endParaRPr lang="en-MY" dirty="0"/>
          </a:p>
          <a:p>
            <a:pPr lvl="2"/>
            <a:r>
              <a:rPr lang="en-MY" dirty="0"/>
              <a:t>Badan </a:t>
            </a:r>
            <a:r>
              <a:rPr lang="en-MY" dirty="0" err="1"/>
              <a:t>Eksekutif</a:t>
            </a:r>
            <a:endParaRPr lang="en-MY" dirty="0"/>
          </a:p>
          <a:p>
            <a:pPr lvl="2"/>
            <a:r>
              <a:rPr lang="en-MY" dirty="0"/>
              <a:t>Badan </a:t>
            </a:r>
            <a:r>
              <a:rPr lang="en-MY" dirty="0" err="1"/>
              <a:t>Kehakiman</a:t>
            </a:r>
            <a:endParaRPr lang="en-MY" dirty="0"/>
          </a:p>
          <a:p>
            <a:pPr lvl="1"/>
            <a:r>
              <a:rPr lang="en-MY" dirty="0" err="1"/>
              <a:t>Membenarkan</a:t>
            </a:r>
            <a:r>
              <a:rPr lang="en-MY" dirty="0"/>
              <a:t> </a:t>
            </a:r>
            <a:r>
              <a:rPr lang="en-MY" dirty="0" err="1"/>
              <a:t>kebebasan</a:t>
            </a:r>
            <a:r>
              <a:rPr lang="en-MY" dirty="0"/>
              <a:t> </a:t>
            </a:r>
            <a:r>
              <a:rPr lang="en-MY" dirty="0" err="1"/>
              <a:t>beragama</a:t>
            </a:r>
            <a:r>
              <a:rPr lang="en-MY" dirty="0"/>
              <a:t> </a:t>
            </a:r>
            <a:r>
              <a:rPr lang="en-MY" dirty="0" err="1"/>
              <a:t>tetapi</a:t>
            </a:r>
            <a:r>
              <a:rPr lang="en-MY" dirty="0"/>
              <a:t> agama Islam </a:t>
            </a:r>
            <a:r>
              <a:rPr lang="en-MY" dirty="0" err="1"/>
              <a:t>ialah</a:t>
            </a:r>
            <a:r>
              <a:rPr lang="en-MY" dirty="0"/>
              <a:t> agama </a:t>
            </a:r>
            <a:r>
              <a:rPr lang="en-MY" dirty="0" err="1"/>
              <a:t>bagi</a:t>
            </a:r>
            <a:r>
              <a:rPr lang="en-MY" dirty="0"/>
              <a:t> Persekutuan</a:t>
            </a:r>
          </a:p>
          <a:p>
            <a:pPr lvl="2"/>
            <a:r>
              <a:rPr lang="en-MY" dirty="0" err="1"/>
              <a:t>Pengamalan</a:t>
            </a:r>
            <a:r>
              <a:rPr lang="en-MY" dirty="0"/>
              <a:t> agama </a:t>
            </a:r>
            <a:r>
              <a:rPr lang="en-MY" dirty="0" err="1"/>
              <a:t>dapat</a:t>
            </a:r>
            <a:r>
              <a:rPr lang="en-MY" dirty="0"/>
              <a:t> </a:t>
            </a:r>
            <a:r>
              <a:rPr lang="en-MY" dirty="0" err="1"/>
              <a:t>mewujudkan</a:t>
            </a:r>
            <a:r>
              <a:rPr lang="en-MY" dirty="0"/>
              <a:t> </a:t>
            </a:r>
            <a:r>
              <a:rPr lang="en-MY" dirty="0" err="1"/>
              <a:t>masyarakat</a:t>
            </a:r>
            <a:r>
              <a:rPr lang="en-MY" dirty="0"/>
              <a:t> yang </a:t>
            </a:r>
            <a:r>
              <a:rPr lang="en-MY" dirty="0" err="1"/>
              <a:t>beretika</a:t>
            </a:r>
            <a:endParaRPr lang="en-MY" dirty="0"/>
          </a:p>
          <a:p>
            <a:pPr lvl="1"/>
            <a:r>
              <a:rPr lang="en-MY" dirty="0"/>
              <a:t>Malaysia </a:t>
            </a:r>
            <a:r>
              <a:rPr lang="en-MY" dirty="0" err="1"/>
              <a:t>sebuah</a:t>
            </a:r>
            <a:r>
              <a:rPr lang="en-MY" dirty="0"/>
              <a:t> negara </a:t>
            </a:r>
            <a:r>
              <a:rPr lang="en-MY" dirty="0" err="1"/>
              <a:t>demokrasi</a:t>
            </a:r>
            <a:r>
              <a:rPr lang="en-MY" dirty="0"/>
              <a:t> </a:t>
            </a:r>
            <a:r>
              <a:rPr lang="en-MY" dirty="0" err="1"/>
              <a:t>berpalimen</a:t>
            </a:r>
            <a:endParaRPr lang="en-MY" dirty="0"/>
          </a:p>
          <a:p>
            <a:pPr lvl="2"/>
            <a:r>
              <a:rPr lang="en-MY" dirty="0" err="1"/>
              <a:t>Sistem</a:t>
            </a:r>
            <a:r>
              <a:rPr lang="en-MY" dirty="0"/>
              <a:t> </a:t>
            </a:r>
            <a:r>
              <a:rPr lang="en-MY" dirty="0" err="1"/>
              <a:t>demokrasi</a:t>
            </a:r>
            <a:r>
              <a:rPr lang="en-MY" dirty="0"/>
              <a:t> </a:t>
            </a:r>
            <a:r>
              <a:rPr lang="en-MY" dirty="0" err="1"/>
              <a:t>mendorong</a:t>
            </a:r>
            <a:r>
              <a:rPr lang="en-MY" dirty="0"/>
              <a:t> </a:t>
            </a:r>
            <a:r>
              <a:rPr lang="en-MY" dirty="0" err="1"/>
              <a:t>konsep</a:t>
            </a:r>
            <a:r>
              <a:rPr lang="en-MY" dirty="0"/>
              <a:t> </a:t>
            </a:r>
            <a:r>
              <a:rPr lang="en-MY" dirty="0" err="1"/>
              <a:t>menghormati</a:t>
            </a:r>
            <a:r>
              <a:rPr lang="en-MY" dirty="0"/>
              <a:t> </a:t>
            </a:r>
            <a:r>
              <a:rPr lang="en-MY" dirty="0" err="1"/>
              <a:t>untuk</a:t>
            </a:r>
            <a:r>
              <a:rPr lang="en-MY" dirty="0"/>
              <a:t> </a:t>
            </a:r>
            <a:r>
              <a:rPr lang="en-MY" dirty="0" err="1"/>
              <a:t>mewujudkan</a:t>
            </a:r>
            <a:r>
              <a:rPr lang="en-MY" dirty="0"/>
              <a:t> </a:t>
            </a:r>
            <a:r>
              <a:rPr lang="en-MY" dirty="0" err="1"/>
              <a:t>masyarakat</a:t>
            </a:r>
            <a:r>
              <a:rPr lang="en-MY" dirty="0"/>
              <a:t> yang </a:t>
            </a:r>
            <a:r>
              <a:rPr lang="en-MY" dirty="0" err="1"/>
              <a:t>beretika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7781141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7827C-181B-4277-B2EA-28C7DED00C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MY" b="1" dirty="0" err="1"/>
              <a:t>Metodologi</a:t>
            </a:r>
            <a:endParaRPr lang="en-MY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D98B31-E066-4E64-9AAF-7BDFE8B7B8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8595"/>
            <a:ext cx="10515600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MY" dirty="0" err="1"/>
              <a:t>Soal</a:t>
            </a:r>
            <a:r>
              <a:rPr lang="en-MY" dirty="0"/>
              <a:t> </a:t>
            </a:r>
            <a:r>
              <a:rPr lang="en-MY" dirty="0" err="1"/>
              <a:t>Selidik</a:t>
            </a:r>
            <a:endParaRPr lang="en-MY" dirty="0"/>
          </a:p>
          <a:p>
            <a:pPr lvl="1"/>
            <a:r>
              <a:rPr lang="en-MY" dirty="0" err="1"/>
              <a:t>Pilihan</a:t>
            </a:r>
            <a:r>
              <a:rPr lang="en-MY" dirty="0"/>
              <a:t> Aneka </a:t>
            </a:r>
            <a:r>
              <a:rPr lang="en-MY" dirty="0" err="1"/>
              <a:t>Jawapan</a:t>
            </a:r>
            <a:endParaRPr lang="en-MY" dirty="0"/>
          </a:p>
          <a:p>
            <a:pPr lvl="1"/>
            <a:endParaRPr lang="en-MY" dirty="0"/>
          </a:p>
          <a:p>
            <a:pPr lvl="1"/>
            <a:endParaRPr lang="en-MY" dirty="0"/>
          </a:p>
          <a:p>
            <a:pPr lvl="1"/>
            <a:endParaRPr lang="en-MY" dirty="0"/>
          </a:p>
          <a:p>
            <a:pPr marL="457200" lvl="1" indent="0">
              <a:buNone/>
            </a:pPr>
            <a:endParaRPr lang="en-MY" dirty="0"/>
          </a:p>
          <a:p>
            <a:pPr marL="457200" lvl="1" indent="0">
              <a:buNone/>
            </a:pPr>
            <a:endParaRPr lang="en-MY" dirty="0"/>
          </a:p>
          <a:p>
            <a:pPr lvl="1"/>
            <a:r>
              <a:rPr lang="en-MY" dirty="0"/>
              <a:t>Skala Likert 5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4625230-8214-4D5E-A263-F486CFDE87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0409" y="2357649"/>
            <a:ext cx="5287591" cy="156711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7A8BA12-2010-4BEE-8BEB-4AFD8D87D4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0409" y="4686069"/>
            <a:ext cx="5287591" cy="156711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83603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BD133-5A76-40E3-ABA3-0AF5C8B6B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MY" b="1" dirty="0" err="1"/>
              <a:t>Dapatan</a:t>
            </a:r>
            <a:r>
              <a:rPr lang="en-MY" b="1" dirty="0"/>
              <a:t> Kajian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7AB38E-0649-4E51-BCEA-9FE744ECB9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005" y="1401418"/>
            <a:ext cx="10515600" cy="5206771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MY" dirty="0" err="1"/>
              <a:t>Demografi</a:t>
            </a:r>
            <a:endParaRPr lang="en-MY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30049F1-8A8B-4F68-A861-8E7D5D5FBBE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4402"/>
          <a:stretch/>
        </p:blipFill>
        <p:spPr>
          <a:xfrm>
            <a:off x="11347" y="2320015"/>
            <a:ext cx="4054812" cy="288428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8315778-BEE5-498E-A5A6-75CA46218F6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0334"/>
          <a:stretch/>
        </p:blipFill>
        <p:spPr>
          <a:xfrm>
            <a:off x="3990770" y="2320015"/>
            <a:ext cx="4054812" cy="288428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B17175A-0DC9-428E-81B0-CC9617B4AB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45582" y="2320015"/>
            <a:ext cx="4054813" cy="2884283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0AE84A22-4A76-4D4B-9DA2-72E64456085A}"/>
              </a:ext>
            </a:extLst>
          </p:cNvPr>
          <p:cNvSpPr/>
          <p:nvPr/>
        </p:nvSpPr>
        <p:spPr>
          <a:xfrm>
            <a:off x="857299" y="5204298"/>
            <a:ext cx="2191626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Rajah 1: </a:t>
            </a:r>
            <a:r>
              <a:rPr lang="en-US" sz="1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Jantina</a:t>
            </a:r>
            <a:r>
              <a:rPr 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Responden</a:t>
            </a:r>
            <a:endPara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CE128F9-36BE-4746-A6D1-F8FC31C21DB3}"/>
              </a:ext>
            </a:extLst>
          </p:cNvPr>
          <p:cNvSpPr/>
          <p:nvPr/>
        </p:nvSpPr>
        <p:spPr>
          <a:xfrm>
            <a:off x="4975231" y="5204297"/>
            <a:ext cx="2085891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Rajah 2: </a:t>
            </a:r>
            <a:r>
              <a:rPr lang="en-US" sz="1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Umur</a:t>
            </a:r>
            <a:r>
              <a:rPr 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Responden</a:t>
            </a:r>
            <a:endPara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9BE8CA8-C1A0-4FB8-BA1E-61B6A48A24B4}"/>
              </a:ext>
            </a:extLst>
          </p:cNvPr>
          <p:cNvSpPr/>
          <p:nvPr/>
        </p:nvSpPr>
        <p:spPr>
          <a:xfrm>
            <a:off x="8977142" y="5204296"/>
            <a:ext cx="2191689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Rajah 3: </a:t>
            </a:r>
            <a:r>
              <a:rPr lang="en-US" sz="1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Bangsa</a:t>
            </a:r>
            <a:r>
              <a:rPr 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Responden</a:t>
            </a:r>
            <a:endPara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15638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BB8C91-8B92-458E-AB02-6E6E1AE8CF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689" y="449312"/>
            <a:ext cx="10515600" cy="4351338"/>
          </a:xfrm>
        </p:spPr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en-MY" dirty="0" err="1"/>
              <a:t>Pemahaman</a:t>
            </a:r>
            <a:r>
              <a:rPr lang="en-MY" dirty="0"/>
              <a:t> </a:t>
            </a:r>
            <a:r>
              <a:rPr lang="en-MY" dirty="0" err="1"/>
              <a:t>terhadap</a:t>
            </a:r>
            <a:r>
              <a:rPr lang="en-MY" dirty="0"/>
              <a:t> </a:t>
            </a:r>
            <a:r>
              <a:rPr lang="en-MY" dirty="0" err="1"/>
              <a:t>Perlembagaan</a:t>
            </a:r>
            <a:r>
              <a:rPr lang="en-MY" dirty="0"/>
              <a:t> Malaysia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F592B852-8B27-4257-AA38-62D71A89B5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7111141"/>
              </p:ext>
            </p:extLst>
          </p:nvPr>
        </p:nvGraphicFramePr>
        <p:xfrm>
          <a:off x="5929460" y="993653"/>
          <a:ext cx="6159631" cy="4839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7794">
                  <a:extLst>
                    <a:ext uri="{9D8B030D-6E8A-4147-A177-3AD203B41FA5}">
                      <a16:colId xmlns:a16="http://schemas.microsoft.com/office/drawing/2014/main" val="2552415303"/>
                    </a:ext>
                  </a:extLst>
                </a:gridCol>
                <a:gridCol w="1510339">
                  <a:extLst>
                    <a:ext uri="{9D8B030D-6E8A-4147-A177-3AD203B41FA5}">
                      <a16:colId xmlns:a16="http://schemas.microsoft.com/office/drawing/2014/main" val="1510024459"/>
                    </a:ext>
                  </a:extLst>
                </a:gridCol>
                <a:gridCol w="1411498">
                  <a:extLst>
                    <a:ext uri="{9D8B030D-6E8A-4147-A177-3AD203B41FA5}">
                      <a16:colId xmlns:a16="http://schemas.microsoft.com/office/drawing/2014/main" val="853894031"/>
                    </a:ext>
                  </a:extLst>
                </a:gridCol>
              </a:tblGrid>
              <a:tr h="666074">
                <a:tc>
                  <a:txBody>
                    <a:bodyPr/>
                    <a:lstStyle/>
                    <a:p>
                      <a:pPr algn="ctr"/>
                      <a:r>
                        <a:rPr lang="en-MY" dirty="0" err="1"/>
                        <a:t>Soalan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err="1"/>
                        <a:t>Bilangan</a:t>
                      </a:r>
                      <a:r>
                        <a:rPr lang="en-MY" dirty="0"/>
                        <a:t> </a:t>
                      </a:r>
                      <a:r>
                        <a:rPr lang="en-MY" dirty="0" err="1"/>
                        <a:t>Responden</a:t>
                      </a:r>
                      <a:r>
                        <a:rPr lang="en-MY" dirty="0"/>
                        <a:t> yang </a:t>
                      </a:r>
                      <a:r>
                        <a:rPr lang="en-MY" dirty="0" err="1"/>
                        <a:t>Tahu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err="1"/>
                        <a:t>Peratus</a:t>
                      </a:r>
                      <a:r>
                        <a:rPr lang="en-MY" dirty="0"/>
                        <a:t> </a:t>
                      </a:r>
                      <a:r>
                        <a:rPr lang="en-MY" dirty="0" err="1"/>
                        <a:t>Responden</a:t>
                      </a:r>
                      <a:r>
                        <a:rPr lang="en-MY" dirty="0"/>
                        <a:t> yang </a:t>
                      </a:r>
                      <a:r>
                        <a:rPr lang="en-MY" dirty="0" err="1"/>
                        <a:t>Tahu</a:t>
                      </a:r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1332158"/>
                  </a:ext>
                </a:extLst>
              </a:tr>
              <a:tr h="675015">
                <a:tc>
                  <a:txBody>
                    <a:bodyPr/>
                    <a:lstStyle/>
                    <a:p>
                      <a:pPr algn="just"/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Seseorang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dilahirkan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di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dalam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Malaysia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salah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seorang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ibu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atau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bapanya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pada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ketika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dia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dilahirkan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adalah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seorang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warganegara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atau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permastautin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tetap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Malaysia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/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2757001"/>
                  </a:ext>
                </a:extLst>
              </a:tr>
              <a:tr h="607210">
                <a:tc>
                  <a:txBody>
                    <a:bodyPr/>
                    <a:lstStyle/>
                    <a:p>
                      <a:pPr algn="just"/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Tiada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mana-mana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warganegara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pun yang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boleh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ditahan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sebagai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abdi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atau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hamba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/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9381364"/>
                  </a:ext>
                </a:extLst>
              </a:tr>
              <a:tr h="607210">
                <a:tc>
                  <a:txBody>
                    <a:bodyPr/>
                    <a:lstStyle/>
                    <a:p>
                      <a:pPr algn="just"/>
                      <a:r>
                        <a:rPr lang="en-MY" sz="1200" dirty="0"/>
                        <a:t>Yang di-</a:t>
                      </a:r>
                      <a:r>
                        <a:rPr lang="en-MY" sz="1200" dirty="0" err="1"/>
                        <a:t>Pertuan</a:t>
                      </a:r>
                      <a:r>
                        <a:rPr lang="en-MY" sz="1200" dirty="0"/>
                        <a:t> </a:t>
                      </a:r>
                      <a:r>
                        <a:rPr lang="en-MY" sz="1200" dirty="0" err="1"/>
                        <a:t>Agong</a:t>
                      </a:r>
                      <a:r>
                        <a:rPr lang="en-MY" sz="1200" dirty="0"/>
                        <a:t> </a:t>
                      </a:r>
                      <a:r>
                        <a:rPr lang="en-MY" sz="1200" dirty="0" err="1"/>
                        <a:t>ialah</a:t>
                      </a:r>
                      <a:r>
                        <a:rPr lang="en-MY" sz="1200" dirty="0"/>
                        <a:t> </a:t>
                      </a:r>
                      <a:r>
                        <a:rPr lang="en-MY" sz="1200" dirty="0" err="1"/>
                        <a:t>ketua</a:t>
                      </a:r>
                      <a:r>
                        <a:rPr lang="en-MY" sz="1200" dirty="0"/>
                        <a:t> agama Islam di </a:t>
                      </a:r>
                      <a:r>
                        <a:rPr lang="en-MY" sz="1200" dirty="0" err="1"/>
                        <a:t>tiga</a:t>
                      </a:r>
                      <a:r>
                        <a:rPr lang="en-MY" sz="1200" dirty="0"/>
                        <a:t> </a:t>
                      </a:r>
                      <a:r>
                        <a:rPr lang="en-MY" sz="1200" dirty="0" err="1"/>
                        <a:t>buah</a:t>
                      </a:r>
                      <a:r>
                        <a:rPr lang="en-MY" sz="1200" dirty="0"/>
                        <a:t> Wilayah Persekutuan dan negeri </a:t>
                      </a:r>
                      <a:r>
                        <a:rPr lang="en-MY" sz="1200" dirty="0" err="1"/>
                        <a:t>sendiri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/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8131883"/>
                  </a:ext>
                </a:extLst>
              </a:tr>
              <a:tr h="607210">
                <a:tc>
                  <a:txBody>
                    <a:bodyPr/>
                    <a:lstStyle/>
                    <a:p>
                      <a:pPr algn="just"/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Bahasa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kebangsaan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ialah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Bahasa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Melayu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/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7717580"/>
                  </a:ext>
                </a:extLst>
              </a:tr>
              <a:tr h="607210">
                <a:tc>
                  <a:txBody>
                    <a:bodyPr/>
                    <a:lstStyle/>
                    <a:p>
                      <a:pPr algn="just"/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Anggota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Suruhanjaya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Pilihan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Raya(SPR)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tidak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boleh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dipecat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kecuali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atas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syor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tribunal yang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ditubuhkan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/>
                        <a:t>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/>
                        <a:t>78.3%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5611407"/>
                  </a:ext>
                </a:extLst>
              </a:tr>
              <a:tr h="607210">
                <a:tc>
                  <a:txBody>
                    <a:bodyPr/>
                    <a:lstStyle/>
                    <a:p>
                      <a:pPr rtl="0"/>
                      <a:r>
                        <a:rPr lang="en-MY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Kerajaan Negeri </a:t>
                      </a:r>
                      <a:r>
                        <a:rPr lang="en-MY" sz="12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berkuasa</a:t>
                      </a:r>
                      <a:r>
                        <a:rPr lang="en-MY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mengurus</a:t>
                      </a:r>
                      <a:r>
                        <a:rPr lang="en-MY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hal</a:t>
                      </a:r>
                      <a:r>
                        <a:rPr lang="en-MY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berkait</a:t>
                      </a:r>
                      <a:r>
                        <a:rPr lang="en-MY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r>
                        <a:rPr lang="en-MY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tanah</a:t>
                      </a:r>
                      <a:r>
                        <a:rPr lang="en-MY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kecuali</a:t>
                      </a:r>
                      <a:r>
                        <a:rPr lang="en-MY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Wilayah Persekutuan</a:t>
                      </a:r>
                      <a:endParaRPr lang="en-MY" sz="12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/>
                        <a:t>83.3%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2344260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C319262A-5B4D-4976-A7E1-1BCA0D201E5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273"/>
          <a:stretch/>
        </p:blipFill>
        <p:spPr>
          <a:xfrm>
            <a:off x="226628" y="993653"/>
            <a:ext cx="5548861" cy="480628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08E84492-6933-49E9-9634-677A14804748}"/>
              </a:ext>
            </a:extLst>
          </p:cNvPr>
          <p:cNvSpPr/>
          <p:nvPr/>
        </p:nvSpPr>
        <p:spPr>
          <a:xfrm>
            <a:off x="744309" y="5832803"/>
            <a:ext cx="4513498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Rajah 4: </a:t>
            </a:r>
            <a:r>
              <a:rPr lang="en-US" sz="1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Pemahaman</a:t>
            </a:r>
            <a:r>
              <a:rPr 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terhadap</a:t>
            </a:r>
            <a:r>
              <a:rPr 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Perlembagaan</a:t>
            </a:r>
            <a:r>
              <a:rPr 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Malaysia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705D2FF-1538-46EC-92F0-2E55068A920C}"/>
              </a:ext>
            </a:extLst>
          </p:cNvPr>
          <p:cNvSpPr/>
          <p:nvPr/>
        </p:nvSpPr>
        <p:spPr>
          <a:xfrm>
            <a:off x="6771380" y="5832803"/>
            <a:ext cx="4513498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Jadual</a:t>
            </a:r>
            <a:r>
              <a:rPr lang="en-US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1</a:t>
            </a:r>
            <a:r>
              <a:rPr 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 </a:t>
            </a:r>
            <a:r>
              <a:rPr lang="en-US" sz="1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Pemahaman</a:t>
            </a:r>
            <a:r>
              <a:rPr 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terhadap</a:t>
            </a:r>
            <a:r>
              <a:rPr 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Perlembagaan</a:t>
            </a:r>
            <a:r>
              <a:rPr 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Malaysia</a:t>
            </a:r>
          </a:p>
        </p:txBody>
      </p:sp>
    </p:spTree>
    <p:extLst>
      <p:ext uri="{BB962C8B-B14F-4D97-AF65-F5344CB8AC3E}">
        <p14:creationId xmlns:p14="http://schemas.microsoft.com/office/powerpoint/2010/main" val="3489296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B521DB-EEB8-4109-AB54-E3C782EC7D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6286" y="411604"/>
            <a:ext cx="10515600" cy="4351338"/>
          </a:xfrm>
        </p:spPr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en-MY" dirty="0" err="1"/>
              <a:t>Amalan</a:t>
            </a:r>
            <a:r>
              <a:rPr lang="en-MY" dirty="0"/>
              <a:t> </a:t>
            </a:r>
            <a:r>
              <a:rPr lang="en-MY" dirty="0" err="1"/>
              <a:t>Aktiviti-aktiviti</a:t>
            </a:r>
            <a:r>
              <a:rPr lang="en-MY" dirty="0"/>
              <a:t> </a:t>
            </a:r>
            <a:r>
              <a:rPr lang="en-MY" dirty="0" err="1"/>
              <a:t>Beretika</a:t>
            </a:r>
            <a:endParaRPr lang="en-MY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B8AD97F-EC66-43B1-96E5-EB4CF9DC80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861" y="838641"/>
            <a:ext cx="5925139" cy="5411329"/>
          </a:xfrm>
          <a:prstGeom prst="rect">
            <a:avLst/>
          </a:prstGeom>
        </p:spPr>
      </p:pic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CB3BD171-5EA4-4766-84D1-3CA901484B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5857303"/>
              </p:ext>
            </p:extLst>
          </p:nvPr>
        </p:nvGraphicFramePr>
        <p:xfrm>
          <a:off x="6096000" y="838642"/>
          <a:ext cx="5925139" cy="5341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14534">
                  <a:extLst>
                    <a:ext uri="{9D8B030D-6E8A-4147-A177-3AD203B41FA5}">
                      <a16:colId xmlns:a16="http://schemas.microsoft.com/office/drawing/2014/main" val="2552415303"/>
                    </a:ext>
                  </a:extLst>
                </a:gridCol>
                <a:gridCol w="1413474">
                  <a:extLst>
                    <a:ext uri="{9D8B030D-6E8A-4147-A177-3AD203B41FA5}">
                      <a16:colId xmlns:a16="http://schemas.microsoft.com/office/drawing/2014/main" val="1510024459"/>
                    </a:ext>
                  </a:extLst>
                </a:gridCol>
                <a:gridCol w="1397131">
                  <a:extLst>
                    <a:ext uri="{9D8B030D-6E8A-4147-A177-3AD203B41FA5}">
                      <a16:colId xmlns:a16="http://schemas.microsoft.com/office/drawing/2014/main" val="853894031"/>
                    </a:ext>
                  </a:extLst>
                </a:gridCol>
              </a:tblGrid>
              <a:tr h="1172667">
                <a:tc>
                  <a:txBody>
                    <a:bodyPr/>
                    <a:lstStyle/>
                    <a:p>
                      <a:pPr algn="ctr"/>
                      <a:r>
                        <a:rPr lang="en-MY" sz="1500" dirty="0" err="1"/>
                        <a:t>Amalan</a:t>
                      </a:r>
                      <a:r>
                        <a:rPr lang="en-MY" sz="1500" dirty="0"/>
                        <a:t> </a:t>
                      </a:r>
                      <a:r>
                        <a:rPr lang="en-MY" sz="1500" dirty="0" err="1"/>
                        <a:t>Beretika</a:t>
                      </a:r>
                      <a:endParaRPr lang="en-MY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500" dirty="0" err="1"/>
                        <a:t>Bilangan</a:t>
                      </a:r>
                      <a:r>
                        <a:rPr lang="en-MY" sz="1500" dirty="0"/>
                        <a:t> </a:t>
                      </a:r>
                      <a:r>
                        <a:rPr lang="en-MY" sz="1500" dirty="0" err="1"/>
                        <a:t>Responden</a:t>
                      </a:r>
                      <a:r>
                        <a:rPr lang="en-MY" sz="1500" dirty="0"/>
                        <a:t> yang </a:t>
                      </a:r>
                      <a:r>
                        <a:rPr lang="en-MY" sz="1500" dirty="0" err="1"/>
                        <a:t>Mencapai</a:t>
                      </a:r>
                      <a:r>
                        <a:rPr lang="en-MY" sz="1500" dirty="0"/>
                        <a:t> “</a:t>
                      </a:r>
                      <a:r>
                        <a:rPr lang="en-MY" sz="1500" dirty="0" err="1"/>
                        <a:t>Lazim</a:t>
                      </a:r>
                      <a:r>
                        <a:rPr lang="en-MY" sz="1500" dirty="0"/>
                        <a:t>” dan “</a:t>
                      </a:r>
                      <a:r>
                        <a:rPr lang="en-MY" sz="1500" dirty="0" err="1"/>
                        <a:t>Sangat</a:t>
                      </a:r>
                      <a:r>
                        <a:rPr lang="en-MY" sz="1500" dirty="0"/>
                        <a:t> </a:t>
                      </a:r>
                      <a:r>
                        <a:rPr lang="en-MY" sz="1500" dirty="0" err="1"/>
                        <a:t>Kerap</a:t>
                      </a:r>
                      <a:r>
                        <a:rPr lang="en-MY" sz="1500" dirty="0"/>
                        <a:t>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500" dirty="0" err="1"/>
                        <a:t>Peratus</a:t>
                      </a:r>
                      <a:r>
                        <a:rPr lang="en-MY" sz="1500" dirty="0"/>
                        <a:t> </a:t>
                      </a:r>
                      <a:r>
                        <a:rPr lang="en-MY" sz="1500" dirty="0" err="1"/>
                        <a:t>Responden</a:t>
                      </a:r>
                      <a:r>
                        <a:rPr lang="en-MY" sz="1500" dirty="0"/>
                        <a:t> yang </a:t>
                      </a:r>
                      <a:r>
                        <a:rPr lang="en-MY" sz="1500" dirty="0" err="1"/>
                        <a:t>Mencapai</a:t>
                      </a:r>
                      <a:r>
                        <a:rPr lang="en-MY" sz="1500" dirty="0"/>
                        <a:t> “</a:t>
                      </a:r>
                      <a:r>
                        <a:rPr lang="en-MY" sz="1500" dirty="0" err="1"/>
                        <a:t>Lazim</a:t>
                      </a:r>
                      <a:r>
                        <a:rPr lang="en-MY" sz="1500" dirty="0"/>
                        <a:t>” dan “</a:t>
                      </a:r>
                      <a:r>
                        <a:rPr lang="en-MY" sz="1500" dirty="0" err="1"/>
                        <a:t>Sangat</a:t>
                      </a:r>
                      <a:r>
                        <a:rPr lang="en-MY" sz="1500" dirty="0"/>
                        <a:t> </a:t>
                      </a:r>
                      <a:r>
                        <a:rPr lang="en-MY" sz="1500" dirty="0" err="1"/>
                        <a:t>Kerap</a:t>
                      </a:r>
                      <a:r>
                        <a:rPr lang="en-MY" sz="1500" dirty="0"/>
                        <a:t>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1332158"/>
                  </a:ext>
                </a:extLst>
              </a:tr>
              <a:tr h="624947">
                <a:tc>
                  <a:txBody>
                    <a:bodyPr/>
                    <a:lstStyle/>
                    <a:p>
                      <a:pPr algn="just"/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Menerima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terhadap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segala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sesuatu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berbeza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/>
                        <a:t>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/>
                        <a:t>95%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2757001"/>
                  </a:ext>
                </a:extLst>
              </a:tr>
              <a:tr h="562172">
                <a:tc>
                  <a:txBody>
                    <a:bodyPr/>
                    <a:lstStyle/>
                    <a:p>
                      <a:pPr algn="just"/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Menghormati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orang lain</a:t>
                      </a:r>
                      <a:endParaRPr lang="en-MY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/>
                        <a:t>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/>
                        <a:t>95%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9381364"/>
                  </a:ext>
                </a:extLst>
              </a:tr>
              <a:tr h="562172">
                <a:tc>
                  <a:txBody>
                    <a:bodyPr/>
                    <a:lstStyle/>
                    <a:p>
                      <a:pPr algn="just"/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Mementingkan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kebajikan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orang lain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/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/>
                        <a:t>86.7%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8131883"/>
                  </a:ext>
                </a:extLst>
              </a:tr>
              <a:tr h="562172">
                <a:tc>
                  <a:txBody>
                    <a:bodyPr/>
                    <a:lstStyle/>
                    <a:p>
                      <a:pPr algn="just"/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Mengambil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tanggungjawab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dalam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kehidupan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seharian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pelajaran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atau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pekerjaan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/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7717580"/>
                  </a:ext>
                </a:extLst>
              </a:tr>
              <a:tr h="562172">
                <a:tc>
                  <a:txBody>
                    <a:bodyPr/>
                    <a:lstStyle/>
                    <a:p>
                      <a:pPr algn="just"/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Empati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terhadap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orang lain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/>
                        <a:t>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/>
                        <a:t>96.7%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5611407"/>
                  </a:ext>
                </a:extLst>
              </a:tr>
              <a:tr h="547976">
                <a:tc>
                  <a:txBody>
                    <a:bodyPr/>
                    <a:lstStyle/>
                    <a:p>
                      <a:pPr rtl="0"/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Adil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dalam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membuat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keputusan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terhadap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setiap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orang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/>
                        <a:t>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/>
                        <a:t>81.7%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2344260"/>
                  </a:ext>
                </a:extLst>
              </a:tr>
              <a:tr h="685074">
                <a:tc>
                  <a:txBody>
                    <a:bodyPr/>
                    <a:lstStyle/>
                    <a:p>
                      <a:pPr rtl="0"/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Jujur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dalam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kehidupan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seharian</a:t>
                      </a:r>
                      <a:endParaRPr lang="en-MY" sz="10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/>
                        <a:t>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/>
                        <a:t>88.3%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6177908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D127853A-4A59-4BE0-8B46-A8FA897C48EA}"/>
              </a:ext>
            </a:extLst>
          </p:cNvPr>
          <p:cNvSpPr/>
          <p:nvPr/>
        </p:nvSpPr>
        <p:spPr>
          <a:xfrm>
            <a:off x="744309" y="6249970"/>
            <a:ext cx="4513498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Rajah 5: </a:t>
            </a:r>
            <a:r>
              <a:rPr lang="en-US" sz="1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Amalan</a:t>
            </a:r>
            <a:r>
              <a:rPr 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Aktiviti-aktiviti</a:t>
            </a:r>
            <a:r>
              <a:rPr 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Beretika</a:t>
            </a:r>
            <a:endPara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8B78AD7-F57B-4040-A97E-80CDCCD15A9C}"/>
              </a:ext>
            </a:extLst>
          </p:cNvPr>
          <p:cNvSpPr/>
          <p:nvPr/>
        </p:nvSpPr>
        <p:spPr>
          <a:xfrm>
            <a:off x="6771380" y="6249970"/>
            <a:ext cx="4513498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Jadual</a:t>
            </a:r>
            <a:r>
              <a:rPr lang="en-US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2</a:t>
            </a:r>
            <a:r>
              <a:rPr 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 </a:t>
            </a:r>
            <a:r>
              <a:rPr lang="en-US" sz="1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Amalan</a:t>
            </a:r>
            <a:r>
              <a:rPr 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Aktiviti-aktiviti</a:t>
            </a:r>
            <a:r>
              <a:rPr 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Beretika</a:t>
            </a:r>
            <a:endPara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89940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581D5-3FCF-4BDF-8D24-A29615A8F2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12" y="166508"/>
            <a:ext cx="12019175" cy="4351338"/>
          </a:xfrm>
        </p:spPr>
        <p:txBody>
          <a:bodyPr/>
          <a:lstStyle/>
          <a:p>
            <a:pPr marL="514350" indent="-514350">
              <a:buFont typeface="+mj-lt"/>
              <a:buAutoNum type="arabicPeriod" startAt="4"/>
            </a:pPr>
            <a:r>
              <a:rPr lang="en-MY" dirty="0" err="1"/>
              <a:t>Hubungan</a:t>
            </a:r>
            <a:r>
              <a:rPr lang="en-MY" dirty="0"/>
              <a:t> </a:t>
            </a:r>
            <a:r>
              <a:rPr lang="en-MY" dirty="0" err="1"/>
              <a:t>antara</a:t>
            </a:r>
            <a:r>
              <a:rPr lang="en-MY" dirty="0"/>
              <a:t> </a:t>
            </a:r>
            <a:r>
              <a:rPr lang="en-MY" dirty="0" err="1"/>
              <a:t>Perlembagaan</a:t>
            </a:r>
            <a:r>
              <a:rPr lang="en-MY" dirty="0"/>
              <a:t> Malaysia </a:t>
            </a:r>
            <a:r>
              <a:rPr lang="en-MY" dirty="0" err="1"/>
              <a:t>dengan</a:t>
            </a:r>
            <a:r>
              <a:rPr lang="en-MY" dirty="0"/>
              <a:t> </a:t>
            </a:r>
            <a:r>
              <a:rPr lang="en-MY" dirty="0" err="1"/>
              <a:t>Mewujudkan</a:t>
            </a:r>
            <a:r>
              <a:rPr lang="en-MY" dirty="0"/>
              <a:t> Masyarakat </a:t>
            </a:r>
            <a:r>
              <a:rPr lang="en-MY" dirty="0" err="1"/>
              <a:t>Beretika</a:t>
            </a:r>
            <a:endParaRPr lang="en-MY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F8041C1-B2D4-4D7D-82BE-E5085BDC7B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12" y="1109907"/>
            <a:ext cx="6009588" cy="5258881"/>
          </a:xfrm>
          <a:prstGeom prst="rect">
            <a:avLst/>
          </a:prstGeom>
        </p:spPr>
      </p:pic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6AD3CC27-F638-42CA-B70E-E3E6798EE3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5994629"/>
              </p:ext>
            </p:extLst>
          </p:nvPr>
        </p:nvGraphicFramePr>
        <p:xfrm>
          <a:off x="6180448" y="1109908"/>
          <a:ext cx="5925139" cy="52588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5845">
                  <a:extLst>
                    <a:ext uri="{9D8B030D-6E8A-4147-A177-3AD203B41FA5}">
                      <a16:colId xmlns:a16="http://schemas.microsoft.com/office/drawing/2014/main" val="2552415303"/>
                    </a:ext>
                  </a:extLst>
                </a:gridCol>
                <a:gridCol w="1517715">
                  <a:extLst>
                    <a:ext uri="{9D8B030D-6E8A-4147-A177-3AD203B41FA5}">
                      <a16:colId xmlns:a16="http://schemas.microsoft.com/office/drawing/2014/main" val="1510024459"/>
                    </a:ext>
                  </a:extLst>
                </a:gridCol>
                <a:gridCol w="1481579">
                  <a:extLst>
                    <a:ext uri="{9D8B030D-6E8A-4147-A177-3AD203B41FA5}">
                      <a16:colId xmlns:a16="http://schemas.microsoft.com/office/drawing/2014/main" val="853894031"/>
                    </a:ext>
                  </a:extLst>
                </a:gridCol>
              </a:tblGrid>
              <a:tr h="1184179">
                <a:tc>
                  <a:txBody>
                    <a:bodyPr/>
                    <a:lstStyle/>
                    <a:p>
                      <a:pPr algn="ctr"/>
                      <a:r>
                        <a:rPr lang="en-MY" sz="1500" dirty="0" err="1"/>
                        <a:t>Hubungan</a:t>
                      </a:r>
                      <a:r>
                        <a:rPr lang="en-MY" sz="1500" dirty="0"/>
                        <a:t> </a:t>
                      </a:r>
                      <a:r>
                        <a:rPr lang="en-MY" sz="1500" dirty="0" err="1"/>
                        <a:t>antara</a:t>
                      </a:r>
                      <a:r>
                        <a:rPr lang="en-MY" sz="1500" dirty="0"/>
                        <a:t> </a:t>
                      </a:r>
                      <a:r>
                        <a:rPr lang="en-MY" sz="1500" dirty="0" err="1"/>
                        <a:t>Perlembagaan</a:t>
                      </a:r>
                      <a:r>
                        <a:rPr lang="en-MY" sz="1500" dirty="0"/>
                        <a:t> Malaysia </a:t>
                      </a:r>
                      <a:r>
                        <a:rPr lang="en-MY" sz="1500" dirty="0" err="1"/>
                        <a:t>dengan</a:t>
                      </a:r>
                      <a:r>
                        <a:rPr lang="en-MY" sz="1500" dirty="0"/>
                        <a:t> </a:t>
                      </a:r>
                      <a:r>
                        <a:rPr lang="en-MY" sz="1500" dirty="0" err="1"/>
                        <a:t>Mewujudkan</a:t>
                      </a:r>
                      <a:r>
                        <a:rPr lang="en-MY" sz="1500" dirty="0"/>
                        <a:t> Masyarakat </a:t>
                      </a:r>
                      <a:r>
                        <a:rPr lang="en-MY" sz="1500" dirty="0" err="1"/>
                        <a:t>Beretika</a:t>
                      </a:r>
                      <a:endParaRPr lang="en-MY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500" dirty="0" err="1"/>
                        <a:t>Bilangan</a:t>
                      </a:r>
                      <a:r>
                        <a:rPr lang="en-MY" sz="1500" dirty="0"/>
                        <a:t> </a:t>
                      </a:r>
                      <a:r>
                        <a:rPr lang="en-MY" sz="1500" dirty="0" err="1"/>
                        <a:t>Responden</a:t>
                      </a:r>
                      <a:r>
                        <a:rPr lang="en-MY" sz="1500" dirty="0"/>
                        <a:t> yang “</a:t>
                      </a:r>
                      <a:r>
                        <a:rPr lang="en-MY" sz="1500" dirty="0" err="1"/>
                        <a:t>Bersetuju</a:t>
                      </a:r>
                      <a:r>
                        <a:rPr lang="en-MY" sz="1500" dirty="0"/>
                        <a:t>” dan “</a:t>
                      </a:r>
                      <a:r>
                        <a:rPr lang="en-MY" sz="1500" dirty="0" err="1"/>
                        <a:t>Sangat</a:t>
                      </a:r>
                      <a:r>
                        <a:rPr lang="en-MY" sz="1500" dirty="0"/>
                        <a:t> </a:t>
                      </a:r>
                      <a:r>
                        <a:rPr lang="en-MY" sz="1500" dirty="0" err="1"/>
                        <a:t>Bersetuju</a:t>
                      </a:r>
                      <a:r>
                        <a:rPr lang="en-MY" sz="1500" dirty="0"/>
                        <a:t>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500" dirty="0" err="1"/>
                        <a:t>Peratus</a:t>
                      </a:r>
                      <a:r>
                        <a:rPr lang="en-MY" sz="1500" dirty="0"/>
                        <a:t> </a:t>
                      </a:r>
                      <a:r>
                        <a:rPr lang="en-MY" sz="1500" dirty="0" err="1"/>
                        <a:t>Responden</a:t>
                      </a:r>
                      <a:r>
                        <a:rPr lang="en-MY" sz="1500" dirty="0"/>
                        <a:t> yang “</a:t>
                      </a:r>
                      <a:r>
                        <a:rPr lang="en-MY" sz="1500" dirty="0" err="1"/>
                        <a:t>Bersetuju</a:t>
                      </a:r>
                      <a:r>
                        <a:rPr lang="en-MY" sz="1500" dirty="0"/>
                        <a:t>” dan “</a:t>
                      </a:r>
                      <a:r>
                        <a:rPr lang="en-MY" sz="1500" dirty="0" err="1"/>
                        <a:t>Sangat</a:t>
                      </a:r>
                      <a:r>
                        <a:rPr lang="en-MY" sz="1500" dirty="0"/>
                        <a:t> </a:t>
                      </a:r>
                      <a:r>
                        <a:rPr lang="en-MY" sz="1500" dirty="0" err="1"/>
                        <a:t>Bersetuju</a:t>
                      </a:r>
                      <a:endParaRPr lang="en-MY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1332158"/>
                  </a:ext>
                </a:extLst>
              </a:tr>
              <a:tr h="568910">
                <a:tc>
                  <a:txBody>
                    <a:bodyPr/>
                    <a:lstStyle/>
                    <a:p>
                      <a:pPr algn="just"/>
                      <a:r>
                        <a:rPr lang="sv-SE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Perlembagaan dapat mewujudkan pemerintahan yang adil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/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/>
                        <a:t>75%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2757001"/>
                  </a:ext>
                </a:extLst>
              </a:tr>
              <a:tr h="511764">
                <a:tc>
                  <a:txBody>
                    <a:bodyPr/>
                    <a:lstStyle/>
                    <a:p>
                      <a:pPr algn="just"/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Perlembagaan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berperanan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sebagai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cara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penyelesaian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konflik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/>
                        <a:t>83.3%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9381364"/>
                  </a:ext>
                </a:extLst>
              </a:tr>
              <a:tr h="511764">
                <a:tc>
                  <a:txBody>
                    <a:bodyPr/>
                    <a:lstStyle/>
                    <a:p>
                      <a:pPr algn="just"/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Kebebasan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bersuara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batasan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dapat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mewujudkan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masyarakat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beretika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/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/>
                        <a:t>93.3%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8131883"/>
                  </a:ext>
                </a:extLst>
              </a:tr>
              <a:tr h="614019">
                <a:tc>
                  <a:txBody>
                    <a:bodyPr/>
                    <a:lstStyle/>
                    <a:p>
                      <a:pPr algn="just"/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Kebebasan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berhimpun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dan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menubuhkan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persatuan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batasan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dapat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mewujudkan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masyarakat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beretika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/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/>
                        <a:t>86.7%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7717580"/>
                  </a:ext>
                </a:extLst>
              </a:tr>
              <a:tr h="511764">
                <a:tc>
                  <a:txBody>
                    <a:bodyPr/>
                    <a:lstStyle/>
                    <a:p>
                      <a:pPr algn="just"/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Kebebasan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beragama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dapat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mewujudkan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masyarakat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beretika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/>
                        <a:t>83.3%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5611407"/>
                  </a:ext>
                </a:extLst>
              </a:tr>
              <a:tr h="614019">
                <a:tc>
                  <a:txBody>
                    <a:bodyPr/>
                    <a:lstStyle/>
                    <a:p>
                      <a:pPr rtl="0"/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Penggubalan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undang-undang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perlu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tidak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bertentangan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perlembagaan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dapat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mewujudkan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masyarakat</a:t>
                      </a:r>
                      <a:r>
                        <a:rPr lang="en-MY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MY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beretika</a:t>
                      </a:r>
                      <a:endParaRPr lang="en-MY" sz="12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/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/>
                        <a:t>86.7%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2344260"/>
                  </a:ext>
                </a:extLst>
              </a:tr>
              <a:tr h="623645">
                <a:tc>
                  <a:txBody>
                    <a:bodyPr/>
                    <a:lstStyle/>
                    <a:p>
                      <a:pPr rtl="0"/>
                      <a:r>
                        <a:rPr lang="sv-SE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Larangan aktiviti keabdian dan kerja paksa dapat mewujudkan masyarakat yang beretika</a:t>
                      </a:r>
                      <a:endParaRPr lang="en-MY" sz="12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/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/>
                        <a:t>93.3%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6177908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561D5464-CCD6-483A-9202-A1937DC70415}"/>
              </a:ext>
            </a:extLst>
          </p:cNvPr>
          <p:cNvSpPr/>
          <p:nvPr/>
        </p:nvSpPr>
        <p:spPr>
          <a:xfrm>
            <a:off x="744309" y="6368788"/>
            <a:ext cx="4513498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Rajah 6: </a:t>
            </a:r>
            <a:r>
              <a:rPr lang="en-US" sz="1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Hubungan</a:t>
            </a:r>
            <a:r>
              <a:rPr 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antara</a:t>
            </a:r>
            <a:r>
              <a:rPr 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Perlembagaan</a:t>
            </a:r>
            <a:r>
              <a:rPr 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Malaysia </a:t>
            </a:r>
            <a:r>
              <a:rPr lang="en-US" sz="1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dengan</a:t>
            </a:r>
            <a:r>
              <a:rPr 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Mewujudkan</a:t>
            </a:r>
            <a:r>
              <a:rPr 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Masyarakat </a:t>
            </a:r>
            <a:r>
              <a:rPr lang="en-US" sz="1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Beretika</a:t>
            </a:r>
            <a:endPara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D20B953-0165-4F83-9BDA-582D0BFA8AA2}"/>
              </a:ext>
            </a:extLst>
          </p:cNvPr>
          <p:cNvSpPr/>
          <p:nvPr/>
        </p:nvSpPr>
        <p:spPr>
          <a:xfrm>
            <a:off x="6771380" y="6368788"/>
            <a:ext cx="4513498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Jadual</a:t>
            </a:r>
            <a:r>
              <a:rPr lang="en-US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3:</a:t>
            </a:r>
            <a:r>
              <a:rPr 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Hubungan</a:t>
            </a:r>
            <a:r>
              <a:rPr 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antara</a:t>
            </a:r>
            <a:r>
              <a:rPr 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Perlembagaan</a:t>
            </a:r>
            <a:r>
              <a:rPr 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Malaysia </a:t>
            </a:r>
            <a:r>
              <a:rPr lang="en-US" sz="1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dengan</a:t>
            </a:r>
            <a:r>
              <a:rPr 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Mewujudkan</a:t>
            </a:r>
            <a:r>
              <a:rPr 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Masyarakat </a:t>
            </a:r>
            <a:r>
              <a:rPr lang="en-US" sz="1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Beretika</a:t>
            </a:r>
            <a:endPara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057655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656</Words>
  <Application>Microsoft Office PowerPoint</Application>
  <PresentationFormat>Widescreen</PresentationFormat>
  <Paragraphs>131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PowerPoint Presentation</vt:lpstr>
      <vt:lpstr>Pengenalan</vt:lpstr>
      <vt:lpstr>Kajian Sastera</vt:lpstr>
      <vt:lpstr>PowerPoint Presentation</vt:lpstr>
      <vt:lpstr>Metodologi</vt:lpstr>
      <vt:lpstr>Dapatan Kajian</vt:lpstr>
      <vt:lpstr>PowerPoint Presentation</vt:lpstr>
      <vt:lpstr>PowerPoint Presentation</vt:lpstr>
      <vt:lpstr>PowerPoint Presentation</vt:lpstr>
      <vt:lpstr>Perbincangan</vt:lpstr>
      <vt:lpstr>Cadangan</vt:lpstr>
      <vt:lpstr>Kesimpulan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TAY WEI JIAN A20EC0159</dc:creator>
  <cp:lastModifiedBy>TAY WEI JIAN A20EC0159</cp:lastModifiedBy>
  <cp:revision>6</cp:revision>
  <dcterms:created xsi:type="dcterms:W3CDTF">2021-01-18T12:04:16Z</dcterms:created>
  <dcterms:modified xsi:type="dcterms:W3CDTF">2021-01-18T13:56:34Z</dcterms:modified>
</cp:coreProperties>
</file>