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3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624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20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535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7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442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8775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026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076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596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599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669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C22D-5E6F-4C8F-B47A-9EE1A18A87CA}" type="datetimeFigureOut">
              <a:rPr lang="en-MY" smtClean="0"/>
              <a:t>08/11/2020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095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7265"/>
          </a:xfrm>
        </p:spPr>
        <p:txBody>
          <a:bodyPr>
            <a:normAutofit/>
          </a:bodyPr>
          <a:lstStyle/>
          <a:p>
            <a:r>
              <a:rPr lang="en-MY" dirty="0"/>
              <a:t>Assignment 1</a:t>
            </a:r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3226525" y="4558937"/>
            <a:ext cx="52904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Group members:</a:t>
            </a:r>
          </a:p>
          <a:p>
            <a:r>
              <a:rPr lang="en-MY" dirty="0"/>
              <a:t>Amirul Iman Bin Ahmad </a:t>
            </a:r>
            <a:r>
              <a:rPr lang="en-MY" dirty="0" err="1"/>
              <a:t>Keflee</a:t>
            </a:r>
            <a:endParaRPr lang="en-MY" dirty="0"/>
          </a:p>
          <a:p>
            <a:r>
              <a:rPr lang="en-MY" dirty="0"/>
              <a:t>Muhammad </a:t>
            </a:r>
            <a:r>
              <a:rPr lang="en-MY" dirty="0" err="1"/>
              <a:t>Faiz</a:t>
            </a:r>
            <a:r>
              <a:rPr lang="en-MY" dirty="0"/>
              <a:t> </a:t>
            </a:r>
            <a:r>
              <a:rPr lang="en-MY" dirty="0" err="1"/>
              <a:t>Aiman</a:t>
            </a:r>
            <a:r>
              <a:rPr lang="en-MY" dirty="0"/>
              <a:t> bin </a:t>
            </a:r>
            <a:r>
              <a:rPr lang="en-MY" dirty="0" err="1"/>
              <a:t>Fakhrurrazi</a:t>
            </a:r>
            <a:endParaRPr lang="en-MY" dirty="0"/>
          </a:p>
          <a:p>
            <a:r>
              <a:rPr lang="en-MY" dirty="0"/>
              <a:t>Muhammad </a:t>
            </a:r>
            <a:r>
              <a:rPr lang="en-MY" dirty="0" err="1"/>
              <a:t>Amiruddin</a:t>
            </a:r>
            <a:r>
              <a:rPr lang="en-MY" dirty="0"/>
              <a:t> Bin </a:t>
            </a:r>
            <a:r>
              <a:rPr lang="en-MY" dirty="0" err="1"/>
              <a:t>Zulkifli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894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790" y="511729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M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requested by the client to write a program to sum the total postage cost of items. Below is the list of requirements given by the client.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MY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user can enter the number of item to be processed by the program (not more than 10 items)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MY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program should able to detect if item’s weight entered is a valid one. Item should not weight more than 1 Kg. A zero (0) or less value entry is also considered as an invalid input of item weight.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MY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Function, postageCost(weight) has been prepared to calculate the postage cost to be charged to the item. Based on its weight, item may not be charged thus this function may return a zero (0) value of postage cost.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MY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final outputs of the program are the total number of item being charged with postage cost and the sum of the overall postage cost.</a:t>
            </a:r>
          </a:p>
        </p:txBody>
      </p:sp>
    </p:spTree>
    <p:extLst>
      <p:ext uri="{BB962C8B-B14F-4D97-AF65-F5344CB8AC3E}">
        <p14:creationId xmlns:p14="http://schemas.microsoft.com/office/powerpoint/2010/main" val="372679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A59100A-4D50-4ADE-BB31-EC30CC53F348}"/>
              </a:ext>
            </a:extLst>
          </p:cNvPr>
          <p:cNvSpPr txBox="1"/>
          <p:nvPr/>
        </p:nvSpPr>
        <p:spPr>
          <a:xfrm>
            <a:off x="1018989" y="158864"/>
            <a:ext cx="10192120" cy="736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MY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Draw a flow chart to solve the above problem. Below is the list of identifiers you have to use in your flow chart.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FE484A5-38E5-4B59-ABC8-9603991C01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94165"/>
              </p:ext>
            </p:extLst>
          </p:nvPr>
        </p:nvGraphicFramePr>
        <p:xfrm>
          <a:off x="1088735" y="937421"/>
          <a:ext cx="7815436" cy="1853537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188276">
                  <a:extLst>
                    <a:ext uri="{9D8B030D-6E8A-4147-A177-3AD203B41FA5}">
                      <a16:colId xmlns:a16="http://schemas.microsoft.com/office/drawing/2014/main" val="3457134511"/>
                    </a:ext>
                  </a:extLst>
                </a:gridCol>
                <a:gridCol w="6627160">
                  <a:extLst>
                    <a:ext uri="{9D8B030D-6E8A-4147-A177-3AD203B41FA5}">
                      <a16:colId xmlns:a16="http://schemas.microsoft.com/office/drawing/2014/main" val="49056434"/>
                    </a:ext>
                  </a:extLst>
                </a:gridCol>
              </a:tblGrid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>
                          <a:effectLst/>
                        </a:rPr>
                        <a:t>Identifiers</a:t>
                      </a:r>
                      <a:endParaRPr lang="en-MY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Descriptions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7689700"/>
                  </a:ext>
                </a:extLst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item_no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item to be processed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039391"/>
                  </a:ext>
                </a:extLst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Count the number of items being processed.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016875"/>
                  </a:ext>
                </a:extLst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weight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Weight of item entered by the user.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150840"/>
                  </a:ext>
                </a:extLst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Postage cost of item calculated </a:t>
                      </a:r>
                      <a:r>
                        <a:rPr lang="en-MY" sz="1400">
                          <a:effectLst/>
                        </a:rPr>
                        <a:t>and returned by </a:t>
                      </a:r>
                      <a:r>
                        <a:rPr lang="en-MY" sz="1400" dirty="0">
                          <a:effectLst/>
                        </a:rPr>
                        <a:t>postageCost(weight) function.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257791"/>
                  </a:ext>
                </a:extLst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item_charged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Total number of items being charged with postage cost.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071228"/>
                  </a:ext>
                </a:extLst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sum_cost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Sum of overall cost for items being charged with postage cost.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06678"/>
                  </a:ext>
                </a:extLst>
              </a:tr>
            </a:tbl>
          </a:graphicData>
        </a:graphic>
      </p:graphicFrame>
      <p:grpSp>
        <p:nvGrpSpPr>
          <p:cNvPr id="96" name="Group 95">
            <a:extLst>
              <a:ext uri="{FF2B5EF4-FFF2-40B4-BE49-F238E27FC236}">
                <a16:creationId xmlns:a16="http://schemas.microsoft.com/office/drawing/2014/main" id="{CF8D7D61-F5A8-4F27-B826-5F2A0922E0E3}"/>
              </a:ext>
            </a:extLst>
          </p:cNvPr>
          <p:cNvGrpSpPr/>
          <p:nvPr/>
        </p:nvGrpSpPr>
        <p:grpSpPr>
          <a:xfrm>
            <a:off x="3121730" y="3786705"/>
            <a:ext cx="3749445" cy="2804241"/>
            <a:chOff x="5172073" y="3667125"/>
            <a:chExt cx="3749445" cy="2804241"/>
          </a:xfrm>
        </p:grpSpPr>
        <p:sp>
          <p:nvSpPr>
            <p:cNvPr id="10" name="Flowchart: Terminator 9">
              <a:extLst>
                <a:ext uri="{FF2B5EF4-FFF2-40B4-BE49-F238E27FC236}">
                  <a16:creationId xmlns:a16="http://schemas.microsoft.com/office/drawing/2014/main" id="{0179A68A-CB71-46F1-A052-E7FAE7BE31D6}"/>
                </a:ext>
              </a:extLst>
            </p:cNvPr>
            <p:cNvSpPr/>
            <p:nvPr/>
          </p:nvSpPr>
          <p:spPr>
            <a:xfrm>
              <a:off x="6267449" y="3667125"/>
              <a:ext cx="1524001" cy="385608"/>
            </a:xfrm>
            <a:prstGeom prst="flowChartTermina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postageCost(w)</a:t>
              </a:r>
            </a:p>
          </p:txBody>
        </p:sp>
        <p:sp>
          <p:nvSpPr>
            <p:cNvPr id="11" name="Flowchart: Decision 10">
              <a:extLst>
                <a:ext uri="{FF2B5EF4-FFF2-40B4-BE49-F238E27FC236}">
                  <a16:creationId xmlns:a16="http://schemas.microsoft.com/office/drawing/2014/main" id="{59BE2CD8-32E1-4C0D-BB22-5D4648C78B15}"/>
                </a:ext>
              </a:extLst>
            </p:cNvPr>
            <p:cNvSpPr/>
            <p:nvPr/>
          </p:nvSpPr>
          <p:spPr>
            <a:xfrm>
              <a:off x="6321887" y="4256995"/>
              <a:ext cx="1415124" cy="638175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w &gt; 0.1</a:t>
              </a:r>
            </a:p>
          </p:txBody>
        </p:sp>
        <p:sp>
          <p:nvSpPr>
            <p:cNvPr id="12" name="Flowchart: Process 11">
              <a:extLst>
                <a:ext uri="{FF2B5EF4-FFF2-40B4-BE49-F238E27FC236}">
                  <a16:creationId xmlns:a16="http://schemas.microsoft.com/office/drawing/2014/main" id="{3158D681-9F80-4EB7-A249-4806800E9348}"/>
                </a:ext>
              </a:extLst>
            </p:cNvPr>
            <p:cNvSpPr/>
            <p:nvPr/>
          </p:nvSpPr>
          <p:spPr>
            <a:xfrm>
              <a:off x="5172073" y="5017417"/>
              <a:ext cx="942976" cy="38560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c = 0</a:t>
              </a:r>
            </a:p>
          </p:txBody>
        </p:sp>
        <p:sp>
          <p:nvSpPr>
            <p:cNvPr id="14" name="Flowchart: Terminator 13">
              <a:extLst>
                <a:ext uri="{FF2B5EF4-FFF2-40B4-BE49-F238E27FC236}">
                  <a16:creationId xmlns:a16="http://schemas.microsoft.com/office/drawing/2014/main" id="{43446B09-4DBA-4CB8-80FF-8B3C1B2D1D43}"/>
                </a:ext>
              </a:extLst>
            </p:cNvPr>
            <p:cNvSpPr/>
            <p:nvPr/>
          </p:nvSpPr>
          <p:spPr>
            <a:xfrm>
              <a:off x="6324597" y="6085758"/>
              <a:ext cx="1524001" cy="385608"/>
            </a:xfrm>
            <a:prstGeom prst="flowChartTermina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Return c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7E6FD1F-AFD6-4113-B649-42FA9B1DC19F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>
            <a:xfrm flipH="1">
              <a:off x="7029449" y="4052733"/>
              <a:ext cx="1" cy="20426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Flowchart: Process 34">
              <a:extLst>
                <a:ext uri="{FF2B5EF4-FFF2-40B4-BE49-F238E27FC236}">
                  <a16:creationId xmlns:a16="http://schemas.microsoft.com/office/drawing/2014/main" id="{B274B65C-C0C3-4459-8391-AB9FD9CA066D}"/>
                </a:ext>
              </a:extLst>
            </p:cNvPr>
            <p:cNvSpPr/>
            <p:nvPr/>
          </p:nvSpPr>
          <p:spPr>
            <a:xfrm>
              <a:off x="7737011" y="5017417"/>
              <a:ext cx="1184507" cy="38560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c = w * 3.5</a:t>
              </a:r>
            </a:p>
          </p:txBody>
        </p:sp>
        <p:cxnSp>
          <p:nvCxnSpPr>
            <p:cNvPr id="37" name="Connector: Elbow 36">
              <a:extLst>
                <a:ext uri="{FF2B5EF4-FFF2-40B4-BE49-F238E27FC236}">
                  <a16:creationId xmlns:a16="http://schemas.microsoft.com/office/drawing/2014/main" id="{1A734EDE-67FB-47D3-BEE4-6897C351B86C}"/>
                </a:ext>
              </a:extLst>
            </p:cNvPr>
            <p:cNvCxnSpPr>
              <a:cxnSpLocks/>
              <a:stCxn id="11" idx="3"/>
              <a:endCxn id="35" idx="0"/>
            </p:cNvCxnSpPr>
            <p:nvPr/>
          </p:nvCxnSpPr>
          <p:spPr>
            <a:xfrm>
              <a:off x="7737011" y="4576083"/>
              <a:ext cx="592254" cy="441334"/>
            </a:xfrm>
            <a:prstGeom prst="bentConnector2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Flowchart: Connector 39">
              <a:extLst>
                <a:ext uri="{FF2B5EF4-FFF2-40B4-BE49-F238E27FC236}">
                  <a16:creationId xmlns:a16="http://schemas.microsoft.com/office/drawing/2014/main" id="{BFE6111A-E932-4C94-ABAF-25389DEC3DDD}"/>
                </a:ext>
              </a:extLst>
            </p:cNvPr>
            <p:cNvSpPr/>
            <p:nvPr/>
          </p:nvSpPr>
          <p:spPr>
            <a:xfrm>
              <a:off x="7000873" y="5532133"/>
              <a:ext cx="171450" cy="171448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400">
                <a:solidFill>
                  <a:schemeClr val="tx1"/>
                </a:solidFill>
              </a:endParaRP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E8ABAFC3-40DA-49E7-86E4-58A66FC00353}"/>
                </a:ext>
              </a:extLst>
            </p:cNvPr>
            <p:cNvCxnSpPr>
              <a:cxnSpLocks/>
              <a:stCxn id="40" idx="4"/>
              <a:endCxn id="14" idx="0"/>
            </p:cNvCxnSpPr>
            <p:nvPr/>
          </p:nvCxnSpPr>
          <p:spPr>
            <a:xfrm>
              <a:off x="7086598" y="5703581"/>
              <a:ext cx="0" cy="382177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or: Elbow 60">
              <a:extLst>
                <a:ext uri="{FF2B5EF4-FFF2-40B4-BE49-F238E27FC236}">
                  <a16:creationId xmlns:a16="http://schemas.microsoft.com/office/drawing/2014/main" id="{654A93DD-CE7F-41EB-84AB-73E1F1391B67}"/>
                </a:ext>
              </a:extLst>
            </p:cNvPr>
            <p:cNvCxnSpPr>
              <a:cxnSpLocks/>
              <a:stCxn id="35" idx="2"/>
              <a:endCxn id="40" idx="6"/>
            </p:cNvCxnSpPr>
            <p:nvPr/>
          </p:nvCxnSpPr>
          <p:spPr>
            <a:xfrm rot="5400000">
              <a:off x="7643378" y="4931970"/>
              <a:ext cx="214832" cy="1156942"/>
            </a:xfrm>
            <a:prstGeom prst="bentConnector2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57E4FDFA-1849-4435-868D-7D00AEF53966}"/>
                </a:ext>
              </a:extLst>
            </p:cNvPr>
            <p:cNvCxnSpPr>
              <a:cxnSpLocks/>
              <a:stCxn id="11" idx="1"/>
              <a:endCxn id="12" idx="0"/>
            </p:cNvCxnSpPr>
            <p:nvPr/>
          </p:nvCxnSpPr>
          <p:spPr>
            <a:xfrm rot="10800000" flipV="1">
              <a:off x="5643561" y="4576083"/>
              <a:ext cx="678326" cy="441334"/>
            </a:xfrm>
            <a:prstGeom prst="bentConnector2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or: Elbow 74">
              <a:extLst>
                <a:ext uri="{FF2B5EF4-FFF2-40B4-BE49-F238E27FC236}">
                  <a16:creationId xmlns:a16="http://schemas.microsoft.com/office/drawing/2014/main" id="{09CA509F-5534-4D43-9DAE-88F33277EC6A}"/>
                </a:ext>
              </a:extLst>
            </p:cNvPr>
            <p:cNvCxnSpPr>
              <a:cxnSpLocks/>
              <a:stCxn id="12" idx="2"/>
              <a:endCxn id="40" idx="2"/>
            </p:cNvCxnSpPr>
            <p:nvPr/>
          </p:nvCxnSpPr>
          <p:spPr>
            <a:xfrm rot="16200000" flipH="1">
              <a:off x="6214801" y="4831785"/>
              <a:ext cx="214832" cy="1357312"/>
            </a:xfrm>
            <a:prstGeom prst="bentConnector2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93831343-B4B8-4C7D-A462-9FBA3FF644FE}"/>
                </a:ext>
              </a:extLst>
            </p:cNvPr>
            <p:cNvSpPr txBox="1"/>
            <p:nvPr/>
          </p:nvSpPr>
          <p:spPr>
            <a:xfrm>
              <a:off x="7791450" y="4236167"/>
              <a:ext cx="7429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600" dirty="0"/>
                <a:t>TRUE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978AFD6B-9482-4140-9332-AA58025AACFD}"/>
                </a:ext>
              </a:extLst>
            </p:cNvPr>
            <p:cNvSpPr txBox="1"/>
            <p:nvPr/>
          </p:nvSpPr>
          <p:spPr>
            <a:xfrm>
              <a:off x="5578937" y="4236167"/>
              <a:ext cx="7429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600" dirty="0"/>
                <a:t>FALSE</a:t>
              </a:r>
            </a:p>
          </p:txBody>
        </p: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6EE7CD49-9473-4D42-BBA0-C60C581BC78F}"/>
              </a:ext>
            </a:extLst>
          </p:cNvPr>
          <p:cNvSpPr txBox="1"/>
          <p:nvPr/>
        </p:nvSpPr>
        <p:spPr>
          <a:xfrm>
            <a:off x="986334" y="2988945"/>
            <a:ext cx="5248459" cy="871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MY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need to include a call to </a:t>
            </a:r>
            <a:r>
              <a:rPr lang="en-MY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postageCost(weight) function in your flow chart. </a:t>
            </a:r>
            <a:r>
              <a:rPr lang="en-MY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MY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 chart for postageCost(weight) function has been prepared as follows:</a:t>
            </a:r>
          </a:p>
        </p:txBody>
      </p:sp>
    </p:spTree>
    <p:extLst>
      <p:ext uri="{BB962C8B-B14F-4D97-AF65-F5344CB8AC3E}">
        <p14:creationId xmlns:p14="http://schemas.microsoft.com/office/powerpoint/2010/main" val="86769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8890" y="-85051"/>
            <a:ext cx="10515600" cy="756946"/>
          </a:xfrm>
        </p:spPr>
        <p:txBody>
          <a:bodyPr>
            <a:normAutofit/>
          </a:bodyPr>
          <a:lstStyle/>
          <a:p>
            <a:r>
              <a:rPr lang="en-MY" sz="2400" dirty="0"/>
              <a:t>Flowchart</a:t>
            </a:r>
          </a:p>
        </p:txBody>
      </p:sp>
      <p:sp>
        <p:nvSpPr>
          <p:cNvPr id="3" name="Flowchart: Terminator 2">
            <a:extLst>
              <a:ext uri="{FF2B5EF4-FFF2-40B4-BE49-F238E27FC236}">
                <a16:creationId xmlns:a16="http://schemas.microsoft.com/office/drawing/2014/main" id="{77CDBCE0-EB96-40F6-B2A6-64D6DF5EE201}"/>
              </a:ext>
            </a:extLst>
          </p:cNvPr>
          <p:cNvSpPr/>
          <p:nvPr/>
        </p:nvSpPr>
        <p:spPr>
          <a:xfrm>
            <a:off x="1365505" y="425489"/>
            <a:ext cx="830464" cy="27802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Start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C47918B-6CB1-43D4-B21A-96DD22C0365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1780737" y="1585424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9898D874-1051-4F61-8806-3CA5BC3F2288}"/>
              </a:ext>
            </a:extLst>
          </p:cNvPr>
          <p:cNvSpPr/>
          <p:nvPr/>
        </p:nvSpPr>
        <p:spPr>
          <a:xfrm>
            <a:off x="820523" y="1016807"/>
            <a:ext cx="1920427" cy="568617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item_no=0, count=0, weight=0, item_charged = 0, cost=0, sum_cost=0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5EEAD54-327A-47DC-9217-99441D1D67DC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1780737" y="703509"/>
            <a:ext cx="0" cy="313298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a 7">
            <a:extLst>
              <a:ext uri="{FF2B5EF4-FFF2-40B4-BE49-F238E27FC236}">
                <a16:creationId xmlns:a16="http://schemas.microsoft.com/office/drawing/2014/main" id="{39EBD71C-B5CD-1744-BF5D-82EB05799CB3}"/>
              </a:ext>
            </a:extLst>
          </p:cNvPr>
          <p:cNvSpPr/>
          <p:nvPr/>
        </p:nvSpPr>
        <p:spPr>
          <a:xfrm>
            <a:off x="923084" y="1913026"/>
            <a:ext cx="1715304" cy="554312"/>
          </a:xfrm>
          <a:prstGeom prst="flowChartInputOutp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Get </a:t>
            </a:r>
            <a:r>
              <a:rPr lang="en-US" sz="1200" dirty="0" err="1"/>
              <a:t>item_no</a:t>
            </a:r>
            <a:endParaRPr lang="en-US" sz="12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38F15E6-814F-FE46-9090-8E3D7A271AA9}"/>
              </a:ext>
            </a:extLst>
          </p:cNvPr>
          <p:cNvCxnSpPr>
            <a:cxnSpLocks/>
            <a:stCxn id="96" idx="2"/>
            <a:endCxn id="10" idx="1"/>
          </p:cNvCxnSpPr>
          <p:nvPr/>
        </p:nvCxnSpPr>
        <p:spPr>
          <a:xfrm flipH="1">
            <a:off x="1772584" y="3495134"/>
            <a:ext cx="12365" cy="521793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a 9">
            <a:extLst>
              <a:ext uri="{FF2B5EF4-FFF2-40B4-BE49-F238E27FC236}">
                <a16:creationId xmlns:a16="http://schemas.microsoft.com/office/drawing/2014/main" id="{B03B0776-B7C2-A64E-8390-1EB837DCA325}"/>
              </a:ext>
            </a:extLst>
          </p:cNvPr>
          <p:cNvSpPr/>
          <p:nvPr/>
        </p:nvSpPr>
        <p:spPr>
          <a:xfrm>
            <a:off x="914932" y="4016927"/>
            <a:ext cx="1715304" cy="554312"/>
          </a:xfrm>
          <a:prstGeom prst="flowChartInputOutp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Get weight</a:t>
            </a:r>
          </a:p>
        </p:txBody>
      </p:sp>
      <p:sp>
        <p:nvSpPr>
          <p:cNvPr id="12" name="Decision 11">
            <a:extLst>
              <a:ext uri="{FF2B5EF4-FFF2-40B4-BE49-F238E27FC236}">
                <a16:creationId xmlns:a16="http://schemas.microsoft.com/office/drawing/2014/main" id="{E919090C-D1D0-0642-A76F-007463E575F8}"/>
              </a:ext>
            </a:extLst>
          </p:cNvPr>
          <p:cNvSpPr/>
          <p:nvPr/>
        </p:nvSpPr>
        <p:spPr>
          <a:xfrm>
            <a:off x="779745" y="4776802"/>
            <a:ext cx="1950172" cy="1097280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((Weight&lt;1 kg ) &amp;&amp; (weight &gt;0kg))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74927B0-74D3-404A-8CDC-A2163232BE18}"/>
              </a:ext>
            </a:extLst>
          </p:cNvPr>
          <p:cNvCxnSpPr>
            <a:cxnSpLocks/>
          </p:cNvCxnSpPr>
          <p:nvPr/>
        </p:nvCxnSpPr>
        <p:spPr>
          <a:xfrm>
            <a:off x="2729917" y="5317273"/>
            <a:ext cx="585118" cy="0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ocess 14">
            <a:extLst>
              <a:ext uri="{FF2B5EF4-FFF2-40B4-BE49-F238E27FC236}">
                <a16:creationId xmlns:a16="http://schemas.microsoft.com/office/drawing/2014/main" id="{CBCE1AE9-696A-C84F-81DB-D3F2C657E88A}"/>
              </a:ext>
            </a:extLst>
          </p:cNvPr>
          <p:cNvSpPr/>
          <p:nvPr/>
        </p:nvSpPr>
        <p:spPr>
          <a:xfrm>
            <a:off x="3315035" y="5026860"/>
            <a:ext cx="1376979" cy="52712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Display try again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D2EF44B-4B2A-9A4E-9ACD-B4EDF00DF04C}"/>
              </a:ext>
            </a:extLst>
          </p:cNvPr>
          <p:cNvCxnSpPr>
            <a:cxnSpLocks/>
          </p:cNvCxnSpPr>
          <p:nvPr/>
        </p:nvCxnSpPr>
        <p:spPr>
          <a:xfrm>
            <a:off x="1729111" y="5874082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2C2EF5EC-7266-F643-A06E-977A31899D63}"/>
              </a:ext>
            </a:extLst>
          </p:cNvPr>
          <p:cNvSpPr/>
          <p:nvPr/>
        </p:nvSpPr>
        <p:spPr>
          <a:xfrm>
            <a:off x="1406381" y="6201684"/>
            <a:ext cx="645459" cy="6001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4D9C7BD-AA43-3C42-988F-D5EF94A903BF}"/>
              </a:ext>
            </a:extLst>
          </p:cNvPr>
          <p:cNvSpPr/>
          <p:nvPr/>
        </p:nvSpPr>
        <p:spPr>
          <a:xfrm>
            <a:off x="5773270" y="255272"/>
            <a:ext cx="645459" cy="6001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EF06B58-F5FB-754B-89F5-BD4DB82779D9}"/>
              </a:ext>
            </a:extLst>
          </p:cNvPr>
          <p:cNvCxnSpPr>
            <a:cxnSpLocks/>
          </p:cNvCxnSpPr>
          <p:nvPr/>
        </p:nvCxnSpPr>
        <p:spPr>
          <a:xfrm>
            <a:off x="9099127" y="6398973"/>
            <a:ext cx="563977" cy="0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3D76CAB-154C-F742-A3BD-8643407A4D9F}"/>
              </a:ext>
            </a:extLst>
          </p:cNvPr>
          <p:cNvCxnSpPr>
            <a:cxnSpLocks/>
          </p:cNvCxnSpPr>
          <p:nvPr/>
        </p:nvCxnSpPr>
        <p:spPr>
          <a:xfrm>
            <a:off x="6134836" y="1741372"/>
            <a:ext cx="1" cy="422906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B58368A-BB68-7149-9B46-25E8DBA444E7}"/>
              </a:ext>
            </a:extLst>
          </p:cNvPr>
          <p:cNvCxnSpPr>
            <a:cxnSpLocks/>
          </p:cNvCxnSpPr>
          <p:nvPr/>
        </p:nvCxnSpPr>
        <p:spPr>
          <a:xfrm>
            <a:off x="8410638" y="5723387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974B906-5427-2645-BE87-F6FE0896A303}"/>
              </a:ext>
            </a:extLst>
          </p:cNvPr>
          <p:cNvCxnSpPr>
            <a:cxnSpLocks/>
          </p:cNvCxnSpPr>
          <p:nvPr/>
        </p:nvCxnSpPr>
        <p:spPr>
          <a:xfrm flipV="1">
            <a:off x="9234984" y="5153758"/>
            <a:ext cx="500205" cy="1246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3A9B0D7-FDAD-9C4F-A19C-F2614881BC42}"/>
              </a:ext>
            </a:extLst>
          </p:cNvPr>
          <p:cNvCxnSpPr>
            <a:cxnSpLocks/>
          </p:cNvCxnSpPr>
          <p:nvPr/>
        </p:nvCxnSpPr>
        <p:spPr>
          <a:xfrm>
            <a:off x="6096000" y="866686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ecision 24">
            <a:extLst>
              <a:ext uri="{FF2B5EF4-FFF2-40B4-BE49-F238E27FC236}">
                <a16:creationId xmlns:a16="http://schemas.microsoft.com/office/drawing/2014/main" id="{4FBD9BEE-E8EF-C448-B39F-EB08AD442E2D}"/>
              </a:ext>
            </a:extLst>
          </p:cNvPr>
          <p:cNvSpPr/>
          <p:nvPr/>
        </p:nvSpPr>
        <p:spPr>
          <a:xfrm>
            <a:off x="7418761" y="4636730"/>
            <a:ext cx="1950172" cy="1097280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W &gt;  0.1</a:t>
            </a:r>
          </a:p>
        </p:txBody>
      </p:sp>
      <p:sp>
        <p:nvSpPr>
          <p:cNvPr id="27" name="Process 26">
            <a:extLst>
              <a:ext uri="{FF2B5EF4-FFF2-40B4-BE49-F238E27FC236}">
                <a16:creationId xmlns:a16="http://schemas.microsoft.com/office/drawing/2014/main" id="{195B524D-D21E-2547-86AF-8A75F06D1BEA}"/>
              </a:ext>
            </a:extLst>
          </p:cNvPr>
          <p:cNvSpPr/>
          <p:nvPr/>
        </p:nvSpPr>
        <p:spPr>
          <a:xfrm>
            <a:off x="7722148" y="6059516"/>
            <a:ext cx="1376979" cy="52712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Cost=0</a:t>
            </a:r>
          </a:p>
        </p:txBody>
      </p:sp>
      <p:sp>
        <p:nvSpPr>
          <p:cNvPr id="28" name="Process 27">
            <a:extLst>
              <a:ext uri="{FF2B5EF4-FFF2-40B4-BE49-F238E27FC236}">
                <a16:creationId xmlns:a16="http://schemas.microsoft.com/office/drawing/2014/main" id="{A2E03C94-7C90-6346-8A59-7862E8D01E24}"/>
              </a:ext>
            </a:extLst>
          </p:cNvPr>
          <p:cNvSpPr/>
          <p:nvPr/>
        </p:nvSpPr>
        <p:spPr>
          <a:xfrm>
            <a:off x="9759816" y="4919114"/>
            <a:ext cx="1376979" cy="52712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Cost=W * 3.5</a:t>
            </a:r>
          </a:p>
        </p:txBody>
      </p:sp>
      <p:sp>
        <p:nvSpPr>
          <p:cNvPr id="29" name="Process 28">
            <a:extLst>
              <a:ext uri="{FF2B5EF4-FFF2-40B4-BE49-F238E27FC236}">
                <a16:creationId xmlns:a16="http://schemas.microsoft.com/office/drawing/2014/main" id="{0B685ABE-3102-1F4E-8BB8-FA8D063CDFC1}"/>
              </a:ext>
            </a:extLst>
          </p:cNvPr>
          <p:cNvSpPr/>
          <p:nvPr/>
        </p:nvSpPr>
        <p:spPr>
          <a:xfrm>
            <a:off x="5386088" y="2205038"/>
            <a:ext cx="1376979" cy="52712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Sum_cost</a:t>
            </a:r>
            <a:r>
              <a:rPr lang="en-US" sz="1100" dirty="0"/>
              <a:t> = </a:t>
            </a:r>
            <a:r>
              <a:rPr lang="en-US" sz="1100" dirty="0" err="1"/>
              <a:t>sum_cost</a:t>
            </a:r>
            <a:r>
              <a:rPr lang="en-US" sz="1100" dirty="0"/>
              <a:t> +cost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F7434FE-0F3D-6846-A60D-D88B61CA0A76}"/>
              </a:ext>
            </a:extLst>
          </p:cNvPr>
          <p:cNvCxnSpPr>
            <a:cxnSpLocks/>
          </p:cNvCxnSpPr>
          <p:nvPr/>
        </p:nvCxnSpPr>
        <p:spPr>
          <a:xfrm>
            <a:off x="8828184" y="667172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2C5435D-6B94-F649-A81F-ABBA889702C1}"/>
              </a:ext>
            </a:extLst>
          </p:cNvPr>
          <p:cNvCxnSpPr>
            <a:cxnSpLocks/>
          </p:cNvCxnSpPr>
          <p:nvPr/>
        </p:nvCxnSpPr>
        <p:spPr>
          <a:xfrm>
            <a:off x="6124057" y="3648792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CF90896-2930-F549-AA82-E3FEE735FE93}"/>
              </a:ext>
            </a:extLst>
          </p:cNvPr>
          <p:cNvCxnSpPr>
            <a:cxnSpLocks/>
          </p:cNvCxnSpPr>
          <p:nvPr/>
        </p:nvCxnSpPr>
        <p:spPr>
          <a:xfrm>
            <a:off x="6107357" y="2733622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rocess 42">
            <a:extLst>
              <a:ext uri="{FF2B5EF4-FFF2-40B4-BE49-F238E27FC236}">
                <a16:creationId xmlns:a16="http://schemas.microsoft.com/office/drawing/2014/main" id="{ADEC299F-F3A4-FB43-B21E-4DA8D93538C4}"/>
              </a:ext>
            </a:extLst>
          </p:cNvPr>
          <p:cNvSpPr/>
          <p:nvPr/>
        </p:nvSpPr>
        <p:spPr>
          <a:xfrm>
            <a:off x="5435567" y="3982828"/>
            <a:ext cx="1376979" cy="52712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Count = count + 1</a:t>
            </a:r>
          </a:p>
        </p:txBody>
      </p:sp>
      <p:sp>
        <p:nvSpPr>
          <p:cNvPr id="44" name="Process 43">
            <a:extLst>
              <a:ext uri="{FF2B5EF4-FFF2-40B4-BE49-F238E27FC236}">
                <a16:creationId xmlns:a16="http://schemas.microsoft.com/office/drawing/2014/main" id="{242FF9DF-359F-354E-96EB-1C8DB1A2E81D}"/>
              </a:ext>
            </a:extLst>
          </p:cNvPr>
          <p:cNvSpPr/>
          <p:nvPr/>
        </p:nvSpPr>
        <p:spPr>
          <a:xfrm>
            <a:off x="5386089" y="3083217"/>
            <a:ext cx="1376979" cy="52712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Item_charged</a:t>
            </a:r>
            <a:r>
              <a:rPr lang="en-US" sz="1100" dirty="0"/>
              <a:t> = </a:t>
            </a:r>
            <a:r>
              <a:rPr lang="en-US" sz="1100" dirty="0" err="1"/>
              <a:t>item_charged</a:t>
            </a:r>
            <a:r>
              <a:rPr lang="en-US" sz="1100" dirty="0"/>
              <a:t> + 1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5C76754-ADA5-7243-BFF6-85F27670AF9A}"/>
              </a:ext>
            </a:extLst>
          </p:cNvPr>
          <p:cNvSpPr/>
          <p:nvPr/>
        </p:nvSpPr>
        <p:spPr>
          <a:xfrm>
            <a:off x="5784629" y="4834517"/>
            <a:ext cx="645459" cy="6001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AA484C9-0EAA-DE48-833D-008ED68BBDD7}"/>
              </a:ext>
            </a:extLst>
          </p:cNvPr>
          <p:cNvSpPr/>
          <p:nvPr/>
        </p:nvSpPr>
        <p:spPr>
          <a:xfrm>
            <a:off x="8496491" y="67072"/>
            <a:ext cx="645459" cy="6001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7" name="Decision 46">
            <a:extLst>
              <a:ext uri="{FF2B5EF4-FFF2-40B4-BE49-F238E27FC236}">
                <a16:creationId xmlns:a16="http://schemas.microsoft.com/office/drawing/2014/main" id="{383C1595-C2E5-0E4A-A28E-D7005CA97996}"/>
              </a:ext>
            </a:extLst>
          </p:cNvPr>
          <p:cNvSpPr/>
          <p:nvPr/>
        </p:nvSpPr>
        <p:spPr>
          <a:xfrm>
            <a:off x="8087189" y="994774"/>
            <a:ext cx="1463640" cy="809339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Count &lt; </a:t>
            </a:r>
            <a:r>
              <a:rPr lang="en-US" sz="1200" dirty="0" err="1"/>
              <a:t>item_no</a:t>
            </a:r>
            <a:endParaRPr lang="en-US" sz="1200" dirty="0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4956B66-000E-954F-BA08-3D7300EE1381}"/>
              </a:ext>
            </a:extLst>
          </p:cNvPr>
          <p:cNvCxnSpPr>
            <a:cxnSpLocks/>
          </p:cNvCxnSpPr>
          <p:nvPr/>
        </p:nvCxnSpPr>
        <p:spPr>
          <a:xfrm>
            <a:off x="8828184" y="1820574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Process 49">
            <a:extLst>
              <a:ext uri="{FF2B5EF4-FFF2-40B4-BE49-F238E27FC236}">
                <a16:creationId xmlns:a16="http://schemas.microsoft.com/office/drawing/2014/main" id="{041A7219-7377-F143-8F68-1D891CC6AF94}"/>
              </a:ext>
            </a:extLst>
          </p:cNvPr>
          <p:cNvSpPr/>
          <p:nvPr/>
        </p:nvSpPr>
        <p:spPr>
          <a:xfrm>
            <a:off x="8142108" y="2192055"/>
            <a:ext cx="1376979" cy="52712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Display = </a:t>
            </a:r>
            <a:r>
              <a:rPr lang="en-US" sz="1100" dirty="0" err="1"/>
              <a:t>sum_cost</a:t>
            </a:r>
            <a:r>
              <a:rPr lang="en-US" sz="1100" dirty="0"/>
              <a:t>,</a:t>
            </a:r>
          </a:p>
          <a:p>
            <a:pPr algn="ctr"/>
            <a:r>
              <a:rPr lang="en-US" sz="1100" dirty="0" err="1"/>
              <a:t>item_charged</a:t>
            </a:r>
            <a:endParaRPr lang="en-US" sz="11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612B7F7-3514-4D42-87FD-33F3CEE098D3}"/>
              </a:ext>
            </a:extLst>
          </p:cNvPr>
          <p:cNvSpPr txBox="1"/>
          <p:nvPr/>
        </p:nvSpPr>
        <p:spPr>
          <a:xfrm>
            <a:off x="1769703" y="580694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DA97936-E3BF-874E-95E2-D20A0FAC9EE0}"/>
              </a:ext>
            </a:extLst>
          </p:cNvPr>
          <p:cNvSpPr txBox="1"/>
          <p:nvPr/>
        </p:nvSpPr>
        <p:spPr>
          <a:xfrm>
            <a:off x="2871281" y="495201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9098227-0038-8A43-996F-D52B67F9F873}"/>
              </a:ext>
            </a:extLst>
          </p:cNvPr>
          <p:cNvCxnSpPr>
            <a:cxnSpLocks/>
            <a:stCxn id="15" idx="0"/>
          </p:cNvCxnSpPr>
          <p:nvPr/>
        </p:nvCxnSpPr>
        <p:spPr>
          <a:xfrm flipH="1" flipV="1">
            <a:off x="4003524" y="3600567"/>
            <a:ext cx="1" cy="14262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98CBDD3-E6CF-7B4C-97D6-094A5CC340D1}"/>
              </a:ext>
            </a:extLst>
          </p:cNvPr>
          <p:cNvCxnSpPr>
            <a:cxnSpLocks/>
          </p:cNvCxnSpPr>
          <p:nvPr/>
        </p:nvCxnSpPr>
        <p:spPr>
          <a:xfrm flipH="1" flipV="1">
            <a:off x="1769703" y="3639583"/>
            <a:ext cx="2221896" cy="14685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7DC0D094-46FB-E04B-8535-5652DC82EADC}"/>
              </a:ext>
            </a:extLst>
          </p:cNvPr>
          <p:cNvSpPr txBox="1"/>
          <p:nvPr/>
        </p:nvSpPr>
        <p:spPr>
          <a:xfrm>
            <a:off x="9377020" y="4757087"/>
            <a:ext cx="241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4355200-D0D5-0940-9EC3-C19608183056}"/>
              </a:ext>
            </a:extLst>
          </p:cNvPr>
          <p:cNvSpPr txBox="1"/>
          <p:nvPr/>
        </p:nvSpPr>
        <p:spPr>
          <a:xfrm>
            <a:off x="8449102" y="565410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10181F06-E287-FD4D-BB99-FD34A3C6DCCF}"/>
              </a:ext>
            </a:extLst>
          </p:cNvPr>
          <p:cNvCxnSpPr>
            <a:cxnSpLocks/>
          </p:cNvCxnSpPr>
          <p:nvPr/>
        </p:nvCxnSpPr>
        <p:spPr>
          <a:xfrm>
            <a:off x="9550829" y="1423988"/>
            <a:ext cx="378314" cy="0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CA1D6539-28EE-4148-BBE7-6B85CC6DC398}"/>
              </a:ext>
            </a:extLst>
          </p:cNvPr>
          <p:cNvSpPr txBox="1"/>
          <p:nvPr/>
        </p:nvSpPr>
        <p:spPr>
          <a:xfrm>
            <a:off x="9594285" y="1030111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1071D8E-EB41-8647-8B10-575D86A74650}"/>
              </a:ext>
            </a:extLst>
          </p:cNvPr>
          <p:cNvSpPr txBox="1"/>
          <p:nvPr/>
        </p:nvSpPr>
        <p:spPr>
          <a:xfrm>
            <a:off x="8851486" y="177884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5FE46D0B-2C15-A247-9DE7-C85B9F5C087E}"/>
              </a:ext>
            </a:extLst>
          </p:cNvPr>
          <p:cNvSpPr/>
          <p:nvPr/>
        </p:nvSpPr>
        <p:spPr>
          <a:xfrm>
            <a:off x="9885188" y="1217130"/>
            <a:ext cx="548551" cy="53749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12055F6-E09D-2649-BE45-388A339ACF63}"/>
              </a:ext>
            </a:extLst>
          </p:cNvPr>
          <p:cNvSpPr/>
          <p:nvPr/>
        </p:nvSpPr>
        <p:spPr>
          <a:xfrm>
            <a:off x="290105" y="3358083"/>
            <a:ext cx="548551" cy="50987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83548BC8-846B-B445-8FC8-9FDC0498BD7F}"/>
              </a:ext>
            </a:extLst>
          </p:cNvPr>
          <p:cNvCxnSpPr>
            <a:cxnSpLocks/>
          </p:cNvCxnSpPr>
          <p:nvPr/>
        </p:nvCxnSpPr>
        <p:spPr>
          <a:xfrm>
            <a:off x="849252" y="3623978"/>
            <a:ext cx="956252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Alternative Process 72">
            <a:extLst>
              <a:ext uri="{FF2B5EF4-FFF2-40B4-BE49-F238E27FC236}">
                <a16:creationId xmlns:a16="http://schemas.microsoft.com/office/drawing/2014/main" id="{04C76F0B-7D56-3549-855E-D02053FF3A4B}"/>
              </a:ext>
            </a:extLst>
          </p:cNvPr>
          <p:cNvSpPr/>
          <p:nvPr/>
        </p:nvSpPr>
        <p:spPr>
          <a:xfrm>
            <a:off x="7643475" y="3638032"/>
            <a:ext cx="1498475" cy="54911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postageCost</a:t>
            </a:r>
            <a:endParaRPr lang="en-US" sz="1200" dirty="0"/>
          </a:p>
          <a:p>
            <a:pPr algn="ctr"/>
            <a:r>
              <a:rPr lang="en-US" sz="1200" dirty="0"/>
              <a:t>(W)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6A7B935-BF98-AC4D-B5D1-B32FA92EE052}"/>
              </a:ext>
            </a:extLst>
          </p:cNvPr>
          <p:cNvCxnSpPr>
            <a:cxnSpLocks/>
            <a:stCxn id="73" idx="2"/>
          </p:cNvCxnSpPr>
          <p:nvPr/>
        </p:nvCxnSpPr>
        <p:spPr>
          <a:xfrm>
            <a:off x="8392713" y="4187150"/>
            <a:ext cx="17925" cy="48474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Alternative Process 79">
            <a:extLst>
              <a:ext uri="{FF2B5EF4-FFF2-40B4-BE49-F238E27FC236}">
                <a16:creationId xmlns:a16="http://schemas.microsoft.com/office/drawing/2014/main" id="{B601B686-BD5F-C142-84DF-9300E1C96A3C}"/>
              </a:ext>
            </a:extLst>
          </p:cNvPr>
          <p:cNvSpPr/>
          <p:nvPr/>
        </p:nvSpPr>
        <p:spPr>
          <a:xfrm>
            <a:off x="9635063" y="6121863"/>
            <a:ext cx="1498475" cy="54911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Return cost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97CC363-62FD-B74C-82EB-88EEBE3E7E7E}"/>
              </a:ext>
            </a:extLst>
          </p:cNvPr>
          <p:cNvCxnSpPr>
            <a:cxnSpLocks/>
          </p:cNvCxnSpPr>
          <p:nvPr/>
        </p:nvCxnSpPr>
        <p:spPr>
          <a:xfrm>
            <a:off x="10469973" y="5429782"/>
            <a:ext cx="28304" cy="692081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CC3F5A9-1E72-0E43-BD2E-83B92D928338}"/>
              </a:ext>
            </a:extLst>
          </p:cNvPr>
          <p:cNvCxnSpPr>
            <a:cxnSpLocks/>
          </p:cNvCxnSpPr>
          <p:nvPr/>
        </p:nvCxnSpPr>
        <p:spPr>
          <a:xfrm>
            <a:off x="8851486" y="2719180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Terminator 2">
            <a:extLst>
              <a:ext uri="{FF2B5EF4-FFF2-40B4-BE49-F238E27FC236}">
                <a16:creationId xmlns:a16="http://schemas.microsoft.com/office/drawing/2014/main" id="{AAA99974-9A39-CB44-B9B0-D37C631ED419}"/>
              </a:ext>
            </a:extLst>
          </p:cNvPr>
          <p:cNvSpPr/>
          <p:nvPr/>
        </p:nvSpPr>
        <p:spPr>
          <a:xfrm>
            <a:off x="8403777" y="3022150"/>
            <a:ext cx="830464" cy="27802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stop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441859FF-2B65-664C-98E2-A4BA29D671F2}"/>
              </a:ext>
            </a:extLst>
          </p:cNvPr>
          <p:cNvCxnSpPr>
            <a:cxnSpLocks/>
          </p:cNvCxnSpPr>
          <p:nvPr/>
        </p:nvCxnSpPr>
        <p:spPr>
          <a:xfrm>
            <a:off x="6124056" y="4479469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B3EB4DA2-04EC-9C4C-A5E6-F1E10B6A6DB9}"/>
              </a:ext>
            </a:extLst>
          </p:cNvPr>
          <p:cNvCxnSpPr>
            <a:cxnSpLocks/>
          </p:cNvCxnSpPr>
          <p:nvPr/>
        </p:nvCxnSpPr>
        <p:spPr>
          <a:xfrm>
            <a:off x="1754831" y="4508091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Predefined Process 93">
            <a:extLst>
              <a:ext uri="{FF2B5EF4-FFF2-40B4-BE49-F238E27FC236}">
                <a16:creationId xmlns:a16="http://schemas.microsoft.com/office/drawing/2014/main" id="{84E5AA58-3186-F94C-93BF-EB70B80C4149}"/>
              </a:ext>
            </a:extLst>
          </p:cNvPr>
          <p:cNvSpPr/>
          <p:nvPr/>
        </p:nvSpPr>
        <p:spPr>
          <a:xfrm>
            <a:off x="5474430" y="1207069"/>
            <a:ext cx="1333948" cy="557613"/>
          </a:xfrm>
          <a:prstGeom prst="flowChartPredefined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Cost=</a:t>
            </a:r>
            <a:r>
              <a:rPr lang="en-US" sz="1100" dirty="0" err="1"/>
              <a:t>postageCost</a:t>
            </a:r>
            <a:endParaRPr lang="en-US" sz="1100" dirty="0"/>
          </a:p>
          <a:p>
            <a:pPr algn="ctr"/>
            <a:r>
              <a:rPr lang="en-US" sz="1100" dirty="0"/>
              <a:t>(weight)</a:t>
            </a:r>
          </a:p>
        </p:txBody>
      </p:sp>
      <p:sp>
        <p:nvSpPr>
          <p:cNvPr id="96" name="Decision 95">
            <a:extLst>
              <a:ext uri="{FF2B5EF4-FFF2-40B4-BE49-F238E27FC236}">
                <a16:creationId xmlns:a16="http://schemas.microsoft.com/office/drawing/2014/main" id="{667604AB-ED23-1A4D-893A-07C239A7E9D2}"/>
              </a:ext>
            </a:extLst>
          </p:cNvPr>
          <p:cNvSpPr/>
          <p:nvPr/>
        </p:nvSpPr>
        <p:spPr>
          <a:xfrm>
            <a:off x="1117554" y="2714536"/>
            <a:ext cx="1334790" cy="780598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Item_no</a:t>
            </a:r>
            <a:r>
              <a:rPr lang="en-US" sz="1100" dirty="0"/>
              <a:t>&lt;10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C59831C0-92B2-E646-A633-2AE6CD046C5E}"/>
              </a:ext>
            </a:extLst>
          </p:cNvPr>
          <p:cNvCxnSpPr>
            <a:cxnSpLocks/>
            <a:stCxn id="8" idx="4"/>
          </p:cNvCxnSpPr>
          <p:nvPr/>
        </p:nvCxnSpPr>
        <p:spPr>
          <a:xfrm>
            <a:off x="1780736" y="2467338"/>
            <a:ext cx="0" cy="247198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6BE71FA1-DEC0-B14A-BA31-05D516F1BABF}"/>
              </a:ext>
            </a:extLst>
          </p:cNvPr>
          <p:cNvCxnSpPr>
            <a:cxnSpLocks/>
            <a:endCxn id="101" idx="1"/>
          </p:cNvCxnSpPr>
          <p:nvPr/>
        </p:nvCxnSpPr>
        <p:spPr>
          <a:xfrm>
            <a:off x="2434516" y="3102005"/>
            <a:ext cx="929459" cy="4450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Process 100">
            <a:extLst>
              <a:ext uri="{FF2B5EF4-FFF2-40B4-BE49-F238E27FC236}">
                <a16:creationId xmlns:a16="http://schemas.microsoft.com/office/drawing/2014/main" id="{F1F4C1D4-D453-E446-8C20-F6BB4FA1414B}"/>
              </a:ext>
            </a:extLst>
          </p:cNvPr>
          <p:cNvSpPr/>
          <p:nvPr/>
        </p:nvSpPr>
        <p:spPr>
          <a:xfrm>
            <a:off x="3363975" y="2842892"/>
            <a:ext cx="1376979" cy="52712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Display try again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A3B91B8-7377-B141-9752-5688590DAC9B}"/>
              </a:ext>
            </a:extLst>
          </p:cNvPr>
          <p:cNvCxnSpPr>
            <a:cxnSpLocks/>
          </p:cNvCxnSpPr>
          <p:nvPr/>
        </p:nvCxnSpPr>
        <p:spPr>
          <a:xfrm flipH="1" flipV="1">
            <a:off x="4080437" y="1820574"/>
            <a:ext cx="1" cy="10223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3146A14E-3810-464D-9DA3-D8878DCB89AE}"/>
              </a:ext>
            </a:extLst>
          </p:cNvPr>
          <p:cNvCxnSpPr>
            <a:cxnSpLocks/>
          </p:cNvCxnSpPr>
          <p:nvPr/>
        </p:nvCxnSpPr>
        <p:spPr>
          <a:xfrm flipH="1" flipV="1">
            <a:off x="1778766" y="1779710"/>
            <a:ext cx="2304933" cy="7786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D27ECC12-11B8-7B4E-B6BB-E6D63F154971}"/>
              </a:ext>
            </a:extLst>
          </p:cNvPr>
          <p:cNvSpPr txBox="1"/>
          <p:nvPr/>
        </p:nvSpPr>
        <p:spPr>
          <a:xfrm>
            <a:off x="1872920" y="3693284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00B2AA0-8B4B-9E4F-921A-34E97B42843F}"/>
              </a:ext>
            </a:extLst>
          </p:cNvPr>
          <p:cNvSpPr txBox="1"/>
          <p:nvPr/>
        </p:nvSpPr>
        <p:spPr>
          <a:xfrm>
            <a:off x="2789727" y="273216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47762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9185</TotalTime>
  <Words>469</Words>
  <Application>Microsoft Macintosh PowerPoint</Application>
  <PresentationFormat>Widescreen</PresentationFormat>
  <Paragraphs>72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Office Theme</vt:lpstr>
      <vt:lpstr>SECJ1013-PT1</vt:lpstr>
      <vt:lpstr>PowerPoint Presentation</vt:lpstr>
      <vt:lpstr>PowerPoint Presentation</vt:lpstr>
      <vt:lpstr>Flowchart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SCSJ2154-08</dc:title>
  <dc:creator>mrazak</dc:creator>
  <cp:lastModifiedBy>amirulimankeflee@gmail.com</cp:lastModifiedBy>
  <cp:revision>39</cp:revision>
  <dcterms:created xsi:type="dcterms:W3CDTF">2019-02-14T01:47:48Z</dcterms:created>
  <dcterms:modified xsi:type="dcterms:W3CDTF">2020-11-14T15:12:35Z</dcterms:modified>
</cp:coreProperties>
</file>