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73" r:id="rId2"/>
    <p:sldId id="269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368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908175" y="476250"/>
            <a:ext cx="6629400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908175" y="1600200"/>
            <a:ext cx="6778625" cy="44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36513" y="-25400"/>
            <a:ext cx="9217026" cy="6908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Image result for beautiful 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488" y="-24383"/>
            <a:ext cx="9866376" cy="65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2123728" y="332656"/>
            <a:ext cx="6264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adaptability is behavior therefore we can</a:t>
            </a: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2267734" y="1988835"/>
            <a:ext cx="5726655" cy="2491765"/>
            <a:chOff x="2016214" y="360035"/>
            <a:chExt cx="5726655" cy="2491765"/>
          </a:xfrm>
        </p:grpSpPr>
        <p:sp>
          <p:nvSpPr>
            <p:cNvPr id="91" name="Google Shape;91;p17"/>
            <p:cNvSpPr/>
            <p:nvPr/>
          </p:nvSpPr>
          <p:spPr>
            <a:xfrm>
              <a:off x="5976671" y="648075"/>
              <a:ext cx="1766198" cy="176652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5976672" y="720086"/>
              <a:ext cx="1648911" cy="164873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6212395" y="955664"/>
              <a:ext cx="1177465" cy="117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CHANGE</a:t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 rot="2700000">
              <a:off x="4181324" y="724946"/>
              <a:ext cx="1761944" cy="17619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4320483" y="792086"/>
              <a:ext cx="1648911" cy="164873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 txBox="1"/>
            <p:nvPr/>
          </p:nvSpPr>
          <p:spPr>
            <a:xfrm>
              <a:off x="4556206" y="1027664"/>
              <a:ext cx="1177465" cy="117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ADJUST</a:t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 rot="2700000">
              <a:off x="2381124" y="724946"/>
              <a:ext cx="1761944" cy="17619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2448270" y="792086"/>
              <a:ext cx="1648911" cy="1648736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2683993" y="1027664"/>
              <a:ext cx="1177465" cy="117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MODIFY</a:t>
              </a:r>
              <a:endParaRPr/>
            </a:p>
          </p:txBody>
        </p:sp>
      </p:grpSp>
      <p:sp>
        <p:nvSpPr>
          <p:cNvPr id="100" name="Google Shape;100;p17"/>
          <p:cNvSpPr txBox="1"/>
          <p:nvPr/>
        </p:nvSpPr>
        <p:spPr>
          <a:xfrm>
            <a:off x="323527" y="2060848"/>
            <a:ext cx="216024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sz="24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 flipH="1">
            <a:off x="1233341" y="2492896"/>
            <a:ext cx="45719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123728" y="2996952"/>
            <a:ext cx="288032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DIMENSIONS OF ADAPTABILITY</a:t>
            </a:r>
            <a:endParaRPr/>
          </a:p>
        </p:txBody>
      </p:sp>
      <p:grpSp>
        <p:nvGrpSpPr>
          <p:cNvPr id="108" name="Google Shape;108;p18"/>
          <p:cNvGrpSpPr/>
          <p:nvPr/>
        </p:nvGrpSpPr>
        <p:grpSpPr>
          <a:xfrm>
            <a:off x="539750" y="1600200"/>
            <a:ext cx="8147049" cy="4525962"/>
            <a:chOff x="0" y="0"/>
            <a:chExt cx="8147049" cy="4525962"/>
          </a:xfrm>
        </p:grpSpPr>
        <p:sp>
          <p:nvSpPr>
            <p:cNvPr id="109" name="Google Shape;109;p18"/>
            <p:cNvSpPr/>
            <p:nvPr/>
          </p:nvSpPr>
          <p:spPr>
            <a:xfrm>
              <a:off x="3258819" y="0"/>
              <a:ext cx="4888230" cy="141436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3258819" y="176795"/>
              <a:ext cx="4357844" cy="1060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t" anchorCtr="0">
              <a:noAutofit/>
            </a:bodyPr>
            <a:lstStyle/>
            <a:p>
              <a:pPr marL="571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DEALING WITH UNCERTAIN AND UNPREDTABLE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SOLVING PROBLEM CREATIVELY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LEARNING EFFORT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MANAGING STRESS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HANDLING EMERGENCIES AND CRISIS</a:t>
              </a:r>
              <a:endParaRPr/>
            </a:p>
            <a:p>
              <a:pPr marL="57150" marR="0" lvl="1" indent="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0" y="0"/>
              <a:ext cx="3258820" cy="1414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 txBox="1"/>
            <p:nvPr/>
          </p:nvSpPr>
          <p:spPr>
            <a:xfrm>
              <a:off x="69044" y="69044"/>
              <a:ext cx="3120732" cy="12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59050" rIns="118100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INTRAPERSONAL</a:t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3258819" y="1555799"/>
              <a:ext cx="4888230" cy="141436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 txBox="1"/>
            <p:nvPr/>
          </p:nvSpPr>
          <p:spPr>
            <a:xfrm>
              <a:off x="3258819" y="1732594"/>
              <a:ext cx="4357844" cy="1060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t" anchorCtr="0">
              <a:noAutofit/>
            </a:bodyPr>
            <a:lstStyle/>
            <a:p>
              <a:pPr marL="571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 GOOD RELATIONSHIP WITH OTHERS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CULTURE ADAPTABILITY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ADAPTABILITY</a:t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0" y="1555799"/>
              <a:ext cx="3258820" cy="1414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69044" y="1624843"/>
              <a:ext cx="3120732" cy="12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59050" rIns="118100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INTERPERSONAL</a:t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3258819" y="3111599"/>
              <a:ext cx="4888230" cy="141436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 txBox="1"/>
            <p:nvPr/>
          </p:nvSpPr>
          <p:spPr>
            <a:xfrm>
              <a:off x="3258819" y="3288394"/>
              <a:ext cx="4357844" cy="1060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ACCEPTANCE OF NEW TECHNOLOGY AND IINOVATION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0" y="3111599"/>
              <a:ext cx="3258820" cy="1414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 txBox="1"/>
            <p:nvPr/>
          </p:nvSpPr>
          <p:spPr>
            <a:xfrm>
              <a:off x="69044" y="3180643"/>
              <a:ext cx="3120732" cy="12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59050" rIns="118100" bIns="5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TECHNOLOGY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INTRAPERSONAL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23528" y="1600200"/>
            <a:ext cx="83632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/>
              <a:t>PHYSICAL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/>
              <a:t>EMOTIONAL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/>
              <a:t>SOCIAL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2220057" y="1271123"/>
            <a:ext cx="5395310" cy="156966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Race - A large group of people distinguished by certain similar and genetically transmitted physical characteristics.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556453" y="2982692"/>
            <a:ext cx="5460675" cy="156966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Ethnicity - A cultural heritage shared by a category of people who also share a common ancestral origin, language, and religion.</a:t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1978109" y="4742972"/>
            <a:ext cx="6367517" cy="1569660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 - A large group of people who constitute a legitimate, independent state, and share a common geographical origin, history, and frequently language.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3521251" y="578220"/>
            <a:ext cx="2274885" cy="40011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INTERPERSONAL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7086600" y="6553200"/>
            <a:ext cx="19812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Shiraev/Levy Cross-Cultural Psychology 5/e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70" y="-24384"/>
            <a:ext cx="9241538" cy="659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solidFill>
                  <a:schemeClr val="bg1"/>
                </a:solidFill>
              </a:rPr>
              <a:t>THE BOLING FROG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728" y="1600200"/>
            <a:ext cx="7069040" cy="4525963"/>
          </a:xfrm>
          <a:solidFill>
            <a:schemeClr val="tx1">
              <a:alpha val="12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en-MY" dirty="0">
                <a:solidFill>
                  <a:schemeClr val="bg1"/>
                </a:solidFill>
              </a:rPr>
              <a:t>The boiling frog is a fable describing a frog being slowly boiled alive. </a:t>
            </a:r>
            <a:endParaRPr lang="en-MY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MY" dirty="0">
                <a:solidFill>
                  <a:schemeClr val="bg1"/>
                </a:solidFill>
              </a:rPr>
              <a:t>The premise is that if a frog is put suddenly into boiling water, it will jump out, but if the frog is put in tepid water which is then brought to a boil slowly, it will not perceive the danger and will be cooked to death.</a:t>
            </a:r>
            <a:endParaRPr lang="en-M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The metaphor?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Inability </a:t>
            </a:r>
            <a:r>
              <a:rPr lang="en-MY" dirty="0"/>
              <a:t>or unwillingness of people to react to or be aware of sinister threats that arise gradually rather than suddenly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08" y="4559808"/>
            <a:ext cx="3037060" cy="149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Reality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0592" y="1490472"/>
            <a:ext cx="6563072" cy="4525963"/>
          </a:xfrm>
        </p:spPr>
        <p:txBody>
          <a:bodyPr/>
          <a:lstStyle/>
          <a:p>
            <a:r>
              <a:rPr lang="en-MY" dirty="0" smtClean="0"/>
              <a:t>According </a:t>
            </a:r>
            <a:r>
              <a:rPr lang="en-MY" dirty="0"/>
              <a:t>to contemporary biologists the premise is false: a frog that is gradually heated will jump out.[3][4] </a:t>
            </a:r>
            <a:endParaRPr lang="en-MY" dirty="0" smtClean="0"/>
          </a:p>
          <a:p>
            <a:r>
              <a:rPr lang="en-MY" dirty="0" smtClean="0"/>
              <a:t>Indeed</a:t>
            </a:r>
            <a:r>
              <a:rPr lang="en-MY" dirty="0"/>
              <a:t>, thermoregulation by changing location is a fundamentally necessary survival strategy for </a:t>
            </a:r>
            <a:r>
              <a:rPr lang="en-MY" dirty="0" smtClean="0"/>
              <a:t>frogs.</a:t>
            </a:r>
            <a:endParaRPr lang="en-MY" dirty="0"/>
          </a:p>
        </p:txBody>
      </p:sp>
      <p:sp>
        <p:nvSpPr>
          <p:cNvPr id="4" name="AutoShape 2" descr="Image result for frog thermoregu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4100" name="Picture 4" descr="Image result for frog thermo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986">
            <a:off x="315927" y="2529934"/>
            <a:ext cx="2913543" cy="21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ADAPTABILITY</a:t>
            </a:r>
            <a:br>
              <a:rPr lang="en-US"/>
            </a:br>
            <a:r>
              <a:rPr lang="en-US" i="1"/>
              <a:t>PENYESUAIAN</a:t>
            </a:r>
            <a:r>
              <a:rPr lang="en-US"/>
              <a:t> </a:t>
            </a:r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274" y="2586807"/>
            <a:ext cx="2050256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subTitle" idx="1"/>
          </p:nvPr>
        </p:nvSpPr>
        <p:spPr>
          <a:xfrm>
            <a:off x="323528" y="270892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UTM GRADUATES ATRIBUTES 2017</a:t>
            </a:r>
            <a:br>
              <a:rPr lang="en-US" sz="3200"/>
            </a:br>
            <a:r>
              <a:rPr lang="en-US" sz="3200"/>
              <a:t>(ADAPTABILITY SKILL)</a:t>
            </a:r>
            <a:endParaRPr sz="3200"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323528" y="1600200"/>
            <a:ext cx="83632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At the end of the lecture students will be able to: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AD1 adapt to the culture of new communities and work  environment.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AD2 recognize potential for improvement.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082800" y="139700"/>
            <a:ext cx="6711950" cy="65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Adaptability?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57200" y="2060575"/>
            <a:ext cx="8075613" cy="406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quality of being able to adjust to new conditions ”- oxford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Individual’s capacity to modify behavior according to the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requirements, new environments, situation or events”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(Johnsons, 2012).</a:t>
            </a:r>
            <a:endParaRPr/>
          </a:p>
          <a:p>
            <a:pPr marL="742950" marR="0" lvl="1" indent="-28575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981075"/>
            <a:ext cx="8964613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need to develop adaptability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683568" y="1443841"/>
            <a:ext cx="792088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world is changing - today’s life and work environments  require far more than thinking skills and content knowledge.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Multiple generation,multiracial , multi-ethnic – need to mix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around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symbol of intelligence and wisdom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21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 student outcomes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 in technologies – keep learning and evolving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80728"/>
            <a:ext cx="8153400" cy="55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394</Words>
  <Application>Microsoft Office PowerPoint</Application>
  <PresentationFormat>On-screen Show (4:3)</PresentationFormat>
  <Paragraphs>62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BOLING FROG</vt:lpstr>
      <vt:lpstr>The metaphor?</vt:lpstr>
      <vt:lpstr>Reality</vt:lpstr>
      <vt:lpstr>ADAPTABILITY PENYESUAIAN </vt:lpstr>
      <vt:lpstr>UTM GRADUATES ATRIBUTES 2017 (ADAPTABILITY SKILL)</vt:lpstr>
      <vt:lpstr>PowerPoint Presentation</vt:lpstr>
      <vt:lpstr>PowerPoint Presentation</vt:lpstr>
      <vt:lpstr>PowerPoint Presentation</vt:lpstr>
      <vt:lpstr>PowerPoint Presentation</vt:lpstr>
      <vt:lpstr>DIMENSIONS OF ADAPTABILITY</vt:lpstr>
      <vt:lpstr>INTRAPERSONAL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M.Afzamiman Aripin</dc:creator>
  <cp:lastModifiedBy>M.Afzamiman Aripin</cp:lastModifiedBy>
  <cp:revision>2</cp:revision>
  <dcterms:modified xsi:type="dcterms:W3CDTF">2019-10-09T01:40:19Z</dcterms:modified>
</cp:coreProperties>
</file>