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handoutMasterIdLst>
    <p:handoutMasterId r:id="rId82"/>
  </p:handoutMasterIdLst>
  <p:sldIdLst>
    <p:sldId id="257" r:id="rId2"/>
    <p:sldId id="258" r:id="rId3"/>
    <p:sldId id="259" r:id="rId4"/>
    <p:sldId id="307" r:id="rId5"/>
    <p:sldId id="269" r:id="rId6"/>
    <p:sldId id="278" r:id="rId7"/>
    <p:sldId id="279" r:id="rId8"/>
    <p:sldId id="280" r:id="rId9"/>
    <p:sldId id="281" r:id="rId10"/>
    <p:sldId id="282" r:id="rId11"/>
    <p:sldId id="308" r:id="rId12"/>
    <p:sldId id="310" r:id="rId13"/>
    <p:sldId id="283" r:id="rId14"/>
    <p:sldId id="290" r:id="rId15"/>
    <p:sldId id="311" r:id="rId16"/>
    <p:sldId id="312" r:id="rId17"/>
    <p:sldId id="284" r:id="rId18"/>
    <p:sldId id="285" r:id="rId19"/>
    <p:sldId id="291" r:id="rId20"/>
    <p:sldId id="292" r:id="rId21"/>
    <p:sldId id="313" r:id="rId22"/>
    <p:sldId id="314" r:id="rId23"/>
    <p:sldId id="315" r:id="rId24"/>
    <p:sldId id="286" r:id="rId25"/>
    <p:sldId id="287" r:id="rId26"/>
    <p:sldId id="288" r:id="rId27"/>
    <p:sldId id="289" r:id="rId28"/>
    <p:sldId id="271" r:id="rId29"/>
    <p:sldId id="272" r:id="rId30"/>
    <p:sldId id="316" r:id="rId31"/>
    <p:sldId id="317" r:id="rId32"/>
    <p:sldId id="293" r:id="rId33"/>
    <p:sldId id="294" r:id="rId34"/>
    <p:sldId id="304" r:id="rId35"/>
    <p:sldId id="318" r:id="rId36"/>
    <p:sldId id="319" r:id="rId37"/>
    <p:sldId id="296" r:id="rId38"/>
    <p:sldId id="305" r:id="rId39"/>
    <p:sldId id="328" r:id="rId40"/>
    <p:sldId id="329" r:id="rId41"/>
    <p:sldId id="300" r:id="rId42"/>
    <p:sldId id="306" r:id="rId43"/>
    <p:sldId id="322" r:id="rId44"/>
    <p:sldId id="323" r:id="rId45"/>
    <p:sldId id="326" r:id="rId46"/>
    <p:sldId id="327" r:id="rId47"/>
    <p:sldId id="324" r:id="rId48"/>
    <p:sldId id="325" r:id="rId49"/>
    <p:sldId id="330" r:id="rId50"/>
    <p:sldId id="331" r:id="rId51"/>
    <p:sldId id="344" r:id="rId52"/>
    <p:sldId id="345" r:id="rId53"/>
    <p:sldId id="346" r:id="rId54"/>
    <p:sldId id="347" r:id="rId55"/>
    <p:sldId id="348" r:id="rId56"/>
    <p:sldId id="349"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50" r:id="rId70"/>
    <p:sldId id="351" r:id="rId71"/>
    <p:sldId id="352" r:id="rId72"/>
    <p:sldId id="353" r:id="rId73"/>
    <p:sldId id="354" r:id="rId74"/>
    <p:sldId id="355" r:id="rId75"/>
    <p:sldId id="356" r:id="rId76"/>
    <p:sldId id="357" r:id="rId77"/>
    <p:sldId id="358" r:id="rId78"/>
    <p:sldId id="359" r:id="rId79"/>
    <p:sldId id="360" r:id="rId80"/>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CC"/>
    <a:srgbClr val="003399"/>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2" d="100"/>
          <a:sy n="92" d="100"/>
        </p:scale>
        <p:origin x="-906" y="-6"/>
      </p:cViewPr>
      <p:guideLst>
        <p:guide orient="horz" pos="2160"/>
        <p:guide pos="2880"/>
      </p:guideLst>
    </p:cSldViewPr>
  </p:slideViewPr>
  <p:notesTextViewPr>
    <p:cViewPr>
      <p:scale>
        <a:sx n="1" d="1"/>
        <a:sy n="1" d="1"/>
      </p:scale>
      <p:origin x="0" y="0"/>
    </p:cViewPr>
  </p:notesTextViewPr>
  <p:sorterViewPr>
    <p:cViewPr>
      <p:scale>
        <a:sx n="100" d="100"/>
        <a:sy n="100" d="100"/>
      </p:scale>
      <p:origin x="0" y="109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US"/>
          </a:p>
        </p:txBody>
      </p:sp>
      <p:sp>
        <p:nvSpPr>
          <p:cNvPr id="3" name="Date Placeholder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C68338C8-8C77-4C70-83AC-75E2DF86950D}" type="datetimeFigureOut">
              <a:rPr lang="en-US" smtClean="0"/>
              <a:pPr/>
              <a:t>12/1/2019</a:t>
            </a:fld>
            <a:endParaRPr lang="en-US"/>
          </a:p>
        </p:txBody>
      </p:sp>
      <p:sp>
        <p:nvSpPr>
          <p:cNvPr id="4" name="Footer Placeholder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en-US"/>
          </a:p>
        </p:txBody>
      </p:sp>
      <p:sp>
        <p:nvSpPr>
          <p:cNvPr id="5" name="Slide Number Placeholder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E79D8A89-35C5-49E3-8590-D54A1A2F9205}" type="slidenum">
              <a:rPr lang="en-US" smtClean="0"/>
              <a:pPr/>
              <a:t>‹#›</a:t>
            </a:fld>
            <a:endParaRPr lang="en-US"/>
          </a:p>
        </p:txBody>
      </p:sp>
    </p:spTree>
    <p:extLst>
      <p:ext uri="{BB962C8B-B14F-4D97-AF65-F5344CB8AC3E}">
        <p14:creationId xmlns:p14="http://schemas.microsoft.com/office/powerpoint/2010/main" xmlns="" val="3822961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AU"/>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402DFF37-1849-4592-9AC6-526A03C78443}" type="datetimeFigureOut">
              <a:rPr lang="en-AU" smtClean="0"/>
              <a:pPr/>
              <a:t>1/12/2019</a:t>
            </a:fld>
            <a:endParaRPr lang="en-AU"/>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en-AU"/>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n-AU"/>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4C5E0A9E-13A1-4A30-83C2-98FB42E1D53C}" type="slidenum">
              <a:rPr lang="en-AU" smtClean="0"/>
              <a:pPr/>
              <a:t>‹#›</a:t>
            </a:fld>
            <a:endParaRPr lang="en-AU"/>
          </a:p>
        </p:txBody>
      </p:sp>
    </p:spTree>
    <p:extLst>
      <p:ext uri="{BB962C8B-B14F-4D97-AF65-F5344CB8AC3E}">
        <p14:creationId xmlns:p14="http://schemas.microsoft.com/office/powerpoint/2010/main" xmlns="" val="424714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pPr>
              <a:defRPr/>
            </a:pPr>
            <a:fld id="{3A7D721C-F784-4B45-A8F0-61357FCC648D}" type="datetimeFigureOut">
              <a:rPr lang="en-US" altLang="en-US"/>
              <a:pPr>
                <a:defRPr/>
              </a:pPr>
              <a:t>12/1/2019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9D0DAB-D966-43EC-9D99-AF83E4A66DCD}" type="slidenum">
              <a:rPr lang="en-US" altLang="en-US"/>
              <a:pPr>
                <a:defRPr/>
              </a:pPr>
              <a:t>‹#›</a:t>
            </a:fld>
            <a:endParaRPr lang="en-US" altLang="en-US"/>
          </a:p>
        </p:txBody>
      </p:sp>
    </p:spTree>
    <p:extLst>
      <p:ext uri="{BB962C8B-B14F-4D97-AF65-F5344CB8AC3E}">
        <p14:creationId xmlns:p14="http://schemas.microsoft.com/office/powerpoint/2010/main" xmlns="" val="113600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509CC895-D39B-4519-B520-766AB840874A}" type="datetimeFigureOut">
              <a:rPr lang="en-US" altLang="en-US"/>
              <a:pPr>
                <a:defRPr/>
              </a:pPr>
              <a:t>12/1/2019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151B84-3784-4E31-AA84-6071C9F3A38F}" type="slidenum">
              <a:rPr lang="en-US" altLang="en-US"/>
              <a:pPr>
                <a:defRPr/>
              </a:pPr>
              <a:t>‹#›</a:t>
            </a:fld>
            <a:endParaRPr lang="en-US" altLang="en-US"/>
          </a:p>
        </p:txBody>
      </p:sp>
    </p:spTree>
    <p:extLst>
      <p:ext uri="{BB962C8B-B14F-4D97-AF65-F5344CB8AC3E}">
        <p14:creationId xmlns:p14="http://schemas.microsoft.com/office/powerpoint/2010/main" xmlns="" val="348330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A9149AFF-E50B-49C1-B674-147EA16D23A0}" type="datetimeFigureOut">
              <a:rPr lang="en-US" altLang="en-US"/>
              <a:pPr>
                <a:defRPr/>
              </a:pPr>
              <a:t>12/1/2019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3DE708-5D5B-4BA5-8B6F-4374E8A1B40B}" type="slidenum">
              <a:rPr lang="en-US" altLang="en-US"/>
              <a:pPr>
                <a:defRPr/>
              </a:pPr>
              <a:t>‹#›</a:t>
            </a:fld>
            <a:endParaRPr lang="en-US" altLang="en-US"/>
          </a:p>
        </p:txBody>
      </p:sp>
    </p:spTree>
    <p:extLst>
      <p:ext uri="{BB962C8B-B14F-4D97-AF65-F5344CB8AC3E}">
        <p14:creationId xmlns:p14="http://schemas.microsoft.com/office/powerpoint/2010/main" xmlns="" val="108840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E46B2872-C088-4D00-9263-F0F6DC85375F}" type="slidenum">
              <a:rPr lang="en-US" altLang="en-US"/>
              <a:pPr>
                <a:defRPr/>
              </a:pPr>
              <a:t>‹#›</a:t>
            </a:fld>
            <a:endParaRPr lang="en-US" altLang="en-US"/>
          </a:p>
        </p:txBody>
      </p:sp>
      <p:sp>
        <p:nvSpPr>
          <p:cNvPr id="7" name="Date Placeholder 6"/>
          <p:cNvSpPr>
            <a:spLocks noGrp="1"/>
          </p:cNvSpPr>
          <p:nvPr>
            <p:ph type="dt" sz="half" idx="12"/>
          </p:nvPr>
        </p:nvSpPr>
        <p:spPr>
          <a:xfrm>
            <a:off x="457200" y="6245225"/>
            <a:ext cx="2133600" cy="476250"/>
          </a:xfrm>
        </p:spPr>
        <p:txBody>
          <a:bodyPr/>
          <a:lstStyle>
            <a:lvl1pPr>
              <a:defRPr>
                <a:latin typeface="Calibri" charset="0"/>
                <a:ea typeface="ＭＳ Ｐゴシック" charset="0"/>
                <a:cs typeface="Arial" charset="0"/>
              </a:defRPr>
            </a:lvl1pPr>
          </a:lstStyle>
          <a:p>
            <a:pPr>
              <a:defRPr/>
            </a:pPr>
            <a:endParaRPr lang="en-US"/>
          </a:p>
        </p:txBody>
      </p:sp>
    </p:spTree>
    <p:extLst>
      <p:ext uri="{BB962C8B-B14F-4D97-AF65-F5344CB8AC3E}">
        <p14:creationId xmlns:p14="http://schemas.microsoft.com/office/powerpoint/2010/main" xmlns="" val="152074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F4FF0DFF-825C-4E07-876D-0CA8F126930F}" type="datetimeFigureOut">
              <a:rPr lang="en-US" altLang="en-US"/>
              <a:pPr>
                <a:defRPr/>
              </a:pPr>
              <a:t>12/1/2019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3EA7A5-077E-40F5-903B-F5D702D9C3FE}" type="slidenum">
              <a:rPr lang="en-US" altLang="en-US"/>
              <a:pPr>
                <a:defRPr/>
              </a:pPr>
              <a:t>‹#›</a:t>
            </a:fld>
            <a:endParaRPr lang="en-US" altLang="en-US"/>
          </a:p>
        </p:txBody>
      </p:sp>
    </p:spTree>
    <p:extLst>
      <p:ext uri="{BB962C8B-B14F-4D97-AF65-F5344CB8AC3E}">
        <p14:creationId xmlns:p14="http://schemas.microsoft.com/office/powerpoint/2010/main" xmlns="" val="100957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474AE5-2C31-451F-BD04-70E1755EFBEC}" type="datetimeFigureOut">
              <a:rPr lang="en-US" altLang="en-US"/>
              <a:pPr>
                <a:defRPr/>
              </a:pPr>
              <a:t>12/1/2019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2B1925-DF9D-411C-97BE-2337DD81C9F4}" type="slidenum">
              <a:rPr lang="en-US" altLang="en-US"/>
              <a:pPr>
                <a:defRPr/>
              </a:pPr>
              <a:t>‹#›</a:t>
            </a:fld>
            <a:endParaRPr lang="en-US" altLang="en-US"/>
          </a:p>
        </p:txBody>
      </p:sp>
    </p:spTree>
    <p:extLst>
      <p:ext uri="{BB962C8B-B14F-4D97-AF65-F5344CB8AC3E}">
        <p14:creationId xmlns:p14="http://schemas.microsoft.com/office/powerpoint/2010/main" xmlns="" val="42199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3"/>
          <p:cNvSpPr>
            <a:spLocks noGrp="1"/>
          </p:cNvSpPr>
          <p:nvPr>
            <p:ph type="dt" sz="half" idx="10"/>
          </p:nvPr>
        </p:nvSpPr>
        <p:spPr/>
        <p:txBody>
          <a:bodyPr/>
          <a:lstStyle>
            <a:lvl1pPr>
              <a:defRPr/>
            </a:lvl1pPr>
          </a:lstStyle>
          <a:p>
            <a:pPr>
              <a:defRPr/>
            </a:pPr>
            <a:fld id="{0A056214-02AF-4C60-A75A-7C1873E9BE88}" type="datetimeFigureOut">
              <a:rPr lang="en-US" altLang="en-US"/>
              <a:pPr>
                <a:defRPr/>
              </a:pPr>
              <a:t>12/1/2019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6C1B25-C25E-47B6-8A11-3EF3D7B25DFB}" type="slidenum">
              <a:rPr lang="en-US" altLang="en-US"/>
              <a:pPr>
                <a:defRPr/>
              </a:pPr>
              <a:t>‹#›</a:t>
            </a:fld>
            <a:endParaRPr lang="en-US" altLang="en-US"/>
          </a:p>
        </p:txBody>
      </p:sp>
    </p:spTree>
    <p:extLst>
      <p:ext uri="{BB962C8B-B14F-4D97-AF65-F5344CB8AC3E}">
        <p14:creationId xmlns:p14="http://schemas.microsoft.com/office/powerpoint/2010/main" xmlns="" val="373002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3"/>
          <p:cNvSpPr>
            <a:spLocks noGrp="1"/>
          </p:cNvSpPr>
          <p:nvPr>
            <p:ph type="dt" sz="half" idx="10"/>
          </p:nvPr>
        </p:nvSpPr>
        <p:spPr/>
        <p:txBody>
          <a:bodyPr/>
          <a:lstStyle>
            <a:lvl1pPr>
              <a:defRPr/>
            </a:lvl1pPr>
          </a:lstStyle>
          <a:p>
            <a:pPr>
              <a:defRPr/>
            </a:pPr>
            <a:fld id="{3ECB6F03-FE4E-4B46-B18C-956B96822D18}" type="datetimeFigureOut">
              <a:rPr lang="en-US" altLang="en-US"/>
              <a:pPr>
                <a:defRPr/>
              </a:pPr>
              <a:t>12/1/2019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F4790A-4315-4EA0-9D48-621393F28FAA}" type="slidenum">
              <a:rPr lang="en-US" altLang="en-US"/>
              <a:pPr>
                <a:defRPr/>
              </a:pPr>
              <a:t>‹#›</a:t>
            </a:fld>
            <a:endParaRPr lang="en-US" altLang="en-US"/>
          </a:p>
        </p:txBody>
      </p:sp>
    </p:spTree>
    <p:extLst>
      <p:ext uri="{BB962C8B-B14F-4D97-AF65-F5344CB8AC3E}">
        <p14:creationId xmlns:p14="http://schemas.microsoft.com/office/powerpoint/2010/main" xmlns="" val="306439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7E61E115-0933-408A-9599-FD37D2CF0F7C}" type="datetimeFigureOut">
              <a:rPr lang="en-US" altLang="en-US"/>
              <a:pPr>
                <a:defRPr/>
              </a:pPr>
              <a:t>12/1/2019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17C252-8054-446A-A75A-E0C6E578B627}" type="slidenum">
              <a:rPr lang="en-US" altLang="en-US"/>
              <a:pPr>
                <a:defRPr/>
              </a:pPr>
              <a:t>‹#›</a:t>
            </a:fld>
            <a:endParaRPr lang="en-US" altLang="en-US"/>
          </a:p>
        </p:txBody>
      </p:sp>
    </p:spTree>
    <p:extLst>
      <p:ext uri="{BB962C8B-B14F-4D97-AF65-F5344CB8AC3E}">
        <p14:creationId xmlns:p14="http://schemas.microsoft.com/office/powerpoint/2010/main" xmlns="" val="269282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C6F60-EC06-4E95-B1F5-1DB21CE1AF29}" type="datetimeFigureOut">
              <a:rPr lang="en-US" altLang="en-US"/>
              <a:pPr>
                <a:defRPr/>
              </a:pPr>
              <a:t>12/1/2019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391FC6F-5F44-48FE-9E85-36C69D6EF3C4}" type="slidenum">
              <a:rPr lang="en-US" altLang="en-US"/>
              <a:pPr>
                <a:defRPr/>
              </a:pPr>
              <a:t>‹#›</a:t>
            </a:fld>
            <a:endParaRPr lang="en-US" altLang="en-US"/>
          </a:p>
        </p:txBody>
      </p:sp>
    </p:spTree>
    <p:extLst>
      <p:ext uri="{BB962C8B-B14F-4D97-AF65-F5344CB8AC3E}">
        <p14:creationId xmlns:p14="http://schemas.microsoft.com/office/powerpoint/2010/main" xmlns="" val="279662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A2984D-8CF3-41E0-9D4D-1D6516366B14}" type="datetimeFigureOut">
              <a:rPr lang="en-US" altLang="en-US"/>
              <a:pPr>
                <a:defRPr/>
              </a:pPr>
              <a:t>12/1/2019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9E635A-DDBB-4326-8BDE-4C6AB5CBD746}" type="slidenum">
              <a:rPr lang="en-US" altLang="en-US"/>
              <a:pPr>
                <a:defRPr/>
              </a:pPr>
              <a:t>‹#›</a:t>
            </a:fld>
            <a:endParaRPr lang="en-US" altLang="en-US"/>
          </a:p>
        </p:txBody>
      </p:sp>
    </p:spTree>
    <p:extLst>
      <p:ext uri="{BB962C8B-B14F-4D97-AF65-F5344CB8AC3E}">
        <p14:creationId xmlns:p14="http://schemas.microsoft.com/office/powerpoint/2010/main" xmlns="" val="142672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D8C71E-2A19-4BFA-9E22-8D7C47A7BA94}" type="datetimeFigureOut">
              <a:rPr lang="en-US" altLang="en-US"/>
              <a:pPr>
                <a:defRPr/>
              </a:pPr>
              <a:t>12/1/2019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C289A6-84FA-433A-B600-94E883853FED}" type="slidenum">
              <a:rPr lang="en-US" altLang="en-US"/>
              <a:pPr>
                <a:defRPr/>
              </a:pPr>
              <a:t>‹#›</a:t>
            </a:fld>
            <a:endParaRPr lang="en-US" altLang="en-US"/>
          </a:p>
        </p:txBody>
      </p:sp>
    </p:spTree>
    <p:extLst>
      <p:ext uri="{BB962C8B-B14F-4D97-AF65-F5344CB8AC3E}">
        <p14:creationId xmlns:p14="http://schemas.microsoft.com/office/powerpoint/2010/main" xmlns="" val="186528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pPr fontAlgn="base">
              <a:spcBef>
                <a:spcPct val="0"/>
              </a:spcBef>
              <a:spcAft>
                <a:spcPct val="0"/>
              </a:spcAft>
              <a:defRPr/>
            </a:pPr>
            <a:fld id="{DA92F17A-0F13-4C19-A883-0B2EFE09C170}" type="datetimeFigureOut">
              <a:rPr lang="en-US" altLang="en-US">
                <a:ea typeface="MS PGothic" pitchFamily="34" charset="-128"/>
              </a:rPr>
              <a:pPr fontAlgn="base">
                <a:spcBef>
                  <a:spcPct val="0"/>
                </a:spcBef>
                <a:spcAft>
                  <a:spcPct val="0"/>
                </a:spcAft>
                <a:defRPr/>
              </a:pPr>
              <a:t>12/1/2019</a:t>
            </a:fld>
            <a:endParaRPr lang="en-US" alt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pPr fontAlgn="base">
              <a:spcBef>
                <a:spcPct val="0"/>
              </a:spcBef>
              <a:spcAft>
                <a:spcPct val="0"/>
              </a:spcAft>
              <a:defRPr/>
            </a:pPr>
            <a:fld id="{8E8277D0-E6CD-447A-A103-FAF721CF3579}" type="slidenum">
              <a:rPr lang="en-US" altLang="en-US">
                <a:ea typeface="MS PGothic" pitchFamily="34" charset="-128"/>
              </a:rPr>
              <a:pPr fontAlgn="base">
                <a:spcBef>
                  <a:spcPct val="0"/>
                </a:spcBef>
                <a:spcAft>
                  <a:spcPct val="0"/>
                </a:spcAft>
                <a:defRPr/>
              </a:pPr>
              <a:t>‹#›</a:t>
            </a:fld>
            <a:endParaRPr lang="en-US" altLang="en-US">
              <a:ea typeface="MS PGothic" pitchFamily="34" charset="-128"/>
            </a:endParaRPr>
          </a:p>
        </p:txBody>
      </p:sp>
      <p:pic>
        <p:nvPicPr>
          <p:cNvPr id="1031" name="Picture 7"/>
          <p:cNvPicPr>
            <a:picLocks noChangeAspect="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966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4"/>
          <p:cNvSpPr txBox="1">
            <a:spLocks/>
          </p:cNvSpPr>
          <p:nvPr/>
        </p:nvSpPr>
        <p:spPr bwMode="auto">
          <a:xfrm>
            <a:off x="2124075" y="274638"/>
            <a:ext cx="5400253" cy="850106"/>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a typeface="ＭＳ Ｐゴシック" charset="0"/>
                <a:cs typeface="ＭＳ Ｐゴシック" charset="0"/>
              </a:rPr>
              <a:t>SCSI 1013 Discrete Structure</a:t>
            </a:r>
          </a:p>
        </p:txBody>
      </p:sp>
      <p:pic>
        <p:nvPicPr>
          <p:cNvPr id="131075" name="Content Placeholder 5" descr="Postcard+UTM+1.jpg"/>
          <p:cNvPicPr>
            <a:picLocks noChangeAspect="1"/>
          </p:cNvPicPr>
          <p:nvPr/>
        </p:nvPicPr>
        <p:blipFill>
          <a:blip r:embed="rId2" cstate="print">
            <a:extLst>
              <a:ext uri="{28A0092B-C50C-407E-A947-70E740481C1C}">
                <a14:useLocalDpi xmlns:a14="http://schemas.microsoft.com/office/drawing/2010/main" xmlns="" val="0"/>
              </a:ext>
            </a:extLst>
          </a:blip>
          <a:srcRect l="21915" t="2170" r="18353" b="67972"/>
          <a:stretch>
            <a:fillRect/>
          </a:stretch>
        </p:blipFill>
        <p:spPr bwMode="auto">
          <a:xfrm>
            <a:off x="7667625" y="188913"/>
            <a:ext cx="1225550" cy="9906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6" name="Subtitle 2"/>
          <p:cNvSpPr txBox="1">
            <a:spLocks/>
          </p:cNvSpPr>
          <p:nvPr/>
        </p:nvSpPr>
        <p:spPr bwMode="auto">
          <a:xfrm>
            <a:off x="684213" y="4221163"/>
            <a:ext cx="7920037" cy="1079500"/>
          </a:xfrm>
          <a:prstGeom prst="rect">
            <a:avLst/>
          </a:prstGeom>
          <a:ln w="25400"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base" hangingPunct="1">
              <a:spcBef>
                <a:spcPct val="20000"/>
              </a:spcBef>
              <a:spcAft>
                <a:spcPct val="0"/>
              </a:spcAft>
              <a:buFont typeface="Arial" pitchFamily="34" charset="0"/>
              <a:buNone/>
              <a:defRPr/>
            </a:pPr>
            <a:r>
              <a:rPr lang="en-MY" altLang="en-US" sz="4400" b="1" dirty="0" smtClean="0">
                <a:solidFill>
                  <a:prstClr val="black"/>
                </a:solidFill>
                <a:effectLst>
                  <a:outerShdw blurRad="38100" dist="38100" dir="2700000" algn="tl">
                    <a:srgbClr val="C0C0C0"/>
                  </a:outerShdw>
                </a:effectLst>
              </a:rPr>
              <a:t>TREE</a:t>
            </a:r>
          </a:p>
        </p:txBody>
      </p:sp>
      <p:sp>
        <p:nvSpPr>
          <p:cNvPr id="131077" name="Slide Number Placeholder 6"/>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64B8AD5C-AC58-4EE4-9EC9-B38788890D13}" type="slidenum">
              <a:rPr lang="en-US" altLang="en-US" sz="1200" smtClean="0">
                <a:solidFill>
                  <a:srgbClr val="898989"/>
                </a:solidFill>
              </a:rPr>
              <a:pPr algn="l" eaLnBrk="1" hangingPunct="1">
                <a:spcBef>
                  <a:spcPct val="0"/>
                </a:spcBef>
                <a:buFontTx/>
                <a:buNone/>
              </a:pPr>
              <a:t>1</a:t>
            </a:fld>
            <a:endParaRPr lang="en-US" altLang="en-US" sz="1200" smtClean="0">
              <a:solidFill>
                <a:srgbClr val="898989"/>
              </a:solidFill>
            </a:endParaRPr>
          </a:p>
        </p:txBody>
      </p:sp>
      <p:sp>
        <p:nvSpPr>
          <p:cNvPr id="131078" name="TextBox 7"/>
          <p:cNvSpPr txBox="1">
            <a:spLocks noChangeArrowheads="1"/>
          </p:cNvSpPr>
          <p:nvPr/>
        </p:nvSpPr>
        <p:spPr bwMode="auto">
          <a:xfrm>
            <a:off x="3276600" y="6092825"/>
            <a:ext cx="27109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800" dirty="0">
                <a:solidFill>
                  <a:prstClr val="black"/>
                </a:solidFill>
                <a:latin typeface="Albertus Medium" charset="0"/>
              </a:rPr>
              <a:t>Semester 1 – </a:t>
            </a:r>
            <a:r>
              <a:rPr lang="en-US" altLang="en-US" sz="1800" dirty="0" smtClean="0">
                <a:solidFill>
                  <a:prstClr val="black"/>
                </a:solidFill>
                <a:latin typeface="Albertus Medium" charset="0"/>
              </a:rPr>
              <a:t>2017/2018</a:t>
            </a:r>
            <a:endParaRPr lang="en-US" altLang="en-US" sz="1800" dirty="0">
              <a:solidFill>
                <a:prstClr val="black"/>
              </a:solidFill>
              <a:latin typeface="Albertus Medium" charset="0"/>
            </a:endParaRPr>
          </a:p>
        </p:txBody>
      </p:sp>
      <p:sp>
        <p:nvSpPr>
          <p:cNvPr id="9" name="Title 1"/>
          <p:cNvSpPr txBox="1">
            <a:spLocks/>
          </p:cNvSpPr>
          <p:nvPr/>
        </p:nvSpPr>
        <p:spPr bwMode="auto">
          <a:xfrm>
            <a:off x="611560" y="2204863"/>
            <a:ext cx="7772400" cy="936105"/>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a:lstStyle>
          <a:p>
            <a:pPr>
              <a:defRPr/>
            </a:pPr>
            <a:r>
              <a:rPr lang="en-US"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CHAPTER 4 – PART 2</a:t>
            </a:r>
            <a:r>
              <a:rPr lang="en-MY"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a:r>
            <a:br>
              <a:rPr lang="en-MY"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br>
            <a:endParaRPr lang="en-MY"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54321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a:t>
            </a:r>
            <a:endParaRPr lang="en-AU" dirty="0"/>
          </a:p>
        </p:txBody>
      </p:sp>
      <p:pic>
        <p:nvPicPr>
          <p:cNvPr id="4" name="Content Placeholder 3" descr="10_1_07"/>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62000" y="1700808"/>
            <a:ext cx="8130480" cy="2520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矩形 6"/>
          <p:cNvSpPr>
            <a:spLocks noChangeArrowheads="1"/>
          </p:cNvSpPr>
          <p:nvPr/>
        </p:nvSpPr>
        <p:spPr bwMode="auto">
          <a:xfrm>
            <a:off x="323528" y="4437112"/>
            <a:ext cx="16843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1800" dirty="0">
                <a:solidFill>
                  <a:srgbClr val="3333CC"/>
                </a:solidFill>
              </a:rPr>
              <a:t>full binary tree </a:t>
            </a:r>
            <a:endParaRPr lang="zh-TW" altLang="en-US" sz="1800" dirty="0"/>
          </a:p>
        </p:txBody>
      </p:sp>
      <p:sp>
        <p:nvSpPr>
          <p:cNvPr id="6" name="矩形 7"/>
          <p:cNvSpPr>
            <a:spLocks noChangeArrowheads="1"/>
          </p:cNvSpPr>
          <p:nvPr/>
        </p:nvSpPr>
        <p:spPr bwMode="auto">
          <a:xfrm>
            <a:off x="2555776" y="4421450"/>
            <a:ext cx="15954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1800" dirty="0">
                <a:solidFill>
                  <a:srgbClr val="3333CC"/>
                </a:solidFill>
              </a:rPr>
              <a:t>full 3-ary tree </a:t>
            </a:r>
            <a:endParaRPr lang="zh-TW" altLang="en-US" sz="1800" dirty="0"/>
          </a:p>
        </p:txBody>
      </p:sp>
      <p:sp>
        <p:nvSpPr>
          <p:cNvPr id="7" name="矩形 8"/>
          <p:cNvSpPr>
            <a:spLocks noChangeArrowheads="1"/>
          </p:cNvSpPr>
          <p:nvPr/>
        </p:nvSpPr>
        <p:spPr bwMode="auto">
          <a:xfrm>
            <a:off x="4622429" y="4460996"/>
            <a:ext cx="15954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1800" dirty="0">
                <a:solidFill>
                  <a:srgbClr val="3333CC"/>
                </a:solidFill>
              </a:rPr>
              <a:t>full 5-ary tree </a:t>
            </a:r>
            <a:endParaRPr lang="zh-TW" altLang="en-US" sz="1800" dirty="0"/>
          </a:p>
        </p:txBody>
      </p:sp>
      <p:sp>
        <p:nvSpPr>
          <p:cNvPr id="8" name="矩形 9"/>
          <p:cNvSpPr>
            <a:spLocks noChangeArrowheads="1"/>
          </p:cNvSpPr>
          <p:nvPr/>
        </p:nvSpPr>
        <p:spPr bwMode="auto">
          <a:xfrm>
            <a:off x="6876256" y="4437112"/>
            <a:ext cx="1905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1800" dirty="0">
                <a:solidFill>
                  <a:srgbClr val="3333CC"/>
                </a:solidFill>
              </a:rPr>
              <a:t>not full 3-ary tree </a:t>
            </a:r>
            <a:endParaRPr lang="zh-TW" altLang="en-US" sz="1800" dirty="0"/>
          </a:p>
        </p:txBody>
      </p:sp>
    </p:spTree>
    <p:extLst>
      <p:ext uri="{BB962C8B-B14F-4D97-AF65-F5344CB8AC3E}">
        <p14:creationId xmlns:p14="http://schemas.microsoft.com/office/powerpoint/2010/main" xmlns="" val="175061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Exercise</a:t>
            </a:r>
            <a:endParaRPr lang="en-US" dirty="0"/>
          </a:p>
        </p:txBody>
      </p:sp>
      <p:sp>
        <p:nvSpPr>
          <p:cNvPr id="3" name="Content Placeholder 2"/>
          <p:cNvSpPr>
            <a:spLocks noGrp="1"/>
          </p:cNvSpPr>
          <p:nvPr>
            <p:ph idx="1"/>
          </p:nvPr>
        </p:nvSpPr>
        <p:spPr>
          <a:xfrm>
            <a:off x="457200" y="4191000"/>
            <a:ext cx="3581400" cy="1706563"/>
          </a:xfrm>
        </p:spPr>
        <p:txBody>
          <a:bodyPr/>
          <a:lstStyle/>
          <a:p>
            <a:pPr>
              <a:buNone/>
            </a:pPr>
            <a:r>
              <a:rPr lang="en-US" dirty="0" smtClean="0"/>
              <a:t>Find:</a:t>
            </a:r>
          </a:p>
          <a:p>
            <a:r>
              <a:rPr lang="en-US" dirty="0" smtClean="0"/>
              <a:t>Ancestors of </a:t>
            </a:r>
            <a:r>
              <a:rPr lang="en-US" i="1" dirty="0" smtClean="0"/>
              <a:t>g</a:t>
            </a:r>
          </a:p>
          <a:p>
            <a:r>
              <a:rPr lang="en-US" dirty="0" smtClean="0"/>
              <a:t>Descendents of </a:t>
            </a:r>
            <a:r>
              <a:rPr lang="en-US" i="1" dirty="0" smtClean="0"/>
              <a:t>g</a:t>
            </a:r>
          </a:p>
        </p:txBody>
      </p:sp>
      <p:pic>
        <p:nvPicPr>
          <p:cNvPr id="31746" name="Picture 2"/>
          <p:cNvPicPr>
            <a:picLocks noChangeAspect="1" noChangeArrowheads="1"/>
          </p:cNvPicPr>
          <p:nvPr/>
        </p:nvPicPr>
        <p:blipFill>
          <a:blip r:embed="rId2"/>
          <a:srcRect l="20498" t="19792" r="22108" b="26042"/>
          <a:stretch>
            <a:fillRect/>
          </a:stretch>
        </p:blipFill>
        <p:spPr bwMode="auto">
          <a:xfrm>
            <a:off x="1447800" y="838200"/>
            <a:ext cx="6324600" cy="3355910"/>
          </a:xfrm>
          <a:prstGeom prst="rect">
            <a:avLst/>
          </a:prstGeom>
          <a:noFill/>
          <a:ln w="9525">
            <a:noFill/>
            <a:miter lim="800000"/>
            <a:headEnd/>
            <a:tailEnd/>
          </a:ln>
          <a:effectLst/>
        </p:spPr>
      </p:pic>
      <p:sp>
        <p:nvSpPr>
          <p:cNvPr id="5" name="Content Placeholder 2"/>
          <p:cNvSpPr txBox="1">
            <a:spLocks/>
          </p:cNvSpPr>
          <p:nvPr/>
        </p:nvSpPr>
        <p:spPr bwMode="auto">
          <a:xfrm>
            <a:off x="4800600" y="4800600"/>
            <a:ext cx="3581400" cy="170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S PGothic" pitchFamily="34" charset="-128"/>
                <a:cs typeface="ＭＳ Ｐゴシック" charset="0"/>
              </a:rPr>
              <a:t>Parent of </a:t>
            </a:r>
            <a:r>
              <a:rPr kumimoji="0" lang="en-US" sz="3200" b="0" i="1" u="none" strike="noStrike" kern="1200" cap="none" spc="0" normalizeH="0" baseline="0" noProof="0" dirty="0" smtClean="0">
                <a:ln>
                  <a:noFill/>
                </a:ln>
                <a:solidFill>
                  <a:schemeClr val="tx1"/>
                </a:solidFill>
                <a:effectLst/>
                <a:uLnTx/>
                <a:uFillTx/>
                <a:latin typeface="+mn-lt"/>
                <a:ea typeface="MS PGothic" pitchFamily="34" charset="-128"/>
                <a:cs typeface="ＭＳ Ｐゴシック" charset="0"/>
              </a:rPr>
              <a:t>e</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3200" dirty="0" smtClean="0">
                <a:ea typeface="MS PGothic" pitchFamily="34" charset="-128"/>
                <a:cs typeface="ＭＳ Ｐゴシック" charset="0"/>
              </a:rPr>
              <a:t>Children of </a:t>
            </a:r>
            <a:r>
              <a:rPr lang="en-US" sz="3200" i="1" dirty="0" smtClean="0">
                <a:ea typeface="MS PGothic" pitchFamily="34" charset="-128"/>
                <a:cs typeface="ＭＳ Ｐゴシック" charset="0"/>
              </a:rPr>
              <a:t>e</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S PGothic" pitchFamily="34" charset="-128"/>
                <a:cs typeface="ＭＳ Ｐゴシック" charset="0"/>
              </a:rPr>
              <a:t>Sibling</a:t>
            </a:r>
            <a:r>
              <a:rPr kumimoji="0" lang="en-US" sz="3200" b="0" i="0" u="none" strike="noStrike" kern="1200" cap="none" spc="0" normalizeH="0" noProof="0" dirty="0" smtClean="0">
                <a:ln>
                  <a:noFill/>
                </a:ln>
                <a:solidFill>
                  <a:schemeClr val="tx1"/>
                </a:solidFill>
                <a:effectLst/>
                <a:uLnTx/>
                <a:uFillTx/>
                <a:latin typeface="+mn-lt"/>
                <a:ea typeface="MS PGothic" pitchFamily="34" charset="-128"/>
                <a:cs typeface="ＭＳ Ｐゴシック" charset="0"/>
              </a:rPr>
              <a:t> of </a:t>
            </a:r>
            <a:r>
              <a:rPr kumimoji="0" lang="en-US" sz="3200" b="0" i="1" u="none" strike="noStrike" kern="1200" cap="none" spc="0" normalizeH="0" noProof="0" dirty="0" smtClean="0">
                <a:ln>
                  <a:noFill/>
                </a:ln>
                <a:solidFill>
                  <a:schemeClr val="tx1"/>
                </a:solidFill>
                <a:effectLst/>
                <a:uLnTx/>
                <a:uFillTx/>
                <a:latin typeface="+mn-lt"/>
                <a:ea typeface="MS PGothic" pitchFamily="34" charset="-128"/>
                <a:cs typeface="ＭＳ Ｐゴシック" charset="0"/>
              </a:rPr>
              <a:t>h</a:t>
            </a:r>
            <a:endParaRPr kumimoji="0" lang="en-US" sz="3200" b="0" i="1" u="none" strike="noStrike" kern="1200" cap="none" spc="0" normalizeH="0" baseline="0" noProof="0" dirty="0" smtClean="0">
              <a:ln>
                <a:noFill/>
              </a:ln>
              <a:solidFill>
                <a:schemeClr val="tx1"/>
              </a:solidFill>
              <a:effectLst/>
              <a:uLnTx/>
              <a:uFillTx/>
              <a:latin typeface="+mn-lt"/>
              <a:ea typeface="MS PGothic" pitchFamily="34" charset="-128"/>
              <a:cs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Solution</a:t>
            </a:r>
            <a:endParaRPr lang="en-US" dirty="0"/>
          </a:p>
        </p:txBody>
      </p:sp>
      <p:sp>
        <p:nvSpPr>
          <p:cNvPr id="3" name="Content Placeholder 2"/>
          <p:cNvSpPr>
            <a:spLocks noGrp="1"/>
          </p:cNvSpPr>
          <p:nvPr>
            <p:ph idx="1"/>
          </p:nvPr>
        </p:nvSpPr>
        <p:spPr>
          <a:xfrm>
            <a:off x="228600" y="4191000"/>
            <a:ext cx="4343400" cy="1706563"/>
          </a:xfrm>
        </p:spPr>
        <p:txBody>
          <a:bodyPr/>
          <a:lstStyle/>
          <a:p>
            <a:pPr>
              <a:buNone/>
            </a:pPr>
            <a:r>
              <a:rPr lang="en-US" dirty="0" smtClean="0"/>
              <a:t>Find:</a:t>
            </a:r>
          </a:p>
          <a:p>
            <a:r>
              <a:rPr lang="en-US" dirty="0" smtClean="0"/>
              <a:t>Ancestors of </a:t>
            </a:r>
            <a:r>
              <a:rPr lang="en-US" i="1" dirty="0" smtClean="0"/>
              <a:t>g: </a:t>
            </a:r>
            <a:r>
              <a:rPr lang="en-US" i="1" dirty="0" smtClean="0">
                <a:solidFill>
                  <a:srgbClr val="FF0000"/>
                </a:solidFill>
              </a:rPr>
              <a:t>c, a</a:t>
            </a:r>
          </a:p>
          <a:p>
            <a:r>
              <a:rPr lang="en-US" dirty="0" smtClean="0"/>
              <a:t>Descendents of </a:t>
            </a:r>
            <a:r>
              <a:rPr lang="en-US" i="1" dirty="0" smtClean="0"/>
              <a:t>g: </a:t>
            </a:r>
            <a:r>
              <a:rPr lang="en-US" i="1" dirty="0" smtClean="0">
                <a:solidFill>
                  <a:srgbClr val="FF0000"/>
                </a:solidFill>
              </a:rPr>
              <a:t>n, o</a:t>
            </a:r>
          </a:p>
        </p:txBody>
      </p:sp>
      <p:pic>
        <p:nvPicPr>
          <p:cNvPr id="31746" name="Picture 2"/>
          <p:cNvPicPr>
            <a:picLocks noChangeAspect="1" noChangeArrowheads="1"/>
          </p:cNvPicPr>
          <p:nvPr/>
        </p:nvPicPr>
        <p:blipFill>
          <a:blip r:embed="rId2"/>
          <a:srcRect l="20498" t="19792" r="22108" b="26042"/>
          <a:stretch>
            <a:fillRect/>
          </a:stretch>
        </p:blipFill>
        <p:spPr bwMode="auto">
          <a:xfrm>
            <a:off x="1447800" y="838200"/>
            <a:ext cx="6324600" cy="3355910"/>
          </a:xfrm>
          <a:prstGeom prst="rect">
            <a:avLst/>
          </a:prstGeom>
          <a:noFill/>
          <a:ln w="9525">
            <a:noFill/>
            <a:miter lim="800000"/>
            <a:headEnd/>
            <a:tailEnd/>
          </a:ln>
          <a:effectLst/>
        </p:spPr>
      </p:pic>
      <p:sp>
        <p:nvSpPr>
          <p:cNvPr id="5" name="Content Placeholder 2"/>
          <p:cNvSpPr txBox="1">
            <a:spLocks/>
          </p:cNvSpPr>
          <p:nvPr/>
        </p:nvSpPr>
        <p:spPr bwMode="auto">
          <a:xfrm>
            <a:off x="4800600" y="4800600"/>
            <a:ext cx="3581400" cy="170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S PGothic" pitchFamily="34" charset="-128"/>
                <a:cs typeface="ＭＳ Ｐゴシック" charset="0"/>
              </a:rPr>
              <a:t>Parent of </a:t>
            </a:r>
            <a:r>
              <a:rPr kumimoji="0" lang="en-US" sz="3200" b="0" i="1" u="none" strike="noStrike" kern="1200" cap="none" spc="0" normalizeH="0" baseline="0" noProof="0" dirty="0" smtClean="0">
                <a:ln>
                  <a:noFill/>
                </a:ln>
                <a:solidFill>
                  <a:schemeClr val="tx1"/>
                </a:solidFill>
                <a:effectLst/>
                <a:uLnTx/>
                <a:uFillTx/>
                <a:latin typeface="+mn-lt"/>
                <a:ea typeface="MS PGothic" pitchFamily="34" charset="-128"/>
                <a:cs typeface="ＭＳ Ｐゴシック" charset="0"/>
              </a:rPr>
              <a:t>e: </a:t>
            </a:r>
            <a:r>
              <a:rPr kumimoji="0" lang="en-US" sz="3200" b="0" i="1" u="none" strike="noStrike" kern="1200" cap="none" spc="0" normalizeH="0" baseline="0" noProof="0" dirty="0" smtClean="0">
                <a:ln>
                  <a:noFill/>
                </a:ln>
                <a:solidFill>
                  <a:srgbClr val="FF0000"/>
                </a:solidFill>
                <a:effectLst/>
                <a:uLnTx/>
                <a:uFillTx/>
                <a:latin typeface="+mn-lt"/>
                <a:ea typeface="MS PGothic" pitchFamily="34" charset="-128"/>
                <a:cs typeface="ＭＳ Ｐゴシック" charset="0"/>
              </a:rPr>
              <a:t>b</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3200" dirty="0" smtClean="0">
                <a:ea typeface="MS PGothic" pitchFamily="34" charset="-128"/>
                <a:cs typeface="ＭＳ Ｐゴシック" charset="0"/>
              </a:rPr>
              <a:t>Children of </a:t>
            </a:r>
            <a:r>
              <a:rPr lang="en-US" sz="3200" i="1" dirty="0" smtClean="0">
                <a:ea typeface="MS PGothic" pitchFamily="34" charset="-128"/>
                <a:cs typeface="ＭＳ Ｐゴシック" charset="0"/>
              </a:rPr>
              <a:t>e: </a:t>
            </a:r>
            <a:r>
              <a:rPr lang="en-US" sz="3200" i="1" dirty="0" smtClean="0">
                <a:solidFill>
                  <a:srgbClr val="FF0000"/>
                </a:solidFill>
                <a:ea typeface="MS PGothic" pitchFamily="34" charset="-128"/>
                <a:cs typeface="ＭＳ Ｐゴシック" charset="0"/>
              </a:rPr>
              <a:t>j, k</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S PGothic" pitchFamily="34" charset="-128"/>
                <a:cs typeface="ＭＳ Ｐゴシック" charset="0"/>
              </a:rPr>
              <a:t>Sibling</a:t>
            </a:r>
            <a:r>
              <a:rPr kumimoji="0" lang="en-US" sz="3200" b="0" i="0" u="none" strike="noStrike" kern="1200" cap="none" spc="0" normalizeH="0" noProof="0" dirty="0" smtClean="0">
                <a:ln>
                  <a:noFill/>
                </a:ln>
                <a:solidFill>
                  <a:schemeClr val="tx1"/>
                </a:solidFill>
                <a:effectLst/>
                <a:uLnTx/>
                <a:uFillTx/>
                <a:latin typeface="+mn-lt"/>
                <a:ea typeface="MS PGothic" pitchFamily="34" charset="-128"/>
                <a:cs typeface="ＭＳ Ｐゴシック" charset="0"/>
              </a:rPr>
              <a:t> of </a:t>
            </a:r>
            <a:r>
              <a:rPr kumimoji="0" lang="en-US" sz="3200" b="0" i="1" u="none" strike="noStrike" kern="1200" cap="none" spc="0" normalizeH="0" noProof="0" dirty="0" smtClean="0">
                <a:ln>
                  <a:noFill/>
                </a:ln>
                <a:solidFill>
                  <a:schemeClr val="tx1"/>
                </a:solidFill>
                <a:effectLst/>
                <a:uLnTx/>
                <a:uFillTx/>
                <a:latin typeface="+mn-lt"/>
                <a:ea typeface="MS PGothic" pitchFamily="34" charset="-128"/>
                <a:cs typeface="ＭＳ Ｐゴシック" charset="0"/>
              </a:rPr>
              <a:t>h: </a:t>
            </a:r>
            <a:r>
              <a:rPr kumimoji="0" lang="en-US" sz="3200" b="0" i="1" u="none" strike="noStrike" kern="1200" cap="none" spc="0" normalizeH="0" noProof="0" dirty="0" err="1" smtClean="0">
                <a:ln>
                  <a:noFill/>
                </a:ln>
                <a:solidFill>
                  <a:srgbClr val="FF0000"/>
                </a:solidFill>
                <a:effectLst/>
                <a:uLnTx/>
                <a:uFillTx/>
                <a:latin typeface="+mn-lt"/>
                <a:ea typeface="MS PGothic" pitchFamily="34" charset="-128"/>
                <a:cs typeface="ＭＳ Ｐゴシック" charset="0"/>
              </a:rPr>
              <a:t>i</a:t>
            </a:r>
            <a:endParaRPr kumimoji="0" lang="en-US" sz="3200" b="0" i="1" u="none" strike="noStrike" kern="1200" cap="none" spc="0" normalizeH="0" baseline="0" noProof="0" dirty="0" smtClean="0">
              <a:ln>
                <a:noFill/>
              </a:ln>
              <a:solidFill>
                <a:srgbClr val="FF0000"/>
              </a:solidFill>
              <a:effectLst/>
              <a:uLnTx/>
              <a:uFillTx/>
              <a:latin typeface="+mn-lt"/>
              <a:ea typeface="MS PGothic" pitchFamily="34" charset="-128"/>
              <a:cs typeface="ＭＳ Ｐゴシック"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Properties of Trees</a:t>
            </a:r>
            <a:endParaRPr lang="en-AU" dirty="0"/>
          </a:p>
        </p:txBody>
      </p:sp>
      <p:sp>
        <p:nvSpPr>
          <p:cNvPr id="3" name="Content Placeholder 2"/>
          <p:cNvSpPr>
            <a:spLocks noGrp="1"/>
          </p:cNvSpPr>
          <p:nvPr>
            <p:ph idx="1"/>
          </p:nvPr>
        </p:nvSpPr>
        <p:spPr/>
        <p:txBody>
          <a:bodyPr/>
          <a:lstStyle/>
          <a:p>
            <a:r>
              <a:rPr lang="en-AU" dirty="0" smtClean="0"/>
              <a:t>Theorem 2 : A tree with </a:t>
            </a:r>
            <a:r>
              <a:rPr lang="en-AU" i="1" dirty="0" smtClean="0"/>
              <a:t>n</a:t>
            </a:r>
            <a:r>
              <a:rPr lang="en-AU" dirty="0" smtClean="0"/>
              <a:t> nodes has </a:t>
            </a:r>
            <a:r>
              <a:rPr lang="en-AU" i="1" dirty="0" smtClean="0"/>
              <a:t>n</a:t>
            </a:r>
            <a:r>
              <a:rPr lang="en-AU" dirty="0" smtClean="0"/>
              <a:t>-1 edges</a:t>
            </a:r>
          </a:p>
          <a:p>
            <a:r>
              <a:rPr lang="en-AU" dirty="0" smtClean="0"/>
              <a:t>Theorem 3 : </a:t>
            </a:r>
            <a:r>
              <a:rPr lang="en-US" altLang="zh-TW" kern="0" dirty="0">
                <a:sym typeface="Symbol" pitchFamily="18" charset="2"/>
              </a:rPr>
              <a:t>A full </a:t>
            </a:r>
            <a:r>
              <a:rPr lang="en-US" altLang="zh-TW" i="1" kern="0" dirty="0">
                <a:solidFill>
                  <a:srgbClr val="FF0000"/>
                </a:solidFill>
                <a:latin typeface="Times New Roman" pitchFamily="18" charset="0"/>
                <a:cs typeface="Times New Roman" pitchFamily="18" charset="0"/>
                <a:sym typeface="Symbol" pitchFamily="18" charset="2"/>
              </a:rPr>
              <a:t>m</a:t>
            </a:r>
            <a:r>
              <a:rPr lang="en-US" altLang="zh-TW" kern="0" dirty="0">
                <a:solidFill>
                  <a:srgbClr val="FF0000"/>
                </a:solidFill>
                <a:sym typeface="Symbol" pitchFamily="18" charset="2"/>
              </a:rPr>
              <a:t>-</a:t>
            </a:r>
            <a:r>
              <a:rPr lang="en-US" altLang="zh-TW" kern="0" dirty="0" err="1">
                <a:solidFill>
                  <a:srgbClr val="FF0000"/>
                </a:solidFill>
                <a:sym typeface="Symbol" pitchFamily="18" charset="2"/>
              </a:rPr>
              <a:t>ary</a:t>
            </a:r>
            <a:r>
              <a:rPr lang="en-US" altLang="zh-TW" kern="0" dirty="0">
                <a:sym typeface="Symbol" pitchFamily="18" charset="2"/>
              </a:rPr>
              <a:t> tree with </a:t>
            </a:r>
            <a:r>
              <a:rPr lang="en-US" altLang="zh-TW" b="1" i="1" kern="0" dirty="0" err="1">
                <a:solidFill>
                  <a:srgbClr val="0066CC"/>
                </a:solidFill>
                <a:latin typeface="Times New Roman" pitchFamily="18" charset="0"/>
                <a:cs typeface="Times New Roman" pitchFamily="18" charset="0"/>
                <a:sym typeface="Symbol" pitchFamily="18" charset="2"/>
              </a:rPr>
              <a:t>i</a:t>
            </a:r>
            <a:r>
              <a:rPr lang="en-US" altLang="zh-TW" kern="0" dirty="0">
                <a:sym typeface="Symbol" pitchFamily="18" charset="2"/>
              </a:rPr>
              <a:t> internal vertices contains </a:t>
            </a:r>
            <a:r>
              <a:rPr lang="en-US" altLang="zh-TW" b="1" i="1" kern="0" dirty="0">
                <a:solidFill>
                  <a:srgbClr val="0066CC"/>
                </a:solidFill>
                <a:latin typeface="Times New Roman" pitchFamily="18" charset="0"/>
                <a:cs typeface="Times New Roman" pitchFamily="18" charset="0"/>
                <a:sym typeface="Symbol" pitchFamily="18" charset="2"/>
              </a:rPr>
              <a:t>n </a:t>
            </a:r>
            <a:r>
              <a:rPr lang="en-US" altLang="zh-TW" b="1" kern="0" dirty="0">
                <a:solidFill>
                  <a:srgbClr val="0066CC"/>
                </a:solidFill>
                <a:latin typeface="Symbol" pitchFamily="18" charset="2"/>
                <a:cs typeface="Times New Roman" pitchFamily="18" charset="0"/>
                <a:sym typeface="Symbol" pitchFamily="18" charset="2"/>
              </a:rPr>
              <a:t>= </a:t>
            </a:r>
            <a:r>
              <a:rPr lang="en-US" altLang="zh-TW" b="1" i="1" kern="0" dirty="0">
                <a:solidFill>
                  <a:srgbClr val="0066CC"/>
                </a:solidFill>
                <a:latin typeface="Times New Roman" pitchFamily="18" charset="0"/>
                <a:cs typeface="Times New Roman" pitchFamily="18" charset="0"/>
                <a:sym typeface="Symbol" pitchFamily="18" charset="2"/>
              </a:rPr>
              <a:t>mi </a:t>
            </a:r>
            <a:r>
              <a:rPr lang="en-US" altLang="zh-TW" b="1" kern="0" dirty="0">
                <a:solidFill>
                  <a:srgbClr val="0066CC"/>
                </a:solidFill>
                <a:latin typeface="Symbol" pitchFamily="18" charset="2"/>
                <a:cs typeface="Times New Roman" pitchFamily="18" charset="0"/>
                <a:sym typeface="Symbol" pitchFamily="18" charset="2"/>
              </a:rPr>
              <a:t>+ 1</a:t>
            </a:r>
            <a:r>
              <a:rPr lang="en-US" altLang="zh-TW" b="1" kern="0" dirty="0">
                <a:solidFill>
                  <a:srgbClr val="0066CC"/>
                </a:solidFill>
                <a:sym typeface="Symbol" pitchFamily="18" charset="2"/>
              </a:rPr>
              <a:t> </a:t>
            </a:r>
            <a:r>
              <a:rPr lang="en-US" altLang="zh-TW" kern="0" dirty="0">
                <a:sym typeface="Symbol" pitchFamily="18" charset="2"/>
              </a:rPr>
              <a:t>vertices</a:t>
            </a:r>
            <a:r>
              <a:rPr lang="en-US" altLang="zh-TW" kern="0" dirty="0" smtClean="0">
                <a:sym typeface="Symbol" pitchFamily="18" charset="2"/>
              </a:rPr>
              <a:t>.</a:t>
            </a:r>
          </a:p>
          <a:p>
            <a:endParaRPr lang="en-US" altLang="zh-TW" kern="0" dirty="0">
              <a:sym typeface="Symbol" pitchFamily="18" charset="2"/>
            </a:endParaRPr>
          </a:p>
          <a:p>
            <a:pPr>
              <a:buNone/>
            </a:pPr>
            <a:endParaRPr lang="en-AU" dirty="0" smtClean="0"/>
          </a:p>
          <a:p>
            <a:pPr>
              <a:buNone/>
            </a:pPr>
            <a:endParaRPr lang="en-AU" dirty="0" smtClean="0"/>
          </a:p>
          <a:p>
            <a:pPr>
              <a:buNone/>
            </a:pPr>
            <a:endParaRPr lang="en-AU" dirty="0" smtClean="0"/>
          </a:p>
          <a:p>
            <a:pPr marL="0" indent="0">
              <a:buNone/>
            </a:pPr>
            <a:r>
              <a:rPr lang="en-US" sz="2000" dirty="0" smtClean="0"/>
              <a:t>Corollary is a result in which the (usually short) proof relies heavily on a given theorem</a:t>
            </a:r>
            <a:endParaRPr lang="en-AU" sz="2000" dirty="0"/>
          </a:p>
        </p:txBody>
      </p:sp>
      <p:sp>
        <p:nvSpPr>
          <p:cNvPr id="4" name="Rectangle 3"/>
          <p:cNvSpPr txBox="1">
            <a:spLocks noChangeArrowheads="1"/>
          </p:cNvSpPr>
          <p:nvPr/>
        </p:nvSpPr>
        <p:spPr bwMode="auto">
          <a:xfrm>
            <a:off x="381000" y="3657600"/>
            <a:ext cx="8458200" cy="1524000"/>
          </a:xfrm>
          <a:prstGeom prst="rect">
            <a:avLst/>
          </a:prstGeom>
          <a:noFill/>
          <a:ln w="9525">
            <a:solidFill>
              <a:schemeClr val="tx1"/>
            </a:solidFill>
            <a:miter lim="800000"/>
            <a:headEnd/>
            <a:tailEnd/>
          </a:ln>
        </p:spPr>
        <p:txBody>
          <a:bodyPr/>
          <a:lstStyle/>
          <a:p>
            <a:pPr lvl="0" algn="ctr"/>
            <a:r>
              <a:rPr lang="en-US" altLang="zh-TW" sz="2800" b="1" kern="0" dirty="0" smtClean="0">
                <a:solidFill>
                  <a:srgbClr val="FF3300"/>
                </a:solidFill>
                <a:latin typeface="+mn-lt"/>
                <a:ea typeface="+mn-ea"/>
                <a:sym typeface="Symbol" pitchFamily="18" charset="2"/>
              </a:rPr>
              <a:t>Corollary: </a:t>
            </a:r>
            <a:r>
              <a:rPr lang="en-US" altLang="zh-TW" sz="2800" kern="0" dirty="0">
                <a:latin typeface="+mn-lt"/>
                <a:ea typeface="+mn-ea"/>
                <a:sym typeface="Symbol" pitchFamily="18" charset="2"/>
              </a:rPr>
              <a:t>A full </a:t>
            </a:r>
            <a:r>
              <a:rPr lang="en-US" altLang="zh-TW" sz="2800" i="1" kern="0" dirty="0">
                <a:solidFill>
                  <a:srgbClr val="FF0000"/>
                </a:solidFill>
                <a:latin typeface="Times New Roman" pitchFamily="18" charset="0"/>
                <a:ea typeface="+mn-ea"/>
                <a:cs typeface="Times New Roman" pitchFamily="18" charset="0"/>
                <a:sym typeface="Symbol" pitchFamily="18" charset="2"/>
              </a:rPr>
              <a:t>m</a:t>
            </a:r>
            <a:r>
              <a:rPr lang="en-US" altLang="zh-TW" sz="2800" kern="0" dirty="0">
                <a:solidFill>
                  <a:srgbClr val="FF0000"/>
                </a:solidFill>
                <a:latin typeface="+mn-lt"/>
                <a:ea typeface="+mn-ea"/>
                <a:sym typeface="Symbol" pitchFamily="18" charset="2"/>
              </a:rPr>
              <a:t>-</a:t>
            </a:r>
            <a:r>
              <a:rPr lang="en-US" altLang="zh-TW" sz="2800" kern="0" dirty="0" err="1">
                <a:solidFill>
                  <a:srgbClr val="FF0000"/>
                </a:solidFill>
                <a:latin typeface="+mn-lt"/>
                <a:ea typeface="+mn-ea"/>
                <a:sym typeface="Symbol" pitchFamily="18" charset="2"/>
              </a:rPr>
              <a:t>ary</a:t>
            </a:r>
            <a:r>
              <a:rPr lang="en-US" altLang="zh-TW" sz="2800" kern="0" dirty="0">
                <a:latin typeface="+mn-lt"/>
                <a:ea typeface="+mn-ea"/>
                <a:sym typeface="Symbol" pitchFamily="18" charset="2"/>
              </a:rPr>
              <a:t> tree with </a:t>
            </a:r>
            <a:r>
              <a:rPr lang="en-US" altLang="zh-TW" sz="2800" i="1" kern="0" dirty="0">
                <a:solidFill>
                  <a:srgbClr val="FF0000"/>
                </a:solidFill>
                <a:latin typeface="Times New Roman" pitchFamily="18" charset="0"/>
                <a:ea typeface="+mn-ea"/>
                <a:cs typeface="Times New Roman" pitchFamily="18" charset="0"/>
                <a:sym typeface="Symbol" pitchFamily="18" charset="2"/>
              </a:rPr>
              <a:t>n</a:t>
            </a:r>
            <a:r>
              <a:rPr lang="en-US" altLang="zh-TW" sz="2800" kern="0" dirty="0">
                <a:latin typeface="+mn-lt"/>
                <a:ea typeface="+mn-ea"/>
                <a:sym typeface="Symbol" pitchFamily="18" charset="2"/>
              </a:rPr>
              <a:t> vertices contains </a:t>
            </a:r>
            <a:br>
              <a:rPr lang="en-US" altLang="zh-TW" sz="2800" kern="0" dirty="0">
                <a:latin typeface="+mn-lt"/>
                <a:ea typeface="+mn-ea"/>
                <a:sym typeface="Symbol" pitchFamily="18" charset="2"/>
              </a:rPr>
            </a:br>
            <a:r>
              <a:rPr lang="en-US" altLang="zh-TW" sz="2800" kern="0" dirty="0">
                <a:solidFill>
                  <a:srgbClr val="FF0000"/>
                </a:solidFill>
                <a:latin typeface="+mn-lt"/>
                <a:ea typeface="+mn-ea"/>
                <a:sym typeface="Symbol" pitchFamily="18" charset="2"/>
              </a:rPr>
              <a:t>(</a:t>
            </a:r>
            <a:r>
              <a:rPr lang="en-US" altLang="zh-TW" sz="2800" i="1" kern="0" dirty="0" smtClean="0">
                <a:solidFill>
                  <a:srgbClr val="FF0000"/>
                </a:solidFill>
                <a:latin typeface="Times New Roman" pitchFamily="18" charset="0"/>
                <a:ea typeface="+mn-ea"/>
                <a:cs typeface="Times New Roman" pitchFamily="18" charset="0"/>
                <a:sym typeface="Symbol" pitchFamily="18" charset="2"/>
              </a:rPr>
              <a:t>n </a:t>
            </a:r>
            <a:r>
              <a:rPr lang="en-US" altLang="zh-TW" sz="2800" kern="0" dirty="0" smtClean="0">
                <a:solidFill>
                  <a:srgbClr val="FF0000"/>
                </a:solidFill>
                <a:latin typeface="Symbol" pitchFamily="18" charset="2"/>
                <a:ea typeface="+mn-ea"/>
                <a:cs typeface="Times New Roman" pitchFamily="18" charset="0"/>
                <a:sym typeface="Symbol" pitchFamily="18" charset="2"/>
              </a:rPr>
              <a:t>- 1) / </a:t>
            </a:r>
            <a:r>
              <a:rPr lang="en-US" altLang="zh-TW" sz="2800" i="1" kern="0" dirty="0" smtClean="0">
                <a:solidFill>
                  <a:srgbClr val="FF0000"/>
                </a:solidFill>
                <a:latin typeface="Times New Roman" pitchFamily="18" charset="0"/>
                <a:ea typeface="+mn-ea"/>
                <a:cs typeface="Times New Roman" pitchFamily="18" charset="0"/>
                <a:sym typeface="Symbol" pitchFamily="18" charset="2"/>
              </a:rPr>
              <a:t>m </a:t>
            </a:r>
            <a:r>
              <a:rPr lang="en-US" altLang="zh-TW" sz="2800" kern="0" dirty="0">
                <a:latin typeface="+mn-lt"/>
                <a:ea typeface="+mn-ea"/>
                <a:sym typeface="Symbol" pitchFamily="18" charset="2"/>
              </a:rPr>
              <a:t>internal vertices, and hence </a:t>
            </a:r>
            <a:br>
              <a:rPr lang="en-US" altLang="zh-TW" sz="2800" kern="0" dirty="0">
                <a:latin typeface="+mn-lt"/>
                <a:ea typeface="+mn-ea"/>
                <a:sym typeface="Symbol" pitchFamily="18" charset="2"/>
              </a:rPr>
            </a:br>
            <a:r>
              <a:rPr lang="en-US" altLang="zh-TW" sz="2800" i="1" kern="0" dirty="0">
                <a:solidFill>
                  <a:srgbClr val="FF0000"/>
                </a:solidFill>
                <a:latin typeface="Times New Roman" pitchFamily="18" charset="0"/>
                <a:cs typeface="Times New Roman" pitchFamily="18" charset="0"/>
                <a:sym typeface="Symbol" pitchFamily="18" charset="2"/>
              </a:rPr>
              <a:t>n </a:t>
            </a:r>
            <a:r>
              <a:rPr lang="en-US" altLang="zh-TW" sz="2800" kern="0" dirty="0">
                <a:solidFill>
                  <a:srgbClr val="FF0000"/>
                </a:solidFill>
                <a:latin typeface="Symbol" pitchFamily="18" charset="2"/>
                <a:cs typeface="Times New Roman" pitchFamily="18" charset="0"/>
                <a:sym typeface="Symbol" pitchFamily="18" charset="2"/>
              </a:rPr>
              <a:t>- </a:t>
            </a:r>
            <a:r>
              <a:rPr lang="en-US" altLang="zh-TW" sz="2800" kern="0" dirty="0">
                <a:solidFill>
                  <a:srgbClr val="FF0000"/>
                </a:solidFill>
                <a:sym typeface="Symbol" pitchFamily="18" charset="2"/>
              </a:rPr>
              <a:t>(</a:t>
            </a:r>
            <a:r>
              <a:rPr lang="en-US" altLang="zh-TW" sz="2800" i="1" kern="0" dirty="0" smtClean="0">
                <a:solidFill>
                  <a:srgbClr val="FF0000"/>
                </a:solidFill>
                <a:latin typeface="Times New Roman" pitchFamily="18" charset="0"/>
                <a:cs typeface="Times New Roman" pitchFamily="18" charset="0"/>
                <a:sym typeface="Symbol" pitchFamily="18" charset="2"/>
              </a:rPr>
              <a:t>n </a:t>
            </a:r>
            <a:r>
              <a:rPr lang="en-US" altLang="zh-TW" sz="2800" kern="0" dirty="0" smtClean="0">
                <a:solidFill>
                  <a:srgbClr val="FF0000"/>
                </a:solidFill>
                <a:latin typeface="Symbol" pitchFamily="18" charset="2"/>
                <a:cs typeface="Times New Roman" pitchFamily="18" charset="0"/>
                <a:sym typeface="Symbol" pitchFamily="18" charset="2"/>
              </a:rPr>
              <a:t>- 1) / </a:t>
            </a:r>
            <a:r>
              <a:rPr lang="en-US" altLang="zh-TW" sz="2800" i="1" kern="0" dirty="0" smtClean="0">
                <a:solidFill>
                  <a:srgbClr val="FF0000"/>
                </a:solidFill>
                <a:latin typeface="Times New Roman" pitchFamily="18" charset="0"/>
                <a:cs typeface="Times New Roman" pitchFamily="18" charset="0"/>
                <a:sym typeface="Symbol" pitchFamily="18" charset="2"/>
              </a:rPr>
              <a:t>m </a:t>
            </a:r>
            <a:r>
              <a:rPr lang="en-US" altLang="zh-TW" sz="2800" kern="0" dirty="0">
                <a:solidFill>
                  <a:srgbClr val="FF0000"/>
                </a:solidFill>
                <a:latin typeface="Times New Roman" pitchFamily="18" charset="0"/>
                <a:cs typeface="Times New Roman" pitchFamily="18" charset="0"/>
                <a:sym typeface="Symbol" pitchFamily="18" charset="2"/>
              </a:rPr>
              <a:t>= </a:t>
            </a:r>
            <a:r>
              <a:rPr lang="en-US" altLang="zh-TW" sz="2800" kern="0" dirty="0" smtClean="0">
                <a:solidFill>
                  <a:srgbClr val="FF0000"/>
                </a:solidFill>
                <a:latin typeface="Times New Roman" pitchFamily="18" charset="0"/>
                <a:cs typeface="Times New Roman" pitchFamily="18" charset="0"/>
                <a:sym typeface="Symbol" pitchFamily="18" charset="2"/>
              </a:rPr>
              <a:t>( (</a:t>
            </a:r>
            <a:r>
              <a:rPr lang="en-US" altLang="zh-TW" sz="2800" i="1" kern="0" dirty="0" smtClean="0">
                <a:solidFill>
                  <a:srgbClr val="FF0000"/>
                </a:solidFill>
                <a:latin typeface="Times New Roman" pitchFamily="18" charset="0"/>
                <a:cs typeface="Times New Roman" pitchFamily="18" charset="0"/>
                <a:sym typeface="Symbol" pitchFamily="18" charset="2"/>
              </a:rPr>
              <a:t>m </a:t>
            </a:r>
            <a:r>
              <a:rPr lang="en-US" altLang="zh-TW" sz="2800" kern="0" dirty="0" smtClean="0">
                <a:solidFill>
                  <a:srgbClr val="FF0000"/>
                </a:solidFill>
                <a:latin typeface="Symbol" pitchFamily="18" charset="2"/>
                <a:cs typeface="Times New Roman" pitchFamily="18" charset="0"/>
                <a:sym typeface="Symbol" pitchFamily="18" charset="2"/>
              </a:rPr>
              <a:t>- 1) </a:t>
            </a:r>
            <a:r>
              <a:rPr lang="en-US" altLang="zh-TW" sz="2800" i="1" kern="0" dirty="0" smtClean="0">
                <a:solidFill>
                  <a:srgbClr val="FF0000"/>
                </a:solidFill>
                <a:latin typeface="Times New Roman" pitchFamily="18" charset="0"/>
                <a:cs typeface="Times New Roman" pitchFamily="18" charset="0"/>
                <a:sym typeface="Symbol" pitchFamily="18" charset="2"/>
              </a:rPr>
              <a:t>n </a:t>
            </a:r>
            <a:r>
              <a:rPr lang="en-US" altLang="zh-TW" sz="2800" kern="0" dirty="0" smtClean="0">
                <a:solidFill>
                  <a:srgbClr val="FF0000"/>
                </a:solidFill>
                <a:latin typeface="Symbol" pitchFamily="18" charset="2"/>
                <a:cs typeface="Times New Roman" pitchFamily="18" charset="0"/>
                <a:sym typeface="Symbol" pitchFamily="18" charset="2"/>
              </a:rPr>
              <a:t>+ 1) / </a:t>
            </a:r>
            <a:r>
              <a:rPr lang="en-US" altLang="zh-TW" sz="2800" i="1" kern="0" dirty="0" smtClean="0">
                <a:solidFill>
                  <a:srgbClr val="FF0000"/>
                </a:solidFill>
                <a:latin typeface="Times New Roman" pitchFamily="18" charset="0"/>
                <a:cs typeface="Times New Roman" pitchFamily="18" charset="0"/>
                <a:sym typeface="Symbol" pitchFamily="18" charset="2"/>
              </a:rPr>
              <a:t>m </a:t>
            </a:r>
            <a:r>
              <a:rPr lang="en-US" altLang="zh-TW" sz="2800" kern="0" dirty="0" smtClean="0">
                <a:sym typeface="Symbol" pitchFamily="18" charset="2"/>
              </a:rPr>
              <a:t>leaves</a:t>
            </a:r>
            <a:endParaRPr lang="en-US" sz="2800" dirty="0" smtClean="0"/>
          </a:p>
        </p:txBody>
      </p:sp>
    </p:spTree>
    <p:extLst>
      <p:ext uri="{BB962C8B-B14F-4D97-AF65-F5344CB8AC3E}">
        <p14:creationId xmlns:p14="http://schemas.microsoft.com/office/powerpoint/2010/main" xmlns="" val="122432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Trees</a:t>
            </a:r>
            <a:endParaRPr lang="en-US" dirty="0"/>
          </a:p>
        </p:txBody>
      </p:sp>
      <p:sp>
        <p:nvSpPr>
          <p:cNvPr id="3" name="Content Placeholder 2"/>
          <p:cNvSpPr>
            <a:spLocks noGrp="1"/>
          </p:cNvSpPr>
          <p:nvPr>
            <p:ph idx="1"/>
          </p:nvPr>
        </p:nvSpPr>
        <p:spPr/>
        <p:txBody>
          <a:bodyPr/>
          <a:lstStyle/>
          <a:p>
            <a:pPr lvl="0">
              <a:buNone/>
            </a:pPr>
            <a:r>
              <a:rPr lang="en-AU" dirty="0" smtClean="0"/>
              <a:t>Theorem 4 – A full </a:t>
            </a:r>
            <a:r>
              <a:rPr lang="en-AU" i="1" dirty="0" smtClean="0"/>
              <a:t>m</a:t>
            </a:r>
            <a:r>
              <a:rPr lang="en-AU" dirty="0" smtClean="0"/>
              <a:t>-</a:t>
            </a:r>
            <a:r>
              <a:rPr lang="en-AU" dirty="0" err="1" smtClean="0"/>
              <a:t>ary</a:t>
            </a:r>
            <a:r>
              <a:rPr lang="en-AU" dirty="0" smtClean="0"/>
              <a:t> tree with:</a:t>
            </a:r>
          </a:p>
          <a:p>
            <a:pPr marL="514350" lvl="0" indent="-514350">
              <a:lnSpc>
                <a:spcPct val="200000"/>
              </a:lnSpc>
              <a:buFont typeface="+mj-lt"/>
              <a:buAutoNum type="arabicPeriod"/>
            </a:pPr>
            <a:r>
              <a:rPr lang="en-AU" i="1" dirty="0" smtClean="0"/>
              <a:t>n</a:t>
            </a:r>
            <a:r>
              <a:rPr lang="en-AU" dirty="0" smtClean="0"/>
              <a:t> vertices has                    internal vertices and               </a:t>
            </a:r>
          </a:p>
          <a:p>
            <a:pPr lvl="0">
              <a:lnSpc>
                <a:spcPct val="200000"/>
              </a:lnSpc>
              <a:buNone/>
            </a:pPr>
            <a:r>
              <a:rPr lang="en-AU" dirty="0" smtClean="0"/>
              <a:t>                                 leaves</a:t>
            </a:r>
            <a:endParaRPr lang="en-US" dirty="0" smtClean="0"/>
          </a:p>
        </p:txBody>
      </p:sp>
      <p:graphicFrame>
        <p:nvGraphicFramePr>
          <p:cNvPr id="4" name="Object 3"/>
          <p:cNvGraphicFramePr>
            <a:graphicFrameLocks noChangeAspect="1"/>
          </p:cNvGraphicFramePr>
          <p:nvPr/>
        </p:nvGraphicFramePr>
        <p:xfrm>
          <a:off x="3276600" y="2362200"/>
          <a:ext cx="1612900" cy="999998"/>
        </p:xfrm>
        <a:graphic>
          <a:graphicData uri="http://schemas.openxmlformats.org/presentationml/2006/ole">
            <p:oleObj spid="_x0000_s5133" name="Equation" r:id="rId3" imgW="634725" imgH="393529" progId="Equation.3">
              <p:embed/>
            </p:oleObj>
          </a:graphicData>
        </a:graphic>
      </p:graphicFrame>
      <p:graphicFrame>
        <p:nvGraphicFramePr>
          <p:cNvPr id="5122" name="Object 2"/>
          <p:cNvGraphicFramePr>
            <a:graphicFrameLocks noChangeAspect="1"/>
          </p:cNvGraphicFramePr>
          <p:nvPr/>
        </p:nvGraphicFramePr>
        <p:xfrm>
          <a:off x="965200" y="3419475"/>
          <a:ext cx="2387600" cy="1000125"/>
        </p:xfrm>
        <a:graphic>
          <a:graphicData uri="http://schemas.openxmlformats.org/presentationml/2006/ole">
            <p:oleObj spid="_x0000_s5134" name="Equation" r:id="rId4" imgW="939392" imgH="393529"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Trees</a:t>
            </a:r>
            <a:endParaRPr lang="en-US" dirty="0"/>
          </a:p>
        </p:txBody>
      </p:sp>
      <p:sp>
        <p:nvSpPr>
          <p:cNvPr id="3" name="Content Placeholder 2"/>
          <p:cNvSpPr>
            <a:spLocks noGrp="1"/>
          </p:cNvSpPr>
          <p:nvPr>
            <p:ph idx="1"/>
          </p:nvPr>
        </p:nvSpPr>
        <p:spPr/>
        <p:txBody>
          <a:bodyPr/>
          <a:lstStyle/>
          <a:p>
            <a:pPr lvl="0">
              <a:buNone/>
            </a:pPr>
            <a:r>
              <a:rPr lang="en-AU" dirty="0" smtClean="0"/>
              <a:t>Theorem 4 – A full </a:t>
            </a:r>
            <a:r>
              <a:rPr lang="en-AU" i="1" dirty="0" smtClean="0"/>
              <a:t>m</a:t>
            </a:r>
            <a:r>
              <a:rPr lang="en-AU" dirty="0" smtClean="0"/>
              <a:t>-</a:t>
            </a:r>
            <a:r>
              <a:rPr lang="en-AU" dirty="0" err="1" smtClean="0"/>
              <a:t>ary</a:t>
            </a:r>
            <a:r>
              <a:rPr lang="en-AU" dirty="0" smtClean="0"/>
              <a:t> tree with:</a:t>
            </a:r>
          </a:p>
          <a:p>
            <a:pPr marL="514350" lvl="0" indent="-514350">
              <a:lnSpc>
                <a:spcPct val="200000"/>
              </a:lnSpc>
              <a:buFont typeface="+mj-lt"/>
              <a:buAutoNum type="arabicPeriod" startAt="2"/>
            </a:pPr>
            <a:r>
              <a:rPr lang="en-AU" i="1" dirty="0" err="1" smtClean="0"/>
              <a:t>i</a:t>
            </a:r>
            <a:r>
              <a:rPr lang="en-AU" i="1" dirty="0" smtClean="0"/>
              <a:t> </a:t>
            </a:r>
            <a:r>
              <a:rPr lang="en-AU" dirty="0" smtClean="0"/>
              <a:t>internal vertices has                   vertices and </a:t>
            </a:r>
          </a:p>
          <a:p>
            <a:pPr marL="0" lvl="0" indent="0">
              <a:lnSpc>
                <a:spcPct val="150000"/>
              </a:lnSpc>
              <a:buNone/>
            </a:pPr>
            <a:r>
              <a:rPr lang="en-AU" b="1" i="1" dirty="0" smtClean="0">
                <a:solidFill>
                  <a:srgbClr val="0066CC"/>
                </a:solidFill>
              </a:rPr>
              <a:t>                            </a:t>
            </a:r>
            <a:r>
              <a:rPr lang="en-AU" dirty="0" smtClean="0"/>
              <a:t>leaves</a:t>
            </a:r>
          </a:p>
          <a:p>
            <a:pPr marL="0" lvl="0" indent="0">
              <a:lnSpc>
                <a:spcPct val="150000"/>
              </a:lnSpc>
              <a:buNone/>
            </a:pPr>
            <a:endParaRPr lang="en-AU" dirty="0" smtClean="0"/>
          </a:p>
          <a:p>
            <a:pPr marL="0" lvl="0" indent="0" algn="r">
              <a:lnSpc>
                <a:spcPct val="150000"/>
              </a:lnSpc>
              <a:buNone/>
            </a:pPr>
            <a:r>
              <a:rPr lang="en-US" sz="2400" dirty="0" smtClean="0"/>
              <a:t>Cont</a:t>
            </a:r>
            <a:r>
              <a:rPr lang="en-US" dirty="0" smtClean="0"/>
              <a:t>.</a:t>
            </a:r>
            <a:endParaRPr lang="en-AU" dirty="0" smtClean="0"/>
          </a:p>
        </p:txBody>
      </p:sp>
      <p:graphicFrame>
        <p:nvGraphicFramePr>
          <p:cNvPr id="4" name="Object 3"/>
          <p:cNvGraphicFramePr>
            <a:graphicFrameLocks noChangeAspect="1"/>
          </p:cNvGraphicFramePr>
          <p:nvPr/>
        </p:nvGraphicFramePr>
        <p:xfrm>
          <a:off x="4668837" y="2590800"/>
          <a:ext cx="1579563" cy="452438"/>
        </p:xfrm>
        <a:graphic>
          <a:graphicData uri="http://schemas.openxmlformats.org/presentationml/2006/ole">
            <p:oleObj spid="_x0000_s32782" name="Equation" r:id="rId3" imgW="621760" imgH="177646" progId="Equation.3">
              <p:embed/>
            </p:oleObj>
          </a:graphicData>
        </a:graphic>
      </p:graphicFrame>
      <p:graphicFrame>
        <p:nvGraphicFramePr>
          <p:cNvPr id="5122" name="Object 2"/>
          <p:cNvGraphicFramePr>
            <a:graphicFrameLocks noChangeAspect="1"/>
          </p:cNvGraphicFramePr>
          <p:nvPr/>
        </p:nvGraphicFramePr>
        <p:xfrm>
          <a:off x="838200" y="3505200"/>
          <a:ext cx="2225675" cy="515938"/>
        </p:xfrm>
        <a:graphic>
          <a:graphicData uri="http://schemas.openxmlformats.org/presentationml/2006/ole">
            <p:oleObj spid="_x0000_s32783" name="Equation" r:id="rId4" imgW="876300" imgH="20320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Trees</a:t>
            </a:r>
            <a:endParaRPr lang="en-US" dirty="0"/>
          </a:p>
        </p:txBody>
      </p:sp>
      <p:sp>
        <p:nvSpPr>
          <p:cNvPr id="3" name="Content Placeholder 2"/>
          <p:cNvSpPr>
            <a:spLocks noGrp="1"/>
          </p:cNvSpPr>
          <p:nvPr>
            <p:ph idx="1"/>
          </p:nvPr>
        </p:nvSpPr>
        <p:spPr/>
        <p:txBody>
          <a:bodyPr/>
          <a:lstStyle/>
          <a:p>
            <a:pPr lvl="0">
              <a:buNone/>
            </a:pPr>
            <a:r>
              <a:rPr lang="en-AU" dirty="0" smtClean="0"/>
              <a:t>Theorem – A full </a:t>
            </a:r>
            <a:r>
              <a:rPr lang="en-AU" i="1" dirty="0" smtClean="0"/>
              <a:t>m</a:t>
            </a:r>
            <a:r>
              <a:rPr lang="en-AU" dirty="0" smtClean="0"/>
              <a:t>-</a:t>
            </a:r>
            <a:r>
              <a:rPr lang="en-AU" dirty="0" err="1" smtClean="0"/>
              <a:t>ary</a:t>
            </a:r>
            <a:r>
              <a:rPr lang="en-AU" dirty="0" smtClean="0"/>
              <a:t> tree with</a:t>
            </a:r>
          </a:p>
          <a:p>
            <a:pPr marL="514350" lvl="0" indent="-514350">
              <a:lnSpc>
                <a:spcPct val="200000"/>
              </a:lnSpc>
              <a:buFont typeface="+mj-lt"/>
              <a:buAutoNum type="arabicPeriod" startAt="3"/>
            </a:pPr>
            <a:r>
              <a:rPr lang="en-AU" i="1" dirty="0" smtClean="0"/>
              <a:t>l</a:t>
            </a:r>
            <a:r>
              <a:rPr lang="en-AU" dirty="0" smtClean="0"/>
              <a:t> leaves has                        vertices and </a:t>
            </a:r>
          </a:p>
          <a:p>
            <a:pPr marL="0" lvl="0" indent="0">
              <a:lnSpc>
                <a:spcPct val="200000"/>
              </a:lnSpc>
              <a:buNone/>
            </a:pPr>
            <a:r>
              <a:rPr lang="en-AU" dirty="0" smtClean="0"/>
              <a:t>                        internal vertices</a:t>
            </a:r>
          </a:p>
          <a:p>
            <a:pPr marL="0" indent="0">
              <a:lnSpc>
                <a:spcPct val="200000"/>
              </a:lnSpc>
              <a:buNone/>
            </a:pPr>
            <a:endParaRPr lang="en-US" dirty="0" smtClean="0"/>
          </a:p>
          <a:p>
            <a:pPr marL="0" indent="0" algn="r">
              <a:lnSpc>
                <a:spcPct val="200000"/>
              </a:lnSpc>
              <a:buNone/>
            </a:pPr>
            <a:r>
              <a:rPr lang="en-US" sz="2400" dirty="0" smtClean="0"/>
              <a:t>Cont.</a:t>
            </a:r>
            <a:endParaRPr lang="en-US" dirty="0"/>
          </a:p>
        </p:txBody>
      </p:sp>
      <p:graphicFrame>
        <p:nvGraphicFramePr>
          <p:cNvPr id="4" name="Object 3"/>
          <p:cNvGraphicFramePr>
            <a:graphicFrameLocks noChangeAspect="1"/>
          </p:cNvGraphicFramePr>
          <p:nvPr/>
        </p:nvGraphicFramePr>
        <p:xfrm>
          <a:off x="3051175" y="2363787"/>
          <a:ext cx="1901825" cy="1065213"/>
        </p:xfrm>
        <a:graphic>
          <a:graphicData uri="http://schemas.openxmlformats.org/presentationml/2006/ole">
            <p:oleObj spid="_x0000_s33806" name="Equation" r:id="rId3" imgW="749300" imgH="419100" progId="Equation.3">
              <p:embed/>
            </p:oleObj>
          </a:graphicData>
        </a:graphic>
      </p:graphicFrame>
      <p:graphicFrame>
        <p:nvGraphicFramePr>
          <p:cNvPr id="5122" name="Object 2"/>
          <p:cNvGraphicFramePr>
            <a:graphicFrameLocks noChangeAspect="1"/>
          </p:cNvGraphicFramePr>
          <p:nvPr/>
        </p:nvGraphicFramePr>
        <p:xfrm>
          <a:off x="838200" y="3387725"/>
          <a:ext cx="1677987" cy="1065213"/>
        </p:xfrm>
        <a:graphic>
          <a:graphicData uri="http://schemas.openxmlformats.org/presentationml/2006/ole">
            <p:oleObj spid="_x0000_s33807" name="Equation" r:id="rId4" imgW="660400" imgH="41910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a:t>
            </a:r>
            <a:endParaRPr lang="en-AU"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00112" y="1518444"/>
            <a:ext cx="7939088" cy="41965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31853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Solution</a:t>
            </a:r>
            <a:endParaRPr lang="en-AU" dirty="0"/>
          </a:p>
        </p:txBody>
      </p:sp>
      <p:sp>
        <p:nvSpPr>
          <p:cNvPr id="3" name="Content Placeholder 2"/>
          <p:cNvSpPr>
            <a:spLocks noGrp="1"/>
          </p:cNvSpPr>
          <p:nvPr>
            <p:ph idx="1"/>
          </p:nvPr>
        </p:nvSpPr>
        <p:spPr/>
        <p:txBody>
          <a:bodyPr/>
          <a:lstStyle/>
          <a:p>
            <a:pPr algn="just"/>
            <a:r>
              <a:rPr lang="en-AU" sz="3000" dirty="0" smtClean="0"/>
              <a:t>The chain letter can be represented using </a:t>
            </a:r>
            <a:r>
              <a:rPr lang="en-AU" sz="3000" b="1" dirty="0" smtClean="0">
                <a:solidFill>
                  <a:srgbClr val="0066CC"/>
                </a:solidFill>
              </a:rPr>
              <a:t>4-ary</a:t>
            </a:r>
            <a:r>
              <a:rPr lang="en-AU" sz="3000" dirty="0" smtClean="0"/>
              <a:t> tree. The internal vertices correspond to people who sent out the letter, and the leaves correspond to people who did not send it out. Since 100 people did not send out the letter, the number of leaves in this rooted tree is, </a:t>
            </a:r>
            <a:r>
              <a:rPr lang="en-AU" sz="3000" i="1" dirty="0" smtClean="0"/>
              <a:t>l</a:t>
            </a:r>
            <a:r>
              <a:rPr lang="en-AU" sz="3000" dirty="0" smtClean="0"/>
              <a:t>=100. The number of people have seen the letter is </a:t>
            </a:r>
            <a:r>
              <a:rPr lang="en-AU" sz="3000" i="1" dirty="0" smtClean="0">
                <a:solidFill>
                  <a:srgbClr val="0066CC"/>
                </a:solidFill>
              </a:rPr>
              <a:t>n=(4x100-1)/(4-1)=133</a:t>
            </a:r>
            <a:r>
              <a:rPr lang="en-AU" sz="3000" dirty="0" smtClean="0"/>
              <a:t>. The number of internal vertices is </a:t>
            </a:r>
            <a:r>
              <a:rPr lang="en-AU" sz="3000" i="1" dirty="0" smtClean="0">
                <a:solidFill>
                  <a:srgbClr val="0066CC"/>
                </a:solidFill>
              </a:rPr>
              <a:t>133-100=33</a:t>
            </a:r>
            <a:r>
              <a:rPr lang="en-AU" sz="3000" dirty="0" smtClean="0"/>
              <a:t>, people sent the letter.</a:t>
            </a:r>
            <a:endParaRPr lang="en-AU" sz="3000" dirty="0"/>
          </a:p>
        </p:txBody>
      </p:sp>
    </p:spTree>
    <p:extLst>
      <p:ext uri="{BB962C8B-B14F-4D97-AF65-F5344CB8AC3E}">
        <p14:creationId xmlns:p14="http://schemas.microsoft.com/office/powerpoint/2010/main" xmlns="" val="213353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algn="just"/>
            <a:r>
              <a:rPr lang="en-US" dirty="0" smtClean="0"/>
              <a:t>How many matches are played in a tennis tournament of 27 players?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95288" y="1341438"/>
            <a:ext cx="8748712" cy="4659737"/>
          </a:xfrm>
          <a:prstGeom prst="rect">
            <a:avLst/>
          </a:prstGeom>
          <a:noFill/>
          <a:ln w="9525">
            <a:noFill/>
            <a:miter lim="800000"/>
            <a:headEnd/>
            <a:tailEnd/>
          </a:ln>
        </p:spPr>
        <p:txBody>
          <a:bodyPr wrap="square">
            <a:spAutoFit/>
          </a:bodyPr>
          <a:lstStyle/>
          <a:p>
            <a:pPr>
              <a:lnSpc>
                <a:spcPct val="120000"/>
              </a:lnSpc>
              <a:buFont typeface="Monotype Sorts" pitchFamily="2" charset="2"/>
              <a:buNone/>
            </a:pPr>
            <a:r>
              <a:rPr lang="en-US" altLang="en-US" sz="3200" b="1" dirty="0" smtClean="0">
                <a:solidFill>
                  <a:srgbClr val="003399"/>
                </a:solidFill>
              </a:rPr>
              <a:t>Definition 1.</a:t>
            </a:r>
            <a:r>
              <a:rPr lang="en-US" altLang="en-US" sz="3200" b="1" dirty="0" smtClean="0"/>
              <a:t> A tree is </a:t>
            </a:r>
            <a:r>
              <a:rPr lang="en-US" altLang="en-US" sz="3200" b="1" dirty="0" smtClean="0">
                <a:solidFill>
                  <a:srgbClr val="CC0000"/>
                </a:solidFill>
              </a:rPr>
              <a:t>a connected undirected graph with no simple circuits.</a:t>
            </a:r>
            <a:endParaRPr lang="en-US" altLang="en-US" sz="3200" b="1" dirty="0" smtClean="0"/>
          </a:p>
          <a:p>
            <a:pPr>
              <a:buFont typeface="Monotype Sorts" pitchFamily="2" charset="2"/>
              <a:buNone/>
            </a:pPr>
            <a:endParaRPr lang="en-US" altLang="en-US" sz="2800" b="1" dirty="0" smtClean="0"/>
          </a:p>
          <a:p>
            <a:pPr>
              <a:lnSpc>
                <a:spcPct val="120000"/>
              </a:lnSpc>
              <a:buFont typeface="Monotype Sorts" pitchFamily="2" charset="2"/>
              <a:buNone/>
            </a:pPr>
            <a:r>
              <a:rPr lang="en-US" altLang="en-US" sz="3200" b="1" dirty="0" smtClean="0">
                <a:solidFill>
                  <a:srgbClr val="003399"/>
                </a:solidFill>
              </a:rPr>
              <a:t>Theorem 1.</a:t>
            </a:r>
            <a:r>
              <a:rPr lang="en-US" altLang="en-US" sz="3200" b="1" dirty="0" smtClean="0"/>
              <a:t> An undirected graph is a tree if and only if there is a unique simple path between any two of its vertices.</a:t>
            </a:r>
          </a:p>
          <a:p>
            <a:pPr>
              <a:lnSpc>
                <a:spcPct val="120000"/>
              </a:lnSpc>
              <a:buFont typeface="Monotype Sorts" pitchFamily="2" charset="2"/>
              <a:buNone/>
            </a:pPr>
            <a:endParaRPr lang="en-US" altLang="en-US" sz="3200" b="1" dirty="0" smtClean="0">
              <a:solidFill>
                <a:srgbClr val="0070C0"/>
              </a:solidFill>
            </a:endParaRPr>
          </a:p>
          <a:p>
            <a:pPr>
              <a:lnSpc>
                <a:spcPct val="120000"/>
              </a:lnSpc>
              <a:buFont typeface="Monotype Sorts" pitchFamily="2" charset="2"/>
              <a:buNone/>
            </a:pPr>
            <a:r>
              <a:rPr lang="en-US" altLang="en-US" sz="3200" b="1" dirty="0"/>
              <a:t> </a:t>
            </a:r>
            <a:r>
              <a:rPr lang="en-US" altLang="en-US" sz="3200" b="1" dirty="0" smtClean="0">
                <a:solidFill>
                  <a:srgbClr val="003399"/>
                </a:solidFill>
              </a:rPr>
              <a:t>Theorem 2</a:t>
            </a:r>
            <a:r>
              <a:rPr lang="en-US" altLang="en-US" sz="3200" b="1" dirty="0" smtClean="0">
                <a:solidFill>
                  <a:srgbClr val="0066FF"/>
                </a:solidFill>
              </a:rPr>
              <a:t> </a:t>
            </a:r>
            <a:r>
              <a:rPr lang="en-US" altLang="en-US" sz="3200" b="1" dirty="0" smtClean="0"/>
              <a:t>. A tree with </a:t>
            </a:r>
            <a:r>
              <a:rPr lang="en-US" altLang="en-US" sz="3200" b="1" dirty="0" smtClean="0">
                <a:solidFill>
                  <a:srgbClr val="FF0000"/>
                </a:solidFill>
              </a:rPr>
              <a:t>m</a:t>
            </a:r>
            <a:r>
              <a:rPr lang="en-US" altLang="en-US" sz="3200" b="1" dirty="0" smtClean="0"/>
              <a:t>-vertices has </a:t>
            </a:r>
            <a:r>
              <a:rPr lang="en-US" altLang="en-US" sz="3200" b="1" dirty="0" smtClean="0">
                <a:solidFill>
                  <a:srgbClr val="FF0000"/>
                </a:solidFill>
              </a:rPr>
              <a:t>m-1</a:t>
            </a:r>
            <a:r>
              <a:rPr lang="en-US" altLang="en-US" sz="3200" b="1" dirty="0" smtClean="0"/>
              <a:t> edges</a:t>
            </a:r>
            <a:endParaRPr lang="en-US" altLang="en-US" sz="2800" b="1" dirty="0" smtClean="0"/>
          </a:p>
        </p:txBody>
      </p:sp>
      <p:sp>
        <p:nvSpPr>
          <p:cNvPr id="3" name="TextBox 2"/>
          <p:cNvSpPr txBox="1"/>
          <p:nvPr/>
        </p:nvSpPr>
        <p:spPr>
          <a:xfrm>
            <a:off x="1979613" y="333375"/>
            <a:ext cx="6696075" cy="70788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4000" b="1" dirty="0" smtClean="0">
                <a:solidFill>
                  <a:prstClr val="black"/>
                </a:solidFill>
              </a:rPr>
              <a:t>Introduction</a:t>
            </a:r>
            <a:endParaRPr lang="en-MY" sz="4000" b="1" dirty="0">
              <a:solidFill>
                <a:prstClr val="black"/>
              </a:solidFill>
            </a:endParaRPr>
          </a:p>
        </p:txBody>
      </p:sp>
      <p:sp>
        <p:nvSpPr>
          <p:cNvPr id="132100" name="Slide Number Placeholder 5"/>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AB0FEE1B-7779-4754-A7AD-2E7C95CFE5A8}" type="slidenum">
              <a:rPr lang="en-US" altLang="en-US" sz="1200" smtClean="0">
                <a:solidFill>
                  <a:srgbClr val="898989"/>
                </a:solidFill>
              </a:rPr>
              <a:pPr algn="l" eaLnBrk="1" hangingPunct="1">
                <a:spcBef>
                  <a:spcPct val="0"/>
                </a:spcBef>
                <a:buFontTx/>
                <a:buNone/>
              </a:pPr>
              <a:t>2</a:t>
            </a:fld>
            <a:endParaRPr lang="en-US" altLang="en-US" sz="1200" smtClean="0">
              <a:solidFill>
                <a:srgbClr val="898989"/>
              </a:solidFill>
            </a:endParaRPr>
          </a:p>
        </p:txBody>
      </p:sp>
    </p:spTree>
    <p:extLst>
      <p:ext uri="{BB962C8B-B14F-4D97-AF65-F5344CB8AC3E}">
        <p14:creationId xmlns:p14="http://schemas.microsoft.com/office/powerpoint/2010/main" xmlns="" val="1109132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A leaf for each player, </a:t>
            </a:r>
            <a:r>
              <a:rPr lang="en-US" i="1" dirty="0" smtClean="0">
                <a:solidFill>
                  <a:srgbClr val="FF0000"/>
                </a:solidFill>
              </a:rPr>
              <a:t>l</a:t>
            </a:r>
            <a:r>
              <a:rPr lang="en-US" dirty="0" smtClean="0">
                <a:solidFill>
                  <a:srgbClr val="FF0000"/>
                </a:solidFill>
              </a:rPr>
              <a:t>=27</a:t>
            </a:r>
          </a:p>
          <a:p>
            <a:r>
              <a:rPr lang="en-US" dirty="0" smtClean="0"/>
              <a:t>An internal node for each matches: </a:t>
            </a:r>
            <a:r>
              <a:rPr lang="en-US" i="1" dirty="0" smtClean="0">
                <a:solidFill>
                  <a:srgbClr val="FF0000"/>
                </a:solidFill>
              </a:rPr>
              <a:t>m=2</a:t>
            </a:r>
          </a:p>
          <a:p>
            <a:r>
              <a:rPr lang="en-US" dirty="0" smtClean="0"/>
              <a:t>Number of matches: </a:t>
            </a:r>
            <a:endParaRPr lang="en-US" dirty="0"/>
          </a:p>
        </p:txBody>
      </p:sp>
      <p:graphicFrame>
        <p:nvGraphicFramePr>
          <p:cNvPr id="4" name="Object 3"/>
          <p:cNvGraphicFramePr>
            <a:graphicFrameLocks noChangeAspect="1"/>
          </p:cNvGraphicFramePr>
          <p:nvPr/>
        </p:nvGraphicFramePr>
        <p:xfrm>
          <a:off x="4495800" y="2743200"/>
          <a:ext cx="2590800" cy="838200"/>
        </p:xfrm>
        <a:graphic>
          <a:graphicData uri="http://schemas.openxmlformats.org/presentationml/2006/ole">
            <p:oleObj spid="_x0000_s1038" name="Equation" r:id="rId3" imgW="1180588" imgH="393529"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0" indent="0" algn="just">
              <a:buNone/>
            </a:pPr>
            <a:r>
              <a:rPr lang="en-US" dirty="0" smtClean="0"/>
              <a:t>Suppose 1000 people enter a chess tournament. Use a rooted tree model of the tournament to determine how many games must be played to determine a champion, if a player is eliminated after one loss and games are played until only one entrant has not lost. (Assume there are no ties.)</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pPr marL="0" indent="0" algn="just">
              <a:buNone/>
            </a:pPr>
            <a:r>
              <a:rPr lang="en-US" sz="3600" dirty="0" smtClean="0"/>
              <a:t>We can model this tournament with a full binary tree. We know we have 1000 leaves for this tree because we have 1000 people. Each internal vertex will represent the winner of the game played by its children. The root will be the winner of the tournament. </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pPr marL="0" indent="0" algn="just">
              <a:buNone/>
            </a:pPr>
            <a:r>
              <a:rPr lang="en-US" sz="2800" dirty="0" smtClean="0"/>
              <a:t>By Theorem 4(3) with </a:t>
            </a:r>
            <a:r>
              <a:rPr lang="en-US" sz="2800" i="1" dirty="0" smtClean="0"/>
              <a:t>m</a:t>
            </a:r>
            <a:r>
              <a:rPr lang="en-US" sz="2800" dirty="0" smtClean="0"/>
              <a:t> = 2 and </a:t>
            </a:r>
            <a:r>
              <a:rPr lang="en-US" sz="2800" i="1" dirty="0" smtClean="0"/>
              <a:t>l</a:t>
            </a:r>
            <a:r>
              <a:rPr lang="en-US" sz="2800" dirty="0" smtClean="0"/>
              <a:t> = 1000. We know that:</a:t>
            </a:r>
          </a:p>
          <a:p>
            <a:pPr algn="just">
              <a:buNone/>
            </a:pPr>
            <a:endParaRPr lang="en-US" sz="2800" dirty="0" smtClean="0"/>
          </a:p>
          <a:p>
            <a:pPr algn="just">
              <a:buNone/>
            </a:pPr>
            <a:endParaRPr lang="en-US" sz="2800" dirty="0" smtClean="0"/>
          </a:p>
          <a:p>
            <a:pPr algn="just">
              <a:buNone/>
            </a:pPr>
            <a:endParaRPr lang="en-US" sz="2800" dirty="0" smtClean="0"/>
          </a:p>
          <a:p>
            <a:pPr algn="just">
              <a:buNone/>
            </a:pPr>
            <a:endParaRPr lang="en-US" sz="2800" dirty="0" smtClean="0"/>
          </a:p>
          <a:p>
            <a:pPr algn="just">
              <a:buNone/>
            </a:pPr>
            <a:endParaRPr lang="en-US" sz="2800" dirty="0" smtClean="0"/>
          </a:p>
          <a:p>
            <a:pPr marL="0" indent="0" algn="just">
              <a:buNone/>
            </a:pPr>
            <a:r>
              <a:rPr lang="en-US" sz="2800" dirty="0" smtClean="0"/>
              <a:t>We have 999 internal vertices, so we know 999 games must be played to determine the champion.</a:t>
            </a:r>
          </a:p>
          <a:p>
            <a:pPr algn="just">
              <a:buNone/>
            </a:pPr>
            <a:endParaRPr lang="en-US" sz="2800" dirty="0"/>
          </a:p>
        </p:txBody>
      </p:sp>
      <p:graphicFrame>
        <p:nvGraphicFramePr>
          <p:cNvPr id="34818" name="Object 2"/>
          <p:cNvGraphicFramePr>
            <a:graphicFrameLocks noChangeAspect="1"/>
          </p:cNvGraphicFramePr>
          <p:nvPr/>
        </p:nvGraphicFramePr>
        <p:xfrm>
          <a:off x="3276600" y="2438400"/>
          <a:ext cx="2130425" cy="2614613"/>
        </p:xfrm>
        <a:graphic>
          <a:graphicData uri="http://schemas.openxmlformats.org/presentationml/2006/ole">
            <p:oleObj spid="_x0000_s34824" name="Equation" r:id="rId3" imgW="838200" imgH="1028700" progId="Equation.3">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Properties of Trees</a:t>
            </a:r>
          </a:p>
        </p:txBody>
      </p:sp>
      <p:sp>
        <p:nvSpPr>
          <p:cNvPr id="3" name="Content Placeholder 2"/>
          <p:cNvSpPr>
            <a:spLocks noGrp="1"/>
          </p:cNvSpPr>
          <p:nvPr>
            <p:ph idx="1"/>
          </p:nvPr>
        </p:nvSpPr>
        <p:spPr/>
        <p:txBody>
          <a:bodyPr/>
          <a:lstStyle/>
          <a:p>
            <a:pPr algn="just"/>
            <a:r>
              <a:rPr lang="en-US" altLang="zh-TW" dirty="0">
                <a:cs typeface="Times New Roman" pitchFamily="18" charset="0"/>
              </a:rPr>
              <a:t>The </a:t>
            </a:r>
            <a:r>
              <a:rPr lang="en-US" altLang="zh-TW" dirty="0">
                <a:solidFill>
                  <a:srgbClr val="FF0000"/>
                </a:solidFill>
                <a:cs typeface="Times New Roman" pitchFamily="18" charset="0"/>
              </a:rPr>
              <a:t>level</a:t>
            </a:r>
            <a:r>
              <a:rPr lang="en-US" altLang="zh-TW" dirty="0">
                <a:cs typeface="Times New Roman" pitchFamily="18" charset="0"/>
              </a:rPr>
              <a:t> of a vertex </a:t>
            </a:r>
            <a:r>
              <a:rPr lang="en-US" altLang="zh-TW" i="1" dirty="0">
                <a:solidFill>
                  <a:srgbClr val="0066CC"/>
                </a:solidFill>
                <a:latin typeface="Times New Roman" pitchFamily="18" charset="0"/>
                <a:cs typeface="Times New Roman" pitchFamily="18" charset="0"/>
              </a:rPr>
              <a:t>v</a:t>
            </a:r>
            <a:r>
              <a:rPr lang="en-US" altLang="zh-TW" dirty="0">
                <a:cs typeface="Times New Roman" pitchFamily="18" charset="0"/>
              </a:rPr>
              <a:t> in a rooted tree is the length of the unique path from the root to </a:t>
            </a:r>
            <a:r>
              <a:rPr lang="en-US" altLang="zh-TW" dirty="0" smtClean="0">
                <a:cs typeface="Times New Roman" pitchFamily="18" charset="0"/>
              </a:rPr>
              <a:t>this vertex.</a:t>
            </a:r>
          </a:p>
          <a:p>
            <a:pPr algn="just"/>
            <a:r>
              <a:rPr lang="en-US" altLang="zh-TW" dirty="0" smtClean="0">
                <a:cs typeface="Times New Roman" pitchFamily="18" charset="0"/>
              </a:rPr>
              <a:t>The </a:t>
            </a:r>
            <a:r>
              <a:rPr lang="en-US" altLang="zh-TW" dirty="0">
                <a:cs typeface="Times New Roman" pitchFamily="18" charset="0"/>
              </a:rPr>
              <a:t>level of the root is defined to be </a:t>
            </a:r>
            <a:r>
              <a:rPr lang="en-US" altLang="zh-TW" dirty="0" smtClean="0">
                <a:cs typeface="Times New Roman" pitchFamily="18" charset="0"/>
              </a:rPr>
              <a:t>zero.</a:t>
            </a:r>
          </a:p>
          <a:p>
            <a:pPr algn="just"/>
            <a:r>
              <a:rPr lang="en-US" altLang="zh-TW" dirty="0" smtClean="0">
                <a:cs typeface="Times New Roman" pitchFamily="18" charset="0"/>
              </a:rPr>
              <a:t>The </a:t>
            </a:r>
            <a:r>
              <a:rPr lang="en-US" altLang="zh-TW" dirty="0">
                <a:solidFill>
                  <a:srgbClr val="FF0000"/>
                </a:solidFill>
                <a:cs typeface="Times New Roman" pitchFamily="18" charset="0"/>
              </a:rPr>
              <a:t>height</a:t>
            </a:r>
            <a:r>
              <a:rPr lang="en-US" altLang="zh-TW" dirty="0">
                <a:cs typeface="Times New Roman" pitchFamily="18" charset="0"/>
              </a:rPr>
              <a:t> of a rooted tree is the maximum of the levels of vertices.</a:t>
            </a:r>
            <a:endParaRPr lang="en-AU" dirty="0"/>
          </a:p>
        </p:txBody>
      </p:sp>
    </p:spTree>
    <p:extLst>
      <p:ext uri="{BB962C8B-B14F-4D97-AF65-F5344CB8AC3E}">
        <p14:creationId xmlns:p14="http://schemas.microsoft.com/office/powerpoint/2010/main" xmlns="" val="60752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a:t>
            </a:r>
            <a:endParaRPr lang="en-AU"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22102"/>
          <a:stretch>
            <a:fillRect/>
          </a:stretch>
        </p:blipFill>
        <p:spPr bwMode="auto">
          <a:xfrm>
            <a:off x="762000" y="1396785"/>
            <a:ext cx="7618040" cy="46230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17337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Properties of Trees</a:t>
            </a:r>
            <a:endParaRPr lang="en-AU" dirty="0"/>
          </a:p>
        </p:txBody>
      </p:sp>
      <p:sp>
        <p:nvSpPr>
          <p:cNvPr id="3" name="Content Placeholder 2"/>
          <p:cNvSpPr>
            <a:spLocks noGrp="1"/>
          </p:cNvSpPr>
          <p:nvPr>
            <p:ph idx="1"/>
          </p:nvPr>
        </p:nvSpPr>
        <p:spPr/>
        <p:txBody>
          <a:bodyPr/>
          <a:lstStyle/>
          <a:p>
            <a:pPr algn="just"/>
            <a:r>
              <a:rPr lang="en-US" altLang="zh-TW" b="1" dirty="0" smtClean="0">
                <a:solidFill>
                  <a:srgbClr val="008000"/>
                </a:solidFill>
              </a:rPr>
              <a:t>Definition: </a:t>
            </a:r>
            <a:r>
              <a:rPr lang="en-US" altLang="zh-TW" dirty="0">
                <a:solidFill>
                  <a:srgbClr val="000000"/>
                </a:solidFill>
                <a:cs typeface="Times New Roman" pitchFamily="18" charset="0"/>
              </a:rPr>
              <a:t>A rooted </a:t>
            </a:r>
            <a:r>
              <a:rPr lang="en-US" altLang="zh-TW" i="1" dirty="0">
                <a:solidFill>
                  <a:srgbClr val="000000"/>
                </a:solidFill>
                <a:latin typeface="Times New Roman" pitchFamily="18" charset="0"/>
                <a:cs typeface="Times New Roman" pitchFamily="18" charset="0"/>
              </a:rPr>
              <a:t>m</a:t>
            </a:r>
            <a:r>
              <a:rPr lang="en-US" altLang="zh-TW" dirty="0">
                <a:solidFill>
                  <a:srgbClr val="000000"/>
                </a:solidFill>
                <a:cs typeface="Times New Roman" pitchFamily="18" charset="0"/>
              </a:rPr>
              <a:t>-</a:t>
            </a:r>
            <a:r>
              <a:rPr lang="en-US" altLang="zh-TW" dirty="0" err="1">
                <a:solidFill>
                  <a:srgbClr val="000000"/>
                </a:solidFill>
                <a:cs typeface="Times New Roman" pitchFamily="18" charset="0"/>
              </a:rPr>
              <a:t>ary</a:t>
            </a:r>
            <a:r>
              <a:rPr lang="en-US" altLang="zh-TW" dirty="0">
                <a:solidFill>
                  <a:srgbClr val="000000"/>
                </a:solidFill>
                <a:cs typeface="Times New Roman" pitchFamily="18" charset="0"/>
              </a:rPr>
              <a:t> tree of height </a:t>
            </a:r>
            <a:r>
              <a:rPr lang="en-US" altLang="zh-TW" i="1" dirty="0">
                <a:solidFill>
                  <a:srgbClr val="000000"/>
                </a:solidFill>
                <a:latin typeface="Times New Roman" pitchFamily="18" charset="0"/>
                <a:cs typeface="Times New Roman" pitchFamily="18" charset="0"/>
              </a:rPr>
              <a:t>h</a:t>
            </a:r>
            <a:r>
              <a:rPr lang="en-US" altLang="zh-TW" dirty="0">
                <a:solidFill>
                  <a:srgbClr val="000000"/>
                </a:solidFill>
                <a:cs typeface="Times New Roman" pitchFamily="18" charset="0"/>
              </a:rPr>
              <a:t> is </a:t>
            </a:r>
            <a:r>
              <a:rPr lang="en-US" altLang="zh-TW" dirty="0">
                <a:solidFill>
                  <a:srgbClr val="3333CC"/>
                </a:solidFill>
                <a:cs typeface="Times New Roman" pitchFamily="18" charset="0"/>
              </a:rPr>
              <a:t>balanced</a:t>
            </a:r>
            <a:r>
              <a:rPr lang="en-US" altLang="zh-TW" dirty="0">
                <a:solidFill>
                  <a:srgbClr val="000000"/>
                </a:solidFill>
                <a:cs typeface="Times New Roman" pitchFamily="18" charset="0"/>
              </a:rPr>
              <a:t> if </a:t>
            </a:r>
            <a:r>
              <a:rPr lang="en-US" altLang="zh-TW" dirty="0" smtClean="0">
                <a:solidFill>
                  <a:srgbClr val="000000"/>
                </a:solidFill>
                <a:cs typeface="Times New Roman" pitchFamily="18" charset="0"/>
              </a:rPr>
              <a:t>all leaves </a:t>
            </a:r>
            <a:r>
              <a:rPr lang="en-US" altLang="zh-TW" dirty="0">
                <a:solidFill>
                  <a:srgbClr val="000000"/>
                </a:solidFill>
                <a:cs typeface="Times New Roman" pitchFamily="18" charset="0"/>
              </a:rPr>
              <a:t>are at levels </a:t>
            </a:r>
            <a:r>
              <a:rPr lang="en-US" altLang="zh-TW" i="1" dirty="0">
                <a:solidFill>
                  <a:srgbClr val="000000"/>
                </a:solidFill>
                <a:latin typeface="Times New Roman" pitchFamily="18" charset="0"/>
                <a:cs typeface="Times New Roman" pitchFamily="18" charset="0"/>
              </a:rPr>
              <a:t>h</a:t>
            </a:r>
            <a:r>
              <a:rPr lang="en-US" altLang="zh-TW" dirty="0">
                <a:solidFill>
                  <a:srgbClr val="000000"/>
                </a:solidFill>
                <a:cs typeface="Times New Roman" pitchFamily="18" charset="0"/>
              </a:rPr>
              <a:t> or </a:t>
            </a:r>
            <a:r>
              <a:rPr lang="en-US" altLang="zh-TW" i="1" dirty="0">
                <a:solidFill>
                  <a:srgbClr val="000000"/>
                </a:solidFill>
                <a:latin typeface="Times New Roman" pitchFamily="18" charset="0"/>
                <a:cs typeface="Times New Roman" pitchFamily="18" charset="0"/>
              </a:rPr>
              <a:t>h</a:t>
            </a:r>
            <a:r>
              <a:rPr lang="en-US" altLang="zh-TW" i="1" dirty="0">
                <a:solidFill>
                  <a:srgbClr val="000000"/>
                </a:solidFill>
                <a:latin typeface="Symbol" pitchFamily="18" charset="2"/>
                <a:cs typeface="Times New Roman" pitchFamily="18" charset="0"/>
              </a:rPr>
              <a:t>-</a:t>
            </a:r>
            <a:r>
              <a:rPr lang="en-US" altLang="zh-TW" dirty="0">
                <a:solidFill>
                  <a:srgbClr val="000000"/>
                </a:solidFill>
                <a:latin typeface="Times New Roman" pitchFamily="18" charset="0"/>
                <a:cs typeface="Times New Roman" pitchFamily="18" charset="0"/>
              </a:rPr>
              <a:t>1</a:t>
            </a:r>
            <a:r>
              <a:rPr lang="en-US" altLang="zh-TW" dirty="0" smtClean="0">
                <a:solidFill>
                  <a:srgbClr val="000000"/>
                </a:solidFill>
                <a:cs typeface="Times New Roman" pitchFamily="18" charset="0"/>
              </a:rPr>
              <a:t>.</a:t>
            </a:r>
          </a:p>
          <a:p>
            <a:pPr algn="just"/>
            <a:endParaRPr lang="en-US" altLang="zh-TW" dirty="0">
              <a:solidFill>
                <a:srgbClr val="000000"/>
              </a:solidFill>
              <a:cs typeface="Times New Roman" pitchFamily="18" charset="0"/>
            </a:endParaRPr>
          </a:p>
          <a:p>
            <a:pPr algn="just"/>
            <a:r>
              <a:rPr lang="en-US" altLang="zh-TW" b="1" dirty="0" smtClean="0">
                <a:solidFill>
                  <a:srgbClr val="008000"/>
                </a:solidFill>
              </a:rPr>
              <a:t>Theorem. </a:t>
            </a:r>
            <a:r>
              <a:rPr lang="en-US" altLang="zh-TW" dirty="0"/>
              <a:t>There are at most </a:t>
            </a:r>
            <a:r>
              <a:rPr lang="en-US" altLang="zh-TW" i="1" dirty="0" err="1">
                <a:solidFill>
                  <a:srgbClr val="FF0000"/>
                </a:solidFill>
                <a:latin typeface="Times New Roman" pitchFamily="18" charset="0"/>
                <a:cs typeface="Times New Roman" pitchFamily="18" charset="0"/>
              </a:rPr>
              <a:t>m</a:t>
            </a:r>
            <a:r>
              <a:rPr lang="en-US" altLang="zh-TW" i="1" baseline="30000" dirty="0" err="1">
                <a:solidFill>
                  <a:srgbClr val="FF0000"/>
                </a:solidFill>
                <a:latin typeface="Times New Roman" pitchFamily="18" charset="0"/>
                <a:cs typeface="Times New Roman" pitchFamily="18" charset="0"/>
              </a:rPr>
              <a:t>h</a:t>
            </a:r>
            <a:r>
              <a:rPr lang="en-US" altLang="zh-TW" dirty="0"/>
              <a:t> leaves in an </a:t>
            </a:r>
            <a:r>
              <a:rPr lang="en-US" altLang="zh-TW" i="1" dirty="0">
                <a:solidFill>
                  <a:srgbClr val="FF0000"/>
                </a:solidFill>
                <a:latin typeface="Times New Roman" pitchFamily="18" charset="0"/>
                <a:cs typeface="Times New Roman" pitchFamily="18" charset="0"/>
              </a:rPr>
              <a:t>m</a:t>
            </a:r>
            <a:r>
              <a:rPr lang="en-US" altLang="zh-TW" dirty="0">
                <a:solidFill>
                  <a:srgbClr val="FF0000"/>
                </a:solidFill>
              </a:rPr>
              <a:t>-</a:t>
            </a:r>
            <a:r>
              <a:rPr lang="en-US" altLang="zh-TW" dirty="0" err="1">
                <a:solidFill>
                  <a:srgbClr val="FF0000"/>
                </a:solidFill>
              </a:rPr>
              <a:t>ary</a:t>
            </a:r>
            <a:r>
              <a:rPr lang="en-US" altLang="zh-TW" dirty="0"/>
              <a:t> </a:t>
            </a:r>
            <a:r>
              <a:rPr lang="en-US" altLang="zh-TW" dirty="0" smtClean="0"/>
              <a:t>tree of </a:t>
            </a:r>
            <a:r>
              <a:rPr lang="en-US" altLang="zh-TW" dirty="0"/>
              <a:t>height </a:t>
            </a:r>
            <a:r>
              <a:rPr lang="en-US" altLang="zh-TW" i="1" dirty="0">
                <a:solidFill>
                  <a:srgbClr val="000000"/>
                </a:solidFill>
                <a:latin typeface="Times New Roman" pitchFamily="18" charset="0"/>
                <a:cs typeface="Times New Roman" pitchFamily="18" charset="0"/>
              </a:rPr>
              <a:t>h</a:t>
            </a:r>
            <a:r>
              <a:rPr lang="en-US" altLang="zh-TW" dirty="0"/>
              <a:t>.</a:t>
            </a:r>
            <a:endParaRPr lang="zh-TW" altLang="en-US" baseline="-25000" dirty="0">
              <a:solidFill>
                <a:srgbClr val="000000"/>
              </a:solidFill>
              <a:latin typeface="Times New Roman" pitchFamily="18" charset="0"/>
              <a:cs typeface="Times New Roman" pitchFamily="18" charset="0"/>
            </a:endParaRPr>
          </a:p>
          <a:p>
            <a:pPr marL="0" indent="0" algn="just">
              <a:buNone/>
            </a:pPr>
            <a:endParaRPr lang="en-US" altLang="zh-TW" dirty="0" smtClean="0">
              <a:solidFill>
                <a:srgbClr val="000000"/>
              </a:solidFill>
              <a:cs typeface="Times New Roman" pitchFamily="18" charset="0"/>
            </a:endParaRPr>
          </a:p>
          <a:p>
            <a:pPr marL="0" indent="0" algn="just">
              <a:buNone/>
            </a:pPr>
            <a:endParaRPr lang="en-AU" dirty="0"/>
          </a:p>
        </p:txBody>
      </p:sp>
    </p:spTree>
    <p:extLst>
      <p:ext uri="{BB962C8B-B14F-4D97-AF65-F5344CB8AC3E}">
        <p14:creationId xmlns:p14="http://schemas.microsoft.com/office/powerpoint/2010/main" xmlns="" val="368124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a:t>
            </a:r>
            <a:endParaRPr lang="en-AU" dirty="0"/>
          </a:p>
        </p:txBody>
      </p:sp>
      <p:pic>
        <p:nvPicPr>
          <p:cNvPr id="4" name="Content Placeholder 3" descr="10_1_1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82622" y="2780928"/>
            <a:ext cx="7620000" cy="230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683568" y="1628800"/>
            <a:ext cx="7488832" cy="1077218"/>
          </a:xfrm>
          <a:prstGeom prst="rect">
            <a:avLst/>
          </a:prstGeom>
        </p:spPr>
        <p:txBody>
          <a:bodyPr wrap="square">
            <a:spAutoFit/>
          </a:bodyPr>
          <a:lstStyle/>
          <a:p>
            <a:r>
              <a:rPr lang="en-US" altLang="zh-TW" sz="3200" dirty="0"/>
              <a:t>Which of the rooted trees shown below</a:t>
            </a:r>
            <a:br>
              <a:rPr lang="en-US" altLang="zh-TW" sz="3200" dirty="0"/>
            </a:br>
            <a:r>
              <a:rPr lang="en-US" altLang="zh-TW" sz="3200" dirty="0"/>
              <a:t> are balanced?</a:t>
            </a:r>
            <a:endParaRPr lang="en-AU" sz="3200" dirty="0"/>
          </a:p>
        </p:txBody>
      </p:sp>
      <p:sp>
        <p:nvSpPr>
          <p:cNvPr id="6" name="矩形 7"/>
          <p:cNvSpPr>
            <a:spLocks noChangeArrowheads="1"/>
          </p:cNvSpPr>
          <p:nvPr/>
        </p:nvSpPr>
        <p:spPr bwMode="auto">
          <a:xfrm>
            <a:off x="899592" y="5373216"/>
            <a:ext cx="18002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800" b="1" dirty="0">
                <a:solidFill>
                  <a:srgbClr val="008000"/>
                </a:solidFill>
              </a:rPr>
              <a:t>Sol. </a:t>
            </a:r>
            <a:r>
              <a:rPr lang="en-US" altLang="zh-TW" sz="2800" i="1" dirty="0">
                <a:solidFill>
                  <a:srgbClr val="000000"/>
                </a:solidFill>
                <a:latin typeface="Times New Roman" pitchFamily="18" charset="0"/>
                <a:cs typeface="Times New Roman" pitchFamily="18" charset="0"/>
              </a:rPr>
              <a:t>T</a:t>
            </a:r>
            <a:r>
              <a:rPr lang="en-US" altLang="zh-TW" sz="2800" baseline="-25000" dirty="0">
                <a:solidFill>
                  <a:srgbClr val="000000"/>
                </a:solidFill>
                <a:latin typeface="Times New Roman" pitchFamily="18" charset="0"/>
                <a:cs typeface="Times New Roman" pitchFamily="18" charset="0"/>
              </a:rPr>
              <a:t>1</a:t>
            </a:r>
            <a:r>
              <a:rPr lang="en-US" altLang="zh-TW" sz="2800" dirty="0"/>
              <a:t>, </a:t>
            </a:r>
            <a:r>
              <a:rPr lang="en-US" altLang="zh-TW" sz="2800" i="1" dirty="0">
                <a:solidFill>
                  <a:srgbClr val="000000"/>
                </a:solidFill>
                <a:latin typeface="Times New Roman" pitchFamily="18" charset="0"/>
                <a:cs typeface="Times New Roman" pitchFamily="18" charset="0"/>
              </a:rPr>
              <a:t>T</a:t>
            </a:r>
            <a:r>
              <a:rPr lang="en-US" altLang="zh-TW" sz="2800" baseline="-25000" dirty="0">
                <a:solidFill>
                  <a:srgbClr val="000000"/>
                </a:solidFill>
                <a:latin typeface="Times New Roman" pitchFamily="18" charset="0"/>
                <a:cs typeface="Times New Roman" pitchFamily="18" charset="0"/>
              </a:rPr>
              <a:t>3</a:t>
            </a:r>
            <a:endParaRPr lang="zh-TW" altLang="en-US" sz="2800" baseline="-25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3059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304800"/>
            <a:ext cx="8229600" cy="762000"/>
          </a:xfrm>
        </p:spPr>
        <p:txBody>
          <a:bodyPr/>
          <a:lstStyle/>
          <a:p>
            <a:pPr eaLnBrk="1" hangingPunct="1"/>
            <a:r>
              <a:rPr lang="en-US" altLang="zh-TW" sz="4000" dirty="0" smtClean="0"/>
              <a:t>Tree Traversal</a:t>
            </a:r>
          </a:p>
        </p:txBody>
      </p:sp>
      <p:sp>
        <p:nvSpPr>
          <p:cNvPr id="5" name="矩形 4"/>
          <p:cNvSpPr>
            <a:spLocks noChangeArrowheads="1"/>
          </p:cNvSpPr>
          <p:nvPr/>
        </p:nvSpPr>
        <p:spPr bwMode="auto">
          <a:xfrm>
            <a:off x="685800" y="1371600"/>
            <a:ext cx="4583113"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600" b="1" u="sng">
                <a:solidFill>
                  <a:srgbClr val="008000"/>
                </a:solidFill>
              </a:rPr>
              <a:t>Universal Address Systems</a:t>
            </a:r>
            <a:endParaRPr lang="zh-TW" altLang="en-US" sz="1800" b="1" u="sng">
              <a:solidFill>
                <a:srgbClr val="008000"/>
              </a:solidFill>
            </a:endParaRPr>
          </a:p>
        </p:txBody>
      </p:sp>
      <p:sp>
        <p:nvSpPr>
          <p:cNvPr id="7" name="矩形 6"/>
          <p:cNvSpPr>
            <a:spLocks noChangeArrowheads="1"/>
          </p:cNvSpPr>
          <p:nvPr/>
        </p:nvSpPr>
        <p:spPr bwMode="auto">
          <a:xfrm>
            <a:off x="228600" y="2133600"/>
            <a:ext cx="854710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just" eaLnBrk="1" hangingPunct="1">
              <a:spcBef>
                <a:spcPct val="0"/>
              </a:spcBef>
              <a:buClrTx/>
              <a:buSzTx/>
              <a:buFontTx/>
              <a:buNone/>
            </a:pPr>
            <a:r>
              <a:rPr lang="en-US" altLang="zh-TW" sz="2600" dirty="0">
                <a:solidFill>
                  <a:srgbClr val="3333CC"/>
                </a:solidFill>
              </a:rPr>
              <a:t>Label vertices:</a:t>
            </a:r>
          </a:p>
          <a:p>
            <a:pPr algn="just" eaLnBrk="1" hangingPunct="1">
              <a:spcBef>
                <a:spcPct val="0"/>
              </a:spcBef>
              <a:buClrTx/>
              <a:buSzTx/>
              <a:buFontTx/>
              <a:buAutoNum type="arabicPeriod"/>
            </a:pPr>
            <a:r>
              <a:rPr lang="en-US" altLang="zh-TW" sz="2600" dirty="0">
                <a:solidFill>
                  <a:srgbClr val="000000"/>
                </a:solidFill>
              </a:rPr>
              <a:t>root </a:t>
            </a:r>
            <a:r>
              <a:rPr lang="en-US" altLang="zh-TW" sz="2600" dirty="0">
                <a:solidFill>
                  <a:srgbClr val="000000"/>
                </a:solidFill>
                <a:sym typeface="Symbol" pitchFamily="18" charset="2"/>
              </a:rPr>
              <a:t> 0,  its </a:t>
            </a:r>
            <a:r>
              <a:rPr lang="en-US" altLang="zh-TW" sz="2600" i="1" dirty="0">
                <a:solidFill>
                  <a:srgbClr val="000000"/>
                </a:solidFill>
                <a:latin typeface="Times New Roman" pitchFamily="18" charset="0"/>
                <a:cs typeface="Times New Roman" pitchFamily="18" charset="0"/>
                <a:sym typeface="Symbol" pitchFamily="18" charset="2"/>
              </a:rPr>
              <a:t>k</a:t>
            </a:r>
            <a:r>
              <a:rPr lang="en-US" altLang="zh-TW" sz="2600" dirty="0">
                <a:solidFill>
                  <a:srgbClr val="000000"/>
                </a:solidFill>
                <a:sym typeface="Symbol" pitchFamily="18" charset="2"/>
              </a:rPr>
              <a:t> children  </a:t>
            </a:r>
            <a:r>
              <a:rPr lang="en-US" altLang="zh-TW" sz="2600" dirty="0">
                <a:solidFill>
                  <a:srgbClr val="000000"/>
                </a:solidFill>
                <a:latin typeface="Times New Roman" pitchFamily="18" charset="0"/>
                <a:cs typeface="Times New Roman" pitchFamily="18" charset="0"/>
                <a:sym typeface="Symbol" pitchFamily="18" charset="2"/>
              </a:rPr>
              <a:t>1, 2, …, </a:t>
            </a:r>
            <a:r>
              <a:rPr lang="en-US" altLang="zh-TW" sz="2600" i="1" dirty="0">
                <a:solidFill>
                  <a:srgbClr val="000000"/>
                </a:solidFill>
                <a:latin typeface="Times New Roman" pitchFamily="18" charset="0"/>
                <a:cs typeface="Times New Roman" pitchFamily="18" charset="0"/>
                <a:sym typeface="Symbol" pitchFamily="18" charset="2"/>
              </a:rPr>
              <a:t>k</a:t>
            </a:r>
            <a:r>
              <a:rPr lang="en-US" altLang="zh-TW" sz="2600" dirty="0">
                <a:solidFill>
                  <a:srgbClr val="000000"/>
                </a:solidFill>
                <a:latin typeface="Times New Roman" pitchFamily="18" charset="0"/>
                <a:cs typeface="Times New Roman" pitchFamily="18" charset="0"/>
                <a:sym typeface="Symbol" pitchFamily="18" charset="2"/>
              </a:rPr>
              <a:t> </a:t>
            </a:r>
            <a:r>
              <a:rPr lang="en-US" altLang="zh-TW" sz="2600" dirty="0">
                <a:solidFill>
                  <a:srgbClr val="000000"/>
                </a:solidFill>
                <a:sym typeface="Symbol" pitchFamily="18" charset="2"/>
              </a:rPr>
              <a:t>(from left to right)</a:t>
            </a:r>
          </a:p>
          <a:p>
            <a:pPr algn="just" eaLnBrk="1" hangingPunct="1">
              <a:spcBef>
                <a:spcPct val="0"/>
              </a:spcBef>
              <a:buClrTx/>
              <a:buSzTx/>
              <a:buFontTx/>
              <a:buAutoNum type="arabicPeriod"/>
            </a:pPr>
            <a:r>
              <a:rPr lang="en-US" altLang="zh-TW" sz="2600" dirty="0">
                <a:solidFill>
                  <a:srgbClr val="000000"/>
                </a:solidFill>
                <a:sym typeface="Symbol" pitchFamily="18" charset="2"/>
              </a:rPr>
              <a:t>For each vertex </a:t>
            </a:r>
            <a:r>
              <a:rPr lang="en-US" altLang="zh-TW" sz="2600" i="1" dirty="0">
                <a:solidFill>
                  <a:srgbClr val="000000"/>
                </a:solidFill>
                <a:latin typeface="Times New Roman" pitchFamily="18" charset="0"/>
                <a:cs typeface="Times New Roman" pitchFamily="18" charset="0"/>
                <a:sym typeface="Symbol" pitchFamily="18" charset="2"/>
              </a:rPr>
              <a:t>v</a:t>
            </a:r>
            <a:r>
              <a:rPr lang="en-US" altLang="zh-TW" sz="2600" dirty="0">
                <a:solidFill>
                  <a:srgbClr val="000000"/>
                </a:solidFill>
                <a:sym typeface="Symbol" pitchFamily="18" charset="2"/>
              </a:rPr>
              <a:t> at level </a:t>
            </a:r>
            <a:r>
              <a:rPr lang="en-US" altLang="zh-TW" sz="2600" i="1" dirty="0">
                <a:solidFill>
                  <a:srgbClr val="000000"/>
                </a:solidFill>
                <a:latin typeface="Times New Roman" pitchFamily="18" charset="0"/>
                <a:cs typeface="Times New Roman" pitchFamily="18" charset="0"/>
                <a:sym typeface="Symbol" pitchFamily="18" charset="2"/>
              </a:rPr>
              <a:t>n</a:t>
            </a:r>
            <a:r>
              <a:rPr lang="en-US" altLang="zh-TW" sz="2600" dirty="0">
                <a:solidFill>
                  <a:srgbClr val="000000"/>
                </a:solidFill>
                <a:sym typeface="Symbol" pitchFamily="18" charset="2"/>
              </a:rPr>
              <a:t> with label </a:t>
            </a:r>
            <a:r>
              <a:rPr lang="en-US" altLang="zh-TW" sz="2600" i="1" dirty="0">
                <a:solidFill>
                  <a:srgbClr val="000000"/>
                </a:solidFill>
                <a:latin typeface="Times New Roman" pitchFamily="18" charset="0"/>
                <a:cs typeface="Times New Roman" pitchFamily="18" charset="0"/>
                <a:sym typeface="Symbol" pitchFamily="18" charset="2"/>
              </a:rPr>
              <a:t>A</a:t>
            </a:r>
            <a:r>
              <a:rPr lang="en-US" altLang="zh-TW" sz="2600" dirty="0">
                <a:solidFill>
                  <a:srgbClr val="000000"/>
                </a:solidFill>
                <a:sym typeface="Symbol" pitchFamily="18" charset="2"/>
              </a:rPr>
              <a:t>, </a:t>
            </a:r>
            <a:br>
              <a:rPr lang="en-US" altLang="zh-TW" sz="2600" dirty="0">
                <a:solidFill>
                  <a:srgbClr val="000000"/>
                </a:solidFill>
                <a:sym typeface="Symbol" pitchFamily="18" charset="2"/>
              </a:rPr>
            </a:br>
            <a:r>
              <a:rPr lang="en-US" altLang="zh-TW" sz="2600" dirty="0">
                <a:solidFill>
                  <a:srgbClr val="000000"/>
                </a:solidFill>
                <a:sym typeface="Symbol" pitchFamily="18" charset="2"/>
              </a:rPr>
              <a:t>its </a:t>
            </a:r>
            <a:r>
              <a:rPr lang="en-US" altLang="zh-TW" sz="2600" i="1" dirty="0">
                <a:solidFill>
                  <a:srgbClr val="000000"/>
                </a:solidFill>
                <a:latin typeface="Times New Roman" pitchFamily="18" charset="0"/>
                <a:cs typeface="Times New Roman" pitchFamily="18" charset="0"/>
                <a:sym typeface="Symbol" pitchFamily="18" charset="2"/>
              </a:rPr>
              <a:t>r</a:t>
            </a:r>
            <a:r>
              <a:rPr lang="en-US" altLang="zh-TW" sz="2600" dirty="0">
                <a:solidFill>
                  <a:srgbClr val="000000"/>
                </a:solidFill>
                <a:sym typeface="Symbol" pitchFamily="18" charset="2"/>
              </a:rPr>
              <a:t> children  </a:t>
            </a:r>
            <a:r>
              <a:rPr lang="en-US" altLang="zh-TW" sz="2600" i="1" dirty="0">
                <a:solidFill>
                  <a:srgbClr val="000000"/>
                </a:solidFill>
                <a:latin typeface="Times New Roman" pitchFamily="18" charset="0"/>
                <a:cs typeface="Times New Roman" pitchFamily="18" charset="0"/>
                <a:sym typeface="Symbol" pitchFamily="18" charset="2"/>
              </a:rPr>
              <a:t>A</a:t>
            </a:r>
            <a:r>
              <a:rPr lang="en-US" altLang="zh-TW" sz="2600" dirty="0">
                <a:solidFill>
                  <a:srgbClr val="000000"/>
                </a:solidFill>
                <a:latin typeface="Times New Roman" pitchFamily="18" charset="0"/>
                <a:cs typeface="Times New Roman" pitchFamily="18" charset="0"/>
                <a:sym typeface="Symbol" pitchFamily="18" charset="2"/>
              </a:rPr>
              <a:t>.1, </a:t>
            </a:r>
            <a:r>
              <a:rPr lang="en-US" altLang="zh-TW" sz="2600" i="1" dirty="0">
                <a:solidFill>
                  <a:srgbClr val="000000"/>
                </a:solidFill>
                <a:latin typeface="Times New Roman" pitchFamily="18" charset="0"/>
                <a:cs typeface="Times New Roman" pitchFamily="18" charset="0"/>
                <a:sym typeface="Symbol" pitchFamily="18" charset="2"/>
              </a:rPr>
              <a:t>A</a:t>
            </a:r>
            <a:r>
              <a:rPr lang="en-US" altLang="zh-TW" sz="2600" dirty="0">
                <a:solidFill>
                  <a:srgbClr val="000000"/>
                </a:solidFill>
                <a:latin typeface="Times New Roman" pitchFamily="18" charset="0"/>
                <a:cs typeface="Times New Roman" pitchFamily="18" charset="0"/>
                <a:sym typeface="Symbol" pitchFamily="18" charset="2"/>
              </a:rPr>
              <a:t>.2, …, </a:t>
            </a:r>
            <a:r>
              <a:rPr lang="en-US" altLang="zh-TW" sz="2600" i="1" dirty="0" err="1">
                <a:solidFill>
                  <a:srgbClr val="000000"/>
                </a:solidFill>
                <a:latin typeface="Times New Roman" pitchFamily="18" charset="0"/>
                <a:cs typeface="Times New Roman" pitchFamily="18" charset="0"/>
                <a:sym typeface="Symbol" pitchFamily="18" charset="2"/>
              </a:rPr>
              <a:t>A.r</a:t>
            </a:r>
            <a:r>
              <a:rPr lang="en-US" altLang="zh-TW" sz="2600" dirty="0">
                <a:solidFill>
                  <a:srgbClr val="000000"/>
                </a:solidFill>
                <a:sym typeface="Symbol" pitchFamily="18" charset="2"/>
              </a:rPr>
              <a:t> (from left to right).</a:t>
            </a:r>
            <a:endParaRPr lang="zh-TW" altLang="en-US" sz="2600" dirty="0">
              <a:solidFill>
                <a:srgbClr val="000000"/>
              </a:solidFill>
              <a:sym typeface="Symbol" pitchFamily="18" charset="2"/>
            </a:endParaRPr>
          </a:p>
        </p:txBody>
      </p:sp>
      <p:sp>
        <p:nvSpPr>
          <p:cNvPr id="8" name="矩形 7"/>
          <p:cNvSpPr>
            <a:spLocks noChangeArrowheads="1"/>
          </p:cNvSpPr>
          <p:nvPr/>
        </p:nvSpPr>
        <p:spPr bwMode="auto">
          <a:xfrm>
            <a:off x="228600" y="3962400"/>
            <a:ext cx="10134600"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600" dirty="0">
                <a:solidFill>
                  <a:srgbClr val="000000"/>
                </a:solidFill>
              </a:rPr>
              <a:t>We can </a:t>
            </a:r>
            <a:r>
              <a:rPr lang="en-US" altLang="zh-TW" sz="2600" dirty="0">
                <a:solidFill>
                  <a:srgbClr val="660066"/>
                </a:solidFill>
              </a:rPr>
              <a:t>totally order </a:t>
            </a:r>
            <a:r>
              <a:rPr lang="en-US" altLang="zh-TW" sz="2600" dirty="0">
                <a:solidFill>
                  <a:srgbClr val="000000"/>
                </a:solidFill>
              </a:rPr>
              <a:t>the vertices using the lexicographic </a:t>
            </a:r>
            <a:br>
              <a:rPr lang="en-US" altLang="zh-TW" sz="2600" dirty="0">
                <a:solidFill>
                  <a:srgbClr val="000000"/>
                </a:solidFill>
              </a:rPr>
            </a:br>
            <a:r>
              <a:rPr lang="en-US" altLang="zh-TW" sz="2600" dirty="0">
                <a:solidFill>
                  <a:srgbClr val="000000"/>
                </a:solidFill>
              </a:rPr>
              <a:t>ordering of their labels in the universal address system.</a:t>
            </a:r>
          </a:p>
          <a:p>
            <a:pPr eaLnBrk="1" hangingPunct="1">
              <a:spcBef>
                <a:spcPct val="0"/>
              </a:spcBef>
              <a:buClrTx/>
              <a:buSzTx/>
              <a:buFontTx/>
              <a:buNone/>
            </a:pPr>
            <a:r>
              <a:rPr lang="en-US" altLang="zh-TW" sz="2600" i="1" dirty="0">
                <a:solidFill>
                  <a:srgbClr val="3333CC"/>
                </a:solidFill>
                <a:latin typeface="Times New Roman" pitchFamily="18" charset="0"/>
                <a:cs typeface="Times New Roman" pitchFamily="18" charset="0"/>
                <a:sym typeface="Symbol" pitchFamily="18" charset="2"/>
              </a:rPr>
              <a:t>x</a:t>
            </a:r>
            <a:r>
              <a:rPr lang="en-US" altLang="zh-TW" sz="2600" baseline="-25000" dirty="0">
                <a:solidFill>
                  <a:srgbClr val="3333CC"/>
                </a:solidFill>
                <a:latin typeface="Times New Roman" pitchFamily="18" charset="0"/>
                <a:cs typeface="Times New Roman" pitchFamily="18" charset="0"/>
                <a:sym typeface="Symbol" pitchFamily="18" charset="2"/>
              </a:rPr>
              <a:t>1</a:t>
            </a:r>
            <a:r>
              <a:rPr lang="en-US" altLang="zh-TW" sz="2600" dirty="0">
                <a:solidFill>
                  <a:srgbClr val="3333CC"/>
                </a:solidFill>
                <a:latin typeface="Times New Roman" pitchFamily="18" charset="0"/>
                <a:cs typeface="Times New Roman" pitchFamily="18" charset="0"/>
                <a:sym typeface="Symbol" pitchFamily="18" charset="2"/>
              </a:rPr>
              <a:t>.</a:t>
            </a:r>
            <a:r>
              <a:rPr lang="en-US" altLang="zh-TW" sz="2600" i="1" dirty="0">
                <a:solidFill>
                  <a:srgbClr val="3333CC"/>
                </a:solidFill>
                <a:latin typeface="Times New Roman" pitchFamily="18" charset="0"/>
                <a:cs typeface="Times New Roman" pitchFamily="18" charset="0"/>
                <a:sym typeface="Symbol" pitchFamily="18" charset="2"/>
              </a:rPr>
              <a:t>x</a:t>
            </a:r>
            <a:r>
              <a:rPr lang="en-US" altLang="zh-TW" sz="2600" baseline="-25000" dirty="0">
                <a:solidFill>
                  <a:srgbClr val="3333CC"/>
                </a:solidFill>
                <a:latin typeface="Times New Roman" pitchFamily="18" charset="0"/>
                <a:cs typeface="Times New Roman" pitchFamily="18" charset="0"/>
                <a:sym typeface="Symbol" pitchFamily="18" charset="2"/>
              </a:rPr>
              <a:t>2</a:t>
            </a:r>
            <a:r>
              <a:rPr lang="en-US" altLang="zh-TW" sz="2600" dirty="0">
                <a:solidFill>
                  <a:srgbClr val="3333CC"/>
                </a:solidFill>
                <a:latin typeface="Times New Roman" pitchFamily="18" charset="0"/>
                <a:cs typeface="Times New Roman" pitchFamily="18" charset="0"/>
                <a:sym typeface="Symbol" pitchFamily="18" charset="2"/>
              </a:rPr>
              <a:t>…..</a:t>
            </a:r>
            <a:r>
              <a:rPr lang="en-US" altLang="zh-TW" sz="2600" i="1" dirty="0" err="1">
                <a:solidFill>
                  <a:srgbClr val="3333CC"/>
                </a:solidFill>
                <a:latin typeface="Times New Roman" pitchFamily="18" charset="0"/>
                <a:cs typeface="Times New Roman" pitchFamily="18" charset="0"/>
                <a:sym typeface="Symbol" pitchFamily="18" charset="2"/>
              </a:rPr>
              <a:t>x</a:t>
            </a:r>
            <a:r>
              <a:rPr lang="en-US" altLang="zh-TW" sz="2600" i="1" baseline="-25000" dirty="0" err="1">
                <a:solidFill>
                  <a:srgbClr val="3333CC"/>
                </a:solidFill>
                <a:latin typeface="Times New Roman" pitchFamily="18" charset="0"/>
                <a:cs typeface="Times New Roman" pitchFamily="18" charset="0"/>
                <a:sym typeface="Symbol" pitchFamily="18" charset="2"/>
              </a:rPr>
              <a:t>n</a:t>
            </a:r>
            <a:r>
              <a:rPr lang="en-US" altLang="zh-TW" sz="2600" i="1" dirty="0">
                <a:solidFill>
                  <a:srgbClr val="3333CC"/>
                </a:solidFill>
                <a:latin typeface="Times New Roman" pitchFamily="18" charset="0"/>
                <a:cs typeface="Times New Roman" pitchFamily="18" charset="0"/>
                <a:sym typeface="Symbol" pitchFamily="18" charset="2"/>
              </a:rPr>
              <a:t> </a:t>
            </a:r>
            <a:r>
              <a:rPr lang="en-US" altLang="zh-TW" sz="2600" dirty="0">
                <a:solidFill>
                  <a:srgbClr val="3333CC"/>
                </a:solidFill>
                <a:latin typeface="Times New Roman" pitchFamily="18" charset="0"/>
                <a:cs typeface="Times New Roman" pitchFamily="18" charset="0"/>
                <a:sym typeface="Symbol" pitchFamily="18" charset="2"/>
              </a:rPr>
              <a:t>&lt; </a:t>
            </a:r>
            <a:r>
              <a:rPr lang="en-US" altLang="zh-TW" sz="2600" i="1" dirty="0">
                <a:solidFill>
                  <a:srgbClr val="3333CC"/>
                </a:solidFill>
                <a:latin typeface="Times New Roman" pitchFamily="18" charset="0"/>
                <a:cs typeface="Times New Roman" pitchFamily="18" charset="0"/>
                <a:sym typeface="Symbol" pitchFamily="18" charset="2"/>
              </a:rPr>
              <a:t>y</a:t>
            </a:r>
            <a:r>
              <a:rPr lang="en-US" altLang="zh-TW" sz="2600" baseline="-25000" dirty="0">
                <a:solidFill>
                  <a:srgbClr val="3333CC"/>
                </a:solidFill>
                <a:latin typeface="Times New Roman" pitchFamily="18" charset="0"/>
                <a:cs typeface="Times New Roman" pitchFamily="18" charset="0"/>
                <a:sym typeface="Symbol" pitchFamily="18" charset="2"/>
              </a:rPr>
              <a:t>1</a:t>
            </a:r>
            <a:r>
              <a:rPr lang="en-US" altLang="zh-TW" sz="2600" dirty="0">
                <a:solidFill>
                  <a:srgbClr val="3333CC"/>
                </a:solidFill>
                <a:latin typeface="Times New Roman" pitchFamily="18" charset="0"/>
                <a:cs typeface="Times New Roman" pitchFamily="18" charset="0"/>
                <a:sym typeface="Symbol" pitchFamily="18" charset="2"/>
              </a:rPr>
              <a:t>.</a:t>
            </a:r>
            <a:r>
              <a:rPr lang="en-US" altLang="zh-TW" sz="2600" i="1" dirty="0">
                <a:solidFill>
                  <a:srgbClr val="3333CC"/>
                </a:solidFill>
                <a:latin typeface="Times New Roman" pitchFamily="18" charset="0"/>
                <a:cs typeface="Times New Roman" pitchFamily="18" charset="0"/>
                <a:sym typeface="Symbol" pitchFamily="18" charset="2"/>
              </a:rPr>
              <a:t>y</a:t>
            </a:r>
            <a:r>
              <a:rPr lang="en-US" altLang="zh-TW" sz="2600" baseline="-25000" dirty="0">
                <a:solidFill>
                  <a:srgbClr val="3333CC"/>
                </a:solidFill>
                <a:latin typeface="Times New Roman" pitchFamily="18" charset="0"/>
                <a:cs typeface="Times New Roman" pitchFamily="18" charset="0"/>
                <a:sym typeface="Symbol" pitchFamily="18" charset="2"/>
              </a:rPr>
              <a:t>2</a:t>
            </a:r>
            <a:r>
              <a:rPr lang="en-US" altLang="zh-TW" sz="2600" dirty="0">
                <a:solidFill>
                  <a:srgbClr val="3333CC"/>
                </a:solidFill>
                <a:latin typeface="Times New Roman" pitchFamily="18" charset="0"/>
                <a:cs typeface="Times New Roman" pitchFamily="18" charset="0"/>
                <a:sym typeface="Symbol" pitchFamily="18" charset="2"/>
              </a:rPr>
              <a:t>…..</a:t>
            </a:r>
            <a:r>
              <a:rPr lang="en-US" altLang="zh-TW" sz="2600" i="1" dirty="0" err="1">
                <a:solidFill>
                  <a:srgbClr val="3333CC"/>
                </a:solidFill>
                <a:latin typeface="Times New Roman" pitchFamily="18" charset="0"/>
                <a:cs typeface="Times New Roman" pitchFamily="18" charset="0"/>
                <a:sym typeface="Symbol" pitchFamily="18" charset="2"/>
              </a:rPr>
              <a:t>y</a:t>
            </a:r>
            <a:r>
              <a:rPr lang="en-US" altLang="zh-TW" sz="2600" i="1" baseline="-25000" dirty="0" err="1">
                <a:solidFill>
                  <a:srgbClr val="3333CC"/>
                </a:solidFill>
                <a:latin typeface="Times New Roman" pitchFamily="18" charset="0"/>
                <a:cs typeface="Times New Roman" pitchFamily="18" charset="0"/>
                <a:sym typeface="Symbol" pitchFamily="18" charset="2"/>
              </a:rPr>
              <a:t>m</a:t>
            </a:r>
            <a:r>
              <a:rPr lang="en-US" altLang="zh-TW" sz="2600" dirty="0">
                <a:solidFill>
                  <a:srgbClr val="3333CC"/>
                </a:solidFill>
                <a:latin typeface="Times New Roman" pitchFamily="18" charset="0"/>
                <a:cs typeface="Times New Roman" pitchFamily="18" charset="0"/>
                <a:sym typeface="Symbol" pitchFamily="18" charset="2"/>
              </a:rPr>
              <a:t> </a:t>
            </a:r>
            <a:r>
              <a:rPr lang="en-US" altLang="zh-TW" sz="2600" dirty="0">
                <a:solidFill>
                  <a:srgbClr val="000000"/>
                </a:solidFill>
                <a:latin typeface="Times New Roman" pitchFamily="18" charset="0"/>
                <a:cs typeface="Times New Roman" pitchFamily="18" charset="0"/>
                <a:sym typeface="Symbol" pitchFamily="18" charset="2"/>
              </a:rPr>
              <a:t/>
            </a:r>
            <a:br>
              <a:rPr lang="en-US" altLang="zh-TW" sz="2600" dirty="0">
                <a:solidFill>
                  <a:srgbClr val="000000"/>
                </a:solidFill>
                <a:latin typeface="Times New Roman" pitchFamily="18" charset="0"/>
                <a:cs typeface="Times New Roman" pitchFamily="18" charset="0"/>
                <a:sym typeface="Symbol" pitchFamily="18" charset="2"/>
              </a:rPr>
            </a:br>
            <a:r>
              <a:rPr lang="en-US" altLang="zh-TW" sz="2600" dirty="0">
                <a:solidFill>
                  <a:srgbClr val="000000"/>
                </a:solidFill>
                <a:sym typeface="Symbol" pitchFamily="18" charset="2"/>
              </a:rPr>
              <a:t>if there is an </a:t>
            </a:r>
            <a:r>
              <a:rPr lang="en-US" altLang="zh-TW" sz="2600" i="1" dirty="0" err="1">
                <a:solidFill>
                  <a:srgbClr val="000000"/>
                </a:solidFill>
                <a:latin typeface="Times New Roman" pitchFamily="18" charset="0"/>
                <a:cs typeface="Times New Roman" pitchFamily="18" charset="0"/>
                <a:sym typeface="Symbol" pitchFamily="18" charset="2"/>
              </a:rPr>
              <a:t>i</a:t>
            </a:r>
            <a:r>
              <a:rPr lang="en-US" altLang="zh-TW" sz="2600" dirty="0">
                <a:solidFill>
                  <a:srgbClr val="000000"/>
                </a:solidFill>
                <a:sym typeface="Symbol" pitchFamily="18" charset="2"/>
              </a:rPr>
              <a:t>, </a:t>
            </a:r>
            <a:r>
              <a:rPr lang="en-US" altLang="zh-TW" sz="2600" dirty="0">
                <a:solidFill>
                  <a:srgbClr val="000000"/>
                </a:solidFill>
                <a:latin typeface="Times New Roman" pitchFamily="18" charset="0"/>
                <a:cs typeface="Times New Roman" pitchFamily="18" charset="0"/>
                <a:sym typeface="Symbol" pitchFamily="18" charset="2"/>
              </a:rPr>
              <a:t>0</a:t>
            </a:r>
            <a:r>
              <a:rPr lang="en-US" altLang="zh-TW" sz="2600" baseline="-25000" dirty="0">
                <a:solidFill>
                  <a:srgbClr val="000000"/>
                </a:solidFill>
                <a:latin typeface="Times New Roman" pitchFamily="18" charset="0"/>
                <a:cs typeface="Times New Roman" pitchFamily="18" charset="0"/>
                <a:sym typeface="Symbol" pitchFamily="18" charset="2"/>
              </a:rPr>
              <a:t> </a:t>
            </a:r>
            <a:r>
              <a:rPr lang="en-US" altLang="zh-TW" sz="2600" dirty="0">
                <a:solidFill>
                  <a:srgbClr val="000000"/>
                </a:solidFill>
                <a:sym typeface="Symbol" pitchFamily="18" charset="2"/>
              </a:rPr>
              <a:t></a:t>
            </a:r>
            <a:r>
              <a:rPr lang="en-US" altLang="zh-TW" sz="2600" baseline="-25000" dirty="0">
                <a:solidFill>
                  <a:srgbClr val="000000"/>
                </a:solidFill>
                <a:sym typeface="Symbol" pitchFamily="18" charset="2"/>
              </a:rPr>
              <a:t> </a:t>
            </a:r>
            <a:r>
              <a:rPr lang="en-US" altLang="zh-TW" sz="2600" i="1" dirty="0" err="1">
                <a:solidFill>
                  <a:srgbClr val="000000"/>
                </a:solidFill>
                <a:latin typeface="Times New Roman" pitchFamily="18" charset="0"/>
                <a:cs typeface="Times New Roman" pitchFamily="18" charset="0"/>
                <a:sym typeface="Symbol" pitchFamily="18" charset="2"/>
              </a:rPr>
              <a:t>i</a:t>
            </a:r>
            <a:r>
              <a:rPr lang="en-US" altLang="zh-TW" sz="2600" i="1" baseline="-25000" dirty="0">
                <a:solidFill>
                  <a:srgbClr val="000000"/>
                </a:solidFill>
                <a:latin typeface="Times New Roman" pitchFamily="18" charset="0"/>
                <a:cs typeface="Times New Roman" pitchFamily="18" charset="0"/>
                <a:sym typeface="Symbol" pitchFamily="18" charset="2"/>
              </a:rPr>
              <a:t> </a:t>
            </a:r>
            <a:r>
              <a:rPr lang="en-US" altLang="zh-TW" sz="2600" dirty="0">
                <a:solidFill>
                  <a:srgbClr val="000000"/>
                </a:solidFill>
                <a:sym typeface="Symbol" pitchFamily="18" charset="2"/>
              </a:rPr>
              <a:t></a:t>
            </a:r>
            <a:r>
              <a:rPr lang="en-US" altLang="zh-TW" sz="2600" baseline="-25000" dirty="0">
                <a:solidFill>
                  <a:srgbClr val="000000"/>
                </a:solidFill>
                <a:sym typeface="Symbol" pitchFamily="18" charset="2"/>
              </a:rPr>
              <a:t> </a:t>
            </a:r>
            <a:r>
              <a:rPr lang="en-US" altLang="zh-TW" sz="2600" i="1" dirty="0">
                <a:solidFill>
                  <a:srgbClr val="000000"/>
                </a:solidFill>
                <a:latin typeface="Times New Roman" pitchFamily="18" charset="0"/>
                <a:cs typeface="Times New Roman" pitchFamily="18" charset="0"/>
                <a:sym typeface="Symbol" pitchFamily="18" charset="2"/>
              </a:rPr>
              <a:t>n</a:t>
            </a:r>
            <a:r>
              <a:rPr lang="en-US" altLang="zh-TW" sz="2600" dirty="0">
                <a:solidFill>
                  <a:srgbClr val="000000"/>
                </a:solidFill>
                <a:sym typeface="Symbol" pitchFamily="18" charset="2"/>
              </a:rPr>
              <a:t>, with </a:t>
            </a:r>
            <a:r>
              <a:rPr lang="en-US" altLang="zh-TW" sz="2600" i="1" dirty="0" smtClean="0">
                <a:solidFill>
                  <a:srgbClr val="000000"/>
                </a:solidFill>
                <a:latin typeface="Times New Roman" pitchFamily="18" charset="0"/>
                <a:cs typeface="Times New Roman" pitchFamily="18" charset="0"/>
                <a:sym typeface="Symbol" pitchFamily="18" charset="2"/>
              </a:rPr>
              <a:t>x</a:t>
            </a:r>
            <a:r>
              <a:rPr lang="en-US" altLang="zh-TW" sz="2600" baseline="-25000" dirty="0" smtClean="0">
                <a:solidFill>
                  <a:srgbClr val="000000"/>
                </a:solidFill>
                <a:latin typeface="Times New Roman" pitchFamily="18" charset="0"/>
                <a:cs typeface="Times New Roman" pitchFamily="18" charset="0"/>
                <a:sym typeface="Symbol" pitchFamily="18" charset="2"/>
              </a:rPr>
              <a:t>1 </a:t>
            </a:r>
            <a:r>
              <a:rPr lang="en-US" altLang="zh-TW" sz="2600" dirty="0" smtClean="0">
                <a:solidFill>
                  <a:srgbClr val="000000"/>
                </a:solidFill>
                <a:latin typeface="Times New Roman" pitchFamily="18" charset="0"/>
                <a:cs typeface="Times New Roman" pitchFamily="18" charset="0"/>
                <a:sym typeface="Symbol" pitchFamily="18" charset="2"/>
              </a:rPr>
              <a:t>= </a:t>
            </a:r>
            <a:r>
              <a:rPr lang="en-US" altLang="zh-TW" sz="2600" i="1" dirty="0" smtClean="0">
                <a:solidFill>
                  <a:srgbClr val="000000"/>
                </a:solidFill>
                <a:latin typeface="Times New Roman" pitchFamily="18" charset="0"/>
                <a:cs typeface="Times New Roman" pitchFamily="18" charset="0"/>
                <a:sym typeface="Symbol" pitchFamily="18" charset="2"/>
              </a:rPr>
              <a:t>y</a:t>
            </a:r>
            <a:r>
              <a:rPr lang="en-US" altLang="zh-TW" sz="2600" baseline="-25000" dirty="0" smtClean="0">
                <a:solidFill>
                  <a:srgbClr val="000000"/>
                </a:solidFill>
                <a:latin typeface="Times New Roman" pitchFamily="18" charset="0"/>
                <a:cs typeface="Times New Roman" pitchFamily="18" charset="0"/>
                <a:sym typeface="Symbol" pitchFamily="18" charset="2"/>
              </a:rPr>
              <a:t>1</a:t>
            </a:r>
            <a:r>
              <a:rPr lang="en-US" altLang="zh-TW" sz="2600" dirty="0">
                <a:solidFill>
                  <a:srgbClr val="000000"/>
                </a:solidFill>
                <a:sym typeface="Symbol" pitchFamily="18" charset="2"/>
              </a:rPr>
              <a:t>,</a:t>
            </a:r>
            <a:r>
              <a:rPr lang="en-US" altLang="zh-TW" sz="2600" i="1" dirty="0">
                <a:solidFill>
                  <a:srgbClr val="000000"/>
                </a:solidFill>
                <a:latin typeface="Times New Roman" pitchFamily="18" charset="0"/>
                <a:cs typeface="Times New Roman" pitchFamily="18" charset="0"/>
                <a:sym typeface="Symbol" pitchFamily="18" charset="2"/>
              </a:rPr>
              <a:t> </a:t>
            </a:r>
            <a:r>
              <a:rPr lang="en-US" altLang="zh-TW" sz="2600" i="1" dirty="0" smtClean="0">
                <a:solidFill>
                  <a:srgbClr val="000000"/>
                </a:solidFill>
                <a:latin typeface="Times New Roman" pitchFamily="18" charset="0"/>
                <a:cs typeface="Times New Roman" pitchFamily="18" charset="0"/>
                <a:sym typeface="Symbol" pitchFamily="18" charset="2"/>
              </a:rPr>
              <a:t>x</a:t>
            </a:r>
            <a:r>
              <a:rPr lang="en-US" altLang="zh-TW" sz="2600" baseline="-25000" dirty="0" smtClean="0">
                <a:solidFill>
                  <a:srgbClr val="000000"/>
                </a:solidFill>
                <a:latin typeface="Times New Roman" pitchFamily="18" charset="0"/>
                <a:cs typeface="Times New Roman" pitchFamily="18" charset="0"/>
                <a:sym typeface="Symbol" pitchFamily="18" charset="2"/>
              </a:rPr>
              <a:t>2 </a:t>
            </a:r>
            <a:r>
              <a:rPr lang="en-US" altLang="zh-TW" sz="2600" dirty="0" smtClean="0">
                <a:solidFill>
                  <a:srgbClr val="000000"/>
                </a:solidFill>
                <a:latin typeface="Times New Roman" pitchFamily="18" charset="0"/>
                <a:cs typeface="Times New Roman" pitchFamily="18" charset="0"/>
                <a:sym typeface="Symbol" pitchFamily="18" charset="2"/>
              </a:rPr>
              <a:t>= </a:t>
            </a:r>
            <a:r>
              <a:rPr lang="en-US" altLang="zh-TW" sz="2600" i="1" dirty="0" smtClean="0">
                <a:solidFill>
                  <a:srgbClr val="000000"/>
                </a:solidFill>
                <a:latin typeface="Times New Roman" pitchFamily="18" charset="0"/>
                <a:cs typeface="Times New Roman" pitchFamily="18" charset="0"/>
                <a:sym typeface="Symbol" pitchFamily="18" charset="2"/>
              </a:rPr>
              <a:t>y</a:t>
            </a:r>
            <a:r>
              <a:rPr lang="en-US" altLang="zh-TW" sz="2600" baseline="-25000" dirty="0" smtClean="0">
                <a:solidFill>
                  <a:srgbClr val="000000"/>
                </a:solidFill>
                <a:latin typeface="Times New Roman" pitchFamily="18" charset="0"/>
                <a:cs typeface="Times New Roman" pitchFamily="18" charset="0"/>
                <a:sym typeface="Symbol" pitchFamily="18" charset="2"/>
              </a:rPr>
              <a:t>2</a:t>
            </a:r>
            <a:r>
              <a:rPr lang="en-US" altLang="zh-TW" sz="2600" dirty="0">
                <a:solidFill>
                  <a:srgbClr val="000000"/>
                </a:solidFill>
                <a:sym typeface="Symbol" pitchFamily="18" charset="2"/>
              </a:rPr>
              <a:t>, …, </a:t>
            </a:r>
            <a:r>
              <a:rPr lang="en-US" altLang="zh-TW" sz="2600" i="1" dirty="0" smtClean="0">
                <a:solidFill>
                  <a:srgbClr val="000000"/>
                </a:solidFill>
                <a:latin typeface="Times New Roman" pitchFamily="18" charset="0"/>
                <a:cs typeface="Times New Roman" pitchFamily="18" charset="0"/>
                <a:sym typeface="Symbol" pitchFamily="18" charset="2"/>
              </a:rPr>
              <a:t>x</a:t>
            </a:r>
            <a:r>
              <a:rPr lang="en-US" altLang="zh-TW" sz="2600" i="1" baseline="-25000" dirty="0" smtClean="0">
                <a:solidFill>
                  <a:srgbClr val="000000"/>
                </a:solidFill>
                <a:latin typeface="Times New Roman" pitchFamily="18" charset="0"/>
                <a:cs typeface="Times New Roman" pitchFamily="18" charset="0"/>
                <a:sym typeface="Symbol" pitchFamily="18" charset="2"/>
              </a:rPr>
              <a:t>i-</a:t>
            </a:r>
            <a:r>
              <a:rPr lang="en-US" altLang="zh-TW" sz="2600" baseline="-25000" dirty="0" smtClean="0">
                <a:solidFill>
                  <a:srgbClr val="000000"/>
                </a:solidFill>
                <a:latin typeface="Times New Roman" pitchFamily="18" charset="0"/>
                <a:cs typeface="Times New Roman" pitchFamily="18" charset="0"/>
                <a:sym typeface="Symbol" pitchFamily="18" charset="2"/>
              </a:rPr>
              <a:t>1 </a:t>
            </a:r>
            <a:r>
              <a:rPr lang="en-US" altLang="zh-TW" sz="2600" dirty="0" smtClean="0">
                <a:solidFill>
                  <a:srgbClr val="000000"/>
                </a:solidFill>
                <a:latin typeface="Times New Roman" pitchFamily="18" charset="0"/>
                <a:cs typeface="Times New Roman" pitchFamily="18" charset="0"/>
                <a:sym typeface="Symbol" pitchFamily="18" charset="2"/>
              </a:rPr>
              <a:t>= </a:t>
            </a:r>
            <a:r>
              <a:rPr lang="en-US" altLang="zh-TW" sz="2600" i="1" dirty="0" smtClean="0">
                <a:solidFill>
                  <a:srgbClr val="000000"/>
                </a:solidFill>
                <a:latin typeface="Times New Roman" pitchFamily="18" charset="0"/>
                <a:cs typeface="Times New Roman" pitchFamily="18" charset="0"/>
                <a:sym typeface="Symbol" pitchFamily="18" charset="2"/>
              </a:rPr>
              <a:t>y</a:t>
            </a:r>
            <a:r>
              <a:rPr lang="en-US" altLang="zh-TW" sz="2600" i="1" baseline="-25000" dirty="0" smtClean="0">
                <a:solidFill>
                  <a:srgbClr val="000000"/>
                </a:solidFill>
                <a:latin typeface="Times New Roman" pitchFamily="18" charset="0"/>
                <a:cs typeface="Times New Roman" pitchFamily="18" charset="0"/>
                <a:sym typeface="Symbol" pitchFamily="18" charset="2"/>
              </a:rPr>
              <a:t>i-</a:t>
            </a:r>
            <a:r>
              <a:rPr lang="en-US" altLang="zh-TW" sz="2600" baseline="-25000" dirty="0" smtClean="0">
                <a:solidFill>
                  <a:srgbClr val="000000"/>
                </a:solidFill>
                <a:latin typeface="Times New Roman" pitchFamily="18" charset="0"/>
                <a:cs typeface="Times New Roman" pitchFamily="18" charset="0"/>
                <a:sym typeface="Symbol" pitchFamily="18" charset="2"/>
              </a:rPr>
              <a:t>1</a:t>
            </a:r>
            <a:r>
              <a:rPr lang="en-US" altLang="zh-TW" sz="2600" dirty="0">
                <a:solidFill>
                  <a:srgbClr val="000000"/>
                </a:solidFill>
                <a:sym typeface="Symbol" pitchFamily="18" charset="2"/>
              </a:rPr>
              <a:t>, </a:t>
            </a:r>
            <a:endParaRPr lang="en-US" altLang="zh-TW" sz="2600" dirty="0" smtClean="0">
              <a:solidFill>
                <a:srgbClr val="000000"/>
              </a:solidFill>
              <a:sym typeface="Symbol" pitchFamily="18" charset="2"/>
            </a:endParaRPr>
          </a:p>
          <a:p>
            <a:pPr eaLnBrk="1" hangingPunct="1">
              <a:spcBef>
                <a:spcPct val="0"/>
              </a:spcBef>
              <a:buClrTx/>
              <a:buSzTx/>
              <a:buFontTx/>
              <a:buNone/>
            </a:pPr>
            <a:r>
              <a:rPr lang="en-US" altLang="zh-TW" sz="2600" dirty="0" smtClean="0">
                <a:solidFill>
                  <a:srgbClr val="000000"/>
                </a:solidFill>
                <a:sym typeface="Symbol" pitchFamily="18" charset="2"/>
              </a:rPr>
              <a:t>and </a:t>
            </a:r>
            <a:r>
              <a:rPr lang="en-US" altLang="zh-TW" sz="2600" i="1" dirty="0">
                <a:solidFill>
                  <a:srgbClr val="000000"/>
                </a:solidFill>
                <a:latin typeface="Times New Roman" pitchFamily="18" charset="0"/>
                <a:cs typeface="Times New Roman" pitchFamily="18" charset="0"/>
                <a:sym typeface="Symbol" pitchFamily="18" charset="2"/>
              </a:rPr>
              <a:t>x</a:t>
            </a:r>
            <a:r>
              <a:rPr lang="en-US" altLang="zh-TW" sz="2600" i="1" baseline="-25000" dirty="0">
                <a:solidFill>
                  <a:srgbClr val="000000"/>
                </a:solidFill>
                <a:latin typeface="Times New Roman" pitchFamily="18" charset="0"/>
                <a:cs typeface="Times New Roman" pitchFamily="18" charset="0"/>
                <a:sym typeface="Symbol" pitchFamily="18" charset="2"/>
              </a:rPr>
              <a:t>i</a:t>
            </a:r>
            <a:r>
              <a:rPr lang="en-US" altLang="zh-TW" sz="2600" dirty="0">
                <a:solidFill>
                  <a:srgbClr val="000000"/>
                </a:solidFill>
                <a:latin typeface="Times New Roman" pitchFamily="18" charset="0"/>
                <a:cs typeface="Times New Roman" pitchFamily="18" charset="0"/>
                <a:sym typeface="Symbol" pitchFamily="18" charset="2"/>
              </a:rPr>
              <a:t>&lt;</a:t>
            </a:r>
            <a:r>
              <a:rPr lang="en-US" altLang="zh-TW" sz="2600" i="1" dirty="0" err="1">
                <a:solidFill>
                  <a:srgbClr val="000000"/>
                </a:solidFill>
                <a:latin typeface="Times New Roman" pitchFamily="18" charset="0"/>
                <a:cs typeface="Times New Roman" pitchFamily="18" charset="0"/>
                <a:sym typeface="Symbol" pitchFamily="18" charset="2"/>
              </a:rPr>
              <a:t>y</a:t>
            </a:r>
            <a:r>
              <a:rPr lang="en-US" altLang="zh-TW" sz="2600" i="1" baseline="-25000" dirty="0" err="1">
                <a:solidFill>
                  <a:srgbClr val="000000"/>
                </a:solidFill>
                <a:latin typeface="Times New Roman" pitchFamily="18" charset="0"/>
                <a:cs typeface="Times New Roman" pitchFamily="18" charset="0"/>
                <a:sym typeface="Symbol" pitchFamily="18" charset="2"/>
              </a:rPr>
              <a:t>i</a:t>
            </a:r>
            <a:r>
              <a:rPr lang="en-US" altLang="zh-TW" sz="2600" dirty="0">
                <a:solidFill>
                  <a:srgbClr val="000000"/>
                </a:solidFill>
                <a:sym typeface="Symbol" pitchFamily="18" charset="2"/>
              </a:rPr>
              <a:t>; </a:t>
            </a:r>
            <a:r>
              <a:rPr lang="en-US" altLang="zh-TW" sz="2600" dirty="0" smtClean="0">
                <a:solidFill>
                  <a:srgbClr val="000000"/>
                </a:solidFill>
                <a:sym typeface="Symbol" pitchFamily="18" charset="2"/>
              </a:rPr>
              <a:t>or </a:t>
            </a:r>
            <a:r>
              <a:rPr lang="en-US" altLang="zh-TW" sz="2600" dirty="0">
                <a:solidFill>
                  <a:srgbClr val="000000"/>
                </a:solidFill>
                <a:sym typeface="Symbol" pitchFamily="18" charset="2"/>
              </a:rPr>
              <a:t>if </a:t>
            </a:r>
            <a:r>
              <a:rPr lang="en-US" altLang="zh-TW" sz="2600" i="1" dirty="0">
                <a:solidFill>
                  <a:srgbClr val="000000"/>
                </a:solidFill>
                <a:latin typeface="Times New Roman" pitchFamily="18" charset="0"/>
                <a:cs typeface="Times New Roman" pitchFamily="18" charset="0"/>
                <a:sym typeface="Symbol" pitchFamily="18" charset="2"/>
              </a:rPr>
              <a:t>n</a:t>
            </a:r>
            <a:r>
              <a:rPr lang="en-US" altLang="zh-TW" sz="2600" dirty="0">
                <a:solidFill>
                  <a:srgbClr val="000000"/>
                </a:solidFill>
                <a:latin typeface="Times New Roman" pitchFamily="18" charset="0"/>
                <a:cs typeface="Times New Roman" pitchFamily="18" charset="0"/>
                <a:sym typeface="Symbol" pitchFamily="18" charset="2"/>
              </a:rPr>
              <a:t>&lt;</a:t>
            </a:r>
            <a:r>
              <a:rPr lang="en-US" altLang="zh-TW" sz="2600" i="1" dirty="0">
                <a:solidFill>
                  <a:srgbClr val="000000"/>
                </a:solidFill>
                <a:latin typeface="Times New Roman" pitchFamily="18" charset="0"/>
                <a:cs typeface="Times New Roman" pitchFamily="18" charset="0"/>
                <a:sym typeface="Symbol" pitchFamily="18" charset="2"/>
              </a:rPr>
              <a:t>m </a:t>
            </a:r>
            <a:r>
              <a:rPr lang="en-US" altLang="zh-TW" sz="2600" dirty="0">
                <a:solidFill>
                  <a:srgbClr val="000000"/>
                </a:solidFill>
                <a:sym typeface="Symbol" pitchFamily="18" charset="2"/>
              </a:rPr>
              <a:t>and </a:t>
            </a:r>
            <a:r>
              <a:rPr lang="en-US" altLang="zh-TW" sz="2600" i="1" dirty="0" smtClean="0">
                <a:solidFill>
                  <a:srgbClr val="000000"/>
                </a:solidFill>
                <a:latin typeface="Times New Roman" pitchFamily="18" charset="0"/>
                <a:cs typeface="Times New Roman" pitchFamily="18" charset="0"/>
                <a:sym typeface="Symbol" pitchFamily="18" charset="2"/>
              </a:rPr>
              <a:t>x</a:t>
            </a:r>
            <a:r>
              <a:rPr lang="en-US" altLang="zh-TW" sz="2600" i="1" baseline="-25000" dirty="0" smtClean="0">
                <a:solidFill>
                  <a:srgbClr val="000000"/>
                </a:solidFill>
                <a:latin typeface="Times New Roman" pitchFamily="18" charset="0"/>
                <a:cs typeface="Times New Roman" pitchFamily="18" charset="0"/>
                <a:sym typeface="Symbol" pitchFamily="18" charset="2"/>
              </a:rPr>
              <a:t>i </a:t>
            </a:r>
            <a:r>
              <a:rPr lang="en-US" altLang="zh-TW" sz="2600" dirty="0" smtClean="0">
                <a:solidFill>
                  <a:srgbClr val="000000"/>
                </a:solidFill>
                <a:latin typeface="Times New Roman" pitchFamily="18" charset="0"/>
                <a:cs typeface="Times New Roman" pitchFamily="18" charset="0"/>
                <a:sym typeface="Symbol" pitchFamily="18" charset="2"/>
              </a:rPr>
              <a:t>= </a:t>
            </a:r>
            <a:r>
              <a:rPr lang="en-US" altLang="zh-TW" sz="2600" i="1" dirty="0" err="1" smtClean="0">
                <a:solidFill>
                  <a:srgbClr val="000000"/>
                </a:solidFill>
                <a:latin typeface="Times New Roman" pitchFamily="18" charset="0"/>
                <a:cs typeface="Times New Roman" pitchFamily="18" charset="0"/>
                <a:sym typeface="Symbol" pitchFamily="18" charset="2"/>
              </a:rPr>
              <a:t>y</a:t>
            </a:r>
            <a:r>
              <a:rPr lang="en-US" altLang="zh-TW" sz="2600" i="1" baseline="-25000" dirty="0" err="1" smtClean="0">
                <a:solidFill>
                  <a:srgbClr val="000000"/>
                </a:solidFill>
                <a:latin typeface="Times New Roman" pitchFamily="18" charset="0"/>
                <a:cs typeface="Times New Roman" pitchFamily="18" charset="0"/>
                <a:sym typeface="Symbol" pitchFamily="18" charset="2"/>
              </a:rPr>
              <a:t>i</a:t>
            </a:r>
            <a:r>
              <a:rPr lang="en-US" altLang="zh-TW" sz="2600" i="1" dirty="0" smtClean="0">
                <a:solidFill>
                  <a:srgbClr val="000000"/>
                </a:solidFill>
                <a:latin typeface="Times New Roman" pitchFamily="18" charset="0"/>
                <a:cs typeface="Times New Roman" pitchFamily="18" charset="0"/>
                <a:sym typeface="Symbol" pitchFamily="18" charset="2"/>
              </a:rPr>
              <a:t> </a:t>
            </a:r>
            <a:r>
              <a:rPr lang="en-US" altLang="zh-TW" sz="2600" dirty="0">
                <a:solidFill>
                  <a:srgbClr val="000000"/>
                </a:solidFill>
                <a:sym typeface="Symbol" pitchFamily="18" charset="2"/>
              </a:rPr>
              <a:t>for </a:t>
            </a:r>
            <a:r>
              <a:rPr lang="en-US" altLang="zh-TW" sz="2600" i="1" dirty="0" err="1" smtClean="0">
                <a:solidFill>
                  <a:srgbClr val="000000"/>
                </a:solidFill>
                <a:latin typeface="Times New Roman" pitchFamily="18" charset="0"/>
                <a:cs typeface="Times New Roman" pitchFamily="18" charset="0"/>
                <a:sym typeface="Symbol" pitchFamily="18" charset="2"/>
              </a:rPr>
              <a:t>i</a:t>
            </a:r>
            <a:r>
              <a:rPr lang="en-US" altLang="zh-TW" sz="2600" i="1" dirty="0" smtClean="0">
                <a:solidFill>
                  <a:srgbClr val="000000"/>
                </a:solidFill>
                <a:latin typeface="Times New Roman" pitchFamily="18" charset="0"/>
                <a:cs typeface="Times New Roman" pitchFamily="18" charset="0"/>
                <a:sym typeface="Symbol" pitchFamily="18" charset="2"/>
              </a:rPr>
              <a:t> </a:t>
            </a:r>
            <a:r>
              <a:rPr lang="en-US" altLang="zh-TW" sz="2600" dirty="0" smtClean="0">
                <a:solidFill>
                  <a:srgbClr val="000000"/>
                </a:solidFill>
                <a:latin typeface="Times New Roman" pitchFamily="18" charset="0"/>
                <a:cs typeface="Times New Roman" pitchFamily="18" charset="0"/>
                <a:sym typeface="Symbol" pitchFamily="18" charset="2"/>
              </a:rPr>
              <a:t>= 1</a:t>
            </a:r>
            <a:r>
              <a:rPr lang="en-US" altLang="zh-TW" sz="2600" dirty="0">
                <a:solidFill>
                  <a:srgbClr val="000000"/>
                </a:solidFill>
                <a:latin typeface="Times New Roman" pitchFamily="18" charset="0"/>
                <a:cs typeface="Times New Roman" pitchFamily="18" charset="0"/>
                <a:sym typeface="Symbol" pitchFamily="18" charset="2"/>
              </a:rPr>
              <a:t>, 2, …, </a:t>
            </a:r>
            <a:r>
              <a:rPr lang="en-US" altLang="zh-TW" sz="2600" i="1" dirty="0">
                <a:solidFill>
                  <a:srgbClr val="000000"/>
                </a:solidFill>
                <a:latin typeface="Times New Roman" pitchFamily="18" charset="0"/>
                <a:cs typeface="Times New Roman" pitchFamily="18" charset="0"/>
                <a:sym typeface="Symbol" pitchFamily="18" charset="2"/>
              </a:rPr>
              <a:t>n.</a:t>
            </a:r>
            <a:r>
              <a:rPr lang="en-US" altLang="zh-TW" sz="2600" dirty="0">
                <a:solidFill>
                  <a:srgbClr val="000000"/>
                </a:solidFill>
                <a:latin typeface="Times New Roman" pitchFamily="18" charset="0"/>
                <a:cs typeface="Times New Roman" pitchFamily="18" charset="0"/>
                <a:sym typeface="Symbol" pitchFamily="18" charset="2"/>
              </a:rPr>
              <a:t> </a:t>
            </a:r>
            <a:endParaRPr lang="zh-TW" altLang="en-US" sz="2600" dirty="0">
              <a:solidFill>
                <a:srgbClr val="000000"/>
              </a:solidFill>
              <a:sym typeface="Symbol" pitchFamily="18" charset="2"/>
            </a:endParaRPr>
          </a:p>
        </p:txBody>
      </p:sp>
    </p:spTree>
    <p:extLst>
      <p:ext uri="{BB962C8B-B14F-4D97-AF65-F5344CB8AC3E}">
        <p14:creationId xmlns:p14="http://schemas.microsoft.com/office/powerpoint/2010/main" xmlns="" val="3251623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10_3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95475" y="457200"/>
            <a:ext cx="4886325"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矩形 5"/>
          <p:cNvSpPr>
            <a:spLocks noChangeArrowheads="1"/>
          </p:cNvSpPr>
          <p:nvPr/>
        </p:nvSpPr>
        <p:spPr bwMode="auto">
          <a:xfrm>
            <a:off x="228600" y="5334000"/>
            <a:ext cx="8682038"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600" dirty="0"/>
              <a:t>The lexicographic ordering is: </a:t>
            </a:r>
            <a:br>
              <a:rPr lang="en-US" altLang="zh-TW" sz="2600" dirty="0"/>
            </a:br>
            <a:r>
              <a:rPr lang="en-US" altLang="zh-TW" sz="2000" dirty="0">
                <a:latin typeface="Times New Roman" pitchFamily="18" charset="0"/>
                <a:cs typeface="Times New Roman" pitchFamily="18" charset="0"/>
              </a:rPr>
              <a:t>0 &lt; 1&lt;1.1 &lt; 1.2 &lt; 1.3 &lt; 2 &lt; 3 &lt; 3.1 &lt; 3.1.1 &lt; 3.1.2 &lt; 3.1.2.1 &lt; 3.1.2.2 &lt; 3.1.2.3 &lt; 3.1.2.4 &lt; 3.1.3 &lt; 3.2 &lt; 4 &lt; 4.1 &lt; 5 &lt; 5.1 &lt; 5.1.1 &lt; 5.2 &lt; 5.3</a:t>
            </a:r>
            <a:endParaRPr lang="zh-TW"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77571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Which graphs are trees?</a:t>
            </a:r>
            <a:endParaRPr lang="en-AU" sz="4000" dirty="0"/>
          </a:p>
        </p:txBody>
      </p:sp>
      <p:grpSp>
        <p:nvGrpSpPr>
          <p:cNvPr id="29" name="Group 28"/>
          <p:cNvGrpSpPr/>
          <p:nvPr/>
        </p:nvGrpSpPr>
        <p:grpSpPr>
          <a:xfrm>
            <a:off x="1600200" y="1752600"/>
            <a:ext cx="1981200" cy="1219200"/>
            <a:chOff x="1524000" y="1981200"/>
            <a:chExt cx="1981200" cy="1219200"/>
          </a:xfrm>
        </p:grpSpPr>
        <p:grpSp>
          <p:nvGrpSpPr>
            <p:cNvPr id="4" name="Group 32"/>
            <p:cNvGrpSpPr>
              <a:grpSpLocks/>
            </p:cNvGrpSpPr>
            <p:nvPr/>
          </p:nvGrpSpPr>
          <p:grpSpPr bwMode="auto">
            <a:xfrm>
              <a:off x="1524000" y="1981200"/>
              <a:ext cx="228600" cy="1219200"/>
              <a:chOff x="576" y="1248"/>
              <a:chExt cx="144" cy="768"/>
            </a:xfrm>
          </p:grpSpPr>
          <p:sp>
            <p:nvSpPr>
              <p:cNvPr id="5" name="Oval 29"/>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6" name="Line 30"/>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7" name="Oval 31"/>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8" name="Group 33"/>
            <p:cNvGrpSpPr>
              <a:grpSpLocks/>
            </p:cNvGrpSpPr>
            <p:nvPr/>
          </p:nvGrpSpPr>
          <p:grpSpPr bwMode="auto">
            <a:xfrm>
              <a:off x="2438400" y="1981200"/>
              <a:ext cx="228600" cy="1219200"/>
              <a:chOff x="576" y="1248"/>
              <a:chExt cx="144" cy="768"/>
            </a:xfrm>
          </p:grpSpPr>
          <p:sp>
            <p:nvSpPr>
              <p:cNvPr id="9" name="Oval 34"/>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10" name="Line 35"/>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1" name="Oval 36"/>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12" name="Group 37"/>
            <p:cNvGrpSpPr>
              <a:grpSpLocks/>
            </p:cNvGrpSpPr>
            <p:nvPr/>
          </p:nvGrpSpPr>
          <p:grpSpPr bwMode="auto">
            <a:xfrm>
              <a:off x="3276600" y="1981200"/>
              <a:ext cx="228600" cy="1219200"/>
              <a:chOff x="576" y="1248"/>
              <a:chExt cx="144" cy="768"/>
            </a:xfrm>
          </p:grpSpPr>
          <p:sp>
            <p:nvSpPr>
              <p:cNvPr id="13" name="Oval 38"/>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14" name="Line 39"/>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5" name="Oval 40"/>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16" name="Line 41"/>
            <p:cNvSpPr>
              <a:spLocks noChangeShapeType="1"/>
            </p:cNvSpPr>
            <p:nvPr/>
          </p:nvSpPr>
          <p:spPr bwMode="auto">
            <a:xfrm>
              <a:off x="2590800" y="2133600"/>
              <a:ext cx="7620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7" name="Line 42"/>
            <p:cNvSpPr>
              <a:spLocks noChangeShapeType="1"/>
            </p:cNvSpPr>
            <p:nvPr/>
          </p:nvSpPr>
          <p:spPr bwMode="auto">
            <a:xfrm flipH="1">
              <a:off x="1676400" y="213360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grpSp>
      <p:grpSp>
        <p:nvGrpSpPr>
          <p:cNvPr id="45" name="Group 44"/>
          <p:cNvGrpSpPr/>
          <p:nvPr/>
        </p:nvGrpSpPr>
        <p:grpSpPr>
          <a:xfrm>
            <a:off x="5265821" y="1790700"/>
            <a:ext cx="1981200" cy="1219200"/>
            <a:chOff x="6096000" y="2133600"/>
            <a:chExt cx="1981200" cy="1219200"/>
          </a:xfrm>
        </p:grpSpPr>
        <p:grpSp>
          <p:nvGrpSpPr>
            <p:cNvPr id="30" name="Group 43"/>
            <p:cNvGrpSpPr>
              <a:grpSpLocks/>
            </p:cNvGrpSpPr>
            <p:nvPr/>
          </p:nvGrpSpPr>
          <p:grpSpPr bwMode="auto">
            <a:xfrm>
              <a:off x="6096000" y="2133600"/>
              <a:ext cx="228600" cy="1219200"/>
              <a:chOff x="576" y="1248"/>
              <a:chExt cx="144" cy="768"/>
            </a:xfrm>
          </p:grpSpPr>
          <p:sp>
            <p:nvSpPr>
              <p:cNvPr id="31" name="Oval 44"/>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32" name="Line 45"/>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33" name="Oval 46"/>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34" name="Group 47"/>
            <p:cNvGrpSpPr>
              <a:grpSpLocks/>
            </p:cNvGrpSpPr>
            <p:nvPr/>
          </p:nvGrpSpPr>
          <p:grpSpPr bwMode="auto">
            <a:xfrm>
              <a:off x="7010400" y="2133600"/>
              <a:ext cx="228600" cy="1219200"/>
              <a:chOff x="576" y="1248"/>
              <a:chExt cx="144" cy="768"/>
            </a:xfrm>
          </p:grpSpPr>
          <p:sp>
            <p:nvSpPr>
              <p:cNvPr id="35" name="Oval 48"/>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36" name="Line 49"/>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37" name="Oval 50"/>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38" name="Group 51"/>
            <p:cNvGrpSpPr>
              <a:grpSpLocks/>
            </p:cNvGrpSpPr>
            <p:nvPr/>
          </p:nvGrpSpPr>
          <p:grpSpPr bwMode="auto">
            <a:xfrm>
              <a:off x="7848600" y="2133600"/>
              <a:ext cx="228600" cy="1219200"/>
              <a:chOff x="576" y="1248"/>
              <a:chExt cx="144" cy="768"/>
            </a:xfrm>
          </p:grpSpPr>
          <p:sp>
            <p:nvSpPr>
              <p:cNvPr id="39" name="Oval 52"/>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40" name="Line 53"/>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41" name="Oval 54"/>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42" name="Line 55"/>
            <p:cNvSpPr>
              <a:spLocks noChangeShapeType="1"/>
            </p:cNvSpPr>
            <p:nvPr/>
          </p:nvSpPr>
          <p:spPr bwMode="auto">
            <a:xfrm>
              <a:off x="7162800" y="2286000"/>
              <a:ext cx="7620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43" name="Line 56"/>
            <p:cNvSpPr>
              <a:spLocks noChangeShapeType="1"/>
            </p:cNvSpPr>
            <p:nvPr/>
          </p:nvSpPr>
          <p:spPr bwMode="auto">
            <a:xfrm flipH="1">
              <a:off x="6248400" y="228600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44" name="Line 57"/>
            <p:cNvSpPr>
              <a:spLocks noChangeShapeType="1"/>
            </p:cNvSpPr>
            <p:nvPr/>
          </p:nvSpPr>
          <p:spPr bwMode="auto">
            <a:xfrm>
              <a:off x="6248400" y="2209800"/>
              <a:ext cx="167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grpSp>
      <p:grpSp>
        <p:nvGrpSpPr>
          <p:cNvPr id="71" name="Group 70"/>
          <p:cNvGrpSpPr/>
          <p:nvPr/>
        </p:nvGrpSpPr>
        <p:grpSpPr>
          <a:xfrm>
            <a:off x="2809959" y="3356680"/>
            <a:ext cx="3305175" cy="2209800"/>
            <a:chOff x="2809959" y="3356680"/>
            <a:chExt cx="3305175" cy="2209800"/>
          </a:xfrm>
        </p:grpSpPr>
        <p:sp>
          <p:nvSpPr>
            <p:cNvPr id="66" name="Oval 83"/>
            <p:cNvSpPr>
              <a:spLocks noChangeArrowheads="1"/>
            </p:cNvSpPr>
            <p:nvPr/>
          </p:nvSpPr>
          <p:spPr bwMode="auto">
            <a:xfrm rot="19487360" flipH="1">
              <a:off x="5821446" y="5268030"/>
              <a:ext cx="293688" cy="261938"/>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nvGrpSpPr>
            <p:cNvPr id="70" name="Group 69"/>
            <p:cNvGrpSpPr/>
            <p:nvPr/>
          </p:nvGrpSpPr>
          <p:grpSpPr>
            <a:xfrm>
              <a:off x="2809959" y="3356680"/>
              <a:ext cx="2870200" cy="2209800"/>
              <a:chOff x="2809959" y="3356680"/>
              <a:chExt cx="2870200" cy="2209800"/>
            </a:xfrm>
          </p:grpSpPr>
          <p:grpSp>
            <p:nvGrpSpPr>
              <p:cNvPr id="46" name="Group 58"/>
              <p:cNvGrpSpPr>
                <a:grpSpLocks/>
              </p:cNvGrpSpPr>
              <p:nvPr/>
            </p:nvGrpSpPr>
            <p:grpSpPr bwMode="auto">
              <a:xfrm>
                <a:off x="3437021" y="4347280"/>
                <a:ext cx="228600" cy="1219200"/>
                <a:chOff x="576" y="1248"/>
                <a:chExt cx="144" cy="768"/>
              </a:xfrm>
            </p:grpSpPr>
            <p:sp>
              <p:nvSpPr>
                <p:cNvPr id="47" name="Oval 59"/>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48" name="Line 60"/>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49" name="Oval 61"/>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50" name="Group 62"/>
              <p:cNvGrpSpPr>
                <a:grpSpLocks/>
              </p:cNvGrpSpPr>
              <p:nvPr/>
            </p:nvGrpSpPr>
            <p:grpSpPr bwMode="auto">
              <a:xfrm>
                <a:off x="4351421" y="3356680"/>
                <a:ext cx="228600" cy="1219200"/>
                <a:chOff x="576" y="1248"/>
                <a:chExt cx="144" cy="768"/>
              </a:xfrm>
            </p:grpSpPr>
            <p:sp>
              <p:nvSpPr>
                <p:cNvPr id="51" name="Oval 63"/>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52" name="Line 64"/>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53" name="Oval 65"/>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54" name="Group 66"/>
              <p:cNvGrpSpPr>
                <a:grpSpLocks/>
              </p:cNvGrpSpPr>
              <p:nvPr/>
            </p:nvGrpSpPr>
            <p:grpSpPr bwMode="auto">
              <a:xfrm flipV="1">
                <a:off x="5189621" y="4347280"/>
                <a:ext cx="228600" cy="1219200"/>
                <a:chOff x="576" y="1248"/>
                <a:chExt cx="144" cy="768"/>
              </a:xfrm>
            </p:grpSpPr>
            <p:sp>
              <p:nvSpPr>
                <p:cNvPr id="55" name="Oval 67"/>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56" name="Line 68"/>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57" name="Oval 69"/>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58" name="Line 70"/>
              <p:cNvSpPr>
                <a:spLocks noChangeShapeType="1"/>
              </p:cNvSpPr>
              <p:nvPr/>
            </p:nvSpPr>
            <p:spPr bwMode="auto">
              <a:xfrm>
                <a:off x="4503821" y="3509080"/>
                <a:ext cx="7620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59" name="Line 71"/>
              <p:cNvSpPr>
                <a:spLocks noChangeShapeType="1"/>
              </p:cNvSpPr>
              <p:nvPr/>
            </p:nvSpPr>
            <p:spPr bwMode="auto">
              <a:xfrm flipH="1">
                <a:off x="3589421" y="350908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grpSp>
            <p:nvGrpSpPr>
              <p:cNvPr id="60" name="Group 72"/>
              <p:cNvGrpSpPr>
                <a:grpSpLocks/>
              </p:cNvGrpSpPr>
              <p:nvPr/>
            </p:nvGrpSpPr>
            <p:grpSpPr bwMode="auto">
              <a:xfrm>
                <a:off x="4351421" y="4347280"/>
                <a:ext cx="228600" cy="1219200"/>
                <a:chOff x="576" y="1248"/>
                <a:chExt cx="144" cy="768"/>
              </a:xfrm>
            </p:grpSpPr>
            <p:sp>
              <p:nvSpPr>
                <p:cNvPr id="61" name="Oval 73"/>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62" name="Line 74"/>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63" name="Oval 75"/>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64" name="Oval 79"/>
              <p:cNvSpPr>
                <a:spLocks noChangeArrowheads="1"/>
              </p:cNvSpPr>
              <p:nvPr/>
            </p:nvSpPr>
            <p:spPr bwMode="auto">
              <a:xfrm rot="2112640">
                <a:off x="2809959" y="5282318"/>
                <a:ext cx="228600" cy="2571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65" name="Line 82"/>
              <p:cNvSpPr>
                <a:spLocks noChangeShapeType="1"/>
              </p:cNvSpPr>
              <p:nvPr/>
            </p:nvSpPr>
            <p:spPr bwMode="auto">
              <a:xfrm rot="19487360" flipH="1">
                <a:off x="5680159" y="4467930"/>
                <a:ext cx="0" cy="8763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cxnSp>
            <p:nvCxnSpPr>
              <p:cNvPr id="68" name="Straight Connector 67"/>
              <p:cNvCxnSpPr>
                <a:stCxn id="47" idx="3"/>
              </p:cNvCxnSpPr>
              <p:nvPr/>
            </p:nvCxnSpPr>
            <p:spPr>
              <a:xfrm flipH="1">
                <a:off x="2853925" y="4542402"/>
                <a:ext cx="616574" cy="896192"/>
              </a:xfrm>
              <a:prstGeom prst="line">
                <a:avLst/>
              </a:prstGeom>
            </p:spPr>
            <p:style>
              <a:lnRef idx="1">
                <a:schemeClr val="dk1"/>
              </a:lnRef>
              <a:fillRef idx="0">
                <a:schemeClr val="dk1"/>
              </a:fillRef>
              <a:effectRef idx="0">
                <a:schemeClr val="dk1"/>
              </a:effectRef>
              <a:fontRef idx="minor">
                <a:schemeClr val="tx1"/>
              </a:fontRef>
            </p:style>
          </p:cxnSp>
        </p:grpSp>
      </p:grpSp>
      <p:sp>
        <p:nvSpPr>
          <p:cNvPr id="72" name="TextBox 71"/>
          <p:cNvSpPr txBox="1"/>
          <p:nvPr/>
        </p:nvSpPr>
        <p:spPr>
          <a:xfrm>
            <a:off x="1043608" y="2019300"/>
            <a:ext cx="365806" cy="369332"/>
          </a:xfrm>
          <a:prstGeom prst="rect">
            <a:avLst/>
          </a:prstGeom>
          <a:noFill/>
          <a:ln>
            <a:noFill/>
          </a:ln>
        </p:spPr>
        <p:txBody>
          <a:bodyPr wrap="none" rtlCol="0">
            <a:spAutoFit/>
          </a:bodyPr>
          <a:lstStyle/>
          <a:p>
            <a:r>
              <a:rPr lang="en-AU" dirty="0" smtClean="0">
                <a:latin typeface="Times New Roman" panose="02020603050405020304" pitchFamily="18" charset="0"/>
                <a:cs typeface="Times New Roman" panose="02020603050405020304" pitchFamily="18" charset="0"/>
              </a:rPr>
              <a:t>a)</a:t>
            </a:r>
            <a:endParaRPr lang="en-AU"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4534347" y="1943100"/>
            <a:ext cx="377026" cy="369332"/>
          </a:xfrm>
          <a:prstGeom prst="rect">
            <a:avLst/>
          </a:prstGeom>
          <a:noFill/>
          <a:ln>
            <a:noFill/>
          </a:ln>
        </p:spPr>
        <p:txBody>
          <a:bodyPr wrap="none" rtlCol="0">
            <a:spAutoFit/>
          </a:bodyPr>
          <a:lstStyle/>
          <a:p>
            <a:r>
              <a:rPr lang="en-AU" dirty="0" smtClean="0">
                <a:latin typeface="Times New Roman" panose="02020603050405020304" pitchFamily="18" charset="0"/>
                <a:cs typeface="Times New Roman" panose="02020603050405020304" pitchFamily="18" charset="0"/>
              </a:rPr>
              <a:t>b)</a:t>
            </a:r>
            <a:endParaRPr lang="en-AU" dirty="0">
              <a:latin typeface="Times New Roman" panose="02020603050405020304" pitchFamily="18" charset="0"/>
              <a:cs typeface="Times New Roman" panose="02020603050405020304" pitchFamily="18" charset="0"/>
            </a:endParaRPr>
          </a:p>
        </p:txBody>
      </p:sp>
      <p:sp>
        <p:nvSpPr>
          <p:cNvPr id="74" name="TextBox 73"/>
          <p:cNvSpPr txBox="1"/>
          <p:nvPr/>
        </p:nvSpPr>
        <p:spPr>
          <a:xfrm>
            <a:off x="3213303" y="3461317"/>
            <a:ext cx="365806" cy="369332"/>
          </a:xfrm>
          <a:prstGeom prst="rect">
            <a:avLst/>
          </a:prstGeom>
          <a:noFill/>
          <a:ln>
            <a:noFill/>
          </a:ln>
        </p:spPr>
        <p:txBody>
          <a:bodyPr wrap="none" rtlCol="0">
            <a:spAutoFit/>
          </a:bodyPr>
          <a:lstStyle/>
          <a:p>
            <a:r>
              <a:rPr lang="en-AU" dirty="0" smtClean="0">
                <a:latin typeface="Times New Roman" panose="02020603050405020304" pitchFamily="18" charset="0"/>
                <a:cs typeface="Times New Roman" panose="02020603050405020304" pitchFamily="18" charset="0"/>
              </a:rPr>
              <a:t>c)</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00860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381000" y="4343400"/>
            <a:ext cx="8382000" cy="1782763"/>
          </a:xfrm>
        </p:spPr>
        <p:txBody>
          <a:bodyPr/>
          <a:lstStyle/>
          <a:p>
            <a:pPr marL="0" indent="0">
              <a:buNone/>
            </a:pPr>
            <a:r>
              <a:rPr lang="en-US" dirty="0" smtClean="0"/>
              <a:t>Find the </a:t>
            </a:r>
            <a:r>
              <a:rPr lang="en-US" altLang="zh-TW" dirty="0" smtClean="0"/>
              <a:t>lexicographic ordering of the above tree.</a:t>
            </a:r>
            <a:endParaRPr lang="en-US" dirty="0"/>
          </a:p>
        </p:txBody>
      </p:sp>
      <p:pic>
        <p:nvPicPr>
          <p:cNvPr id="35842" name="Picture 2"/>
          <p:cNvPicPr>
            <a:picLocks noChangeAspect="1" noChangeArrowheads="1"/>
          </p:cNvPicPr>
          <p:nvPr/>
        </p:nvPicPr>
        <p:blipFill>
          <a:blip r:embed="rId2"/>
          <a:srcRect l="12298" t="37500" r="15081" b="25000"/>
          <a:stretch>
            <a:fillRect/>
          </a:stretch>
        </p:blipFill>
        <p:spPr bwMode="auto">
          <a:xfrm>
            <a:off x="152400" y="1295399"/>
            <a:ext cx="8991600" cy="261046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381000" y="4343400"/>
            <a:ext cx="8382000" cy="1782763"/>
          </a:xfrm>
        </p:spPr>
        <p:txBody>
          <a:bodyPr/>
          <a:lstStyle/>
          <a:p>
            <a:pPr marL="0" indent="0">
              <a:buNone/>
            </a:pPr>
            <a:r>
              <a:rPr lang="en-US" dirty="0" smtClean="0"/>
              <a:t>The </a:t>
            </a:r>
            <a:r>
              <a:rPr lang="en-US" altLang="zh-TW" dirty="0" smtClean="0"/>
              <a:t>lexicographic ordering of the above tree:</a:t>
            </a:r>
          </a:p>
          <a:p>
            <a:pPr marL="0" indent="0" algn="ctr">
              <a:buNone/>
            </a:pPr>
            <a:r>
              <a:rPr lang="en-US" dirty="0" smtClean="0"/>
              <a:t>0 &lt; 1 &lt; 1.1 &lt; 1.1.1 &lt; 1.1.2 &lt; 1.2 &lt; 1.3 &lt; 2 &lt; 2.1 &lt; 2.2 &lt; 2.3 &lt; 3 &lt; 3.1 &lt; 3.1.1 &lt; 3.1.2</a:t>
            </a:r>
            <a:endParaRPr lang="en-US" dirty="0"/>
          </a:p>
        </p:txBody>
      </p:sp>
      <p:pic>
        <p:nvPicPr>
          <p:cNvPr id="35842" name="Picture 2"/>
          <p:cNvPicPr>
            <a:picLocks noChangeAspect="1" noChangeArrowheads="1"/>
          </p:cNvPicPr>
          <p:nvPr/>
        </p:nvPicPr>
        <p:blipFill>
          <a:blip r:embed="rId2"/>
          <a:srcRect l="12298" t="37500" r="15081" b="25000"/>
          <a:stretch>
            <a:fillRect/>
          </a:stretch>
        </p:blipFill>
        <p:spPr bwMode="auto">
          <a:xfrm>
            <a:off x="152400" y="1295399"/>
            <a:ext cx="8991600" cy="261046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Traversal</a:t>
            </a:r>
            <a:endParaRPr lang="en-US" dirty="0"/>
          </a:p>
        </p:txBody>
      </p:sp>
      <p:sp>
        <p:nvSpPr>
          <p:cNvPr id="3" name="Content Placeholder 2"/>
          <p:cNvSpPr>
            <a:spLocks noGrp="1"/>
          </p:cNvSpPr>
          <p:nvPr>
            <p:ph idx="1"/>
          </p:nvPr>
        </p:nvSpPr>
        <p:spPr/>
        <p:txBody>
          <a:bodyPr/>
          <a:lstStyle/>
          <a:p>
            <a:r>
              <a:rPr lang="en-US" dirty="0" smtClean="0">
                <a:solidFill>
                  <a:srgbClr val="FF0000"/>
                </a:solidFill>
              </a:rPr>
              <a:t>Preorder</a:t>
            </a:r>
            <a:r>
              <a:rPr lang="en-US" dirty="0" smtClean="0"/>
              <a:t>: root, left-subtree, right subtree</a:t>
            </a:r>
          </a:p>
          <a:p>
            <a:r>
              <a:rPr lang="en-US" dirty="0" err="1">
                <a:solidFill>
                  <a:srgbClr val="FF0000"/>
                </a:solidFill>
              </a:rPr>
              <a:t>Inorder</a:t>
            </a:r>
            <a:r>
              <a:rPr lang="en-US" dirty="0"/>
              <a:t> – left subtree, root, right sub-tree</a:t>
            </a:r>
          </a:p>
          <a:p>
            <a:r>
              <a:rPr lang="en-US" dirty="0" smtClean="0">
                <a:solidFill>
                  <a:srgbClr val="FF0000"/>
                </a:solidFill>
              </a:rPr>
              <a:t>Post-order</a:t>
            </a:r>
            <a:r>
              <a:rPr lang="en-US" dirty="0" smtClean="0"/>
              <a:t> : left subtree, right sub-tree, root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Preorder Traversal</a:t>
            </a:r>
            <a:endParaRPr lang="en-US" dirty="0"/>
          </a:p>
        </p:txBody>
      </p:sp>
      <p:sp>
        <p:nvSpPr>
          <p:cNvPr id="4" name="內容版面配置區 5"/>
          <p:cNvSpPr>
            <a:spLocks noGrp="1"/>
          </p:cNvSpPr>
          <p:nvPr>
            <p:ph idx="1"/>
          </p:nvPr>
        </p:nvSpPr>
        <p:spPr>
          <a:xfrm>
            <a:off x="457200" y="1600200"/>
            <a:ext cx="8305800" cy="4525963"/>
          </a:xfrm>
          <a:ln>
            <a:solidFill>
              <a:srgbClr val="000000"/>
            </a:solidFill>
          </a:ln>
        </p:spPr>
        <p:txBody>
          <a:bodyPr/>
          <a:lstStyle/>
          <a:p>
            <a:pPr>
              <a:spcBef>
                <a:spcPts val="300"/>
              </a:spcBef>
              <a:buFont typeface="Wingdings" pitchFamily="2" charset="2"/>
              <a:buNone/>
            </a:pPr>
            <a:r>
              <a:rPr lang="en-US" altLang="zh-TW" b="1" dirty="0" smtClean="0">
                <a:latin typeface="Times New Roman" pitchFamily="18" charset="0"/>
                <a:cs typeface="Times New Roman" pitchFamily="18" charset="0"/>
              </a:rPr>
              <a:t>Procedure</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preorder</a:t>
            </a:r>
            <a:r>
              <a:rPr lang="en-US" altLang="zh-TW" dirty="0" smtClean="0">
                <a:latin typeface="Times New Roman" pitchFamily="18" charset="0"/>
                <a:cs typeface="Times New Roman" pitchFamily="18" charset="0"/>
              </a:rPr>
              <a:t>(</a:t>
            </a:r>
            <a:r>
              <a:rPr lang="en-US" altLang="zh-TW" i="1" dirty="0" smtClean="0">
                <a:latin typeface="Times New Roman" pitchFamily="18" charset="0"/>
                <a:cs typeface="Times New Roman" pitchFamily="18" charset="0"/>
              </a:rPr>
              <a:t>T</a:t>
            </a:r>
            <a:r>
              <a:rPr lang="en-US" altLang="zh-TW" dirty="0" smtClean="0">
                <a:latin typeface="Times New Roman" pitchFamily="18" charset="0"/>
                <a:cs typeface="Times New Roman" pitchFamily="18" charset="0"/>
              </a:rPr>
              <a:t>: ordered rooted tree)</a:t>
            </a:r>
          </a:p>
          <a:p>
            <a:pPr>
              <a:spcBef>
                <a:spcPts val="300"/>
              </a:spcBef>
              <a:buFont typeface="Wingdings" pitchFamily="2" charset="2"/>
              <a:buNone/>
            </a:pPr>
            <a:r>
              <a:rPr lang="en-US" altLang="zh-TW" i="1" dirty="0" smtClean="0">
                <a:latin typeface="Times New Roman" pitchFamily="18" charset="0"/>
                <a:cs typeface="Times New Roman" pitchFamily="18" charset="0"/>
              </a:rPr>
              <a:t>r </a:t>
            </a:r>
            <a:r>
              <a:rPr lang="en-US" altLang="zh-TW"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sym typeface="Symbol" pitchFamily="18" charset="2"/>
              </a:rPr>
              <a:t>root of </a:t>
            </a:r>
            <a:r>
              <a:rPr lang="en-US" altLang="zh-TW" i="1" dirty="0" smtClean="0">
                <a:latin typeface="Times New Roman" pitchFamily="18" charset="0"/>
                <a:cs typeface="Times New Roman" pitchFamily="18" charset="0"/>
                <a:sym typeface="Symbol" pitchFamily="18" charset="2"/>
              </a:rPr>
              <a:t>T</a:t>
            </a:r>
          </a:p>
          <a:p>
            <a:pPr>
              <a:spcBef>
                <a:spcPts val="300"/>
              </a:spcBef>
              <a:buFont typeface="Wingdings" pitchFamily="2" charset="2"/>
              <a:buNone/>
            </a:pPr>
            <a:r>
              <a:rPr lang="en-US" altLang="zh-TW" dirty="0" smtClean="0">
                <a:latin typeface="Times New Roman" pitchFamily="18" charset="0"/>
                <a:cs typeface="Times New Roman" pitchFamily="18" charset="0"/>
                <a:sym typeface="Symbol" pitchFamily="18" charset="2"/>
              </a:rPr>
              <a:t>list </a:t>
            </a:r>
            <a:r>
              <a:rPr lang="en-US" altLang="zh-TW" i="1" dirty="0" smtClean="0">
                <a:latin typeface="Times New Roman" pitchFamily="18" charset="0"/>
                <a:cs typeface="Times New Roman" pitchFamily="18" charset="0"/>
                <a:sym typeface="Symbol" pitchFamily="18" charset="2"/>
              </a:rPr>
              <a:t>r</a:t>
            </a:r>
          </a:p>
          <a:p>
            <a:pPr>
              <a:spcBef>
                <a:spcPts val="300"/>
              </a:spcBef>
              <a:buFont typeface="Wingdings" pitchFamily="2" charset="2"/>
              <a:buNone/>
            </a:pPr>
            <a:r>
              <a:rPr lang="en-US" altLang="zh-TW" b="1" dirty="0" smtClean="0">
                <a:latin typeface="Times New Roman" pitchFamily="18" charset="0"/>
                <a:cs typeface="Times New Roman" pitchFamily="18" charset="0"/>
              </a:rPr>
              <a:t>for </a:t>
            </a:r>
            <a:r>
              <a:rPr lang="en-US" altLang="zh-TW" dirty="0" smtClean="0">
                <a:latin typeface="Times New Roman" pitchFamily="18" charset="0"/>
                <a:cs typeface="Times New Roman" pitchFamily="18" charset="0"/>
              </a:rPr>
              <a:t>each child </a:t>
            </a:r>
            <a:r>
              <a:rPr lang="en-US" altLang="zh-TW" i="1" dirty="0" smtClean="0">
                <a:latin typeface="Times New Roman" pitchFamily="18" charset="0"/>
                <a:cs typeface="Times New Roman" pitchFamily="18" charset="0"/>
              </a:rPr>
              <a:t>c </a:t>
            </a:r>
            <a:r>
              <a:rPr lang="en-US" altLang="zh-TW" dirty="0" smtClean="0">
                <a:latin typeface="Times New Roman" pitchFamily="18" charset="0"/>
                <a:cs typeface="Times New Roman" pitchFamily="18" charset="0"/>
              </a:rPr>
              <a:t>of</a:t>
            </a:r>
            <a:r>
              <a:rPr lang="en-US" altLang="zh-TW" i="1" dirty="0" smtClean="0">
                <a:latin typeface="Times New Roman" pitchFamily="18" charset="0"/>
                <a:cs typeface="Times New Roman" pitchFamily="18" charset="0"/>
              </a:rPr>
              <a:t> r </a:t>
            </a:r>
            <a:r>
              <a:rPr lang="en-US" altLang="zh-TW" dirty="0" smtClean="0">
                <a:latin typeface="Times New Roman" pitchFamily="18" charset="0"/>
                <a:cs typeface="Times New Roman" pitchFamily="18" charset="0"/>
              </a:rPr>
              <a:t>from left to right</a:t>
            </a:r>
            <a:endParaRPr lang="en-US" altLang="zh-TW" dirty="0" smtClean="0">
              <a:latin typeface="Times New Roman" pitchFamily="18" charset="0"/>
              <a:cs typeface="Times New Roman" pitchFamily="18" charset="0"/>
              <a:sym typeface="Symbol" pitchFamily="18" charset="2"/>
            </a:endParaRPr>
          </a:p>
          <a:p>
            <a:pPr>
              <a:spcBef>
                <a:spcPts val="300"/>
              </a:spcBef>
              <a:buFont typeface="Wingdings" pitchFamily="2" charset="2"/>
              <a:buNone/>
            </a:pPr>
            <a:r>
              <a:rPr lang="en-US" altLang="zh-TW" b="1" dirty="0" smtClean="0">
                <a:latin typeface="Times New Roman" pitchFamily="18" charset="0"/>
                <a:cs typeface="Times New Roman" pitchFamily="18" charset="0"/>
                <a:sym typeface="Symbol" pitchFamily="18" charset="2"/>
              </a:rPr>
              <a:t>begin</a:t>
            </a:r>
          </a:p>
          <a:p>
            <a:pPr>
              <a:spcBef>
                <a:spcPts val="300"/>
              </a:spcBef>
              <a:buFont typeface="Wingdings" pitchFamily="2" charset="2"/>
              <a:buNone/>
            </a:pPr>
            <a:r>
              <a:rPr lang="en-US" altLang="zh-TW" dirty="0" smtClean="0">
                <a:latin typeface="Times New Roman" pitchFamily="18" charset="0"/>
                <a:cs typeface="Times New Roman" pitchFamily="18" charset="0"/>
                <a:sym typeface="Symbol" pitchFamily="18" charset="2"/>
              </a:rPr>
              <a:t>       </a:t>
            </a:r>
            <a:r>
              <a:rPr lang="en-US" altLang="zh-TW" i="1" dirty="0" smtClean="0">
                <a:latin typeface="Times New Roman" pitchFamily="18" charset="0"/>
                <a:cs typeface="Times New Roman" pitchFamily="18" charset="0"/>
                <a:sym typeface="Symbol" pitchFamily="18" charset="2"/>
              </a:rPr>
              <a:t>T</a:t>
            </a:r>
            <a:r>
              <a:rPr lang="en-US" altLang="zh-TW" dirty="0" smtClean="0">
                <a:latin typeface="Times New Roman" pitchFamily="18" charset="0"/>
                <a:cs typeface="Times New Roman" pitchFamily="18" charset="0"/>
                <a:sym typeface="Symbol" pitchFamily="18" charset="2"/>
              </a:rPr>
              <a:t>(</a:t>
            </a:r>
            <a:r>
              <a:rPr lang="en-US" altLang="zh-TW" i="1" dirty="0" smtClean="0">
                <a:latin typeface="Times New Roman" pitchFamily="18" charset="0"/>
                <a:cs typeface="Times New Roman" pitchFamily="18" charset="0"/>
                <a:sym typeface="Symbol" pitchFamily="18" charset="2"/>
              </a:rPr>
              <a:t>c</a:t>
            </a:r>
            <a:r>
              <a:rPr lang="en-US" altLang="zh-TW" dirty="0" smtClean="0">
                <a:latin typeface="Times New Roman" pitchFamily="18" charset="0"/>
                <a:cs typeface="Times New Roman" pitchFamily="18" charset="0"/>
                <a:sym typeface="Symbol" pitchFamily="18" charset="2"/>
              </a:rPr>
              <a:t>) := </a:t>
            </a:r>
            <a:r>
              <a:rPr lang="en-US" altLang="zh-TW" dirty="0" err="1" smtClean="0">
                <a:latin typeface="Times New Roman" pitchFamily="18" charset="0"/>
                <a:cs typeface="Times New Roman" pitchFamily="18" charset="0"/>
                <a:sym typeface="Symbol" pitchFamily="18" charset="2"/>
              </a:rPr>
              <a:t>subtree</a:t>
            </a:r>
            <a:r>
              <a:rPr lang="en-US" altLang="zh-TW" dirty="0" smtClean="0">
                <a:latin typeface="Times New Roman" pitchFamily="18" charset="0"/>
                <a:cs typeface="Times New Roman" pitchFamily="18" charset="0"/>
                <a:sym typeface="Symbol" pitchFamily="18" charset="2"/>
              </a:rPr>
              <a:t> with </a:t>
            </a:r>
            <a:r>
              <a:rPr lang="en-US" altLang="zh-TW" i="1" dirty="0" smtClean="0">
                <a:latin typeface="Times New Roman" pitchFamily="18" charset="0"/>
                <a:cs typeface="Times New Roman" pitchFamily="18" charset="0"/>
                <a:sym typeface="Symbol" pitchFamily="18" charset="2"/>
              </a:rPr>
              <a:t>c</a:t>
            </a:r>
            <a:r>
              <a:rPr lang="en-US" altLang="zh-TW" dirty="0" smtClean="0">
                <a:latin typeface="Times New Roman" pitchFamily="18" charset="0"/>
                <a:cs typeface="Times New Roman" pitchFamily="18" charset="0"/>
                <a:sym typeface="Symbol" pitchFamily="18" charset="2"/>
              </a:rPr>
              <a:t> as its root</a:t>
            </a:r>
          </a:p>
          <a:p>
            <a:pPr>
              <a:spcBef>
                <a:spcPts val="300"/>
              </a:spcBef>
              <a:buFont typeface="Wingdings" pitchFamily="2" charset="2"/>
              <a:buNone/>
            </a:pPr>
            <a:r>
              <a:rPr lang="en-US" altLang="zh-TW" dirty="0" smtClean="0">
                <a:latin typeface="Times New Roman" pitchFamily="18" charset="0"/>
                <a:cs typeface="Times New Roman" pitchFamily="18" charset="0"/>
                <a:sym typeface="Symbol" pitchFamily="18" charset="2"/>
              </a:rPr>
              <a:t>        </a:t>
            </a:r>
            <a:r>
              <a:rPr lang="en-US" altLang="zh-TW" i="1" dirty="0" smtClean="0">
                <a:latin typeface="Times New Roman" pitchFamily="18" charset="0"/>
                <a:cs typeface="Times New Roman" pitchFamily="18" charset="0"/>
                <a:sym typeface="Symbol" pitchFamily="18" charset="2"/>
              </a:rPr>
              <a:t>preorder</a:t>
            </a:r>
            <a:r>
              <a:rPr lang="en-US" altLang="zh-TW" dirty="0" smtClean="0">
                <a:latin typeface="Times New Roman" pitchFamily="18" charset="0"/>
                <a:cs typeface="Times New Roman" pitchFamily="18" charset="0"/>
                <a:sym typeface="Symbol" pitchFamily="18" charset="2"/>
              </a:rPr>
              <a:t>(</a:t>
            </a:r>
            <a:r>
              <a:rPr lang="en-US" altLang="zh-TW" i="1" dirty="0" smtClean="0">
                <a:latin typeface="Times New Roman" pitchFamily="18" charset="0"/>
                <a:cs typeface="Times New Roman" pitchFamily="18" charset="0"/>
                <a:sym typeface="Symbol" pitchFamily="18" charset="2"/>
              </a:rPr>
              <a:t>T</a:t>
            </a:r>
            <a:r>
              <a:rPr lang="en-US" altLang="zh-TW" dirty="0" smtClean="0">
                <a:latin typeface="Times New Roman" pitchFamily="18" charset="0"/>
                <a:cs typeface="Times New Roman" pitchFamily="18" charset="0"/>
                <a:sym typeface="Symbol" pitchFamily="18" charset="2"/>
              </a:rPr>
              <a:t>(</a:t>
            </a:r>
            <a:r>
              <a:rPr lang="en-US" altLang="zh-TW" i="1" dirty="0" smtClean="0">
                <a:latin typeface="Times New Roman" pitchFamily="18" charset="0"/>
                <a:cs typeface="Times New Roman" pitchFamily="18" charset="0"/>
                <a:sym typeface="Symbol" pitchFamily="18" charset="2"/>
              </a:rPr>
              <a:t>c</a:t>
            </a:r>
            <a:r>
              <a:rPr lang="en-US" altLang="zh-TW" dirty="0" smtClean="0">
                <a:latin typeface="Times New Roman" pitchFamily="18" charset="0"/>
                <a:cs typeface="Times New Roman" pitchFamily="18" charset="0"/>
                <a:sym typeface="Symbol" pitchFamily="18" charset="2"/>
              </a:rPr>
              <a:t>))</a:t>
            </a:r>
            <a:endParaRPr lang="en-US" altLang="zh-TW" dirty="0" smtClean="0">
              <a:latin typeface="Times New Roman" pitchFamily="18" charset="0"/>
              <a:cs typeface="Times New Roman" pitchFamily="18" charset="0"/>
            </a:endParaRPr>
          </a:p>
          <a:p>
            <a:pPr>
              <a:spcBef>
                <a:spcPts val="300"/>
              </a:spcBef>
              <a:buFont typeface="Wingdings" pitchFamily="2" charset="2"/>
              <a:buNone/>
            </a:pPr>
            <a:r>
              <a:rPr lang="en-US" altLang="zh-TW" b="1" dirty="0" smtClean="0">
                <a:latin typeface="Times New Roman" pitchFamily="18" charset="0"/>
                <a:cs typeface="Times New Roman" pitchFamily="18" charset="0"/>
              </a:rPr>
              <a:t>end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Preorder</a:t>
            </a:r>
            <a:r>
              <a:rPr lang="en-AU" dirty="0" smtClean="0"/>
              <a:t> Traversal - Example</a:t>
            </a:r>
            <a:endParaRPr lang="en-A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90600" y="1104712"/>
            <a:ext cx="7202151" cy="537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72378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3962400" y="1676400"/>
            <a:ext cx="4724400" cy="4449763"/>
          </a:xfrm>
        </p:spPr>
        <p:txBody>
          <a:bodyPr/>
          <a:lstStyle/>
          <a:p>
            <a:pPr marL="0" indent="0" algn="just">
              <a:buNone/>
            </a:pPr>
            <a:r>
              <a:rPr lang="en-US" dirty="0" smtClean="0"/>
              <a:t>Determine the order in which a preorder traversal visits the vertices of the given ordered rooted tree.</a:t>
            </a:r>
          </a:p>
          <a:p>
            <a:pPr>
              <a:buNone/>
            </a:pPr>
            <a:endParaRPr lang="en-US" dirty="0"/>
          </a:p>
        </p:txBody>
      </p:sp>
      <p:pic>
        <p:nvPicPr>
          <p:cNvPr id="36866" name="Picture 2"/>
          <p:cNvPicPr>
            <a:picLocks noChangeAspect="1" noChangeArrowheads="1"/>
          </p:cNvPicPr>
          <p:nvPr/>
        </p:nvPicPr>
        <p:blipFill>
          <a:blip r:embed="rId2"/>
          <a:srcRect l="38653" t="15625" r="40849" b="26042"/>
          <a:stretch>
            <a:fillRect/>
          </a:stretch>
        </p:blipFill>
        <p:spPr bwMode="auto">
          <a:xfrm>
            <a:off x="533400" y="1447800"/>
            <a:ext cx="3200400" cy="512064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3962400" y="1676400"/>
            <a:ext cx="4724400" cy="4449763"/>
          </a:xfrm>
        </p:spPr>
        <p:txBody>
          <a:bodyPr/>
          <a:lstStyle/>
          <a:p>
            <a:pPr marL="0" indent="0" algn="just">
              <a:buNone/>
            </a:pPr>
            <a:r>
              <a:rPr lang="en-US" dirty="0" smtClean="0"/>
              <a:t>Determine the order in which a preorder traversal visits the vertices of the given ordered rooted tree.</a:t>
            </a:r>
          </a:p>
          <a:p>
            <a:pPr marL="0" indent="0" algn="just">
              <a:buNone/>
            </a:pPr>
            <a:endParaRPr lang="en-US" dirty="0" smtClean="0"/>
          </a:p>
          <a:p>
            <a:r>
              <a:rPr lang="en-US" dirty="0" smtClean="0"/>
              <a:t>The preorder traversal is: </a:t>
            </a:r>
            <a:r>
              <a:rPr lang="en-US" i="1" dirty="0" smtClean="0"/>
              <a:t>a, b, d, e, f, g, c</a:t>
            </a:r>
          </a:p>
          <a:p>
            <a:pPr marL="0" indent="0" algn="just">
              <a:buNone/>
            </a:pPr>
            <a:endParaRPr lang="en-US" dirty="0" smtClean="0"/>
          </a:p>
          <a:p>
            <a:pPr>
              <a:buNone/>
            </a:pPr>
            <a:endParaRPr lang="en-US" dirty="0"/>
          </a:p>
        </p:txBody>
      </p:sp>
      <p:pic>
        <p:nvPicPr>
          <p:cNvPr id="36866" name="Picture 2"/>
          <p:cNvPicPr>
            <a:picLocks noChangeAspect="1" noChangeArrowheads="1"/>
          </p:cNvPicPr>
          <p:nvPr/>
        </p:nvPicPr>
        <p:blipFill>
          <a:blip r:embed="rId2"/>
          <a:srcRect l="38653" t="15625" r="40849" b="26042"/>
          <a:stretch>
            <a:fillRect/>
          </a:stretch>
        </p:blipFill>
        <p:spPr bwMode="auto">
          <a:xfrm>
            <a:off x="533400" y="1447800"/>
            <a:ext cx="3200400" cy="512064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Inorder</a:t>
            </a:r>
            <a:r>
              <a:rPr lang="en-US" dirty="0" smtClean="0"/>
              <a:t> Traversal</a:t>
            </a:r>
            <a:endParaRPr lang="en-US" dirty="0"/>
          </a:p>
        </p:txBody>
      </p:sp>
      <p:sp>
        <p:nvSpPr>
          <p:cNvPr id="4" name="內容版面配置區 5"/>
          <p:cNvSpPr>
            <a:spLocks noGrp="1"/>
          </p:cNvSpPr>
          <p:nvPr>
            <p:ph idx="1"/>
          </p:nvPr>
        </p:nvSpPr>
        <p:spPr>
          <a:xfrm>
            <a:off x="457200" y="1295400"/>
            <a:ext cx="8229600" cy="5029200"/>
          </a:xfrm>
          <a:ln>
            <a:solidFill>
              <a:srgbClr val="000000"/>
            </a:solidFill>
          </a:ln>
        </p:spPr>
        <p:txBody>
          <a:bodyPr/>
          <a:lstStyle/>
          <a:p>
            <a:pPr>
              <a:spcBef>
                <a:spcPts val="300"/>
              </a:spcBef>
              <a:buFont typeface="Wingdings" pitchFamily="2" charset="2"/>
              <a:buNone/>
            </a:pPr>
            <a:r>
              <a:rPr lang="en-US" altLang="zh-TW" sz="2400" b="1" smtClean="0">
                <a:latin typeface="Times New Roman" pitchFamily="18" charset="0"/>
                <a:cs typeface="Times New Roman" pitchFamily="18" charset="0"/>
              </a:rPr>
              <a:t>Procedure</a:t>
            </a:r>
            <a:r>
              <a:rPr lang="en-US" altLang="zh-TW" sz="2400" smtClean="0">
                <a:latin typeface="Times New Roman" pitchFamily="18" charset="0"/>
                <a:cs typeface="Times New Roman" pitchFamily="18" charset="0"/>
              </a:rPr>
              <a:t> </a:t>
            </a:r>
            <a:r>
              <a:rPr lang="en-US" altLang="zh-TW" sz="2400" i="1" smtClean="0">
                <a:latin typeface="Times New Roman" pitchFamily="18" charset="0"/>
                <a:cs typeface="Times New Roman" pitchFamily="18" charset="0"/>
              </a:rPr>
              <a:t>inorder</a:t>
            </a:r>
            <a:r>
              <a:rPr lang="en-US" altLang="zh-TW" sz="2400" smtClean="0">
                <a:latin typeface="Times New Roman" pitchFamily="18" charset="0"/>
                <a:cs typeface="Times New Roman" pitchFamily="18" charset="0"/>
              </a:rPr>
              <a:t>(</a:t>
            </a:r>
            <a:r>
              <a:rPr lang="en-US" altLang="zh-TW" sz="2400" i="1" smtClean="0">
                <a:latin typeface="Times New Roman" pitchFamily="18" charset="0"/>
                <a:cs typeface="Times New Roman" pitchFamily="18" charset="0"/>
              </a:rPr>
              <a:t>T</a:t>
            </a:r>
            <a:r>
              <a:rPr lang="en-US" altLang="zh-TW" sz="2400" smtClean="0">
                <a:latin typeface="Times New Roman" pitchFamily="18" charset="0"/>
                <a:cs typeface="Times New Roman" pitchFamily="18" charset="0"/>
              </a:rPr>
              <a:t>: ordered rooted tree)</a:t>
            </a:r>
          </a:p>
          <a:p>
            <a:pPr>
              <a:spcBef>
                <a:spcPts val="300"/>
              </a:spcBef>
              <a:buFont typeface="Wingdings" pitchFamily="2" charset="2"/>
              <a:buNone/>
            </a:pPr>
            <a:r>
              <a:rPr lang="en-US" altLang="zh-TW" sz="2400" i="1" smtClean="0">
                <a:latin typeface="Times New Roman" pitchFamily="18" charset="0"/>
                <a:cs typeface="Times New Roman" pitchFamily="18" charset="0"/>
              </a:rPr>
              <a:t>r </a:t>
            </a:r>
            <a:r>
              <a:rPr lang="en-US" altLang="zh-TW" sz="2400" smtClean="0">
                <a:latin typeface="Times New Roman" pitchFamily="18" charset="0"/>
                <a:cs typeface="Times New Roman" pitchFamily="18" charset="0"/>
              </a:rPr>
              <a:t>:= </a:t>
            </a:r>
            <a:r>
              <a:rPr lang="en-US" altLang="zh-TW" sz="2400" smtClean="0">
                <a:latin typeface="Times New Roman" pitchFamily="18" charset="0"/>
                <a:cs typeface="Times New Roman" pitchFamily="18" charset="0"/>
                <a:sym typeface="Symbol" pitchFamily="18" charset="2"/>
              </a:rPr>
              <a:t>root of </a:t>
            </a:r>
            <a:r>
              <a:rPr lang="en-US" altLang="zh-TW" sz="2400" i="1" smtClean="0">
                <a:latin typeface="Times New Roman" pitchFamily="18" charset="0"/>
                <a:cs typeface="Times New Roman" pitchFamily="18" charset="0"/>
                <a:sym typeface="Symbol" pitchFamily="18" charset="2"/>
              </a:rPr>
              <a:t>T</a:t>
            </a:r>
          </a:p>
          <a:p>
            <a:pPr>
              <a:spcBef>
                <a:spcPts val="300"/>
              </a:spcBef>
              <a:buFont typeface="Wingdings" pitchFamily="2" charset="2"/>
              <a:buNone/>
            </a:pPr>
            <a:r>
              <a:rPr lang="en-US" altLang="zh-TW" sz="2400" b="1" smtClean="0">
                <a:latin typeface="Times New Roman" pitchFamily="18" charset="0"/>
                <a:cs typeface="Times New Roman" pitchFamily="18" charset="0"/>
                <a:sym typeface="Symbol" pitchFamily="18" charset="2"/>
              </a:rPr>
              <a:t>If </a:t>
            </a:r>
            <a:r>
              <a:rPr lang="en-US" altLang="zh-TW" sz="2400" i="1" smtClean="0">
                <a:latin typeface="Times New Roman" pitchFamily="18" charset="0"/>
                <a:cs typeface="Times New Roman" pitchFamily="18" charset="0"/>
                <a:sym typeface="Symbol" pitchFamily="18" charset="2"/>
              </a:rPr>
              <a:t>r </a:t>
            </a:r>
            <a:r>
              <a:rPr lang="en-US" altLang="zh-TW" sz="2400" smtClean="0">
                <a:latin typeface="Times New Roman" pitchFamily="18" charset="0"/>
                <a:cs typeface="Times New Roman" pitchFamily="18" charset="0"/>
                <a:sym typeface="Symbol" pitchFamily="18" charset="2"/>
              </a:rPr>
              <a:t>is a leaf </a:t>
            </a:r>
            <a:r>
              <a:rPr lang="en-US" altLang="zh-TW" sz="2400" b="1" smtClean="0">
                <a:latin typeface="Times New Roman" pitchFamily="18" charset="0"/>
                <a:cs typeface="Times New Roman" pitchFamily="18" charset="0"/>
                <a:sym typeface="Symbol" pitchFamily="18" charset="2"/>
              </a:rPr>
              <a:t>then</a:t>
            </a:r>
            <a:r>
              <a:rPr lang="en-US" altLang="zh-TW" sz="2400" smtClean="0">
                <a:latin typeface="Times New Roman" pitchFamily="18" charset="0"/>
                <a:cs typeface="Times New Roman" pitchFamily="18" charset="0"/>
                <a:sym typeface="Symbol" pitchFamily="18" charset="2"/>
              </a:rPr>
              <a:t> list </a:t>
            </a:r>
            <a:r>
              <a:rPr lang="en-US" altLang="zh-TW" sz="2400" i="1" smtClean="0">
                <a:latin typeface="Times New Roman" pitchFamily="18" charset="0"/>
                <a:cs typeface="Times New Roman" pitchFamily="18" charset="0"/>
                <a:sym typeface="Symbol" pitchFamily="18" charset="2"/>
              </a:rPr>
              <a:t>r</a:t>
            </a:r>
          </a:p>
          <a:p>
            <a:pPr>
              <a:spcBef>
                <a:spcPts val="300"/>
              </a:spcBef>
              <a:buFont typeface="Wingdings" pitchFamily="2" charset="2"/>
              <a:buNone/>
            </a:pPr>
            <a:r>
              <a:rPr lang="en-US" altLang="zh-TW" sz="2400" b="1" smtClean="0">
                <a:latin typeface="Times New Roman" pitchFamily="18" charset="0"/>
                <a:cs typeface="Times New Roman" pitchFamily="18" charset="0"/>
                <a:sym typeface="Symbol" pitchFamily="18" charset="2"/>
              </a:rPr>
              <a:t>else</a:t>
            </a:r>
          </a:p>
          <a:p>
            <a:pPr>
              <a:spcBef>
                <a:spcPts val="300"/>
              </a:spcBef>
              <a:buFont typeface="Wingdings" pitchFamily="2" charset="2"/>
              <a:buNone/>
            </a:pPr>
            <a:r>
              <a:rPr lang="en-US" altLang="zh-TW" sz="2400" b="1" smtClean="0">
                <a:latin typeface="Times New Roman" pitchFamily="18" charset="0"/>
                <a:cs typeface="Times New Roman" pitchFamily="18" charset="0"/>
                <a:sym typeface="Symbol" pitchFamily="18" charset="2"/>
              </a:rPr>
              <a:t>begin</a:t>
            </a:r>
          </a:p>
          <a:p>
            <a:pPr>
              <a:spcBef>
                <a:spcPts val="300"/>
              </a:spcBef>
              <a:buFont typeface="Wingdings" pitchFamily="2" charset="2"/>
              <a:buNone/>
            </a:pPr>
            <a:r>
              <a:rPr lang="en-US" altLang="zh-TW" sz="2400" smtClean="0">
                <a:latin typeface="Times New Roman" pitchFamily="18" charset="0"/>
                <a:cs typeface="Times New Roman" pitchFamily="18" charset="0"/>
                <a:sym typeface="Symbol" pitchFamily="18" charset="2"/>
              </a:rPr>
              <a:t>       </a:t>
            </a:r>
            <a:r>
              <a:rPr lang="en-US" altLang="zh-TW" sz="2400" i="1" smtClean="0">
                <a:latin typeface="Times New Roman" pitchFamily="18" charset="0"/>
                <a:cs typeface="Times New Roman" pitchFamily="18" charset="0"/>
                <a:sym typeface="Symbol" pitchFamily="18" charset="2"/>
              </a:rPr>
              <a:t>l</a:t>
            </a:r>
            <a:r>
              <a:rPr lang="en-US" altLang="zh-TW" sz="2400" smtClean="0">
                <a:latin typeface="Times New Roman" pitchFamily="18" charset="0"/>
                <a:cs typeface="Times New Roman" pitchFamily="18" charset="0"/>
                <a:sym typeface="Symbol" pitchFamily="18" charset="2"/>
              </a:rPr>
              <a:t> := first child of </a:t>
            </a:r>
            <a:r>
              <a:rPr lang="en-US" altLang="zh-TW" sz="2400" i="1" smtClean="0">
                <a:latin typeface="Times New Roman" pitchFamily="18" charset="0"/>
                <a:cs typeface="Times New Roman" pitchFamily="18" charset="0"/>
                <a:sym typeface="Symbol" pitchFamily="18" charset="2"/>
              </a:rPr>
              <a:t>r</a:t>
            </a:r>
            <a:r>
              <a:rPr lang="en-US" altLang="zh-TW" sz="2400" smtClean="0">
                <a:latin typeface="Times New Roman" pitchFamily="18" charset="0"/>
                <a:cs typeface="Times New Roman" pitchFamily="18" charset="0"/>
                <a:sym typeface="Symbol" pitchFamily="18" charset="2"/>
              </a:rPr>
              <a:t> from left to right</a:t>
            </a:r>
          </a:p>
          <a:p>
            <a:pPr>
              <a:spcBef>
                <a:spcPts val="300"/>
              </a:spcBef>
              <a:buFont typeface="Wingdings" pitchFamily="2" charset="2"/>
              <a:buNone/>
            </a:pPr>
            <a:r>
              <a:rPr lang="en-US" altLang="zh-TW" sz="2400" i="1" smtClean="0">
                <a:latin typeface="Times New Roman" pitchFamily="18" charset="0"/>
                <a:cs typeface="Times New Roman" pitchFamily="18" charset="0"/>
                <a:sym typeface="Symbol" pitchFamily="18" charset="2"/>
              </a:rPr>
              <a:t>       T</a:t>
            </a:r>
            <a:r>
              <a:rPr lang="en-US" altLang="zh-TW" sz="2400" smtClean="0">
                <a:latin typeface="Times New Roman" pitchFamily="18" charset="0"/>
                <a:cs typeface="Times New Roman" pitchFamily="18" charset="0"/>
                <a:sym typeface="Symbol" pitchFamily="18" charset="2"/>
              </a:rPr>
              <a:t>(</a:t>
            </a:r>
            <a:r>
              <a:rPr lang="en-US" altLang="zh-TW" sz="2400" i="1" smtClean="0">
                <a:latin typeface="Times New Roman" pitchFamily="18" charset="0"/>
                <a:cs typeface="Times New Roman" pitchFamily="18" charset="0"/>
                <a:sym typeface="Symbol" pitchFamily="18" charset="2"/>
              </a:rPr>
              <a:t>l</a:t>
            </a:r>
            <a:r>
              <a:rPr lang="en-US" altLang="zh-TW" sz="2400" smtClean="0">
                <a:latin typeface="Times New Roman" pitchFamily="18" charset="0"/>
                <a:cs typeface="Times New Roman" pitchFamily="18" charset="0"/>
                <a:sym typeface="Symbol" pitchFamily="18" charset="2"/>
              </a:rPr>
              <a:t>) := subtree with </a:t>
            </a:r>
            <a:r>
              <a:rPr lang="en-US" altLang="zh-TW" sz="2400" i="1" smtClean="0">
                <a:latin typeface="Times New Roman" pitchFamily="18" charset="0"/>
                <a:cs typeface="Times New Roman" pitchFamily="18" charset="0"/>
                <a:sym typeface="Symbol" pitchFamily="18" charset="2"/>
              </a:rPr>
              <a:t>l</a:t>
            </a:r>
            <a:r>
              <a:rPr lang="en-US" altLang="zh-TW" sz="2400" smtClean="0">
                <a:latin typeface="Times New Roman" pitchFamily="18" charset="0"/>
                <a:cs typeface="Times New Roman" pitchFamily="18" charset="0"/>
                <a:sym typeface="Symbol" pitchFamily="18" charset="2"/>
              </a:rPr>
              <a:t> as its root</a:t>
            </a:r>
          </a:p>
          <a:p>
            <a:pPr>
              <a:spcBef>
                <a:spcPts val="300"/>
              </a:spcBef>
              <a:buFont typeface="Wingdings" pitchFamily="2" charset="2"/>
              <a:buNone/>
            </a:pPr>
            <a:r>
              <a:rPr lang="en-US" altLang="zh-TW" sz="2400" smtClean="0">
                <a:latin typeface="Times New Roman" pitchFamily="18" charset="0"/>
                <a:cs typeface="Times New Roman" pitchFamily="18" charset="0"/>
                <a:sym typeface="Symbol" pitchFamily="18" charset="2"/>
              </a:rPr>
              <a:t>       </a:t>
            </a:r>
            <a:r>
              <a:rPr lang="en-US" altLang="zh-TW" sz="2400" i="1" smtClean="0">
                <a:latin typeface="Times New Roman" pitchFamily="18" charset="0"/>
                <a:cs typeface="Times New Roman" pitchFamily="18" charset="0"/>
                <a:sym typeface="Symbol" pitchFamily="18" charset="2"/>
              </a:rPr>
              <a:t>inorder</a:t>
            </a:r>
            <a:r>
              <a:rPr lang="en-US" altLang="zh-TW" sz="2400" smtClean="0">
                <a:latin typeface="Times New Roman" pitchFamily="18" charset="0"/>
                <a:cs typeface="Times New Roman" pitchFamily="18" charset="0"/>
                <a:sym typeface="Symbol" pitchFamily="18" charset="2"/>
              </a:rPr>
              <a:t>(</a:t>
            </a:r>
            <a:r>
              <a:rPr lang="en-US" altLang="zh-TW" sz="2400" i="1" smtClean="0">
                <a:latin typeface="Times New Roman" pitchFamily="18" charset="0"/>
                <a:cs typeface="Times New Roman" pitchFamily="18" charset="0"/>
                <a:sym typeface="Symbol" pitchFamily="18" charset="2"/>
              </a:rPr>
              <a:t>T</a:t>
            </a:r>
            <a:r>
              <a:rPr lang="en-US" altLang="zh-TW" sz="2400" smtClean="0">
                <a:latin typeface="Times New Roman" pitchFamily="18" charset="0"/>
                <a:cs typeface="Times New Roman" pitchFamily="18" charset="0"/>
                <a:sym typeface="Symbol" pitchFamily="18" charset="2"/>
              </a:rPr>
              <a:t>(</a:t>
            </a:r>
            <a:r>
              <a:rPr lang="en-US" altLang="zh-TW" sz="2400" i="1" smtClean="0">
                <a:latin typeface="Times New Roman" pitchFamily="18" charset="0"/>
                <a:cs typeface="Times New Roman" pitchFamily="18" charset="0"/>
                <a:sym typeface="Symbol" pitchFamily="18" charset="2"/>
              </a:rPr>
              <a:t>l</a:t>
            </a:r>
            <a:r>
              <a:rPr lang="en-US" altLang="zh-TW" sz="2400" smtClean="0">
                <a:latin typeface="Times New Roman" pitchFamily="18" charset="0"/>
                <a:cs typeface="Times New Roman" pitchFamily="18" charset="0"/>
                <a:sym typeface="Symbol" pitchFamily="18" charset="2"/>
              </a:rPr>
              <a:t>))</a:t>
            </a:r>
          </a:p>
          <a:p>
            <a:pPr>
              <a:spcBef>
                <a:spcPts val="300"/>
              </a:spcBef>
              <a:buFont typeface="Wingdings" pitchFamily="2" charset="2"/>
              <a:buNone/>
            </a:pPr>
            <a:r>
              <a:rPr lang="en-US" altLang="zh-TW" sz="2400" smtClean="0">
                <a:latin typeface="Times New Roman" pitchFamily="18" charset="0"/>
                <a:cs typeface="Times New Roman" pitchFamily="18" charset="0"/>
                <a:sym typeface="Symbol" pitchFamily="18" charset="2"/>
              </a:rPr>
              <a:t>       list </a:t>
            </a:r>
            <a:r>
              <a:rPr lang="en-US" altLang="zh-TW" sz="2400" i="1" smtClean="0">
                <a:latin typeface="Times New Roman" pitchFamily="18" charset="0"/>
                <a:cs typeface="Times New Roman" pitchFamily="18" charset="0"/>
                <a:sym typeface="Symbol" pitchFamily="18" charset="2"/>
              </a:rPr>
              <a:t>r</a:t>
            </a:r>
          </a:p>
          <a:p>
            <a:pPr>
              <a:spcBef>
                <a:spcPts val="300"/>
              </a:spcBef>
              <a:buFont typeface="Wingdings" pitchFamily="2" charset="2"/>
              <a:buNone/>
            </a:pPr>
            <a:r>
              <a:rPr lang="en-US" altLang="zh-TW" sz="2400" i="1" smtClean="0">
                <a:latin typeface="Times New Roman" pitchFamily="18" charset="0"/>
                <a:cs typeface="Times New Roman" pitchFamily="18" charset="0"/>
                <a:sym typeface="Symbol" pitchFamily="18" charset="2"/>
              </a:rPr>
              <a:t>       </a:t>
            </a:r>
            <a:r>
              <a:rPr lang="en-US" altLang="zh-TW" sz="2400" b="1" smtClean="0">
                <a:latin typeface="Times New Roman" pitchFamily="18" charset="0"/>
                <a:cs typeface="Times New Roman" pitchFamily="18" charset="0"/>
                <a:sym typeface="Symbol" pitchFamily="18" charset="2"/>
              </a:rPr>
              <a:t>for</a:t>
            </a:r>
            <a:r>
              <a:rPr lang="en-US" altLang="zh-TW" sz="2400" smtClean="0">
                <a:latin typeface="Times New Roman" pitchFamily="18" charset="0"/>
                <a:cs typeface="Times New Roman" pitchFamily="18" charset="0"/>
                <a:sym typeface="Symbol" pitchFamily="18" charset="2"/>
              </a:rPr>
              <a:t> each child </a:t>
            </a:r>
            <a:r>
              <a:rPr lang="en-US" altLang="zh-TW" sz="2400" i="1" smtClean="0">
                <a:latin typeface="Times New Roman" pitchFamily="18" charset="0"/>
                <a:cs typeface="Times New Roman" pitchFamily="18" charset="0"/>
                <a:sym typeface="Symbol" pitchFamily="18" charset="2"/>
              </a:rPr>
              <a:t>c </a:t>
            </a:r>
            <a:r>
              <a:rPr lang="en-US" altLang="zh-TW" sz="2400" smtClean="0">
                <a:latin typeface="Times New Roman" pitchFamily="18" charset="0"/>
                <a:cs typeface="Times New Roman" pitchFamily="18" charset="0"/>
                <a:sym typeface="Symbol" pitchFamily="18" charset="2"/>
              </a:rPr>
              <a:t>of</a:t>
            </a:r>
            <a:r>
              <a:rPr lang="en-US" altLang="zh-TW" sz="2400" i="1" smtClean="0">
                <a:latin typeface="Times New Roman" pitchFamily="18" charset="0"/>
                <a:cs typeface="Times New Roman" pitchFamily="18" charset="0"/>
                <a:sym typeface="Symbol" pitchFamily="18" charset="2"/>
              </a:rPr>
              <a:t> r </a:t>
            </a:r>
            <a:r>
              <a:rPr lang="en-US" altLang="zh-TW" sz="2400" smtClean="0">
                <a:latin typeface="Times New Roman" pitchFamily="18" charset="0"/>
                <a:cs typeface="Times New Roman" pitchFamily="18" charset="0"/>
                <a:sym typeface="Symbol" pitchFamily="18" charset="2"/>
              </a:rPr>
              <a:t>except for </a:t>
            </a:r>
            <a:r>
              <a:rPr lang="en-US" altLang="zh-TW" sz="2400" i="1" smtClean="0">
                <a:latin typeface="Times New Roman" pitchFamily="18" charset="0"/>
                <a:cs typeface="Times New Roman" pitchFamily="18" charset="0"/>
                <a:sym typeface="Symbol" pitchFamily="18" charset="2"/>
              </a:rPr>
              <a:t>l </a:t>
            </a:r>
            <a:r>
              <a:rPr lang="en-US" altLang="zh-TW" sz="2400" smtClean="0">
                <a:latin typeface="Times New Roman" pitchFamily="18" charset="0"/>
                <a:cs typeface="Times New Roman" pitchFamily="18" charset="0"/>
                <a:sym typeface="Symbol" pitchFamily="18" charset="2"/>
              </a:rPr>
              <a:t>from left to right</a:t>
            </a:r>
          </a:p>
          <a:p>
            <a:pPr>
              <a:spcBef>
                <a:spcPts val="300"/>
              </a:spcBef>
              <a:buFont typeface="Wingdings" pitchFamily="2" charset="2"/>
              <a:buNone/>
            </a:pPr>
            <a:r>
              <a:rPr lang="en-US" altLang="zh-TW" sz="2400" smtClean="0">
                <a:latin typeface="Times New Roman" pitchFamily="18" charset="0"/>
                <a:cs typeface="Times New Roman" pitchFamily="18" charset="0"/>
                <a:sym typeface="Symbol" pitchFamily="18" charset="2"/>
              </a:rPr>
              <a:t>             </a:t>
            </a:r>
            <a:r>
              <a:rPr lang="en-US" altLang="zh-TW" sz="2400" i="1" smtClean="0">
                <a:latin typeface="Times New Roman" pitchFamily="18" charset="0"/>
                <a:cs typeface="Times New Roman" pitchFamily="18" charset="0"/>
                <a:sym typeface="Symbol" pitchFamily="18" charset="2"/>
              </a:rPr>
              <a:t>T</a:t>
            </a:r>
            <a:r>
              <a:rPr lang="en-US" altLang="zh-TW" sz="2400" smtClean="0">
                <a:latin typeface="Times New Roman" pitchFamily="18" charset="0"/>
                <a:cs typeface="Times New Roman" pitchFamily="18" charset="0"/>
                <a:sym typeface="Symbol" pitchFamily="18" charset="2"/>
              </a:rPr>
              <a:t>(</a:t>
            </a:r>
            <a:r>
              <a:rPr lang="en-US" altLang="zh-TW" sz="2400" i="1" smtClean="0">
                <a:latin typeface="Times New Roman" pitchFamily="18" charset="0"/>
                <a:cs typeface="Times New Roman" pitchFamily="18" charset="0"/>
                <a:sym typeface="Symbol" pitchFamily="18" charset="2"/>
              </a:rPr>
              <a:t>c</a:t>
            </a:r>
            <a:r>
              <a:rPr lang="en-US" altLang="zh-TW" sz="2400" smtClean="0">
                <a:latin typeface="Times New Roman" pitchFamily="18" charset="0"/>
                <a:cs typeface="Times New Roman" pitchFamily="18" charset="0"/>
                <a:sym typeface="Symbol" pitchFamily="18" charset="2"/>
              </a:rPr>
              <a:t>) := subtree with </a:t>
            </a:r>
            <a:r>
              <a:rPr lang="en-US" altLang="zh-TW" sz="2400" i="1" smtClean="0">
                <a:latin typeface="Times New Roman" pitchFamily="18" charset="0"/>
                <a:cs typeface="Times New Roman" pitchFamily="18" charset="0"/>
                <a:sym typeface="Symbol" pitchFamily="18" charset="2"/>
              </a:rPr>
              <a:t>c</a:t>
            </a:r>
            <a:r>
              <a:rPr lang="en-US" altLang="zh-TW" sz="2400" smtClean="0">
                <a:latin typeface="Times New Roman" pitchFamily="18" charset="0"/>
                <a:cs typeface="Times New Roman" pitchFamily="18" charset="0"/>
                <a:sym typeface="Symbol" pitchFamily="18" charset="2"/>
              </a:rPr>
              <a:t> as its root</a:t>
            </a:r>
          </a:p>
          <a:p>
            <a:pPr>
              <a:spcBef>
                <a:spcPts val="300"/>
              </a:spcBef>
              <a:buFont typeface="Wingdings" pitchFamily="2" charset="2"/>
              <a:buNone/>
            </a:pPr>
            <a:r>
              <a:rPr lang="en-US" altLang="zh-TW" sz="2400" i="1" smtClean="0">
                <a:latin typeface="Times New Roman" pitchFamily="18" charset="0"/>
                <a:cs typeface="Times New Roman" pitchFamily="18" charset="0"/>
                <a:sym typeface="Symbol" pitchFamily="18" charset="2"/>
              </a:rPr>
              <a:t>             inorder</a:t>
            </a:r>
            <a:r>
              <a:rPr lang="en-US" altLang="zh-TW" sz="2400" smtClean="0">
                <a:latin typeface="Times New Roman" pitchFamily="18" charset="0"/>
                <a:cs typeface="Times New Roman" pitchFamily="18" charset="0"/>
                <a:sym typeface="Symbol" pitchFamily="18" charset="2"/>
              </a:rPr>
              <a:t>(</a:t>
            </a:r>
            <a:r>
              <a:rPr lang="en-US" altLang="zh-TW" sz="2400" i="1" smtClean="0">
                <a:latin typeface="Times New Roman" pitchFamily="18" charset="0"/>
                <a:cs typeface="Times New Roman" pitchFamily="18" charset="0"/>
                <a:sym typeface="Symbol" pitchFamily="18" charset="2"/>
              </a:rPr>
              <a:t>T</a:t>
            </a:r>
            <a:r>
              <a:rPr lang="en-US" altLang="zh-TW" sz="2400" smtClean="0">
                <a:latin typeface="Times New Roman" pitchFamily="18" charset="0"/>
                <a:cs typeface="Times New Roman" pitchFamily="18" charset="0"/>
                <a:sym typeface="Symbol" pitchFamily="18" charset="2"/>
              </a:rPr>
              <a:t>(</a:t>
            </a:r>
            <a:r>
              <a:rPr lang="en-US" altLang="zh-TW" sz="2400" i="1" smtClean="0">
                <a:latin typeface="Times New Roman" pitchFamily="18" charset="0"/>
                <a:cs typeface="Times New Roman" pitchFamily="18" charset="0"/>
                <a:sym typeface="Symbol" pitchFamily="18" charset="2"/>
              </a:rPr>
              <a:t>c</a:t>
            </a:r>
            <a:r>
              <a:rPr lang="en-US" altLang="zh-TW" sz="2400" smtClean="0">
                <a:latin typeface="Times New Roman" pitchFamily="18" charset="0"/>
                <a:cs typeface="Times New Roman" pitchFamily="18" charset="0"/>
                <a:sym typeface="Symbol" pitchFamily="18" charset="2"/>
              </a:rPr>
              <a:t>))</a:t>
            </a:r>
            <a:endParaRPr lang="en-US" altLang="zh-TW" sz="2400" smtClean="0">
              <a:latin typeface="Times New Roman" pitchFamily="18" charset="0"/>
              <a:cs typeface="Times New Roman" pitchFamily="18" charset="0"/>
            </a:endParaRPr>
          </a:p>
          <a:p>
            <a:pPr>
              <a:spcBef>
                <a:spcPts val="300"/>
              </a:spcBef>
              <a:buFont typeface="Wingdings" pitchFamily="2" charset="2"/>
              <a:buNone/>
            </a:pPr>
            <a:r>
              <a:rPr lang="en-US" altLang="zh-TW" sz="2400" b="1" smtClean="0">
                <a:latin typeface="Times New Roman" pitchFamily="18" charset="0"/>
                <a:cs typeface="Times New Roman" pitchFamily="18" charset="0"/>
              </a:rPr>
              <a:t>end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Inorder</a:t>
            </a:r>
            <a:r>
              <a:rPr lang="en-AU" dirty="0" smtClean="0"/>
              <a:t> Traversal -Example</a:t>
            </a:r>
            <a:endParaRPr lang="en-A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47129" y="1066800"/>
            <a:ext cx="7800975" cy="548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10731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3962400" y="1676400"/>
            <a:ext cx="4724400" cy="4449763"/>
          </a:xfrm>
        </p:spPr>
        <p:txBody>
          <a:bodyPr/>
          <a:lstStyle/>
          <a:p>
            <a:pPr marL="0" indent="0" algn="just">
              <a:buNone/>
            </a:pPr>
            <a:r>
              <a:rPr lang="en-US" dirty="0" smtClean="0"/>
              <a:t>Determine the order in which a </a:t>
            </a:r>
            <a:r>
              <a:rPr lang="en-US" dirty="0" err="1" smtClean="0"/>
              <a:t>inorder</a:t>
            </a:r>
            <a:r>
              <a:rPr lang="en-US" dirty="0" smtClean="0"/>
              <a:t> traversal visits the vertices of the given ordered rooted tree.</a:t>
            </a:r>
          </a:p>
          <a:p>
            <a:pPr>
              <a:buNone/>
            </a:pPr>
            <a:endParaRPr lang="en-US" dirty="0"/>
          </a:p>
        </p:txBody>
      </p:sp>
      <p:pic>
        <p:nvPicPr>
          <p:cNvPr id="36866" name="Picture 2"/>
          <p:cNvPicPr>
            <a:picLocks noChangeAspect="1" noChangeArrowheads="1"/>
          </p:cNvPicPr>
          <p:nvPr/>
        </p:nvPicPr>
        <p:blipFill>
          <a:blip r:embed="rId2"/>
          <a:srcRect l="38653" t="15625" r="40849" b="26042"/>
          <a:stretch>
            <a:fillRect/>
          </a:stretch>
        </p:blipFill>
        <p:spPr bwMode="auto">
          <a:xfrm>
            <a:off x="533400" y="1447800"/>
            <a:ext cx="3200400" cy="5120640"/>
          </a:xfrm>
          <a:prstGeom prst="rect">
            <a:avLst/>
          </a:prstGeom>
          <a:noFill/>
          <a:ln w="9525">
            <a:noFill/>
            <a:miter lim="800000"/>
            <a:headEnd/>
            <a:tailEnd/>
          </a:ln>
          <a:effectLst/>
        </p:spPr>
      </p:pic>
    </p:spTree>
    <p:extLst>
      <p:ext uri="{BB962C8B-B14F-4D97-AF65-F5344CB8AC3E}">
        <p14:creationId xmlns:p14="http://schemas.microsoft.com/office/powerpoint/2010/main" xmlns="" val="2432931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Solution</a:t>
            </a:r>
            <a:endParaRPr lang="en-AU" dirty="0"/>
          </a:p>
        </p:txBody>
      </p:sp>
      <p:grpSp>
        <p:nvGrpSpPr>
          <p:cNvPr id="4" name="Group 3"/>
          <p:cNvGrpSpPr/>
          <p:nvPr/>
        </p:nvGrpSpPr>
        <p:grpSpPr>
          <a:xfrm>
            <a:off x="1600200" y="1752600"/>
            <a:ext cx="1981200" cy="1219200"/>
            <a:chOff x="1524000" y="1981200"/>
            <a:chExt cx="1981200" cy="1219200"/>
          </a:xfrm>
        </p:grpSpPr>
        <p:grpSp>
          <p:nvGrpSpPr>
            <p:cNvPr id="5" name="Group 32"/>
            <p:cNvGrpSpPr>
              <a:grpSpLocks/>
            </p:cNvGrpSpPr>
            <p:nvPr/>
          </p:nvGrpSpPr>
          <p:grpSpPr bwMode="auto">
            <a:xfrm>
              <a:off x="1524000" y="1981200"/>
              <a:ext cx="228600" cy="1219200"/>
              <a:chOff x="576" y="1248"/>
              <a:chExt cx="144" cy="768"/>
            </a:xfrm>
          </p:grpSpPr>
          <p:sp>
            <p:nvSpPr>
              <p:cNvPr id="16" name="Oval 29"/>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17" name="Line 30"/>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8" name="Oval 31"/>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6" name="Group 33"/>
            <p:cNvGrpSpPr>
              <a:grpSpLocks/>
            </p:cNvGrpSpPr>
            <p:nvPr/>
          </p:nvGrpSpPr>
          <p:grpSpPr bwMode="auto">
            <a:xfrm>
              <a:off x="2438400" y="1981200"/>
              <a:ext cx="228600" cy="1219200"/>
              <a:chOff x="576" y="1248"/>
              <a:chExt cx="144" cy="768"/>
            </a:xfrm>
          </p:grpSpPr>
          <p:sp>
            <p:nvSpPr>
              <p:cNvPr id="13" name="Oval 34"/>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14" name="Line 35"/>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5" name="Oval 36"/>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7" name="Group 37"/>
            <p:cNvGrpSpPr>
              <a:grpSpLocks/>
            </p:cNvGrpSpPr>
            <p:nvPr/>
          </p:nvGrpSpPr>
          <p:grpSpPr bwMode="auto">
            <a:xfrm>
              <a:off x="3276600" y="1981200"/>
              <a:ext cx="228600" cy="1219200"/>
              <a:chOff x="576" y="1248"/>
              <a:chExt cx="144" cy="768"/>
            </a:xfrm>
          </p:grpSpPr>
          <p:sp>
            <p:nvSpPr>
              <p:cNvPr id="10" name="Oval 38"/>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11" name="Line 39"/>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2" name="Oval 40"/>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8" name="Line 41"/>
            <p:cNvSpPr>
              <a:spLocks noChangeShapeType="1"/>
            </p:cNvSpPr>
            <p:nvPr/>
          </p:nvSpPr>
          <p:spPr bwMode="auto">
            <a:xfrm>
              <a:off x="2590800" y="2133600"/>
              <a:ext cx="7620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9" name="Line 42"/>
            <p:cNvSpPr>
              <a:spLocks noChangeShapeType="1"/>
            </p:cNvSpPr>
            <p:nvPr/>
          </p:nvSpPr>
          <p:spPr bwMode="auto">
            <a:xfrm flipH="1">
              <a:off x="1676400" y="213360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grpSp>
      <p:grpSp>
        <p:nvGrpSpPr>
          <p:cNvPr id="19" name="Group 18"/>
          <p:cNvGrpSpPr/>
          <p:nvPr/>
        </p:nvGrpSpPr>
        <p:grpSpPr>
          <a:xfrm>
            <a:off x="5265821" y="1790700"/>
            <a:ext cx="1981200" cy="1219200"/>
            <a:chOff x="6096000" y="2133600"/>
            <a:chExt cx="1981200" cy="1219200"/>
          </a:xfrm>
        </p:grpSpPr>
        <p:grpSp>
          <p:nvGrpSpPr>
            <p:cNvPr id="20" name="Group 43"/>
            <p:cNvGrpSpPr>
              <a:grpSpLocks/>
            </p:cNvGrpSpPr>
            <p:nvPr/>
          </p:nvGrpSpPr>
          <p:grpSpPr bwMode="auto">
            <a:xfrm>
              <a:off x="6096000" y="2133600"/>
              <a:ext cx="228600" cy="1219200"/>
              <a:chOff x="576" y="1248"/>
              <a:chExt cx="144" cy="768"/>
            </a:xfrm>
          </p:grpSpPr>
          <p:sp>
            <p:nvSpPr>
              <p:cNvPr id="32" name="Oval 44"/>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33" name="Line 45"/>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34" name="Oval 46"/>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21" name="Group 47"/>
            <p:cNvGrpSpPr>
              <a:grpSpLocks/>
            </p:cNvGrpSpPr>
            <p:nvPr/>
          </p:nvGrpSpPr>
          <p:grpSpPr bwMode="auto">
            <a:xfrm>
              <a:off x="7010400" y="2133600"/>
              <a:ext cx="228600" cy="1219200"/>
              <a:chOff x="576" y="1248"/>
              <a:chExt cx="144" cy="768"/>
            </a:xfrm>
          </p:grpSpPr>
          <p:sp>
            <p:nvSpPr>
              <p:cNvPr id="29" name="Oval 48"/>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30" name="Line 49"/>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31" name="Oval 50"/>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22" name="Group 51"/>
            <p:cNvGrpSpPr>
              <a:grpSpLocks/>
            </p:cNvGrpSpPr>
            <p:nvPr/>
          </p:nvGrpSpPr>
          <p:grpSpPr bwMode="auto">
            <a:xfrm>
              <a:off x="7848600" y="2133600"/>
              <a:ext cx="228600" cy="1219200"/>
              <a:chOff x="576" y="1248"/>
              <a:chExt cx="144" cy="768"/>
            </a:xfrm>
          </p:grpSpPr>
          <p:sp>
            <p:nvSpPr>
              <p:cNvPr id="26" name="Oval 52"/>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27" name="Line 53"/>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28" name="Oval 54"/>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23" name="Line 55"/>
            <p:cNvSpPr>
              <a:spLocks noChangeShapeType="1"/>
            </p:cNvSpPr>
            <p:nvPr/>
          </p:nvSpPr>
          <p:spPr bwMode="auto">
            <a:xfrm>
              <a:off x="7162800" y="2286000"/>
              <a:ext cx="7620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24" name="Line 56"/>
            <p:cNvSpPr>
              <a:spLocks noChangeShapeType="1"/>
            </p:cNvSpPr>
            <p:nvPr/>
          </p:nvSpPr>
          <p:spPr bwMode="auto">
            <a:xfrm flipH="1">
              <a:off x="6248400" y="228600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25" name="Line 57"/>
            <p:cNvSpPr>
              <a:spLocks noChangeShapeType="1"/>
            </p:cNvSpPr>
            <p:nvPr/>
          </p:nvSpPr>
          <p:spPr bwMode="auto">
            <a:xfrm>
              <a:off x="6248400" y="2209800"/>
              <a:ext cx="167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grpSp>
      <p:grpSp>
        <p:nvGrpSpPr>
          <p:cNvPr id="35" name="Group 34"/>
          <p:cNvGrpSpPr/>
          <p:nvPr/>
        </p:nvGrpSpPr>
        <p:grpSpPr>
          <a:xfrm>
            <a:off x="2698833" y="3885598"/>
            <a:ext cx="3305175" cy="2209800"/>
            <a:chOff x="2809959" y="3356680"/>
            <a:chExt cx="3305175" cy="2209800"/>
          </a:xfrm>
        </p:grpSpPr>
        <p:sp>
          <p:nvSpPr>
            <p:cNvPr id="36" name="Oval 83"/>
            <p:cNvSpPr>
              <a:spLocks noChangeArrowheads="1"/>
            </p:cNvSpPr>
            <p:nvPr/>
          </p:nvSpPr>
          <p:spPr bwMode="auto">
            <a:xfrm rot="19487360" flipH="1">
              <a:off x="5821446" y="5268030"/>
              <a:ext cx="293688" cy="261938"/>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nvGrpSpPr>
            <p:cNvPr id="37" name="Group 36"/>
            <p:cNvGrpSpPr/>
            <p:nvPr/>
          </p:nvGrpSpPr>
          <p:grpSpPr>
            <a:xfrm>
              <a:off x="2809959" y="3356680"/>
              <a:ext cx="2870200" cy="2209800"/>
              <a:chOff x="2809959" y="3356680"/>
              <a:chExt cx="2870200" cy="2209800"/>
            </a:xfrm>
          </p:grpSpPr>
          <p:grpSp>
            <p:nvGrpSpPr>
              <p:cNvPr id="38" name="Group 58"/>
              <p:cNvGrpSpPr>
                <a:grpSpLocks/>
              </p:cNvGrpSpPr>
              <p:nvPr/>
            </p:nvGrpSpPr>
            <p:grpSpPr bwMode="auto">
              <a:xfrm>
                <a:off x="3437021" y="4347280"/>
                <a:ext cx="228600" cy="1219200"/>
                <a:chOff x="576" y="1248"/>
                <a:chExt cx="144" cy="768"/>
              </a:xfrm>
            </p:grpSpPr>
            <p:sp>
              <p:nvSpPr>
                <p:cNvPr id="56" name="Oval 59"/>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57" name="Line 60"/>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58" name="Oval 61"/>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39" name="Group 62"/>
              <p:cNvGrpSpPr>
                <a:grpSpLocks/>
              </p:cNvGrpSpPr>
              <p:nvPr/>
            </p:nvGrpSpPr>
            <p:grpSpPr bwMode="auto">
              <a:xfrm>
                <a:off x="4351421" y="3356680"/>
                <a:ext cx="228600" cy="1219200"/>
                <a:chOff x="576" y="1248"/>
                <a:chExt cx="144" cy="768"/>
              </a:xfrm>
            </p:grpSpPr>
            <p:sp>
              <p:nvSpPr>
                <p:cNvPr id="53" name="Oval 63"/>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54" name="Line 64"/>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55" name="Oval 65"/>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grpSp>
            <p:nvGrpSpPr>
              <p:cNvPr id="40" name="Group 66"/>
              <p:cNvGrpSpPr>
                <a:grpSpLocks/>
              </p:cNvGrpSpPr>
              <p:nvPr/>
            </p:nvGrpSpPr>
            <p:grpSpPr bwMode="auto">
              <a:xfrm flipV="1">
                <a:off x="5189621" y="4347280"/>
                <a:ext cx="228600" cy="1219200"/>
                <a:chOff x="576" y="1248"/>
                <a:chExt cx="144" cy="768"/>
              </a:xfrm>
            </p:grpSpPr>
            <p:sp>
              <p:nvSpPr>
                <p:cNvPr id="50" name="Oval 67"/>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51" name="Line 68"/>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52" name="Oval 69"/>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41" name="Line 70"/>
              <p:cNvSpPr>
                <a:spLocks noChangeShapeType="1"/>
              </p:cNvSpPr>
              <p:nvPr/>
            </p:nvSpPr>
            <p:spPr bwMode="auto">
              <a:xfrm>
                <a:off x="4503821" y="3509080"/>
                <a:ext cx="7620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42" name="Line 71"/>
              <p:cNvSpPr>
                <a:spLocks noChangeShapeType="1"/>
              </p:cNvSpPr>
              <p:nvPr/>
            </p:nvSpPr>
            <p:spPr bwMode="auto">
              <a:xfrm flipH="1">
                <a:off x="3589421" y="350908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grpSp>
            <p:nvGrpSpPr>
              <p:cNvPr id="43" name="Group 72"/>
              <p:cNvGrpSpPr>
                <a:grpSpLocks/>
              </p:cNvGrpSpPr>
              <p:nvPr/>
            </p:nvGrpSpPr>
            <p:grpSpPr bwMode="auto">
              <a:xfrm>
                <a:off x="4351421" y="4347280"/>
                <a:ext cx="228600" cy="1219200"/>
                <a:chOff x="576" y="1248"/>
                <a:chExt cx="144" cy="768"/>
              </a:xfrm>
            </p:grpSpPr>
            <p:sp>
              <p:nvSpPr>
                <p:cNvPr id="47" name="Oval 73"/>
                <p:cNvSpPr>
                  <a:spLocks noChangeArrowheads="1"/>
                </p:cNvSpPr>
                <p:nvPr/>
              </p:nvSpPr>
              <p:spPr bwMode="auto">
                <a:xfrm>
                  <a:off x="576" y="1248"/>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48" name="Line 74"/>
                <p:cNvSpPr>
                  <a:spLocks noChangeShapeType="1"/>
                </p:cNvSpPr>
                <p:nvPr/>
              </p:nvSpPr>
              <p:spPr bwMode="auto">
                <a:xfrm>
                  <a:off x="624" y="1392"/>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49" name="Oval 75"/>
                <p:cNvSpPr>
                  <a:spLocks noChangeArrowheads="1"/>
                </p:cNvSpPr>
                <p:nvPr/>
              </p:nvSpPr>
              <p:spPr bwMode="auto">
                <a:xfrm>
                  <a:off x="576" y="1872"/>
                  <a:ext cx="144" cy="14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grpSp>
          <p:sp>
            <p:nvSpPr>
              <p:cNvPr id="44" name="Oval 79"/>
              <p:cNvSpPr>
                <a:spLocks noChangeArrowheads="1"/>
              </p:cNvSpPr>
              <p:nvPr/>
            </p:nvSpPr>
            <p:spPr bwMode="auto">
              <a:xfrm rot="2112640">
                <a:off x="2809959" y="5282318"/>
                <a:ext cx="228600" cy="2571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a:p>
            </p:txBody>
          </p:sp>
          <p:sp>
            <p:nvSpPr>
              <p:cNvPr id="45" name="Line 82"/>
              <p:cNvSpPr>
                <a:spLocks noChangeShapeType="1"/>
              </p:cNvSpPr>
              <p:nvPr/>
            </p:nvSpPr>
            <p:spPr bwMode="auto">
              <a:xfrm rot="19487360" flipH="1">
                <a:off x="5680159" y="4467930"/>
                <a:ext cx="0" cy="8763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cxnSp>
            <p:nvCxnSpPr>
              <p:cNvPr id="46" name="Straight Connector 45"/>
              <p:cNvCxnSpPr>
                <a:stCxn id="56" idx="3"/>
              </p:cNvCxnSpPr>
              <p:nvPr/>
            </p:nvCxnSpPr>
            <p:spPr>
              <a:xfrm flipH="1">
                <a:off x="2853925" y="4542402"/>
                <a:ext cx="616574" cy="896192"/>
              </a:xfrm>
              <a:prstGeom prst="line">
                <a:avLst/>
              </a:prstGeom>
            </p:spPr>
            <p:style>
              <a:lnRef idx="1">
                <a:schemeClr val="dk1"/>
              </a:lnRef>
              <a:fillRef idx="0">
                <a:schemeClr val="dk1"/>
              </a:fillRef>
              <a:effectRef idx="0">
                <a:schemeClr val="dk1"/>
              </a:effectRef>
              <a:fontRef idx="minor">
                <a:schemeClr val="tx1"/>
              </a:fontRef>
            </p:style>
          </p:cxnSp>
        </p:grpSp>
      </p:grpSp>
      <p:sp>
        <p:nvSpPr>
          <p:cNvPr id="59" name="TextBox 58"/>
          <p:cNvSpPr txBox="1"/>
          <p:nvPr/>
        </p:nvSpPr>
        <p:spPr>
          <a:xfrm>
            <a:off x="1676400" y="3276600"/>
            <a:ext cx="1271245" cy="1200329"/>
          </a:xfrm>
          <a:prstGeom prst="rect">
            <a:avLst/>
          </a:prstGeom>
          <a:noFill/>
        </p:spPr>
        <p:txBody>
          <a:bodyPr wrap="none" rtlCol="0">
            <a:spAutoFit/>
          </a:bodyPr>
          <a:lstStyle/>
          <a:p>
            <a:r>
              <a:rPr lang="en-AU" dirty="0" smtClean="0">
                <a:solidFill>
                  <a:srgbClr val="FF0000"/>
                </a:solidFill>
              </a:rPr>
              <a:t> tree</a:t>
            </a:r>
          </a:p>
          <a:p>
            <a:r>
              <a:rPr lang="en-AU" i="1" dirty="0" smtClean="0"/>
              <a:t>vertices = 6</a:t>
            </a:r>
          </a:p>
          <a:p>
            <a:r>
              <a:rPr lang="en-AU" i="1" dirty="0" smtClean="0"/>
              <a:t>edges = 5</a:t>
            </a:r>
          </a:p>
          <a:p>
            <a:endParaRPr lang="en-AU" dirty="0"/>
          </a:p>
        </p:txBody>
      </p:sp>
      <p:sp>
        <p:nvSpPr>
          <p:cNvPr id="60" name="TextBox 59"/>
          <p:cNvSpPr txBox="1"/>
          <p:nvPr/>
        </p:nvSpPr>
        <p:spPr>
          <a:xfrm>
            <a:off x="5671431" y="3124200"/>
            <a:ext cx="1253228" cy="1200329"/>
          </a:xfrm>
          <a:prstGeom prst="rect">
            <a:avLst/>
          </a:prstGeom>
          <a:noFill/>
        </p:spPr>
        <p:txBody>
          <a:bodyPr wrap="none" rtlCol="0">
            <a:spAutoFit/>
          </a:bodyPr>
          <a:lstStyle/>
          <a:p>
            <a:r>
              <a:rPr lang="en-AU" dirty="0" smtClean="0">
                <a:solidFill>
                  <a:srgbClr val="FF0000"/>
                </a:solidFill>
              </a:rPr>
              <a:t>Not a  tree</a:t>
            </a:r>
          </a:p>
          <a:p>
            <a:r>
              <a:rPr lang="en-AU" i="1" dirty="0" smtClean="0"/>
              <a:t>vertices = 6</a:t>
            </a:r>
          </a:p>
          <a:p>
            <a:r>
              <a:rPr lang="en-AU" i="1" dirty="0" smtClean="0"/>
              <a:t>edges = 7</a:t>
            </a:r>
          </a:p>
          <a:p>
            <a:endParaRPr lang="en-AU" dirty="0"/>
          </a:p>
        </p:txBody>
      </p:sp>
      <p:sp>
        <p:nvSpPr>
          <p:cNvPr id="61" name="TextBox 60"/>
          <p:cNvSpPr txBox="1"/>
          <p:nvPr/>
        </p:nvSpPr>
        <p:spPr>
          <a:xfrm>
            <a:off x="6294521" y="5022916"/>
            <a:ext cx="1271245" cy="1200329"/>
          </a:xfrm>
          <a:prstGeom prst="rect">
            <a:avLst/>
          </a:prstGeom>
          <a:noFill/>
        </p:spPr>
        <p:txBody>
          <a:bodyPr wrap="none" rtlCol="0">
            <a:spAutoFit/>
          </a:bodyPr>
          <a:lstStyle/>
          <a:p>
            <a:r>
              <a:rPr lang="en-AU" dirty="0" smtClean="0">
                <a:solidFill>
                  <a:srgbClr val="FF0000"/>
                </a:solidFill>
              </a:rPr>
              <a:t>tree</a:t>
            </a:r>
          </a:p>
          <a:p>
            <a:r>
              <a:rPr lang="en-AU" i="1" dirty="0" smtClean="0"/>
              <a:t>vertices = 9</a:t>
            </a:r>
          </a:p>
          <a:p>
            <a:r>
              <a:rPr lang="en-AU" i="1" dirty="0" smtClean="0"/>
              <a:t>edges = 8</a:t>
            </a:r>
          </a:p>
          <a:p>
            <a:endParaRPr lang="en-AU" dirty="0"/>
          </a:p>
        </p:txBody>
      </p:sp>
    </p:spTree>
    <p:extLst>
      <p:ext uri="{BB962C8B-B14F-4D97-AF65-F5344CB8AC3E}">
        <p14:creationId xmlns:p14="http://schemas.microsoft.com/office/powerpoint/2010/main" xmlns="" val="3509407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3962400" y="1676400"/>
            <a:ext cx="4724400" cy="4449763"/>
          </a:xfrm>
        </p:spPr>
        <p:txBody>
          <a:bodyPr/>
          <a:lstStyle/>
          <a:p>
            <a:pPr marL="0" indent="0" algn="just">
              <a:buNone/>
            </a:pPr>
            <a:r>
              <a:rPr lang="en-US" dirty="0" smtClean="0"/>
              <a:t>Determine the order in which a </a:t>
            </a:r>
            <a:r>
              <a:rPr lang="en-US" dirty="0" err="1" smtClean="0"/>
              <a:t>inorder</a:t>
            </a:r>
            <a:r>
              <a:rPr lang="en-US" dirty="0" smtClean="0"/>
              <a:t> traversal visits the vertices of the given ordered rooted tree.</a:t>
            </a:r>
          </a:p>
          <a:p>
            <a:pPr marL="0" indent="0" algn="just">
              <a:buNone/>
            </a:pPr>
            <a:endParaRPr lang="en-US" dirty="0" smtClean="0"/>
          </a:p>
          <a:p>
            <a:r>
              <a:rPr lang="en-US" dirty="0" smtClean="0"/>
              <a:t>The </a:t>
            </a:r>
            <a:r>
              <a:rPr lang="en-US" dirty="0" err="1" smtClean="0"/>
              <a:t>inorder</a:t>
            </a:r>
            <a:r>
              <a:rPr lang="en-US" dirty="0" smtClean="0"/>
              <a:t> traversal is: </a:t>
            </a:r>
            <a:r>
              <a:rPr lang="en-US" i="1" dirty="0" smtClean="0"/>
              <a:t>d, b, f, e, g, a, c</a:t>
            </a:r>
          </a:p>
          <a:p>
            <a:pPr marL="0" indent="0" algn="just">
              <a:buNone/>
            </a:pPr>
            <a:endParaRPr lang="en-US" dirty="0" smtClean="0"/>
          </a:p>
          <a:p>
            <a:pPr>
              <a:buNone/>
            </a:pPr>
            <a:endParaRPr lang="en-US" dirty="0"/>
          </a:p>
        </p:txBody>
      </p:sp>
      <p:pic>
        <p:nvPicPr>
          <p:cNvPr id="36866" name="Picture 2"/>
          <p:cNvPicPr>
            <a:picLocks noChangeAspect="1" noChangeArrowheads="1"/>
          </p:cNvPicPr>
          <p:nvPr/>
        </p:nvPicPr>
        <p:blipFill>
          <a:blip r:embed="rId2"/>
          <a:srcRect l="38653" t="15625" r="40849" b="26042"/>
          <a:stretch>
            <a:fillRect/>
          </a:stretch>
        </p:blipFill>
        <p:spPr bwMode="auto">
          <a:xfrm>
            <a:off x="533400" y="1447800"/>
            <a:ext cx="3200400" cy="5120640"/>
          </a:xfrm>
          <a:prstGeom prst="rect">
            <a:avLst/>
          </a:prstGeom>
          <a:noFill/>
          <a:ln w="9525">
            <a:noFill/>
            <a:miter lim="800000"/>
            <a:headEnd/>
            <a:tailEnd/>
          </a:ln>
          <a:effectLst/>
        </p:spPr>
      </p:pic>
    </p:spTree>
    <p:extLst>
      <p:ext uri="{BB962C8B-B14F-4D97-AF65-F5344CB8AC3E}">
        <p14:creationId xmlns:p14="http://schemas.microsoft.com/office/powerpoint/2010/main" xmlns="" val="794579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Postorder</a:t>
            </a:r>
            <a:r>
              <a:rPr lang="en-US" dirty="0" smtClean="0"/>
              <a:t> Traversal</a:t>
            </a:r>
            <a:endParaRPr lang="en-US" dirty="0"/>
          </a:p>
        </p:txBody>
      </p:sp>
      <p:sp>
        <p:nvSpPr>
          <p:cNvPr id="4" name="內容版面配置區 5"/>
          <p:cNvSpPr>
            <a:spLocks noGrp="1"/>
          </p:cNvSpPr>
          <p:nvPr>
            <p:ph idx="1"/>
          </p:nvPr>
        </p:nvSpPr>
        <p:spPr>
          <a:ln>
            <a:solidFill>
              <a:srgbClr val="000000"/>
            </a:solidFill>
          </a:ln>
        </p:spPr>
        <p:txBody>
          <a:bodyPr/>
          <a:lstStyle/>
          <a:p>
            <a:pPr>
              <a:spcBef>
                <a:spcPts val="300"/>
              </a:spcBef>
              <a:buFont typeface="Wingdings" pitchFamily="2" charset="2"/>
              <a:buNone/>
            </a:pPr>
            <a:r>
              <a:rPr lang="en-US" altLang="zh-TW" b="1" dirty="0" smtClean="0">
                <a:latin typeface="Times New Roman" pitchFamily="18" charset="0"/>
                <a:cs typeface="Times New Roman" pitchFamily="18" charset="0"/>
              </a:rPr>
              <a:t>Procedure</a:t>
            </a:r>
            <a:r>
              <a:rPr lang="en-US" altLang="zh-TW" dirty="0" smtClean="0">
                <a:latin typeface="Times New Roman" pitchFamily="18" charset="0"/>
                <a:cs typeface="Times New Roman" pitchFamily="18" charset="0"/>
              </a:rPr>
              <a:t> </a:t>
            </a:r>
            <a:r>
              <a:rPr lang="en-US" altLang="zh-TW" i="1" dirty="0" err="1" smtClean="0">
                <a:latin typeface="Times New Roman" pitchFamily="18" charset="0"/>
                <a:cs typeface="Times New Roman" pitchFamily="18" charset="0"/>
              </a:rPr>
              <a:t>postorder</a:t>
            </a:r>
            <a:r>
              <a:rPr lang="en-US" altLang="zh-TW" dirty="0" smtClean="0">
                <a:latin typeface="Times New Roman" pitchFamily="18" charset="0"/>
                <a:cs typeface="Times New Roman" pitchFamily="18" charset="0"/>
              </a:rPr>
              <a:t>(</a:t>
            </a:r>
            <a:r>
              <a:rPr lang="en-US" altLang="zh-TW" i="1" dirty="0" smtClean="0">
                <a:latin typeface="Times New Roman" pitchFamily="18" charset="0"/>
                <a:cs typeface="Times New Roman" pitchFamily="18" charset="0"/>
              </a:rPr>
              <a:t>T</a:t>
            </a:r>
            <a:r>
              <a:rPr lang="en-US" altLang="zh-TW" dirty="0" smtClean="0">
                <a:latin typeface="Times New Roman" pitchFamily="18" charset="0"/>
                <a:cs typeface="Times New Roman" pitchFamily="18" charset="0"/>
              </a:rPr>
              <a:t>: ordered rooted tree)</a:t>
            </a:r>
          </a:p>
          <a:p>
            <a:pPr>
              <a:spcBef>
                <a:spcPts val="300"/>
              </a:spcBef>
              <a:buFont typeface="Wingdings" pitchFamily="2" charset="2"/>
              <a:buNone/>
            </a:pPr>
            <a:r>
              <a:rPr lang="en-US" altLang="zh-TW" i="1" dirty="0" smtClean="0">
                <a:latin typeface="Times New Roman" pitchFamily="18" charset="0"/>
                <a:cs typeface="Times New Roman" pitchFamily="18" charset="0"/>
              </a:rPr>
              <a:t>r </a:t>
            </a:r>
            <a:r>
              <a:rPr lang="en-US" altLang="zh-TW"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sym typeface="Symbol" pitchFamily="18" charset="2"/>
              </a:rPr>
              <a:t>root of </a:t>
            </a:r>
            <a:r>
              <a:rPr lang="en-US" altLang="zh-TW" i="1" dirty="0" smtClean="0">
                <a:latin typeface="Times New Roman" pitchFamily="18" charset="0"/>
                <a:cs typeface="Times New Roman" pitchFamily="18" charset="0"/>
                <a:sym typeface="Symbol" pitchFamily="18" charset="2"/>
              </a:rPr>
              <a:t>T</a:t>
            </a:r>
          </a:p>
          <a:p>
            <a:pPr>
              <a:spcBef>
                <a:spcPts val="300"/>
              </a:spcBef>
              <a:buFont typeface="Wingdings" pitchFamily="2" charset="2"/>
              <a:buNone/>
            </a:pPr>
            <a:r>
              <a:rPr lang="en-US" altLang="zh-TW" b="1" dirty="0" smtClean="0">
                <a:latin typeface="Times New Roman" pitchFamily="18" charset="0"/>
                <a:cs typeface="Times New Roman" pitchFamily="18" charset="0"/>
              </a:rPr>
              <a:t>for </a:t>
            </a:r>
            <a:r>
              <a:rPr lang="en-US" altLang="zh-TW" dirty="0" smtClean="0">
                <a:latin typeface="Times New Roman" pitchFamily="18" charset="0"/>
                <a:cs typeface="Times New Roman" pitchFamily="18" charset="0"/>
              </a:rPr>
              <a:t>each child </a:t>
            </a:r>
            <a:r>
              <a:rPr lang="en-US" altLang="zh-TW" i="1" dirty="0" smtClean="0">
                <a:latin typeface="Times New Roman" pitchFamily="18" charset="0"/>
                <a:cs typeface="Times New Roman" pitchFamily="18" charset="0"/>
              </a:rPr>
              <a:t>c </a:t>
            </a:r>
            <a:r>
              <a:rPr lang="en-US" altLang="zh-TW" dirty="0" smtClean="0">
                <a:latin typeface="Times New Roman" pitchFamily="18" charset="0"/>
                <a:cs typeface="Times New Roman" pitchFamily="18" charset="0"/>
              </a:rPr>
              <a:t>of</a:t>
            </a:r>
            <a:r>
              <a:rPr lang="en-US" altLang="zh-TW" i="1" dirty="0" smtClean="0">
                <a:latin typeface="Times New Roman" pitchFamily="18" charset="0"/>
                <a:cs typeface="Times New Roman" pitchFamily="18" charset="0"/>
              </a:rPr>
              <a:t> r </a:t>
            </a:r>
            <a:r>
              <a:rPr lang="en-US" altLang="zh-TW" dirty="0" smtClean="0">
                <a:latin typeface="Times New Roman" pitchFamily="18" charset="0"/>
                <a:cs typeface="Times New Roman" pitchFamily="18" charset="0"/>
              </a:rPr>
              <a:t>from left to right</a:t>
            </a:r>
            <a:endParaRPr lang="en-US" altLang="zh-TW" dirty="0" smtClean="0">
              <a:latin typeface="Times New Roman" pitchFamily="18" charset="0"/>
              <a:cs typeface="Times New Roman" pitchFamily="18" charset="0"/>
              <a:sym typeface="Symbol" pitchFamily="18" charset="2"/>
            </a:endParaRPr>
          </a:p>
          <a:p>
            <a:pPr>
              <a:spcBef>
                <a:spcPts val="300"/>
              </a:spcBef>
              <a:buFont typeface="Wingdings" pitchFamily="2" charset="2"/>
              <a:buNone/>
            </a:pPr>
            <a:r>
              <a:rPr lang="en-US" altLang="zh-TW" b="1" dirty="0" smtClean="0">
                <a:latin typeface="Times New Roman" pitchFamily="18" charset="0"/>
                <a:cs typeface="Times New Roman" pitchFamily="18" charset="0"/>
                <a:sym typeface="Symbol" pitchFamily="18" charset="2"/>
              </a:rPr>
              <a:t>begin</a:t>
            </a:r>
          </a:p>
          <a:p>
            <a:pPr>
              <a:spcBef>
                <a:spcPts val="300"/>
              </a:spcBef>
              <a:buFont typeface="Wingdings" pitchFamily="2" charset="2"/>
              <a:buNone/>
            </a:pPr>
            <a:r>
              <a:rPr lang="en-US" altLang="zh-TW" dirty="0" smtClean="0">
                <a:latin typeface="Times New Roman" pitchFamily="18" charset="0"/>
                <a:cs typeface="Times New Roman" pitchFamily="18" charset="0"/>
                <a:sym typeface="Symbol" pitchFamily="18" charset="2"/>
              </a:rPr>
              <a:t>       </a:t>
            </a:r>
            <a:r>
              <a:rPr lang="en-US" altLang="zh-TW" i="1" dirty="0" smtClean="0">
                <a:latin typeface="Times New Roman" pitchFamily="18" charset="0"/>
                <a:cs typeface="Times New Roman" pitchFamily="18" charset="0"/>
                <a:sym typeface="Symbol" pitchFamily="18" charset="2"/>
              </a:rPr>
              <a:t>T</a:t>
            </a:r>
            <a:r>
              <a:rPr lang="en-US" altLang="zh-TW" dirty="0" smtClean="0">
                <a:latin typeface="Times New Roman" pitchFamily="18" charset="0"/>
                <a:cs typeface="Times New Roman" pitchFamily="18" charset="0"/>
                <a:sym typeface="Symbol" pitchFamily="18" charset="2"/>
              </a:rPr>
              <a:t>(</a:t>
            </a:r>
            <a:r>
              <a:rPr lang="en-US" altLang="zh-TW" i="1" dirty="0" smtClean="0">
                <a:latin typeface="Times New Roman" pitchFamily="18" charset="0"/>
                <a:cs typeface="Times New Roman" pitchFamily="18" charset="0"/>
                <a:sym typeface="Symbol" pitchFamily="18" charset="2"/>
              </a:rPr>
              <a:t>c</a:t>
            </a:r>
            <a:r>
              <a:rPr lang="en-US" altLang="zh-TW" dirty="0" smtClean="0">
                <a:latin typeface="Times New Roman" pitchFamily="18" charset="0"/>
                <a:cs typeface="Times New Roman" pitchFamily="18" charset="0"/>
                <a:sym typeface="Symbol" pitchFamily="18" charset="2"/>
              </a:rPr>
              <a:t>) := </a:t>
            </a:r>
            <a:r>
              <a:rPr lang="en-US" altLang="zh-TW" dirty="0" err="1" smtClean="0">
                <a:latin typeface="Times New Roman" pitchFamily="18" charset="0"/>
                <a:cs typeface="Times New Roman" pitchFamily="18" charset="0"/>
                <a:sym typeface="Symbol" pitchFamily="18" charset="2"/>
              </a:rPr>
              <a:t>subtree</a:t>
            </a:r>
            <a:r>
              <a:rPr lang="en-US" altLang="zh-TW" dirty="0" smtClean="0">
                <a:latin typeface="Times New Roman" pitchFamily="18" charset="0"/>
                <a:cs typeface="Times New Roman" pitchFamily="18" charset="0"/>
                <a:sym typeface="Symbol" pitchFamily="18" charset="2"/>
              </a:rPr>
              <a:t> with </a:t>
            </a:r>
            <a:r>
              <a:rPr lang="en-US" altLang="zh-TW" i="1" dirty="0" smtClean="0">
                <a:latin typeface="Times New Roman" pitchFamily="18" charset="0"/>
                <a:cs typeface="Times New Roman" pitchFamily="18" charset="0"/>
                <a:sym typeface="Symbol" pitchFamily="18" charset="2"/>
              </a:rPr>
              <a:t>c</a:t>
            </a:r>
            <a:r>
              <a:rPr lang="en-US" altLang="zh-TW" dirty="0" smtClean="0">
                <a:latin typeface="Times New Roman" pitchFamily="18" charset="0"/>
                <a:cs typeface="Times New Roman" pitchFamily="18" charset="0"/>
                <a:sym typeface="Symbol" pitchFamily="18" charset="2"/>
              </a:rPr>
              <a:t> as its root</a:t>
            </a:r>
          </a:p>
          <a:p>
            <a:pPr>
              <a:spcBef>
                <a:spcPts val="300"/>
              </a:spcBef>
              <a:buFont typeface="Wingdings" pitchFamily="2" charset="2"/>
              <a:buNone/>
            </a:pPr>
            <a:r>
              <a:rPr lang="en-US" altLang="zh-TW" dirty="0" smtClean="0">
                <a:latin typeface="Times New Roman" pitchFamily="18" charset="0"/>
                <a:cs typeface="Times New Roman" pitchFamily="18" charset="0"/>
                <a:sym typeface="Symbol" pitchFamily="18" charset="2"/>
              </a:rPr>
              <a:t>        </a:t>
            </a:r>
            <a:r>
              <a:rPr lang="en-US" altLang="zh-TW" i="1" dirty="0" err="1" smtClean="0">
                <a:latin typeface="Times New Roman" pitchFamily="18" charset="0"/>
                <a:cs typeface="Times New Roman" pitchFamily="18" charset="0"/>
                <a:sym typeface="Symbol" pitchFamily="18" charset="2"/>
              </a:rPr>
              <a:t>postorder</a:t>
            </a:r>
            <a:r>
              <a:rPr lang="en-US" altLang="zh-TW" dirty="0" smtClean="0">
                <a:latin typeface="Times New Roman" pitchFamily="18" charset="0"/>
                <a:cs typeface="Times New Roman" pitchFamily="18" charset="0"/>
                <a:sym typeface="Symbol" pitchFamily="18" charset="2"/>
              </a:rPr>
              <a:t>(</a:t>
            </a:r>
            <a:r>
              <a:rPr lang="en-US" altLang="zh-TW" i="1" dirty="0" smtClean="0">
                <a:latin typeface="Times New Roman" pitchFamily="18" charset="0"/>
                <a:cs typeface="Times New Roman" pitchFamily="18" charset="0"/>
                <a:sym typeface="Symbol" pitchFamily="18" charset="2"/>
              </a:rPr>
              <a:t>T</a:t>
            </a:r>
            <a:r>
              <a:rPr lang="en-US" altLang="zh-TW" dirty="0" smtClean="0">
                <a:latin typeface="Times New Roman" pitchFamily="18" charset="0"/>
                <a:cs typeface="Times New Roman" pitchFamily="18" charset="0"/>
                <a:sym typeface="Symbol" pitchFamily="18" charset="2"/>
              </a:rPr>
              <a:t>(</a:t>
            </a:r>
            <a:r>
              <a:rPr lang="en-US" altLang="zh-TW" i="1" dirty="0" smtClean="0">
                <a:latin typeface="Times New Roman" pitchFamily="18" charset="0"/>
                <a:cs typeface="Times New Roman" pitchFamily="18" charset="0"/>
                <a:sym typeface="Symbol" pitchFamily="18" charset="2"/>
              </a:rPr>
              <a:t>c</a:t>
            </a:r>
            <a:r>
              <a:rPr lang="en-US" altLang="zh-TW" dirty="0" smtClean="0">
                <a:latin typeface="Times New Roman" pitchFamily="18" charset="0"/>
                <a:cs typeface="Times New Roman" pitchFamily="18" charset="0"/>
                <a:sym typeface="Symbol" pitchFamily="18" charset="2"/>
              </a:rPr>
              <a:t>))</a:t>
            </a:r>
            <a:endParaRPr lang="en-US" altLang="zh-TW" dirty="0" smtClean="0">
              <a:latin typeface="Times New Roman" pitchFamily="18" charset="0"/>
              <a:cs typeface="Times New Roman" pitchFamily="18" charset="0"/>
            </a:endParaRPr>
          </a:p>
          <a:p>
            <a:pPr>
              <a:spcBef>
                <a:spcPts val="300"/>
              </a:spcBef>
              <a:buFont typeface="Wingdings" pitchFamily="2" charset="2"/>
              <a:buNone/>
            </a:pPr>
            <a:r>
              <a:rPr lang="en-US" altLang="zh-TW" b="1" dirty="0" smtClean="0">
                <a:latin typeface="Times New Roman" pitchFamily="18" charset="0"/>
                <a:cs typeface="Times New Roman" pitchFamily="18" charset="0"/>
              </a:rPr>
              <a:t>end </a:t>
            </a:r>
          </a:p>
          <a:p>
            <a:pPr>
              <a:spcBef>
                <a:spcPts val="300"/>
              </a:spcBef>
              <a:buFont typeface="Wingdings" pitchFamily="2" charset="2"/>
              <a:buNone/>
            </a:pPr>
            <a:r>
              <a:rPr lang="en-US" altLang="zh-TW" dirty="0" smtClean="0">
                <a:latin typeface="Times New Roman" pitchFamily="18" charset="0"/>
                <a:cs typeface="Times New Roman" pitchFamily="18" charset="0"/>
                <a:sym typeface="Symbol" pitchFamily="18" charset="2"/>
              </a:rPr>
              <a:t>list </a:t>
            </a:r>
            <a:r>
              <a:rPr lang="en-US" altLang="zh-TW" i="1" dirty="0" smtClean="0">
                <a:latin typeface="Times New Roman" pitchFamily="18" charset="0"/>
                <a:cs typeface="Times New Roman" pitchFamily="18" charset="0"/>
                <a:sym typeface="Symbol" pitchFamily="18" charset="2"/>
              </a:rPr>
              <a:t>r</a:t>
            </a:r>
          </a:p>
          <a:p>
            <a:pPr>
              <a:spcBef>
                <a:spcPts val="300"/>
              </a:spcBef>
              <a:buFont typeface="Wingdings" pitchFamily="2" charset="2"/>
              <a:buNone/>
            </a:pPr>
            <a:endParaRPr lang="en-US" altLang="zh-TW" b="1" dirty="0" smtClean="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Postorder</a:t>
            </a:r>
            <a:r>
              <a:rPr lang="en-AU" dirty="0" smtClean="0"/>
              <a:t> Traversal - Example</a:t>
            </a:r>
            <a:endParaRPr lang="en-A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24722" y="1053148"/>
            <a:ext cx="7457278" cy="55000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25878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3733800" y="1676400"/>
            <a:ext cx="5181600" cy="4449763"/>
          </a:xfrm>
        </p:spPr>
        <p:txBody>
          <a:bodyPr/>
          <a:lstStyle/>
          <a:p>
            <a:pPr marL="0" indent="0" algn="just">
              <a:buNone/>
            </a:pPr>
            <a:r>
              <a:rPr lang="en-US" dirty="0" smtClean="0"/>
              <a:t>Determine the order in which a </a:t>
            </a:r>
            <a:r>
              <a:rPr lang="en-US" dirty="0" err="1" smtClean="0"/>
              <a:t>postorder</a:t>
            </a:r>
            <a:r>
              <a:rPr lang="en-US" dirty="0" smtClean="0"/>
              <a:t> traversal visits the vertices of the given ordered rooted tree.</a:t>
            </a:r>
          </a:p>
          <a:p>
            <a:pPr>
              <a:buNone/>
            </a:pPr>
            <a:endParaRPr lang="en-US" dirty="0"/>
          </a:p>
        </p:txBody>
      </p:sp>
      <p:pic>
        <p:nvPicPr>
          <p:cNvPr id="38914" name="Picture 2"/>
          <p:cNvPicPr>
            <a:picLocks noChangeAspect="1" noChangeArrowheads="1"/>
          </p:cNvPicPr>
          <p:nvPr/>
        </p:nvPicPr>
        <p:blipFill>
          <a:blip r:embed="rId2"/>
          <a:srcRect l="38653" t="19792" r="41435" b="21875"/>
          <a:stretch>
            <a:fillRect/>
          </a:stretch>
        </p:blipFill>
        <p:spPr bwMode="auto">
          <a:xfrm>
            <a:off x="228600" y="1371599"/>
            <a:ext cx="3124200" cy="5145741"/>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3733800" y="1676400"/>
            <a:ext cx="5181600" cy="4449763"/>
          </a:xfrm>
        </p:spPr>
        <p:txBody>
          <a:bodyPr/>
          <a:lstStyle/>
          <a:p>
            <a:pPr marL="0" indent="0" algn="just">
              <a:buNone/>
            </a:pPr>
            <a:r>
              <a:rPr lang="en-US" dirty="0" smtClean="0"/>
              <a:t>Determine the order in which a </a:t>
            </a:r>
            <a:r>
              <a:rPr lang="en-US" dirty="0" err="1" smtClean="0"/>
              <a:t>postorder</a:t>
            </a:r>
            <a:r>
              <a:rPr lang="en-US" dirty="0" smtClean="0"/>
              <a:t> traversal visits the vertices of the given ordered rooted tree.</a:t>
            </a:r>
          </a:p>
          <a:p>
            <a:pPr marL="0" indent="0" algn="just">
              <a:buNone/>
            </a:pPr>
            <a:endParaRPr lang="en-US" dirty="0" smtClean="0"/>
          </a:p>
          <a:p>
            <a:r>
              <a:rPr lang="en-US" dirty="0" smtClean="0"/>
              <a:t>The </a:t>
            </a:r>
            <a:r>
              <a:rPr lang="en-US" dirty="0" err="1" smtClean="0"/>
              <a:t>postorder</a:t>
            </a:r>
            <a:r>
              <a:rPr lang="en-US" dirty="0" smtClean="0"/>
              <a:t> traversal is: </a:t>
            </a:r>
            <a:r>
              <a:rPr lang="en-US" i="1" dirty="0" smtClean="0"/>
              <a:t>d, f, g, e, b, c, a</a:t>
            </a:r>
          </a:p>
          <a:p>
            <a:pPr marL="0" indent="0" algn="just">
              <a:buNone/>
            </a:pPr>
            <a:endParaRPr lang="en-US" dirty="0" smtClean="0"/>
          </a:p>
          <a:p>
            <a:pPr>
              <a:buNone/>
            </a:pPr>
            <a:endParaRPr lang="en-US" dirty="0"/>
          </a:p>
        </p:txBody>
      </p:sp>
      <p:pic>
        <p:nvPicPr>
          <p:cNvPr id="38914" name="Picture 2"/>
          <p:cNvPicPr>
            <a:picLocks noChangeAspect="1" noChangeArrowheads="1"/>
          </p:cNvPicPr>
          <p:nvPr/>
        </p:nvPicPr>
        <p:blipFill>
          <a:blip r:embed="rId2"/>
          <a:srcRect l="38653" t="19792" r="41435" b="21875"/>
          <a:stretch>
            <a:fillRect/>
          </a:stretch>
        </p:blipFill>
        <p:spPr bwMode="auto">
          <a:xfrm>
            <a:off x="228600" y="1371599"/>
            <a:ext cx="3124200" cy="5145741"/>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pic>
        <p:nvPicPr>
          <p:cNvPr id="37890" name="Picture 2"/>
          <p:cNvPicPr>
            <a:picLocks noChangeAspect="1" noChangeArrowheads="1"/>
          </p:cNvPicPr>
          <p:nvPr/>
        </p:nvPicPr>
        <p:blipFill>
          <a:blip r:embed="rId2"/>
          <a:srcRect l="31040" t="19792" r="32064" b="6250"/>
          <a:stretch>
            <a:fillRect/>
          </a:stretch>
        </p:blipFill>
        <p:spPr bwMode="auto">
          <a:xfrm>
            <a:off x="0" y="1295400"/>
            <a:ext cx="4876800" cy="5066695"/>
          </a:xfrm>
          <a:prstGeom prst="rect">
            <a:avLst/>
          </a:prstGeom>
          <a:noFill/>
          <a:ln w="9525">
            <a:noFill/>
            <a:miter lim="800000"/>
            <a:headEnd/>
            <a:tailEnd/>
          </a:ln>
          <a:effectLst/>
        </p:spPr>
      </p:pic>
      <p:sp>
        <p:nvSpPr>
          <p:cNvPr id="6" name="Content Placeholder 2"/>
          <p:cNvSpPr>
            <a:spLocks noGrp="1"/>
          </p:cNvSpPr>
          <p:nvPr>
            <p:ph idx="1"/>
          </p:nvPr>
        </p:nvSpPr>
        <p:spPr>
          <a:xfrm>
            <a:off x="5029200" y="1524000"/>
            <a:ext cx="3733800" cy="3154363"/>
          </a:xfrm>
        </p:spPr>
        <p:txBody>
          <a:bodyPr/>
          <a:lstStyle/>
          <a:p>
            <a:pPr marL="0" indent="0">
              <a:buNone/>
            </a:pPr>
            <a:r>
              <a:rPr lang="en-MY" dirty="0" smtClean="0"/>
              <a:t>Determine the order of </a:t>
            </a:r>
            <a:r>
              <a:rPr lang="en-MY" dirty="0" err="1" smtClean="0"/>
              <a:t>preorder</a:t>
            </a:r>
            <a:r>
              <a:rPr lang="en-MY" dirty="0" smtClean="0"/>
              <a:t>, </a:t>
            </a:r>
            <a:r>
              <a:rPr lang="en-MY" dirty="0" err="1" smtClean="0"/>
              <a:t>inorder</a:t>
            </a:r>
            <a:r>
              <a:rPr lang="en-MY" dirty="0" smtClean="0"/>
              <a:t> and </a:t>
            </a:r>
            <a:r>
              <a:rPr lang="en-MY" dirty="0" err="1" smtClean="0"/>
              <a:t>postorder</a:t>
            </a:r>
            <a:r>
              <a:rPr lang="en-MY" dirty="0" smtClean="0"/>
              <a:t> of the given rooted tree.</a:t>
            </a:r>
            <a:endParaRPr lang="en-GB" dirty="0"/>
          </a:p>
        </p:txBody>
      </p:sp>
    </p:spTree>
    <p:extLst>
      <p:ext uri="{BB962C8B-B14F-4D97-AF65-F5344CB8AC3E}">
        <p14:creationId xmlns:p14="http://schemas.microsoft.com/office/powerpoint/2010/main" xmlns="" val="1995828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4419600" y="1295400"/>
            <a:ext cx="4648200" cy="5257799"/>
          </a:xfrm>
        </p:spPr>
        <p:txBody>
          <a:bodyPr/>
          <a:lstStyle/>
          <a:p>
            <a:pPr marL="0" indent="0">
              <a:buNone/>
            </a:pPr>
            <a:r>
              <a:rPr lang="en-MY" sz="2800" dirty="0"/>
              <a:t>Determine the order of </a:t>
            </a:r>
            <a:r>
              <a:rPr lang="en-MY" sz="2800" dirty="0" err="1"/>
              <a:t>preorder</a:t>
            </a:r>
            <a:r>
              <a:rPr lang="en-MY" sz="2800" dirty="0"/>
              <a:t>, </a:t>
            </a:r>
            <a:r>
              <a:rPr lang="en-MY" sz="2800" dirty="0" err="1"/>
              <a:t>inorder</a:t>
            </a:r>
            <a:r>
              <a:rPr lang="en-MY" sz="2800" dirty="0"/>
              <a:t> and </a:t>
            </a:r>
            <a:r>
              <a:rPr lang="en-MY" sz="2800" dirty="0" err="1"/>
              <a:t>postorder</a:t>
            </a:r>
            <a:r>
              <a:rPr lang="en-MY" sz="2800" dirty="0"/>
              <a:t> of the given rooted tree.</a:t>
            </a:r>
            <a:endParaRPr lang="en-GB" sz="2800" dirty="0"/>
          </a:p>
          <a:p>
            <a:pPr marL="0" indent="0" algn="just">
              <a:buNone/>
            </a:pPr>
            <a:endParaRPr lang="en-US" sz="1000" dirty="0" smtClean="0"/>
          </a:p>
          <a:p>
            <a:pPr marL="0" indent="0" algn="just">
              <a:buNone/>
            </a:pPr>
            <a:r>
              <a:rPr lang="en-US" sz="2800" dirty="0" smtClean="0"/>
              <a:t>Preorder: </a:t>
            </a:r>
            <a:r>
              <a:rPr lang="en-US" sz="2800" i="1" dirty="0" smtClean="0"/>
              <a:t>a, b, d, e, </a:t>
            </a:r>
            <a:r>
              <a:rPr lang="en-US" sz="2800" i="1" dirty="0" err="1" smtClean="0"/>
              <a:t>i</a:t>
            </a:r>
            <a:r>
              <a:rPr lang="en-US" sz="2800" i="1" dirty="0" smtClean="0"/>
              <a:t>, j, m, n, o, c, f, g, h, k, l, p </a:t>
            </a:r>
          </a:p>
          <a:p>
            <a:pPr marL="0" indent="0" algn="just">
              <a:buNone/>
            </a:pPr>
            <a:endParaRPr lang="en-US" sz="1050" i="1" dirty="0" smtClean="0"/>
          </a:p>
          <a:p>
            <a:pPr marL="0" indent="0">
              <a:buNone/>
            </a:pPr>
            <a:r>
              <a:rPr lang="pt-BR" sz="2800" dirty="0" smtClean="0"/>
              <a:t>Inorder: </a:t>
            </a:r>
            <a:r>
              <a:rPr lang="pt-BR" sz="2800" i="1" dirty="0" smtClean="0"/>
              <a:t>d, b, i, e, m, j, n, o, a, f, c, g, k, h, p, l</a:t>
            </a:r>
          </a:p>
          <a:p>
            <a:pPr marL="0" indent="0">
              <a:buNone/>
            </a:pPr>
            <a:endParaRPr lang="pt-BR" sz="1100" i="1" dirty="0"/>
          </a:p>
          <a:p>
            <a:pPr marL="0" indent="0">
              <a:buNone/>
            </a:pPr>
            <a:r>
              <a:rPr lang="pt-BR" sz="2800" i="1" dirty="0" smtClean="0"/>
              <a:t>Postorder: d, i, m, n, o, j, e, b, f, g, k, p, l, h, c, a</a:t>
            </a:r>
            <a:endParaRPr lang="en-US" sz="2800" i="1" dirty="0"/>
          </a:p>
        </p:txBody>
      </p:sp>
      <p:pic>
        <p:nvPicPr>
          <p:cNvPr id="37890" name="Picture 2"/>
          <p:cNvPicPr>
            <a:picLocks noChangeAspect="1" noChangeArrowheads="1"/>
          </p:cNvPicPr>
          <p:nvPr/>
        </p:nvPicPr>
        <p:blipFill>
          <a:blip r:embed="rId2"/>
          <a:srcRect l="31040" t="19792" r="32064" b="6250"/>
          <a:stretch>
            <a:fillRect/>
          </a:stretch>
        </p:blipFill>
        <p:spPr bwMode="auto">
          <a:xfrm>
            <a:off x="0" y="1295400"/>
            <a:ext cx="4419600" cy="5066695"/>
          </a:xfrm>
          <a:prstGeom prst="rect">
            <a:avLst/>
          </a:prstGeom>
          <a:noFill/>
          <a:ln w="9525">
            <a:noFill/>
            <a:miter lim="800000"/>
            <a:headEnd/>
            <a:tailEnd/>
          </a:ln>
          <a:effectLst/>
        </p:spPr>
      </p:pic>
    </p:spTree>
    <p:extLst>
      <p:ext uri="{BB962C8B-B14F-4D97-AF65-F5344CB8AC3E}">
        <p14:creationId xmlns:p14="http://schemas.microsoft.com/office/powerpoint/2010/main" xmlns="" val="2163739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Exercise</a:t>
            </a:r>
            <a:endParaRPr lang="en-GB" dirty="0"/>
          </a:p>
        </p:txBody>
      </p:sp>
      <p:sp>
        <p:nvSpPr>
          <p:cNvPr id="3" name="Content Placeholder 2"/>
          <p:cNvSpPr>
            <a:spLocks noGrp="1"/>
          </p:cNvSpPr>
          <p:nvPr>
            <p:ph idx="1"/>
          </p:nvPr>
        </p:nvSpPr>
        <p:spPr>
          <a:xfrm>
            <a:off x="5029200" y="1524000"/>
            <a:ext cx="3733800" cy="3154363"/>
          </a:xfrm>
        </p:spPr>
        <p:txBody>
          <a:bodyPr/>
          <a:lstStyle/>
          <a:p>
            <a:pPr marL="0" indent="0">
              <a:buNone/>
            </a:pPr>
            <a:r>
              <a:rPr lang="en-MY" dirty="0" smtClean="0"/>
              <a:t>Determine the order of </a:t>
            </a:r>
            <a:r>
              <a:rPr lang="en-MY" dirty="0" err="1" smtClean="0"/>
              <a:t>preorder</a:t>
            </a:r>
            <a:r>
              <a:rPr lang="en-MY" dirty="0" smtClean="0"/>
              <a:t>, </a:t>
            </a:r>
            <a:r>
              <a:rPr lang="en-MY" dirty="0" err="1" smtClean="0"/>
              <a:t>inorder</a:t>
            </a:r>
            <a:r>
              <a:rPr lang="en-MY" dirty="0" smtClean="0"/>
              <a:t> and </a:t>
            </a:r>
            <a:r>
              <a:rPr lang="en-MY" dirty="0" err="1" smtClean="0"/>
              <a:t>postorder</a:t>
            </a:r>
            <a:r>
              <a:rPr lang="en-MY" dirty="0" smtClean="0"/>
              <a:t> of the given rooted tree.</a:t>
            </a:r>
            <a:endParaRPr lang="en-GB" dirty="0"/>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827" t="30222" r="78558" b="39556"/>
          <a:stretch/>
        </p:blipFill>
        <p:spPr bwMode="auto">
          <a:xfrm>
            <a:off x="228600" y="1447799"/>
            <a:ext cx="4724400" cy="46611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03242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Solution</a:t>
            </a:r>
            <a:endParaRPr lang="en-GB" dirty="0"/>
          </a:p>
        </p:txBody>
      </p:sp>
      <p:sp>
        <p:nvSpPr>
          <p:cNvPr id="3" name="Content Placeholder 2"/>
          <p:cNvSpPr>
            <a:spLocks noGrp="1"/>
          </p:cNvSpPr>
          <p:nvPr>
            <p:ph idx="1"/>
          </p:nvPr>
        </p:nvSpPr>
        <p:spPr>
          <a:xfrm>
            <a:off x="4572000" y="1524000"/>
            <a:ext cx="4191000" cy="4876800"/>
          </a:xfrm>
        </p:spPr>
        <p:txBody>
          <a:bodyPr/>
          <a:lstStyle/>
          <a:p>
            <a:pPr marL="0" indent="0">
              <a:buNone/>
            </a:pPr>
            <a:r>
              <a:rPr lang="en-MY" sz="2400" dirty="0" smtClean="0"/>
              <a:t>Determine the order of </a:t>
            </a:r>
            <a:r>
              <a:rPr lang="en-MY" sz="2400" dirty="0" err="1" smtClean="0"/>
              <a:t>preorder</a:t>
            </a:r>
            <a:r>
              <a:rPr lang="en-MY" sz="2400" dirty="0" smtClean="0"/>
              <a:t>, </a:t>
            </a:r>
            <a:r>
              <a:rPr lang="en-MY" sz="2400" dirty="0" err="1" smtClean="0"/>
              <a:t>inorder</a:t>
            </a:r>
            <a:r>
              <a:rPr lang="en-MY" sz="2400" dirty="0" smtClean="0"/>
              <a:t> and </a:t>
            </a:r>
            <a:r>
              <a:rPr lang="en-MY" sz="2400" dirty="0" err="1" smtClean="0"/>
              <a:t>postorder</a:t>
            </a:r>
            <a:r>
              <a:rPr lang="en-MY" sz="2400" dirty="0" smtClean="0"/>
              <a:t> of the given rooted tree.</a:t>
            </a:r>
          </a:p>
          <a:p>
            <a:pPr marL="0" indent="0">
              <a:buNone/>
            </a:pPr>
            <a:endParaRPr lang="en-MY" sz="2400" dirty="0"/>
          </a:p>
          <a:p>
            <a:pPr marL="0" indent="0">
              <a:buNone/>
            </a:pPr>
            <a:r>
              <a:rPr lang="en-MY" sz="2400" dirty="0" err="1" smtClean="0"/>
              <a:t>Preorder</a:t>
            </a:r>
            <a:r>
              <a:rPr lang="en-MY" sz="2400" dirty="0" smtClean="0"/>
              <a:t>: </a:t>
            </a:r>
            <a:r>
              <a:rPr lang="en-MY" sz="2400" i="1" dirty="0" smtClean="0"/>
              <a:t>a, b, e, f, l, m, n, c, g, h, o, p, d, </a:t>
            </a:r>
            <a:r>
              <a:rPr lang="en-MY" sz="2400" i="1" dirty="0" err="1" smtClean="0"/>
              <a:t>i</a:t>
            </a:r>
            <a:r>
              <a:rPr lang="en-MY" sz="2400" i="1" dirty="0" smtClean="0"/>
              <a:t>, j, q, s, t, u, r, k</a:t>
            </a:r>
          </a:p>
          <a:p>
            <a:pPr marL="0" indent="0">
              <a:buNone/>
            </a:pPr>
            <a:endParaRPr lang="en-MY" sz="2400" dirty="0" smtClean="0"/>
          </a:p>
          <a:p>
            <a:pPr marL="0" indent="0">
              <a:buNone/>
            </a:pPr>
            <a:r>
              <a:rPr lang="en-MY" sz="2400" dirty="0" err="1" smtClean="0"/>
              <a:t>Inorder</a:t>
            </a:r>
            <a:r>
              <a:rPr lang="en-MY" sz="2400" dirty="0" smtClean="0"/>
              <a:t>: </a:t>
            </a:r>
            <a:r>
              <a:rPr lang="en-MY" sz="2400" i="1" dirty="0" smtClean="0"/>
              <a:t>e, b, l, f, m, n, a, g, c, o, h, p, </a:t>
            </a:r>
            <a:r>
              <a:rPr lang="en-MY" sz="2400" i="1" dirty="0" err="1"/>
              <a:t>i</a:t>
            </a:r>
            <a:r>
              <a:rPr lang="en-MY" sz="2400" i="1" dirty="0" smtClean="0"/>
              <a:t>, d, s, q, u, t, j, r, k</a:t>
            </a:r>
          </a:p>
          <a:p>
            <a:pPr marL="0" indent="0">
              <a:buNone/>
            </a:pPr>
            <a:endParaRPr lang="en-MY" sz="2400" dirty="0"/>
          </a:p>
          <a:p>
            <a:pPr marL="0" indent="0">
              <a:buNone/>
            </a:pPr>
            <a:r>
              <a:rPr lang="en-MY" sz="2400" dirty="0" err="1" smtClean="0"/>
              <a:t>Postorder</a:t>
            </a:r>
            <a:r>
              <a:rPr lang="en-MY" sz="2400" dirty="0" smtClean="0"/>
              <a:t>: </a:t>
            </a:r>
            <a:r>
              <a:rPr lang="en-MY" sz="2400" i="1" dirty="0" smtClean="0"/>
              <a:t>e, l, m, n, f, b, g, o, p, h, c, </a:t>
            </a:r>
            <a:r>
              <a:rPr lang="en-MY" sz="2400" i="1" dirty="0" err="1" smtClean="0"/>
              <a:t>i</a:t>
            </a:r>
            <a:r>
              <a:rPr lang="en-MY" sz="2400" i="1" dirty="0" smtClean="0"/>
              <a:t>, s, u, t, q, r, j, k, d, a  </a:t>
            </a:r>
            <a:endParaRPr lang="en-GB" sz="2400" i="1" dirty="0"/>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827" t="30222" r="78558" b="39556"/>
          <a:stretch/>
        </p:blipFill>
        <p:spPr bwMode="auto">
          <a:xfrm>
            <a:off x="228600" y="1447799"/>
            <a:ext cx="4191000" cy="41348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20717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Spanning Trees</a:t>
            </a:r>
            <a:endParaRPr lang="en-AU" dirty="0"/>
          </a:p>
        </p:txBody>
      </p:sp>
      <p:sp>
        <p:nvSpPr>
          <p:cNvPr id="3" name="Content Placeholder 2"/>
          <p:cNvSpPr>
            <a:spLocks noGrp="1"/>
          </p:cNvSpPr>
          <p:nvPr>
            <p:ph idx="1"/>
          </p:nvPr>
        </p:nvSpPr>
        <p:spPr/>
        <p:txBody>
          <a:bodyPr/>
          <a:lstStyle/>
          <a:p>
            <a:r>
              <a:rPr lang="en-AU" dirty="0" smtClean="0"/>
              <a:t>A spanning tree is a simple graph that is a subgraph of </a:t>
            </a:r>
            <a:r>
              <a:rPr lang="en-AU" b="1" i="1" dirty="0" smtClean="0">
                <a:solidFill>
                  <a:srgbClr val="003399"/>
                </a:solidFill>
              </a:rPr>
              <a:t>G</a:t>
            </a:r>
            <a:r>
              <a:rPr lang="en-AU" dirty="0" smtClean="0"/>
              <a:t> and </a:t>
            </a:r>
            <a:r>
              <a:rPr lang="en-AU" dirty="0" smtClean="0">
                <a:solidFill>
                  <a:srgbClr val="FF0000"/>
                </a:solidFill>
              </a:rPr>
              <a:t>contains every vertex </a:t>
            </a:r>
            <a:r>
              <a:rPr lang="en-AU" dirty="0" smtClean="0"/>
              <a:t>of </a:t>
            </a:r>
            <a:r>
              <a:rPr lang="en-AU" b="1" i="1" dirty="0" smtClean="0">
                <a:solidFill>
                  <a:srgbClr val="003399"/>
                </a:solidFill>
              </a:rPr>
              <a:t>G</a:t>
            </a:r>
            <a:r>
              <a:rPr lang="en-AU" dirty="0" smtClean="0"/>
              <a:t> and is a </a:t>
            </a:r>
            <a:r>
              <a:rPr lang="en-AU" dirty="0" smtClean="0">
                <a:solidFill>
                  <a:srgbClr val="FF0000"/>
                </a:solidFill>
              </a:rPr>
              <a:t>tree.</a:t>
            </a:r>
          </a:p>
          <a:p>
            <a:pPr marL="0" indent="0">
              <a:buNone/>
            </a:pPr>
            <a:r>
              <a:rPr lang="en-AU" dirty="0" smtClean="0">
                <a:solidFill>
                  <a:srgbClr val="FF0000"/>
                </a:solidFill>
              </a:rPr>
              <a:t>	</a:t>
            </a:r>
            <a:endParaRPr lang="en-AU" dirty="0">
              <a:solidFill>
                <a:srgbClr val="FF0000"/>
              </a:solidFill>
            </a:endParaRPr>
          </a:p>
          <a:p>
            <a:pPr marL="0" indent="0">
              <a:buNone/>
            </a:pPr>
            <a:r>
              <a:rPr lang="en-AU" dirty="0" smtClean="0">
                <a:solidFill>
                  <a:srgbClr val="FF0000"/>
                </a:solidFill>
              </a:rPr>
              <a:t> </a:t>
            </a:r>
          </a:p>
        </p:txBody>
      </p:sp>
      <p:grpSp>
        <p:nvGrpSpPr>
          <p:cNvPr id="44" name="Group 43"/>
          <p:cNvGrpSpPr/>
          <p:nvPr/>
        </p:nvGrpSpPr>
        <p:grpSpPr>
          <a:xfrm>
            <a:off x="751627" y="3505200"/>
            <a:ext cx="1849545" cy="1550234"/>
            <a:chOff x="751627" y="3505200"/>
            <a:chExt cx="1849545" cy="1550234"/>
          </a:xfrm>
        </p:grpSpPr>
        <p:cxnSp>
          <p:nvCxnSpPr>
            <p:cNvPr id="5" name="Straight Connector 4"/>
            <p:cNvCxnSpPr/>
            <p:nvPr/>
          </p:nvCxnSpPr>
          <p:spPr>
            <a:xfrm>
              <a:off x="1219200" y="35052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219200" y="42672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219200" y="3505200"/>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133600" y="3505200"/>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219200" y="3505200"/>
              <a:ext cx="914400" cy="76200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1219200" y="3505200"/>
              <a:ext cx="914400" cy="762000"/>
            </a:xfrm>
            <a:prstGeom prst="line">
              <a:avLst/>
            </a:prstGeom>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751627" y="4409103"/>
              <a:ext cx="1849545" cy="646331"/>
            </a:xfrm>
            <a:prstGeom prst="rect">
              <a:avLst/>
            </a:prstGeom>
            <a:noFill/>
          </p:spPr>
          <p:txBody>
            <a:bodyPr wrap="none" rtlCol="0">
              <a:spAutoFit/>
            </a:bodyPr>
            <a:lstStyle/>
            <a:p>
              <a:pPr algn="ctr"/>
              <a:r>
                <a:rPr lang="en-AU" dirty="0" smtClean="0"/>
                <a:t>A connected </a:t>
              </a:r>
            </a:p>
            <a:p>
              <a:pPr algn="ctr"/>
              <a:r>
                <a:rPr lang="en-AU" dirty="0" smtClean="0"/>
                <a:t>undirected graph</a:t>
              </a:r>
              <a:endParaRPr lang="en-AU" dirty="0"/>
            </a:p>
          </p:txBody>
        </p:sp>
      </p:grpSp>
      <p:grpSp>
        <p:nvGrpSpPr>
          <p:cNvPr id="47" name="Group 46"/>
          <p:cNvGrpSpPr/>
          <p:nvPr/>
        </p:nvGrpSpPr>
        <p:grpSpPr>
          <a:xfrm>
            <a:off x="3200400" y="3476744"/>
            <a:ext cx="4970780" cy="1382792"/>
            <a:chOff x="3335020" y="3482340"/>
            <a:chExt cx="4970780" cy="1382792"/>
          </a:xfrm>
        </p:grpSpPr>
        <p:cxnSp>
          <p:nvCxnSpPr>
            <p:cNvPr id="17" name="Straight Connector 16"/>
            <p:cNvCxnSpPr/>
            <p:nvPr/>
          </p:nvCxnSpPr>
          <p:spPr>
            <a:xfrm>
              <a:off x="3345180" y="35052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335020" y="3482340"/>
              <a:ext cx="0" cy="68580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259580" y="3505200"/>
              <a:ext cx="0" cy="68580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4701540" y="3505200"/>
              <a:ext cx="15240" cy="68580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732020" y="4191000"/>
              <a:ext cx="838200" cy="0"/>
            </a:xfrm>
            <a:prstGeom prst="line">
              <a:avLst/>
            </a:prstGeom>
            <a:ln>
              <a:headEnd type="none" w="med" len="med"/>
              <a:tailEnd type="oval"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4732020" y="3581400"/>
              <a:ext cx="762000" cy="58674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6195060" y="3482340"/>
              <a:ext cx="0" cy="68580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6195060" y="3482340"/>
              <a:ext cx="685800" cy="685800"/>
            </a:xfrm>
            <a:prstGeom prst="line">
              <a:avLst/>
            </a:prstGeom>
            <a:ln>
              <a:headEnd type="oval"/>
              <a:tailEnd type="ova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6868160" y="3507740"/>
              <a:ext cx="0" cy="708660"/>
            </a:xfrm>
            <a:prstGeom prst="line">
              <a:avLst/>
            </a:prstGeom>
            <a:ln>
              <a:headEnd type="ova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8305800" y="3493770"/>
              <a:ext cx="0" cy="708660"/>
            </a:xfrm>
            <a:prstGeom prst="line">
              <a:avLst/>
            </a:prstGeom>
            <a:ln>
              <a:headEnd type="ova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391400" y="349377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7391400" y="42164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631987" y="4495800"/>
              <a:ext cx="3830745" cy="369332"/>
            </a:xfrm>
            <a:prstGeom prst="rect">
              <a:avLst/>
            </a:prstGeom>
            <a:noFill/>
          </p:spPr>
          <p:txBody>
            <a:bodyPr wrap="square" rtlCol="0">
              <a:spAutoFit/>
            </a:bodyPr>
            <a:lstStyle/>
            <a:p>
              <a:pPr algn="ctr"/>
              <a:r>
                <a:rPr lang="en-AU" dirty="0" smtClean="0"/>
                <a:t>Four spanning trees of the graph</a:t>
              </a:r>
              <a:endParaRPr lang="en-AU" dirty="0"/>
            </a:p>
          </p:txBody>
        </p:sp>
      </p:grpSp>
    </p:spTree>
    <p:extLst>
      <p:ext uri="{BB962C8B-B14F-4D97-AF65-F5344CB8AC3E}">
        <p14:creationId xmlns:p14="http://schemas.microsoft.com/office/powerpoint/2010/main" xmlns="" val="423893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t>Rooted tree</a:t>
            </a:r>
            <a:endParaRPr lang="en-AU" sz="4000" dirty="0"/>
          </a:p>
        </p:txBody>
      </p:sp>
      <p:sp>
        <p:nvSpPr>
          <p:cNvPr id="3" name="Content Placeholder 2"/>
          <p:cNvSpPr>
            <a:spLocks noGrp="1"/>
          </p:cNvSpPr>
          <p:nvPr>
            <p:ph idx="1"/>
          </p:nvPr>
        </p:nvSpPr>
        <p:spPr/>
        <p:txBody>
          <a:bodyPr/>
          <a:lstStyle/>
          <a:p>
            <a:pPr marL="0" indent="0">
              <a:buNone/>
            </a:pPr>
            <a:r>
              <a:rPr lang="en-AU" b="1" dirty="0" smtClean="0">
                <a:solidFill>
                  <a:srgbClr val="003399"/>
                </a:solidFill>
              </a:rPr>
              <a:t>Definition 2</a:t>
            </a:r>
            <a:r>
              <a:rPr lang="en-AU" dirty="0" smtClean="0"/>
              <a:t>. A </a:t>
            </a:r>
            <a:r>
              <a:rPr lang="en-AU" b="1" dirty="0">
                <a:solidFill>
                  <a:srgbClr val="FF0000"/>
                </a:solidFill>
              </a:rPr>
              <a:t>rooted tree</a:t>
            </a:r>
            <a:r>
              <a:rPr lang="en-AU" dirty="0">
                <a:solidFill>
                  <a:srgbClr val="FF0000"/>
                </a:solidFill>
              </a:rPr>
              <a:t> </a:t>
            </a:r>
            <a:r>
              <a:rPr lang="en-AU" dirty="0"/>
              <a:t>is a tree in which one vertex </a:t>
            </a:r>
            <a:r>
              <a:rPr lang="en-US" dirty="0"/>
              <a:t>has been designed as the </a:t>
            </a:r>
            <a:r>
              <a:rPr lang="en-US" b="1" dirty="0">
                <a:solidFill>
                  <a:srgbClr val="FF0000"/>
                </a:solidFill>
              </a:rPr>
              <a:t>root</a:t>
            </a:r>
            <a:r>
              <a:rPr lang="en-US" dirty="0"/>
              <a:t> and every edge is directed away from the root. </a:t>
            </a:r>
            <a:endParaRPr lang="en-AU" dirty="0"/>
          </a:p>
          <a:p>
            <a:pPr marL="0" indent="0">
              <a:buNone/>
            </a:pPr>
            <a:endParaRPr lang="en-AU" dirty="0"/>
          </a:p>
        </p:txBody>
      </p:sp>
      <p:grpSp>
        <p:nvGrpSpPr>
          <p:cNvPr id="4" name="Group 3"/>
          <p:cNvGrpSpPr/>
          <p:nvPr/>
        </p:nvGrpSpPr>
        <p:grpSpPr>
          <a:xfrm>
            <a:off x="3275856" y="3285359"/>
            <a:ext cx="1385888" cy="2791716"/>
            <a:chOff x="457200" y="1066800"/>
            <a:chExt cx="1385888" cy="2791716"/>
          </a:xfrm>
        </p:grpSpPr>
        <p:sp>
          <p:nvSpPr>
            <p:cNvPr id="5" name="Oval 7"/>
            <p:cNvSpPr>
              <a:spLocks noChangeAspect="1" noChangeArrowheads="1"/>
            </p:cNvSpPr>
            <p:nvPr/>
          </p:nvSpPr>
          <p:spPr bwMode="auto">
            <a:xfrm>
              <a:off x="762000" y="3292475"/>
              <a:ext cx="136525" cy="136525"/>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grpSp>
          <p:nvGrpSpPr>
            <p:cNvPr id="6" name="Group 5"/>
            <p:cNvGrpSpPr/>
            <p:nvPr/>
          </p:nvGrpSpPr>
          <p:grpSpPr>
            <a:xfrm>
              <a:off x="457200" y="1066800"/>
              <a:ext cx="1385888" cy="2791716"/>
              <a:chOff x="457200" y="1066800"/>
              <a:chExt cx="1385888" cy="2791716"/>
            </a:xfrm>
          </p:grpSpPr>
          <p:sp>
            <p:nvSpPr>
              <p:cNvPr id="7" name="Line 23"/>
              <p:cNvSpPr>
                <a:spLocks noChangeShapeType="1"/>
              </p:cNvSpPr>
              <p:nvPr/>
            </p:nvSpPr>
            <p:spPr bwMode="auto">
              <a:xfrm flipH="1" flipV="1">
                <a:off x="1143000" y="1981200"/>
                <a:ext cx="533400" cy="685800"/>
              </a:xfrm>
              <a:prstGeom prst="line">
                <a:avLst/>
              </a:prstGeom>
              <a:noFill/>
              <a:ln w="25400">
                <a:solidFill>
                  <a:schemeClr val="tx1"/>
                </a:solidFill>
                <a:round/>
                <a:headEnd type="none" w="lg" len="lg"/>
                <a:tailEnd/>
              </a:ln>
              <a:extLst>
                <a:ext uri="{909E8E84-426E-40DD-AFC4-6F175D3DCCD1}">
                  <a14:hiddenFill xmlns:a14="http://schemas.microsoft.com/office/drawing/2010/main" xmlns="">
                    <a:noFill/>
                  </a14:hiddenFill>
                </a:ext>
              </a:extLst>
            </p:spPr>
            <p:txBody>
              <a:bodyPr/>
              <a:lstStyle/>
              <a:p>
                <a:endParaRPr lang="en-AU"/>
              </a:p>
            </p:txBody>
          </p:sp>
          <p:grpSp>
            <p:nvGrpSpPr>
              <p:cNvPr id="8" name="Group 7"/>
              <p:cNvGrpSpPr/>
              <p:nvPr/>
            </p:nvGrpSpPr>
            <p:grpSpPr>
              <a:xfrm>
                <a:off x="457200" y="1066800"/>
                <a:ext cx="1385888" cy="2791716"/>
                <a:chOff x="457200" y="1066800"/>
                <a:chExt cx="1385888" cy="2791716"/>
              </a:xfrm>
            </p:grpSpPr>
            <p:grpSp>
              <p:nvGrpSpPr>
                <p:cNvPr id="11" name="群組 38"/>
                <p:cNvGrpSpPr>
                  <a:grpSpLocks/>
                </p:cNvGrpSpPr>
                <p:nvPr/>
              </p:nvGrpSpPr>
              <p:grpSpPr bwMode="auto">
                <a:xfrm>
                  <a:off x="457200" y="1066800"/>
                  <a:ext cx="1385888" cy="2791716"/>
                  <a:chOff x="685800" y="3278188"/>
                  <a:chExt cx="1385888" cy="2791413"/>
                </a:xfrm>
              </p:grpSpPr>
              <p:sp>
                <p:nvSpPr>
                  <p:cNvPr id="14" name="Oval 7"/>
                  <p:cNvSpPr>
                    <a:spLocks noChangeAspect="1" noChangeArrowheads="1"/>
                  </p:cNvSpPr>
                  <p:nvPr/>
                </p:nvSpPr>
                <p:spPr bwMode="auto">
                  <a:xfrm>
                    <a:off x="1295400" y="3429000"/>
                    <a:ext cx="137160" cy="13716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sp>
                <p:nvSpPr>
                  <p:cNvPr id="15" name="Text Box 11"/>
                  <p:cNvSpPr txBox="1">
                    <a:spLocks noChangeArrowheads="1"/>
                  </p:cNvSpPr>
                  <p:nvPr/>
                </p:nvSpPr>
                <p:spPr bwMode="auto">
                  <a:xfrm>
                    <a:off x="1447800" y="3278188"/>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a:latin typeface="Times New Roman" pitchFamily="18" charset="0"/>
                      </a:rPr>
                      <a:t>a</a:t>
                    </a:r>
                  </a:p>
                </p:txBody>
              </p:sp>
              <p:sp>
                <p:nvSpPr>
                  <p:cNvPr id="16" name="Text Box 12"/>
                  <p:cNvSpPr txBox="1">
                    <a:spLocks noChangeArrowheads="1"/>
                  </p:cNvSpPr>
                  <p:nvPr/>
                </p:nvSpPr>
                <p:spPr bwMode="auto">
                  <a:xfrm>
                    <a:off x="1447800" y="3887788"/>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a:latin typeface="Times New Roman" pitchFamily="18" charset="0"/>
                      </a:rPr>
                      <a:t>b</a:t>
                    </a:r>
                  </a:p>
                </p:txBody>
              </p:sp>
              <p:sp>
                <p:nvSpPr>
                  <p:cNvPr id="17" name="Text Box 13"/>
                  <p:cNvSpPr txBox="1">
                    <a:spLocks noChangeArrowheads="1"/>
                  </p:cNvSpPr>
                  <p:nvPr/>
                </p:nvSpPr>
                <p:spPr bwMode="auto">
                  <a:xfrm>
                    <a:off x="949574" y="5564188"/>
                    <a:ext cx="2696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a:latin typeface="Times New Roman" pitchFamily="18" charset="0"/>
                      </a:rPr>
                      <a:t>f</a:t>
                    </a:r>
                  </a:p>
                </p:txBody>
              </p:sp>
              <p:sp>
                <p:nvSpPr>
                  <p:cNvPr id="18" name="Line 23"/>
                  <p:cNvSpPr>
                    <a:spLocks noChangeShapeType="1"/>
                  </p:cNvSpPr>
                  <p:nvPr/>
                </p:nvSpPr>
                <p:spPr bwMode="auto">
                  <a:xfrm flipV="1">
                    <a:off x="1362600" y="3506788"/>
                    <a:ext cx="0" cy="685800"/>
                  </a:xfrm>
                  <a:prstGeom prst="line">
                    <a:avLst/>
                  </a:prstGeom>
                  <a:noFill/>
                  <a:ln w="25400">
                    <a:solidFill>
                      <a:schemeClr val="tx1"/>
                    </a:solidFill>
                    <a:round/>
                    <a:headEnd type="none" w="lg" len="lg"/>
                    <a:tailEnd/>
                  </a:ln>
                  <a:extLst>
                    <a:ext uri="{909E8E84-426E-40DD-AFC4-6F175D3DCCD1}">
                      <a14:hiddenFill xmlns:a14="http://schemas.microsoft.com/office/drawing/2010/main" xmlns="">
                        <a:noFill/>
                      </a14:hiddenFill>
                    </a:ext>
                  </a:extLst>
                </p:spPr>
                <p:txBody>
                  <a:bodyPr/>
                  <a:lstStyle/>
                  <a:p>
                    <a:endParaRPr lang="en-AU"/>
                  </a:p>
                </p:txBody>
              </p:sp>
              <p:sp>
                <p:nvSpPr>
                  <p:cNvPr id="19" name="Text Box 27"/>
                  <p:cNvSpPr txBox="1">
                    <a:spLocks noChangeArrowheads="1"/>
                  </p:cNvSpPr>
                  <p:nvPr/>
                </p:nvSpPr>
                <p:spPr bwMode="auto">
                  <a:xfrm>
                    <a:off x="685800" y="4802188"/>
                    <a:ext cx="319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a:latin typeface="Times New Roman" pitchFamily="18" charset="0"/>
                      </a:rPr>
                      <a:t>c</a:t>
                    </a:r>
                  </a:p>
                </p:txBody>
              </p:sp>
              <p:sp>
                <p:nvSpPr>
                  <p:cNvPr id="20" name="Oval 7"/>
                  <p:cNvSpPr>
                    <a:spLocks noChangeAspect="1" noChangeArrowheads="1"/>
                  </p:cNvSpPr>
                  <p:nvPr/>
                </p:nvSpPr>
                <p:spPr bwMode="auto">
                  <a:xfrm>
                    <a:off x="762000" y="4802188"/>
                    <a:ext cx="137160" cy="13716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sp>
                <p:nvSpPr>
                  <p:cNvPr id="21" name="Oval 7"/>
                  <p:cNvSpPr>
                    <a:spLocks noChangeAspect="1" noChangeArrowheads="1"/>
                  </p:cNvSpPr>
                  <p:nvPr/>
                </p:nvSpPr>
                <p:spPr bwMode="auto">
                  <a:xfrm>
                    <a:off x="1828800" y="4802188"/>
                    <a:ext cx="137160" cy="13716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sp>
                <p:nvSpPr>
                  <p:cNvPr id="22" name="Oval 7"/>
                  <p:cNvSpPr>
                    <a:spLocks noChangeAspect="1" noChangeArrowheads="1"/>
                  </p:cNvSpPr>
                  <p:nvPr/>
                </p:nvSpPr>
                <p:spPr bwMode="auto">
                  <a:xfrm>
                    <a:off x="1295400" y="4116388"/>
                    <a:ext cx="137160" cy="13716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sp>
                <p:nvSpPr>
                  <p:cNvPr id="23" name="Oval 7"/>
                  <p:cNvSpPr>
                    <a:spLocks noChangeAspect="1" noChangeArrowheads="1"/>
                  </p:cNvSpPr>
                  <p:nvPr/>
                </p:nvSpPr>
                <p:spPr bwMode="auto">
                  <a:xfrm>
                    <a:off x="1295400" y="4802188"/>
                    <a:ext cx="137160" cy="13716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sp>
                <p:nvSpPr>
                  <p:cNvPr id="24" name="Text Box 27"/>
                  <p:cNvSpPr txBox="1">
                    <a:spLocks noChangeArrowheads="1"/>
                  </p:cNvSpPr>
                  <p:nvPr/>
                </p:nvSpPr>
                <p:spPr bwMode="auto">
                  <a:xfrm>
                    <a:off x="1752600" y="4802188"/>
                    <a:ext cx="319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a:latin typeface="Times New Roman" pitchFamily="18" charset="0"/>
                      </a:rPr>
                      <a:t>e</a:t>
                    </a:r>
                  </a:p>
                </p:txBody>
              </p:sp>
              <p:sp>
                <p:nvSpPr>
                  <p:cNvPr id="25" name="Text Box 13"/>
                  <p:cNvSpPr txBox="1">
                    <a:spLocks noChangeArrowheads="1"/>
                  </p:cNvSpPr>
                  <p:nvPr/>
                </p:nvSpPr>
                <p:spPr bwMode="auto">
                  <a:xfrm>
                    <a:off x="990600" y="4649788"/>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a:latin typeface="Times New Roman" pitchFamily="18" charset="0"/>
                      </a:rPr>
                      <a:t>d</a:t>
                    </a:r>
                  </a:p>
                </p:txBody>
              </p:sp>
              <p:sp>
                <p:nvSpPr>
                  <p:cNvPr id="26" name="Text Box 13"/>
                  <p:cNvSpPr txBox="1">
                    <a:spLocks noChangeArrowheads="1"/>
                  </p:cNvSpPr>
                  <p:nvPr/>
                </p:nvSpPr>
                <p:spPr bwMode="auto">
                  <a:xfrm>
                    <a:off x="1447800" y="5607936"/>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eaLnBrk="1" hangingPunct="1">
                      <a:spcBef>
                        <a:spcPct val="0"/>
                      </a:spcBef>
                      <a:buClrTx/>
                      <a:buSzTx/>
                      <a:buFontTx/>
                      <a:buNone/>
                    </a:pPr>
                    <a:r>
                      <a:rPr lang="en-US" altLang="zh-TW" sz="2400" i="1" dirty="0">
                        <a:latin typeface="Times New Roman" pitchFamily="18" charset="0"/>
                      </a:rPr>
                      <a:t>g</a:t>
                    </a:r>
                  </a:p>
                </p:txBody>
              </p:sp>
            </p:grpSp>
            <p:sp>
              <p:nvSpPr>
                <p:cNvPr id="12" name="Line 23"/>
                <p:cNvSpPr>
                  <a:spLocks noChangeShapeType="1"/>
                </p:cNvSpPr>
                <p:nvPr/>
              </p:nvSpPr>
              <p:spPr bwMode="auto">
                <a:xfrm flipV="1">
                  <a:off x="1143000" y="1981200"/>
                  <a:ext cx="0" cy="685800"/>
                </a:xfrm>
                <a:prstGeom prst="line">
                  <a:avLst/>
                </a:prstGeom>
                <a:noFill/>
                <a:ln w="25400">
                  <a:solidFill>
                    <a:schemeClr val="tx1"/>
                  </a:solidFill>
                  <a:round/>
                  <a:headEnd type="none" w="lg" len="lg"/>
                  <a:tailEnd/>
                </a:ln>
                <a:extLst>
                  <a:ext uri="{909E8E84-426E-40DD-AFC4-6F175D3DCCD1}">
                    <a14:hiddenFill xmlns:a14="http://schemas.microsoft.com/office/drawing/2010/main" xmlns="">
                      <a:noFill/>
                    </a14:hiddenFill>
                  </a:ext>
                </a:extLst>
              </p:spPr>
              <p:txBody>
                <a:bodyPr/>
                <a:lstStyle/>
                <a:p>
                  <a:endParaRPr lang="en-AU"/>
                </a:p>
              </p:txBody>
            </p:sp>
            <p:sp>
              <p:nvSpPr>
                <p:cNvPr id="13" name="Line 23"/>
                <p:cNvSpPr>
                  <a:spLocks noChangeShapeType="1"/>
                </p:cNvSpPr>
                <p:nvPr/>
              </p:nvSpPr>
              <p:spPr bwMode="auto">
                <a:xfrm flipV="1">
                  <a:off x="609600" y="1981200"/>
                  <a:ext cx="533400" cy="685800"/>
                </a:xfrm>
                <a:prstGeom prst="line">
                  <a:avLst/>
                </a:prstGeom>
                <a:noFill/>
                <a:ln w="25400">
                  <a:solidFill>
                    <a:schemeClr val="tx1"/>
                  </a:solidFill>
                  <a:round/>
                  <a:headEnd type="none" w="lg" len="lg"/>
                  <a:tailEnd/>
                </a:ln>
                <a:extLst>
                  <a:ext uri="{909E8E84-426E-40DD-AFC4-6F175D3DCCD1}">
                    <a14:hiddenFill xmlns:a14="http://schemas.microsoft.com/office/drawing/2010/main" xmlns="">
                      <a:noFill/>
                    </a14:hiddenFill>
                  </a:ext>
                </a:extLst>
              </p:spPr>
              <p:txBody>
                <a:bodyPr/>
                <a:lstStyle/>
                <a:p>
                  <a:endParaRPr lang="en-AU"/>
                </a:p>
              </p:txBody>
            </p:sp>
          </p:grpSp>
          <p:sp>
            <p:nvSpPr>
              <p:cNvPr id="9" name="Line 23"/>
              <p:cNvSpPr>
                <a:spLocks noChangeShapeType="1"/>
              </p:cNvSpPr>
              <p:nvPr/>
            </p:nvSpPr>
            <p:spPr bwMode="auto">
              <a:xfrm flipV="1">
                <a:off x="838200" y="2667000"/>
                <a:ext cx="304800" cy="685800"/>
              </a:xfrm>
              <a:prstGeom prst="line">
                <a:avLst/>
              </a:prstGeom>
              <a:noFill/>
              <a:ln w="25400">
                <a:solidFill>
                  <a:schemeClr val="tx1"/>
                </a:solidFill>
                <a:round/>
                <a:headEnd type="none" w="lg" len="lg"/>
                <a:tailEnd/>
              </a:ln>
              <a:extLst>
                <a:ext uri="{909E8E84-426E-40DD-AFC4-6F175D3DCCD1}">
                  <a14:hiddenFill xmlns:a14="http://schemas.microsoft.com/office/drawing/2010/main" xmlns="">
                    <a:noFill/>
                  </a14:hiddenFill>
                </a:ext>
              </a:extLst>
            </p:spPr>
            <p:txBody>
              <a:bodyPr/>
              <a:lstStyle/>
              <a:p>
                <a:endParaRPr lang="en-AU"/>
              </a:p>
            </p:txBody>
          </p:sp>
          <p:sp>
            <p:nvSpPr>
              <p:cNvPr id="10" name="Line 23"/>
              <p:cNvSpPr>
                <a:spLocks noChangeShapeType="1"/>
              </p:cNvSpPr>
              <p:nvPr/>
            </p:nvSpPr>
            <p:spPr bwMode="auto">
              <a:xfrm flipH="1" flipV="1">
                <a:off x="1143000" y="2667000"/>
                <a:ext cx="228600" cy="685800"/>
              </a:xfrm>
              <a:prstGeom prst="line">
                <a:avLst/>
              </a:prstGeom>
              <a:noFill/>
              <a:ln w="25400">
                <a:solidFill>
                  <a:schemeClr val="tx1"/>
                </a:solidFill>
                <a:round/>
                <a:headEnd type="none" w="lg" len="lg"/>
                <a:tailEnd/>
              </a:ln>
              <a:extLst>
                <a:ext uri="{909E8E84-426E-40DD-AFC4-6F175D3DCCD1}">
                  <a14:hiddenFill xmlns:a14="http://schemas.microsoft.com/office/drawing/2010/main" xmlns="">
                    <a:noFill/>
                  </a14:hiddenFill>
                </a:ext>
              </a:extLst>
            </p:spPr>
            <p:txBody>
              <a:bodyPr/>
              <a:lstStyle/>
              <a:p>
                <a:endParaRPr lang="en-AU"/>
              </a:p>
            </p:txBody>
          </p:sp>
        </p:grpSp>
      </p:grpSp>
      <p:sp>
        <p:nvSpPr>
          <p:cNvPr id="27" name="Oval 7"/>
          <p:cNvSpPr>
            <a:spLocks noChangeAspect="1" noChangeArrowheads="1"/>
          </p:cNvSpPr>
          <p:nvPr/>
        </p:nvSpPr>
        <p:spPr bwMode="auto">
          <a:xfrm>
            <a:off x="4134376" y="5558659"/>
            <a:ext cx="137160" cy="137175"/>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lgn="ctr" eaLnBrk="1" hangingPunct="1">
              <a:spcBef>
                <a:spcPct val="0"/>
              </a:spcBef>
              <a:buClrTx/>
              <a:buSzTx/>
              <a:buFontTx/>
              <a:buNone/>
            </a:pPr>
            <a:endParaRPr lang="zh-TW" altLang="zh-TW" sz="1800"/>
          </a:p>
        </p:txBody>
      </p:sp>
    </p:spTree>
    <p:extLst>
      <p:ext uri="{BB962C8B-B14F-4D97-AF65-F5344CB8AC3E}">
        <p14:creationId xmlns:p14="http://schemas.microsoft.com/office/powerpoint/2010/main" xmlns="" val="2867115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Minimum Spanning Tree (MST)</a:t>
            </a:r>
            <a:endParaRPr lang="en-AU" dirty="0"/>
          </a:p>
        </p:txBody>
      </p:sp>
      <p:sp>
        <p:nvSpPr>
          <p:cNvPr id="3" name="Content Placeholder 2"/>
          <p:cNvSpPr>
            <a:spLocks noGrp="1"/>
          </p:cNvSpPr>
          <p:nvPr>
            <p:ph idx="1"/>
          </p:nvPr>
        </p:nvSpPr>
        <p:spPr/>
        <p:txBody>
          <a:bodyPr/>
          <a:lstStyle/>
          <a:p>
            <a:r>
              <a:rPr lang="en-US" altLang="en-US" dirty="0" smtClean="0"/>
              <a:t>A Minimum Spanning Tree  is a spanning tree on a weighted graph that has minimum total weight.</a:t>
            </a:r>
          </a:p>
          <a:p>
            <a:r>
              <a:rPr lang="en-US" dirty="0" smtClean="0"/>
              <a:t>Example</a:t>
            </a:r>
            <a:endParaRPr lang="en-AU" dirty="0" smtClean="0"/>
          </a:p>
          <a:p>
            <a:endParaRPr lang="en-AU" dirty="0"/>
          </a:p>
        </p:txBody>
      </p:sp>
      <p:grpSp>
        <p:nvGrpSpPr>
          <p:cNvPr id="95" name="Group 94"/>
          <p:cNvGrpSpPr/>
          <p:nvPr/>
        </p:nvGrpSpPr>
        <p:grpSpPr>
          <a:xfrm>
            <a:off x="918964" y="4120811"/>
            <a:ext cx="1353212" cy="1552248"/>
            <a:chOff x="1035356" y="2647404"/>
            <a:chExt cx="1353212" cy="1552248"/>
          </a:xfrm>
        </p:grpSpPr>
        <p:grpSp>
          <p:nvGrpSpPr>
            <p:cNvPr id="4" name="Group 3"/>
            <p:cNvGrpSpPr/>
            <p:nvPr/>
          </p:nvGrpSpPr>
          <p:grpSpPr>
            <a:xfrm>
              <a:off x="1229573" y="3048000"/>
              <a:ext cx="914400" cy="762000"/>
              <a:chOff x="1219200" y="3505200"/>
              <a:chExt cx="914400" cy="762000"/>
            </a:xfrm>
          </p:grpSpPr>
          <p:cxnSp>
            <p:nvCxnSpPr>
              <p:cNvPr id="5" name="Straight Connector 4"/>
              <p:cNvCxnSpPr/>
              <p:nvPr/>
            </p:nvCxnSpPr>
            <p:spPr>
              <a:xfrm>
                <a:off x="1219200" y="35052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219200" y="42672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219200" y="3505200"/>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133600" y="3505200"/>
                <a:ext cx="0" cy="762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219200" y="3505200"/>
                <a:ext cx="914400" cy="7620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1219200" y="3505200"/>
                <a:ext cx="914400" cy="762000"/>
              </a:xfrm>
              <a:prstGeom prst="line">
                <a:avLst/>
              </a:prstGeom>
            </p:spPr>
            <p:style>
              <a:lnRef idx="1">
                <a:schemeClr val="dk1"/>
              </a:lnRef>
              <a:fillRef idx="0">
                <a:schemeClr val="dk1"/>
              </a:fillRef>
              <a:effectRef idx="0">
                <a:schemeClr val="dk1"/>
              </a:effectRef>
              <a:fontRef idx="minor">
                <a:schemeClr val="tx1"/>
              </a:fontRef>
            </p:style>
          </p:cxnSp>
        </p:grpSp>
        <p:sp>
          <p:nvSpPr>
            <p:cNvPr id="26" name="TextBox 25"/>
            <p:cNvSpPr txBox="1"/>
            <p:nvPr/>
          </p:nvSpPr>
          <p:spPr>
            <a:xfrm>
              <a:off x="1082172" y="2677397"/>
              <a:ext cx="303288" cy="369332"/>
            </a:xfrm>
            <a:prstGeom prst="rect">
              <a:avLst/>
            </a:prstGeom>
            <a:noFill/>
          </p:spPr>
          <p:txBody>
            <a:bodyPr wrap="none" rtlCol="0">
              <a:spAutoFit/>
            </a:bodyPr>
            <a:lstStyle/>
            <a:p>
              <a:r>
                <a:rPr lang="en-AU" i="1" dirty="0" smtClean="0"/>
                <a:t>a</a:t>
              </a:r>
              <a:endParaRPr lang="en-AU" i="1" dirty="0"/>
            </a:p>
          </p:txBody>
        </p:sp>
        <p:sp>
          <p:nvSpPr>
            <p:cNvPr id="27" name="TextBox 26"/>
            <p:cNvSpPr txBox="1"/>
            <p:nvPr/>
          </p:nvSpPr>
          <p:spPr>
            <a:xfrm>
              <a:off x="1996336" y="2647404"/>
              <a:ext cx="306494" cy="369332"/>
            </a:xfrm>
            <a:prstGeom prst="rect">
              <a:avLst/>
            </a:prstGeom>
            <a:noFill/>
          </p:spPr>
          <p:txBody>
            <a:bodyPr wrap="none" rtlCol="0">
              <a:spAutoFit/>
            </a:bodyPr>
            <a:lstStyle/>
            <a:p>
              <a:r>
                <a:rPr lang="en-AU" i="1" dirty="0" smtClean="0"/>
                <a:t>b</a:t>
              </a:r>
              <a:endParaRPr lang="en-AU" i="1" dirty="0"/>
            </a:p>
          </p:txBody>
        </p:sp>
        <p:sp>
          <p:nvSpPr>
            <p:cNvPr id="28" name="TextBox 27"/>
            <p:cNvSpPr txBox="1"/>
            <p:nvPr/>
          </p:nvSpPr>
          <p:spPr>
            <a:xfrm>
              <a:off x="1081936" y="3810000"/>
              <a:ext cx="282450" cy="369332"/>
            </a:xfrm>
            <a:prstGeom prst="rect">
              <a:avLst/>
            </a:prstGeom>
            <a:noFill/>
          </p:spPr>
          <p:txBody>
            <a:bodyPr wrap="none" rtlCol="0">
              <a:spAutoFit/>
            </a:bodyPr>
            <a:lstStyle/>
            <a:p>
              <a:r>
                <a:rPr lang="en-AU" i="1" dirty="0" smtClean="0"/>
                <a:t>c</a:t>
              </a:r>
              <a:endParaRPr lang="en-AU" i="1" dirty="0"/>
            </a:p>
          </p:txBody>
        </p:sp>
        <p:sp>
          <p:nvSpPr>
            <p:cNvPr id="29" name="TextBox 28"/>
            <p:cNvSpPr txBox="1"/>
            <p:nvPr/>
          </p:nvSpPr>
          <p:spPr>
            <a:xfrm>
              <a:off x="1996336" y="3830320"/>
              <a:ext cx="306494" cy="369332"/>
            </a:xfrm>
            <a:prstGeom prst="rect">
              <a:avLst/>
            </a:prstGeom>
            <a:noFill/>
          </p:spPr>
          <p:txBody>
            <a:bodyPr wrap="none" rtlCol="0">
              <a:spAutoFit/>
            </a:bodyPr>
            <a:lstStyle/>
            <a:p>
              <a:r>
                <a:rPr lang="en-AU" i="1" dirty="0" smtClean="0"/>
                <a:t>d</a:t>
              </a:r>
              <a:endParaRPr lang="en-AU" i="1" dirty="0"/>
            </a:p>
          </p:txBody>
        </p:sp>
        <p:sp>
          <p:nvSpPr>
            <p:cNvPr id="30" name="TextBox 29"/>
            <p:cNvSpPr txBox="1"/>
            <p:nvPr/>
          </p:nvSpPr>
          <p:spPr>
            <a:xfrm>
              <a:off x="1548754" y="2832070"/>
              <a:ext cx="276038" cy="307777"/>
            </a:xfrm>
            <a:prstGeom prst="rect">
              <a:avLst/>
            </a:prstGeom>
            <a:noFill/>
          </p:spPr>
          <p:txBody>
            <a:bodyPr wrap="none" rtlCol="0">
              <a:spAutoFit/>
            </a:bodyPr>
            <a:lstStyle/>
            <a:p>
              <a:r>
                <a:rPr lang="en-AU" sz="1400" dirty="0" smtClean="0"/>
                <a:t>5</a:t>
              </a:r>
              <a:endParaRPr lang="en-AU" sz="1400" dirty="0"/>
            </a:p>
          </p:txBody>
        </p:sp>
        <p:sp>
          <p:nvSpPr>
            <p:cNvPr id="31" name="TextBox 30"/>
            <p:cNvSpPr txBox="1"/>
            <p:nvPr/>
          </p:nvSpPr>
          <p:spPr>
            <a:xfrm>
              <a:off x="1720298" y="3522682"/>
              <a:ext cx="276038" cy="307777"/>
            </a:xfrm>
            <a:prstGeom prst="rect">
              <a:avLst/>
            </a:prstGeom>
            <a:noFill/>
          </p:spPr>
          <p:txBody>
            <a:bodyPr wrap="none" rtlCol="0">
              <a:spAutoFit/>
            </a:bodyPr>
            <a:lstStyle/>
            <a:p>
              <a:r>
                <a:rPr lang="en-AU" sz="1400" dirty="0" smtClean="0"/>
                <a:t>7</a:t>
              </a:r>
              <a:endParaRPr lang="en-AU" sz="1400" dirty="0"/>
            </a:p>
          </p:txBody>
        </p:sp>
        <p:sp>
          <p:nvSpPr>
            <p:cNvPr id="32" name="TextBox 31"/>
            <p:cNvSpPr txBox="1"/>
            <p:nvPr/>
          </p:nvSpPr>
          <p:spPr>
            <a:xfrm>
              <a:off x="2112530" y="3213069"/>
              <a:ext cx="276038" cy="307777"/>
            </a:xfrm>
            <a:prstGeom prst="rect">
              <a:avLst/>
            </a:prstGeom>
            <a:noFill/>
          </p:spPr>
          <p:txBody>
            <a:bodyPr wrap="none" rtlCol="0">
              <a:spAutoFit/>
            </a:bodyPr>
            <a:lstStyle/>
            <a:p>
              <a:r>
                <a:rPr lang="en-AU" sz="1400" dirty="0" smtClean="0"/>
                <a:t>3</a:t>
              </a:r>
              <a:endParaRPr lang="en-AU" sz="1400" dirty="0"/>
            </a:p>
          </p:txBody>
        </p:sp>
        <p:sp>
          <p:nvSpPr>
            <p:cNvPr id="33" name="TextBox 32"/>
            <p:cNvSpPr txBox="1"/>
            <p:nvPr/>
          </p:nvSpPr>
          <p:spPr>
            <a:xfrm>
              <a:off x="1035356" y="3235473"/>
              <a:ext cx="276038" cy="307777"/>
            </a:xfrm>
            <a:prstGeom prst="rect">
              <a:avLst/>
            </a:prstGeom>
            <a:noFill/>
          </p:spPr>
          <p:txBody>
            <a:bodyPr wrap="none" rtlCol="0">
              <a:spAutoFit/>
            </a:bodyPr>
            <a:lstStyle/>
            <a:p>
              <a:r>
                <a:rPr lang="en-AU" sz="1400" dirty="0" smtClean="0"/>
                <a:t>2</a:t>
              </a:r>
              <a:endParaRPr lang="en-AU" sz="1400" dirty="0"/>
            </a:p>
          </p:txBody>
        </p:sp>
        <p:sp>
          <p:nvSpPr>
            <p:cNvPr id="34" name="TextBox 33"/>
            <p:cNvSpPr txBox="1"/>
            <p:nvPr/>
          </p:nvSpPr>
          <p:spPr>
            <a:xfrm>
              <a:off x="1571369" y="3790156"/>
              <a:ext cx="276038" cy="307777"/>
            </a:xfrm>
            <a:prstGeom prst="rect">
              <a:avLst/>
            </a:prstGeom>
            <a:noFill/>
          </p:spPr>
          <p:txBody>
            <a:bodyPr wrap="none" rtlCol="0">
              <a:spAutoFit/>
            </a:bodyPr>
            <a:lstStyle/>
            <a:p>
              <a:r>
                <a:rPr lang="en-AU" sz="1400" dirty="0" smtClean="0"/>
                <a:t>4</a:t>
              </a:r>
              <a:endParaRPr lang="en-AU" sz="1400" dirty="0"/>
            </a:p>
          </p:txBody>
        </p:sp>
        <p:sp>
          <p:nvSpPr>
            <p:cNvPr id="35" name="TextBox 34"/>
            <p:cNvSpPr txBox="1"/>
            <p:nvPr/>
          </p:nvSpPr>
          <p:spPr>
            <a:xfrm>
              <a:off x="1668535" y="3096964"/>
              <a:ext cx="276038" cy="307777"/>
            </a:xfrm>
            <a:prstGeom prst="rect">
              <a:avLst/>
            </a:prstGeom>
            <a:noFill/>
          </p:spPr>
          <p:txBody>
            <a:bodyPr wrap="none" rtlCol="0">
              <a:spAutoFit/>
            </a:bodyPr>
            <a:lstStyle/>
            <a:p>
              <a:r>
                <a:rPr lang="en-AU" sz="1400" dirty="0" smtClean="0"/>
                <a:t>6</a:t>
              </a:r>
              <a:endParaRPr lang="en-AU" sz="1400" dirty="0"/>
            </a:p>
          </p:txBody>
        </p:sp>
      </p:grpSp>
      <p:grpSp>
        <p:nvGrpSpPr>
          <p:cNvPr id="98" name="Group 97"/>
          <p:cNvGrpSpPr/>
          <p:nvPr/>
        </p:nvGrpSpPr>
        <p:grpSpPr>
          <a:xfrm>
            <a:off x="2781939" y="4230864"/>
            <a:ext cx="5459569" cy="1768426"/>
            <a:chOff x="3264296" y="2547044"/>
            <a:chExt cx="5459569" cy="1768426"/>
          </a:xfrm>
        </p:grpSpPr>
        <p:sp>
          <p:nvSpPr>
            <p:cNvPr id="36" name="TextBox 35"/>
            <p:cNvSpPr txBox="1"/>
            <p:nvPr/>
          </p:nvSpPr>
          <p:spPr>
            <a:xfrm>
              <a:off x="3774014" y="2708175"/>
              <a:ext cx="276038" cy="307777"/>
            </a:xfrm>
            <a:prstGeom prst="rect">
              <a:avLst/>
            </a:prstGeom>
            <a:noFill/>
          </p:spPr>
          <p:txBody>
            <a:bodyPr wrap="none" rtlCol="0">
              <a:spAutoFit/>
            </a:bodyPr>
            <a:lstStyle/>
            <a:p>
              <a:r>
                <a:rPr lang="en-AU" sz="1400" dirty="0" smtClean="0"/>
                <a:t>5</a:t>
              </a:r>
              <a:endParaRPr lang="en-AU" sz="1400" dirty="0"/>
            </a:p>
          </p:txBody>
        </p:sp>
        <p:grpSp>
          <p:nvGrpSpPr>
            <p:cNvPr id="97" name="Group 96"/>
            <p:cNvGrpSpPr/>
            <p:nvPr/>
          </p:nvGrpSpPr>
          <p:grpSpPr>
            <a:xfrm>
              <a:off x="3264296" y="2547044"/>
              <a:ext cx="5459569" cy="1768426"/>
              <a:chOff x="3264296" y="2547044"/>
              <a:chExt cx="5459569" cy="1768426"/>
            </a:xfrm>
          </p:grpSpPr>
          <p:grpSp>
            <p:nvGrpSpPr>
              <p:cNvPr id="12" name="Group 11"/>
              <p:cNvGrpSpPr/>
              <p:nvPr/>
            </p:nvGrpSpPr>
            <p:grpSpPr>
              <a:xfrm>
                <a:off x="3477047" y="2926328"/>
                <a:ext cx="4970780" cy="1292175"/>
                <a:chOff x="3335020" y="3482340"/>
                <a:chExt cx="4970780" cy="1292175"/>
              </a:xfrm>
            </p:grpSpPr>
            <p:cxnSp>
              <p:nvCxnSpPr>
                <p:cNvPr id="13" name="Straight Connector 12"/>
                <p:cNvCxnSpPr/>
                <p:nvPr/>
              </p:nvCxnSpPr>
              <p:spPr>
                <a:xfrm>
                  <a:off x="3345180" y="35052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335020" y="3482340"/>
                  <a:ext cx="0" cy="68580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259580" y="3505200"/>
                  <a:ext cx="0" cy="68580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4701540" y="3505200"/>
                  <a:ext cx="15240" cy="68580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732020" y="4191000"/>
                  <a:ext cx="838200" cy="0"/>
                </a:xfrm>
                <a:prstGeom prst="line">
                  <a:avLst/>
                </a:prstGeom>
                <a:ln>
                  <a:headEnd type="none" w="med" len="med"/>
                  <a:tailEnd type="oval"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4732020" y="3581400"/>
                  <a:ext cx="762000" cy="58674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6195060" y="3482340"/>
                  <a:ext cx="0" cy="685800"/>
                </a:xfrm>
                <a:prstGeom prst="line">
                  <a:avLst/>
                </a:prstGeom>
                <a:ln>
                  <a:tailEnd type="ova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6195060" y="3482340"/>
                  <a:ext cx="685800" cy="685800"/>
                </a:xfrm>
                <a:prstGeom prst="line">
                  <a:avLst/>
                </a:prstGeom>
                <a:ln>
                  <a:headEnd type="oval"/>
                  <a:tailEnd type="ova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6868160" y="3507740"/>
                  <a:ext cx="0" cy="708660"/>
                </a:xfrm>
                <a:prstGeom prst="line">
                  <a:avLst/>
                </a:prstGeom>
                <a:ln>
                  <a:headEnd type="ova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8305800" y="3493770"/>
                  <a:ext cx="0" cy="708660"/>
                </a:xfrm>
                <a:prstGeom prst="line">
                  <a:avLst/>
                </a:prstGeom>
                <a:ln>
                  <a:headEnd type="ova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7391400" y="349377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7391400" y="4216400"/>
                  <a:ext cx="914400" cy="0"/>
                </a:xfrm>
                <a:prstGeom prst="line">
                  <a:avLst/>
                </a:prstGeom>
                <a:ln>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337107" y="4405183"/>
                  <a:ext cx="837699" cy="369332"/>
                </a:xfrm>
                <a:prstGeom prst="rect">
                  <a:avLst/>
                </a:prstGeom>
                <a:noFill/>
              </p:spPr>
              <p:txBody>
                <a:bodyPr wrap="square" rtlCol="0">
                  <a:spAutoFit/>
                </a:bodyPr>
                <a:lstStyle/>
                <a:p>
                  <a:pPr algn="ctr"/>
                  <a:r>
                    <a:rPr lang="en-AU" dirty="0" smtClean="0"/>
                    <a:t>T</a:t>
                  </a:r>
                  <a:r>
                    <a:rPr lang="en-AU" baseline="-25000" dirty="0" smtClean="0"/>
                    <a:t>1</a:t>
                  </a:r>
                  <a:r>
                    <a:rPr lang="en-AU" dirty="0" smtClean="0"/>
                    <a:t>= 10</a:t>
                  </a:r>
                  <a:endParaRPr lang="en-AU" dirty="0"/>
                </a:p>
              </p:txBody>
            </p:sp>
          </p:grpSp>
          <p:sp>
            <p:nvSpPr>
              <p:cNvPr id="37" name="TextBox 36"/>
              <p:cNvSpPr txBox="1"/>
              <p:nvPr/>
            </p:nvSpPr>
            <p:spPr>
              <a:xfrm>
                <a:off x="3264296" y="3139847"/>
                <a:ext cx="276038" cy="307777"/>
              </a:xfrm>
              <a:prstGeom prst="rect">
                <a:avLst/>
              </a:prstGeom>
              <a:noFill/>
            </p:spPr>
            <p:txBody>
              <a:bodyPr wrap="none" rtlCol="0">
                <a:spAutoFit/>
              </a:bodyPr>
              <a:lstStyle/>
              <a:p>
                <a:r>
                  <a:rPr lang="en-AU" sz="1400" dirty="0" smtClean="0"/>
                  <a:t>2</a:t>
                </a:r>
                <a:endParaRPr lang="en-AU" sz="1400" dirty="0"/>
              </a:p>
            </p:txBody>
          </p:sp>
          <p:sp>
            <p:nvSpPr>
              <p:cNvPr id="38" name="TextBox 37"/>
              <p:cNvSpPr txBox="1"/>
              <p:nvPr/>
            </p:nvSpPr>
            <p:spPr>
              <a:xfrm>
                <a:off x="4335676" y="3108017"/>
                <a:ext cx="276038" cy="307777"/>
              </a:xfrm>
              <a:prstGeom prst="rect">
                <a:avLst/>
              </a:prstGeom>
              <a:noFill/>
            </p:spPr>
            <p:txBody>
              <a:bodyPr wrap="none" rtlCol="0">
                <a:spAutoFit/>
              </a:bodyPr>
              <a:lstStyle/>
              <a:p>
                <a:r>
                  <a:rPr lang="en-AU" sz="1400" dirty="0" smtClean="0"/>
                  <a:t>3</a:t>
                </a:r>
                <a:endParaRPr lang="en-AU" sz="1400" dirty="0"/>
              </a:p>
            </p:txBody>
          </p:sp>
          <p:sp>
            <p:nvSpPr>
              <p:cNvPr id="39" name="TextBox 38"/>
              <p:cNvSpPr txBox="1"/>
              <p:nvPr/>
            </p:nvSpPr>
            <p:spPr>
              <a:xfrm>
                <a:off x="3295530" y="2616626"/>
                <a:ext cx="303288" cy="369332"/>
              </a:xfrm>
              <a:prstGeom prst="rect">
                <a:avLst/>
              </a:prstGeom>
              <a:noFill/>
            </p:spPr>
            <p:txBody>
              <a:bodyPr wrap="none" rtlCol="0">
                <a:spAutoFit/>
              </a:bodyPr>
              <a:lstStyle/>
              <a:p>
                <a:r>
                  <a:rPr lang="en-AU" i="1" dirty="0" smtClean="0"/>
                  <a:t>a</a:t>
                </a:r>
                <a:endParaRPr lang="en-AU" i="1" dirty="0"/>
              </a:p>
            </p:txBody>
          </p:sp>
          <p:sp>
            <p:nvSpPr>
              <p:cNvPr id="40" name="TextBox 39"/>
              <p:cNvSpPr txBox="1"/>
              <p:nvPr/>
            </p:nvSpPr>
            <p:spPr>
              <a:xfrm>
                <a:off x="4248360" y="2615138"/>
                <a:ext cx="306494" cy="369332"/>
              </a:xfrm>
              <a:prstGeom prst="rect">
                <a:avLst/>
              </a:prstGeom>
              <a:noFill/>
            </p:spPr>
            <p:txBody>
              <a:bodyPr wrap="none" rtlCol="0">
                <a:spAutoFit/>
              </a:bodyPr>
              <a:lstStyle/>
              <a:p>
                <a:r>
                  <a:rPr lang="en-AU" i="1" dirty="0" smtClean="0"/>
                  <a:t>b</a:t>
                </a:r>
                <a:endParaRPr lang="en-AU" i="1" dirty="0"/>
              </a:p>
            </p:txBody>
          </p:sp>
          <p:sp>
            <p:nvSpPr>
              <p:cNvPr id="41" name="TextBox 40"/>
              <p:cNvSpPr txBox="1"/>
              <p:nvPr/>
            </p:nvSpPr>
            <p:spPr>
              <a:xfrm>
                <a:off x="3335822" y="3536414"/>
                <a:ext cx="282450" cy="369332"/>
              </a:xfrm>
              <a:prstGeom prst="rect">
                <a:avLst/>
              </a:prstGeom>
              <a:noFill/>
            </p:spPr>
            <p:txBody>
              <a:bodyPr wrap="none" rtlCol="0">
                <a:spAutoFit/>
              </a:bodyPr>
              <a:lstStyle/>
              <a:p>
                <a:r>
                  <a:rPr lang="en-AU" i="1" dirty="0" smtClean="0"/>
                  <a:t>c</a:t>
                </a:r>
                <a:endParaRPr lang="en-AU" i="1" dirty="0"/>
              </a:p>
            </p:txBody>
          </p:sp>
          <p:sp>
            <p:nvSpPr>
              <p:cNvPr id="42" name="TextBox 41"/>
              <p:cNvSpPr txBox="1"/>
              <p:nvPr/>
            </p:nvSpPr>
            <p:spPr>
              <a:xfrm>
                <a:off x="4251534" y="3556734"/>
                <a:ext cx="306494" cy="369332"/>
              </a:xfrm>
              <a:prstGeom prst="rect">
                <a:avLst/>
              </a:prstGeom>
              <a:noFill/>
            </p:spPr>
            <p:txBody>
              <a:bodyPr wrap="none" rtlCol="0">
                <a:spAutoFit/>
              </a:bodyPr>
              <a:lstStyle/>
              <a:p>
                <a:r>
                  <a:rPr lang="en-AU" i="1" dirty="0" smtClean="0"/>
                  <a:t>d</a:t>
                </a:r>
                <a:endParaRPr lang="en-AU" i="1" dirty="0"/>
              </a:p>
            </p:txBody>
          </p:sp>
          <p:sp>
            <p:nvSpPr>
              <p:cNvPr id="57" name="TextBox 56"/>
              <p:cNvSpPr txBox="1"/>
              <p:nvPr/>
            </p:nvSpPr>
            <p:spPr>
              <a:xfrm>
                <a:off x="4707163" y="2625813"/>
                <a:ext cx="303288" cy="369332"/>
              </a:xfrm>
              <a:prstGeom prst="rect">
                <a:avLst/>
              </a:prstGeom>
              <a:noFill/>
            </p:spPr>
            <p:txBody>
              <a:bodyPr wrap="none" rtlCol="0">
                <a:spAutoFit/>
              </a:bodyPr>
              <a:lstStyle/>
              <a:p>
                <a:r>
                  <a:rPr lang="en-AU" i="1" dirty="0" smtClean="0"/>
                  <a:t>a</a:t>
                </a:r>
                <a:endParaRPr lang="en-AU" i="1" dirty="0"/>
              </a:p>
            </p:txBody>
          </p:sp>
          <p:sp>
            <p:nvSpPr>
              <p:cNvPr id="58" name="TextBox 57"/>
              <p:cNvSpPr txBox="1"/>
              <p:nvPr/>
            </p:nvSpPr>
            <p:spPr>
              <a:xfrm>
                <a:off x="7381783" y="2573364"/>
                <a:ext cx="303288" cy="369332"/>
              </a:xfrm>
              <a:prstGeom prst="rect">
                <a:avLst/>
              </a:prstGeom>
              <a:noFill/>
            </p:spPr>
            <p:txBody>
              <a:bodyPr wrap="none" rtlCol="0">
                <a:spAutoFit/>
              </a:bodyPr>
              <a:lstStyle/>
              <a:p>
                <a:r>
                  <a:rPr lang="en-AU" i="1" dirty="0" smtClean="0"/>
                  <a:t>a</a:t>
                </a:r>
                <a:endParaRPr lang="en-AU" i="1" dirty="0"/>
              </a:p>
            </p:txBody>
          </p:sp>
          <p:sp>
            <p:nvSpPr>
              <p:cNvPr id="59" name="TextBox 58"/>
              <p:cNvSpPr txBox="1"/>
              <p:nvPr/>
            </p:nvSpPr>
            <p:spPr>
              <a:xfrm>
                <a:off x="6185443" y="2585173"/>
                <a:ext cx="303288" cy="369332"/>
              </a:xfrm>
              <a:prstGeom prst="rect">
                <a:avLst/>
              </a:prstGeom>
              <a:noFill/>
            </p:spPr>
            <p:txBody>
              <a:bodyPr wrap="none" rtlCol="0">
                <a:spAutoFit/>
              </a:bodyPr>
              <a:lstStyle/>
              <a:p>
                <a:r>
                  <a:rPr lang="en-AU" i="1" dirty="0" smtClean="0"/>
                  <a:t>a</a:t>
                </a:r>
                <a:endParaRPr lang="en-AU" i="1" dirty="0"/>
              </a:p>
            </p:txBody>
          </p:sp>
          <p:sp>
            <p:nvSpPr>
              <p:cNvPr id="60" name="TextBox 59"/>
              <p:cNvSpPr txBox="1"/>
              <p:nvPr/>
            </p:nvSpPr>
            <p:spPr>
              <a:xfrm>
                <a:off x="5536139" y="2678668"/>
                <a:ext cx="306494" cy="369332"/>
              </a:xfrm>
              <a:prstGeom prst="rect">
                <a:avLst/>
              </a:prstGeom>
              <a:noFill/>
            </p:spPr>
            <p:txBody>
              <a:bodyPr wrap="none" rtlCol="0">
                <a:spAutoFit/>
              </a:bodyPr>
              <a:lstStyle/>
              <a:p>
                <a:r>
                  <a:rPr lang="en-AU" i="1" dirty="0" smtClean="0"/>
                  <a:t>b</a:t>
                </a:r>
                <a:endParaRPr lang="en-AU" i="1" dirty="0"/>
              </a:p>
            </p:txBody>
          </p:sp>
          <p:sp>
            <p:nvSpPr>
              <p:cNvPr id="61" name="TextBox 60"/>
              <p:cNvSpPr txBox="1"/>
              <p:nvPr/>
            </p:nvSpPr>
            <p:spPr>
              <a:xfrm>
                <a:off x="6856940" y="2583904"/>
                <a:ext cx="306494" cy="369332"/>
              </a:xfrm>
              <a:prstGeom prst="rect">
                <a:avLst/>
              </a:prstGeom>
              <a:noFill/>
            </p:spPr>
            <p:txBody>
              <a:bodyPr wrap="none" rtlCol="0">
                <a:spAutoFit/>
              </a:bodyPr>
              <a:lstStyle/>
              <a:p>
                <a:r>
                  <a:rPr lang="en-AU" i="1" dirty="0" smtClean="0"/>
                  <a:t>b</a:t>
                </a:r>
                <a:endParaRPr lang="en-AU" i="1" dirty="0"/>
              </a:p>
            </p:txBody>
          </p:sp>
          <p:sp>
            <p:nvSpPr>
              <p:cNvPr id="62" name="TextBox 61"/>
              <p:cNvSpPr txBox="1"/>
              <p:nvPr/>
            </p:nvSpPr>
            <p:spPr>
              <a:xfrm>
                <a:off x="4689170" y="3542516"/>
                <a:ext cx="282450" cy="369332"/>
              </a:xfrm>
              <a:prstGeom prst="rect">
                <a:avLst/>
              </a:prstGeom>
              <a:noFill/>
            </p:spPr>
            <p:txBody>
              <a:bodyPr wrap="none" rtlCol="0">
                <a:spAutoFit/>
              </a:bodyPr>
              <a:lstStyle/>
              <a:p>
                <a:r>
                  <a:rPr lang="en-AU" i="1" dirty="0" smtClean="0"/>
                  <a:t>c</a:t>
                </a:r>
                <a:endParaRPr lang="en-AU" i="1" dirty="0"/>
              </a:p>
            </p:txBody>
          </p:sp>
          <p:sp>
            <p:nvSpPr>
              <p:cNvPr id="63" name="TextBox 62"/>
              <p:cNvSpPr txBox="1"/>
              <p:nvPr/>
            </p:nvSpPr>
            <p:spPr>
              <a:xfrm>
                <a:off x="5636047" y="3542516"/>
                <a:ext cx="306494" cy="369332"/>
              </a:xfrm>
              <a:prstGeom prst="rect">
                <a:avLst/>
              </a:prstGeom>
              <a:noFill/>
            </p:spPr>
            <p:txBody>
              <a:bodyPr wrap="none" rtlCol="0">
                <a:spAutoFit/>
              </a:bodyPr>
              <a:lstStyle/>
              <a:p>
                <a:r>
                  <a:rPr lang="en-AU" i="1" dirty="0" smtClean="0"/>
                  <a:t>d</a:t>
                </a:r>
                <a:endParaRPr lang="en-AU" i="1" dirty="0"/>
              </a:p>
            </p:txBody>
          </p:sp>
          <p:sp>
            <p:nvSpPr>
              <p:cNvPr id="64" name="TextBox 63"/>
              <p:cNvSpPr txBox="1"/>
              <p:nvPr/>
            </p:nvSpPr>
            <p:spPr>
              <a:xfrm>
                <a:off x="8294580" y="2547044"/>
                <a:ext cx="306494" cy="369332"/>
              </a:xfrm>
              <a:prstGeom prst="rect">
                <a:avLst/>
              </a:prstGeom>
              <a:noFill/>
            </p:spPr>
            <p:txBody>
              <a:bodyPr wrap="none" rtlCol="0">
                <a:spAutoFit/>
              </a:bodyPr>
              <a:lstStyle/>
              <a:p>
                <a:r>
                  <a:rPr lang="en-AU" i="1" dirty="0" smtClean="0"/>
                  <a:t>b</a:t>
                </a:r>
                <a:endParaRPr lang="en-AU" i="1" dirty="0"/>
              </a:p>
            </p:txBody>
          </p:sp>
          <p:sp>
            <p:nvSpPr>
              <p:cNvPr id="65" name="TextBox 64"/>
              <p:cNvSpPr txBox="1"/>
              <p:nvPr/>
            </p:nvSpPr>
            <p:spPr>
              <a:xfrm>
                <a:off x="7381783" y="3615938"/>
                <a:ext cx="282450" cy="369332"/>
              </a:xfrm>
              <a:prstGeom prst="rect">
                <a:avLst/>
              </a:prstGeom>
              <a:noFill/>
            </p:spPr>
            <p:txBody>
              <a:bodyPr wrap="none" rtlCol="0">
                <a:spAutoFit/>
              </a:bodyPr>
              <a:lstStyle/>
              <a:p>
                <a:r>
                  <a:rPr lang="en-AU" i="1" dirty="0" smtClean="0"/>
                  <a:t>c</a:t>
                </a:r>
                <a:endParaRPr lang="en-AU" i="1" dirty="0"/>
              </a:p>
            </p:txBody>
          </p:sp>
          <p:sp>
            <p:nvSpPr>
              <p:cNvPr id="66" name="TextBox 65"/>
              <p:cNvSpPr txBox="1"/>
              <p:nvPr/>
            </p:nvSpPr>
            <p:spPr>
              <a:xfrm>
                <a:off x="8294580" y="3634988"/>
                <a:ext cx="306494" cy="369332"/>
              </a:xfrm>
              <a:prstGeom prst="rect">
                <a:avLst/>
              </a:prstGeom>
              <a:noFill/>
            </p:spPr>
            <p:txBody>
              <a:bodyPr wrap="none" rtlCol="0">
                <a:spAutoFit/>
              </a:bodyPr>
              <a:lstStyle/>
              <a:p>
                <a:r>
                  <a:rPr lang="en-AU" i="1" dirty="0" smtClean="0"/>
                  <a:t>d</a:t>
                </a:r>
                <a:endParaRPr lang="en-AU" i="1" dirty="0"/>
              </a:p>
            </p:txBody>
          </p:sp>
          <p:sp>
            <p:nvSpPr>
              <p:cNvPr id="67" name="TextBox 66"/>
              <p:cNvSpPr txBox="1"/>
              <p:nvPr/>
            </p:nvSpPr>
            <p:spPr>
              <a:xfrm>
                <a:off x="6169752" y="3590270"/>
                <a:ext cx="282450" cy="369332"/>
              </a:xfrm>
              <a:prstGeom prst="rect">
                <a:avLst/>
              </a:prstGeom>
              <a:noFill/>
            </p:spPr>
            <p:txBody>
              <a:bodyPr wrap="none" rtlCol="0">
                <a:spAutoFit/>
              </a:bodyPr>
              <a:lstStyle/>
              <a:p>
                <a:r>
                  <a:rPr lang="en-AU" i="1" dirty="0" smtClean="0"/>
                  <a:t>c</a:t>
                </a:r>
                <a:endParaRPr lang="en-AU" i="1" dirty="0"/>
              </a:p>
            </p:txBody>
          </p:sp>
          <p:sp>
            <p:nvSpPr>
              <p:cNvPr id="68" name="TextBox 67"/>
              <p:cNvSpPr txBox="1"/>
              <p:nvPr/>
            </p:nvSpPr>
            <p:spPr>
              <a:xfrm>
                <a:off x="6856940" y="3590270"/>
                <a:ext cx="306494" cy="369332"/>
              </a:xfrm>
              <a:prstGeom prst="rect">
                <a:avLst/>
              </a:prstGeom>
              <a:noFill/>
            </p:spPr>
            <p:txBody>
              <a:bodyPr wrap="none" rtlCol="0">
                <a:spAutoFit/>
              </a:bodyPr>
              <a:lstStyle/>
              <a:p>
                <a:r>
                  <a:rPr lang="en-AU" i="1" dirty="0" smtClean="0"/>
                  <a:t>d</a:t>
                </a:r>
                <a:endParaRPr lang="en-AU" i="1" dirty="0"/>
              </a:p>
            </p:txBody>
          </p:sp>
          <p:sp>
            <p:nvSpPr>
              <p:cNvPr id="69" name="TextBox 68"/>
              <p:cNvSpPr txBox="1"/>
              <p:nvPr/>
            </p:nvSpPr>
            <p:spPr>
              <a:xfrm>
                <a:off x="4611714" y="3121223"/>
                <a:ext cx="276038" cy="307777"/>
              </a:xfrm>
              <a:prstGeom prst="rect">
                <a:avLst/>
              </a:prstGeom>
              <a:noFill/>
            </p:spPr>
            <p:txBody>
              <a:bodyPr wrap="none" rtlCol="0">
                <a:spAutoFit/>
              </a:bodyPr>
              <a:lstStyle/>
              <a:p>
                <a:r>
                  <a:rPr lang="en-AU" sz="1400" dirty="0" smtClean="0"/>
                  <a:t>2</a:t>
                </a:r>
                <a:endParaRPr lang="en-AU" sz="1400" dirty="0"/>
              </a:p>
            </p:txBody>
          </p:sp>
          <p:sp>
            <p:nvSpPr>
              <p:cNvPr id="70" name="TextBox 69"/>
              <p:cNvSpPr txBox="1"/>
              <p:nvPr/>
            </p:nvSpPr>
            <p:spPr>
              <a:xfrm>
                <a:off x="5117028" y="3086456"/>
                <a:ext cx="276038" cy="307777"/>
              </a:xfrm>
              <a:prstGeom prst="rect">
                <a:avLst/>
              </a:prstGeom>
              <a:noFill/>
            </p:spPr>
            <p:txBody>
              <a:bodyPr wrap="none" rtlCol="0">
                <a:spAutoFit/>
              </a:bodyPr>
              <a:lstStyle/>
              <a:p>
                <a:r>
                  <a:rPr lang="en-AU" sz="1400" dirty="0" smtClean="0"/>
                  <a:t>6</a:t>
                </a:r>
                <a:endParaRPr lang="en-AU" sz="1400" dirty="0"/>
              </a:p>
            </p:txBody>
          </p:sp>
          <p:sp>
            <p:nvSpPr>
              <p:cNvPr id="71" name="TextBox 70"/>
              <p:cNvSpPr txBox="1"/>
              <p:nvPr/>
            </p:nvSpPr>
            <p:spPr>
              <a:xfrm>
                <a:off x="5155128" y="3636268"/>
                <a:ext cx="276038" cy="307777"/>
              </a:xfrm>
              <a:prstGeom prst="rect">
                <a:avLst/>
              </a:prstGeom>
              <a:noFill/>
            </p:spPr>
            <p:txBody>
              <a:bodyPr wrap="none" rtlCol="0">
                <a:spAutoFit/>
              </a:bodyPr>
              <a:lstStyle/>
              <a:p>
                <a:r>
                  <a:rPr lang="en-AU" sz="1400" dirty="0" smtClean="0"/>
                  <a:t>4</a:t>
                </a:r>
                <a:endParaRPr lang="en-AU" sz="1400" dirty="0"/>
              </a:p>
            </p:txBody>
          </p:sp>
          <p:sp>
            <p:nvSpPr>
              <p:cNvPr id="86" name="TextBox 85"/>
              <p:cNvSpPr txBox="1"/>
              <p:nvPr/>
            </p:nvSpPr>
            <p:spPr>
              <a:xfrm>
                <a:off x="6160904" y="3096964"/>
                <a:ext cx="276038" cy="307777"/>
              </a:xfrm>
              <a:prstGeom prst="rect">
                <a:avLst/>
              </a:prstGeom>
              <a:noFill/>
            </p:spPr>
            <p:txBody>
              <a:bodyPr wrap="none" rtlCol="0">
                <a:spAutoFit/>
              </a:bodyPr>
              <a:lstStyle/>
              <a:p>
                <a:r>
                  <a:rPr lang="en-AU" sz="1400" dirty="0" smtClean="0"/>
                  <a:t>2</a:t>
                </a:r>
                <a:endParaRPr lang="en-AU" sz="1400" dirty="0"/>
              </a:p>
            </p:txBody>
          </p:sp>
          <p:sp>
            <p:nvSpPr>
              <p:cNvPr id="87" name="TextBox 86"/>
              <p:cNvSpPr txBox="1"/>
              <p:nvPr/>
            </p:nvSpPr>
            <p:spPr>
              <a:xfrm>
                <a:off x="6938196" y="3096964"/>
                <a:ext cx="276038" cy="307777"/>
              </a:xfrm>
              <a:prstGeom prst="rect">
                <a:avLst/>
              </a:prstGeom>
              <a:noFill/>
            </p:spPr>
            <p:txBody>
              <a:bodyPr wrap="none" rtlCol="0">
                <a:spAutoFit/>
              </a:bodyPr>
              <a:lstStyle/>
              <a:p>
                <a:r>
                  <a:rPr lang="en-AU" sz="1400" dirty="0" smtClean="0"/>
                  <a:t>3</a:t>
                </a:r>
                <a:endParaRPr lang="en-AU" sz="1400" dirty="0"/>
              </a:p>
            </p:txBody>
          </p:sp>
          <p:sp>
            <p:nvSpPr>
              <p:cNvPr id="88" name="TextBox 87"/>
              <p:cNvSpPr txBox="1"/>
              <p:nvPr/>
            </p:nvSpPr>
            <p:spPr>
              <a:xfrm>
                <a:off x="6491168" y="3164869"/>
                <a:ext cx="276038" cy="307777"/>
              </a:xfrm>
              <a:prstGeom prst="rect">
                <a:avLst/>
              </a:prstGeom>
              <a:noFill/>
            </p:spPr>
            <p:txBody>
              <a:bodyPr wrap="none" rtlCol="0">
                <a:spAutoFit/>
              </a:bodyPr>
              <a:lstStyle/>
              <a:p>
                <a:r>
                  <a:rPr lang="en-AU" sz="1400" dirty="0" smtClean="0"/>
                  <a:t>7</a:t>
                </a:r>
                <a:endParaRPr lang="en-AU" sz="1400" dirty="0"/>
              </a:p>
            </p:txBody>
          </p:sp>
          <p:sp>
            <p:nvSpPr>
              <p:cNvPr id="89" name="TextBox 88"/>
              <p:cNvSpPr txBox="1"/>
              <p:nvPr/>
            </p:nvSpPr>
            <p:spPr>
              <a:xfrm>
                <a:off x="7852608" y="2698629"/>
                <a:ext cx="276038" cy="307777"/>
              </a:xfrm>
              <a:prstGeom prst="rect">
                <a:avLst/>
              </a:prstGeom>
              <a:noFill/>
            </p:spPr>
            <p:txBody>
              <a:bodyPr wrap="none" rtlCol="0">
                <a:spAutoFit/>
              </a:bodyPr>
              <a:lstStyle/>
              <a:p>
                <a:r>
                  <a:rPr lang="en-AU" sz="1400" dirty="0" smtClean="0"/>
                  <a:t>5</a:t>
                </a:r>
                <a:endParaRPr lang="en-AU" sz="1400" dirty="0"/>
              </a:p>
            </p:txBody>
          </p:sp>
          <p:sp>
            <p:nvSpPr>
              <p:cNvPr id="90" name="TextBox 89"/>
              <p:cNvSpPr txBox="1"/>
              <p:nvPr/>
            </p:nvSpPr>
            <p:spPr>
              <a:xfrm>
                <a:off x="8447827" y="3087190"/>
                <a:ext cx="276038" cy="307777"/>
              </a:xfrm>
              <a:prstGeom prst="rect">
                <a:avLst/>
              </a:prstGeom>
              <a:noFill/>
            </p:spPr>
            <p:txBody>
              <a:bodyPr wrap="none" rtlCol="0">
                <a:spAutoFit/>
              </a:bodyPr>
              <a:lstStyle/>
              <a:p>
                <a:r>
                  <a:rPr lang="en-AU" sz="1400" dirty="0" smtClean="0"/>
                  <a:t>3</a:t>
                </a:r>
                <a:endParaRPr lang="en-AU" sz="1400" dirty="0"/>
              </a:p>
            </p:txBody>
          </p:sp>
          <p:sp>
            <p:nvSpPr>
              <p:cNvPr id="91" name="TextBox 90"/>
              <p:cNvSpPr txBox="1"/>
              <p:nvPr/>
            </p:nvSpPr>
            <p:spPr>
              <a:xfrm>
                <a:off x="7852608" y="3677493"/>
                <a:ext cx="276038" cy="307777"/>
              </a:xfrm>
              <a:prstGeom prst="rect">
                <a:avLst/>
              </a:prstGeom>
              <a:noFill/>
            </p:spPr>
            <p:txBody>
              <a:bodyPr wrap="none" rtlCol="0">
                <a:spAutoFit/>
              </a:bodyPr>
              <a:lstStyle/>
              <a:p>
                <a:r>
                  <a:rPr lang="en-AU" sz="1400" dirty="0" smtClean="0"/>
                  <a:t>4</a:t>
                </a:r>
                <a:endParaRPr lang="en-AU" sz="1400" dirty="0"/>
              </a:p>
            </p:txBody>
          </p:sp>
          <p:sp>
            <p:nvSpPr>
              <p:cNvPr id="92" name="TextBox 91"/>
              <p:cNvSpPr txBox="1"/>
              <p:nvPr/>
            </p:nvSpPr>
            <p:spPr>
              <a:xfrm>
                <a:off x="4887752" y="3844290"/>
                <a:ext cx="837699" cy="369332"/>
              </a:xfrm>
              <a:prstGeom prst="rect">
                <a:avLst/>
              </a:prstGeom>
              <a:noFill/>
            </p:spPr>
            <p:txBody>
              <a:bodyPr wrap="square" rtlCol="0">
                <a:spAutoFit/>
              </a:bodyPr>
              <a:lstStyle/>
              <a:p>
                <a:pPr algn="ctr"/>
                <a:r>
                  <a:rPr lang="en-AU" dirty="0" smtClean="0"/>
                  <a:t>T</a:t>
                </a:r>
                <a:r>
                  <a:rPr lang="en-AU" baseline="-25000" dirty="0" smtClean="0"/>
                  <a:t>2</a:t>
                </a:r>
                <a:r>
                  <a:rPr lang="en-AU" dirty="0" smtClean="0"/>
                  <a:t>= 12</a:t>
                </a:r>
                <a:endParaRPr lang="en-AU" dirty="0"/>
              </a:p>
            </p:txBody>
          </p:sp>
          <p:sp>
            <p:nvSpPr>
              <p:cNvPr id="93" name="TextBox 92"/>
              <p:cNvSpPr txBox="1"/>
              <p:nvPr/>
            </p:nvSpPr>
            <p:spPr>
              <a:xfrm>
                <a:off x="6261137" y="3849171"/>
                <a:ext cx="837699" cy="369332"/>
              </a:xfrm>
              <a:prstGeom prst="rect">
                <a:avLst/>
              </a:prstGeom>
              <a:noFill/>
            </p:spPr>
            <p:txBody>
              <a:bodyPr wrap="square" rtlCol="0">
                <a:spAutoFit/>
              </a:bodyPr>
              <a:lstStyle/>
              <a:p>
                <a:pPr algn="ctr"/>
                <a:r>
                  <a:rPr lang="en-AU" dirty="0" smtClean="0"/>
                  <a:t>T</a:t>
                </a:r>
                <a:r>
                  <a:rPr lang="en-AU" baseline="-25000" dirty="0" smtClean="0"/>
                  <a:t>3</a:t>
                </a:r>
                <a:r>
                  <a:rPr lang="en-AU" dirty="0" smtClean="0"/>
                  <a:t>= 12</a:t>
                </a:r>
                <a:endParaRPr lang="en-AU" dirty="0"/>
              </a:p>
            </p:txBody>
          </p:sp>
          <p:sp>
            <p:nvSpPr>
              <p:cNvPr id="94" name="TextBox 93"/>
              <p:cNvSpPr txBox="1"/>
              <p:nvPr/>
            </p:nvSpPr>
            <p:spPr>
              <a:xfrm>
                <a:off x="7571777" y="3946138"/>
                <a:ext cx="837699" cy="369332"/>
              </a:xfrm>
              <a:prstGeom prst="rect">
                <a:avLst/>
              </a:prstGeom>
              <a:noFill/>
            </p:spPr>
            <p:txBody>
              <a:bodyPr wrap="square" rtlCol="0">
                <a:spAutoFit/>
              </a:bodyPr>
              <a:lstStyle/>
              <a:p>
                <a:pPr algn="ctr"/>
                <a:r>
                  <a:rPr lang="en-AU" dirty="0" smtClean="0"/>
                  <a:t>T</a:t>
                </a:r>
                <a:r>
                  <a:rPr lang="en-AU" baseline="-25000" dirty="0" smtClean="0"/>
                  <a:t>4</a:t>
                </a:r>
                <a:r>
                  <a:rPr lang="en-AU" dirty="0" smtClean="0"/>
                  <a:t>= 12</a:t>
                </a:r>
                <a:endParaRPr lang="en-AU" dirty="0"/>
              </a:p>
            </p:txBody>
          </p:sp>
        </p:grpSp>
      </p:grpSp>
    </p:spTree>
    <p:extLst>
      <p:ext uri="{BB962C8B-B14F-4D97-AF65-F5344CB8AC3E}">
        <p14:creationId xmlns:p14="http://schemas.microsoft.com/office/powerpoint/2010/main" xmlns="" val="1930862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Minimum Spanning Tree (MST)</a:t>
            </a:r>
            <a:endParaRPr lang="en-US" dirty="0"/>
          </a:p>
        </p:txBody>
      </p:sp>
      <p:pic>
        <p:nvPicPr>
          <p:cNvPr id="41986" name="Picture 2"/>
          <p:cNvPicPr>
            <a:picLocks noChangeAspect="1" noChangeArrowheads="1"/>
          </p:cNvPicPr>
          <p:nvPr/>
        </p:nvPicPr>
        <p:blipFill>
          <a:blip r:embed="rId2"/>
          <a:srcRect l="51537" t="32292" r="14311" b="22917"/>
          <a:stretch>
            <a:fillRect/>
          </a:stretch>
        </p:blipFill>
        <p:spPr bwMode="auto">
          <a:xfrm>
            <a:off x="990600" y="1319255"/>
            <a:ext cx="6858000" cy="5057006"/>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Muddy City Problem</a:t>
            </a:r>
            <a:endParaRPr lang="en-US" dirty="0"/>
          </a:p>
        </p:txBody>
      </p:sp>
      <p:sp>
        <p:nvSpPr>
          <p:cNvPr id="3" name="Content Placeholder 2"/>
          <p:cNvSpPr>
            <a:spLocks noGrp="1"/>
          </p:cNvSpPr>
          <p:nvPr>
            <p:ph idx="1"/>
          </p:nvPr>
        </p:nvSpPr>
        <p:spPr>
          <a:xfrm>
            <a:off x="533400" y="1447800"/>
            <a:ext cx="8153400" cy="4876800"/>
          </a:xfrm>
        </p:spPr>
        <p:txBody>
          <a:bodyPr/>
          <a:lstStyle/>
          <a:p>
            <a:pPr marL="0" indent="0" algn="just">
              <a:buNone/>
            </a:pPr>
            <a:r>
              <a:rPr lang="en-US" sz="3000" dirty="0" smtClean="0"/>
              <a:t>Once upon a time there was a city that had no roads. Getting around the city was particularly difficult after rainstorms because the ground became very muddy. Cars got stuck in the mud and people got their boots dirty. The mayor of the city decided that some of the streets must be paved, but didn’t want to spend more money than necessary because the city also wanted to build a swimming pool.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4876800"/>
          </a:xfrm>
        </p:spPr>
        <p:txBody>
          <a:bodyPr/>
          <a:lstStyle/>
          <a:p>
            <a:pPr marL="284163" indent="-284163" algn="just">
              <a:buNone/>
            </a:pPr>
            <a:r>
              <a:rPr lang="en-US" sz="3000" dirty="0" smtClean="0"/>
              <a:t>The mayor therefore specified two conditions:</a:t>
            </a:r>
          </a:p>
          <a:p>
            <a:pPr marL="284163" indent="-284163" algn="just">
              <a:buNone/>
            </a:pPr>
            <a:r>
              <a:rPr lang="en-US" sz="3000" dirty="0" smtClean="0"/>
              <a:t>1. Enough streets must be paved so that it is possible for everyone to travel from their house to anyone else's house only along paved roads, and</a:t>
            </a:r>
          </a:p>
          <a:p>
            <a:pPr algn="just">
              <a:buNone/>
            </a:pPr>
            <a:r>
              <a:rPr lang="en-US" sz="3000" dirty="0" smtClean="0"/>
              <a:t>2. The paving should cost as little as possible.</a:t>
            </a:r>
          </a:p>
          <a:p>
            <a:pPr marL="0" indent="0" algn="just">
              <a:buNone/>
            </a:pPr>
            <a:endParaRPr lang="en-US" sz="2000" dirty="0" smtClean="0"/>
          </a:p>
          <a:p>
            <a:pPr marL="0" indent="0" algn="just">
              <a:buNone/>
            </a:pPr>
            <a:r>
              <a:rPr lang="en-US" sz="3000" dirty="0" smtClean="0"/>
              <a:t>Here is the layout of the city. The number of paving stones between each house represents the cost of paving that route. Find the best route that connects all the houses, but uses as few counters (paving stones) as possible.</a:t>
            </a:r>
            <a:endParaRPr lang="en-US" sz="3000" dirty="0"/>
          </a:p>
        </p:txBody>
      </p:sp>
      <p:sp>
        <p:nvSpPr>
          <p:cNvPr id="4" name="Title 1"/>
          <p:cNvSpPr>
            <a:spLocks noGrp="1"/>
          </p:cNvSpPr>
          <p:nvPr>
            <p:ph type="title"/>
          </p:nvPr>
        </p:nvSpPr>
        <p:spPr>
          <a:xfrm>
            <a:off x="457200" y="274638"/>
            <a:ext cx="8229600" cy="1143000"/>
          </a:xfrm>
        </p:spPr>
        <p:txBody>
          <a:bodyPr/>
          <a:lstStyle/>
          <a:p>
            <a:r>
              <a:rPr lang="en-US" dirty="0" smtClean="0"/>
              <a:t>Muddy City Problem</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l="32796" t="16667" r="10395" b="17708"/>
          <a:stretch>
            <a:fillRect/>
          </a:stretch>
        </p:blipFill>
        <p:spPr bwMode="auto">
          <a:xfrm>
            <a:off x="152400" y="762000"/>
            <a:ext cx="8839200" cy="5740924"/>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Muddy City Problem</a:t>
            </a:r>
            <a:endParaRPr lang="en-US" dirty="0"/>
          </a:p>
        </p:txBody>
      </p:sp>
      <p:sp>
        <p:nvSpPr>
          <p:cNvPr id="3" name="Content Placeholder 2"/>
          <p:cNvSpPr>
            <a:spLocks noGrp="1"/>
          </p:cNvSpPr>
          <p:nvPr>
            <p:ph idx="1"/>
          </p:nvPr>
        </p:nvSpPr>
        <p:spPr>
          <a:xfrm>
            <a:off x="533400" y="1600200"/>
            <a:ext cx="4572000" cy="609600"/>
          </a:xfrm>
        </p:spPr>
        <p:txBody>
          <a:bodyPr/>
          <a:lstStyle/>
          <a:p>
            <a:pPr marL="0" indent="0">
              <a:buNone/>
            </a:pPr>
            <a:r>
              <a:rPr lang="en-US" dirty="0" smtClean="0"/>
              <a:t>The graph</a:t>
            </a:r>
            <a:endParaRPr lang="en-US" dirty="0"/>
          </a:p>
        </p:txBody>
      </p:sp>
      <p:grpSp>
        <p:nvGrpSpPr>
          <p:cNvPr id="102" name="Group 101"/>
          <p:cNvGrpSpPr/>
          <p:nvPr/>
        </p:nvGrpSpPr>
        <p:grpSpPr>
          <a:xfrm>
            <a:off x="1295400" y="1600200"/>
            <a:ext cx="7239000" cy="4724400"/>
            <a:chOff x="1295400" y="1600200"/>
            <a:chExt cx="7239000" cy="4724400"/>
          </a:xfrm>
        </p:grpSpPr>
        <p:grpSp>
          <p:nvGrpSpPr>
            <p:cNvPr id="81" name="Group 80"/>
            <p:cNvGrpSpPr/>
            <p:nvPr/>
          </p:nvGrpSpPr>
          <p:grpSpPr>
            <a:xfrm>
              <a:off x="1447800" y="1828800"/>
              <a:ext cx="6858000" cy="4495800"/>
              <a:chOff x="1295400" y="1447800"/>
              <a:chExt cx="6858000" cy="4495800"/>
            </a:xfrm>
          </p:grpSpPr>
          <p:sp>
            <p:nvSpPr>
              <p:cNvPr id="5" name="Oval 4"/>
              <p:cNvSpPr/>
              <p:nvPr/>
            </p:nvSpPr>
            <p:spPr>
              <a:xfrm>
                <a:off x="2667000" y="16002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Oval 5"/>
              <p:cNvSpPr/>
              <p:nvPr/>
            </p:nvSpPr>
            <p:spPr>
              <a:xfrm>
                <a:off x="1447800" y="34290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Oval 6"/>
              <p:cNvSpPr/>
              <p:nvPr/>
            </p:nvSpPr>
            <p:spPr>
              <a:xfrm>
                <a:off x="1295400" y="52578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Oval 7"/>
              <p:cNvSpPr/>
              <p:nvPr/>
            </p:nvSpPr>
            <p:spPr>
              <a:xfrm>
                <a:off x="3429000" y="45720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Oval 8"/>
              <p:cNvSpPr/>
              <p:nvPr/>
            </p:nvSpPr>
            <p:spPr>
              <a:xfrm>
                <a:off x="4648200" y="56388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Oval 9"/>
              <p:cNvSpPr/>
              <p:nvPr/>
            </p:nvSpPr>
            <p:spPr>
              <a:xfrm>
                <a:off x="7010400" y="45720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Oval 10"/>
              <p:cNvSpPr/>
              <p:nvPr/>
            </p:nvSpPr>
            <p:spPr>
              <a:xfrm>
                <a:off x="5029200" y="34290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Oval 11"/>
              <p:cNvSpPr/>
              <p:nvPr/>
            </p:nvSpPr>
            <p:spPr>
              <a:xfrm>
                <a:off x="3962400" y="22860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 name="Oval 12"/>
              <p:cNvSpPr/>
              <p:nvPr/>
            </p:nvSpPr>
            <p:spPr>
              <a:xfrm>
                <a:off x="5791200" y="14478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Oval 13"/>
              <p:cNvSpPr/>
              <p:nvPr/>
            </p:nvSpPr>
            <p:spPr>
              <a:xfrm>
                <a:off x="7848600" y="23622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6" name="Straight Connector 15"/>
              <p:cNvCxnSpPr>
                <a:stCxn id="5" idx="3"/>
                <a:endCxn id="6" idx="7"/>
              </p:cNvCxnSpPr>
              <p:nvPr/>
            </p:nvCxnSpPr>
            <p:spPr>
              <a:xfrm rot="5400000">
                <a:off x="1403163" y="2165163"/>
                <a:ext cx="1613274" cy="1003674"/>
              </a:xfrm>
              <a:prstGeom prst="line">
                <a:avLst/>
              </a:prstGeom>
              <a:ln w="38100"/>
            </p:spPr>
            <p:style>
              <a:lnRef idx="2">
                <a:schemeClr val="dk1"/>
              </a:lnRef>
              <a:fillRef idx="0">
                <a:schemeClr val="dk1"/>
              </a:fillRef>
              <a:effectRef idx="1">
                <a:schemeClr val="dk1"/>
              </a:effectRef>
              <a:fontRef idx="minor">
                <a:schemeClr val="tx1"/>
              </a:fontRef>
            </p:style>
          </p:cxnSp>
          <p:cxnSp>
            <p:nvCxnSpPr>
              <p:cNvPr id="18" name="Straight Connector 17"/>
              <p:cNvCxnSpPr>
                <a:stCxn id="12" idx="3"/>
                <a:endCxn id="6" idx="6"/>
              </p:cNvCxnSpPr>
              <p:nvPr/>
            </p:nvCxnSpPr>
            <p:spPr>
              <a:xfrm rot="5400000">
                <a:off x="2362201" y="1936563"/>
                <a:ext cx="1035237" cy="2254437"/>
              </a:xfrm>
              <a:prstGeom prst="line">
                <a:avLst/>
              </a:prstGeom>
              <a:ln w="38100"/>
            </p:spPr>
            <p:style>
              <a:lnRef idx="2">
                <a:schemeClr val="dk1"/>
              </a:lnRef>
              <a:fillRef idx="0">
                <a:schemeClr val="dk1"/>
              </a:fillRef>
              <a:effectRef idx="1">
                <a:schemeClr val="dk1"/>
              </a:effectRef>
              <a:fontRef idx="minor">
                <a:schemeClr val="tx1"/>
              </a:fontRef>
            </p:style>
          </p:cxnSp>
          <p:cxnSp>
            <p:nvCxnSpPr>
              <p:cNvPr id="21" name="Straight Connector 20"/>
              <p:cNvCxnSpPr>
                <a:stCxn id="5" idx="4"/>
                <a:endCxn id="12" idx="6"/>
              </p:cNvCxnSpPr>
              <p:nvPr/>
            </p:nvCxnSpPr>
            <p:spPr>
              <a:xfrm rot="16200000" flipH="1">
                <a:off x="3276600" y="1447800"/>
                <a:ext cx="533400" cy="1447800"/>
              </a:xfrm>
              <a:prstGeom prst="line">
                <a:avLst/>
              </a:prstGeom>
              <a:ln w="38100"/>
            </p:spPr>
            <p:style>
              <a:lnRef idx="2">
                <a:schemeClr val="dk1"/>
              </a:lnRef>
              <a:fillRef idx="0">
                <a:schemeClr val="dk1"/>
              </a:fillRef>
              <a:effectRef idx="1">
                <a:schemeClr val="dk1"/>
              </a:effectRef>
              <a:fontRef idx="minor">
                <a:schemeClr val="tx1"/>
              </a:fontRef>
            </p:style>
          </p:cxnSp>
          <p:cxnSp>
            <p:nvCxnSpPr>
              <p:cNvPr id="25" name="Straight Connector 24"/>
              <p:cNvCxnSpPr>
                <a:stCxn id="5" idx="6"/>
                <a:endCxn id="13" idx="2"/>
              </p:cNvCxnSpPr>
              <p:nvPr/>
            </p:nvCxnSpPr>
            <p:spPr>
              <a:xfrm flipV="1">
                <a:off x="2971800" y="1600200"/>
                <a:ext cx="2819400" cy="152400"/>
              </a:xfrm>
              <a:prstGeom prst="line">
                <a:avLst/>
              </a:prstGeom>
              <a:ln w="38100"/>
            </p:spPr>
            <p:style>
              <a:lnRef idx="2">
                <a:schemeClr val="dk1"/>
              </a:lnRef>
              <a:fillRef idx="0">
                <a:schemeClr val="dk1"/>
              </a:fillRef>
              <a:effectRef idx="1">
                <a:schemeClr val="dk1"/>
              </a:effectRef>
              <a:fontRef idx="minor">
                <a:schemeClr val="tx1"/>
              </a:fontRef>
            </p:style>
          </p:cxnSp>
          <p:cxnSp>
            <p:nvCxnSpPr>
              <p:cNvPr id="28" name="Straight Connector 27"/>
              <p:cNvCxnSpPr>
                <a:stCxn id="14" idx="2"/>
                <a:endCxn id="13" idx="6"/>
              </p:cNvCxnSpPr>
              <p:nvPr/>
            </p:nvCxnSpPr>
            <p:spPr>
              <a:xfrm rot="10800000">
                <a:off x="6096000" y="1600200"/>
                <a:ext cx="1752600" cy="914400"/>
              </a:xfrm>
              <a:prstGeom prst="line">
                <a:avLst/>
              </a:prstGeom>
              <a:ln w="38100"/>
            </p:spPr>
            <p:style>
              <a:lnRef idx="2">
                <a:schemeClr val="dk1"/>
              </a:lnRef>
              <a:fillRef idx="0">
                <a:schemeClr val="dk1"/>
              </a:fillRef>
              <a:effectRef idx="1">
                <a:schemeClr val="dk1"/>
              </a:effectRef>
              <a:fontRef idx="minor">
                <a:schemeClr val="tx1"/>
              </a:fontRef>
            </p:style>
          </p:cxnSp>
          <p:cxnSp>
            <p:nvCxnSpPr>
              <p:cNvPr id="31" name="Straight Connector 30"/>
              <p:cNvCxnSpPr>
                <a:stCxn id="12" idx="6"/>
                <a:endCxn id="13" idx="3"/>
              </p:cNvCxnSpPr>
              <p:nvPr/>
            </p:nvCxnSpPr>
            <p:spPr>
              <a:xfrm flipV="1">
                <a:off x="4267200" y="1707963"/>
                <a:ext cx="1568637" cy="730437"/>
              </a:xfrm>
              <a:prstGeom prst="line">
                <a:avLst/>
              </a:prstGeom>
              <a:ln w="38100"/>
            </p:spPr>
            <p:style>
              <a:lnRef idx="2">
                <a:schemeClr val="dk1"/>
              </a:lnRef>
              <a:fillRef idx="0">
                <a:schemeClr val="dk1"/>
              </a:fillRef>
              <a:effectRef idx="1">
                <a:schemeClr val="dk1"/>
              </a:effectRef>
              <a:fontRef idx="minor">
                <a:schemeClr val="tx1"/>
              </a:fontRef>
            </p:style>
          </p:cxnSp>
          <p:cxnSp>
            <p:nvCxnSpPr>
              <p:cNvPr id="35" name="Straight Connector 34"/>
              <p:cNvCxnSpPr>
                <a:stCxn id="11" idx="7"/>
                <a:endCxn id="13" idx="4"/>
              </p:cNvCxnSpPr>
              <p:nvPr/>
            </p:nvCxnSpPr>
            <p:spPr>
              <a:xfrm rot="5400000" flipH="1" flipV="1">
                <a:off x="4755963" y="2286001"/>
                <a:ext cx="1721037" cy="654237"/>
              </a:xfrm>
              <a:prstGeom prst="line">
                <a:avLst/>
              </a:prstGeom>
              <a:ln w="38100"/>
            </p:spPr>
            <p:style>
              <a:lnRef idx="2">
                <a:schemeClr val="dk1"/>
              </a:lnRef>
              <a:fillRef idx="0">
                <a:schemeClr val="dk1"/>
              </a:fillRef>
              <a:effectRef idx="1">
                <a:schemeClr val="dk1"/>
              </a:effectRef>
              <a:fontRef idx="minor">
                <a:schemeClr val="tx1"/>
              </a:fontRef>
            </p:style>
          </p:cxnSp>
          <p:cxnSp>
            <p:nvCxnSpPr>
              <p:cNvPr id="38" name="Straight Connector 37"/>
              <p:cNvCxnSpPr>
                <a:stCxn id="10" idx="4"/>
                <a:endCxn id="13" idx="5"/>
              </p:cNvCxnSpPr>
              <p:nvPr/>
            </p:nvCxnSpPr>
            <p:spPr>
              <a:xfrm rot="5400000" flipH="1">
                <a:off x="5022663" y="2736664"/>
                <a:ext cx="3168837" cy="1111437"/>
              </a:xfrm>
              <a:prstGeom prst="line">
                <a:avLst/>
              </a:prstGeom>
              <a:ln w="38100"/>
            </p:spPr>
            <p:style>
              <a:lnRef idx="2">
                <a:schemeClr val="dk1"/>
              </a:lnRef>
              <a:fillRef idx="0">
                <a:schemeClr val="dk1"/>
              </a:fillRef>
              <a:effectRef idx="1">
                <a:schemeClr val="dk1"/>
              </a:effectRef>
              <a:fontRef idx="minor">
                <a:schemeClr val="tx1"/>
              </a:fontRef>
            </p:style>
          </p:cxnSp>
          <p:cxnSp>
            <p:nvCxnSpPr>
              <p:cNvPr id="42" name="Straight Connector 41"/>
              <p:cNvCxnSpPr>
                <a:stCxn id="10" idx="7"/>
                <a:endCxn id="14" idx="4"/>
              </p:cNvCxnSpPr>
              <p:nvPr/>
            </p:nvCxnSpPr>
            <p:spPr>
              <a:xfrm rot="5400000" flipH="1" flipV="1">
                <a:off x="6660963" y="3276601"/>
                <a:ext cx="1949637" cy="730437"/>
              </a:xfrm>
              <a:prstGeom prst="line">
                <a:avLst/>
              </a:prstGeom>
              <a:ln w="38100"/>
            </p:spPr>
            <p:style>
              <a:lnRef idx="2">
                <a:schemeClr val="dk1"/>
              </a:lnRef>
              <a:fillRef idx="0">
                <a:schemeClr val="dk1"/>
              </a:fillRef>
              <a:effectRef idx="1">
                <a:schemeClr val="dk1"/>
              </a:effectRef>
              <a:fontRef idx="minor">
                <a:schemeClr val="tx1"/>
              </a:fontRef>
            </p:style>
          </p:cxnSp>
          <p:cxnSp>
            <p:nvCxnSpPr>
              <p:cNvPr id="46" name="Straight Connector 45"/>
              <p:cNvCxnSpPr>
                <a:stCxn id="10" idx="2"/>
                <a:endCxn id="11" idx="6"/>
              </p:cNvCxnSpPr>
              <p:nvPr/>
            </p:nvCxnSpPr>
            <p:spPr>
              <a:xfrm rot="10800000">
                <a:off x="5334000" y="3581400"/>
                <a:ext cx="1676400" cy="1143000"/>
              </a:xfrm>
              <a:prstGeom prst="line">
                <a:avLst/>
              </a:prstGeom>
              <a:ln w="38100"/>
            </p:spPr>
            <p:style>
              <a:lnRef idx="2">
                <a:schemeClr val="dk1"/>
              </a:lnRef>
              <a:fillRef idx="0">
                <a:schemeClr val="dk1"/>
              </a:fillRef>
              <a:effectRef idx="1">
                <a:schemeClr val="dk1"/>
              </a:effectRef>
              <a:fontRef idx="minor">
                <a:schemeClr val="tx1"/>
              </a:fontRef>
            </p:style>
          </p:cxnSp>
          <p:cxnSp>
            <p:nvCxnSpPr>
              <p:cNvPr id="49" name="Straight Connector 48"/>
              <p:cNvCxnSpPr>
                <a:stCxn id="9" idx="6"/>
                <a:endCxn id="10" idx="3"/>
              </p:cNvCxnSpPr>
              <p:nvPr/>
            </p:nvCxnSpPr>
            <p:spPr>
              <a:xfrm flipV="1">
                <a:off x="4953000" y="4832163"/>
                <a:ext cx="2102037" cy="959037"/>
              </a:xfrm>
              <a:prstGeom prst="line">
                <a:avLst/>
              </a:prstGeom>
              <a:ln w="38100"/>
            </p:spPr>
            <p:style>
              <a:lnRef idx="2">
                <a:schemeClr val="dk1"/>
              </a:lnRef>
              <a:fillRef idx="0">
                <a:schemeClr val="dk1"/>
              </a:fillRef>
              <a:effectRef idx="1">
                <a:schemeClr val="dk1"/>
              </a:effectRef>
              <a:fontRef idx="minor">
                <a:schemeClr val="tx1"/>
              </a:fontRef>
            </p:style>
          </p:cxnSp>
          <p:cxnSp>
            <p:nvCxnSpPr>
              <p:cNvPr id="52" name="Straight Connector 51"/>
              <p:cNvCxnSpPr>
                <a:stCxn id="9" idx="0"/>
                <a:endCxn id="11" idx="4"/>
              </p:cNvCxnSpPr>
              <p:nvPr/>
            </p:nvCxnSpPr>
            <p:spPr>
              <a:xfrm rot="5400000" flipH="1" flipV="1">
                <a:off x="4038600" y="4495800"/>
                <a:ext cx="1905000" cy="381000"/>
              </a:xfrm>
              <a:prstGeom prst="line">
                <a:avLst/>
              </a:prstGeom>
              <a:ln w="38100"/>
            </p:spPr>
            <p:style>
              <a:lnRef idx="2">
                <a:schemeClr val="dk1"/>
              </a:lnRef>
              <a:fillRef idx="0">
                <a:schemeClr val="dk1"/>
              </a:fillRef>
              <a:effectRef idx="1">
                <a:schemeClr val="dk1"/>
              </a:effectRef>
              <a:fontRef idx="minor">
                <a:schemeClr val="tx1"/>
              </a:fontRef>
            </p:style>
          </p:cxnSp>
          <p:cxnSp>
            <p:nvCxnSpPr>
              <p:cNvPr id="55" name="Straight Connector 54"/>
              <p:cNvCxnSpPr>
                <a:stCxn id="11" idx="1"/>
                <a:endCxn id="12" idx="5"/>
              </p:cNvCxnSpPr>
              <p:nvPr/>
            </p:nvCxnSpPr>
            <p:spPr>
              <a:xfrm rot="16200000" flipV="1">
                <a:off x="4184463" y="2584263"/>
                <a:ext cx="927474" cy="851274"/>
              </a:xfrm>
              <a:prstGeom prst="line">
                <a:avLst/>
              </a:prstGeom>
              <a:ln w="38100"/>
            </p:spPr>
            <p:style>
              <a:lnRef idx="2">
                <a:schemeClr val="dk1"/>
              </a:lnRef>
              <a:fillRef idx="0">
                <a:schemeClr val="dk1"/>
              </a:fillRef>
              <a:effectRef idx="1">
                <a:schemeClr val="dk1"/>
              </a:effectRef>
              <a:fontRef idx="minor">
                <a:schemeClr val="tx1"/>
              </a:fontRef>
            </p:style>
          </p:cxnSp>
          <p:cxnSp>
            <p:nvCxnSpPr>
              <p:cNvPr id="58" name="Straight Connector 57"/>
              <p:cNvCxnSpPr>
                <a:stCxn id="8" idx="0"/>
                <a:endCxn id="12" idx="4"/>
              </p:cNvCxnSpPr>
              <p:nvPr/>
            </p:nvCxnSpPr>
            <p:spPr>
              <a:xfrm rot="5400000" flipH="1" flipV="1">
                <a:off x="2857500" y="3314700"/>
                <a:ext cx="1981200" cy="533400"/>
              </a:xfrm>
              <a:prstGeom prst="line">
                <a:avLst/>
              </a:prstGeom>
              <a:ln w="38100"/>
            </p:spPr>
            <p:style>
              <a:lnRef idx="2">
                <a:schemeClr val="dk1"/>
              </a:lnRef>
              <a:fillRef idx="0">
                <a:schemeClr val="dk1"/>
              </a:fillRef>
              <a:effectRef idx="1">
                <a:schemeClr val="dk1"/>
              </a:effectRef>
              <a:fontRef idx="minor">
                <a:schemeClr val="tx1"/>
              </a:fontRef>
            </p:style>
          </p:cxnSp>
          <p:cxnSp>
            <p:nvCxnSpPr>
              <p:cNvPr id="61" name="Straight Connector 60"/>
              <p:cNvCxnSpPr>
                <a:stCxn id="8" idx="6"/>
                <a:endCxn id="11" idx="3"/>
              </p:cNvCxnSpPr>
              <p:nvPr/>
            </p:nvCxnSpPr>
            <p:spPr>
              <a:xfrm flipV="1">
                <a:off x="3733800" y="3689163"/>
                <a:ext cx="1340037" cy="1035237"/>
              </a:xfrm>
              <a:prstGeom prst="line">
                <a:avLst/>
              </a:prstGeom>
              <a:ln w="38100"/>
            </p:spPr>
            <p:style>
              <a:lnRef idx="2">
                <a:schemeClr val="dk1"/>
              </a:lnRef>
              <a:fillRef idx="0">
                <a:schemeClr val="dk1"/>
              </a:fillRef>
              <a:effectRef idx="1">
                <a:schemeClr val="dk1"/>
              </a:effectRef>
              <a:fontRef idx="minor">
                <a:schemeClr val="tx1"/>
              </a:fontRef>
            </p:style>
          </p:cxnSp>
          <p:cxnSp>
            <p:nvCxnSpPr>
              <p:cNvPr id="64" name="Straight Connector 63"/>
              <p:cNvCxnSpPr>
                <a:stCxn id="8" idx="5"/>
                <a:endCxn id="9" idx="1"/>
              </p:cNvCxnSpPr>
              <p:nvPr/>
            </p:nvCxnSpPr>
            <p:spPr>
              <a:xfrm rot="16200000" flipH="1">
                <a:off x="3765363" y="4755963"/>
                <a:ext cx="851274" cy="1003674"/>
              </a:xfrm>
              <a:prstGeom prst="line">
                <a:avLst/>
              </a:prstGeom>
              <a:ln w="38100"/>
            </p:spPr>
            <p:style>
              <a:lnRef idx="2">
                <a:schemeClr val="dk1"/>
              </a:lnRef>
              <a:fillRef idx="0">
                <a:schemeClr val="dk1"/>
              </a:fillRef>
              <a:effectRef idx="1">
                <a:schemeClr val="dk1"/>
              </a:effectRef>
              <a:fontRef idx="minor">
                <a:schemeClr val="tx1"/>
              </a:fontRef>
            </p:style>
          </p:cxnSp>
          <p:cxnSp>
            <p:nvCxnSpPr>
              <p:cNvPr id="67" name="Straight Connector 66"/>
              <p:cNvCxnSpPr>
                <a:stCxn id="7" idx="5"/>
                <a:endCxn id="9" idx="2"/>
              </p:cNvCxnSpPr>
              <p:nvPr/>
            </p:nvCxnSpPr>
            <p:spPr>
              <a:xfrm rot="16200000" flipH="1">
                <a:off x="2965263" y="4108262"/>
                <a:ext cx="273237" cy="3092637"/>
              </a:xfrm>
              <a:prstGeom prst="line">
                <a:avLst/>
              </a:prstGeom>
              <a:ln w="38100"/>
            </p:spPr>
            <p:style>
              <a:lnRef idx="2">
                <a:schemeClr val="dk1"/>
              </a:lnRef>
              <a:fillRef idx="0">
                <a:schemeClr val="dk1"/>
              </a:fillRef>
              <a:effectRef idx="1">
                <a:schemeClr val="dk1"/>
              </a:effectRef>
              <a:fontRef idx="minor">
                <a:schemeClr val="tx1"/>
              </a:fontRef>
            </p:style>
          </p:cxnSp>
          <p:cxnSp>
            <p:nvCxnSpPr>
              <p:cNvPr id="70" name="Straight Connector 69"/>
              <p:cNvCxnSpPr>
                <a:stCxn id="7" idx="7"/>
                <a:endCxn id="8" idx="3"/>
              </p:cNvCxnSpPr>
              <p:nvPr/>
            </p:nvCxnSpPr>
            <p:spPr>
              <a:xfrm rot="5400000" flipH="1" flipV="1">
                <a:off x="2279463" y="4108263"/>
                <a:ext cx="470274" cy="1918074"/>
              </a:xfrm>
              <a:prstGeom prst="line">
                <a:avLst/>
              </a:prstGeom>
              <a:ln w="38100"/>
            </p:spPr>
            <p:style>
              <a:lnRef idx="2">
                <a:schemeClr val="dk1"/>
              </a:lnRef>
              <a:fillRef idx="0">
                <a:schemeClr val="dk1"/>
              </a:fillRef>
              <a:effectRef idx="1">
                <a:schemeClr val="dk1"/>
              </a:effectRef>
              <a:fontRef idx="minor">
                <a:schemeClr val="tx1"/>
              </a:fontRef>
            </p:style>
          </p:cxnSp>
          <p:cxnSp>
            <p:nvCxnSpPr>
              <p:cNvPr id="73" name="Straight Connector 72"/>
              <p:cNvCxnSpPr>
                <a:stCxn id="7" idx="0"/>
                <a:endCxn id="6" idx="4"/>
              </p:cNvCxnSpPr>
              <p:nvPr/>
            </p:nvCxnSpPr>
            <p:spPr>
              <a:xfrm rot="5400000" flipH="1" flipV="1">
                <a:off x="762000" y="4419600"/>
                <a:ext cx="1524000" cy="152400"/>
              </a:xfrm>
              <a:prstGeom prst="line">
                <a:avLst/>
              </a:prstGeom>
              <a:ln w="38100"/>
            </p:spPr>
            <p:style>
              <a:lnRef idx="2">
                <a:schemeClr val="dk1"/>
              </a:lnRef>
              <a:fillRef idx="0">
                <a:schemeClr val="dk1"/>
              </a:fillRef>
              <a:effectRef idx="1">
                <a:schemeClr val="dk1"/>
              </a:effectRef>
              <a:fontRef idx="minor">
                <a:schemeClr val="tx1"/>
              </a:fontRef>
            </p:style>
          </p:cxnSp>
          <p:cxnSp>
            <p:nvCxnSpPr>
              <p:cNvPr id="76" name="Straight Connector 75"/>
              <p:cNvCxnSpPr>
                <a:stCxn id="8" idx="6"/>
                <a:endCxn id="6" idx="5"/>
              </p:cNvCxnSpPr>
              <p:nvPr/>
            </p:nvCxnSpPr>
            <p:spPr>
              <a:xfrm flipH="1" flipV="1">
                <a:off x="1707963" y="3689163"/>
                <a:ext cx="2025837" cy="1035237"/>
              </a:xfrm>
              <a:prstGeom prst="line">
                <a:avLst/>
              </a:prstGeom>
              <a:ln w="38100"/>
            </p:spPr>
            <p:style>
              <a:lnRef idx="2">
                <a:schemeClr val="dk1"/>
              </a:lnRef>
              <a:fillRef idx="0">
                <a:schemeClr val="dk1"/>
              </a:fillRef>
              <a:effectRef idx="1">
                <a:schemeClr val="dk1"/>
              </a:effectRef>
              <a:fontRef idx="minor">
                <a:schemeClr val="tx1"/>
              </a:fontRef>
            </p:style>
          </p:cxnSp>
        </p:grpSp>
        <p:sp>
          <p:nvSpPr>
            <p:cNvPr id="82" name="TextBox 81"/>
            <p:cNvSpPr txBox="1"/>
            <p:nvPr/>
          </p:nvSpPr>
          <p:spPr>
            <a:xfrm>
              <a:off x="2057400" y="2590800"/>
              <a:ext cx="762000" cy="523220"/>
            </a:xfrm>
            <a:prstGeom prst="rect">
              <a:avLst/>
            </a:prstGeom>
            <a:noFill/>
          </p:spPr>
          <p:txBody>
            <a:bodyPr wrap="square" rtlCol="0">
              <a:spAutoFit/>
            </a:bodyPr>
            <a:lstStyle/>
            <a:p>
              <a:r>
                <a:rPr lang="en-US" sz="2800" dirty="0" smtClean="0"/>
                <a:t>4</a:t>
              </a:r>
              <a:endParaRPr lang="en-US" sz="2800" dirty="0"/>
            </a:p>
          </p:txBody>
        </p:sp>
        <p:sp>
          <p:nvSpPr>
            <p:cNvPr id="83" name="TextBox 82"/>
            <p:cNvSpPr txBox="1"/>
            <p:nvPr/>
          </p:nvSpPr>
          <p:spPr>
            <a:xfrm>
              <a:off x="4191000" y="1600200"/>
              <a:ext cx="762000" cy="523220"/>
            </a:xfrm>
            <a:prstGeom prst="rect">
              <a:avLst/>
            </a:prstGeom>
            <a:noFill/>
          </p:spPr>
          <p:txBody>
            <a:bodyPr wrap="square" rtlCol="0">
              <a:spAutoFit/>
            </a:bodyPr>
            <a:lstStyle/>
            <a:p>
              <a:r>
                <a:rPr lang="en-US" sz="2800" dirty="0" smtClean="0"/>
                <a:t>5</a:t>
              </a:r>
              <a:endParaRPr lang="en-US" sz="2800" dirty="0"/>
            </a:p>
          </p:txBody>
        </p:sp>
        <p:sp>
          <p:nvSpPr>
            <p:cNvPr id="84" name="TextBox 83"/>
            <p:cNvSpPr txBox="1"/>
            <p:nvPr/>
          </p:nvSpPr>
          <p:spPr>
            <a:xfrm>
              <a:off x="3200400" y="2448580"/>
              <a:ext cx="762000" cy="523220"/>
            </a:xfrm>
            <a:prstGeom prst="rect">
              <a:avLst/>
            </a:prstGeom>
            <a:noFill/>
          </p:spPr>
          <p:txBody>
            <a:bodyPr wrap="square" rtlCol="0">
              <a:spAutoFit/>
            </a:bodyPr>
            <a:lstStyle/>
            <a:p>
              <a:r>
                <a:rPr lang="en-US" sz="2800" dirty="0" smtClean="0"/>
                <a:t>3</a:t>
              </a:r>
              <a:endParaRPr lang="en-US" sz="2800" dirty="0"/>
            </a:p>
          </p:txBody>
        </p:sp>
        <p:sp>
          <p:nvSpPr>
            <p:cNvPr id="85" name="TextBox 84"/>
            <p:cNvSpPr txBox="1"/>
            <p:nvPr/>
          </p:nvSpPr>
          <p:spPr>
            <a:xfrm>
              <a:off x="4724400" y="2133600"/>
              <a:ext cx="762000" cy="523220"/>
            </a:xfrm>
            <a:prstGeom prst="rect">
              <a:avLst/>
            </a:prstGeom>
            <a:noFill/>
          </p:spPr>
          <p:txBody>
            <a:bodyPr wrap="square" rtlCol="0">
              <a:spAutoFit/>
            </a:bodyPr>
            <a:lstStyle/>
            <a:p>
              <a:r>
                <a:rPr lang="en-US" sz="2800" dirty="0" smtClean="0"/>
                <a:t>3</a:t>
              </a:r>
              <a:endParaRPr lang="en-US" sz="2800" dirty="0"/>
            </a:p>
          </p:txBody>
        </p:sp>
        <p:sp>
          <p:nvSpPr>
            <p:cNvPr id="86" name="TextBox 85"/>
            <p:cNvSpPr txBox="1"/>
            <p:nvPr/>
          </p:nvSpPr>
          <p:spPr>
            <a:xfrm>
              <a:off x="7086600" y="2067580"/>
              <a:ext cx="762000" cy="523220"/>
            </a:xfrm>
            <a:prstGeom prst="rect">
              <a:avLst/>
            </a:prstGeom>
            <a:noFill/>
          </p:spPr>
          <p:txBody>
            <a:bodyPr wrap="square" rtlCol="0">
              <a:spAutoFit/>
            </a:bodyPr>
            <a:lstStyle/>
            <a:p>
              <a:r>
                <a:rPr lang="en-US" sz="2800" dirty="0" smtClean="0"/>
                <a:t>3</a:t>
              </a:r>
              <a:endParaRPr lang="en-US" sz="2800" dirty="0"/>
            </a:p>
          </p:txBody>
        </p:sp>
        <p:sp>
          <p:nvSpPr>
            <p:cNvPr id="87" name="TextBox 86"/>
            <p:cNvSpPr txBox="1"/>
            <p:nvPr/>
          </p:nvSpPr>
          <p:spPr>
            <a:xfrm>
              <a:off x="4495800" y="3276600"/>
              <a:ext cx="762000" cy="523220"/>
            </a:xfrm>
            <a:prstGeom prst="rect">
              <a:avLst/>
            </a:prstGeom>
            <a:noFill/>
          </p:spPr>
          <p:txBody>
            <a:bodyPr wrap="square" rtlCol="0">
              <a:spAutoFit/>
            </a:bodyPr>
            <a:lstStyle/>
            <a:p>
              <a:r>
                <a:rPr lang="en-US" sz="2800" dirty="0" smtClean="0"/>
                <a:t>3</a:t>
              </a:r>
              <a:endParaRPr lang="en-US" sz="2800" dirty="0"/>
            </a:p>
          </p:txBody>
        </p:sp>
        <p:sp>
          <p:nvSpPr>
            <p:cNvPr id="88" name="TextBox 87"/>
            <p:cNvSpPr txBox="1"/>
            <p:nvPr/>
          </p:nvSpPr>
          <p:spPr>
            <a:xfrm>
              <a:off x="5867400" y="4343400"/>
              <a:ext cx="762000" cy="523220"/>
            </a:xfrm>
            <a:prstGeom prst="rect">
              <a:avLst/>
            </a:prstGeom>
            <a:noFill/>
          </p:spPr>
          <p:txBody>
            <a:bodyPr wrap="square" rtlCol="0">
              <a:spAutoFit/>
            </a:bodyPr>
            <a:lstStyle/>
            <a:p>
              <a:r>
                <a:rPr lang="en-US" sz="2800" dirty="0" smtClean="0"/>
                <a:t>3</a:t>
              </a:r>
              <a:endParaRPr lang="en-US" sz="2800" dirty="0"/>
            </a:p>
          </p:txBody>
        </p:sp>
        <p:sp>
          <p:nvSpPr>
            <p:cNvPr id="89" name="TextBox 88"/>
            <p:cNvSpPr txBox="1"/>
            <p:nvPr/>
          </p:nvSpPr>
          <p:spPr>
            <a:xfrm>
              <a:off x="5410200" y="2600980"/>
              <a:ext cx="762000" cy="523220"/>
            </a:xfrm>
            <a:prstGeom prst="rect">
              <a:avLst/>
            </a:prstGeom>
            <a:noFill/>
          </p:spPr>
          <p:txBody>
            <a:bodyPr wrap="square" rtlCol="0">
              <a:spAutoFit/>
            </a:bodyPr>
            <a:lstStyle/>
            <a:p>
              <a:r>
                <a:rPr lang="en-US" sz="2800" dirty="0" smtClean="0"/>
                <a:t>2</a:t>
              </a:r>
              <a:endParaRPr lang="en-US" sz="2800" dirty="0"/>
            </a:p>
          </p:txBody>
        </p:sp>
        <p:sp>
          <p:nvSpPr>
            <p:cNvPr id="90" name="TextBox 89"/>
            <p:cNvSpPr txBox="1"/>
            <p:nvPr/>
          </p:nvSpPr>
          <p:spPr>
            <a:xfrm>
              <a:off x="6705600" y="3124200"/>
              <a:ext cx="762000" cy="523220"/>
            </a:xfrm>
            <a:prstGeom prst="rect">
              <a:avLst/>
            </a:prstGeom>
            <a:noFill/>
          </p:spPr>
          <p:txBody>
            <a:bodyPr wrap="square" rtlCol="0">
              <a:spAutoFit/>
            </a:bodyPr>
            <a:lstStyle/>
            <a:p>
              <a:r>
                <a:rPr lang="en-US" sz="2800" dirty="0" smtClean="0"/>
                <a:t>4</a:t>
              </a:r>
              <a:endParaRPr lang="en-US" sz="2800" dirty="0"/>
            </a:p>
          </p:txBody>
        </p:sp>
        <p:sp>
          <p:nvSpPr>
            <p:cNvPr id="91" name="TextBox 90"/>
            <p:cNvSpPr txBox="1"/>
            <p:nvPr/>
          </p:nvSpPr>
          <p:spPr>
            <a:xfrm>
              <a:off x="7772400" y="3733800"/>
              <a:ext cx="762000" cy="523220"/>
            </a:xfrm>
            <a:prstGeom prst="rect">
              <a:avLst/>
            </a:prstGeom>
            <a:noFill/>
          </p:spPr>
          <p:txBody>
            <a:bodyPr wrap="square" rtlCol="0">
              <a:spAutoFit/>
            </a:bodyPr>
            <a:lstStyle/>
            <a:p>
              <a:r>
                <a:rPr lang="en-US" sz="2800" dirty="0" smtClean="0"/>
                <a:t>2</a:t>
              </a:r>
              <a:endParaRPr lang="en-US" sz="2800" dirty="0"/>
            </a:p>
          </p:txBody>
        </p:sp>
        <p:sp>
          <p:nvSpPr>
            <p:cNvPr id="92" name="TextBox 91"/>
            <p:cNvSpPr txBox="1"/>
            <p:nvPr/>
          </p:nvSpPr>
          <p:spPr>
            <a:xfrm>
              <a:off x="6096000" y="5648980"/>
              <a:ext cx="762000" cy="523220"/>
            </a:xfrm>
            <a:prstGeom prst="rect">
              <a:avLst/>
            </a:prstGeom>
            <a:noFill/>
          </p:spPr>
          <p:txBody>
            <a:bodyPr wrap="square" rtlCol="0">
              <a:spAutoFit/>
            </a:bodyPr>
            <a:lstStyle/>
            <a:p>
              <a:r>
                <a:rPr lang="en-US" sz="2800" dirty="0" smtClean="0"/>
                <a:t>4</a:t>
              </a:r>
              <a:endParaRPr lang="en-US" sz="2800" dirty="0"/>
            </a:p>
          </p:txBody>
        </p:sp>
        <p:sp>
          <p:nvSpPr>
            <p:cNvPr id="93" name="TextBox 92"/>
            <p:cNvSpPr txBox="1"/>
            <p:nvPr/>
          </p:nvSpPr>
          <p:spPr>
            <a:xfrm>
              <a:off x="2590800" y="3134380"/>
              <a:ext cx="762000" cy="523220"/>
            </a:xfrm>
            <a:prstGeom prst="rect">
              <a:avLst/>
            </a:prstGeom>
            <a:noFill/>
          </p:spPr>
          <p:txBody>
            <a:bodyPr wrap="square" rtlCol="0">
              <a:spAutoFit/>
            </a:bodyPr>
            <a:lstStyle/>
            <a:p>
              <a:r>
                <a:rPr lang="en-US" sz="2800" dirty="0" smtClean="0"/>
                <a:t>5</a:t>
              </a:r>
              <a:endParaRPr lang="en-US" sz="2800" dirty="0"/>
            </a:p>
          </p:txBody>
        </p:sp>
        <p:sp>
          <p:nvSpPr>
            <p:cNvPr id="94" name="TextBox 93"/>
            <p:cNvSpPr txBox="1"/>
            <p:nvPr/>
          </p:nvSpPr>
          <p:spPr>
            <a:xfrm>
              <a:off x="2667000" y="4114800"/>
              <a:ext cx="762000" cy="523220"/>
            </a:xfrm>
            <a:prstGeom prst="rect">
              <a:avLst/>
            </a:prstGeom>
            <a:noFill/>
          </p:spPr>
          <p:txBody>
            <a:bodyPr wrap="square" rtlCol="0">
              <a:spAutoFit/>
            </a:bodyPr>
            <a:lstStyle/>
            <a:p>
              <a:r>
                <a:rPr lang="en-US" sz="2800" dirty="0" smtClean="0"/>
                <a:t>4</a:t>
              </a:r>
              <a:endParaRPr lang="en-US" sz="2800" dirty="0"/>
            </a:p>
          </p:txBody>
        </p:sp>
        <p:sp>
          <p:nvSpPr>
            <p:cNvPr id="95" name="TextBox 94"/>
            <p:cNvSpPr txBox="1"/>
            <p:nvPr/>
          </p:nvSpPr>
          <p:spPr>
            <a:xfrm>
              <a:off x="1295400" y="4495800"/>
              <a:ext cx="762000" cy="523220"/>
            </a:xfrm>
            <a:prstGeom prst="rect">
              <a:avLst/>
            </a:prstGeom>
            <a:noFill/>
          </p:spPr>
          <p:txBody>
            <a:bodyPr wrap="square" rtlCol="0">
              <a:spAutoFit/>
            </a:bodyPr>
            <a:lstStyle/>
            <a:p>
              <a:r>
                <a:rPr lang="en-US" sz="2800" dirty="0" smtClean="0"/>
                <a:t>2</a:t>
              </a:r>
              <a:endParaRPr lang="en-US" sz="2800" dirty="0"/>
            </a:p>
          </p:txBody>
        </p:sp>
        <p:sp>
          <p:nvSpPr>
            <p:cNvPr id="96" name="TextBox 95"/>
            <p:cNvSpPr txBox="1"/>
            <p:nvPr/>
          </p:nvSpPr>
          <p:spPr>
            <a:xfrm>
              <a:off x="2286000" y="5029200"/>
              <a:ext cx="762000" cy="523220"/>
            </a:xfrm>
            <a:prstGeom prst="rect">
              <a:avLst/>
            </a:prstGeom>
            <a:noFill/>
          </p:spPr>
          <p:txBody>
            <a:bodyPr wrap="square" rtlCol="0">
              <a:spAutoFit/>
            </a:bodyPr>
            <a:lstStyle/>
            <a:p>
              <a:r>
                <a:rPr lang="en-US" sz="2800" dirty="0" smtClean="0"/>
                <a:t>3</a:t>
              </a:r>
              <a:endParaRPr lang="en-US" sz="2800" dirty="0"/>
            </a:p>
          </p:txBody>
        </p:sp>
        <p:sp>
          <p:nvSpPr>
            <p:cNvPr id="97" name="TextBox 96"/>
            <p:cNvSpPr txBox="1"/>
            <p:nvPr/>
          </p:nvSpPr>
          <p:spPr>
            <a:xfrm>
              <a:off x="2971800" y="5562600"/>
              <a:ext cx="762000" cy="523220"/>
            </a:xfrm>
            <a:prstGeom prst="rect">
              <a:avLst/>
            </a:prstGeom>
            <a:noFill/>
          </p:spPr>
          <p:txBody>
            <a:bodyPr wrap="square" rtlCol="0">
              <a:spAutoFit/>
            </a:bodyPr>
            <a:lstStyle/>
            <a:p>
              <a:r>
                <a:rPr lang="en-US" sz="2800" dirty="0" smtClean="0"/>
                <a:t>4</a:t>
              </a:r>
              <a:endParaRPr lang="en-US" sz="2800" dirty="0"/>
            </a:p>
          </p:txBody>
        </p:sp>
        <p:sp>
          <p:nvSpPr>
            <p:cNvPr id="98" name="TextBox 97"/>
            <p:cNvSpPr txBox="1"/>
            <p:nvPr/>
          </p:nvSpPr>
          <p:spPr>
            <a:xfrm>
              <a:off x="4267200" y="4191000"/>
              <a:ext cx="762000" cy="523220"/>
            </a:xfrm>
            <a:prstGeom prst="rect">
              <a:avLst/>
            </a:prstGeom>
            <a:noFill/>
          </p:spPr>
          <p:txBody>
            <a:bodyPr wrap="square" rtlCol="0">
              <a:spAutoFit/>
            </a:bodyPr>
            <a:lstStyle/>
            <a:p>
              <a:r>
                <a:rPr lang="en-US" sz="2800" dirty="0" smtClean="0"/>
                <a:t>4</a:t>
              </a:r>
              <a:endParaRPr lang="en-US" sz="2800" dirty="0"/>
            </a:p>
          </p:txBody>
        </p:sp>
        <p:sp>
          <p:nvSpPr>
            <p:cNvPr id="99" name="TextBox 98"/>
            <p:cNvSpPr txBox="1"/>
            <p:nvPr/>
          </p:nvSpPr>
          <p:spPr>
            <a:xfrm>
              <a:off x="4267200" y="5257800"/>
              <a:ext cx="762000" cy="523220"/>
            </a:xfrm>
            <a:prstGeom prst="rect">
              <a:avLst/>
            </a:prstGeom>
            <a:noFill/>
          </p:spPr>
          <p:txBody>
            <a:bodyPr wrap="square" rtlCol="0">
              <a:spAutoFit/>
            </a:bodyPr>
            <a:lstStyle/>
            <a:p>
              <a:r>
                <a:rPr lang="en-US" sz="2800" dirty="0" smtClean="0"/>
                <a:t>2</a:t>
              </a:r>
              <a:endParaRPr lang="en-US" sz="2800" dirty="0"/>
            </a:p>
          </p:txBody>
        </p:sp>
        <p:sp>
          <p:nvSpPr>
            <p:cNvPr id="100" name="TextBox 99"/>
            <p:cNvSpPr txBox="1"/>
            <p:nvPr/>
          </p:nvSpPr>
          <p:spPr>
            <a:xfrm>
              <a:off x="5105400" y="4876800"/>
              <a:ext cx="762000" cy="523220"/>
            </a:xfrm>
            <a:prstGeom prst="rect">
              <a:avLst/>
            </a:prstGeom>
            <a:noFill/>
          </p:spPr>
          <p:txBody>
            <a:bodyPr wrap="square" rtlCol="0">
              <a:spAutoFit/>
            </a:bodyPr>
            <a:lstStyle/>
            <a:p>
              <a:r>
                <a:rPr lang="en-US" sz="2800" dirty="0" smtClean="0"/>
                <a:t>3</a:t>
              </a:r>
              <a:endParaRPr lang="en-US" sz="2800" dirty="0"/>
            </a:p>
          </p:txBody>
        </p:sp>
        <p:sp>
          <p:nvSpPr>
            <p:cNvPr id="101" name="TextBox 100"/>
            <p:cNvSpPr txBox="1"/>
            <p:nvPr/>
          </p:nvSpPr>
          <p:spPr>
            <a:xfrm>
              <a:off x="3657600" y="3657600"/>
              <a:ext cx="762000" cy="523220"/>
            </a:xfrm>
            <a:prstGeom prst="rect">
              <a:avLst/>
            </a:prstGeom>
            <a:noFill/>
          </p:spPr>
          <p:txBody>
            <a:bodyPr wrap="square" rtlCol="0">
              <a:spAutoFit/>
            </a:bodyPr>
            <a:lstStyle/>
            <a:p>
              <a:r>
                <a:rPr lang="en-US" sz="2800" dirty="0" smtClean="0"/>
                <a:t>4</a:t>
              </a:r>
              <a:endParaRPr lang="en-US" sz="2800" dirty="0"/>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Muddy City Problem</a:t>
            </a:r>
            <a:endParaRPr lang="en-US" dirty="0"/>
          </a:p>
        </p:txBody>
      </p:sp>
      <p:pic>
        <p:nvPicPr>
          <p:cNvPr id="57" name="Picture 56" descr="paving.png"/>
          <p:cNvPicPr>
            <a:picLocks noChangeAspect="1"/>
          </p:cNvPicPr>
          <p:nvPr/>
        </p:nvPicPr>
        <p:blipFill>
          <a:blip r:embed="rId2"/>
          <a:srcRect l="1064" t="1495" r="6534" b="2817"/>
          <a:stretch>
            <a:fillRect/>
          </a:stretch>
        </p:blipFill>
        <p:spPr>
          <a:xfrm>
            <a:off x="1371600" y="1447800"/>
            <a:ext cx="7772400" cy="5024582"/>
          </a:xfrm>
          <a:prstGeom prst="rect">
            <a:avLst/>
          </a:prstGeom>
        </p:spPr>
      </p:pic>
      <p:sp>
        <p:nvSpPr>
          <p:cNvPr id="3" name="Content Placeholder 2"/>
          <p:cNvSpPr>
            <a:spLocks noGrp="1"/>
          </p:cNvSpPr>
          <p:nvPr>
            <p:ph idx="1"/>
          </p:nvPr>
        </p:nvSpPr>
        <p:spPr>
          <a:xfrm>
            <a:off x="228600" y="1295400"/>
            <a:ext cx="2057400" cy="609600"/>
          </a:xfrm>
        </p:spPr>
        <p:txBody>
          <a:bodyPr/>
          <a:lstStyle/>
          <a:p>
            <a:pPr marL="0" indent="0">
              <a:buNone/>
            </a:pPr>
            <a:r>
              <a:rPr lang="en-US" dirty="0" smtClean="0"/>
              <a:t>The paving</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4ECF5F8B-01CD-4523-BE60-C904A5519542}" type="slidenum">
              <a:rPr lang="zh-TW" altLang="en-US" sz="1400">
                <a:ea typeface="PMingLiU" pitchFamily="18" charset="-120"/>
              </a:rPr>
              <a:pPr eaLnBrk="1" hangingPunct="1"/>
              <a:t>57</a:t>
            </a:fld>
            <a:endParaRPr lang="en-US" altLang="zh-TW" sz="1400">
              <a:ea typeface="PMingLiU" pitchFamily="18" charset="-120"/>
            </a:endParaRPr>
          </a:p>
        </p:txBody>
      </p:sp>
      <p:sp>
        <p:nvSpPr>
          <p:cNvPr id="30722" name="Rectangle 2"/>
          <p:cNvSpPr>
            <a:spLocks noGrp="1" noChangeArrowheads="1"/>
          </p:cNvSpPr>
          <p:nvPr>
            <p:ph type="title"/>
          </p:nvPr>
        </p:nvSpPr>
        <p:spPr/>
        <p:txBody>
          <a:bodyPr/>
          <a:lstStyle/>
          <a:p>
            <a:pPr eaLnBrk="1" hangingPunct="1"/>
            <a:r>
              <a:rPr lang="en-US" altLang="zh-TW" sz="4000" dirty="0" smtClean="0">
                <a:ea typeface="PMingLiU" pitchFamily="18" charset="-120"/>
              </a:rPr>
              <a:t>Application of MST: Examples</a:t>
            </a:r>
          </a:p>
        </p:txBody>
      </p:sp>
      <p:sp>
        <p:nvSpPr>
          <p:cNvPr id="30723" name="Rectangle 3"/>
          <p:cNvSpPr>
            <a:spLocks noGrp="1" noChangeArrowheads="1"/>
          </p:cNvSpPr>
          <p:nvPr>
            <p:ph type="body" idx="1"/>
          </p:nvPr>
        </p:nvSpPr>
        <p:spPr/>
        <p:txBody>
          <a:bodyPr/>
          <a:lstStyle/>
          <a:p>
            <a:pPr algn="just" eaLnBrk="1" hangingPunct="1"/>
            <a:r>
              <a:rPr lang="en-US" altLang="zh-TW" dirty="0" smtClean="0">
                <a:ea typeface="PMingLiU" pitchFamily="18" charset="-120"/>
              </a:rPr>
              <a:t>In the design of electronic circuitry, it is often necessary to make a set of pins electrically equivalent by wiring them together.</a:t>
            </a:r>
          </a:p>
          <a:p>
            <a:pPr algn="just" eaLnBrk="1" hangingPunct="1"/>
            <a:r>
              <a:rPr lang="en-US" altLang="zh-TW" dirty="0" smtClean="0">
                <a:ea typeface="PMingLiU" pitchFamily="18" charset="-120"/>
              </a:rPr>
              <a:t>Running cable TV to a set of houses. What’s the least amount of cable needed to still connect all the houses?</a:t>
            </a:r>
          </a:p>
          <a:p>
            <a:pPr algn="just" eaLnBrk="1" hangingPunct="1">
              <a:buFontTx/>
              <a:buNone/>
            </a:pPr>
            <a:endParaRPr lang="en-US" altLang="zh-TW" dirty="0" smtClean="0">
              <a:ea typeface="PMingLiU" pitchFamily="18" charset="-120"/>
            </a:endParaRPr>
          </a:p>
        </p:txBody>
      </p:sp>
    </p:spTree>
    <p:extLst>
      <p:ext uri="{BB962C8B-B14F-4D97-AF65-F5344CB8AC3E}">
        <p14:creationId xmlns:p14="http://schemas.microsoft.com/office/powerpoint/2010/main" xmlns="" val="3487133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Finding MST</a:t>
            </a:r>
            <a:endParaRPr lang="en-AU" dirty="0"/>
          </a:p>
        </p:txBody>
      </p:sp>
      <p:sp>
        <p:nvSpPr>
          <p:cNvPr id="3" name="Content Placeholder 2"/>
          <p:cNvSpPr>
            <a:spLocks noGrp="1"/>
          </p:cNvSpPr>
          <p:nvPr>
            <p:ph idx="1"/>
          </p:nvPr>
        </p:nvSpPr>
        <p:spPr/>
        <p:txBody>
          <a:bodyPr/>
          <a:lstStyle/>
          <a:p>
            <a:pPr algn="just"/>
            <a:r>
              <a:rPr lang="en-AU" sz="3600" dirty="0" err="1" smtClean="0"/>
              <a:t>Kruskal’s</a:t>
            </a:r>
            <a:r>
              <a:rPr lang="en-AU" sz="3600" dirty="0" smtClean="0"/>
              <a:t> algorithm: start with no nodes or edges in the spanning tree and repeatedly add the cheapest edge that does not create a cycle</a:t>
            </a:r>
            <a:endParaRPr lang="en-AU" sz="3600" dirty="0"/>
          </a:p>
        </p:txBody>
      </p:sp>
    </p:spTree>
    <p:extLst>
      <p:ext uri="{BB962C8B-B14F-4D97-AF65-F5344CB8AC3E}">
        <p14:creationId xmlns:p14="http://schemas.microsoft.com/office/powerpoint/2010/main" xmlns="" val="1436484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Kruskal</a:t>
            </a:r>
            <a:r>
              <a:rPr lang="en-AU" dirty="0" smtClean="0"/>
              <a:t> algorithm</a:t>
            </a:r>
            <a:endParaRPr lang="en-AU" dirty="0"/>
          </a:p>
        </p:txBody>
      </p:sp>
      <p:sp>
        <p:nvSpPr>
          <p:cNvPr id="3" name="Content Placeholder 2"/>
          <p:cNvSpPr>
            <a:spLocks noGrp="1"/>
          </p:cNvSpPr>
          <p:nvPr>
            <p:ph idx="1"/>
          </p:nvPr>
        </p:nvSpPr>
        <p:spPr>
          <a:xfrm>
            <a:off x="457200" y="1447800"/>
            <a:ext cx="8229600" cy="4525963"/>
          </a:xfrm>
        </p:spPr>
        <p:txBody>
          <a:bodyPr/>
          <a:lstStyle/>
          <a:p>
            <a:pPr marL="0" indent="0" algn="just">
              <a:buNone/>
            </a:pPr>
            <a:r>
              <a:rPr lang="en-AU" sz="2800" dirty="0"/>
              <a:t>Procedure </a:t>
            </a:r>
            <a:r>
              <a:rPr lang="en-AU" sz="2800" dirty="0" err="1"/>
              <a:t>Kruskal</a:t>
            </a:r>
            <a:r>
              <a:rPr lang="en-AU" sz="2800" dirty="0"/>
              <a:t> (</a:t>
            </a:r>
            <a:r>
              <a:rPr lang="en-AU" sz="2800" i="1" dirty="0"/>
              <a:t>G</a:t>
            </a:r>
            <a:r>
              <a:rPr lang="en-AU" sz="2800" dirty="0"/>
              <a:t>: weighted connected undirected graph with </a:t>
            </a:r>
            <a:r>
              <a:rPr lang="en-AU" sz="2800" i="1" dirty="0"/>
              <a:t>n</a:t>
            </a:r>
            <a:r>
              <a:rPr lang="en-AU" sz="2800" dirty="0"/>
              <a:t> vertices)</a:t>
            </a:r>
          </a:p>
          <a:p>
            <a:pPr marL="0" indent="0" algn="just">
              <a:buNone/>
            </a:pPr>
            <a:r>
              <a:rPr lang="en-AU" sz="2800" i="1" dirty="0" smtClean="0"/>
              <a:t>    T</a:t>
            </a:r>
            <a:r>
              <a:rPr lang="en-AU" sz="2800" dirty="0"/>
              <a:t>:= empty graph</a:t>
            </a:r>
          </a:p>
          <a:p>
            <a:pPr marL="0" indent="0" algn="just">
              <a:buNone/>
            </a:pPr>
            <a:r>
              <a:rPr lang="en-AU" sz="2800" dirty="0" smtClean="0"/>
              <a:t>    for </a:t>
            </a:r>
            <a:r>
              <a:rPr lang="en-AU" sz="2800" dirty="0" err="1"/>
              <a:t>i</a:t>
            </a:r>
            <a:r>
              <a:rPr lang="en-AU" sz="2800" dirty="0"/>
              <a:t> := 1 to </a:t>
            </a:r>
            <a:r>
              <a:rPr lang="en-AU" sz="2800" i="1" dirty="0"/>
              <a:t>n</a:t>
            </a:r>
            <a:r>
              <a:rPr lang="en-AU" sz="2800" dirty="0"/>
              <a:t>-1</a:t>
            </a:r>
          </a:p>
          <a:p>
            <a:pPr marL="0" indent="0" algn="just">
              <a:buNone/>
            </a:pPr>
            <a:r>
              <a:rPr lang="en-AU" sz="2800" dirty="0" smtClean="0"/>
              <a:t>       begin</a:t>
            </a:r>
            <a:endParaRPr lang="en-AU" sz="2800" dirty="0"/>
          </a:p>
          <a:p>
            <a:pPr marL="0" indent="0" algn="just">
              <a:buNone/>
            </a:pPr>
            <a:r>
              <a:rPr lang="en-AU" sz="2800" dirty="0" smtClean="0"/>
              <a:t>         e</a:t>
            </a:r>
            <a:r>
              <a:rPr lang="en-AU" sz="2800" dirty="0"/>
              <a:t>:= any edge in </a:t>
            </a:r>
            <a:r>
              <a:rPr lang="en-AU" sz="2800" i="1" dirty="0"/>
              <a:t>G</a:t>
            </a:r>
            <a:r>
              <a:rPr lang="en-AU" sz="2800" dirty="0"/>
              <a:t> with smallest weight that does not </a:t>
            </a:r>
            <a:endParaRPr lang="en-AU" sz="2800" dirty="0" smtClean="0"/>
          </a:p>
          <a:p>
            <a:pPr marL="0" indent="0" algn="just">
              <a:buNone/>
            </a:pPr>
            <a:r>
              <a:rPr lang="en-AU" sz="2800" dirty="0"/>
              <a:t> </a:t>
            </a:r>
            <a:r>
              <a:rPr lang="en-AU" sz="2800" dirty="0" smtClean="0"/>
              <a:t>               form </a:t>
            </a:r>
            <a:r>
              <a:rPr lang="en-AU" sz="2800" dirty="0"/>
              <a:t>a simple circuit when added to </a:t>
            </a:r>
            <a:r>
              <a:rPr lang="en-AU" sz="2800" i="1" dirty="0" smtClean="0"/>
              <a:t>T</a:t>
            </a:r>
          </a:p>
          <a:p>
            <a:pPr marL="0" indent="0" algn="just">
              <a:buNone/>
            </a:pPr>
            <a:r>
              <a:rPr lang="en-AU" sz="2800" dirty="0"/>
              <a:t> </a:t>
            </a:r>
            <a:r>
              <a:rPr lang="en-AU" sz="2800" dirty="0" smtClean="0"/>
              <a:t>      </a:t>
            </a:r>
            <a:r>
              <a:rPr lang="en-AU" sz="2800" i="1" dirty="0"/>
              <a:t>T</a:t>
            </a:r>
            <a:r>
              <a:rPr lang="en-AU" sz="2800" dirty="0"/>
              <a:t>:= </a:t>
            </a:r>
            <a:r>
              <a:rPr lang="en-AU" sz="2800" i="1" dirty="0"/>
              <a:t>T</a:t>
            </a:r>
            <a:r>
              <a:rPr lang="en-AU" sz="2800" dirty="0"/>
              <a:t> with e added</a:t>
            </a:r>
          </a:p>
          <a:p>
            <a:pPr marL="0" indent="0" algn="just">
              <a:buNone/>
            </a:pPr>
            <a:r>
              <a:rPr lang="en-AU" sz="2800" dirty="0" smtClean="0"/>
              <a:t>    end </a:t>
            </a:r>
            <a:r>
              <a:rPr lang="en-AU" sz="2800" dirty="0"/>
              <a:t>(</a:t>
            </a:r>
            <a:r>
              <a:rPr lang="en-AU" sz="2800" i="1" dirty="0"/>
              <a:t>T</a:t>
            </a:r>
            <a:r>
              <a:rPr lang="en-AU" sz="2800" dirty="0"/>
              <a:t> is a minimum spanning tree of </a:t>
            </a:r>
            <a:r>
              <a:rPr lang="en-AU" sz="2800" i="1" dirty="0"/>
              <a:t>G</a:t>
            </a:r>
            <a:r>
              <a:rPr lang="en-AU" sz="2800" dirty="0"/>
              <a:t>)</a:t>
            </a:r>
          </a:p>
          <a:p>
            <a:pPr marL="0" indent="0" algn="just">
              <a:buNone/>
            </a:pPr>
            <a:r>
              <a:rPr lang="en-AU" sz="3600" dirty="0"/>
              <a:t> </a:t>
            </a:r>
          </a:p>
          <a:p>
            <a:pPr algn="just"/>
            <a:endParaRPr lang="en-AU" sz="3600" dirty="0" smtClean="0"/>
          </a:p>
          <a:p>
            <a:pPr algn="just"/>
            <a:endParaRPr lang="en-AU" sz="3600" dirty="0"/>
          </a:p>
        </p:txBody>
      </p:sp>
    </p:spTree>
    <p:extLst>
      <p:ext uri="{BB962C8B-B14F-4D97-AF65-F5344CB8AC3E}">
        <p14:creationId xmlns:p14="http://schemas.microsoft.com/office/powerpoint/2010/main" xmlns="" val="282231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t>Rooted Tree - Terminologies</a:t>
            </a:r>
            <a:endParaRPr lang="en-AU"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00100" y="1758156"/>
            <a:ext cx="7543800" cy="421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77594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990600"/>
            <a:ext cx="8382000" cy="1143000"/>
          </a:xfrm>
        </p:spPr>
        <p:txBody>
          <a:bodyPr/>
          <a:lstStyle/>
          <a:p>
            <a:pPr algn="just" eaLnBrk="1" hangingPunct="1"/>
            <a:r>
              <a:rPr lang="en-GB" altLang="en-US" sz="2400" dirty="0" smtClean="0">
                <a:latin typeface="+mn-lt"/>
              </a:rPr>
              <a:t>A cable company want to connect five villages to their network which currently extends to the market town of </a:t>
            </a:r>
            <a:r>
              <a:rPr lang="en-GB" altLang="en-US" sz="2400" dirty="0" err="1" smtClean="0">
                <a:latin typeface="+mn-lt"/>
              </a:rPr>
              <a:t>Avonford</a:t>
            </a:r>
            <a:r>
              <a:rPr lang="en-GB" altLang="en-US" sz="2400" dirty="0" smtClean="0">
                <a:latin typeface="+mn-lt"/>
              </a:rPr>
              <a:t>. What is the minimum length of cable needed?</a:t>
            </a:r>
            <a:endParaRPr lang="en-US" altLang="en-US" sz="2400" dirty="0" smtClean="0">
              <a:latin typeface="+mn-lt"/>
            </a:endParaRPr>
          </a:p>
        </p:txBody>
      </p:sp>
      <p:sp>
        <p:nvSpPr>
          <p:cNvPr id="16387" name="Rectangle 3"/>
          <p:cNvSpPr>
            <a:spLocks noGrp="1" noChangeArrowheads="1"/>
          </p:cNvSpPr>
          <p:nvPr>
            <p:ph type="body" idx="1"/>
          </p:nvPr>
        </p:nvSpPr>
        <p:spPr>
          <a:xfrm>
            <a:off x="457200" y="2446338"/>
            <a:ext cx="8229600" cy="3679825"/>
          </a:xfrm>
        </p:spPr>
        <p:txBody>
          <a:bodyPr/>
          <a:lstStyle/>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US" altLang="en-US" dirty="0" smtClean="0"/>
          </a:p>
        </p:txBody>
      </p:sp>
      <p:grpSp>
        <p:nvGrpSpPr>
          <p:cNvPr id="2" name="Group 32"/>
          <p:cNvGrpSpPr>
            <a:grpSpLocks/>
          </p:cNvGrpSpPr>
          <p:nvPr/>
        </p:nvGrpSpPr>
        <p:grpSpPr bwMode="auto">
          <a:xfrm>
            <a:off x="684213" y="2041525"/>
            <a:ext cx="6923087" cy="4587875"/>
            <a:chOff x="431" y="1253"/>
            <a:chExt cx="4361" cy="2890"/>
          </a:xfrm>
        </p:grpSpPr>
        <p:sp>
          <p:nvSpPr>
            <p:cNvPr id="16390" name="Line 5"/>
            <p:cNvSpPr>
              <a:spLocks noChangeShapeType="1"/>
            </p:cNvSpPr>
            <p:nvPr/>
          </p:nvSpPr>
          <p:spPr bwMode="auto">
            <a:xfrm flipV="1">
              <a:off x="1081" y="1541"/>
              <a:ext cx="816" cy="1104"/>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AU"/>
            </a:p>
          </p:txBody>
        </p:sp>
        <p:sp>
          <p:nvSpPr>
            <p:cNvPr id="16391" name="Line 6"/>
            <p:cNvSpPr>
              <a:spLocks noChangeShapeType="1"/>
            </p:cNvSpPr>
            <p:nvPr/>
          </p:nvSpPr>
          <p:spPr bwMode="auto">
            <a:xfrm>
              <a:off x="1897" y="1541"/>
              <a:ext cx="1344" cy="0"/>
            </a:xfrm>
            <a:prstGeom prst="line">
              <a:avLst/>
            </a:prstGeom>
            <a:noFill/>
            <a:ln w="9525">
              <a:solidFill>
                <a:schemeClr val="tx1"/>
              </a:solidFill>
              <a:round/>
              <a:headEnd/>
              <a:tailEnd type="oval" w="med" len="med"/>
            </a:ln>
            <a:extLst>
              <a:ext uri="{909E8E84-426E-40DD-AFC4-6F175D3DCCD1}">
                <a14:hiddenFill xmlns:a14="http://schemas.microsoft.com/office/drawing/2010/main" xmlns="">
                  <a:noFill/>
                </a14:hiddenFill>
              </a:ext>
            </a:extLst>
          </p:spPr>
          <p:txBody>
            <a:bodyPr/>
            <a:lstStyle/>
            <a:p>
              <a:endParaRPr lang="en-AU"/>
            </a:p>
          </p:txBody>
        </p:sp>
        <p:sp>
          <p:nvSpPr>
            <p:cNvPr id="16392" name="Line 7"/>
            <p:cNvSpPr>
              <a:spLocks noChangeShapeType="1"/>
            </p:cNvSpPr>
            <p:nvPr/>
          </p:nvSpPr>
          <p:spPr bwMode="auto">
            <a:xfrm>
              <a:off x="3241" y="1541"/>
              <a:ext cx="720" cy="1104"/>
            </a:xfrm>
            <a:prstGeom prst="line">
              <a:avLst/>
            </a:prstGeom>
            <a:noFill/>
            <a:ln w="9525">
              <a:solidFill>
                <a:schemeClr val="tx1"/>
              </a:solidFill>
              <a:round/>
              <a:headEnd/>
              <a:tailEnd type="oval" w="med" len="med"/>
            </a:ln>
            <a:extLst>
              <a:ext uri="{909E8E84-426E-40DD-AFC4-6F175D3DCCD1}">
                <a14:hiddenFill xmlns:a14="http://schemas.microsoft.com/office/drawing/2010/main" xmlns="">
                  <a:noFill/>
                </a14:hiddenFill>
              </a:ext>
            </a:extLst>
          </p:spPr>
          <p:txBody>
            <a:bodyPr/>
            <a:lstStyle/>
            <a:p>
              <a:endParaRPr lang="en-AU"/>
            </a:p>
          </p:txBody>
        </p:sp>
        <p:sp>
          <p:nvSpPr>
            <p:cNvPr id="16393" name="Line 8"/>
            <p:cNvSpPr>
              <a:spLocks noChangeShapeType="1"/>
            </p:cNvSpPr>
            <p:nvPr/>
          </p:nvSpPr>
          <p:spPr bwMode="auto">
            <a:xfrm>
              <a:off x="1081" y="2645"/>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6394" name="Line 9"/>
            <p:cNvSpPr>
              <a:spLocks noChangeShapeType="1"/>
            </p:cNvSpPr>
            <p:nvPr/>
          </p:nvSpPr>
          <p:spPr bwMode="auto">
            <a:xfrm>
              <a:off x="2617" y="2645"/>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6395" name="Line 10"/>
            <p:cNvSpPr>
              <a:spLocks noChangeShapeType="1"/>
            </p:cNvSpPr>
            <p:nvPr/>
          </p:nvSpPr>
          <p:spPr bwMode="auto">
            <a:xfrm>
              <a:off x="1897" y="1541"/>
              <a:ext cx="720" cy="1104"/>
            </a:xfrm>
            <a:prstGeom prst="line">
              <a:avLst/>
            </a:prstGeom>
            <a:noFill/>
            <a:ln w="9525">
              <a:solidFill>
                <a:schemeClr val="tx1"/>
              </a:solidFill>
              <a:round/>
              <a:headEnd/>
              <a:tailEnd type="oval" w="med" len="med"/>
            </a:ln>
            <a:extLst>
              <a:ext uri="{909E8E84-426E-40DD-AFC4-6F175D3DCCD1}">
                <a14:hiddenFill xmlns:a14="http://schemas.microsoft.com/office/drawing/2010/main" xmlns="">
                  <a:noFill/>
                </a14:hiddenFill>
              </a:ext>
            </a:extLst>
          </p:spPr>
          <p:txBody>
            <a:bodyPr/>
            <a:lstStyle/>
            <a:p>
              <a:endParaRPr lang="en-AU"/>
            </a:p>
          </p:txBody>
        </p:sp>
        <p:sp>
          <p:nvSpPr>
            <p:cNvPr id="16396" name="Line 11"/>
            <p:cNvSpPr>
              <a:spLocks noChangeShapeType="1"/>
            </p:cNvSpPr>
            <p:nvPr/>
          </p:nvSpPr>
          <p:spPr bwMode="auto">
            <a:xfrm flipV="1">
              <a:off x="2617" y="1541"/>
              <a:ext cx="624"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6397" name="Line 12"/>
            <p:cNvSpPr>
              <a:spLocks noChangeShapeType="1"/>
            </p:cNvSpPr>
            <p:nvPr/>
          </p:nvSpPr>
          <p:spPr bwMode="auto">
            <a:xfrm>
              <a:off x="1081" y="2645"/>
              <a:ext cx="1344"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6398" name="Line 13"/>
            <p:cNvSpPr>
              <a:spLocks noChangeShapeType="1"/>
            </p:cNvSpPr>
            <p:nvPr/>
          </p:nvSpPr>
          <p:spPr bwMode="auto">
            <a:xfrm flipV="1">
              <a:off x="2425" y="2645"/>
              <a:ext cx="192" cy="120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AU"/>
            </a:p>
          </p:txBody>
        </p:sp>
        <p:sp>
          <p:nvSpPr>
            <p:cNvPr id="16399" name="Line 14"/>
            <p:cNvSpPr>
              <a:spLocks noChangeShapeType="1"/>
            </p:cNvSpPr>
            <p:nvPr/>
          </p:nvSpPr>
          <p:spPr bwMode="auto">
            <a:xfrm flipV="1">
              <a:off x="2425" y="2645"/>
              <a:ext cx="1536" cy="1200"/>
            </a:xfrm>
            <a:prstGeom prst="line">
              <a:avLst/>
            </a:prstGeom>
            <a:noFill/>
            <a:ln w="9525">
              <a:solidFill>
                <a:schemeClr val="tx1"/>
              </a:solidFill>
              <a:round/>
              <a:headEnd/>
              <a:tailEnd type="oval" w="med" len="med"/>
            </a:ln>
            <a:extLst>
              <a:ext uri="{909E8E84-426E-40DD-AFC4-6F175D3DCCD1}">
                <a14:hiddenFill xmlns:a14="http://schemas.microsoft.com/office/drawing/2010/main" xmlns="">
                  <a:noFill/>
                </a14:hiddenFill>
              </a:ext>
            </a:extLst>
          </p:spPr>
          <p:txBody>
            <a:bodyPr/>
            <a:lstStyle/>
            <a:p>
              <a:endParaRPr lang="en-AU"/>
            </a:p>
          </p:txBody>
        </p:sp>
        <p:sp>
          <p:nvSpPr>
            <p:cNvPr id="16400" name="Text Box 15"/>
            <p:cNvSpPr txBox="1">
              <a:spLocks noChangeArrowheads="1"/>
            </p:cNvSpPr>
            <p:nvPr/>
          </p:nvSpPr>
          <p:spPr bwMode="auto">
            <a:xfrm>
              <a:off x="431" y="2568"/>
              <a:ext cx="77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Avonford</a:t>
              </a:r>
            </a:p>
          </p:txBody>
        </p:sp>
        <p:sp>
          <p:nvSpPr>
            <p:cNvPr id="16401" name="Text Box 16"/>
            <p:cNvSpPr txBox="1">
              <a:spLocks noChangeArrowheads="1"/>
            </p:cNvSpPr>
            <p:nvPr/>
          </p:nvSpPr>
          <p:spPr bwMode="auto">
            <a:xfrm>
              <a:off x="2562" y="2614"/>
              <a:ext cx="67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Fingley</a:t>
              </a:r>
            </a:p>
          </p:txBody>
        </p:sp>
        <p:sp>
          <p:nvSpPr>
            <p:cNvPr id="16402" name="Text Box 17"/>
            <p:cNvSpPr txBox="1">
              <a:spLocks noChangeArrowheads="1"/>
            </p:cNvSpPr>
            <p:nvPr/>
          </p:nvSpPr>
          <p:spPr bwMode="auto">
            <a:xfrm>
              <a:off x="1202" y="1298"/>
              <a:ext cx="74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Brinleigh</a:t>
              </a:r>
            </a:p>
          </p:txBody>
        </p:sp>
        <p:sp>
          <p:nvSpPr>
            <p:cNvPr id="16403" name="Text Box 18"/>
            <p:cNvSpPr txBox="1">
              <a:spLocks noChangeArrowheads="1"/>
            </p:cNvSpPr>
            <p:nvPr/>
          </p:nvSpPr>
          <p:spPr bwMode="auto">
            <a:xfrm>
              <a:off x="3198" y="1344"/>
              <a:ext cx="81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Cornwell</a:t>
              </a:r>
            </a:p>
          </p:txBody>
        </p:sp>
        <p:sp>
          <p:nvSpPr>
            <p:cNvPr id="16404" name="Text Box 19"/>
            <p:cNvSpPr txBox="1">
              <a:spLocks noChangeArrowheads="1"/>
            </p:cNvSpPr>
            <p:nvPr/>
          </p:nvSpPr>
          <p:spPr bwMode="auto">
            <a:xfrm>
              <a:off x="3923" y="2568"/>
              <a:ext cx="86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Donster</a:t>
              </a:r>
            </a:p>
          </p:txBody>
        </p:sp>
        <p:sp>
          <p:nvSpPr>
            <p:cNvPr id="16405" name="Text Box 20"/>
            <p:cNvSpPr txBox="1">
              <a:spLocks noChangeArrowheads="1"/>
            </p:cNvSpPr>
            <p:nvPr/>
          </p:nvSpPr>
          <p:spPr bwMode="auto">
            <a:xfrm>
              <a:off x="2281" y="3893"/>
              <a:ext cx="59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Edan</a:t>
              </a:r>
            </a:p>
          </p:txBody>
        </p:sp>
        <p:sp>
          <p:nvSpPr>
            <p:cNvPr id="16406" name="Text Box 21"/>
            <p:cNvSpPr txBox="1">
              <a:spLocks noChangeArrowheads="1"/>
            </p:cNvSpPr>
            <p:nvPr/>
          </p:nvSpPr>
          <p:spPr bwMode="auto">
            <a:xfrm>
              <a:off x="3097" y="331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16407" name="Text Box 22"/>
            <p:cNvSpPr txBox="1">
              <a:spLocks noChangeArrowheads="1"/>
            </p:cNvSpPr>
            <p:nvPr/>
          </p:nvSpPr>
          <p:spPr bwMode="auto">
            <a:xfrm>
              <a:off x="1705" y="269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16408" name="Text Box 23"/>
            <p:cNvSpPr txBox="1">
              <a:spLocks noChangeArrowheads="1"/>
            </p:cNvSpPr>
            <p:nvPr/>
          </p:nvSpPr>
          <p:spPr bwMode="auto">
            <a:xfrm>
              <a:off x="1465" y="322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6409" name="Text Box 24"/>
            <p:cNvSpPr txBox="1">
              <a:spLocks noChangeArrowheads="1"/>
            </p:cNvSpPr>
            <p:nvPr/>
          </p:nvSpPr>
          <p:spPr bwMode="auto">
            <a:xfrm>
              <a:off x="2521" y="3029"/>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6410" name="Text Box 25"/>
            <p:cNvSpPr txBox="1">
              <a:spLocks noChangeArrowheads="1"/>
            </p:cNvSpPr>
            <p:nvPr/>
          </p:nvSpPr>
          <p:spPr bwMode="auto">
            <a:xfrm>
              <a:off x="1993" y="202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16411" name="Text Box 26"/>
            <p:cNvSpPr txBox="1">
              <a:spLocks noChangeArrowheads="1"/>
            </p:cNvSpPr>
            <p:nvPr/>
          </p:nvSpPr>
          <p:spPr bwMode="auto">
            <a:xfrm>
              <a:off x="2953" y="197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16412" name="Text Box 27"/>
            <p:cNvSpPr txBox="1">
              <a:spLocks noChangeArrowheads="1"/>
            </p:cNvSpPr>
            <p:nvPr/>
          </p:nvSpPr>
          <p:spPr bwMode="auto">
            <a:xfrm>
              <a:off x="3577" y="187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dirty="0"/>
                <a:t>4</a:t>
              </a:r>
            </a:p>
          </p:txBody>
        </p:sp>
        <p:sp>
          <p:nvSpPr>
            <p:cNvPr id="16413" name="Text Box 28"/>
            <p:cNvSpPr txBox="1">
              <a:spLocks noChangeArrowheads="1"/>
            </p:cNvSpPr>
            <p:nvPr/>
          </p:nvSpPr>
          <p:spPr bwMode="auto">
            <a:xfrm>
              <a:off x="2425" y="125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6414" name="Text Box 29"/>
            <p:cNvSpPr txBox="1">
              <a:spLocks noChangeArrowheads="1"/>
            </p:cNvSpPr>
            <p:nvPr/>
          </p:nvSpPr>
          <p:spPr bwMode="auto">
            <a:xfrm>
              <a:off x="1321" y="173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16415" name="Text Box 30"/>
            <p:cNvSpPr txBox="1">
              <a:spLocks noChangeArrowheads="1"/>
            </p:cNvSpPr>
            <p:nvPr/>
          </p:nvSpPr>
          <p:spPr bwMode="auto">
            <a:xfrm>
              <a:off x="3049" y="235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32" name="Title 1"/>
          <p:cNvSpPr txBox="1">
            <a:spLocks/>
          </p:cNvSpPr>
          <p:nvPr/>
        </p:nvSpPr>
        <p:spPr bwMode="auto">
          <a:xfrm>
            <a:off x="533400" y="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4400" b="0" i="0" u="none" strike="noStrike" kern="1200" cap="none" spc="0" normalizeH="0" baseline="0" noProof="0" dirty="0" smtClean="0">
                <a:ln>
                  <a:noFill/>
                </a:ln>
                <a:solidFill>
                  <a:schemeClr val="tx1"/>
                </a:solidFill>
                <a:effectLst/>
                <a:uLnTx/>
                <a:uFillTx/>
                <a:latin typeface="+mj-lt"/>
                <a:ea typeface="MS PGothic" pitchFamily="34" charset="-128"/>
                <a:cs typeface="ＭＳ Ｐゴシック" charset="0"/>
              </a:rPr>
              <a:t>Example</a:t>
            </a:r>
            <a:endParaRPr kumimoji="0" lang="en-AU" sz="4400" b="0" i="0" u="none" strike="noStrike" kern="1200" cap="none" spc="0" normalizeH="0" baseline="0" noProof="0" dirty="0">
              <a:ln>
                <a:noFill/>
              </a:ln>
              <a:solidFill>
                <a:schemeClr val="tx1"/>
              </a:solidFill>
              <a:effectLst/>
              <a:uLnTx/>
              <a:uFillTx/>
              <a:latin typeface="+mj-lt"/>
              <a:ea typeface="MS PGothic" pitchFamily="34" charset="-128"/>
              <a:cs typeface="ＭＳ Ｐゴシック" charset="0"/>
            </a:endParaRPr>
          </a:p>
        </p:txBody>
      </p:sp>
    </p:spTree>
    <p:extLst>
      <p:ext uri="{BB962C8B-B14F-4D97-AF65-F5344CB8AC3E}">
        <p14:creationId xmlns:p14="http://schemas.microsoft.com/office/powerpoint/2010/main" xmlns="" val="1374417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53" name="Text Box 29"/>
          <p:cNvSpPr txBox="1">
            <a:spLocks noChangeArrowheads="1"/>
          </p:cNvSpPr>
          <p:nvPr/>
        </p:nvSpPr>
        <p:spPr bwMode="auto">
          <a:xfrm>
            <a:off x="304800" y="1103293"/>
            <a:ext cx="8610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800" dirty="0">
                <a:latin typeface="+mn-lt"/>
              </a:rPr>
              <a:t>We model the situation as a network, then the problem is to find the minimum connector for the </a:t>
            </a:r>
            <a:r>
              <a:rPr lang="en-GB" altLang="en-US" sz="2800" dirty="0" smtClean="0">
                <a:latin typeface="+mn-lt"/>
              </a:rPr>
              <a:t>network.</a:t>
            </a:r>
            <a:endParaRPr lang="en-GB" altLang="en-US" sz="2800" dirty="0">
              <a:latin typeface="+mn-lt"/>
            </a:endParaRPr>
          </a:p>
        </p:txBody>
      </p:sp>
      <p:grpSp>
        <p:nvGrpSpPr>
          <p:cNvPr id="2" name="Group 59"/>
          <p:cNvGrpSpPr>
            <a:grpSpLocks/>
          </p:cNvGrpSpPr>
          <p:nvPr/>
        </p:nvGrpSpPr>
        <p:grpSpPr bwMode="auto">
          <a:xfrm>
            <a:off x="1408113" y="1989138"/>
            <a:ext cx="5132387" cy="4587875"/>
            <a:chOff x="887" y="1253"/>
            <a:chExt cx="3233" cy="2890"/>
          </a:xfrm>
        </p:grpSpPr>
        <p:sp>
          <p:nvSpPr>
            <p:cNvPr id="17412" name="Line 33"/>
            <p:cNvSpPr>
              <a:spLocks noChangeShapeType="1"/>
            </p:cNvSpPr>
            <p:nvPr/>
          </p:nvSpPr>
          <p:spPr bwMode="auto">
            <a:xfrm flipV="1">
              <a:off x="1081" y="1541"/>
              <a:ext cx="816" cy="1104"/>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AU"/>
            </a:p>
          </p:txBody>
        </p:sp>
        <p:sp>
          <p:nvSpPr>
            <p:cNvPr id="17413" name="Line 34"/>
            <p:cNvSpPr>
              <a:spLocks noChangeShapeType="1"/>
            </p:cNvSpPr>
            <p:nvPr/>
          </p:nvSpPr>
          <p:spPr bwMode="auto">
            <a:xfrm>
              <a:off x="1897" y="1541"/>
              <a:ext cx="1344" cy="0"/>
            </a:xfrm>
            <a:prstGeom prst="line">
              <a:avLst/>
            </a:prstGeom>
            <a:noFill/>
            <a:ln w="9525">
              <a:solidFill>
                <a:schemeClr val="tx1"/>
              </a:solidFill>
              <a:round/>
              <a:headEnd/>
              <a:tailEnd type="oval" w="med" len="med"/>
            </a:ln>
            <a:extLst>
              <a:ext uri="{909E8E84-426E-40DD-AFC4-6F175D3DCCD1}">
                <a14:hiddenFill xmlns:a14="http://schemas.microsoft.com/office/drawing/2010/main" xmlns="">
                  <a:noFill/>
                </a14:hiddenFill>
              </a:ext>
            </a:extLst>
          </p:spPr>
          <p:txBody>
            <a:bodyPr/>
            <a:lstStyle/>
            <a:p>
              <a:endParaRPr lang="en-AU"/>
            </a:p>
          </p:txBody>
        </p:sp>
        <p:sp>
          <p:nvSpPr>
            <p:cNvPr id="17414" name="Line 35"/>
            <p:cNvSpPr>
              <a:spLocks noChangeShapeType="1"/>
            </p:cNvSpPr>
            <p:nvPr/>
          </p:nvSpPr>
          <p:spPr bwMode="auto">
            <a:xfrm>
              <a:off x="3241" y="1541"/>
              <a:ext cx="720" cy="1104"/>
            </a:xfrm>
            <a:prstGeom prst="line">
              <a:avLst/>
            </a:prstGeom>
            <a:noFill/>
            <a:ln w="9525">
              <a:solidFill>
                <a:schemeClr val="tx1"/>
              </a:solidFill>
              <a:round/>
              <a:headEnd/>
              <a:tailEnd type="oval" w="med" len="med"/>
            </a:ln>
            <a:extLst>
              <a:ext uri="{909E8E84-426E-40DD-AFC4-6F175D3DCCD1}">
                <a14:hiddenFill xmlns:a14="http://schemas.microsoft.com/office/drawing/2010/main" xmlns="">
                  <a:noFill/>
                </a14:hiddenFill>
              </a:ext>
            </a:extLst>
          </p:spPr>
          <p:txBody>
            <a:bodyPr/>
            <a:lstStyle/>
            <a:p>
              <a:endParaRPr lang="en-AU"/>
            </a:p>
          </p:txBody>
        </p:sp>
        <p:sp>
          <p:nvSpPr>
            <p:cNvPr id="17415" name="Line 36"/>
            <p:cNvSpPr>
              <a:spLocks noChangeShapeType="1"/>
            </p:cNvSpPr>
            <p:nvPr/>
          </p:nvSpPr>
          <p:spPr bwMode="auto">
            <a:xfrm>
              <a:off x="1081" y="2645"/>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7416" name="Line 37"/>
            <p:cNvSpPr>
              <a:spLocks noChangeShapeType="1"/>
            </p:cNvSpPr>
            <p:nvPr/>
          </p:nvSpPr>
          <p:spPr bwMode="auto">
            <a:xfrm>
              <a:off x="2617" y="2645"/>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7417" name="Line 38"/>
            <p:cNvSpPr>
              <a:spLocks noChangeShapeType="1"/>
            </p:cNvSpPr>
            <p:nvPr/>
          </p:nvSpPr>
          <p:spPr bwMode="auto">
            <a:xfrm>
              <a:off x="1897" y="1541"/>
              <a:ext cx="720" cy="1104"/>
            </a:xfrm>
            <a:prstGeom prst="line">
              <a:avLst/>
            </a:prstGeom>
            <a:noFill/>
            <a:ln w="9525">
              <a:solidFill>
                <a:schemeClr val="tx1"/>
              </a:solidFill>
              <a:round/>
              <a:headEnd/>
              <a:tailEnd type="oval" w="med" len="med"/>
            </a:ln>
            <a:extLst>
              <a:ext uri="{909E8E84-426E-40DD-AFC4-6F175D3DCCD1}">
                <a14:hiddenFill xmlns:a14="http://schemas.microsoft.com/office/drawing/2010/main" xmlns="">
                  <a:noFill/>
                </a14:hiddenFill>
              </a:ext>
            </a:extLst>
          </p:spPr>
          <p:txBody>
            <a:bodyPr/>
            <a:lstStyle/>
            <a:p>
              <a:endParaRPr lang="en-AU"/>
            </a:p>
          </p:txBody>
        </p:sp>
        <p:sp>
          <p:nvSpPr>
            <p:cNvPr id="17418" name="Line 39"/>
            <p:cNvSpPr>
              <a:spLocks noChangeShapeType="1"/>
            </p:cNvSpPr>
            <p:nvPr/>
          </p:nvSpPr>
          <p:spPr bwMode="auto">
            <a:xfrm flipV="1">
              <a:off x="2617" y="1541"/>
              <a:ext cx="624"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7419" name="Line 40"/>
            <p:cNvSpPr>
              <a:spLocks noChangeShapeType="1"/>
            </p:cNvSpPr>
            <p:nvPr/>
          </p:nvSpPr>
          <p:spPr bwMode="auto">
            <a:xfrm>
              <a:off x="1081" y="2645"/>
              <a:ext cx="1344"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7420" name="Line 41"/>
            <p:cNvSpPr>
              <a:spLocks noChangeShapeType="1"/>
            </p:cNvSpPr>
            <p:nvPr/>
          </p:nvSpPr>
          <p:spPr bwMode="auto">
            <a:xfrm flipV="1">
              <a:off x="2425" y="2645"/>
              <a:ext cx="192" cy="1200"/>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AU"/>
            </a:p>
          </p:txBody>
        </p:sp>
        <p:sp>
          <p:nvSpPr>
            <p:cNvPr id="17421" name="Line 42"/>
            <p:cNvSpPr>
              <a:spLocks noChangeShapeType="1"/>
            </p:cNvSpPr>
            <p:nvPr/>
          </p:nvSpPr>
          <p:spPr bwMode="auto">
            <a:xfrm flipV="1">
              <a:off x="2425" y="2645"/>
              <a:ext cx="1536" cy="1200"/>
            </a:xfrm>
            <a:prstGeom prst="line">
              <a:avLst/>
            </a:prstGeom>
            <a:noFill/>
            <a:ln w="9525">
              <a:solidFill>
                <a:schemeClr val="tx1"/>
              </a:solidFill>
              <a:round/>
              <a:headEnd/>
              <a:tailEnd type="oval" w="med" len="med"/>
            </a:ln>
            <a:extLst>
              <a:ext uri="{909E8E84-426E-40DD-AFC4-6F175D3DCCD1}">
                <a14:hiddenFill xmlns:a14="http://schemas.microsoft.com/office/drawing/2010/main" xmlns="">
                  <a:noFill/>
                </a14:hiddenFill>
              </a:ext>
            </a:extLst>
          </p:spPr>
          <p:txBody>
            <a:bodyPr/>
            <a:lstStyle/>
            <a:p>
              <a:endParaRPr lang="en-AU"/>
            </a:p>
          </p:txBody>
        </p:sp>
        <p:sp>
          <p:nvSpPr>
            <p:cNvPr id="17422" name="Text Box 43"/>
            <p:cNvSpPr txBox="1">
              <a:spLocks noChangeArrowheads="1"/>
            </p:cNvSpPr>
            <p:nvPr/>
          </p:nvSpPr>
          <p:spPr bwMode="auto">
            <a:xfrm>
              <a:off x="887" y="2568"/>
              <a:ext cx="31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A</a:t>
              </a:r>
            </a:p>
          </p:txBody>
        </p:sp>
        <p:sp>
          <p:nvSpPr>
            <p:cNvPr id="17423" name="Text Box 44"/>
            <p:cNvSpPr txBox="1">
              <a:spLocks noChangeArrowheads="1"/>
            </p:cNvSpPr>
            <p:nvPr/>
          </p:nvSpPr>
          <p:spPr bwMode="auto">
            <a:xfrm>
              <a:off x="2562" y="2614"/>
              <a:ext cx="23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F</a:t>
              </a:r>
            </a:p>
          </p:txBody>
        </p:sp>
        <p:sp>
          <p:nvSpPr>
            <p:cNvPr id="17424" name="Text Box 45"/>
            <p:cNvSpPr txBox="1">
              <a:spLocks noChangeArrowheads="1"/>
            </p:cNvSpPr>
            <p:nvPr/>
          </p:nvSpPr>
          <p:spPr bwMode="auto">
            <a:xfrm>
              <a:off x="1714" y="1298"/>
              <a:ext cx="23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B</a:t>
              </a:r>
            </a:p>
          </p:txBody>
        </p:sp>
        <p:sp>
          <p:nvSpPr>
            <p:cNvPr id="17425" name="Text Box 46"/>
            <p:cNvSpPr txBox="1">
              <a:spLocks noChangeArrowheads="1"/>
            </p:cNvSpPr>
            <p:nvPr/>
          </p:nvSpPr>
          <p:spPr bwMode="auto">
            <a:xfrm>
              <a:off x="3198" y="1344"/>
              <a:ext cx="25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C</a:t>
              </a:r>
            </a:p>
          </p:txBody>
        </p:sp>
        <p:sp>
          <p:nvSpPr>
            <p:cNvPr id="17426" name="Text Box 47"/>
            <p:cNvSpPr txBox="1">
              <a:spLocks noChangeArrowheads="1"/>
            </p:cNvSpPr>
            <p:nvPr/>
          </p:nvSpPr>
          <p:spPr bwMode="auto">
            <a:xfrm>
              <a:off x="3923" y="2568"/>
              <a:ext cx="19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D</a:t>
              </a:r>
            </a:p>
          </p:txBody>
        </p:sp>
        <p:sp>
          <p:nvSpPr>
            <p:cNvPr id="17427" name="Text Box 48"/>
            <p:cNvSpPr txBox="1">
              <a:spLocks noChangeArrowheads="1"/>
            </p:cNvSpPr>
            <p:nvPr/>
          </p:nvSpPr>
          <p:spPr bwMode="auto">
            <a:xfrm>
              <a:off x="2281" y="3893"/>
              <a:ext cx="23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sz="2000">
                  <a:latin typeface="Arial" charset="0"/>
                </a:rPr>
                <a:t>E</a:t>
              </a:r>
            </a:p>
          </p:txBody>
        </p:sp>
        <p:sp>
          <p:nvSpPr>
            <p:cNvPr id="17428" name="Text Box 49"/>
            <p:cNvSpPr txBox="1">
              <a:spLocks noChangeArrowheads="1"/>
            </p:cNvSpPr>
            <p:nvPr/>
          </p:nvSpPr>
          <p:spPr bwMode="auto">
            <a:xfrm>
              <a:off x="3097" y="331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17429" name="Text Box 50"/>
            <p:cNvSpPr txBox="1">
              <a:spLocks noChangeArrowheads="1"/>
            </p:cNvSpPr>
            <p:nvPr/>
          </p:nvSpPr>
          <p:spPr bwMode="auto">
            <a:xfrm>
              <a:off x="1705" y="269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17430" name="Text Box 51"/>
            <p:cNvSpPr txBox="1">
              <a:spLocks noChangeArrowheads="1"/>
            </p:cNvSpPr>
            <p:nvPr/>
          </p:nvSpPr>
          <p:spPr bwMode="auto">
            <a:xfrm>
              <a:off x="1465" y="322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7431" name="Text Box 52"/>
            <p:cNvSpPr txBox="1">
              <a:spLocks noChangeArrowheads="1"/>
            </p:cNvSpPr>
            <p:nvPr/>
          </p:nvSpPr>
          <p:spPr bwMode="auto">
            <a:xfrm>
              <a:off x="2521" y="3029"/>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7432" name="Text Box 53"/>
            <p:cNvSpPr txBox="1">
              <a:spLocks noChangeArrowheads="1"/>
            </p:cNvSpPr>
            <p:nvPr/>
          </p:nvSpPr>
          <p:spPr bwMode="auto">
            <a:xfrm>
              <a:off x="1993" y="202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17433" name="Text Box 54"/>
            <p:cNvSpPr txBox="1">
              <a:spLocks noChangeArrowheads="1"/>
            </p:cNvSpPr>
            <p:nvPr/>
          </p:nvSpPr>
          <p:spPr bwMode="auto">
            <a:xfrm>
              <a:off x="2953" y="197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17434" name="Text Box 55"/>
            <p:cNvSpPr txBox="1">
              <a:spLocks noChangeArrowheads="1"/>
            </p:cNvSpPr>
            <p:nvPr/>
          </p:nvSpPr>
          <p:spPr bwMode="auto">
            <a:xfrm>
              <a:off x="3577" y="187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7435" name="Text Box 56"/>
            <p:cNvSpPr txBox="1">
              <a:spLocks noChangeArrowheads="1"/>
            </p:cNvSpPr>
            <p:nvPr/>
          </p:nvSpPr>
          <p:spPr bwMode="auto">
            <a:xfrm>
              <a:off x="2425" y="125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7436" name="Text Box 57"/>
            <p:cNvSpPr txBox="1">
              <a:spLocks noChangeArrowheads="1"/>
            </p:cNvSpPr>
            <p:nvPr/>
          </p:nvSpPr>
          <p:spPr bwMode="auto">
            <a:xfrm>
              <a:off x="1321" y="173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17437" name="Text Box 58"/>
            <p:cNvSpPr txBox="1">
              <a:spLocks noChangeArrowheads="1"/>
            </p:cNvSpPr>
            <p:nvPr/>
          </p:nvSpPr>
          <p:spPr bwMode="auto">
            <a:xfrm>
              <a:off x="3049" y="235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31" name="Title 1"/>
          <p:cNvSpPr txBox="1">
            <a:spLocks/>
          </p:cNvSpPr>
          <p:nvPr/>
        </p:nvSpPr>
        <p:spPr bwMode="auto">
          <a:xfrm>
            <a:off x="533400" y="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4400" b="0" i="0" u="none" strike="noStrike" kern="1200" cap="none" spc="0" normalizeH="0" baseline="0" noProof="0" dirty="0" smtClean="0">
                <a:ln>
                  <a:noFill/>
                </a:ln>
                <a:solidFill>
                  <a:schemeClr val="tx1"/>
                </a:solidFill>
                <a:effectLst/>
                <a:uLnTx/>
                <a:uFillTx/>
                <a:latin typeface="+mj-lt"/>
                <a:ea typeface="MS PGothic" pitchFamily="34" charset="-128"/>
                <a:cs typeface="ＭＳ Ｐゴシック" charset="0"/>
              </a:rPr>
              <a:t>Example</a:t>
            </a:r>
            <a:endParaRPr kumimoji="0" lang="en-AU" sz="4400" b="0" i="0" u="none" strike="noStrike" kern="1200" cap="none" spc="0" normalizeH="0" baseline="0" noProof="0" dirty="0">
              <a:ln>
                <a:noFill/>
              </a:ln>
              <a:solidFill>
                <a:schemeClr val="tx1"/>
              </a:solidFill>
              <a:effectLst/>
              <a:uLnTx/>
              <a:uFillTx/>
              <a:latin typeface="+mj-lt"/>
              <a:ea typeface="MS PGothic" pitchFamily="34" charset="-128"/>
              <a:cs typeface="ＭＳ Ｐゴシック" charset="0"/>
            </a:endParaRPr>
          </a:p>
        </p:txBody>
      </p:sp>
    </p:spTree>
    <p:extLst>
      <p:ext uri="{BB962C8B-B14F-4D97-AF65-F5344CB8AC3E}">
        <p14:creationId xmlns:p14="http://schemas.microsoft.com/office/powerpoint/2010/main" xmlns="" val="3175746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53"/>
                                        </p:tgtEl>
                                        <p:attrNameLst>
                                          <p:attrName>style.visibility</p:attrName>
                                        </p:attrNameLst>
                                      </p:cBhvr>
                                      <p:to>
                                        <p:strVal val="visible"/>
                                      </p:to>
                                    </p:set>
                                    <p:animEffect transition="in" filter="fade">
                                      <p:cBhvr>
                                        <p:cTn id="7" dur="1000"/>
                                        <p:tgtEl>
                                          <p:spTgt spid="26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3"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468313" y="1700213"/>
            <a:ext cx="5486400" cy="4648200"/>
            <a:chOff x="864" y="576"/>
            <a:chExt cx="3456" cy="2928"/>
          </a:xfrm>
        </p:grpSpPr>
        <p:sp>
          <p:nvSpPr>
            <p:cNvPr id="18437" name="Line 2"/>
            <p:cNvSpPr>
              <a:spLocks noChangeShapeType="1"/>
            </p:cNvSpPr>
            <p:nvPr/>
          </p:nvSpPr>
          <p:spPr bwMode="auto">
            <a:xfrm flipV="1">
              <a:off x="1152" y="864"/>
              <a:ext cx="816"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8438" name="Line 3"/>
            <p:cNvSpPr>
              <a:spLocks noChangeShapeType="1"/>
            </p:cNvSpPr>
            <p:nvPr/>
          </p:nvSpPr>
          <p:spPr bwMode="auto">
            <a:xfrm>
              <a:off x="1968" y="864"/>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8439" name="Line 4"/>
            <p:cNvSpPr>
              <a:spLocks noChangeShapeType="1"/>
            </p:cNvSpPr>
            <p:nvPr/>
          </p:nvSpPr>
          <p:spPr bwMode="auto">
            <a:xfrm>
              <a:off x="3312" y="864"/>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8440" name="Line 5"/>
            <p:cNvSpPr>
              <a:spLocks noChangeShapeType="1"/>
            </p:cNvSpPr>
            <p:nvPr/>
          </p:nvSpPr>
          <p:spPr bwMode="auto">
            <a:xfrm>
              <a:off x="1152" y="1968"/>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8441" name="Line 6"/>
            <p:cNvSpPr>
              <a:spLocks noChangeShapeType="1"/>
            </p:cNvSpPr>
            <p:nvPr/>
          </p:nvSpPr>
          <p:spPr bwMode="auto">
            <a:xfrm>
              <a:off x="2688" y="1968"/>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8442" name="Line 7"/>
            <p:cNvSpPr>
              <a:spLocks noChangeShapeType="1"/>
            </p:cNvSpPr>
            <p:nvPr/>
          </p:nvSpPr>
          <p:spPr bwMode="auto">
            <a:xfrm>
              <a:off x="1968" y="864"/>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8443" name="Line 8"/>
            <p:cNvSpPr>
              <a:spLocks noChangeShapeType="1"/>
            </p:cNvSpPr>
            <p:nvPr/>
          </p:nvSpPr>
          <p:spPr bwMode="auto">
            <a:xfrm flipV="1">
              <a:off x="2688" y="864"/>
              <a:ext cx="624"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8444" name="Line 9"/>
            <p:cNvSpPr>
              <a:spLocks noChangeShapeType="1"/>
            </p:cNvSpPr>
            <p:nvPr/>
          </p:nvSpPr>
          <p:spPr bwMode="auto">
            <a:xfrm>
              <a:off x="1152" y="1968"/>
              <a:ext cx="1344"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8445" name="Line 10"/>
            <p:cNvSpPr>
              <a:spLocks noChangeShapeType="1"/>
            </p:cNvSpPr>
            <p:nvPr/>
          </p:nvSpPr>
          <p:spPr bwMode="auto">
            <a:xfrm flipV="1">
              <a:off x="2496" y="1968"/>
              <a:ext cx="192"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8446" name="Line 11"/>
            <p:cNvSpPr>
              <a:spLocks noChangeShapeType="1"/>
            </p:cNvSpPr>
            <p:nvPr/>
          </p:nvSpPr>
          <p:spPr bwMode="auto">
            <a:xfrm flipV="1">
              <a:off x="2496" y="1968"/>
              <a:ext cx="1536"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8447" name="Text Box 12"/>
            <p:cNvSpPr txBox="1">
              <a:spLocks noChangeArrowheads="1"/>
            </p:cNvSpPr>
            <p:nvPr/>
          </p:nvSpPr>
          <p:spPr bwMode="auto">
            <a:xfrm>
              <a:off x="864" y="1872"/>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18448" name="Text Box 13"/>
            <p:cNvSpPr txBox="1">
              <a:spLocks noChangeArrowheads="1"/>
            </p:cNvSpPr>
            <p:nvPr/>
          </p:nvSpPr>
          <p:spPr bwMode="auto">
            <a:xfrm>
              <a:off x="2688" y="1968"/>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18449" name="Text Box 14"/>
            <p:cNvSpPr txBox="1">
              <a:spLocks noChangeArrowheads="1"/>
            </p:cNvSpPr>
            <p:nvPr/>
          </p:nvSpPr>
          <p:spPr bwMode="auto">
            <a:xfrm>
              <a:off x="1728" y="57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18450" name="Text Box 15"/>
            <p:cNvSpPr txBox="1">
              <a:spLocks noChangeArrowheads="1"/>
            </p:cNvSpPr>
            <p:nvPr/>
          </p:nvSpPr>
          <p:spPr bwMode="auto">
            <a:xfrm>
              <a:off x="3312" y="672"/>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18451" name="Text Box 16"/>
            <p:cNvSpPr txBox="1">
              <a:spLocks noChangeArrowheads="1"/>
            </p:cNvSpPr>
            <p:nvPr/>
          </p:nvSpPr>
          <p:spPr bwMode="auto">
            <a:xfrm>
              <a:off x="4032" y="192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18452" name="Text Box 17"/>
            <p:cNvSpPr txBox="1">
              <a:spLocks noChangeArrowheads="1"/>
            </p:cNvSpPr>
            <p:nvPr/>
          </p:nvSpPr>
          <p:spPr bwMode="auto">
            <a:xfrm>
              <a:off x="2352" y="321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18453" name="Text Box 18"/>
            <p:cNvSpPr txBox="1">
              <a:spLocks noChangeArrowheads="1"/>
            </p:cNvSpPr>
            <p:nvPr/>
          </p:nvSpPr>
          <p:spPr bwMode="auto">
            <a:xfrm>
              <a:off x="3168" y="264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18454" name="Text Box 20"/>
            <p:cNvSpPr txBox="1">
              <a:spLocks noChangeArrowheads="1"/>
            </p:cNvSpPr>
            <p:nvPr/>
          </p:nvSpPr>
          <p:spPr bwMode="auto">
            <a:xfrm>
              <a:off x="1776" y="201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18455" name="Text Box 21"/>
            <p:cNvSpPr txBox="1">
              <a:spLocks noChangeArrowheads="1"/>
            </p:cNvSpPr>
            <p:nvPr/>
          </p:nvSpPr>
          <p:spPr bwMode="auto">
            <a:xfrm>
              <a:off x="1536" y="2544"/>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8456" name="Text Box 22"/>
            <p:cNvSpPr txBox="1">
              <a:spLocks noChangeArrowheads="1"/>
            </p:cNvSpPr>
            <p:nvPr/>
          </p:nvSpPr>
          <p:spPr bwMode="auto">
            <a:xfrm>
              <a:off x="2592" y="2352"/>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8457" name="Text Box 23"/>
            <p:cNvSpPr txBox="1">
              <a:spLocks noChangeArrowheads="1"/>
            </p:cNvSpPr>
            <p:nvPr/>
          </p:nvSpPr>
          <p:spPr bwMode="auto">
            <a:xfrm>
              <a:off x="2064" y="1344"/>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18458" name="Text Box 24"/>
            <p:cNvSpPr txBox="1">
              <a:spLocks noChangeArrowheads="1"/>
            </p:cNvSpPr>
            <p:nvPr/>
          </p:nvSpPr>
          <p:spPr bwMode="auto">
            <a:xfrm>
              <a:off x="3024" y="129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18459" name="Text Box 25"/>
            <p:cNvSpPr txBox="1">
              <a:spLocks noChangeArrowheads="1"/>
            </p:cNvSpPr>
            <p:nvPr/>
          </p:nvSpPr>
          <p:spPr bwMode="auto">
            <a:xfrm>
              <a:off x="3648" y="120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8460" name="Text Box 26"/>
            <p:cNvSpPr txBox="1">
              <a:spLocks noChangeArrowheads="1"/>
            </p:cNvSpPr>
            <p:nvPr/>
          </p:nvSpPr>
          <p:spPr bwMode="auto">
            <a:xfrm>
              <a:off x="2496" y="57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8461" name="Text Box 27"/>
            <p:cNvSpPr txBox="1">
              <a:spLocks noChangeArrowheads="1"/>
            </p:cNvSpPr>
            <p:nvPr/>
          </p:nvSpPr>
          <p:spPr bwMode="auto">
            <a:xfrm>
              <a:off x="1392" y="105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18462" name="Text Box 28"/>
            <p:cNvSpPr txBox="1">
              <a:spLocks noChangeArrowheads="1"/>
            </p:cNvSpPr>
            <p:nvPr/>
          </p:nvSpPr>
          <p:spPr bwMode="auto">
            <a:xfrm>
              <a:off x="3120" y="168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4127" name="Text Box 31"/>
          <p:cNvSpPr txBox="1">
            <a:spLocks noChangeArrowheads="1"/>
          </p:cNvSpPr>
          <p:nvPr/>
        </p:nvSpPr>
        <p:spPr bwMode="auto">
          <a:xfrm>
            <a:off x="6011863" y="1125538"/>
            <a:ext cx="2665412"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r>
              <a:rPr lang="en-GB" altLang="en-US" dirty="0">
                <a:latin typeface="+mn-lt"/>
              </a:rPr>
              <a:t>List the edges in order of size:</a:t>
            </a:r>
          </a:p>
          <a:p>
            <a:pPr eaLnBrk="1" hangingPunct="1"/>
            <a:endParaRPr lang="en-GB" altLang="en-US" dirty="0">
              <a:latin typeface="+mn-lt"/>
            </a:endParaRPr>
          </a:p>
          <a:p>
            <a:pPr eaLnBrk="1" hangingPunct="1"/>
            <a:r>
              <a:rPr lang="en-GB" altLang="en-US" dirty="0">
                <a:latin typeface="+mn-lt"/>
              </a:rPr>
              <a:t>ED </a:t>
            </a:r>
            <a:r>
              <a:rPr lang="en-GB" altLang="en-US" dirty="0" smtClean="0">
                <a:latin typeface="+mn-lt"/>
              </a:rPr>
              <a:t>	2</a:t>
            </a:r>
            <a:endParaRPr lang="en-GB" altLang="en-US" dirty="0">
              <a:latin typeface="+mn-lt"/>
            </a:endParaRPr>
          </a:p>
          <a:p>
            <a:pPr eaLnBrk="1" hangingPunct="1"/>
            <a:r>
              <a:rPr lang="en-GB" altLang="en-US" dirty="0">
                <a:latin typeface="+mn-lt"/>
              </a:rPr>
              <a:t>AB  </a:t>
            </a:r>
            <a:r>
              <a:rPr lang="en-GB" altLang="en-US" dirty="0" smtClean="0">
                <a:latin typeface="+mn-lt"/>
              </a:rPr>
              <a:t>	3</a:t>
            </a:r>
            <a:endParaRPr lang="en-GB" altLang="en-US" dirty="0">
              <a:latin typeface="+mn-lt"/>
            </a:endParaRPr>
          </a:p>
          <a:p>
            <a:pPr eaLnBrk="1" hangingPunct="1"/>
            <a:r>
              <a:rPr lang="en-GB" altLang="en-US" dirty="0">
                <a:latin typeface="+mn-lt"/>
              </a:rPr>
              <a:t>AE  </a:t>
            </a:r>
            <a:r>
              <a:rPr lang="en-GB" altLang="en-US" dirty="0" smtClean="0">
                <a:latin typeface="+mn-lt"/>
              </a:rPr>
              <a:t>	4</a:t>
            </a:r>
            <a:endParaRPr lang="en-GB" altLang="en-US" dirty="0">
              <a:latin typeface="+mn-lt"/>
            </a:endParaRPr>
          </a:p>
          <a:p>
            <a:pPr eaLnBrk="1" hangingPunct="1"/>
            <a:r>
              <a:rPr lang="en-GB" altLang="en-US" dirty="0">
                <a:latin typeface="+mn-lt"/>
              </a:rPr>
              <a:t>CD  </a:t>
            </a:r>
            <a:r>
              <a:rPr lang="en-GB" altLang="en-US" dirty="0" smtClean="0">
                <a:latin typeface="+mn-lt"/>
              </a:rPr>
              <a:t>	4</a:t>
            </a:r>
            <a:endParaRPr lang="en-GB" altLang="en-US" dirty="0">
              <a:latin typeface="+mn-lt"/>
            </a:endParaRPr>
          </a:p>
          <a:p>
            <a:pPr eaLnBrk="1" hangingPunct="1"/>
            <a:r>
              <a:rPr lang="en-GB" altLang="en-US" dirty="0">
                <a:latin typeface="+mn-lt"/>
              </a:rPr>
              <a:t>BC  </a:t>
            </a:r>
            <a:r>
              <a:rPr lang="en-GB" altLang="en-US" dirty="0" smtClean="0">
                <a:latin typeface="+mn-lt"/>
              </a:rPr>
              <a:t>	5</a:t>
            </a:r>
            <a:endParaRPr lang="en-GB" altLang="en-US" dirty="0">
              <a:latin typeface="+mn-lt"/>
            </a:endParaRPr>
          </a:p>
          <a:p>
            <a:pPr eaLnBrk="1" hangingPunct="1"/>
            <a:r>
              <a:rPr lang="en-GB" altLang="en-US" dirty="0">
                <a:latin typeface="+mn-lt"/>
              </a:rPr>
              <a:t>EF  </a:t>
            </a:r>
            <a:r>
              <a:rPr lang="en-GB" altLang="en-US" dirty="0" smtClean="0">
                <a:latin typeface="+mn-lt"/>
              </a:rPr>
              <a:t>	5</a:t>
            </a:r>
            <a:endParaRPr lang="en-GB" altLang="en-US" dirty="0">
              <a:latin typeface="+mn-lt"/>
            </a:endParaRPr>
          </a:p>
          <a:p>
            <a:pPr eaLnBrk="1" hangingPunct="1"/>
            <a:r>
              <a:rPr lang="en-GB" altLang="en-US" dirty="0">
                <a:latin typeface="+mn-lt"/>
              </a:rPr>
              <a:t>CF  </a:t>
            </a:r>
            <a:r>
              <a:rPr lang="en-GB" altLang="en-US" dirty="0" smtClean="0">
                <a:latin typeface="+mn-lt"/>
              </a:rPr>
              <a:t>	6</a:t>
            </a:r>
            <a:endParaRPr lang="en-GB" altLang="en-US" dirty="0">
              <a:latin typeface="+mn-lt"/>
            </a:endParaRPr>
          </a:p>
          <a:p>
            <a:pPr eaLnBrk="1" hangingPunct="1"/>
            <a:r>
              <a:rPr lang="en-GB" altLang="en-US" dirty="0">
                <a:latin typeface="+mn-lt"/>
              </a:rPr>
              <a:t>AF  </a:t>
            </a:r>
            <a:r>
              <a:rPr lang="en-GB" altLang="en-US" dirty="0" smtClean="0">
                <a:latin typeface="+mn-lt"/>
              </a:rPr>
              <a:t>	7</a:t>
            </a:r>
            <a:endParaRPr lang="en-GB" altLang="en-US" dirty="0">
              <a:latin typeface="+mn-lt"/>
            </a:endParaRPr>
          </a:p>
          <a:p>
            <a:pPr eaLnBrk="1" hangingPunct="1"/>
            <a:r>
              <a:rPr lang="en-GB" altLang="en-US" dirty="0">
                <a:latin typeface="+mn-lt"/>
              </a:rPr>
              <a:t>BF  </a:t>
            </a:r>
            <a:r>
              <a:rPr lang="en-GB" altLang="en-US" dirty="0" smtClean="0">
                <a:latin typeface="+mn-lt"/>
              </a:rPr>
              <a:t>	8</a:t>
            </a:r>
            <a:endParaRPr lang="en-GB" altLang="en-US" dirty="0">
              <a:latin typeface="+mn-lt"/>
            </a:endParaRPr>
          </a:p>
          <a:p>
            <a:pPr eaLnBrk="1" hangingPunct="1"/>
            <a:r>
              <a:rPr lang="en-GB" altLang="en-US" dirty="0">
                <a:latin typeface="+mn-lt"/>
              </a:rPr>
              <a:t>CF  </a:t>
            </a:r>
            <a:r>
              <a:rPr lang="en-GB" altLang="en-US" dirty="0" smtClean="0">
                <a:latin typeface="+mn-lt"/>
              </a:rPr>
              <a:t>	8</a:t>
            </a:r>
            <a:endParaRPr lang="en-GB" altLang="en-US" dirty="0">
              <a:latin typeface="+mn-lt"/>
            </a:endParaRPr>
          </a:p>
          <a:p>
            <a:pPr eaLnBrk="1" hangingPunct="1"/>
            <a:endParaRPr lang="en-US" altLang="en-US" dirty="0">
              <a:latin typeface="+mn-lt"/>
            </a:endParaRPr>
          </a:p>
        </p:txBody>
      </p:sp>
      <p:sp>
        <p:nvSpPr>
          <p:cNvPr id="4128" name="Text Box 32"/>
          <p:cNvSpPr txBox="1">
            <a:spLocks noChangeArrowheads="1"/>
          </p:cNvSpPr>
          <p:nvPr/>
        </p:nvSpPr>
        <p:spPr bwMode="auto">
          <a:xfrm>
            <a:off x="1409700" y="221159"/>
            <a:ext cx="72009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sz="4400" b="1" dirty="0" err="1">
                <a:latin typeface="+mn-lt"/>
              </a:rPr>
              <a:t>Kruskal’s</a:t>
            </a:r>
            <a:r>
              <a:rPr lang="en-GB" altLang="en-US" sz="4400" b="1" dirty="0">
                <a:latin typeface="+mn-lt"/>
              </a:rPr>
              <a:t> Algorithm</a:t>
            </a:r>
            <a:endParaRPr lang="en-US" altLang="en-US" sz="4400" b="1" dirty="0">
              <a:latin typeface="+mn-lt"/>
            </a:endParaRPr>
          </a:p>
        </p:txBody>
      </p:sp>
    </p:spTree>
    <p:extLst>
      <p:ext uri="{BB962C8B-B14F-4D97-AF65-F5344CB8AC3E}">
        <p14:creationId xmlns:p14="http://schemas.microsoft.com/office/powerpoint/2010/main" xmlns="" val="2674368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7" grpId="0"/>
      <p:bldP spid="412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715000" y="1149965"/>
            <a:ext cx="3124199" cy="243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marL="0" indent="0">
              <a:buFont typeface="Verdana" pitchFamily="34" charset="0"/>
              <a:buNone/>
            </a:pPr>
            <a:r>
              <a:rPr lang="en-US" altLang="en-US" sz="2800" dirty="0">
                <a:latin typeface="+mn-lt"/>
              </a:rPr>
              <a:t>Select the shortest</a:t>
            </a:r>
          </a:p>
          <a:p>
            <a:pPr marL="0" indent="0">
              <a:buFont typeface="Verdana" pitchFamily="34" charset="0"/>
              <a:buNone/>
            </a:pPr>
            <a:r>
              <a:rPr lang="en-US" altLang="en-US" sz="2800" dirty="0">
                <a:latin typeface="+mn-lt"/>
              </a:rPr>
              <a:t>edge in </a:t>
            </a:r>
            <a:r>
              <a:rPr lang="en-US" altLang="en-US" sz="2800" dirty="0" smtClean="0">
                <a:latin typeface="+mn-lt"/>
              </a:rPr>
              <a:t>the network</a:t>
            </a:r>
            <a:endParaRPr lang="en-US" altLang="en-US" sz="2800" dirty="0">
              <a:latin typeface="+mn-lt"/>
            </a:endParaRPr>
          </a:p>
          <a:p>
            <a:pPr eaLnBrk="1" hangingPunct="1"/>
            <a:endParaRPr lang="en-GB" altLang="en-US" dirty="0">
              <a:latin typeface="+mn-lt"/>
            </a:endParaRPr>
          </a:p>
          <a:p>
            <a:pPr eaLnBrk="1" hangingPunct="1"/>
            <a:r>
              <a:rPr lang="en-GB" altLang="en-US" b="1" dirty="0">
                <a:solidFill>
                  <a:srgbClr val="FF0000"/>
                </a:solidFill>
                <a:latin typeface="+mn-lt"/>
              </a:rPr>
              <a:t>ED  2</a:t>
            </a:r>
          </a:p>
          <a:p>
            <a:pPr eaLnBrk="1" hangingPunct="1"/>
            <a:endParaRPr lang="en-GB" altLang="en-US" dirty="0">
              <a:latin typeface="+mn-lt"/>
            </a:endParaRPr>
          </a:p>
          <a:p>
            <a:pPr eaLnBrk="1" hangingPunct="1"/>
            <a:endParaRPr lang="en-US" altLang="en-US" dirty="0">
              <a:latin typeface="+mn-lt"/>
            </a:endParaRPr>
          </a:p>
        </p:txBody>
      </p:sp>
      <p:sp>
        <p:nvSpPr>
          <p:cNvPr id="19459" name="Text Box 3"/>
          <p:cNvSpPr txBox="1">
            <a:spLocks noChangeArrowheads="1"/>
          </p:cNvSpPr>
          <p:nvPr/>
        </p:nvSpPr>
        <p:spPr bwMode="auto">
          <a:xfrm>
            <a:off x="1181100" y="76200"/>
            <a:ext cx="72009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sz="4400" b="1" dirty="0" err="1">
                <a:latin typeface="+mn-lt"/>
              </a:rPr>
              <a:t>Kruskal’s</a:t>
            </a:r>
            <a:r>
              <a:rPr lang="en-GB" altLang="en-US" sz="4400" b="1" dirty="0">
                <a:latin typeface="+mn-lt"/>
              </a:rPr>
              <a:t> Algorithm</a:t>
            </a:r>
            <a:endParaRPr lang="en-US" altLang="en-US" sz="4400" b="1" dirty="0">
              <a:latin typeface="+mn-lt"/>
            </a:endParaRPr>
          </a:p>
        </p:txBody>
      </p:sp>
      <p:grpSp>
        <p:nvGrpSpPr>
          <p:cNvPr id="19460" name="Group 5"/>
          <p:cNvGrpSpPr>
            <a:grpSpLocks/>
          </p:cNvGrpSpPr>
          <p:nvPr/>
        </p:nvGrpSpPr>
        <p:grpSpPr bwMode="auto">
          <a:xfrm>
            <a:off x="468313" y="1700213"/>
            <a:ext cx="5486400" cy="4648200"/>
            <a:chOff x="864" y="576"/>
            <a:chExt cx="3456" cy="2928"/>
          </a:xfrm>
        </p:grpSpPr>
        <p:sp>
          <p:nvSpPr>
            <p:cNvPr id="19462" name="Line 6"/>
            <p:cNvSpPr>
              <a:spLocks noChangeShapeType="1"/>
            </p:cNvSpPr>
            <p:nvPr/>
          </p:nvSpPr>
          <p:spPr bwMode="auto">
            <a:xfrm flipV="1">
              <a:off x="1152" y="864"/>
              <a:ext cx="816"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9463" name="Line 7"/>
            <p:cNvSpPr>
              <a:spLocks noChangeShapeType="1"/>
            </p:cNvSpPr>
            <p:nvPr/>
          </p:nvSpPr>
          <p:spPr bwMode="auto">
            <a:xfrm>
              <a:off x="1968" y="864"/>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9464" name="Line 8"/>
            <p:cNvSpPr>
              <a:spLocks noChangeShapeType="1"/>
            </p:cNvSpPr>
            <p:nvPr/>
          </p:nvSpPr>
          <p:spPr bwMode="auto">
            <a:xfrm>
              <a:off x="3312" y="864"/>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9465" name="Line 9"/>
            <p:cNvSpPr>
              <a:spLocks noChangeShapeType="1"/>
            </p:cNvSpPr>
            <p:nvPr/>
          </p:nvSpPr>
          <p:spPr bwMode="auto">
            <a:xfrm>
              <a:off x="1152" y="1968"/>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9466" name="Line 10"/>
            <p:cNvSpPr>
              <a:spLocks noChangeShapeType="1"/>
            </p:cNvSpPr>
            <p:nvPr/>
          </p:nvSpPr>
          <p:spPr bwMode="auto">
            <a:xfrm>
              <a:off x="2688" y="1968"/>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9467" name="Line 11"/>
            <p:cNvSpPr>
              <a:spLocks noChangeShapeType="1"/>
            </p:cNvSpPr>
            <p:nvPr/>
          </p:nvSpPr>
          <p:spPr bwMode="auto">
            <a:xfrm>
              <a:off x="1968" y="864"/>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9468" name="Line 12"/>
            <p:cNvSpPr>
              <a:spLocks noChangeShapeType="1"/>
            </p:cNvSpPr>
            <p:nvPr/>
          </p:nvSpPr>
          <p:spPr bwMode="auto">
            <a:xfrm flipV="1">
              <a:off x="2688" y="864"/>
              <a:ext cx="624"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9469" name="Line 13"/>
            <p:cNvSpPr>
              <a:spLocks noChangeShapeType="1"/>
            </p:cNvSpPr>
            <p:nvPr/>
          </p:nvSpPr>
          <p:spPr bwMode="auto">
            <a:xfrm>
              <a:off x="1152" y="1968"/>
              <a:ext cx="1344"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9470" name="Line 14"/>
            <p:cNvSpPr>
              <a:spLocks noChangeShapeType="1"/>
            </p:cNvSpPr>
            <p:nvPr/>
          </p:nvSpPr>
          <p:spPr bwMode="auto">
            <a:xfrm flipV="1">
              <a:off x="2496" y="1968"/>
              <a:ext cx="192"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9471" name="Line 15"/>
            <p:cNvSpPr>
              <a:spLocks noChangeShapeType="1"/>
            </p:cNvSpPr>
            <p:nvPr/>
          </p:nvSpPr>
          <p:spPr bwMode="auto">
            <a:xfrm flipV="1">
              <a:off x="2496" y="1968"/>
              <a:ext cx="1536"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19472" name="Text Box 16"/>
            <p:cNvSpPr txBox="1">
              <a:spLocks noChangeArrowheads="1"/>
            </p:cNvSpPr>
            <p:nvPr/>
          </p:nvSpPr>
          <p:spPr bwMode="auto">
            <a:xfrm>
              <a:off x="864" y="1872"/>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19473" name="Text Box 17"/>
            <p:cNvSpPr txBox="1">
              <a:spLocks noChangeArrowheads="1"/>
            </p:cNvSpPr>
            <p:nvPr/>
          </p:nvSpPr>
          <p:spPr bwMode="auto">
            <a:xfrm>
              <a:off x="2688" y="1968"/>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19474" name="Text Box 18"/>
            <p:cNvSpPr txBox="1">
              <a:spLocks noChangeArrowheads="1"/>
            </p:cNvSpPr>
            <p:nvPr/>
          </p:nvSpPr>
          <p:spPr bwMode="auto">
            <a:xfrm>
              <a:off x="1728" y="57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19475" name="Text Box 19"/>
            <p:cNvSpPr txBox="1">
              <a:spLocks noChangeArrowheads="1"/>
            </p:cNvSpPr>
            <p:nvPr/>
          </p:nvSpPr>
          <p:spPr bwMode="auto">
            <a:xfrm>
              <a:off x="3312" y="672"/>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19476" name="Text Box 20"/>
            <p:cNvSpPr txBox="1">
              <a:spLocks noChangeArrowheads="1"/>
            </p:cNvSpPr>
            <p:nvPr/>
          </p:nvSpPr>
          <p:spPr bwMode="auto">
            <a:xfrm>
              <a:off x="4032" y="192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19477" name="Text Box 21"/>
            <p:cNvSpPr txBox="1">
              <a:spLocks noChangeArrowheads="1"/>
            </p:cNvSpPr>
            <p:nvPr/>
          </p:nvSpPr>
          <p:spPr bwMode="auto">
            <a:xfrm>
              <a:off x="2352" y="321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19478" name="Text Box 22"/>
            <p:cNvSpPr txBox="1">
              <a:spLocks noChangeArrowheads="1"/>
            </p:cNvSpPr>
            <p:nvPr/>
          </p:nvSpPr>
          <p:spPr bwMode="auto">
            <a:xfrm>
              <a:off x="3168" y="264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19479" name="Text Box 23"/>
            <p:cNvSpPr txBox="1">
              <a:spLocks noChangeArrowheads="1"/>
            </p:cNvSpPr>
            <p:nvPr/>
          </p:nvSpPr>
          <p:spPr bwMode="auto">
            <a:xfrm>
              <a:off x="1776" y="201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19480" name="Text Box 24"/>
            <p:cNvSpPr txBox="1">
              <a:spLocks noChangeArrowheads="1"/>
            </p:cNvSpPr>
            <p:nvPr/>
          </p:nvSpPr>
          <p:spPr bwMode="auto">
            <a:xfrm>
              <a:off x="1536" y="2544"/>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9481" name="Text Box 25"/>
            <p:cNvSpPr txBox="1">
              <a:spLocks noChangeArrowheads="1"/>
            </p:cNvSpPr>
            <p:nvPr/>
          </p:nvSpPr>
          <p:spPr bwMode="auto">
            <a:xfrm>
              <a:off x="2592" y="2352"/>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9482" name="Text Box 26"/>
            <p:cNvSpPr txBox="1">
              <a:spLocks noChangeArrowheads="1"/>
            </p:cNvSpPr>
            <p:nvPr/>
          </p:nvSpPr>
          <p:spPr bwMode="auto">
            <a:xfrm>
              <a:off x="2064" y="1344"/>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19483" name="Text Box 27"/>
            <p:cNvSpPr txBox="1">
              <a:spLocks noChangeArrowheads="1"/>
            </p:cNvSpPr>
            <p:nvPr/>
          </p:nvSpPr>
          <p:spPr bwMode="auto">
            <a:xfrm>
              <a:off x="3024" y="129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19484" name="Text Box 28"/>
            <p:cNvSpPr txBox="1">
              <a:spLocks noChangeArrowheads="1"/>
            </p:cNvSpPr>
            <p:nvPr/>
          </p:nvSpPr>
          <p:spPr bwMode="auto">
            <a:xfrm>
              <a:off x="3648" y="120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19485" name="Text Box 29"/>
            <p:cNvSpPr txBox="1">
              <a:spLocks noChangeArrowheads="1"/>
            </p:cNvSpPr>
            <p:nvPr/>
          </p:nvSpPr>
          <p:spPr bwMode="auto">
            <a:xfrm>
              <a:off x="2496" y="57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19486" name="Text Box 30"/>
            <p:cNvSpPr txBox="1">
              <a:spLocks noChangeArrowheads="1"/>
            </p:cNvSpPr>
            <p:nvPr/>
          </p:nvSpPr>
          <p:spPr bwMode="auto">
            <a:xfrm>
              <a:off x="1392" y="1056"/>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19487" name="Text Box 31"/>
            <p:cNvSpPr txBox="1">
              <a:spLocks noChangeArrowheads="1"/>
            </p:cNvSpPr>
            <p:nvPr/>
          </p:nvSpPr>
          <p:spPr bwMode="auto">
            <a:xfrm>
              <a:off x="3120" y="168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28704" name="Line 32"/>
          <p:cNvSpPr>
            <a:spLocks noChangeShapeType="1"/>
          </p:cNvSpPr>
          <p:nvPr/>
        </p:nvSpPr>
        <p:spPr bwMode="auto">
          <a:xfrm flipV="1">
            <a:off x="3059113" y="3933825"/>
            <a:ext cx="2438400" cy="190500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AU"/>
          </a:p>
        </p:txBody>
      </p:sp>
    </p:spTree>
    <p:extLst>
      <p:ext uri="{BB962C8B-B14F-4D97-AF65-F5344CB8AC3E}">
        <p14:creationId xmlns:p14="http://schemas.microsoft.com/office/powerpoint/2010/main" xmlns="" val="778253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70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7" name="Text Box 29"/>
          <p:cNvSpPr txBox="1">
            <a:spLocks noChangeArrowheads="1"/>
          </p:cNvSpPr>
          <p:nvPr/>
        </p:nvSpPr>
        <p:spPr bwMode="auto">
          <a:xfrm>
            <a:off x="6011863" y="1125538"/>
            <a:ext cx="2881312"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marL="0" indent="0">
              <a:buFont typeface="Verdana" pitchFamily="34" charset="0"/>
              <a:buNone/>
            </a:pPr>
            <a:r>
              <a:rPr lang="en-US" altLang="en-US" dirty="0">
                <a:latin typeface="+mn-lt"/>
              </a:rPr>
              <a:t>Select the next </a:t>
            </a:r>
            <a:r>
              <a:rPr lang="en-US" altLang="en-US" dirty="0" smtClean="0">
                <a:latin typeface="+mn-lt"/>
              </a:rPr>
              <a:t>shortest edge </a:t>
            </a:r>
            <a:r>
              <a:rPr lang="en-US" altLang="en-US" dirty="0">
                <a:latin typeface="+mn-lt"/>
              </a:rPr>
              <a:t>which does </a:t>
            </a:r>
            <a:r>
              <a:rPr lang="en-US" altLang="en-US" dirty="0" smtClean="0">
                <a:latin typeface="+mn-lt"/>
              </a:rPr>
              <a:t>not create </a:t>
            </a:r>
            <a:r>
              <a:rPr lang="en-US" altLang="en-US" dirty="0">
                <a:latin typeface="+mn-lt"/>
              </a:rPr>
              <a:t>a cycle</a:t>
            </a:r>
          </a:p>
          <a:p>
            <a:pPr eaLnBrk="1" hangingPunct="1"/>
            <a:endParaRPr lang="en-GB" altLang="en-US" dirty="0">
              <a:latin typeface="+mn-lt"/>
            </a:endParaRPr>
          </a:p>
          <a:p>
            <a:pPr eaLnBrk="1" hangingPunct="1"/>
            <a:r>
              <a:rPr lang="en-GB" altLang="en-US" b="1" dirty="0">
                <a:latin typeface="+mn-lt"/>
              </a:rPr>
              <a:t>ED  2</a:t>
            </a:r>
          </a:p>
          <a:p>
            <a:pPr eaLnBrk="1" hangingPunct="1"/>
            <a:r>
              <a:rPr lang="en-GB" altLang="en-US" b="1" dirty="0">
                <a:solidFill>
                  <a:srgbClr val="FF0000"/>
                </a:solidFill>
                <a:latin typeface="+mn-lt"/>
              </a:rPr>
              <a:t>AB  3</a:t>
            </a:r>
          </a:p>
          <a:p>
            <a:pPr eaLnBrk="1" hangingPunct="1"/>
            <a:endParaRPr lang="en-GB" altLang="en-US" b="1" dirty="0">
              <a:latin typeface="+mn-lt"/>
            </a:endParaRPr>
          </a:p>
          <a:p>
            <a:pPr eaLnBrk="1" hangingPunct="1"/>
            <a:endParaRPr lang="en-GB" altLang="en-US" dirty="0">
              <a:latin typeface="+mn-lt"/>
            </a:endParaRPr>
          </a:p>
          <a:p>
            <a:pPr eaLnBrk="1" hangingPunct="1"/>
            <a:endParaRPr lang="en-US" altLang="en-US" dirty="0">
              <a:latin typeface="+mn-lt"/>
            </a:endParaRPr>
          </a:p>
        </p:txBody>
      </p:sp>
      <p:sp>
        <p:nvSpPr>
          <p:cNvPr id="20483" name="Text Box 30"/>
          <p:cNvSpPr txBox="1">
            <a:spLocks noChangeArrowheads="1"/>
          </p:cNvSpPr>
          <p:nvPr/>
        </p:nvSpPr>
        <p:spPr bwMode="auto">
          <a:xfrm>
            <a:off x="1333500" y="68759"/>
            <a:ext cx="72009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sz="4400" b="1" dirty="0" err="1">
                <a:latin typeface="+mn-lt"/>
              </a:rPr>
              <a:t>Kruskal’s</a:t>
            </a:r>
            <a:r>
              <a:rPr lang="en-GB" altLang="en-US" sz="4400" b="1" dirty="0">
                <a:latin typeface="+mn-lt"/>
              </a:rPr>
              <a:t> Algorithm</a:t>
            </a:r>
            <a:endParaRPr lang="en-US" altLang="en-US" sz="4400" b="1" dirty="0">
              <a:latin typeface="+mn-lt"/>
            </a:endParaRPr>
          </a:p>
        </p:txBody>
      </p:sp>
      <p:grpSp>
        <p:nvGrpSpPr>
          <p:cNvPr id="20484" name="Group 39"/>
          <p:cNvGrpSpPr>
            <a:grpSpLocks/>
          </p:cNvGrpSpPr>
          <p:nvPr/>
        </p:nvGrpSpPr>
        <p:grpSpPr bwMode="auto">
          <a:xfrm>
            <a:off x="468313" y="1700213"/>
            <a:ext cx="5486400" cy="4648200"/>
            <a:chOff x="295" y="1071"/>
            <a:chExt cx="3456" cy="2928"/>
          </a:xfrm>
        </p:grpSpPr>
        <p:grpSp>
          <p:nvGrpSpPr>
            <p:cNvPr id="20486" name="Group 38"/>
            <p:cNvGrpSpPr>
              <a:grpSpLocks/>
            </p:cNvGrpSpPr>
            <p:nvPr/>
          </p:nvGrpSpPr>
          <p:grpSpPr bwMode="auto">
            <a:xfrm>
              <a:off x="295" y="1071"/>
              <a:ext cx="3456" cy="2928"/>
              <a:chOff x="295" y="1071"/>
              <a:chExt cx="3456" cy="2928"/>
            </a:xfrm>
          </p:grpSpPr>
          <p:sp>
            <p:nvSpPr>
              <p:cNvPr id="20488" name="Line 3"/>
              <p:cNvSpPr>
                <a:spLocks noChangeShapeType="1"/>
              </p:cNvSpPr>
              <p:nvPr/>
            </p:nvSpPr>
            <p:spPr bwMode="auto">
              <a:xfrm flipV="1">
                <a:off x="583" y="1359"/>
                <a:ext cx="816"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489" name="Line 4"/>
              <p:cNvSpPr>
                <a:spLocks noChangeShapeType="1"/>
              </p:cNvSpPr>
              <p:nvPr/>
            </p:nvSpPr>
            <p:spPr bwMode="auto">
              <a:xfrm>
                <a:off x="1399" y="1359"/>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490" name="Line 5"/>
              <p:cNvSpPr>
                <a:spLocks noChangeShapeType="1"/>
              </p:cNvSpPr>
              <p:nvPr/>
            </p:nvSpPr>
            <p:spPr bwMode="auto">
              <a:xfrm>
                <a:off x="2743" y="1359"/>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491" name="Line 6"/>
              <p:cNvSpPr>
                <a:spLocks noChangeShapeType="1"/>
              </p:cNvSpPr>
              <p:nvPr/>
            </p:nvSpPr>
            <p:spPr bwMode="auto">
              <a:xfrm>
                <a:off x="583" y="2463"/>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492" name="Line 7"/>
              <p:cNvSpPr>
                <a:spLocks noChangeShapeType="1"/>
              </p:cNvSpPr>
              <p:nvPr/>
            </p:nvSpPr>
            <p:spPr bwMode="auto">
              <a:xfrm>
                <a:off x="2119" y="2463"/>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493" name="Line 8"/>
              <p:cNvSpPr>
                <a:spLocks noChangeShapeType="1"/>
              </p:cNvSpPr>
              <p:nvPr/>
            </p:nvSpPr>
            <p:spPr bwMode="auto">
              <a:xfrm>
                <a:off x="1399" y="1359"/>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494" name="Line 9"/>
              <p:cNvSpPr>
                <a:spLocks noChangeShapeType="1"/>
              </p:cNvSpPr>
              <p:nvPr/>
            </p:nvSpPr>
            <p:spPr bwMode="auto">
              <a:xfrm flipV="1">
                <a:off x="2119" y="1359"/>
                <a:ext cx="624"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495" name="Line 10"/>
              <p:cNvSpPr>
                <a:spLocks noChangeShapeType="1"/>
              </p:cNvSpPr>
              <p:nvPr/>
            </p:nvSpPr>
            <p:spPr bwMode="auto">
              <a:xfrm>
                <a:off x="583" y="2463"/>
                <a:ext cx="1344"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496" name="Line 11"/>
              <p:cNvSpPr>
                <a:spLocks noChangeShapeType="1"/>
              </p:cNvSpPr>
              <p:nvPr/>
            </p:nvSpPr>
            <p:spPr bwMode="auto">
              <a:xfrm flipV="1">
                <a:off x="1927" y="2463"/>
                <a:ext cx="192"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497" name="Line 12"/>
              <p:cNvSpPr>
                <a:spLocks noChangeShapeType="1"/>
              </p:cNvSpPr>
              <p:nvPr/>
            </p:nvSpPr>
            <p:spPr bwMode="auto">
              <a:xfrm flipV="1">
                <a:off x="1927" y="2463"/>
                <a:ext cx="1536"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0498" name="Text Box 13"/>
              <p:cNvSpPr txBox="1">
                <a:spLocks noChangeArrowheads="1"/>
              </p:cNvSpPr>
              <p:nvPr/>
            </p:nvSpPr>
            <p:spPr bwMode="auto">
              <a:xfrm>
                <a:off x="295" y="236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20499" name="Text Box 14"/>
              <p:cNvSpPr txBox="1">
                <a:spLocks noChangeArrowheads="1"/>
              </p:cNvSpPr>
              <p:nvPr/>
            </p:nvSpPr>
            <p:spPr bwMode="auto">
              <a:xfrm>
                <a:off x="2119" y="246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20500" name="Text Box 15"/>
              <p:cNvSpPr txBox="1">
                <a:spLocks noChangeArrowheads="1"/>
              </p:cNvSpPr>
              <p:nvPr/>
            </p:nvSpPr>
            <p:spPr bwMode="auto">
              <a:xfrm>
                <a:off x="1159" y="107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20501" name="Text Box 16"/>
              <p:cNvSpPr txBox="1">
                <a:spLocks noChangeArrowheads="1"/>
              </p:cNvSpPr>
              <p:nvPr/>
            </p:nvSpPr>
            <p:spPr bwMode="auto">
              <a:xfrm>
                <a:off x="2743" y="116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20502" name="Text Box 17"/>
              <p:cNvSpPr txBox="1">
                <a:spLocks noChangeArrowheads="1"/>
              </p:cNvSpPr>
              <p:nvPr/>
            </p:nvSpPr>
            <p:spPr bwMode="auto">
              <a:xfrm>
                <a:off x="3463" y="241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20503" name="Text Box 18"/>
              <p:cNvSpPr txBox="1">
                <a:spLocks noChangeArrowheads="1"/>
              </p:cNvSpPr>
              <p:nvPr/>
            </p:nvSpPr>
            <p:spPr bwMode="auto">
              <a:xfrm>
                <a:off x="1783" y="371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20504" name="Text Box 19"/>
              <p:cNvSpPr txBox="1">
                <a:spLocks noChangeArrowheads="1"/>
              </p:cNvSpPr>
              <p:nvPr/>
            </p:nvSpPr>
            <p:spPr bwMode="auto">
              <a:xfrm>
                <a:off x="2599" y="313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20505" name="Text Box 20"/>
              <p:cNvSpPr txBox="1">
                <a:spLocks noChangeArrowheads="1"/>
              </p:cNvSpPr>
              <p:nvPr/>
            </p:nvSpPr>
            <p:spPr bwMode="auto">
              <a:xfrm>
                <a:off x="1207" y="251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20506" name="Text Box 21"/>
              <p:cNvSpPr txBox="1">
                <a:spLocks noChangeArrowheads="1"/>
              </p:cNvSpPr>
              <p:nvPr/>
            </p:nvSpPr>
            <p:spPr bwMode="auto">
              <a:xfrm>
                <a:off x="967" y="3039"/>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0507" name="Text Box 22"/>
              <p:cNvSpPr txBox="1">
                <a:spLocks noChangeArrowheads="1"/>
              </p:cNvSpPr>
              <p:nvPr/>
            </p:nvSpPr>
            <p:spPr bwMode="auto">
              <a:xfrm>
                <a:off x="2023" y="284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0508" name="Text Box 23"/>
              <p:cNvSpPr txBox="1">
                <a:spLocks noChangeArrowheads="1"/>
              </p:cNvSpPr>
              <p:nvPr/>
            </p:nvSpPr>
            <p:spPr bwMode="auto">
              <a:xfrm>
                <a:off x="1495" y="1839"/>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20509" name="Text Box 24"/>
              <p:cNvSpPr txBox="1">
                <a:spLocks noChangeArrowheads="1"/>
              </p:cNvSpPr>
              <p:nvPr/>
            </p:nvSpPr>
            <p:spPr bwMode="auto">
              <a:xfrm>
                <a:off x="2455" y="179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20510" name="Text Box 25"/>
              <p:cNvSpPr txBox="1">
                <a:spLocks noChangeArrowheads="1"/>
              </p:cNvSpPr>
              <p:nvPr/>
            </p:nvSpPr>
            <p:spPr bwMode="auto">
              <a:xfrm>
                <a:off x="3079" y="169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0511" name="Text Box 26"/>
              <p:cNvSpPr txBox="1">
                <a:spLocks noChangeArrowheads="1"/>
              </p:cNvSpPr>
              <p:nvPr/>
            </p:nvSpPr>
            <p:spPr bwMode="auto">
              <a:xfrm>
                <a:off x="1927" y="107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0512" name="Text Box 27"/>
              <p:cNvSpPr txBox="1">
                <a:spLocks noChangeArrowheads="1"/>
              </p:cNvSpPr>
              <p:nvPr/>
            </p:nvSpPr>
            <p:spPr bwMode="auto">
              <a:xfrm>
                <a:off x="823" y="155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20513" name="Text Box 28"/>
              <p:cNvSpPr txBox="1">
                <a:spLocks noChangeArrowheads="1"/>
              </p:cNvSpPr>
              <p:nvPr/>
            </p:nvSpPr>
            <p:spPr bwMode="auto">
              <a:xfrm>
                <a:off x="2551" y="217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20487" name="Line 33"/>
            <p:cNvSpPr>
              <a:spLocks noChangeShapeType="1"/>
            </p:cNvSpPr>
            <p:nvPr/>
          </p:nvSpPr>
          <p:spPr bwMode="auto">
            <a:xfrm flipV="1">
              <a:off x="1927" y="2478"/>
              <a:ext cx="1536" cy="120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sp>
        <p:nvSpPr>
          <p:cNvPr id="27679" name="Line 31"/>
          <p:cNvSpPr>
            <a:spLocks noChangeShapeType="1"/>
          </p:cNvSpPr>
          <p:nvPr/>
        </p:nvSpPr>
        <p:spPr bwMode="auto">
          <a:xfrm flipV="1">
            <a:off x="908050" y="2146300"/>
            <a:ext cx="1312863" cy="1774825"/>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AU"/>
          </a:p>
        </p:txBody>
      </p:sp>
    </p:spTree>
    <p:extLst>
      <p:ext uri="{BB962C8B-B14F-4D97-AF65-F5344CB8AC3E}">
        <p14:creationId xmlns:p14="http://schemas.microsoft.com/office/powerpoint/2010/main" xmlns="" val="46083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7" grpId="0"/>
      <p:bldP spid="2767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11863" y="1125538"/>
            <a:ext cx="2881312"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marL="0" indent="0">
              <a:buFont typeface="Verdana" pitchFamily="34" charset="0"/>
              <a:buNone/>
            </a:pPr>
            <a:r>
              <a:rPr lang="en-US" altLang="en-US" dirty="0">
                <a:latin typeface="+mn-lt"/>
              </a:rPr>
              <a:t>Select the next </a:t>
            </a:r>
            <a:r>
              <a:rPr lang="en-US" altLang="en-US" dirty="0" smtClean="0">
                <a:latin typeface="+mn-lt"/>
              </a:rPr>
              <a:t>shortest edge </a:t>
            </a:r>
            <a:r>
              <a:rPr lang="en-US" altLang="en-US" dirty="0">
                <a:latin typeface="+mn-lt"/>
              </a:rPr>
              <a:t>which does </a:t>
            </a:r>
            <a:r>
              <a:rPr lang="en-US" altLang="en-US" dirty="0" smtClean="0">
                <a:latin typeface="+mn-lt"/>
              </a:rPr>
              <a:t>not create </a:t>
            </a:r>
            <a:r>
              <a:rPr lang="en-US" altLang="en-US" dirty="0">
                <a:latin typeface="+mn-lt"/>
              </a:rPr>
              <a:t>a cycle</a:t>
            </a:r>
          </a:p>
          <a:p>
            <a:pPr eaLnBrk="1" hangingPunct="1"/>
            <a:endParaRPr lang="en-GB" altLang="en-US" dirty="0">
              <a:latin typeface="+mn-lt"/>
            </a:endParaRPr>
          </a:p>
          <a:p>
            <a:pPr eaLnBrk="1" hangingPunct="1"/>
            <a:r>
              <a:rPr lang="en-GB" altLang="en-US" b="1" dirty="0">
                <a:latin typeface="+mn-lt"/>
              </a:rPr>
              <a:t>ED  2</a:t>
            </a:r>
          </a:p>
          <a:p>
            <a:pPr eaLnBrk="1" hangingPunct="1"/>
            <a:r>
              <a:rPr lang="en-GB" altLang="en-US" b="1" dirty="0">
                <a:latin typeface="+mn-lt"/>
              </a:rPr>
              <a:t>AB  3</a:t>
            </a:r>
          </a:p>
          <a:p>
            <a:pPr eaLnBrk="1" hangingPunct="1"/>
            <a:r>
              <a:rPr lang="en-GB" altLang="en-US" b="1" dirty="0">
                <a:solidFill>
                  <a:srgbClr val="FF0000"/>
                </a:solidFill>
                <a:latin typeface="+mn-lt"/>
              </a:rPr>
              <a:t>CD  4</a:t>
            </a:r>
            <a:r>
              <a:rPr lang="en-GB" altLang="en-US" b="1" dirty="0">
                <a:latin typeface="+mn-lt"/>
              </a:rPr>
              <a:t> (or AE  4)</a:t>
            </a:r>
          </a:p>
          <a:p>
            <a:pPr eaLnBrk="1" hangingPunct="1"/>
            <a:endParaRPr lang="en-GB" altLang="en-US" b="1" dirty="0">
              <a:latin typeface="+mn-lt"/>
            </a:endParaRPr>
          </a:p>
          <a:p>
            <a:pPr eaLnBrk="1" hangingPunct="1"/>
            <a:endParaRPr lang="en-GB" altLang="en-US" dirty="0">
              <a:latin typeface="+mn-lt"/>
            </a:endParaRPr>
          </a:p>
          <a:p>
            <a:pPr eaLnBrk="1" hangingPunct="1"/>
            <a:endParaRPr lang="en-US" altLang="en-US" dirty="0">
              <a:latin typeface="+mn-lt"/>
            </a:endParaRPr>
          </a:p>
        </p:txBody>
      </p:sp>
      <p:grpSp>
        <p:nvGrpSpPr>
          <p:cNvPr id="21508" name="Group 35"/>
          <p:cNvGrpSpPr>
            <a:grpSpLocks/>
          </p:cNvGrpSpPr>
          <p:nvPr/>
        </p:nvGrpSpPr>
        <p:grpSpPr bwMode="auto">
          <a:xfrm>
            <a:off x="468313" y="1700213"/>
            <a:ext cx="5486400" cy="4648200"/>
            <a:chOff x="295" y="1071"/>
            <a:chExt cx="3456" cy="2928"/>
          </a:xfrm>
        </p:grpSpPr>
        <p:sp>
          <p:nvSpPr>
            <p:cNvPr id="21510" name="Line 4"/>
            <p:cNvSpPr>
              <a:spLocks noChangeShapeType="1"/>
            </p:cNvSpPr>
            <p:nvPr/>
          </p:nvSpPr>
          <p:spPr bwMode="auto">
            <a:xfrm flipV="1">
              <a:off x="567" y="1344"/>
              <a:ext cx="816" cy="1109"/>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nvGrpSpPr>
            <p:cNvPr id="21511" name="Group 34"/>
            <p:cNvGrpSpPr>
              <a:grpSpLocks/>
            </p:cNvGrpSpPr>
            <p:nvPr/>
          </p:nvGrpSpPr>
          <p:grpSpPr bwMode="auto">
            <a:xfrm>
              <a:off x="295" y="1071"/>
              <a:ext cx="3456" cy="2928"/>
              <a:chOff x="295" y="1071"/>
              <a:chExt cx="3456" cy="2928"/>
            </a:xfrm>
          </p:grpSpPr>
          <p:sp>
            <p:nvSpPr>
              <p:cNvPr id="21513" name="Line 8"/>
              <p:cNvSpPr>
                <a:spLocks noChangeShapeType="1"/>
              </p:cNvSpPr>
              <p:nvPr/>
            </p:nvSpPr>
            <p:spPr bwMode="auto">
              <a:xfrm>
                <a:off x="1399" y="1359"/>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514" name="Line 9"/>
              <p:cNvSpPr>
                <a:spLocks noChangeShapeType="1"/>
              </p:cNvSpPr>
              <p:nvPr/>
            </p:nvSpPr>
            <p:spPr bwMode="auto">
              <a:xfrm>
                <a:off x="2743" y="1359"/>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515" name="Line 10"/>
              <p:cNvSpPr>
                <a:spLocks noChangeShapeType="1"/>
              </p:cNvSpPr>
              <p:nvPr/>
            </p:nvSpPr>
            <p:spPr bwMode="auto">
              <a:xfrm>
                <a:off x="583" y="2463"/>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516" name="Line 11"/>
              <p:cNvSpPr>
                <a:spLocks noChangeShapeType="1"/>
              </p:cNvSpPr>
              <p:nvPr/>
            </p:nvSpPr>
            <p:spPr bwMode="auto">
              <a:xfrm>
                <a:off x="2119" y="2463"/>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517" name="Line 12"/>
              <p:cNvSpPr>
                <a:spLocks noChangeShapeType="1"/>
              </p:cNvSpPr>
              <p:nvPr/>
            </p:nvSpPr>
            <p:spPr bwMode="auto">
              <a:xfrm>
                <a:off x="1399" y="1359"/>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518" name="Line 13"/>
              <p:cNvSpPr>
                <a:spLocks noChangeShapeType="1"/>
              </p:cNvSpPr>
              <p:nvPr/>
            </p:nvSpPr>
            <p:spPr bwMode="auto">
              <a:xfrm flipV="1">
                <a:off x="2119" y="1359"/>
                <a:ext cx="624"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519" name="Line 14"/>
              <p:cNvSpPr>
                <a:spLocks noChangeShapeType="1"/>
              </p:cNvSpPr>
              <p:nvPr/>
            </p:nvSpPr>
            <p:spPr bwMode="auto">
              <a:xfrm>
                <a:off x="583" y="2463"/>
                <a:ext cx="1344"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520" name="Line 15"/>
              <p:cNvSpPr>
                <a:spLocks noChangeShapeType="1"/>
              </p:cNvSpPr>
              <p:nvPr/>
            </p:nvSpPr>
            <p:spPr bwMode="auto">
              <a:xfrm flipV="1">
                <a:off x="1927" y="2463"/>
                <a:ext cx="192"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521" name="Line 16"/>
              <p:cNvSpPr>
                <a:spLocks noChangeShapeType="1"/>
              </p:cNvSpPr>
              <p:nvPr/>
            </p:nvSpPr>
            <p:spPr bwMode="auto">
              <a:xfrm flipV="1">
                <a:off x="1927" y="2463"/>
                <a:ext cx="1536"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1522" name="Text Box 17"/>
              <p:cNvSpPr txBox="1">
                <a:spLocks noChangeArrowheads="1"/>
              </p:cNvSpPr>
              <p:nvPr/>
            </p:nvSpPr>
            <p:spPr bwMode="auto">
              <a:xfrm>
                <a:off x="295" y="236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21523" name="Text Box 18"/>
              <p:cNvSpPr txBox="1">
                <a:spLocks noChangeArrowheads="1"/>
              </p:cNvSpPr>
              <p:nvPr/>
            </p:nvSpPr>
            <p:spPr bwMode="auto">
              <a:xfrm>
                <a:off x="2119" y="246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21524" name="Text Box 19"/>
              <p:cNvSpPr txBox="1">
                <a:spLocks noChangeArrowheads="1"/>
              </p:cNvSpPr>
              <p:nvPr/>
            </p:nvSpPr>
            <p:spPr bwMode="auto">
              <a:xfrm>
                <a:off x="1159" y="107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21525" name="Text Box 20"/>
              <p:cNvSpPr txBox="1">
                <a:spLocks noChangeArrowheads="1"/>
              </p:cNvSpPr>
              <p:nvPr/>
            </p:nvSpPr>
            <p:spPr bwMode="auto">
              <a:xfrm>
                <a:off x="2743" y="116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21526" name="Text Box 21"/>
              <p:cNvSpPr txBox="1">
                <a:spLocks noChangeArrowheads="1"/>
              </p:cNvSpPr>
              <p:nvPr/>
            </p:nvSpPr>
            <p:spPr bwMode="auto">
              <a:xfrm>
                <a:off x="3463" y="241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21527" name="Text Box 22"/>
              <p:cNvSpPr txBox="1">
                <a:spLocks noChangeArrowheads="1"/>
              </p:cNvSpPr>
              <p:nvPr/>
            </p:nvSpPr>
            <p:spPr bwMode="auto">
              <a:xfrm>
                <a:off x="1783" y="371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21528" name="Text Box 23"/>
              <p:cNvSpPr txBox="1">
                <a:spLocks noChangeArrowheads="1"/>
              </p:cNvSpPr>
              <p:nvPr/>
            </p:nvSpPr>
            <p:spPr bwMode="auto">
              <a:xfrm>
                <a:off x="2599" y="313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21529" name="Text Box 24"/>
              <p:cNvSpPr txBox="1">
                <a:spLocks noChangeArrowheads="1"/>
              </p:cNvSpPr>
              <p:nvPr/>
            </p:nvSpPr>
            <p:spPr bwMode="auto">
              <a:xfrm>
                <a:off x="1207" y="251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21530" name="Text Box 25"/>
              <p:cNvSpPr txBox="1">
                <a:spLocks noChangeArrowheads="1"/>
              </p:cNvSpPr>
              <p:nvPr/>
            </p:nvSpPr>
            <p:spPr bwMode="auto">
              <a:xfrm>
                <a:off x="967" y="3039"/>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1531" name="Text Box 26"/>
              <p:cNvSpPr txBox="1">
                <a:spLocks noChangeArrowheads="1"/>
              </p:cNvSpPr>
              <p:nvPr/>
            </p:nvSpPr>
            <p:spPr bwMode="auto">
              <a:xfrm>
                <a:off x="2023" y="284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1532" name="Text Box 27"/>
              <p:cNvSpPr txBox="1">
                <a:spLocks noChangeArrowheads="1"/>
              </p:cNvSpPr>
              <p:nvPr/>
            </p:nvSpPr>
            <p:spPr bwMode="auto">
              <a:xfrm>
                <a:off x="1495" y="1839"/>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21533" name="Text Box 28"/>
              <p:cNvSpPr txBox="1">
                <a:spLocks noChangeArrowheads="1"/>
              </p:cNvSpPr>
              <p:nvPr/>
            </p:nvSpPr>
            <p:spPr bwMode="auto">
              <a:xfrm>
                <a:off x="2455" y="179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21534" name="Text Box 29"/>
              <p:cNvSpPr txBox="1">
                <a:spLocks noChangeArrowheads="1"/>
              </p:cNvSpPr>
              <p:nvPr/>
            </p:nvSpPr>
            <p:spPr bwMode="auto">
              <a:xfrm>
                <a:off x="3079" y="169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1535" name="Text Box 30"/>
              <p:cNvSpPr txBox="1">
                <a:spLocks noChangeArrowheads="1"/>
              </p:cNvSpPr>
              <p:nvPr/>
            </p:nvSpPr>
            <p:spPr bwMode="auto">
              <a:xfrm>
                <a:off x="1927" y="107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1536" name="Text Box 31"/>
              <p:cNvSpPr txBox="1">
                <a:spLocks noChangeArrowheads="1"/>
              </p:cNvSpPr>
              <p:nvPr/>
            </p:nvSpPr>
            <p:spPr bwMode="auto">
              <a:xfrm>
                <a:off x="839" y="157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21537" name="Text Box 32"/>
              <p:cNvSpPr txBox="1">
                <a:spLocks noChangeArrowheads="1"/>
              </p:cNvSpPr>
              <p:nvPr/>
            </p:nvSpPr>
            <p:spPr bwMode="auto">
              <a:xfrm>
                <a:off x="2551" y="217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21512" name="Line 33"/>
            <p:cNvSpPr>
              <a:spLocks noChangeShapeType="1"/>
            </p:cNvSpPr>
            <p:nvPr/>
          </p:nvSpPr>
          <p:spPr bwMode="auto">
            <a:xfrm flipV="1">
              <a:off x="1927" y="2478"/>
              <a:ext cx="1536" cy="120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sp>
        <p:nvSpPr>
          <p:cNvPr id="29732" name="Line 36"/>
          <p:cNvSpPr>
            <a:spLocks noChangeShapeType="1"/>
          </p:cNvSpPr>
          <p:nvPr/>
        </p:nvSpPr>
        <p:spPr bwMode="auto">
          <a:xfrm>
            <a:off x="4356100" y="2133600"/>
            <a:ext cx="1152525" cy="1800225"/>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34" name="Text Box 30"/>
          <p:cNvSpPr txBox="1">
            <a:spLocks noChangeArrowheads="1"/>
          </p:cNvSpPr>
          <p:nvPr/>
        </p:nvSpPr>
        <p:spPr bwMode="auto">
          <a:xfrm>
            <a:off x="1333500" y="68759"/>
            <a:ext cx="72009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sz="4400" b="1" dirty="0" err="1">
                <a:latin typeface="+mn-lt"/>
              </a:rPr>
              <a:t>Kruskal’s</a:t>
            </a:r>
            <a:r>
              <a:rPr lang="en-GB" altLang="en-US" sz="4400" b="1" dirty="0">
                <a:latin typeface="+mn-lt"/>
              </a:rPr>
              <a:t> Algorithm</a:t>
            </a:r>
            <a:endParaRPr lang="en-US" altLang="en-US" sz="4400" b="1" dirty="0">
              <a:latin typeface="+mn-lt"/>
            </a:endParaRPr>
          </a:p>
        </p:txBody>
      </p:sp>
    </p:spTree>
    <p:extLst>
      <p:ext uri="{BB962C8B-B14F-4D97-AF65-F5344CB8AC3E}">
        <p14:creationId xmlns:p14="http://schemas.microsoft.com/office/powerpoint/2010/main" xmlns="" val="3587740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3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11863" y="1125538"/>
            <a:ext cx="2881312"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marL="0" indent="0">
              <a:buFont typeface="Verdana" pitchFamily="34" charset="0"/>
              <a:buNone/>
            </a:pPr>
            <a:r>
              <a:rPr lang="en-US" altLang="en-US" dirty="0">
                <a:latin typeface="+mn-lt"/>
              </a:rPr>
              <a:t>Select the next </a:t>
            </a:r>
            <a:r>
              <a:rPr lang="en-US" altLang="en-US" dirty="0" smtClean="0">
                <a:latin typeface="+mn-lt"/>
              </a:rPr>
              <a:t>shortest edge </a:t>
            </a:r>
            <a:r>
              <a:rPr lang="en-US" altLang="en-US" dirty="0">
                <a:latin typeface="+mn-lt"/>
              </a:rPr>
              <a:t>which does </a:t>
            </a:r>
            <a:r>
              <a:rPr lang="en-US" altLang="en-US" dirty="0" smtClean="0">
                <a:latin typeface="+mn-lt"/>
              </a:rPr>
              <a:t>not create </a:t>
            </a:r>
            <a:r>
              <a:rPr lang="en-US" altLang="en-US" dirty="0">
                <a:latin typeface="+mn-lt"/>
              </a:rPr>
              <a:t>a cycle</a:t>
            </a:r>
          </a:p>
          <a:p>
            <a:pPr eaLnBrk="1" hangingPunct="1"/>
            <a:endParaRPr lang="en-GB" altLang="en-US" dirty="0">
              <a:latin typeface="+mn-lt"/>
            </a:endParaRPr>
          </a:p>
          <a:p>
            <a:pPr eaLnBrk="1" hangingPunct="1"/>
            <a:r>
              <a:rPr lang="en-GB" altLang="en-US" b="1" dirty="0">
                <a:latin typeface="+mn-lt"/>
              </a:rPr>
              <a:t>ED  2</a:t>
            </a:r>
          </a:p>
          <a:p>
            <a:pPr eaLnBrk="1" hangingPunct="1"/>
            <a:r>
              <a:rPr lang="en-GB" altLang="en-US" b="1" dirty="0">
                <a:latin typeface="+mn-lt"/>
              </a:rPr>
              <a:t>AB  3</a:t>
            </a:r>
          </a:p>
          <a:p>
            <a:pPr eaLnBrk="1" hangingPunct="1"/>
            <a:r>
              <a:rPr lang="en-GB" altLang="en-US" b="1" dirty="0">
                <a:latin typeface="+mn-lt"/>
              </a:rPr>
              <a:t>CD  4 </a:t>
            </a:r>
          </a:p>
          <a:p>
            <a:pPr eaLnBrk="1" hangingPunct="1"/>
            <a:r>
              <a:rPr lang="en-GB" altLang="en-US" b="1" dirty="0">
                <a:solidFill>
                  <a:srgbClr val="FF0000"/>
                </a:solidFill>
                <a:latin typeface="+mn-lt"/>
              </a:rPr>
              <a:t>AE  4</a:t>
            </a:r>
          </a:p>
          <a:p>
            <a:pPr eaLnBrk="1" hangingPunct="1"/>
            <a:endParaRPr lang="en-GB" altLang="en-US" b="1" dirty="0">
              <a:latin typeface="+mn-lt"/>
            </a:endParaRPr>
          </a:p>
          <a:p>
            <a:pPr eaLnBrk="1" hangingPunct="1"/>
            <a:endParaRPr lang="en-GB" altLang="en-US" dirty="0">
              <a:latin typeface="+mn-lt"/>
            </a:endParaRPr>
          </a:p>
          <a:p>
            <a:pPr eaLnBrk="1" hangingPunct="1"/>
            <a:endParaRPr lang="en-US" altLang="en-US" dirty="0">
              <a:latin typeface="+mn-lt"/>
            </a:endParaRPr>
          </a:p>
        </p:txBody>
      </p:sp>
      <p:grpSp>
        <p:nvGrpSpPr>
          <p:cNvPr id="22532" name="Group 34"/>
          <p:cNvGrpSpPr>
            <a:grpSpLocks/>
          </p:cNvGrpSpPr>
          <p:nvPr/>
        </p:nvGrpSpPr>
        <p:grpSpPr bwMode="auto">
          <a:xfrm>
            <a:off x="468313" y="1700213"/>
            <a:ext cx="5486400" cy="4648200"/>
            <a:chOff x="295" y="1071"/>
            <a:chExt cx="3456" cy="2928"/>
          </a:xfrm>
        </p:grpSpPr>
        <p:grpSp>
          <p:nvGrpSpPr>
            <p:cNvPr id="22534" name="Group 4"/>
            <p:cNvGrpSpPr>
              <a:grpSpLocks/>
            </p:cNvGrpSpPr>
            <p:nvPr/>
          </p:nvGrpSpPr>
          <p:grpSpPr bwMode="auto">
            <a:xfrm>
              <a:off x="295" y="1071"/>
              <a:ext cx="3456" cy="2928"/>
              <a:chOff x="295" y="1071"/>
              <a:chExt cx="3456" cy="2928"/>
            </a:xfrm>
          </p:grpSpPr>
          <p:sp>
            <p:nvSpPr>
              <p:cNvPr id="22536" name="Line 5"/>
              <p:cNvSpPr>
                <a:spLocks noChangeShapeType="1"/>
              </p:cNvSpPr>
              <p:nvPr/>
            </p:nvSpPr>
            <p:spPr bwMode="auto">
              <a:xfrm flipV="1">
                <a:off x="567" y="1344"/>
                <a:ext cx="816" cy="1109"/>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nvGrpSpPr>
              <p:cNvPr id="22537" name="Group 6"/>
              <p:cNvGrpSpPr>
                <a:grpSpLocks/>
              </p:cNvGrpSpPr>
              <p:nvPr/>
            </p:nvGrpSpPr>
            <p:grpSpPr bwMode="auto">
              <a:xfrm>
                <a:off x="295" y="1071"/>
                <a:ext cx="3456" cy="2928"/>
                <a:chOff x="295" y="1071"/>
                <a:chExt cx="3456" cy="2928"/>
              </a:xfrm>
            </p:grpSpPr>
            <p:sp>
              <p:nvSpPr>
                <p:cNvPr id="22539" name="Line 7"/>
                <p:cNvSpPr>
                  <a:spLocks noChangeShapeType="1"/>
                </p:cNvSpPr>
                <p:nvPr/>
              </p:nvSpPr>
              <p:spPr bwMode="auto">
                <a:xfrm>
                  <a:off x="1399" y="1359"/>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2540" name="Line 8"/>
                <p:cNvSpPr>
                  <a:spLocks noChangeShapeType="1"/>
                </p:cNvSpPr>
                <p:nvPr/>
              </p:nvSpPr>
              <p:spPr bwMode="auto">
                <a:xfrm>
                  <a:off x="2743" y="1359"/>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2541" name="Line 9"/>
                <p:cNvSpPr>
                  <a:spLocks noChangeShapeType="1"/>
                </p:cNvSpPr>
                <p:nvPr/>
              </p:nvSpPr>
              <p:spPr bwMode="auto">
                <a:xfrm>
                  <a:off x="583" y="2463"/>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2542" name="Line 10"/>
                <p:cNvSpPr>
                  <a:spLocks noChangeShapeType="1"/>
                </p:cNvSpPr>
                <p:nvPr/>
              </p:nvSpPr>
              <p:spPr bwMode="auto">
                <a:xfrm>
                  <a:off x="2119" y="2463"/>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2543" name="Line 11"/>
                <p:cNvSpPr>
                  <a:spLocks noChangeShapeType="1"/>
                </p:cNvSpPr>
                <p:nvPr/>
              </p:nvSpPr>
              <p:spPr bwMode="auto">
                <a:xfrm>
                  <a:off x="1399" y="1359"/>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2544" name="Line 12"/>
                <p:cNvSpPr>
                  <a:spLocks noChangeShapeType="1"/>
                </p:cNvSpPr>
                <p:nvPr/>
              </p:nvSpPr>
              <p:spPr bwMode="auto">
                <a:xfrm flipV="1">
                  <a:off x="2119" y="1359"/>
                  <a:ext cx="624"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2545" name="Line 13"/>
                <p:cNvSpPr>
                  <a:spLocks noChangeShapeType="1"/>
                </p:cNvSpPr>
                <p:nvPr/>
              </p:nvSpPr>
              <p:spPr bwMode="auto">
                <a:xfrm>
                  <a:off x="583" y="2463"/>
                  <a:ext cx="1344"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2546" name="Line 14"/>
                <p:cNvSpPr>
                  <a:spLocks noChangeShapeType="1"/>
                </p:cNvSpPr>
                <p:nvPr/>
              </p:nvSpPr>
              <p:spPr bwMode="auto">
                <a:xfrm flipV="1">
                  <a:off x="1927" y="2463"/>
                  <a:ext cx="192"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2547" name="Line 15"/>
                <p:cNvSpPr>
                  <a:spLocks noChangeShapeType="1"/>
                </p:cNvSpPr>
                <p:nvPr/>
              </p:nvSpPr>
              <p:spPr bwMode="auto">
                <a:xfrm flipV="1">
                  <a:off x="1927" y="2463"/>
                  <a:ext cx="1536"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2548" name="Text Box 16"/>
                <p:cNvSpPr txBox="1">
                  <a:spLocks noChangeArrowheads="1"/>
                </p:cNvSpPr>
                <p:nvPr/>
              </p:nvSpPr>
              <p:spPr bwMode="auto">
                <a:xfrm>
                  <a:off x="295" y="236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22549" name="Text Box 17"/>
                <p:cNvSpPr txBox="1">
                  <a:spLocks noChangeArrowheads="1"/>
                </p:cNvSpPr>
                <p:nvPr/>
              </p:nvSpPr>
              <p:spPr bwMode="auto">
                <a:xfrm>
                  <a:off x="2119" y="246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22550" name="Text Box 18"/>
                <p:cNvSpPr txBox="1">
                  <a:spLocks noChangeArrowheads="1"/>
                </p:cNvSpPr>
                <p:nvPr/>
              </p:nvSpPr>
              <p:spPr bwMode="auto">
                <a:xfrm>
                  <a:off x="1159" y="107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22551" name="Text Box 19"/>
                <p:cNvSpPr txBox="1">
                  <a:spLocks noChangeArrowheads="1"/>
                </p:cNvSpPr>
                <p:nvPr/>
              </p:nvSpPr>
              <p:spPr bwMode="auto">
                <a:xfrm>
                  <a:off x="2743" y="116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22552" name="Text Box 20"/>
                <p:cNvSpPr txBox="1">
                  <a:spLocks noChangeArrowheads="1"/>
                </p:cNvSpPr>
                <p:nvPr/>
              </p:nvSpPr>
              <p:spPr bwMode="auto">
                <a:xfrm>
                  <a:off x="3463" y="241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22553" name="Text Box 21"/>
                <p:cNvSpPr txBox="1">
                  <a:spLocks noChangeArrowheads="1"/>
                </p:cNvSpPr>
                <p:nvPr/>
              </p:nvSpPr>
              <p:spPr bwMode="auto">
                <a:xfrm>
                  <a:off x="1783" y="371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22554" name="Text Box 22"/>
                <p:cNvSpPr txBox="1">
                  <a:spLocks noChangeArrowheads="1"/>
                </p:cNvSpPr>
                <p:nvPr/>
              </p:nvSpPr>
              <p:spPr bwMode="auto">
                <a:xfrm>
                  <a:off x="2599" y="313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22555" name="Text Box 23"/>
                <p:cNvSpPr txBox="1">
                  <a:spLocks noChangeArrowheads="1"/>
                </p:cNvSpPr>
                <p:nvPr/>
              </p:nvSpPr>
              <p:spPr bwMode="auto">
                <a:xfrm>
                  <a:off x="1207" y="251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22556" name="Text Box 24"/>
                <p:cNvSpPr txBox="1">
                  <a:spLocks noChangeArrowheads="1"/>
                </p:cNvSpPr>
                <p:nvPr/>
              </p:nvSpPr>
              <p:spPr bwMode="auto">
                <a:xfrm>
                  <a:off x="967" y="3039"/>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2557" name="Text Box 25"/>
                <p:cNvSpPr txBox="1">
                  <a:spLocks noChangeArrowheads="1"/>
                </p:cNvSpPr>
                <p:nvPr/>
              </p:nvSpPr>
              <p:spPr bwMode="auto">
                <a:xfrm>
                  <a:off x="2023" y="284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2558" name="Text Box 26"/>
                <p:cNvSpPr txBox="1">
                  <a:spLocks noChangeArrowheads="1"/>
                </p:cNvSpPr>
                <p:nvPr/>
              </p:nvSpPr>
              <p:spPr bwMode="auto">
                <a:xfrm>
                  <a:off x="1495" y="1839"/>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22559" name="Text Box 27"/>
                <p:cNvSpPr txBox="1">
                  <a:spLocks noChangeArrowheads="1"/>
                </p:cNvSpPr>
                <p:nvPr/>
              </p:nvSpPr>
              <p:spPr bwMode="auto">
                <a:xfrm>
                  <a:off x="2455" y="179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22560" name="Text Box 28"/>
                <p:cNvSpPr txBox="1">
                  <a:spLocks noChangeArrowheads="1"/>
                </p:cNvSpPr>
                <p:nvPr/>
              </p:nvSpPr>
              <p:spPr bwMode="auto">
                <a:xfrm>
                  <a:off x="3079" y="169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2561" name="Text Box 29"/>
                <p:cNvSpPr txBox="1">
                  <a:spLocks noChangeArrowheads="1"/>
                </p:cNvSpPr>
                <p:nvPr/>
              </p:nvSpPr>
              <p:spPr bwMode="auto">
                <a:xfrm>
                  <a:off x="1927" y="107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2562" name="Text Box 30"/>
                <p:cNvSpPr txBox="1">
                  <a:spLocks noChangeArrowheads="1"/>
                </p:cNvSpPr>
                <p:nvPr/>
              </p:nvSpPr>
              <p:spPr bwMode="auto">
                <a:xfrm>
                  <a:off x="839" y="157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22563" name="Text Box 31"/>
                <p:cNvSpPr txBox="1">
                  <a:spLocks noChangeArrowheads="1"/>
                </p:cNvSpPr>
                <p:nvPr/>
              </p:nvSpPr>
              <p:spPr bwMode="auto">
                <a:xfrm>
                  <a:off x="2551" y="217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22538" name="Line 32"/>
              <p:cNvSpPr>
                <a:spLocks noChangeShapeType="1"/>
              </p:cNvSpPr>
              <p:nvPr/>
            </p:nvSpPr>
            <p:spPr bwMode="auto">
              <a:xfrm flipV="1">
                <a:off x="1927" y="2478"/>
                <a:ext cx="1536" cy="120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sp>
          <p:nvSpPr>
            <p:cNvPr id="22535" name="Line 33"/>
            <p:cNvSpPr>
              <a:spLocks noChangeShapeType="1"/>
            </p:cNvSpPr>
            <p:nvPr/>
          </p:nvSpPr>
          <p:spPr bwMode="auto">
            <a:xfrm>
              <a:off x="2744" y="1344"/>
              <a:ext cx="726" cy="1134"/>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sp>
        <p:nvSpPr>
          <p:cNvPr id="30755" name="Line 35"/>
          <p:cNvSpPr>
            <a:spLocks noChangeShapeType="1"/>
          </p:cNvSpPr>
          <p:nvPr/>
        </p:nvSpPr>
        <p:spPr bwMode="auto">
          <a:xfrm>
            <a:off x="900113" y="3860800"/>
            <a:ext cx="2159000" cy="1944688"/>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36" name="Text Box 30"/>
          <p:cNvSpPr txBox="1">
            <a:spLocks noChangeArrowheads="1"/>
          </p:cNvSpPr>
          <p:nvPr/>
        </p:nvSpPr>
        <p:spPr bwMode="auto">
          <a:xfrm>
            <a:off x="1333500" y="68759"/>
            <a:ext cx="72009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sz="4400" b="1" dirty="0" err="1">
                <a:latin typeface="+mn-lt"/>
              </a:rPr>
              <a:t>Kruskal’s</a:t>
            </a:r>
            <a:r>
              <a:rPr lang="en-GB" altLang="en-US" sz="4400" b="1" dirty="0">
                <a:latin typeface="+mn-lt"/>
              </a:rPr>
              <a:t> Algorithm</a:t>
            </a:r>
            <a:endParaRPr lang="en-US" altLang="en-US" sz="4400" b="1" dirty="0">
              <a:latin typeface="+mn-lt"/>
            </a:endParaRPr>
          </a:p>
        </p:txBody>
      </p:sp>
    </p:spTree>
    <p:extLst>
      <p:ext uri="{BB962C8B-B14F-4D97-AF65-F5344CB8AC3E}">
        <p14:creationId xmlns:p14="http://schemas.microsoft.com/office/powerpoint/2010/main" xmlns="" val="1650721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5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11863" y="1125538"/>
            <a:ext cx="2881312"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marL="0" indent="0">
              <a:buFont typeface="Verdana" pitchFamily="34" charset="0"/>
              <a:buNone/>
            </a:pPr>
            <a:r>
              <a:rPr lang="en-US" altLang="en-US" dirty="0">
                <a:latin typeface="+mn-lt"/>
              </a:rPr>
              <a:t>Select the next </a:t>
            </a:r>
            <a:r>
              <a:rPr lang="en-US" altLang="en-US" dirty="0" smtClean="0">
                <a:latin typeface="+mn-lt"/>
              </a:rPr>
              <a:t>shortest edge </a:t>
            </a:r>
            <a:r>
              <a:rPr lang="en-US" altLang="en-US" dirty="0">
                <a:latin typeface="+mn-lt"/>
              </a:rPr>
              <a:t>which does </a:t>
            </a:r>
            <a:r>
              <a:rPr lang="en-US" altLang="en-US" dirty="0" smtClean="0">
                <a:latin typeface="+mn-lt"/>
              </a:rPr>
              <a:t>not create </a:t>
            </a:r>
            <a:r>
              <a:rPr lang="en-US" altLang="en-US" dirty="0">
                <a:latin typeface="+mn-lt"/>
              </a:rPr>
              <a:t>a cycle</a:t>
            </a:r>
          </a:p>
          <a:p>
            <a:pPr eaLnBrk="1" hangingPunct="1"/>
            <a:endParaRPr lang="en-GB" altLang="en-US" dirty="0">
              <a:latin typeface="+mn-lt"/>
            </a:endParaRPr>
          </a:p>
          <a:p>
            <a:pPr eaLnBrk="1" hangingPunct="1"/>
            <a:r>
              <a:rPr lang="en-GB" altLang="en-US" b="1" dirty="0">
                <a:latin typeface="+mn-lt"/>
              </a:rPr>
              <a:t>ED  2</a:t>
            </a:r>
          </a:p>
          <a:p>
            <a:pPr eaLnBrk="1" hangingPunct="1"/>
            <a:r>
              <a:rPr lang="en-GB" altLang="en-US" b="1" dirty="0">
                <a:latin typeface="+mn-lt"/>
              </a:rPr>
              <a:t>AB  3</a:t>
            </a:r>
          </a:p>
          <a:p>
            <a:pPr eaLnBrk="1" hangingPunct="1"/>
            <a:r>
              <a:rPr lang="en-GB" altLang="en-US" b="1" dirty="0">
                <a:latin typeface="+mn-lt"/>
              </a:rPr>
              <a:t>CD  4 </a:t>
            </a:r>
          </a:p>
          <a:p>
            <a:pPr eaLnBrk="1" hangingPunct="1"/>
            <a:r>
              <a:rPr lang="en-GB" altLang="en-US" b="1" dirty="0">
                <a:latin typeface="+mn-lt"/>
              </a:rPr>
              <a:t>AE  4</a:t>
            </a:r>
          </a:p>
          <a:p>
            <a:pPr eaLnBrk="1" hangingPunct="1"/>
            <a:r>
              <a:rPr lang="en-GB" altLang="en-US" b="1" strike="sngStrike" dirty="0">
                <a:latin typeface="+mn-lt"/>
              </a:rPr>
              <a:t>BC  5</a:t>
            </a:r>
            <a:r>
              <a:rPr lang="en-GB" altLang="en-US" b="1" dirty="0">
                <a:latin typeface="+mn-lt"/>
              </a:rPr>
              <a:t> – forms a cycle</a:t>
            </a:r>
          </a:p>
          <a:p>
            <a:pPr eaLnBrk="1" hangingPunct="1"/>
            <a:r>
              <a:rPr lang="en-GB" altLang="en-US" b="1" dirty="0">
                <a:solidFill>
                  <a:srgbClr val="FF0000"/>
                </a:solidFill>
                <a:latin typeface="+mn-lt"/>
              </a:rPr>
              <a:t>EF  5</a:t>
            </a:r>
          </a:p>
          <a:p>
            <a:pPr eaLnBrk="1" hangingPunct="1"/>
            <a:endParaRPr lang="en-GB" altLang="en-US" b="1" dirty="0">
              <a:latin typeface="+mn-lt"/>
            </a:endParaRPr>
          </a:p>
          <a:p>
            <a:pPr eaLnBrk="1" hangingPunct="1"/>
            <a:endParaRPr lang="en-GB" altLang="en-US" dirty="0">
              <a:latin typeface="+mn-lt"/>
            </a:endParaRPr>
          </a:p>
          <a:p>
            <a:pPr eaLnBrk="1" hangingPunct="1"/>
            <a:endParaRPr lang="en-US" altLang="en-US" dirty="0">
              <a:latin typeface="+mn-lt"/>
            </a:endParaRPr>
          </a:p>
        </p:txBody>
      </p:sp>
      <p:grpSp>
        <p:nvGrpSpPr>
          <p:cNvPr id="23556" name="Group 36"/>
          <p:cNvGrpSpPr>
            <a:grpSpLocks/>
          </p:cNvGrpSpPr>
          <p:nvPr/>
        </p:nvGrpSpPr>
        <p:grpSpPr bwMode="auto">
          <a:xfrm>
            <a:off x="468313" y="1700213"/>
            <a:ext cx="5486400" cy="4648200"/>
            <a:chOff x="295" y="1071"/>
            <a:chExt cx="3456" cy="2928"/>
          </a:xfrm>
        </p:grpSpPr>
        <p:grpSp>
          <p:nvGrpSpPr>
            <p:cNvPr id="23558" name="Group 4"/>
            <p:cNvGrpSpPr>
              <a:grpSpLocks/>
            </p:cNvGrpSpPr>
            <p:nvPr/>
          </p:nvGrpSpPr>
          <p:grpSpPr bwMode="auto">
            <a:xfrm>
              <a:off x="295" y="1071"/>
              <a:ext cx="3456" cy="2928"/>
              <a:chOff x="295" y="1071"/>
              <a:chExt cx="3456" cy="2928"/>
            </a:xfrm>
          </p:grpSpPr>
          <p:grpSp>
            <p:nvGrpSpPr>
              <p:cNvPr id="23560" name="Group 5"/>
              <p:cNvGrpSpPr>
                <a:grpSpLocks/>
              </p:cNvGrpSpPr>
              <p:nvPr/>
            </p:nvGrpSpPr>
            <p:grpSpPr bwMode="auto">
              <a:xfrm>
                <a:off x="295" y="1071"/>
                <a:ext cx="3456" cy="2928"/>
                <a:chOff x="295" y="1071"/>
                <a:chExt cx="3456" cy="2928"/>
              </a:xfrm>
            </p:grpSpPr>
            <p:sp>
              <p:nvSpPr>
                <p:cNvPr id="23562" name="Line 6"/>
                <p:cNvSpPr>
                  <a:spLocks noChangeShapeType="1"/>
                </p:cNvSpPr>
                <p:nvPr/>
              </p:nvSpPr>
              <p:spPr bwMode="auto">
                <a:xfrm flipV="1">
                  <a:off x="567" y="1344"/>
                  <a:ext cx="816" cy="1109"/>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nvGrpSpPr>
                <p:cNvPr id="23563" name="Group 7"/>
                <p:cNvGrpSpPr>
                  <a:grpSpLocks/>
                </p:cNvGrpSpPr>
                <p:nvPr/>
              </p:nvGrpSpPr>
              <p:grpSpPr bwMode="auto">
                <a:xfrm>
                  <a:off x="295" y="1071"/>
                  <a:ext cx="3456" cy="2928"/>
                  <a:chOff x="295" y="1071"/>
                  <a:chExt cx="3456" cy="2928"/>
                </a:xfrm>
              </p:grpSpPr>
              <p:sp>
                <p:nvSpPr>
                  <p:cNvPr id="23565" name="Line 8"/>
                  <p:cNvSpPr>
                    <a:spLocks noChangeShapeType="1"/>
                  </p:cNvSpPr>
                  <p:nvPr/>
                </p:nvSpPr>
                <p:spPr bwMode="auto">
                  <a:xfrm>
                    <a:off x="1399" y="1359"/>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3566" name="Line 9"/>
                  <p:cNvSpPr>
                    <a:spLocks noChangeShapeType="1"/>
                  </p:cNvSpPr>
                  <p:nvPr/>
                </p:nvSpPr>
                <p:spPr bwMode="auto">
                  <a:xfrm>
                    <a:off x="2743" y="1359"/>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3567" name="Line 10"/>
                  <p:cNvSpPr>
                    <a:spLocks noChangeShapeType="1"/>
                  </p:cNvSpPr>
                  <p:nvPr/>
                </p:nvSpPr>
                <p:spPr bwMode="auto">
                  <a:xfrm>
                    <a:off x="583" y="2463"/>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3568" name="Line 11"/>
                  <p:cNvSpPr>
                    <a:spLocks noChangeShapeType="1"/>
                  </p:cNvSpPr>
                  <p:nvPr/>
                </p:nvSpPr>
                <p:spPr bwMode="auto">
                  <a:xfrm>
                    <a:off x="2119" y="2463"/>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3569" name="Line 12"/>
                  <p:cNvSpPr>
                    <a:spLocks noChangeShapeType="1"/>
                  </p:cNvSpPr>
                  <p:nvPr/>
                </p:nvSpPr>
                <p:spPr bwMode="auto">
                  <a:xfrm>
                    <a:off x="1399" y="1359"/>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3570" name="Line 13"/>
                  <p:cNvSpPr>
                    <a:spLocks noChangeShapeType="1"/>
                  </p:cNvSpPr>
                  <p:nvPr/>
                </p:nvSpPr>
                <p:spPr bwMode="auto">
                  <a:xfrm flipV="1">
                    <a:off x="2119" y="1359"/>
                    <a:ext cx="624"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3571" name="Line 14"/>
                  <p:cNvSpPr>
                    <a:spLocks noChangeShapeType="1"/>
                  </p:cNvSpPr>
                  <p:nvPr/>
                </p:nvSpPr>
                <p:spPr bwMode="auto">
                  <a:xfrm>
                    <a:off x="583" y="2463"/>
                    <a:ext cx="1344"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3572" name="Line 15"/>
                  <p:cNvSpPr>
                    <a:spLocks noChangeShapeType="1"/>
                  </p:cNvSpPr>
                  <p:nvPr/>
                </p:nvSpPr>
                <p:spPr bwMode="auto">
                  <a:xfrm flipV="1">
                    <a:off x="1927" y="2463"/>
                    <a:ext cx="192"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3573" name="Line 16"/>
                  <p:cNvSpPr>
                    <a:spLocks noChangeShapeType="1"/>
                  </p:cNvSpPr>
                  <p:nvPr/>
                </p:nvSpPr>
                <p:spPr bwMode="auto">
                  <a:xfrm flipV="1">
                    <a:off x="1927" y="2463"/>
                    <a:ext cx="1536"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3574" name="Text Box 17"/>
                  <p:cNvSpPr txBox="1">
                    <a:spLocks noChangeArrowheads="1"/>
                  </p:cNvSpPr>
                  <p:nvPr/>
                </p:nvSpPr>
                <p:spPr bwMode="auto">
                  <a:xfrm>
                    <a:off x="295" y="236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23575" name="Text Box 18"/>
                  <p:cNvSpPr txBox="1">
                    <a:spLocks noChangeArrowheads="1"/>
                  </p:cNvSpPr>
                  <p:nvPr/>
                </p:nvSpPr>
                <p:spPr bwMode="auto">
                  <a:xfrm>
                    <a:off x="2119" y="246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23576" name="Text Box 19"/>
                  <p:cNvSpPr txBox="1">
                    <a:spLocks noChangeArrowheads="1"/>
                  </p:cNvSpPr>
                  <p:nvPr/>
                </p:nvSpPr>
                <p:spPr bwMode="auto">
                  <a:xfrm>
                    <a:off x="1159" y="107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23577" name="Text Box 20"/>
                  <p:cNvSpPr txBox="1">
                    <a:spLocks noChangeArrowheads="1"/>
                  </p:cNvSpPr>
                  <p:nvPr/>
                </p:nvSpPr>
                <p:spPr bwMode="auto">
                  <a:xfrm>
                    <a:off x="2743" y="116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23578" name="Text Box 21"/>
                  <p:cNvSpPr txBox="1">
                    <a:spLocks noChangeArrowheads="1"/>
                  </p:cNvSpPr>
                  <p:nvPr/>
                </p:nvSpPr>
                <p:spPr bwMode="auto">
                  <a:xfrm>
                    <a:off x="3463" y="241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23579" name="Text Box 22"/>
                  <p:cNvSpPr txBox="1">
                    <a:spLocks noChangeArrowheads="1"/>
                  </p:cNvSpPr>
                  <p:nvPr/>
                </p:nvSpPr>
                <p:spPr bwMode="auto">
                  <a:xfrm>
                    <a:off x="1783" y="371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23580" name="Text Box 23"/>
                  <p:cNvSpPr txBox="1">
                    <a:spLocks noChangeArrowheads="1"/>
                  </p:cNvSpPr>
                  <p:nvPr/>
                </p:nvSpPr>
                <p:spPr bwMode="auto">
                  <a:xfrm>
                    <a:off x="2599" y="313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23581" name="Text Box 24"/>
                  <p:cNvSpPr txBox="1">
                    <a:spLocks noChangeArrowheads="1"/>
                  </p:cNvSpPr>
                  <p:nvPr/>
                </p:nvSpPr>
                <p:spPr bwMode="auto">
                  <a:xfrm>
                    <a:off x="1207" y="251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23582" name="Text Box 25"/>
                  <p:cNvSpPr txBox="1">
                    <a:spLocks noChangeArrowheads="1"/>
                  </p:cNvSpPr>
                  <p:nvPr/>
                </p:nvSpPr>
                <p:spPr bwMode="auto">
                  <a:xfrm>
                    <a:off x="967" y="3039"/>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3583" name="Text Box 26"/>
                  <p:cNvSpPr txBox="1">
                    <a:spLocks noChangeArrowheads="1"/>
                  </p:cNvSpPr>
                  <p:nvPr/>
                </p:nvSpPr>
                <p:spPr bwMode="auto">
                  <a:xfrm>
                    <a:off x="2023" y="284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3584" name="Text Box 27"/>
                  <p:cNvSpPr txBox="1">
                    <a:spLocks noChangeArrowheads="1"/>
                  </p:cNvSpPr>
                  <p:nvPr/>
                </p:nvSpPr>
                <p:spPr bwMode="auto">
                  <a:xfrm>
                    <a:off x="1495" y="1839"/>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23585" name="Text Box 28"/>
                  <p:cNvSpPr txBox="1">
                    <a:spLocks noChangeArrowheads="1"/>
                  </p:cNvSpPr>
                  <p:nvPr/>
                </p:nvSpPr>
                <p:spPr bwMode="auto">
                  <a:xfrm>
                    <a:off x="2455" y="179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23586" name="Text Box 29"/>
                  <p:cNvSpPr txBox="1">
                    <a:spLocks noChangeArrowheads="1"/>
                  </p:cNvSpPr>
                  <p:nvPr/>
                </p:nvSpPr>
                <p:spPr bwMode="auto">
                  <a:xfrm>
                    <a:off x="3079" y="169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3587" name="Text Box 30"/>
                  <p:cNvSpPr txBox="1">
                    <a:spLocks noChangeArrowheads="1"/>
                  </p:cNvSpPr>
                  <p:nvPr/>
                </p:nvSpPr>
                <p:spPr bwMode="auto">
                  <a:xfrm>
                    <a:off x="1927" y="107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3588" name="Text Box 31"/>
                  <p:cNvSpPr txBox="1">
                    <a:spLocks noChangeArrowheads="1"/>
                  </p:cNvSpPr>
                  <p:nvPr/>
                </p:nvSpPr>
                <p:spPr bwMode="auto">
                  <a:xfrm>
                    <a:off x="839" y="157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23589" name="Text Box 32"/>
                  <p:cNvSpPr txBox="1">
                    <a:spLocks noChangeArrowheads="1"/>
                  </p:cNvSpPr>
                  <p:nvPr/>
                </p:nvSpPr>
                <p:spPr bwMode="auto">
                  <a:xfrm>
                    <a:off x="2551" y="217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23564" name="Line 33"/>
                <p:cNvSpPr>
                  <a:spLocks noChangeShapeType="1"/>
                </p:cNvSpPr>
                <p:nvPr/>
              </p:nvSpPr>
              <p:spPr bwMode="auto">
                <a:xfrm flipV="1">
                  <a:off x="1927" y="2478"/>
                  <a:ext cx="1536" cy="120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sp>
            <p:nvSpPr>
              <p:cNvPr id="23561" name="Line 34"/>
              <p:cNvSpPr>
                <a:spLocks noChangeShapeType="1"/>
              </p:cNvSpPr>
              <p:nvPr/>
            </p:nvSpPr>
            <p:spPr bwMode="auto">
              <a:xfrm>
                <a:off x="2744" y="1344"/>
                <a:ext cx="726" cy="1134"/>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sp>
          <p:nvSpPr>
            <p:cNvPr id="23559" name="Line 35"/>
            <p:cNvSpPr>
              <a:spLocks noChangeShapeType="1"/>
            </p:cNvSpPr>
            <p:nvPr/>
          </p:nvSpPr>
          <p:spPr bwMode="auto">
            <a:xfrm>
              <a:off x="567" y="2432"/>
              <a:ext cx="1360" cy="1225"/>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sp>
        <p:nvSpPr>
          <p:cNvPr id="31781" name="Line 37"/>
          <p:cNvSpPr>
            <a:spLocks noChangeShapeType="1"/>
          </p:cNvSpPr>
          <p:nvPr/>
        </p:nvSpPr>
        <p:spPr bwMode="auto">
          <a:xfrm flipH="1">
            <a:off x="3059113" y="3933825"/>
            <a:ext cx="288925" cy="1871663"/>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38" name="Text Box 30"/>
          <p:cNvSpPr txBox="1">
            <a:spLocks noChangeArrowheads="1"/>
          </p:cNvSpPr>
          <p:nvPr/>
        </p:nvSpPr>
        <p:spPr bwMode="auto">
          <a:xfrm>
            <a:off x="1333500" y="68759"/>
            <a:ext cx="72009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sz="4400" b="1" dirty="0" err="1">
                <a:latin typeface="+mn-lt"/>
              </a:rPr>
              <a:t>Kruskal’s</a:t>
            </a:r>
            <a:r>
              <a:rPr lang="en-GB" altLang="en-US" sz="4400" b="1" dirty="0">
                <a:latin typeface="+mn-lt"/>
              </a:rPr>
              <a:t> Algorithm</a:t>
            </a:r>
            <a:endParaRPr lang="en-US" altLang="en-US" sz="4400" b="1" dirty="0">
              <a:latin typeface="+mn-lt"/>
            </a:endParaRPr>
          </a:p>
        </p:txBody>
      </p:sp>
    </p:spTree>
    <p:extLst>
      <p:ext uri="{BB962C8B-B14F-4D97-AF65-F5344CB8AC3E}">
        <p14:creationId xmlns:p14="http://schemas.microsoft.com/office/powerpoint/2010/main" xmlns="" val="2235281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8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11863" y="1125538"/>
            <a:ext cx="2881312"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marL="0" indent="0">
              <a:buFont typeface="Times New Roman" pitchFamily="18" charset="0"/>
              <a:buNone/>
            </a:pPr>
            <a:r>
              <a:rPr lang="en-US" altLang="en-US" dirty="0">
                <a:latin typeface="+mn-lt"/>
              </a:rPr>
              <a:t>All vertices have </a:t>
            </a:r>
            <a:r>
              <a:rPr lang="en-US" altLang="en-US" dirty="0" smtClean="0">
                <a:latin typeface="+mn-lt"/>
              </a:rPr>
              <a:t>been connected</a:t>
            </a:r>
            <a:r>
              <a:rPr lang="en-US" altLang="en-US" dirty="0">
                <a:latin typeface="+mn-lt"/>
              </a:rPr>
              <a:t>.</a:t>
            </a:r>
          </a:p>
          <a:p>
            <a:pPr>
              <a:buFont typeface="Times New Roman" pitchFamily="18" charset="0"/>
              <a:buNone/>
            </a:pPr>
            <a:endParaRPr lang="en-GB" altLang="en-US" dirty="0">
              <a:latin typeface="+mn-lt"/>
            </a:endParaRPr>
          </a:p>
          <a:p>
            <a:pPr>
              <a:buFont typeface="Times New Roman" pitchFamily="18" charset="0"/>
              <a:buNone/>
            </a:pPr>
            <a:r>
              <a:rPr lang="en-GB" altLang="en-US" dirty="0">
                <a:latin typeface="+mn-lt"/>
              </a:rPr>
              <a:t>The solution is</a:t>
            </a:r>
            <a:endParaRPr lang="en-US" altLang="en-US" dirty="0">
              <a:latin typeface="+mn-lt"/>
            </a:endParaRPr>
          </a:p>
          <a:p>
            <a:pPr>
              <a:buFont typeface="Verdana" pitchFamily="34" charset="0"/>
              <a:buNone/>
            </a:pPr>
            <a:endParaRPr lang="en-GB" altLang="en-US" dirty="0">
              <a:latin typeface="+mn-lt"/>
            </a:endParaRPr>
          </a:p>
          <a:p>
            <a:pPr eaLnBrk="1" hangingPunct="1"/>
            <a:r>
              <a:rPr lang="en-GB" altLang="en-US" b="1" dirty="0">
                <a:latin typeface="+mn-lt"/>
              </a:rPr>
              <a:t>ED  2</a:t>
            </a:r>
          </a:p>
          <a:p>
            <a:pPr eaLnBrk="1" hangingPunct="1"/>
            <a:r>
              <a:rPr lang="en-GB" altLang="en-US" b="1" dirty="0">
                <a:latin typeface="+mn-lt"/>
              </a:rPr>
              <a:t>AB  3</a:t>
            </a:r>
          </a:p>
          <a:p>
            <a:pPr eaLnBrk="1" hangingPunct="1"/>
            <a:r>
              <a:rPr lang="en-GB" altLang="en-US" b="1" dirty="0">
                <a:latin typeface="+mn-lt"/>
              </a:rPr>
              <a:t>CD  4 </a:t>
            </a:r>
          </a:p>
          <a:p>
            <a:pPr eaLnBrk="1" hangingPunct="1"/>
            <a:r>
              <a:rPr lang="en-GB" altLang="en-US" b="1" dirty="0">
                <a:latin typeface="+mn-lt"/>
              </a:rPr>
              <a:t>AE  4</a:t>
            </a:r>
          </a:p>
          <a:p>
            <a:pPr eaLnBrk="1" hangingPunct="1"/>
            <a:r>
              <a:rPr lang="en-GB" altLang="en-US" b="1" dirty="0">
                <a:latin typeface="+mn-lt"/>
              </a:rPr>
              <a:t>EF  5</a:t>
            </a:r>
          </a:p>
          <a:p>
            <a:pPr eaLnBrk="1" hangingPunct="1"/>
            <a:endParaRPr lang="en-GB" altLang="en-US" b="1" dirty="0">
              <a:latin typeface="+mn-lt"/>
            </a:endParaRPr>
          </a:p>
          <a:p>
            <a:pPr eaLnBrk="1" hangingPunct="1"/>
            <a:endParaRPr lang="en-GB" altLang="en-US" dirty="0">
              <a:latin typeface="+mn-lt"/>
            </a:endParaRPr>
          </a:p>
          <a:p>
            <a:pPr marL="0" indent="0" algn="ctr" eaLnBrk="1" hangingPunct="1"/>
            <a:r>
              <a:rPr lang="en-GB" altLang="en-US" dirty="0">
                <a:latin typeface="+mn-lt"/>
              </a:rPr>
              <a:t>Total weight of tree: 18</a:t>
            </a:r>
          </a:p>
          <a:p>
            <a:pPr eaLnBrk="1" hangingPunct="1"/>
            <a:endParaRPr lang="en-US" altLang="en-US" dirty="0">
              <a:latin typeface="+mn-lt"/>
            </a:endParaRPr>
          </a:p>
        </p:txBody>
      </p:sp>
      <p:grpSp>
        <p:nvGrpSpPr>
          <p:cNvPr id="24580" name="Group 38"/>
          <p:cNvGrpSpPr>
            <a:grpSpLocks/>
          </p:cNvGrpSpPr>
          <p:nvPr/>
        </p:nvGrpSpPr>
        <p:grpSpPr bwMode="auto">
          <a:xfrm>
            <a:off x="468313" y="1700213"/>
            <a:ext cx="5486400" cy="4648200"/>
            <a:chOff x="295" y="1071"/>
            <a:chExt cx="3456" cy="2928"/>
          </a:xfrm>
        </p:grpSpPr>
        <p:grpSp>
          <p:nvGrpSpPr>
            <p:cNvPr id="24581" name="Group 4"/>
            <p:cNvGrpSpPr>
              <a:grpSpLocks/>
            </p:cNvGrpSpPr>
            <p:nvPr/>
          </p:nvGrpSpPr>
          <p:grpSpPr bwMode="auto">
            <a:xfrm>
              <a:off x="295" y="1071"/>
              <a:ext cx="3456" cy="2928"/>
              <a:chOff x="295" y="1071"/>
              <a:chExt cx="3456" cy="2928"/>
            </a:xfrm>
          </p:grpSpPr>
          <p:grpSp>
            <p:nvGrpSpPr>
              <p:cNvPr id="24583" name="Group 5"/>
              <p:cNvGrpSpPr>
                <a:grpSpLocks/>
              </p:cNvGrpSpPr>
              <p:nvPr/>
            </p:nvGrpSpPr>
            <p:grpSpPr bwMode="auto">
              <a:xfrm>
                <a:off x="295" y="1071"/>
                <a:ext cx="3456" cy="2928"/>
                <a:chOff x="295" y="1071"/>
                <a:chExt cx="3456" cy="2928"/>
              </a:xfrm>
            </p:grpSpPr>
            <p:grpSp>
              <p:nvGrpSpPr>
                <p:cNvPr id="24585" name="Group 6"/>
                <p:cNvGrpSpPr>
                  <a:grpSpLocks/>
                </p:cNvGrpSpPr>
                <p:nvPr/>
              </p:nvGrpSpPr>
              <p:grpSpPr bwMode="auto">
                <a:xfrm>
                  <a:off x="295" y="1071"/>
                  <a:ext cx="3456" cy="2928"/>
                  <a:chOff x="295" y="1071"/>
                  <a:chExt cx="3456" cy="2928"/>
                </a:xfrm>
              </p:grpSpPr>
              <p:sp>
                <p:nvSpPr>
                  <p:cNvPr id="24587" name="Line 7"/>
                  <p:cNvSpPr>
                    <a:spLocks noChangeShapeType="1"/>
                  </p:cNvSpPr>
                  <p:nvPr/>
                </p:nvSpPr>
                <p:spPr bwMode="auto">
                  <a:xfrm flipV="1">
                    <a:off x="567" y="1344"/>
                    <a:ext cx="816" cy="1109"/>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nvGrpSpPr>
                  <p:cNvPr id="24588" name="Group 8"/>
                  <p:cNvGrpSpPr>
                    <a:grpSpLocks/>
                  </p:cNvGrpSpPr>
                  <p:nvPr/>
                </p:nvGrpSpPr>
                <p:grpSpPr bwMode="auto">
                  <a:xfrm>
                    <a:off x="295" y="1071"/>
                    <a:ext cx="3456" cy="2928"/>
                    <a:chOff x="295" y="1071"/>
                    <a:chExt cx="3456" cy="2928"/>
                  </a:xfrm>
                </p:grpSpPr>
                <p:sp>
                  <p:nvSpPr>
                    <p:cNvPr id="24590" name="Line 9"/>
                    <p:cNvSpPr>
                      <a:spLocks noChangeShapeType="1"/>
                    </p:cNvSpPr>
                    <p:nvPr/>
                  </p:nvSpPr>
                  <p:spPr bwMode="auto">
                    <a:xfrm>
                      <a:off x="1399" y="1359"/>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4591" name="Line 10"/>
                    <p:cNvSpPr>
                      <a:spLocks noChangeShapeType="1"/>
                    </p:cNvSpPr>
                    <p:nvPr/>
                  </p:nvSpPr>
                  <p:spPr bwMode="auto">
                    <a:xfrm>
                      <a:off x="2743" y="1359"/>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4592" name="Line 11"/>
                    <p:cNvSpPr>
                      <a:spLocks noChangeShapeType="1"/>
                    </p:cNvSpPr>
                    <p:nvPr/>
                  </p:nvSpPr>
                  <p:spPr bwMode="auto">
                    <a:xfrm>
                      <a:off x="583" y="2463"/>
                      <a:ext cx="153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4593" name="Line 12"/>
                    <p:cNvSpPr>
                      <a:spLocks noChangeShapeType="1"/>
                    </p:cNvSpPr>
                    <p:nvPr/>
                  </p:nvSpPr>
                  <p:spPr bwMode="auto">
                    <a:xfrm>
                      <a:off x="2119" y="2463"/>
                      <a:ext cx="13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4594" name="Line 13"/>
                    <p:cNvSpPr>
                      <a:spLocks noChangeShapeType="1"/>
                    </p:cNvSpPr>
                    <p:nvPr/>
                  </p:nvSpPr>
                  <p:spPr bwMode="auto">
                    <a:xfrm>
                      <a:off x="1399" y="1359"/>
                      <a:ext cx="720"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4595" name="Line 14"/>
                    <p:cNvSpPr>
                      <a:spLocks noChangeShapeType="1"/>
                    </p:cNvSpPr>
                    <p:nvPr/>
                  </p:nvSpPr>
                  <p:spPr bwMode="auto">
                    <a:xfrm flipV="1">
                      <a:off x="2119" y="1359"/>
                      <a:ext cx="624" cy="11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4596" name="Line 15"/>
                    <p:cNvSpPr>
                      <a:spLocks noChangeShapeType="1"/>
                    </p:cNvSpPr>
                    <p:nvPr/>
                  </p:nvSpPr>
                  <p:spPr bwMode="auto">
                    <a:xfrm>
                      <a:off x="583" y="2463"/>
                      <a:ext cx="1344"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4597" name="Line 16"/>
                    <p:cNvSpPr>
                      <a:spLocks noChangeShapeType="1"/>
                    </p:cNvSpPr>
                    <p:nvPr/>
                  </p:nvSpPr>
                  <p:spPr bwMode="auto">
                    <a:xfrm flipV="1">
                      <a:off x="1927" y="2463"/>
                      <a:ext cx="192"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4598" name="Line 17"/>
                    <p:cNvSpPr>
                      <a:spLocks noChangeShapeType="1"/>
                    </p:cNvSpPr>
                    <p:nvPr/>
                  </p:nvSpPr>
                  <p:spPr bwMode="auto">
                    <a:xfrm flipV="1">
                      <a:off x="1927" y="2463"/>
                      <a:ext cx="1536" cy="1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AU"/>
                    </a:p>
                  </p:txBody>
                </p:sp>
                <p:sp>
                  <p:nvSpPr>
                    <p:cNvPr id="24599" name="Text Box 18"/>
                    <p:cNvSpPr txBox="1">
                      <a:spLocks noChangeArrowheads="1"/>
                    </p:cNvSpPr>
                    <p:nvPr/>
                  </p:nvSpPr>
                  <p:spPr bwMode="auto">
                    <a:xfrm>
                      <a:off x="295" y="236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A</a:t>
                      </a:r>
                    </a:p>
                  </p:txBody>
                </p:sp>
                <p:sp>
                  <p:nvSpPr>
                    <p:cNvPr id="24600" name="Text Box 19"/>
                    <p:cNvSpPr txBox="1">
                      <a:spLocks noChangeArrowheads="1"/>
                    </p:cNvSpPr>
                    <p:nvPr/>
                  </p:nvSpPr>
                  <p:spPr bwMode="auto">
                    <a:xfrm>
                      <a:off x="2119" y="246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F</a:t>
                      </a:r>
                    </a:p>
                  </p:txBody>
                </p:sp>
                <p:sp>
                  <p:nvSpPr>
                    <p:cNvPr id="24601" name="Text Box 20"/>
                    <p:cNvSpPr txBox="1">
                      <a:spLocks noChangeArrowheads="1"/>
                    </p:cNvSpPr>
                    <p:nvPr/>
                  </p:nvSpPr>
                  <p:spPr bwMode="auto">
                    <a:xfrm>
                      <a:off x="1159" y="107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B</a:t>
                      </a:r>
                    </a:p>
                  </p:txBody>
                </p:sp>
                <p:sp>
                  <p:nvSpPr>
                    <p:cNvPr id="24602" name="Text Box 21"/>
                    <p:cNvSpPr txBox="1">
                      <a:spLocks noChangeArrowheads="1"/>
                    </p:cNvSpPr>
                    <p:nvPr/>
                  </p:nvSpPr>
                  <p:spPr bwMode="auto">
                    <a:xfrm>
                      <a:off x="2743" y="116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C</a:t>
                      </a:r>
                    </a:p>
                  </p:txBody>
                </p:sp>
                <p:sp>
                  <p:nvSpPr>
                    <p:cNvPr id="24603" name="Text Box 22"/>
                    <p:cNvSpPr txBox="1">
                      <a:spLocks noChangeArrowheads="1"/>
                    </p:cNvSpPr>
                    <p:nvPr/>
                  </p:nvSpPr>
                  <p:spPr bwMode="auto">
                    <a:xfrm>
                      <a:off x="3463" y="241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D</a:t>
                      </a:r>
                    </a:p>
                  </p:txBody>
                </p:sp>
                <p:sp>
                  <p:nvSpPr>
                    <p:cNvPr id="24604" name="Text Box 23"/>
                    <p:cNvSpPr txBox="1">
                      <a:spLocks noChangeArrowheads="1"/>
                    </p:cNvSpPr>
                    <p:nvPr/>
                  </p:nvSpPr>
                  <p:spPr bwMode="auto">
                    <a:xfrm>
                      <a:off x="1783" y="371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E</a:t>
                      </a:r>
                    </a:p>
                  </p:txBody>
                </p:sp>
                <p:sp>
                  <p:nvSpPr>
                    <p:cNvPr id="24605" name="Text Box 24"/>
                    <p:cNvSpPr txBox="1">
                      <a:spLocks noChangeArrowheads="1"/>
                    </p:cNvSpPr>
                    <p:nvPr/>
                  </p:nvSpPr>
                  <p:spPr bwMode="auto">
                    <a:xfrm>
                      <a:off x="2599" y="313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2</a:t>
                      </a:r>
                    </a:p>
                  </p:txBody>
                </p:sp>
                <p:sp>
                  <p:nvSpPr>
                    <p:cNvPr id="24606" name="Text Box 25"/>
                    <p:cNvSpPr txBox="1">
                      <a:spLocks noChangeArrowheads="1"/>
                    </p:cNvSpPr>
                    <p:nvPr/>
                  </p:nvSpPr>
                  <p:spPr bwMode="auto">
                    <a:xfrm>
                      <a:off x="1207" y="251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7</a:t>
                      </a:r>
                    </a:p>
                  </p:txBody>
                </p:sp>
                <p:sp>
                  <p:nvSpPr>
                    <p:cNvPr id="24607" name="Text Box 26"/>
                    <p:cNvSpPr txBox="1">
                      <a:spLocks noChangeArrowheads="1"/>
                    </p:cNvSpPr>
                    <p:nvPr/>
                  </p:nvSpPr>
                  <p:spPr bwMode="auto">
                    <a:xfrm>
                      <a:off x="967" y="3039"/>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4608" name="Text Box 27"/>
                    <p:cNvSpPr txBox="1">
                      <a:spLocks noChangeArrowheads="1"/>
                    </p:cNvSpPr>
                    <p:nvPr/>
                  </p:nvSpPr>
                  <p:spPr bwMode="auto">
                    <a:xfrm>
                      <a:off x="2023" y="2847"/>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4609" name="Text Box 28"/>
                    <p:cNvSpPr txBox="1">
                      <a:spLocks noChangeArrowheads="1"/>
                    </p:cNvSpPr>
                    <p:nvPr/>
                  </p:nvSpPr>
                  <p:spPr bwMode="auto">
                    <a:xfrm>
                      <a:off x="1495" y="1839"/>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sp>
                  <p:nvSpPr>
                    <p:cNvPr id="24610" name="Text Box 29"/>
                    <p:cNvSpPr txBox="1">
                      <a:spLocks noChangeArrowheads="1"/>
                    </p:cNvSpPr>
                    <p:nvPr/>
                  </p:nvSpPr>
                  <p:spPr bwMode="auto">
                    <a:xfrm>
                      <a:off x="2455" y="179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6</a:t>
                      </a:r>
                    </a:p>
                  </p:txBody>
                </p:sp>
                <p:sp>
                  <p:nvSpPr>
                    <p:cNvPr id="24611" name="Text Box 30"/>
                    <p:cNvSpPr txBox="1">
                      <a:spLocks noChangeArrowheads="1"/>
                    </p:cNvSpPr>
                    <p:nvPr/>
                  </p:nvSpPr>
                  <p:spPr bwMode="auto">
                    <a:xfrm>
                      <a:off x="3079" y="169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4</a:t>
                      </a:r>
                    </a:p>
                  </p:txBody>
                </p:sp>
                <p:sp>
                  <p:nvSpPr>
                    <p:cNvPr id="24612" name="Text Box 31"/>
                    <p:cNvSpPr txBox="1">
                      <a:spLocks noChangeArrowheads="1"/>
                    </p:cNvSpPr>
                    <p:nvPr/>
                  </p:nvSpPr>
                  <p:spPr bwMode="auto">
                    <a:xfrm>
                      <a:off x="1927" y="1071"/>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5</a:t>
                      </a:r>
                    </a:p>
                  </p:txBody>
                </p:sp>
                <p:sp>
                  <p:nvSpPr>
                    <p:cNvPr id="24613" name="Text Box 32"/>
                    <p:cNvSpPr txBox="1">
                      <a:spLocks noChangeArrowheads="1"/>
                    </p:cNvSpPr>
                    <p:nvPr/>
                  </p:nvSpPr>
                  <p:spPr bwMode="auto">
                    <a:xfrm>
                      <a:off x="839" y="1570"/>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3</a:t>
                      </a:r>
                    </a:p>
                  </p:txBody>
                </p:sp>
                <p:sp>
                  <p:nvSpPr>
                    <p:cNvPr id="24614" name="Text Box 33"/>
                    <p:cNvSpPr txBox="1">
                      <a:spLocks noChangeArrowheads="1"/>
                    </p:cNvSpPr>
                    <p:nvPr/>
                  </p:nvSpPr>
                  <p:spPr bwMode="auto">
                    <a:xfrm>
                      <a:off x="2551" y="2175"/>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Bef>
                          <a:spcPct val="50000"/>
                        </a:spcBef>
                      </a:pPr>
                      <a:r>
                        <a:rPr lang="en-GB" altLang="en-US"/>
                        <a:t>8</a:t>
                      </a:r>
                    </a:p>
                  </p:txBody>
                </p:sp>
              </p:grpSp>
              <p:sp>
                <p:nvSpPr>
                  <p:cNvPr id="24589" name="Line 34"/>
                  <p:cNvSpPr>
                    <a:spLocks noChangeShapeType="1"/>
                  </p:cNvSpPr>
                  <p:nvPr/>
                </p:nvSpPr>
                <p:spPr bwMode="auto">
                  <a:xfrm flipV="1">
                    <a:off x="1927" y="2478"/>
                    <a:ext cx="1536" cy="120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sp>
              <p:nvSpPr>
                <p:cNvPr id="24586" name="Line 35"/>
                <p:cNvSpPr>
                  <a:spLocks noChangeShapeType="1"/>
                </p:cNvSpPr>
                <p:nvPr/>
              </p:nvSpPr>
              <p:spPr bwMode="auto">
                <a:xfrm>
                  <a:off x="2744" y="1344"/>
                  <a:ext cx="726" cy="1134"/>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sp>
            <p:nvSpPr>
              <p:cNvPr id="24584" name="Line 36"/>
              <p:cNvSpPr>
                <a:spLocks noChangeShapeType="1"/>
              </p:cNvSpPr>
              <p:nvPr/>
            </p:nvSpPr>
            <p:spPr bwMode="auto">
              <a:xfrm>
                <a:off x="567" y="2432"/>
                <a:ext cx="1360" cy="1225"/>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sp>
          <p:nvSpPr>
            <p:cNvPr id="24582" name="Line 37"/>
            <p:cNvSpPr>
              <a:spLocks noChangeShapeType="1"/>
            </p:cNvSpPr>
            <p:nvPr/>
          </p:nvSpPr>
          <p:spPr bwMode="auto">
            <a:xfrm flipH="1">
              <a:off x="1927" y="2478"/>
              <a:ext cx="182" cy="1179"/>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AU"/>
            </a:p>
          </p:txBody>
        </p:sp>
      </p:grpSp>
      <p:sp>
        <p:nvSpPr>
          <p:cNvPr id="39" name="Text Box 30"/>
          <p:cNvSpPr txBox="1">
            <a:spLocks noChangeArrowheads="1"/>
          </p:cNvSpPr>
          <p:nvPr/>
        </p:nvSpPr>
        <p:spPr bwMode="auto">
          <a:xfrm>
            <a:off x="1333500" y="68759"/>
            <a:ext cx="72009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altLang="en-US" sz="4400" b="1" dirty="0" err="1">
                <a:latin typeface="+mn-lt"/>
              </a:rPr>
              <a:t>Kruskal’s</a:t>
            </a:r>
            <a:r>
              <a:rPr lang="en-GB" altLang="en-US" sz="4400" b="1" dirty="0">
                <a:latin typeface="+mn-lt"/>
              </a:rPr>
              <a:t> Algorithm</a:t>
            </a:r>
            <a:endParaRPr lang="en-US" altLang="en-US" sz="4400" b="1" dirty="0">
              <a:latin typeface="+mn-lt"/>
            </a:endParaRPr>
          </a:p>
        </p:txBody>
      </p:sp>
    </p:spTree>
    <p:extLst>
      <p:ext uri="{BB962C8B-B14F-4D97-AF65-F5344CB8AC3E}">
        <p14:creationId xmlns:p14="http://schemas.microsoft.com/office/powerpoint/2010/main" xmlns="" val="3585472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Kruskal’s</a:t>
            </a:r>
            <a:r>
              <a:rPr lang="en-US" dirty="0" smtClean="0"/>
              <a:t> Algorithm</a:t>
            </a:r>
            <a:endParaRPr lang="en-US" dirty="0"/>
          </a:p>
        </p:txBody>
      </p:sp>
      <p:sp>
        <p:nvSpPr>
          <p:cNvPr id="3" name="Content Placeholder 2"/>
          <p:cNvSpPr>
            <a:spLocks noGrp="1"/>
          </p:cNvSpPr>
          <p:nvPr>
            <p:ph idx="1"/>
          </p:nvPr>
        </p:nvSpPr>
        <p:spPr/>
        <p:txBody>
          <a:bodyPr/>
          <a:lstStyle/>
          <a:p>
            <a:pPr>
              <a:buNone/>
            </a:pPr>
            <a:r>
              <a:rPr lang="en-US" dirty="0" smtClean="0"/>
              <a:t>Important notes:</a:t>
            </a:r>
          </a:p>
          <a:p>
            <a:r>
              <a:rPr lang="en-US" dirty="0" smtClean="0"/>
              <a:t>The graph given should be a tree</a:t>
            </a:r>
          </a:p>
          <a:p>
            <a:pPr lvl="1"/>
            <a:r>
              <a:rPr lang="en-US" dirty="0" smtClean="0"/>
              <a:t>Remove all loops (if any)</a:t>
            </a:r>
          </a:p>
          <a:p>
            <a:pPr lvl="1"/>
            <a:r>
              <a:rPr lang="en-US" dirty="0" smtClean="0"/>
              <a:t>Remove all parallel edges</a:t>
            </a:r>
          </a:p>
          <a:p>
            <a:pPr lvl="2"/>
            <a:r>
              <a:rPr lang="en-US" dirty="0" smtClean="0"/>
              <a:t>keep the one which has the least weight associated and remove all others</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Rooted Tree - Terminologies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19125" y="1672431"/>
            <a:ext cx="7905750" cy="4381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898607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5058" name="Picture 2"/>
          <p:cNvPicPr>
            <a:picLocks noChangeAspect="1" noChangeArrowheads="1"/>
          </p:cNvPicPr>
          <p:nvPr/>
        </p:nvPicPr>
        <p:blipFill>
          <a:blip r:embed="rId2"/>
          <a:srcRect l="31040" t="23958" r="32064" b="36458"/>
          <a:stretch>
            <a:fillRect/>
          </a:stretch>
        </p:blipFill>
        <p:spPr bwMode="auto">
          <a:xfrm>
            <a:off x="1143000" y="1676400"/>
            <a:ext cx="6948237" cy="419100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Remove all loops and parallel edges</a:t>
            </a:r>
            <a:endParaRPr lang="en-US" dirty="0"/>
          </a:p>
        </p:txBody>
      </p:sp>
      <p:pic>
        <p:nvPicPr>
          <p:cNvPr id="46083" name="Picture 3"/>
          <p:cNvPicPr>
            <a:picLocks noChangeAspect="1" noChangeArrowheads="1"/>
          </p:cNvPicPr>
          <p:nvPr/>
        </p:nvPicPr>
        <p:blipFill>
          <a:blip r:embed="rId2"/>
          <a:srcRect l="30673" t="13542" r="33602" b="45833"/>
          <a:stretch>
            <a:fillRect/>
          </a:stretch>
        </p:blipFill>
        <p:spPr bwMode="auto">
          <a:xfrm>
            <a:off x="0" y="2133600"/>
            <a:ext cx="4648200" cy="2971800"/>
          </a:xfrm>
          <a:prstGeom prst="rect">
            <a:avLst/>
          </a:prstGeom>
          <a:noFill/>
          <a:ln w="9525">
            <a:noFill/>
            <a:miter lim="800000"/>
            <a:headEnd/>
            <a:tailEnd/>
          </a:ln>
          <a:effectLst/>
        </p:spPr>
      </p:pic>
      <p:pic>
        <p:nvPicPr>
          <p:cNvPr id="6" name="Picture 3"/>
          <p:cNvPicPr>
            <a:picLocks noChangeAspect="1" noChangeArrowheads="1"/>
          </p:cNvPicPr>
          <p:nvPr/>
        </p:nvPicPr>
        <p:blipFill>
          <a:blip r:embed="rId2"/>
          <a:srcRect l="30673" t="65625" r="33602" b="6250"/>
          <a:stretch>
            <a:fillRect/>
          </a:stretch>
        </p:blipFill>
        <p:spPr bwMode="auto">
          <a:xfrm>
            <a:off x="4114800" y="4343400"/>
            <a:ext cx="4648200" cy="2057400"/>
          </a:xfrm>
          <a:prstGeom prst="rect">
            <a:avLst/>
          </a:prstGeom>
          <a:noFill/>
          <a:ln w="9525">
            <a:noFill/>
            <a:miter lim="800000"/>
            <a:headEnd/>
            <a:tailEnd/>
          </a:ln>
          <a:effectLst/>
        </p:spPr>
      </p:pic>
      <p:sp>
        <p:nvSpPr>
          <p:cNvPr id="8" name="Down Arrow 7"/>
          <p:cNvSpPr/>
          <p:nvPr/>
        </p:nvSpPr>
        <p:spPr>
          <a:xfrm rot="19370744">
            <a:off x="3877267" y="4340786"/>
            <a:ext cx="739175" cy="72351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Arrange all edges in their increasing order of weight</a:t>
            </a:r>
          </a:p>
          <a:p>
            <a:endParaRPr lang="en-US" dirty="0"/>
          </a:p>
        </p:txBody>
      </p:sp>
      <p:graphicFrame>
        <p:nvGraphicFramePr>
          <p:cNvPr id="4" name="Table 3"/>
          <p:cNvGraphicFramePr>
            <a:graphicFrameLocks noGrp="1"/>
          </p:cNvGraphicFramePr>
          <p:nvPr/>
        </p:nvGraphicFramePr>
        <p:xfrm>
          <a:off x="1066800" y="3048000"/>
          <a:ext cx="7238997" cy="1447800"/>
        </p:xfrm>
        <a:graphic>
          <a:graphicData uri="http://schemas.openxmlformats.org/drawingml/2006/table">
            <a:tbl>
              <a:tblPr firstRow="1" bandRow="1">
                <a:tableStyleId>{5C22544A-7EE6-4342-B048-85BDC9FD1C3A}</a:tableStyleId>
              </a:tblPr>
              <a:tblGrid>
                <a:gridCol w="804333"/>
                <a:gridCol w="804333"/>
                <a:gridCol w="804333"/>
                <a:gridCol w="804333"/>
                <a:gridCol w="804333"/>
                <a:gridCol w="804333"/>
                <a:gridCol w="804333"/>
                <a:gridCol w="804333"/>
                <a:gridCol w="804333"/>
              </a:tblGrid>
              <a:tr h="723900">
                <a:tc>
                  <a:txBody>
                    <a:bodyPr/>
                    <a:lstStyle/>
                    <a:p>
                      <a:pPr algn="ctr"/>
                      <a:r>
                        <a:rPr lang="en-US" sz="3200" dirty="0" smtClean="0"/>
                        <a:t>BD</a:t>
                      </a:r>
                      <a:endParaRPr lang="en-US" sz="3200" dirty="0"/>
                    </a:p>
                  </a:txBody>
                  <a:tcPr/>
                </a:tc>
                <a:tc>
                  <a:txBody>
                    <a:bodyPr/>
                    <a:lstStyle/>
                    <a:p>
                      <a:pPr algn="ctr"/>
                      <a:r>
                        <a:rPr lang="en-US" sz="3200" dirty="0" smtClean="0"/>
                        <a:t>DT</a:t>
                      </a:r>
                      <a:endParaRPr lang="en-US" sz="3200" dirty="0"/>
                    </a:p>
                  </a:txBody>
                  <a:tcPr/>
                </a:tc>
                <a:tc>
                  <a:txBody>
                    <a:bodyPr/>
                    <a:lstStyle/>
                    <a:p>
                      <a:pPr algn="ctr"/>
                      <a:r>
                        <a:rPr lang="en-US" sz="3200" dirty="0" smtClean="0"/>
                        <a:t>AC</a:t>
                      </a:r>
                      <a:endParaRPr lang="en-US" sz="3200" dirty="0"/>
                    </a:p>
                  </a:txBody>
                  <a:tcPr/>
                </a:tc>
                <a:tc>
                  <a:txBody>
                    <a:bodyPr/>
                    <a:lstStyle/>
                    <a:p>
                      <a:pPr algn="ctr"/>
                      <a:r>
                        <a:rPr lang="en-US" sz="3200" dirty="0" smtClean="0"/>
                        <a:t>CD</a:t>
                      </a:r>
                      <a:endParaRPr lang="en-US" sz="3200" dirty="0"/>
                    </a:p>
                  </a:txBody>
                  <a:tcPr/>
                </a:tc>
                <a:tc>
                  <a:txBody>
                    <a:bodyPr/>
                    <a:lstStyle/>
                    <a:p>
                      <a:pPr algn="ctr"/>
                      <a:r>
                        <a:rPr lang="en-US" sz="3200" dirty="0" smtClean="0"/>
                        <a:t>CB</a:t>
                      </a:r>
                      <a:endParaRPr lang="en-US" sz="3200" dirty="0"/>
                    </a:p>
                  </a:txBody>
                  <a:tcPr/>
                </a:tc>
                <a:tc>
                  <a:txBody>
                    <a:bodyPr/>
                    <a:lstStyle/>
                    <a:p>
                      <a:pPr algn="ctr"/>
                      <a:r>
                        <a:rPr lang="en-US" sz="3200" dirty="0" smtClean="0"/>
                        <a:t>BT</a:t>
                      </a:r>
                      <a:endParaRPr lang="en-US" sz="3200" dirty="0"/>
                    </a:p>
                  </a:txBody>
                  <a:tcPr/>
                </a:tc>
                <a:tc>
                  <a:txBody>
                    <a:bodyPr/>
                    <a:lstStyle/>
                    <a:p>
                      <a:pPr algn="ctr"/>
                      <a:r>
                        <a:rPr lang="en-US" sz="3200" dirty="0" smtClean="0"/>
                        <a:t>AB</a:t>
                      </a:r>
                      <a:endParaRPr lang="en-US" sz="3200" dirty="0"/>
                    </a:p>
                  </a:txBody>
                  <a:tcPr/>
                </a:tc>
                <a:tc>
                  <a:txBody>
                    <a:bodyPr/>
                    <a:lstStyle/>
                    <a:p>
                      <a:pPr algn="ctr"/>
                      <a:r>
                        <a:rPr lang="en-US" sz="3200" dirty="0" smtClean="0"/>
                        <a:t>SA</a:t>
                      </a:r>
                      <a:endParaRPr lang="en-US" sz="3200" dirty="0"/>
                    </a:p>
                  </a:txBody>
                  <a:tcPr/>
                </a:tc>
                <a:tc>
                  <a:txBody>
                    <a:bodyPr/>
                    <a:lstStyle/>
                    <a:p>
                      <a:pPr algn="ctr"/>
                      <a:r>
                        <a:rPr lang="en-US" sz="3200" dirty="0" smtClean="0"/>
                        <a:t>SC</a:t>
                      </a:r>
                      <a:endParaRPr lang="en-US" sz="3200" dirty="0"/>
                    </a:p>
                  </a:txBody>
                  <a:tcPr/>
                </a:tc>
              </a:tr>
              <a:tr h="723900">
                <a:tc>
                  <a:txBody>
                    <a:bodyPr/>
                    <a:lstStyle/>
                    <a:p>
                      <a:pPr algn="ctr"/>
                      <a:r>
                        <a:rPr lang="en-US" sz="3200" dirty="0" smtClean="0"/>
                        <a:t>2</a:t>
                      </a:r>
                      <a:endParaRPr lang="en-US" sz="3200" dirty="0"/>
                    </a:p>
                  </a:txBody>
                  <a:tcPr/>
                </a:tc>
                <a:tc>
                  <a:txBody>
                    <a:bodyPr/>
                    <a:lstStyle/>
                    <a:p>
                      <a:pPr algn="ctr"/>
                      <a:r>
                        <a:rPr lang="en-US" sz="3200" dirty="0" smtClean="0"/>
                        <a:t>2</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4</a:t>
                      </a:r>
                      <a:endParaRPr lang="en-US" sz="3200" dirty="0"/>
                    </a:p>
                  </a:txBody>
                  <a:tcPr/>
                </a:tc>
                <a:tc>
                  <a:txBody>
                    <a:bodyPr/>
                    <a:lstStyle/>
                    <a:p>
                      <a:pPr algn="ctr"/>
                      <a:r>
                        <a:rPr lang="en-US" sz="3200" dirty="0" smtClean="0"/>
                        <a:t>5</a:t>
                      </a:r>
                      <a:endParaRPr lang="en-US" sz="3200" dirty="0"/>
                    </a:p>
                  </a:txBody>
                  <a:tcPr/>
                </a:tc>
                <a:tc>
                  <a:txBody>
                    <a:bodyPr/>
                    <a:lstStyle/>
                    <a:p>
                      <a:pPr algn="ctr"/>
                      <a:r>
                        <a:rPr lang="en-US" sz="3200" dirty="0" smtClean="0"/>
                        <a:t>6</a:t>
                      </a:r>
                      <a:endParaRPr lang="en-US" sz="3200" dirty="0"/>
                    </a:p>
                  </a:txBody>
                  <a:tcPr/>
                </a:tc>
                <a:tc>
                  <a:txBody>
                    <a:bodyPr/>
                    <a:lstStyle/>
                    <a:p>
                      <a:pPr algn="ctr"/>
                      <a:r>
                        <a:rPr lang="en-US" sz="3200" dirty="0" smtClean="0"/>
                        <a:t>7</a:t>
                      </a:r>
                      <a:endParaRPr lang="en-US" sz="3200" dirty="0"/>
                    </a:p>
                  </a:txBody>
                  <a:tcPr/>
                </a:tc>
                <a:tc>
                  <a:txBody>
                    <a:bodyPr/>
                    <a:lstStyle/>
                    <a:p>
                      <a:pPr algn="ctr"/>
                      <a:r>
                        <a:rPr lang="en-US" sz="3200" dirty="0" smtClean="0"/>
                        <a:t>8</a:t>
                      </a:r>
                      <a:endParaRPr lang="en-US" sz="3200" dirty="0"/>
                    </a:p>
                  </a:txBody>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Add the edge which has the least </a:t>
            </a:r>
            <a:r>
              <a:rPr lang="en-US" dirty="0" err="1" smtClean="0"/>
              <a:t>weightage</a:t>
            </a:r>
            <a:endParaRPr lang="en-US" dirty="0" smtClean="0"/>
          </a:p>
          <a:p>
            <a:endParaRPr lang="en-US" dirty="0" smtClean="0"/>
          </a:p>
          <a:p>
            <a:endParaRPr lang="en-US" dirty="0"/>
          </a:p>
        </p:txBody>
      </p:sp>
      <p:pic>
        <p:nvPicPr>
          <p:cNvPr id="47106" name="Picture 2"/>
          <p:cNvPicPr>
            <a:picLocks noChangeAspect="1" noChangeArrowheads="1"/>
          </p:cNvPicPr>
          <p:nvPr/>
        </p:nvPicPr>
        <p:blipFill>
          <a:blip r:embed="rId2"/>
          <a:srcRect l="31625" t="64583" r="34407" b="9375"/>
          <a:stretch>
            <a:fillRect/>
          </a:stretch>
        </p:blipFill>
        <p:spPr bwMode="auto">
          <a:xfrm>
            <a:off x="4495800" y="4343400"/>
            <a:ext cx="4419600" cy="1905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31625" t="11458" r="34407" b="61459"/>
          <a:stretch>
            <a:fillRect/>
          </a:stretch>
        </p:blipFill>
        <p:spPr bwMode="auto">
          <a:xfrm>
            <a:off x="685800" y="2362200"/>
            <a:ext cx="4419600" cy="1981200"/>
          </a:xfrm>
          <a:prstGeom prst="rect">
            <a:avLst/>
          </a:prstGeom>
          <a:noFill/>
          <a:ln w="9525">
            <a:noFill/>
            <a:miter lim="800000"/>
            <a:headEnd/>
            <a:tailEnd/>
          </a:ln>
          <a:effectLst/>
        </p:spPr>
      </p:pic>
      <p:sp>
        <p:nvSpPr>
          <p:cNvPr id="6" name="Down Arrow 5"/>
          <p:cNvSpPr/>
          <p:nvPr/>
        </p:nvSpPr>
        <p:spPr>
          <a:xfrm rot="19370744">
            <a:off x="4450287" y="4056758"/>
            <a:ext cx="581972" cy="801881"/>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Rectangle 6"/>
          <p:cNvSpPr/>
          <p:nvPr/>
        </p:nvSpPr>
        <p:spPr>
          <a:xfrm>
            <a:off x="5410200" y="2362200"/>
            <a:ext cx="3048000" cy="1200329"/>
          </a:xfrm>
          <a:prstGeom prst="rect">
            <a:avLst/>
          </a:prstGeom>
        </p:spPr>
        <p:txBody>
          <a:bodyPr wrap="square">
            <a:spAutoFit/>
          </a:bodyPr>
          <a:lstStyle/>
          <a:p>
            <a:pPr algn="ctr"/>
            <a:r>
              <a:rPr lang="en-US" sz="2400" dirty="0" smtClean="0"/>
              <a:t>The least weight is 2 and edges involved are BD and DT</a:t>
            </a:r>
            <a:endParaRPr lang="en-US" sz="2400" dirty="0"/>
          </a:p>
        </p:txBody>
      </p:sp>
      <p:sp>
        <p:nvSpPr>
          <p:cNvPr id="8" name="Rectangle 7"/>
          <p:cNvSpPr/>
          <p:nvPr/>
        </p:nvSpPr>
        <p:spPr>
          <a:xfrm>
            <a:off x="1066800" y="4953000"/>
            <a:ext cx="3124200" cy="1200329"/>
          </a:xfrm>
          <a:prstGeom prst="rect">
            <a:avLst/>
          </a:prstGeom>
        </p:spPr>
        <p:txBody>
          <a:bodyPr wrap="square">
            <a:spAutoFit/>
          </a:bodyPr>
          <a:lstStyle/>
          <a:p>
            <a:pPr algn="ctr"/>
            <a:r>
              <a:rPr lang="en-US" sz="2400" dirty="0" smtClean="0"/>
              <a:t>Next weight is 3, and associated edges are AC and CD</a:t>
            </a:r>
            <a:endParaRPr 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8130" name="Picture 2"/>
          <p:cNvPicPr>
            <a:picLocks noChangeAspect="1" noChangeArrowheads="1"/>
          </p:cNvPicPr>
          <p:nvPr/>
        </p:nvPicPr>
        <p:blipFill>
          <a:blip r:embed="rId2"/>
          <a:srcRect l="31625" t="10417" r="34993" b="63541"/>
          <a:stretch>
            <a:fillRect/>
          </a:stretch>
        </p:blipFill>
        <p:spPr bwMode="auto">
          <a:xfrm>
            <a:off x="0" y="1524000"/>
            <a:ext cx="4343400" cy="1905000"/>
          </a:xfrm>
          <a:prstGeom prst="rect">
            <a:avLst/>
          </a:prstGeom>
          <a:noFill/>
          <a:ln w="9525">
            <a:noFill/>
            <a:miter lim="800000"/>
            <a:headEnd/>
            <a:tailEnd/>
          </a:ln>
          <a:effectLst/>
        </p:spPr>
      </p:pic>
      <p:sp>
        <p:nvSpPr>
          <p:cNvPr id="5" name="Rectangle 4"/>
          <p:cNvSpPr/>
          <p:nvPr/>
        </p:nvSpPr>
        <p:spPr>
          <a:xfrm>
            <a:off x="4267200" y="1524000"/>
            <a:ext cx="4572000" cy="1200329"/>
          </a:xfrm>
          <a:prstGeom prst="rect">
            <a:avLst/>
          </a:prstGeom>
        </p:spPr>
        <p:txBody>
          <a:bodyPr>
            <a:spAutoFit/>
          </a:bodyPr>
          <a:lstStyle/>
          <a:p>
            <a:pPr algn="ctr"/>
            <a:r>
              <a:rPr lang="en-US" sz="2400" dirty="0" smtClean="0"/>
              <a:t>Next weight is 4, and we observe that adding it will create a circuit in the graph. Thus, we ignore it.</a:t>
            </a:r>
            <a:endParaRPr lang="en-US" sz="2400" dirty="0"/>
          </a:p>
        </p:txBody>
      </p:sp>
      <p:sp>
        <p:nvSpPr>
          <p:cNvPr id="6" name="Rectangle 5"/>
          <p:cNvSpPr/>
          <p:nvPr/>
        </p:nvSpPr>
        <p:spPr>
          <a:xfrm>
            <a:off x="4267200" y="2895600"/>
            <a:ext cx="4572000" cy="1200329"/>
          </a:xfrm>
          <a:prstGeom prst="rect">
            <a:avLst/>
          </a:prstGeom>
        </p:spPr>
        <p:txBody>
          <a:bodyPr>
            <a:spAutoFit/>
          </a:bodyPr>
          <a:lstStyle/>
          <a:p>
            <a:pPr algn="ctr"/>
            <a:r>
              <a:rPr lang="en-US" sz="2400" dirty="0" smtClean="0"/>
              <a:t>We observe that edges with weight 5 and 6 also create circuits. We ignore them and move on.</a:t>
            </a:r>
            <a:endParaRPr lang="en-US" sz="2400" dirty="0"/>
          </a:p>
        </p:txBody>
      </p:sp>
      <p:pic>
        <p:nvPicPr>
          <p:cNvPr id="48131" name="Picture 3"/>
          <p:cNvPicPr>
            <a:picLocks noChangeAspect="1" noChangeArrowheads="1"/>
          </p:cNvPicPr>
          <p:nvPr/>
        </p:nvPicPr>
        <p:blipFill>
          <a:blip r:embed="rId3"/>
          <a:srcRect l="31625" t="30208" r="34407" b="41667"/>
          <a:stretch>
            <a:fillRect/>
          </a:stretch>
        </p:blipFill>
        <p:spPr bwMode="auto">
          <a:xfrm>
            <a:off x="76200" y="4343400"/>
            <a:ext cx="4419600" cy="2057400"/>
          </a:xfrm>
          <a:prstGeom prst="rect">
            <a:avLst/>
          </a:prstGeom>
          <a:noFill/>
          <a:ln w="9525">
            <a:noFill/>
            <a:miter lim="800000"/>
            <a:headEnd/>
            <a:tailEnd/>
          </a:ln>
          <a:effectLst/>
        </p:spPr>
      </p:pic>
      <p:sp>
        <p:nvSpPr>
          <p:cNvPr id="8" name="Rectangle 7"/>
          <p:cNvSpPr/>
          <p:nvPr/>
        </p:nvSpPr>
        <p:spPr>
          <a:xfrm>
            <a:off x="4419600" y="4461808"/>
            <a:ext cx="4572000" cy="1938992"/>
          </a:xfrm>
          <a:prstGeom prst="rect">
            <a:avLst/>
          </a:prstGeom>
        </p:spPr>
        <p:txBody>
          <a:bodyPr>
            <a:spAutoFit/>
          </a:bodyPr>
          <a:lstStyle/>
          <a:p>
            <a:pPr algn="ctr"/>
            <a:r>
              <a:rPr lang="en-US" sz="2400" dirty="0" smtClean="0"/>
              <a:t>Now we are left with only one node to be added. Between the two least weighted edges available 7 and 8, we shall add the edge with weight 7.</a:t>
            </a:r>
            <a:endParaRPr lang="en-US"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buNone/>
            </a:pPr>
            <a:r>
              <a:rPr lang="en-US" dirty="0" smtClean="0"/>
              <a:t>Now we have minimum spanning tree with total weight is 17.</a:t>
            </a:r>
            <a:endParaRPr lang="en-US" dirty="0"/>
          </a:p>
        </p:txBody>
      </p:sp>
      <p:pic>
        <p:nvPicPr>
          <p:cNvPr id="49154" name="Picture 2"/>
          <p:cNvPicPr>
            <a:picLocks noChangeAspect="1" noChangeArrowheads="1"/>
          </p:cNvPicPr>
          <p:nvPr/>
        </p:nvPicPr>
        <p:blipFill>
          <a:blip r:embed="rId2"/>
          <a:srcRect l="31625" t="37500" r="34407" b="36458"/>
          <a:stretch>
            <a:fillRect/>
          </a:stretch>
        </p:blipFill>
        <p:spPr bwMode="auto">
          <a:xfrm>
            <a:off x="838200" y="2590800"/>
            <a:ext cx="7424928" cy="3200400"/>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l="32211" t="40625" r="44363" b="29167"/>
          <a:stretch>
            <a:fillRect/>
          </a:stretch>
        </p:blipFill>
        <p:spPr bwMode="auto">
          <a:xfrm>
            <a:off x="2362200" y="2514600"/>
            <a:ext cx="5236779" cy="379666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0" indent="0" algn="just">
              <a:buNone/>
            </a:pPr>
            <a:r>
              <a:rPr lang="en-US" dirty="0" smtClean="0"/>
              <a:t>Find the minimum spanning tree using </a:t>
            </a:r>
            <a:r>
              <a:rPr lang="en-US" dirty="0" err="1" smtClean="0"/>
              <a:t>Kraskal’s</a:t>
            </a:r>
            <a:r>
              <a:rPr lang="en-US" dirty="0" smtClean="0"/>
              <a:t> Algorithm and give the total weight for the minimum spanning tree.</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5" name="Content Placeholder 4"/>
          <p:cNvSpPr>
            <a:spLocks noGrp="1"/>
          </p:cNvSpPr>
          <p:nvPr>
            <p:ph idx="1"/>
          </p:nvPr>
        </p:nvSpPr>
        <p:spPr/>
        <p:txBody>
          <a:bodyPr/>
          <a:lstStyle/>
          <a:p>
            <a:pPr>
              <a:buNone/>
            </a:pPr>
            <a:r>
              <a:rPr lang="en-US" dirty="0" smtClean="0"/>
              <a:t>Total weight is 14.</a:t>
            </a:r>
            <a:endParaRPr lang="en-US" dirty="0"/>
          </a:p>
        </p:txBody>
      </p:sp>
      <p:pic>
        <p:nvPicPr>
          <p:cNvPr id="51202" name="Picture 2"/>
          <p:cNvPicPr>
            <a:picLocks noChangeAspect="1" noChangeArrowheads="1"/>
          </p:cNvPicPr>
          <p:nvPr/>
        </p:nvPicPr>
        <p:blipFill>
          <a:blip r:embed="rId2"/>
          <a:srcRect l="62079" t="30208" r="13909" b="39584"/>
          <a:stretch>
            <a:fillRect/>
          </a:stretch>
        </p:blipFill>
        <p:spPr bwMode="auto">
          <a:xfrm>
            <a:off x="1219200" y="2209800"/>
            <a:ext cx="5602014" cy="396240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0" indent="0" algn="just">
              <a:buNone/>
            </a:pPr>
            <a:r>
              <a:rPr lang="en-US" dirty="0" smtClean="0"/>
              <a:t>Find the minimum spanning tree using </a:t>
            </a:r>
            <a:r>
              <a:rPr lang="en-US" dirty="0" err="1" smtClean="0"/>
              <a:t>Kraskal’s</a:t>
            </a:r>
            <a:r>
              <a:rPr lang="en-US" dirty="0" smtClean="0"/>
              <a:t> Algorithm and give the total weight for the minimum spanning tree.</a:t>
            </a:r>
            <a:endParaRPr lang="en-US" dirty="0"/>
          </a:p>
        </p:txBody>
      </p:sp>
      <p:pic>
        <p:nvPicPr>
          <p:cNvPr id="52226" name="Picture 2"/>
          <p:cNvPicPr>
            <a:picLocks noChangeAspect="1" noChangeArrowheads="1"/>
          </p:cNvPicPr>
          <p:nvPr/>
        </p:nvPicPr>
        <p:blipFill>
          <a:blip r:embed="rId2"/>
          <a:srcRect l="29283" t="38542" r="36749" b="33333"/>
          <a:stretch>
            <a:fillRect/>
          </a:stretch>
        </p:blipFill>
        <p:spPr bwMode="auto">
          <a:xfrm>
            <a:off x="1295400" y="3276599"/>
            <a:ext cx="6781800" cy="3157045"/>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5" name="Content Placeholder 4"/>
          <p:cNvSpPr>
            <a:spLocks noGrp="1"/>
          </p:cNvSpPr>
          <p:nvPr>
            <p:ph idx="1"/>
          </p:nvPr>
        </p:nvSpPr>
        <p:spPr/>
        <p:txBody>
          <a:bodyPr/>
          <a:lstStyle/>
          <a:p>
            <a:pPr>
              <a:buNone/>
            </a:pPr>
            <a:r>
              <a:rPr lang="en-US" dirty="0" smtClean="0"/>
              <a:t>Total weight is 37.</a:t>
            </a:r>
            <a:endParaRPr lang="en-US" dirty="0"/>
          </a:p>
        </p:txBody>
      </p:sp>
      <p:pic>
        <p:nvPicPr>
          <p:cNvPr id="53250" name="Picture 2"/>
          <p:cNvPicPr>
            <a:picLocks noChangeAspect="1" noChangeArrowheads="1"/>
          </p:cNvPicPr>
          <p:nvPr/>
        </p:nvPicPr>
        <p:blipFill>
          <a:blip r:embed="rId2"/>
          <a:srcRect l="30454" t="37500" r="39092" b="36458"/>
          <a:stretch>
            <a:fillRect/>
          </a:stretch>
        </p:blipFill>
        <p:spPr bwMode="auto">
          <a:xfrm>
            <a:off x="914400" y="2362200"/>
            <a:ext cx="7607808" cy="3657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Rooted Tree - Terminologies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42937" y="1681956"/>
            <a:ext cx="7858125" cy="4362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57183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Rooted Tree - Terminologies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90994" y="1600200"/>
            <a:ext cx="7562012"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487988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TotalTime>
  <Words>2544</Words>
  <Application>Microsoft Office PowerPoint</Application>
  <PresentationFormat>On-screen Show (4:3)</PresentationFormat>
  <Paragraphs>569</Paragraphs>
  <Slides>79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1_Office Theme</vt:lpstr>
      <vt:lpstr>Equation</vt:lpstr>
      <vt:lpstr>Slide 1</vt:lpstr>
      <vt:lpstr>Slide 2</vt:lpstr>
      <vt:lpstr>Which graphs are trees?</vt:lpstr>
      <vt:lpstr>Solution</vt:lpstr>
      <vt:lpstr>Rooted tree</vt:lpstr>
      <vt:lpstr>Rooted Tree - Terminologies</vt:lpstr>
      <vt:lpstr>Rooted Tree - Terminologies</vt:lpstr>
      <vt:lpstr>Rooted Tree - Terminologies</vt:lpstr>
      <vt:lpstr>Rooted Tree - Terminologies</vt:lpstr>
      <vt:lpstr>Examples</vt:lpstr>
      <vt:lpstr>Exercise</vt:lpstr>
      <vt:lpstr>Solution</vt:lpstr>
      <vt:lpstr>Properties of Trees</vt:lpstr>
      <vt:lpstr>Properties of Trees</vt:lpstr>
      <vt:lpstr>Properties of Trees</vt:lpstr>
      <vt:lpstr>Properties of Trees</vt:lpstr>
      <vt:lpstr>Example</vt:lpstr>
      <vt:lpstr>Solution</vt:lpstr>
      <vt:lpstr>Exercise</vt:lpstr>
      <vt:lpstr>Solution</vt:lpstr>
      <vt:lpstr>Exercise</vt:lpstr>
      <vt:lpstr>Solution</vt:lpstr>
      <vt:lpstr>Solution</vt:lpstr>
      <vt:lpstr>Properties of Trees</vt:lpstr>
      <vt:lpstr>Example</vt:lpstr>
      <vt:lpstr>Properties of Trees</vt:lpstr>
      <vt:lpstr>Example</vt:lpstr>
      <vt:lpstr>Tree Traversal</vt:lpstr>
      <vt:lpstr>Slide 29</vt:lpstr>
      <vt:lpstr>Exercise</vt:lpstr>
      <vt:lpstr>Solution</vt:lpstr>
      <vt:lpstr>Tree Traversal</vt:lpstr>
      <vt:lpstr>Preorder Traversal</vt:lpstr>
      <vt:lpstr>Preorder Traversal - Example</vt:lpstr>
      <vt:lpstr>Exercise</vt:lpstr>
      <vt:lpstr>Solution</vt:lpstr>
      <vt:lpstr>Inorder Traversal</vt:lpstr>
      <vt:lpstr>Inorder Traversal -Example</vt:lpstr>
      <vt:lpstr>Exercise</vt:lpstr>
      <vt:lpstr>Solution</vt:lpstr>
      <vt:lpstr>Postorder Traversal</vt:lpstr>
      <vt:lpstr>Postorder Traversal - Example</vt:lpstr>
      <vt:lpstr>Exercise</vt:lpstr>
      <vt:lpstr>Solution</vt:lpstr>
      <vt:lpstr>Exercise</vt:lpstr>
      <vt:lpstr>Solution</vt:lpstr>
      <vt:lpstr>Exercise</vt:lpstr>
      <vt:lpstr>Solution</vt:lpstr>
      <vt:lpstr>Spanning Trees</vt:lpstr>
      <vt:lpstr>Minimum Spanning Tree (MST)</vt:lpstr>
      <vt:lpstr>Minimum Spanning Tree (MST)</vt:lpstr>
      <vt:lpstr>Muddy City Problem</vt:lpstr>
      <vt:lpstr>Muddy City Problem</vt:lpstr>
      <vt:lpstr>Slide 54</vt:lpstr>
      <vt:lpstr>Muddy City Problem</vt:lpstr>
      <vt:lpstr>Muddy City Problem</vt:lpstr>
      <vt:lpstr>Application of MST: Examples</vt:lpstr>
      <vt:lpstr>Finding MST</vt:lpstr>
      <vt:lpstr>Kruskal algorithm</vt:lpstr>
      <vt:lpstr>A cable company want to connect five villages to their network which currently extends to the market town of Avonford. What is the minimum length of cable needed?</vt:lpstr>
      <vt:lpstr>Slide 61</vt:lpstr>
      <vt:lpstr>Slide 62</vt:lpstr>
      <vt:lpstr>Slide 63</vt:lpstr>
      <vt:lpstr>Slide 64</vt:lpstr>
      <vt:lpstr>Slide 65</vt:lpstr>
      <vt:lpstr>Slide 66</vt:lpstr>
      <vt:lpstr>Slide 67</vt:lpstr>
      <vt:lpstr>Slide 68</vt:lpstr>
      <vt:lpstr>Kruskal’s Algorithm</vt:lpstr>
      <vt:lpstr>Example</vt:lpstr>
      <vt:lpstr>Example</vt:lpstr>
      <vt:lpstr>Example</vt:lpstr>
      <vt:lpstr>Example</vt:lpstr>
      <vt:lpstr>Example</vt:lpstr>
      <vt:lpstr>Example</vt:lpstr>
      <vt:lpstr>Exercise</vt:lpstr>
      <vt:lpstr>Solution</vt:lpstr>
      <vt:lpstr>Exercise</vt:lpstr>
      <vt:lpstr>Solution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Dr. Nor Haizan</cp:lastModifiedBy>
  <cp:revision>60</cp:revision>
  <cp:lastPrinted>2017-11-27T08:35:12Z</cp:lastPrinted>
  <dcterms:created xsi:type="dcterms:W3CDTF">2017-08-13T08:09:27Z</dcterms:created>
  <dcterms:modified xsi:type="dcterms:W3CDTF">2019-12-01T00:01:49Z</dcterms:modified>
</cp:coreProperties>
</file>