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8" r:id="rId2"/>
    <p:sldId id="261" r:id="rId3"/>
    <p:sldId id="262" r:id="rId4"/>
    <p:sldId id="263" r:id="rId5"/>
    <p:sldId id="264" r:id="rId6"/>
    <p:sldId id="270" r:id="rId7"/>
    <p:sldId id="337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91" r:id="rId16"/>
    <p:sldId id="292" r:id="rId17"/>
    <p:sldId id="296" r:id="rId18"/>
    <p:sldId id="293" r:id="rId19"/>
    <p:sldId id="294" r:id="rId20"/>
    <p:sldId id="295" r:id="rId21"/>
    <p:sldId id="297" r:id="rId22"/>
    <p:sldId id="298" r:id="rId23"/>
    <p:sldId id="299" r:id="rId24"/>
    <p:sldId id="300" r:id="rId25"/>
    <p:sldId id="398" r:id="rId26"/>
    <p:sldId id="301" r:id="rId27"/>
    <p:sldId id="399" r:id="rId28"/>
    <p:sldId id="400" r:id="rId29"/>
    <p:sldId id="404" r:id="rId30"/>
    <p:sldId id="403" r:id="rId31"/>
    <p:sldId id="405" r:id="rId32"/>
    <p:sldId id="401" r:id="rId33"/>
    <p:sldId id="402" r:id="rId34"/>
    <p:sldId id="406" r:id="rId35"/>
    <p:sldId id="407" r:id="rId36"/>
    <p:sldId id="408" r:id="rId37"/>
    <p:sldId id="409" r:id="rId38"/>
    <p:sldId id="5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" id="{43690FB1-4097-404E-AEAD-94614DFA9D16}">
          <p14:sldIdLst>
            <p14:sldId id="258"/>
            <p14:sldId id="261"/>
            <p14:sldId id="262"/>
            <p14:sldId id="263"/>
            <p14:sldId id="264"/>
            <p14:sldId id="270"/>
            <p14:sldId id="337"/>
            <p14:sldId id="265"/>
            <p14:sldId id="266"/>
            <p14:sldId id="267"/>
            <p14:sldId id="269"/>
            <p14:sldId id="271"/>
            <p14:sldId id="272"/>
            <p14:sldId id="273"/>
            <p14:sldId id="291"/>
            <p14:sldId id="292"/>
            <p14:sldId id="296"/>
            <p14:sldId id="293"/>
            <p14:sldId id="294"/>
            <p14:sldId id="295"/>
            <p14:sldId id="297"/>
            <p14:sldId id="298"/>
            <p14:sldId id="299"/>
            <p14:sldId id="300"/>
            <p14:sldId id="398"/>
            <p14:sldId id="301"/>
            <p14:sldId id="399"/>
            <p14:sldId id="400"/>
            <p14:sldId id="404"/>
            <p14:sldId id="403"/>
            <p14:sldId id="405"/>
            <p14:sldId id="401"/>
            <p14:sldId id="402"/>
            <p14:sldId id="406"/>
            <p14:sldId id="407"/>
            <p14:sldId id="408"/>
            <p14:sldId id="409"/>
            <p14:sldId id="5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6DA0F-E201-AA4C-B027-D9B2C56A5B7E}" v="95" dt="2018-10-29T00:48:56.30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6" autoAdjust="0"/>
    <p:restoredTop sz="94643"/>
  </p:normalViewPr>
  <p:slideViewPr>
    <p:cSldViewPr>
      <p:cViewPr varScale="1">
        <p:scale>
          <a:sx n="115" d="100"/>
          <a:sy n="115" d="100"/>
        </p:scale>
        <p:origin x="185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5298-D21C-482F-8870-325A2754A578}" type="datetimeFigureOut">
              <a:rPr lang="en-MY" smtClean="0"/>
              <a:t>10/29/18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FE1F-63BD-4AC2-998C-A3D4EF7742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695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728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1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047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r>
              <a:rPr lang="en-MY" sz="4400" dirty="0"/>
              <a:t>04: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Programming Technique I</a:t>
            </a:r>
          </a:p>
          <a:p>
            <a:r>
              <a:rPr lang="en-MY" dirty="0"/>
              <a:t>(SCSJ1013)</a:t>
            </a:r>
          </a:p>
        </p:txBody>
      </p:sp>
    </p:spTree>
    <p:extLst>
      <p:ext uri="{BB962C8B-B14F-4D97-AF65-F5344CB8AC3E}">
        <p14:creationId xmlns:p14="http://schemas.microsoft.com/office/powerpoint/2010/main" val="38517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5675" y="1417638"/>
            <a:ext cx="8855925" cy="4973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latin typeface="Courier New" pitchFamily="49" charset="0"/>
              </a:rPr>
              <a:t>using namespace </a:t>
            </a:r>
            <a:r>
              <a:rPr lang="en-US" sz="2000" b="1" dirty="0" err="1">
                <a:latin typeface="Courier New" pitchFamily="49" charset="0"/>
              </a:rPr>
              <a:t>std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main(){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nom1,nom2, result;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two numbers";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&gt;&gt;nom1&gt;&gt;nom2;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if ((nom1&lt;0)||(nom2&lt;0))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{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&lt;&lt;"negative number/s";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else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result=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sqrt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(nom1 + nom2)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square root of "&lt;&lt; nom1+nom2 &lt;&lt; "is"             &lt;&lt; result;}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2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Require </a:t>
            </a:r>
            <a:r>
              <a:rPr lang="en-MY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MY" sz="2600" dirty="0"/>
              <a:t> header file</a:t>
            </a:r>
          </a:p>
          <a:p>
            <a:r>
              <a:rPr lang="en-MY" sz="2600" dirty="0"/>
              <a:t>Take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MY" sz="2600" dirty="0"/>
              <a:t> as input, return a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r>
              <a:rPr lang="en-MY" sz="2600" dirty="0"/>
              <a:t>Commonly used functions:</a:t>
            </a:r>
          </a:p>
          <a:p>
            <a:endParaRPr lang="en-MY" sz="26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92487"/>
              </p:ext>
            </p:extLst>
          </p:nvPr>
        </p:nvGraphicFramePr>
        <p:xfrm>
          <a:off x="1524000" y="3431458"/>
          <a:ext cx="6096000" cy="24130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tan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Tangent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sqrt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Square root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 (e) 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Absolute value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(takes and returns an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2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1588" y="-286587"/>
            <a:ext cx="4774727" cy="8548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89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3942" y="-360760"/>
            <a:ext cx="4648201" cy="8570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31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3000" dirty="0"/>
              <a:t>These require </a:t>
            </a:r>
            <a:r>
              <a:rPr lang="en-MY" sz="3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MY" sz="3000" dirty="0"/>
              <a:t> header file</a:t>
            </a:r>
          </a:p>
          <a:p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rand</a:t>
            </a:r>
            <a:r>
              <a:rPr lang="en-MY" sz="3000" dirty="0"/>
              <a:t>(): returns a random number (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/>
              <a:t>) between 0 and the largest </a:t>
            </a:r>
            <a:r>
              <a:rPr lang="en-MY" sz="3000" dirty="0" err="1"/>
              <a:t>int</a:t>
            </a:r>
            <a:r>
              <a:rPr lang="en-MY" sz="3000" dirty="0"/>
              <a:t> the computer holds. Yields same sequence of numbers each time program is run.</a:t>
            </a:r>
          </a:p>
          <a:p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MY" sz="3000" dirty="0"/>
              <a:t>(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MY" sz="3000" dirty="0"/>
              <a:t>): initializes random number generator with 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</a:p>
          <a:p>
            <a:endParaRPr lang="en-MY" sz="3000" dirty="0"/>
          </a:p>
        </p:txBody>
      </p:sp>
    </p:spTree>
    <p:extLst>
      <p:ext uri="{BB962C8B-B14F-4D97-AF65-F5344CB8AC3E}">
        <p14:creationId xmlns:p14="http://schemas.microsoft.com/office/powerpoint/2010/main" val="331101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provides several functions for testing characters.</a:t>
            </a:r>
          </a:p>
          <a:p>
            <a:r>
              <a:rPr lang="en-US" altLang="en-US" dirty="0"/>
              <a:t>To use these functions, you must include the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cctype</a:t>
            </a:r>
            <a:r>
              <a:rPr lang="en-US" altLang="en-US" dirty="0"/>
              <a:t> header file.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39489"/>
              </p:ext>
            </p:extLst>
          </p:nvPr>
        </p:nvGraphicFramePr>
        <p:xfrm>
          <a:off x="457200" y="3276600"/>
          <a:ext cx="8305800" cy="320916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MEANING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isalpha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letter,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isalnum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letter or digit,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isdigit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digit 0-9,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islower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lowercase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isprint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printable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ispunct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punctuation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isupper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an uppercase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isspace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whitespace character,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7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Testing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cctype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{	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char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&lt;&lt;"Enter any character: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cin.get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isalpha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cout.put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an alphabet";}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isdigit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 digit";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islower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lowercase";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isupper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uppercase";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954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Lab Exercise 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Write a program with if statements that will display the word “digit” </a:t>
            </a:r>
            <a:r>
              <a:rPr lang="en-US" altLang="en-US" b="1" dirty="0">
                <a:latin typeface="Courier New" panose="02070309020205020404" pitchFamily="49" charset="0"/>
              </a:rPr>
              <a:t>if</a:t>
            </a:r>
            <a:r>
              <a:rPr lang="en-US" altLang="en-US" dirty="0"/>
              <a:t>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numeric data, or display the word “letter” if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alphabet data. Otherwise, it should display “special character”</a:t>
            </a:r>
          </a:p>
          <a:p>
            <a:pPr>
              <a:lnSpc>
                <a:spcPct val="150000"/>
              </a:lnSpc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990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altLang="en-US" sz="2800" dirty="0"/>
              <a:t>Require </a:t>
            </a:r>
            <a:r>
              <a:rPr lang="en-US" altLang="en-US" sz="2800" dirty="0" err="1">
                <a:latin typeface="Courier New" panose="02070309020205020404" pitchFamily="49" charset="0"/>
              </a:rPr>
              <a:t>cctype</a:t>
            </a:r>
            <a:r>
              <a:rPr lang="en-US" altLang="en-US" sz="2800" dirty="0"/>
              <a:t> header file</a:t>
            </a:r>
          </a:p>
          <a:p>
            <a:r>
              <a:rPr lang="en-US" altLang="en-US" sz="2800" dirty="0"/>
              <a:t>Functions:</a:t>
            </a:r>
          </a:p>
          <a:p>
            <a:pPr lvl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toupper</a:t>
            </a:r>
            <a:r>
              <a:rPr lang="en-US" altLang="en-US" sz="2400" dirty="0"/>
              <a:t>: if 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lowercase letter, return uppercase equivalent; otherwise, return input unchanged</a:t>
            </a:r>
          </a:p>
          <a:p>
            <a:pPr>
              <a:buNone/>
            </a:pPr>
            <a:r>
              <a:rPr lang="en-US" altLang="en-US" dirty="0"/>
              <a:t>	</a:t>
            </a:r>
          </a:p>
          <a:p>
            <a:pPr lvl="1"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 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5742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Functions: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tolower</a:t>
            </a:r>
            <a:r>
              <a:rPr lang="en-US" altLang="en-US" sz="2400" dirty="0"/>
              <a:t>: if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uppercase letter, return lowercase equivalent; otherwise, return input unchanged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399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Modular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Modular programming</a:t>
            </a:r>
            <a:r>
              <a:rPr lang="en-MY" dirty="0"/>
              <a:t>: breaking a program up into smaller, manageable functions or modules</a:t>
            </a:r>
          </a:p>
          <a:p>
            <a:r>
              <a:rPr lang="en-MY" b="1" dirty="0">
                <a:solidFill>
                  <a:srgbClr val="00B0F0"/>
                </a:solidFill>
              </a:rPr>
              <a:t>Function</a:t>
            </a:r>
            <a:r>
              <a:rPr lang="en-MY" dirty="0"/>
              <a:t>: a collection of statements to perform a task</a:t>
            </a:r>
          </a:p>
          <a:p>
            <a:r>
              <a:rPr lang="en-MY" dirty="0"/>
              <a:t>Motivation for modular programming:</a:t>
            </a:r>
          </a:p>
          <a:p>
            <a:pPr lvl="1"/>
            <a:r>
              <a:rPr lang="en-MY" dirty="0"/>
              <a:t>Improves maintainability of programs</a:t>
            </a:r>
          </a:p>
          <a:p>
            <a:pPr lvl="1"/>
            <a:r>
              <a:rPr lang="en-MY" dirty="0"/>
              <a:t>Simplifies the process of writing programs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2170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Case Conversion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cctype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char input[15];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a name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for(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=0;input[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 != '\0';i++)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	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]=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toupper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name in upper case is:" &lt;&lt;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1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Manipulating Functions</a:t>
            </a:r>
          </a:p>
        </p:txBody>
      </p:sp>
      <p:pic>
        <p:nvPicPr>
          <p:cNvPr id="4" name="Picture 4" descr="D:\gifs\ch09\D09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57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3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gifs\ch09\D09_0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2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Lab Exercise 4.2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Write a program to toggle the contents of a string character from lower to upper case or vice verse. </a:t>
            </a:r>
          </a:p>
          <a:p>
            <a:pPr>
              <a:lnSpc>
                <a:spcPct val="150000"/>
              </a:lnSpc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722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C-string</a:t>
            </a:r>
            <a:r>
              <a:rPr lang="en-MY" dirty="0"/>
              <a:t>: sequence of characters stored in adjacent memory locations and terminated by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MY" dirty="0"/>
              <a:t> character</a:t>
            </a:r>
          </a:p>
          <a:p>
            <a:r>
              <a:rPr lang="en-MY" b="1" dirty="0">
                <a:solidFill>
                  <a:srgbClr val="00B0F0"/>
                </a:solidFill>
              </a:rPr>
              <a:t>String literal </a:t>
            </a:r>
            <a:r>
              <a:rPr lang="en-MY" dirty="0"/>
              <a:t>(</a:t>
            </a:r>
            <a:r>
              <a:rPr lang="en-MY" b="1" dirty="0">
                <a:solidFill>
                  <a:srgbClr val="00B0F0"/>
                </a:solidFill>
              </a:rPr>
              <a:t>string constant</a:t>
            </a:r>
            <a:r>
              <a:rPr lang="en-MY" dirty="0"/>
              <a:t>): sequence of characters enclosed in double quotes " " :</a:t>
            </a:r>
          </a:p>
          <a:p>
            <a:pPr marL="0" indent="0" algn="ctr">
              <a:buNone/>
            </a:pPr>
            <a:r>
              <a:rPr lang="en-MY" dirty="0"/>
              <a:t>"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Hi there!</a:t>
            </a:r>
            <a:r>
              <a:rPr lang="en-MY" dirty="0"/>
              <a:t>" 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33412"/>
              </p:ext>
            </p:extLst>
          </p:nvPr>
        </p:nvGraphicFramePr>
        <p:xfrm>
          <a:off x="1447800" y="4038600"/>
          <a:ext cx="6096000" cy="51804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5081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193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429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0386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572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1657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r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57753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dirty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384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!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6934200" y="409892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\0</a:t>
            </a:r>
          </a:p>
        </p:txBody>
      </p:sp>
    </p:spTree>
    <p:extLst>
      <p:ext uri="{BB962C8B-B14F-4D97-AF65-F5344CB8AC3E}">
        <p14:creationId xmlns:p14="http://schemas.microsoft.com/office/powerpoint/2010/main" val="3584459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CAF7-5C89-4FF7-88E7-D267CD35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E0595-05B1-49CA-B42E-51AFEE2E4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Array of </a:t>
            </a:r>
            <a:r>
              <a:rPr lang="en-US" altLang="en-US" sz="2800" dirty="0">
                <a:latin typeface="Courier New" panose="02070309020205020404" pitchFamily="49" charset="0"/>
              </a:rPr>
              <a:t>char</a:t>
            </a:r>
            <a:r>
              <a:rPr lang="en-US" altLang="en-US" sz="2800" dirty="0"/>
              <a:t>s can be used to define storage for string:</a:t>
            </a:r>
            <a:br>
              <a:rPr lang="en-US" altLang="en-US" sz="2800" dirty="0"/>
            </a:br>
            <a:r>
              <a:rPr lang="en-US" altLang="en-US" dirty="0" err="1">
                <a:latin typeface="Courier New" panose="02070309020205020404" pitchFamily="49" charset="0"/>
              </a:rPr>
              <a:t>const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SIZE = 20;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char city[SIZE];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Leave room for </a:t>
            </a:r>
            <a:r>
              <a:rPr lang="en-US" altLang="en-US" dirty="0">
                <a:latin typeface="Courier New" panose="02070309020205020404" pitchFamily="49" charset="0"/>
              </a:rPr>
              <a:t>NULL</a:t>
            </a:r>
            <a:r>
              <a:rPr lang="en-US" altLang="en-US" sz="2800" dirty="0"/>
              <a:t> at end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Can enter a value using </a:t>
            </a:r>
            <a:r>
              <a:rPr lang="en-US" altLang="en-US" dirty="0" err="1">
                <a:latin typeface="Courier New" panose="02070309020205020404" pitchFamily="49" charset="0"/>
              </a:rPr>
              <a:t>cin</a:t>
            </a:r>
            <a:r>
              <a:rPr lang="en-US" altLang="en-US" sz="2800" dirty="0"/>
              <a:t> or </a:t>
            </a:r>
            <a:r>
              <a:rPr lang="en-US" altLang="en-US" dirty="0">
                <a:latin typeface="Courier New" panose="02070309020205020404" pitchFamily="49" charset="0"/>
              </a:rPr>
              <a:t>&gt;&gt;</a:t>
            </a:r>
            <a:r>
              <a:rPr lang="en-US" altLang="en-US" sz="2800" dirty="0"/>
              <a:t>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Input is whitespace-terminated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No check to see if enough space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For input containing whitespace, and to control amount of input, use </a:t>
            </a:r>
            <a:r>
              <a:rPr lang="en-US" altLang="en-US" dirty="0" err="1">
                <a:latin typeface="Courier New" panose="02070309020205020404" pitchFamily="49" charset="0"/>
              </a:rPr>
              <a:t>cin.getline</a:t>
            </a:r>
            <a:r>
              <a:rPr lang="en-US" altLang="en-US" dirty="0">
                <a:latin typeface="Courier New" panose="02070309020205020404" pitchFamily="49" charset="0"/>
              </a:rPr>
              <a:t>()</a:t>
            </a:r>
            <a:endParaRPr lang="en-US" alt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9313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C-Strings Manipulation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has numerous functions for handling C-strings.</a:t>
            </a:r>
          </a:p>
          <a:p>
            <a:r>
              <a:rPr lang="en-US" altLang="en-US" dirty="0"/>
              <a:t>Requires </a:t>
            </a:r>
            <a:r>
              <a:rPr lang="en-US" alt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dirty="0"/>
              <a:t> header file be included.</a:t>
            </a:r>
          </a:p>
          <a:p>
            <a:r>
              <a:rPr lang="en-US" altLang="en-US" dirty="0"/>
              <a:t>Functions take one or more C-strings as arguments.  Can use:</a:t>
            </a:r>
          </a:p>
          <a:p>
            <a:pPr lvl="1"/>
            <a:r>
              <a:rPr lang="en-US" altLang="en-US" sz="2400" dirty="0"/>
              <a:t>C-string name</a:t>
            </a:r>
          </a:p>
          <a:p>
            <a:pPr lvl="1"/>
            <a:r>
              <a:rPr lang="en-US" altLang="en-US" sz="2400" dirty="0"/>
              <a:t>pointer to C-string</a:t>
            </a:r>
          </a:p>
          <a:p>
            <a:pPr lvl="1"/>
            <a:r>
              <a:rPr lang="en-US" altLang="en-US" sz="2400" dirty="0"/>
              <a:t>literal string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91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A4F0-C6E6-4600-BB7C-0F0E099E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0136-E7C9-45C6-810A-93109FC9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Functions:</a:t>
            </a: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MY" dirty="0">
                <a:cs typeface="Courier New" panose="02070309020205020404" pitchFamily="49" charset="0"/>
              </a:rPr>
              <a:t>returns length of C-string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city[SIZE] = "Missoula";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(city); // prints 8</a:t>
            </a:r>
          </a:p>
          <a:p>
            <a:pPr lvl="1"/>
            <a:endParaRPr lang="en-MY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(str1, str2): </a:t>
            </a:r>
            <a:r>
              <a:rPr lang="en-MY" dirty="0">
                <a:cs typeface="Courier New" panose="02070309020205020404" pitchFamily="49" charset="0"/>
              </a:rPr>
              <a:t>appends str2 to the end of str1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location[SIZE] = "Missoula, 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state[3] = "MT";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(location, state);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// location now has "Missoula, MT"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81864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>
                <a:latin typeface="Courier New" panose="02070309020205020404" pitchFamily="49" charset="0"/>
              </a:rPr>
              <a:t>(str1, str2)</a:t>
            </a:r>
            <a:r>
              <a:rPr lang="en-US" altLang="en-US" sz="2400" dirty="0"/>
              <a:t>: copies </a:t>
            </a:r>
            <a:r>
              <a:rPr lang="en-US" altLang="en-US" sz="2400" dirty="0">
                <a:latin typeface="Courier New" panose="02070309020205020404" pitchFamily="49" charset="0"/>
              </a:rPr>
              <a:t>str2</a:t>
            </a:r>
            <a:r>
              <a:rPr lang="en-US" altLang="en-US" sz="2400" dirty="0"/>
              <a:t> to </a:t>
            </a:r>
            <a:r>
              <a:rPr lang="en-US" altLang="en-US" sz="2400" dirty="0">
                <a:latin typeface="Courier New" panose="02070309020205020404" pitchFamily="49" charset="0"/>
              </a:rPr>
              <a:t>str1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const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SIZE = 20;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[SIZE] = "Maureen",name[SIZE];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>
                <a:latin typeface="Courier New" panose="02070309020205020404" pitchFamily="49" charset="0"/>
              </a:rPr>
              <a:t>(name,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);</a:t>
            </a:r>
            <a:endParaRPr lang="en-US" altLang="en-US" sz="2400" dirty="0"/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br>
              <a:rPr lang="en-US" altLang="en-US" sz="2400" dirty="0"/>
            </a:br>
            <a:r>
              <a:rPr lang="en-US" altLang="en-US" sz="2400" dirty="0"/>
              <a:t>Note: </a:t>
            </a:r>
            <a:r>
              <a:rPr lang="en-US" altLang="en-US" sz="2400" dirty="0" err="1">
                <a:latin typeface="Courier New" panose="02070309020205020404" pitchFamily="49" charset="0"/>
              </a:rPr>
              <a:t>strcat</a:t>
            </a:r>
            <a:r>
              <a:rPr lang="en-US" altLang="en-US" sz="2400" dirty="0"/>
              <a:t> and </a:t>
            </a: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/>
              <a:t> perform no bounds checking to determine if there is enough space in receiving character array to hold the string it is being assigned.  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56363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/>
            <a:r>
              <a:rPr lang="en-US" altLang="en-US" sz="2400" dirty="0" err="1">
                <a:latin typeface="Courier New" panose="02070309020205020404" pitchFamily="49" charset="0"/>
              </a:rPr>
              <a:t>strstr</a:t>
            </a:r>
            <a:r>
              <a:rPr lang="en-US" altLang="en-US" sz="2400" dirty="0">
                <a:latin typeface="Courier New" panose="02070309020205020404" pitchFamily="49" charset="0"/>
              </a:rPr>
              <a:t>(str1, str2)</a:t>
            </a:r>
            <a:r>
              <a:rPr lang="en-US" altLang="en-US" sz="2400" dirty="0"/>
              <a:t>: finds the first occurrence of </a:t>
            </a:r>
            <a:r>
              <a:rPr lang="en-US" altLang="en-US" sz="2400" dirty="0">
                <a:latin typeface="Courier New" panose="02070309020205020404" pitchFamily="49" charset="0"/>
              </a:rPr>
              <a:t>str2</a:t>
            </a:r>
            <a:r>
              <a:rPr lang="en-US" altLang="en-US" sz="2400" dirty="0"/>
              <a:t> in </a:t>
            </a:r>
            <a:r>
              <a:rPr lang="en-US" altLang="en-US" sz="2400" dirty="0">
                <a:latin typeface="Courier New" panose="02070309020205020404" pitchFamily="49" charset="0"/>
              </a:rPr>
              <a:t>str1</a:t>
            </a:r>
            <a:r>
              <a:rPr lang="en-US" altLang="en-US" sz="2400" dirty="0"/>
              <a:t>. </a:t>
            </a:r>
          </a:p>
          <a:p>
            <a:pPr lvl="1"/>
            <a:r>
              <a:rPr lang="en-US" altLang="en-US" sz="2400" dirty="0"/>
              <a:t>Returns a pointer to match, or </a:t>
            </a:r>
            <a:r>
              <a:rPr lang="en-US" altLang="en-US" sz="2400" dirty="0">
                <a:latin typeface="Courier New" panose="02070309020205020404" pitchFamily="49" charset="0"/>
              </a:rPr>
              <a:t>NULL</a:t>
            </a:r>
            <a:r>
              <a:rPr lang="en-US" altLang="en-US" sz="2400" dirty="0"/>
              <a:t> if no match.</a:t>
            </a:r>
          </a:p>
          <a:p>
            <a:pPr lvl="1"/>
            <a:endParaRPr lang="en-US" altLang="en-US" dirty="0"/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char state[] = "Wabash";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char word[] = "aba";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strstr</a:t>
            </a:r>
            <a:r>
              <a:rPr lang="en-US" altLang="en-US" sz="2400" dirty="0">
                <a:latin typeface="Courier New" panose="02070309020205020404" pitchFamily="49" charset="0"/>
              </a:rPr>
              <a:t>(state, word);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// displays "abash"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75964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601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935" y="609600"/>
            <a:ext cx="7168662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968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6852-6EA4-4EAB-A341-E2F0B9AD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6F64-FB1B-4D07-8BEE-8836E3C3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US" altLang="en-US" dirty="0">
                <a:sym typeface="Wingdings" panose="05000000000000000000" pitchFamily="2" charset="2"/>
              </a:rPr>
              <a:t>Also cannot use operator ==</a:t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“Hello”;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“Goodbye”;</a:t>
            </a:r>
          </a:p>
          <a:p>
            <a:pPr marL="354013" lvl="1" indent="-354013"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	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==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 // 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NOT allowed!</a:t>
            </a:r>
          </a:p>
          <a:p>
            <a:pPr marL="354013" indent="-354013"/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Must use library function again:</a:t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 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strcmp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NOT same.”;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else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are same.”;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9784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D60-1D86-4D56-9E53-0E1EC5E3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C-Strings - Example</a:t>
            </a:r>
            <a:endParaRPr lang="en-MY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EFB9AD-51FB-42D8-9A88-B1589FACDA90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pPr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	char 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char garment[]="overcoat";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&lt;&lt;"Is it raining outside? Answer y/n\n";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if(reply=='y')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	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garment,"raincoat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&lt;&lt;"before you go out today take your "&lt;&lt;garment;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0993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4" name="Picture 5" descr="D:\gifs\ch09\D09_01.gif">
            <a:extLst>
              <a:ext uri="{FF2B5EF4-FFF2-40B4-BE49-F238E27FC236}">
                <a16:creationId xmlns:a16="http://schemas.microsoft.com/office/drawing/2014/main" id="{A0EF341B-B7E5-4F39-B454-DD8F5A4A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95400"/>
            <a:ext cx="7543800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83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6" name="Picture 7" descr="D:\gifs\ch09\D09_01B.gif">
            <a:extLst>
              <a:ext uri="{FF2B5EF4-FFF2-40B4-BE49-F238E27FC236}">
                <a16:creationId xmlns:a16="http://schemas.microsoft.com/office/drawing/2014/main" id="{046ED5B7-2B95-4AE7-B654-91D5C79D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" y="1380767"/>
            <a:ext cx="7638098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7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BFF8-73EE-4EAC-9966-1C8E2B9C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5FE3-431E-4508-B5EC-DB771F5C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These functions convert between string and numeric forms of numbers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Need to include </a:t>
            </a: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cstdlib</a:t>
            </a:r>
            <a:r>
              <a:rPr lang="en-US" altLang="en-US" dirty="0"/>
              <a:t> header file</a:t>
            </a:r>
          </a:p>
          <a:p>
            <a:endParaRPr lang="en-MY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A7D54349-AEEF-472E-B47C-1CDCE5A45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26288"/>
              </p:ext>
            </p:extLst>
          </p:nvPr>
        </p:nvGraphicFramePr>
        <p:xfrm>
          <a:off x="831850" y="3198913"/>
          <a:ext cx="7480300" cy="3087689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46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atoi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an int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atol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long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atof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double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9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itoa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int,C-string, int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converts 1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to a C-string, stores it in 2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parameter.  3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is </a:t>
                      </a:r>
                      <a:r>
                        <a:rPr kumimoji="0" lang="en-US" sz="17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base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(number</a:t>
                      </a:r>
                      <a:r>
                        <a:rPr kumimoji="0" lang="en-US" sz="17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base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) of converted value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56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11D3-9521-4166-9553-B4B84ABF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4F62B-924A-4429-B19B-92FDCF7C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atoi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atol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l</a:t>
            </a:r>
            <a:r>
              <a:rPr lang="en-US" altLang="en-US" dirty="0"/>
              <a:t>ong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atof</a:t>
            </a:r>
            <a:r>
              <a:rPr lang="en-US" altLang="en-US" dirty="0"/>
              <a:t> converts a numeric string to a double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C-string being converted contains non-digits, results are undefined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function may return result of conversion up to first non-digit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function may return 0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678797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60F7-EC0E-40E4-A741-649B27E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FE4A-FAB2-442E-AB32-D68DDAEB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Examples: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number;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long </a:t>
            </a: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double </a:t>
            </a: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number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atoi</a:t>
            </a:r>
            <a:r>
              <a:rPr lang="en-US" altLang="en-US" sz="2400" dirty="0">
                <a:latin typeface="Courier New" panose="02070309020205020404" pitchFamily="49" charset="0"/>
              </a:rPr>
              <a:t>("57");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atol</a:t>
            </a:r>
            <a:r>
              <a:rPr lang="en-US" altLang="en-US" sz="2400" dirty="0">
                <a:latin typeface="Courier New" panose="02070309020205020404" pitchFamily="49" charset="0"/>
              </a:rPr>
              <a:t>("50000");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atof</a:t>
            </a:r>
            <a:r>
              <a:rPr lang="en-US" altLang="en-US" sz="2400" dirty="0">
                <a:latin typeface="Courier New" panose="02070309020205020404" pitchFamily="49" charset="0"/>
              </a:rPr>
              <a:t>(“590.55”);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490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A34B-83AE-46BF-AE30-2FBA652E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0A55-9ADA-4FDA-B80A-5AC49D61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itoa</a:t>
            </a:r>
            <a:r>
              <a:rPr lang="en-US" altLang="en-US" dirty="0"/>
              <a:t> converts an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an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string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Allows user to specify the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 err="1">
                <a:latin typeface="Courier New" panose="02070309020205020404" pitchFamily="49" charset="0"/>
              </a:rPr>
              <a:t>itoa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num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char</a:t>
            </a:r>
            <a:r>
              <a:rPr lang="en-US" altLang="en-US" dirty="0"/>
              <a:t>  </a:t>
            </a:r>
            <a:r>
              <a:rPr lang="en-US" altLang="en-US" dirty="0" err="1">
                <a:latin typeface="Courier New" panose="02070309020205020404" pitchFamily="49" charset="0"/>
              </a:rPr>
              <a:t>numStr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base)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 err="1">
                <a:latin typeface="Courier New" panose="02070309020205020404" pitchFamily="49" charset="0"/>
              </a:rPr>
              <a:t>num</a:t>
            </a:r>
            <a:r>
              <a:rPr lang="en-US" altLang="en-US" sz="2400" dirty="0"/>
              <a:t> : number to convert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/>
              <a:t>: array to hold resulting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>
                <a:latin typeface="Courier New" panose="02070309020205020404" pitchFamily="49" charset="0"/>
              </a:rPr>
              <a:t>base</a:t>
            </a:r>
            <a:r>
              <a:rPr lang="en-US" altLang="en-US" sz="2400" dirty="0"/>
              <a:t>: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Example: To convert the number 1200 to a hexadecimal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char </a:t>
            </a:r>
            <a:r>
              <a:rPr lang="en-US" altLang="en-US" sz="2400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>
                <a:latin typeface="Courier New" panose="02070309020205020404" pitchFamily="49" charset="0"/>
              </a:rPr>
              <a:t>[10];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itoa</a:t>
            </a:r>
            <a:r>
              <a:rPr lang="en-US" altLang="en-US" sz="2400" dirty="0">
                <a:latin typeface="Courier New" panose="02070309020205020404" pitchFamily="49" charset="0"/>
              </a:rPr>
              <a:t>(1200, </a:t>
            </a:r>
            <a:r>
              <a:rPr lang="en-US" altLang="en-US" sz="2400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>
                <a:latin typeface="Courier New" panose="02070309020205020404" pitchFamily="49" charset="0"/>
              </a:rPr>
              <a:t>, 16);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0960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Pause :: part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29C34BAC-CF36-BB4B-974F-8C2BEDFE11C1}"/>
              </a:ext>
            </a:extLst>
          </p:cNvPr>
          <p:cNvSpPr/>
          <p:nvPr/>
        </p:nvSpPr>
        <p:spPr>
          <a:xfrm>
            <a:off x="152400" y="533400"/>
            <a:ext cx="1219200" cy="1066800"/>
          </a:xfrm>
          <a:prstGeom prst="noSmoking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>
                <a:solidFill>
                  <a:schemeClr val="tx1"/>
                </a:solidFill>
              </a:rPr>
              <a:t>Sec 04</a:t>
            </a:r>
          </a:p>
        </p:txBody>
      </p:sp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id="{6E0F563B-D6C5-D24A-BBDB-C57EB4714FA3}"/>
              </a:ext>
            </a:extLst>
          </p:cNvPr>
          <p:cNvSpPr/>
          <p:nvPr/>
        </p:nvSpPr>
        <p:spPr>
          <a:xfrm>
            <a:off x="1600200" y="533400"/>
            <a:ext cx="1219200" cy="1143000"/>
          </a:xfrm>
          <a:prstGeom prst="noSmoking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>
                <a:solidFill>
                  <a:schemeClr val="tx1"/>
                </a:solidFill>
              </a:rPr>
              <a:t>Sec 07</a:t>
            </a:r>
          </a:p>
        </p:txBody>
      </p:sp>
    </p:spTree>
    <p:extLst>
      <p:ext uri="{BB962C8B-B14F-4D97-AF65-F5344CB8AC3E}">
        <p14:creationId xmlns:p14="http://schemas.microsoft.com/office/powerpoint/2010/main" val="108834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 </a:t>
            </a:r>
            <a:r>
              <a:rPr lang="en-MY" b="1" dirty="0">
                <a:solidFill>
                  <a:srgbClr val="00B0F0"/>
                </a:solidFill>
              </a:rPr>
              <a:t>collection of statements </a:t>
            </a:r>
            <a:r>
              <a:rPr lang="en-MY" dirty="0"/>
              <a:t>that performs a specific task.</a:t>
            </a:r>
          </a:p>
          <a:p>
            <a:r>
              <a:rPr lang="en-MY" dirty="0"/>
              <a:t>Commonly used to </a:t>
            </a:r>
            <a:r>
              <a:rPr lang="en-MY" b="1" dirty="0">
                <a:solidFill>
                  <a:srgbClr val="00B0F0"/>
                </a:solidFill>
              </a:rPr>
              <a:t>break a problem </a:t>
            </a:r>
            <a:r>
              <a:rPr lang="en-MY" dirty="0"/>
              <a:t>down into small manageable pieces.</a:t>
            </a:r>
          </a:p>
          <a:p>
            <a:r>
              <a:rPr lang="en-MY" dirty="0"/>
              <a:t>In C++, there are 2 types of function:</a:t>
            </a:r>
          </a:p>
          <a:p>
            <a:pPr lvl="1"/>
            <a:r>
              <a:rPr lang="en-MY" sz="2400" dirty="0"/>
              <a:t>Library functions (Predefined Functions)</a:t>
            </a:r>
          </a:p>
          <a:p>
            <a:pPr lvl="1"/>
            <a:r>
              <a:rPr lang="en-MY" sz="2400" dirty="0"/>
              <a:t>User-defined functions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8139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“Built-in" functions that </a:t>
            </a:r>
            <a:r>
              <a:rPr lang="en-MY" b="1" dirty="0">
                <a:solidFill>
                  <a:srgbClr val="00B0F0"/>
                </a:solidFill>
              </a:rPr>
              <a:t>come with the compiler</a:t>
            </a:r>
            <a:r>
              <a:rPr lang="en-MY" dirty="0"/>
              <a:t>.</a:t>
            </a:r>
          </a:p>
          <a:p>
            <a:r>
              <a:rPr lang="en-MY" dirty="0"/>
              <a:t>The source code (definition) for library functions does NOT appear in your program.</a:t>
            </a:r>
          </a:p>
          <a:p>
            <a:r>
              <a:rPr lang="en-MY" dirty="0"/>
              <a:t>To use a library function, you simply need to </a:t>
            </a:r>
            <a:r>
              <a:rPr lang="en-MY" b="1" dirty="0">
                <a:solidFill>
                  <a:srgbClr val="00B0F0"/>
                </a:solidFill>
              </a:rPr>
              <a:t>include the proper header file </a:t>
            </a:r>
            <a:r>
              <a:rPr lang="en-MY" dirty="0"/>
              <a:t>and know the name of the function that you wish to use. </a:t>
            </a:r>
          </a:p>
          <a:p>
            <a:pPr lvl="1"/>
            <a:r>
              <a:rPr lang="en-MY" sz="2400" b="1" dirty="0"/>
              <a:t>#include </a:t>
            </a:r>
            <a:r>
              <a:rPr lang="en-MY" sz="2400" i="1" dirty="0"/>
              <a:t>compiler directive </a:t>
            </a:r>
          </a:p>
        </p:txBody>
      </p:sp>
    </p:spTree>
    <p:extLst>
      <p:ext uri="{BB962C8B-B14F-4D97-AF65-F5344CB8AC3E}">
        <p14:creationId xmlns:p14="http://schemas.microsoft.com/office/powerpoint/2010/main" val="114578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MY" dirty="0"/>
              <a:t>A collection of specialized functions.</a:t>
            </a:r>
          </a:p>
          <a:p>
            <a:r>
              <a:rPr lang="en-MY" dirty="0"/>
              <a:t>C++ promotes code reuse with predefined classes and functions in the standard library </a:t>
            </a:r>
          </a:p>
          <a:p>
            <a:r>
              <a:rPr lang="en-MY" dirty="0"/>
              <a:t>The functions work as a black box: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800" y="3733800"/>
            <a:ext cx="17526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  <a:latin typeface="Courier New" pitchFamily="49" charset="0"/>
              </a:rPr>
              <a:t> sqrt(x)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82914" y="37338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x=4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40514" y="37338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967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DA19-6B15-420D-BE08-32D04E0E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Functions (cont.)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3240D-F225-492A-82CF-6A6EE45F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3929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Libraries under discussion:</a:t>
            </a:r>
          </a:p>
          <a:p>
            <a:pPr lvl="1">
              <a:buFontTx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1BCFE75B-4B16-4D46-9FF4-791A40807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21213"/>
              </p:ext>
            </p:extLst>
          </p:nvPr>
        </p:nvGraphicFramePr>
        <p:xfrm>
          <a:off x="533400" y="2351088"/>
          <a:ext cx="8153400" cy="3517037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Compiler directive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27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ctype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 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Character classification and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&lt;cmath&gt;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Math functions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922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&lt;stdlib&gt;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Data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&lt;time&gt;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 functions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9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Math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Required header:  #include &lt;</a:t>
            </a:r>
            <a:r>
              <a:rPr lang="en-MY" dirty="0" err="1"/>
              <a:t>cmath</a:t>
            </a:r>
            <a:r>
              <a:rPr lang="en-MY" dirty="0"/>
              <a:t>&gt;</a:t>
            </a:r>
          </a:p>
          <a:p>
            <a:r>
              <a:rPr lang="en-MY" dirty="0"/>
              <a:t>Example functions</a:t>
            </a:r>
          </a:p>
          <a:p>
            <a:endParaRPr lang="en-MY" dirty="0"/>
          </a:p>
        </p:txBody>
      </p:sp>
      <p:graphicFrame>
        <p:nvGraphicFramePr>
          <p:cNvPr id="6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13684"/>
              </p:ext>
            </p:extLst>
          </p:nvPr>
        </p:nvGraphicFramePr>
        <p:xfrm>
          <a:off x="457200" y="2775522"/>
          <a:ext cx="8229600" cy="305691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95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abs(x)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returns the absolute value of an integer.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pow(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x,y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x to the power of y.  If x is negative, y must be an integer.  If x is zero, y must be a positive integer.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pow(10,x)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10 to the power of x.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sqrt(x)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the positive square root of x.</a:t>
                      </a:r>
                      <a:b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(x is &gt;=0)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3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double area, 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 "This program calculates the area of a circle.\n";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&lt;&lt;"What is the radius of the circle?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area=3.14159 * 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pow(radius,2.0)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area is " &lt;&lt; area &lt;&lt;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683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1092</Words>
  <Application>Microsoft Macintosh PowerPoint</Application>
  <PresentationFormat>On-screen Show (4:3)</PresentationFormat>
  <Paragraphs>300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Courier New</vt:lpstr>
      <vt:lpstr>Wingdings</vt:lpstr>
      <vt:lpstr>Zapf Dingbats</vt:lpstr>
      <vt:lpstr>1_Office Theme</vt:lpstr>
      <vt:lpstr>04: FUNCTION</vt:lpstr>
      <vt:lpstr>Modular Programming</vt:lpstr>
      <vt:lpstr>PowerPoint Presentation</vt:lpstr>
      <vt:lpstr>Function</vt:lpstr>
      <vt:lpstr>Library Functions</vt:lpstr>
      <vt:lpstr>Library Functions (cont.)</vt:lpstr>
      <vt:lpstr>Library Functions (cont.)</vt:lpstr>
      <vt:lpstr>Math Functions</vt:lpstr>
      <vt:lpstr>Library Functions: Example 1</vt:lpstr>
      <vt:lpstr>Library Functions: Example 2</vt:lpstr>
      <vt:lpstr>More Mathematical Functions</vt:lpstr>
      <vt:lpstr>More Mathematical Functions</vt:lpstr>
      <vt:lpstr>More Mathematical Functions</vt:lpstr>
      <vt:lpstr>More Mathematical Functions</vt:lpstr>
      <vt:lpstr>Character Manipulation</vt:lpstr>
      <vt:lpstr>Example – Character Testing</vt:lpstr>
      <vt:lpstr>Lab Exercise 4.1</vt:lpstr>
      <vt:lpstr>Character Case Conversion</vt:lpstr>
      <vt:lpstr>Character Case Conversion</vt:lpstr>
      <vt:lpstr>Example – Character Case Conversion</vt:lpstr>
      <vt:lpstr>Character Manipulating Functions</vt:lpstr>
      <vt:lpstr>PowerPoint Presentation</vt:lpstr>
      <vt:lpstr>Lab Exercise 4.2</vt:lpstr>
      <vt:lpstr>Review of the Internal Storage of C-Strings</vt:lpstr>
      <vt:lpstr>Review of the Internal Storage of C-Strings</vt:lpstr>
      <vt:lpstr>C-Strings Manipulation Functions</vt:lpstr>
      <vt:lpstr>Functions for C-Strings</vt:lpstr>
      <vt:lpstr>Function for C-Strings</vt:lpstr>
      <vt:lpstr>Function for C-Strings</vt:lpstr>
      <vt:lpstr>Comparing C-Strings</vt:lpstr>
      <vt:lpstr>Working with C-Strings - Example</vt:lpstr>
      <vt:lpstr>Predefined C-String Functions</vt:lpstr>
      <vt:lpstr>Predefined C-String Functions</vt:lpstr>
      <vt:lpstr>String/Numeric  Conversion Functions</vt:lpstr>
      <vt:lpstr>String/Numeric  Conversion Functions</vt:lpstr>
      <vt:lpstr>String/Numeric  Conversion Functions</vt:lpstr>
      <vt:lpstr>String/Numeric  Conversion Functions</vt:lpstr>
      <vt:lpstr>Pause :: part #1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33</cp:revision>
  <dcterms:created xsi:type="dcterms:W3CDTF">2014-02-24T04:16:52Z</dcterms:created>
  <dcterms:modified xsi:type="dcterms:W3CDTF">2018-10-29T00:56:57Z</dcterms:modified>
</cp:coreProperties>
</file>