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65" r:id="rId6"/>
    <p:sldId id="260" r:id="rId7"/>
    <p:sldId id="262" r:id="rId8"/>
    <p:sldId id="263" r:id="rId9"/>
    <p:sldId id="266" r:id="rId10"/>
    <p:sldId id="267" r:id="rId11"/>
    <p:sldId id="268" r:id="rId12"/>
    <p:sldId id="269" r:id="rId13"/>
    <p:sldId id="270" r:id="rId14"/>
    <p:sldId id="271" r:id="rId15"/>
    <p:sldId id="272" r:id="rId16"/>
    <p:sldId id="277" r:id="rId17"/>
    <p:sldId id="278" r:id="rId18"/>
    <p:sldId id="279" r:id="rId19"/>
    <p:sldId id="273" r:id="rId20"/>
    <p:sldId id="280" r:id="rId21"/>
    <p:sldId id="281"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66" d="100"/>
          <a:sy n="66" d="100"/>
        </p:scale>
        <p:origin x="16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grpSp>
        <p:nvGrpSpPr>
          <p:cNvPr id="8" name="Group 7"/>
          <p:cNvGrpSpPr/>
          <p:nvPr/>
        </p:nvGrpSpPr>
        <p:grpSpPr>
          <a:xfrm>
            <a:off x="0" y="3175"/>
            <a:ext cx="12198350" cy="6875463"/>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8973319" y="6442524"/>
            <a:ext cx="2743200" cy="365125"/>
          </a:xfrm>
        </p:spPr>
        <p:txBody>
          <a:bodyPr/>
          <a:lstStyle/>
          <a:p>
            <a:fld id="{82EDB8D0-98ED-4B86-9D5F-E61ADC70144D}" type="datetimeFigureOut">
              <a:rPr lang="en-US" smtClean="0"/>
            </a:fld>
            <a:endParaRPr lang="en-US" dirty="0"/>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4854181D-6920-4594-9A5D-6CE56DC9F8B2}" type="slidenum">
              <a:rPr lang="en-US" smtClean="0"/>
            </a:fld>
            <a:endParaRPr lang="en-US"/>
          </a:p>
        </p:txBody>
      </p:sp>
      <p:sp>
        <p:nvSpPr>
          <p:cNvPr id="68" name="Freeform 57"/>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ln>
        </p:spPr>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82EDB8D0-98ED-4B86-9D5F-E61ADC70144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4181D-6920-4594-9A5D-6CE56DC9F8B2}"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grpSp>
        <p:nvGrpSpPr>
          <p:cNvPr id="8" name="Group 7" title="Feather"/>
          <p:cNvGrpSpPr/>
          <p:nvPr/>
        </p:nvGrpSpPr>
        <p:grpSpPr>
          <a:xfrm>
            <a:off x="400714" y="362425"/>
            <a:ext cx="3495979" cy="6204388"/>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82EDB8D0-98ED-4B86-9D5F-E61ADC70144D}" type="datetimeFigureOut">
              <a:rPr lang="en-US" smtClean="0"/>
            </a:fld>
            <a:endParaRPr lang="en-US"/>
          </a:p>
        </p:txBody>
      </p:sp>
      <p:sp>
        <p:nvSpPr>
          <p:cNvPr id="5" name="Footer Placeholder 4"/>
          <p:cNvSpPr>
            <a:spLocks noGrp="1"/>
          </p:cNvSpPr>
          <p:nvPr>
            <p:ph type="ftr" sz="quarter" idx="11"/>
          </p:nvPr>
        </p:nvSpPr>
        <p:spPr>
          <a:xfrm>
            <a:off x="2933699" y="6296615"/>
            <a:ext cx="5959577" cy="365125"/>
          </a:xfrm>
        </p:spPr>
        <p:txBody>
          <a:bodyPr/>
          <a:lstStyle/>
          <a:p>
            <a:endParaRPr lang="en-US"/>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4854181D-6920-4594-9A5D-6CE56DC9F8B2}" type="slidenum">
              <a:rPr lang="en-US" smtClean="0"/>
            </a:fld>
            <a:endParaRPr lang="en-US"/>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82EDB8D0-98ED-4B86-9D5F-E61ADC70144D}"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4181D-6920-4594-9A5D-6CE56DC9F8B2}"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Section Header">
    <p:bg>
      <p:bgPr>
        <a:solidFill>
          <a:schemeClr val="accent1"/>
        </a:solidFill>
        <a:effectLst/>
      </p:bgPr>
    </p:bg>
    <p:spTree>
      <p:nvGrpSpPr>
        <p:cNvPr id="1" name=""/>
        <p:cNvGrpSpPr/>
        <p:nvPr/>
      </p:nvGrpSpPr>
      <p:grpSpPr>
        <a:xfrm>
          <a:off x="0" y="0"/>
          <a:ext cx="0" cy="0"/>
          <a:chOff x="0" y="0"/>
          <a:chExt cx="0" cy="0"/>
        </a:xfrm>
      </p:grpSpPr>
      <p:sp>
        <p:nvSpPr>
          <p:cNvPr id="10" name="Freeform 5" title="Feather Background"/>
          <p:cNvSpPr>
            <a:spLocks noEditPoints="1"/>
          </p:cNvSpPr>
          <p:nvPr/>
        </p:nvSpPr>
        <p:spPr bwMode="auto">
          <a:xfrm>
            <a:off x="0" y="-4679"/>
            <a:ext cx="12200615" cy="6862679"/>
          </a:xfrm>
          <a:custGeom>
            <a:avLst/>
            <a:gdLst/>
            <a:ahLst/>
            <a:cxnLst/>
            <a:rect l="0" t="0" r="r" b="b"/>
            <a:pathLst>
              <a:path w="3845" h="2161">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82EDB8D0-98ED-4B86-9D5F-E61ADC70144D}" type="datetimeFigureOut">
              <a:rPr lang="en-US" smtClean="0"/>
            </a:fld>
            <a:endParaRPr lang="en-US"/>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4854181D-6920-4594-9A5D-6CE56DC9F8B2}" type="slidenum">
              <a:rPr lang="en-US" smtClean="0"/>
            </a:fld>
            <a:endParaRPr lang="en-US"/>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82EDB8D0-98ED-4B86-9D5F-E61ADC70144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4181D-6920-4594-9A5D-6CE56DC9F8B2}"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33698" y="566928"/>
            <a:ext cx="8770573"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2933699" y="3316639"/>
            <a:ext cx="4160520" cy="277936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7543751" y="3316639"/>
            <a:ext cx="4160520" cy="277936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82EDB8D0-98ED-4B86-9D5F-E61ADC70144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54181D-6920-4594-9A5D-6CE56DC9F8B2}"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2EDB8D0-98ED-4B86-9D5F-E61ADC70144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54181D-6920-4594-9A5D-6CE56DC9F8B2}"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400714" y="362425"/>
            <a:ext cx="3495979" cy="6204388"/>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82EDB8D0-98ED-4B86-9D5F-E61ADC70144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54181D-6920-4594-9A5D-6CE56DC9F8B2}"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18"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82EDB8D0-98ED-4B86-9D5F-E61ADC70144D}" type="datetimeFigureOut">
              <a:rPr lang="en-US" smtClean="0"/>
            </a:fld>
            <a:endParaRPr lang="en-US"/>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4854181D-6920-4594-9A5D-6CE56DC9F8B2}"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2"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82EDB8D0-98ED-4B86-9D5F-E61ADC70144D}" type="datetimeFigureOut">
              <a:rPr lang="en-US" smtClean="0"/>
            </a:fld>
            <a:endParaRPr lang="en-US"/>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4854181D-6920-4594-9A5D-6CE56DC9F8B2}"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400714" y="362425"/>
            <a:ext cx="349597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3700" y="568345"/>
            <a:ext cx="8770571"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82EDB8D0-98ED-4B86-9D5F-E61ADC70144D}" type="datetimeFigureOut">
              <a:rPr lang="en-US" smtClean="0"/>
            </a:fld>
            <a:endParaRPr lang="en-US" dirty="0"/>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4854181D-6920-4594-9A5D-6CE56DC9F8B2}" type="slidenum">
              <a:rPr lang="en-US" smtClean="0"/>
            </a:fld>
            <a:endParaRPr lang="en-US"/>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png"/><Relationship Id="rId3" Type="http://schemas.microsoft.com/office/2007/relationships/media" Target="../media/media10.mp3"/><Relationship Id="rId2" Type="http://schemas.openxmlformats.org/officeDocument/2006/relationships/audio" Target="../media/media10.mp3"/><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media" Target="../media/media11.mp3"/><Relationship Id="rId3" Type="http://schemas.openxmlformats.org/officeDocument/2006/relationships/audio" Target="../media/media11.mp3"/><Relationship Id="rId2" Type="http://schemas.openxmlformats.org/officeDocument/2006/relationships/image" Target="../media/image11.png"/><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3.png"/><Relationship Id="rId2" Type="http://schemas.microsoft.com/office/2007/relationships/media" Target="../media/media12.mp3"/><Relationship Id="rId1" Type="http://schemas.openxmlformats.org/officeDocument/2006/relationships/audio" Target="../media/media12.mp3"/></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png"/><Relationship Id="rId3" Type="http://schemas.microsoft.com/office/2007/relationships/media" Target="../media/media13.mp3"/><Relationship Id="rId2" Type="http://schemas.openxmlformats.org/officeDocument/2006/relationships/audio" Target="../media/media13.mp3"/><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png"/><Relationship Id="rId3" Type="http://schemas.microsoft.com/office/2007/relationships/media" Target="../media/media14.mp3"/><Relationship Id="rId2" Type="http://schemas.openxmlformats.org/officeDocument/2006/relationships/audio" Target="../media/media14.mp3"/><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media" Target="../media/media15.mp3"/><Relationship Id="rId3" Type="http://schemas.openxmlformats.org/officeDocument/2006/relationships/audio" Target="../media/media15.mp3"/><Relationship Id="rId2" Type="http://schemas.openxmlformats.org/officeDocument/2006/relationships/image" Target="../media/image15.png"/><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png"/><Relationship Id="rId3" Type="http://schemas.microsoft.com/office/2007/relationships/media" Target="../media/media16.mp3"/><Relationship Id="rId2" Type="http://schemas.openxmlformats.org/officeDocument/2006/relationships/audio" Target="../media/media16.mp3"/><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png"/><Relationship Id="rId3" Type="http://schemas.microsoft.com/office/2007/relationships/media" Target="../media/media17.mp3"/><Relationship Id="rId2" Type="http://schemas.openxmlformats.org/officeDocument/2006/relationships/audio" Target="../media/media17.mp3"/><Relationship Id="rId1" Type="http://schemas.openxmlformats.org/officeDocument/2006/relationships/image" Target="../media/image17.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media" Target="../media/media18.mp3"/><Relationship Id="rId3" Type="http://schemas.openxmlformats.org/officeDocument/2006/relationships/audio" Target="../media/media18.mp3"/><Relationship Id="rId2" Type="http://schemas.openxmlformats.org/officeDocument/2006/relationships/image" Target="../media/image19.png"/><Relationship Id="rId1" Type="http://schemas.openxmlformats.org/officeDocument/2006/relationships/image" Target="../media/image18.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3.png"/><Relationship Id="rId2" Type="http://schemas.microsoft.com/office/2007/relationships/media" Target="../media/media19.mp3"/><Relationship Id="rId1" Type="http://schemas.openxmlformats.org/officeDocument/2006/relationships/audio" Target="../media/media19.mp3"/></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microsoft.com/office/2007/relationships/media" Target="../media/media2.mp3"/><Relationship Id="rId1" Type="http://schemas.openxmlformats.org/officeDocument/2006/relationships/audio" Target="../media/media2.mp3"/></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microsoft.com/office/2007/relationships/media" Target="../media/media20.mp3"/><Relationship Id="rId1" Type="http://schemas.openxmlformats.org/officeDocument/2006/relationships/audio" Target="../media/media20.mp3"/></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microsoft.com/office/2007/relationships/media" Target="../media/media3.mp3"/><Relationship Id="rId1" Type="http://schemas.openxmlformats.org/officeDocument/2006/relationships/audio" Target="../media/media3.mp3"/></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3.png"/><Relationship Id="rId2" Type="http://schemas.microsoft.com/office/2007/relationships/media" Target="../media/media4.mp3"/><Relationship Id="rId1" Type="http://schemas.openxmlformats.org/officeDocument/2006/relationships/audio" Target="../media/media4.mp3"/></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png"/><Relationship Id="rId3" Type="http://schemas.microsoft.com/office/2007/relationships/media" Target="../media/media5.mp3"/><Relationship Id="rId2" Type="http://schemas.openxmlformats.org/officeDocument/2006/relationships/audio" Target="../media/media5.mp3"/><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png"/><Relationship Id="rId3" Type="http://schemas.microsoft.com/office/2007/relationships/media" Target="../media/media6.mp3"/><Relationship Id="rId2" Type="http://schemas.openxmlformats.org/officeDocument/2006/relationships/audio" Target="../media/media6.mp3"/><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media" Target="../media/media7.mp3"/><Relationship Id="rId3" Type="http://schemas.openxmlformats.org/officeDocument/2006/relationships/audio" Target="../media/media7.mp3"/><Relationship Id="rId2" Type="http://schemas.openxmlformats.org/officeDocument/2006/relationships/image" Target="../media/image7.jpe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3.png"/><Relationship Id="rId2" Type="http://schemas.microsoft.com/office/2007/relationships/media" Target="../media/media8.mp3"/><Relationship Id="rId1" Type="http://schemas.openxmlformats.org/officeDocument/2006/relationships/audio" Target="../media/media8.mp3"/></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png"/><Relationship Id="rId3" Type="http://schemas.microsoft.com/office/2007/relationships/media" Target="../media/media9.mp3"/><Relationship Id="rId2" Type="http://schemas.openxmlformats.org/officeDocument/2006/relationships/audio" Target="../media/media9.mp3"/><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Grp="1" noRot="1" noChangeAspect="1" noMove="1" noResize="1" noEditPoints="1" noAdjustHandles="1" noChangeArrowheads="1" noChangeShapeType="1" noCrop="1"/>
          </p:cNvPicPr>
          <p:nvPr/>
        </p:nvPicPr>
        <p:blipFill>
          <a:blip r:embed="rId1">
            <a:extLst>
              <a:ext uri="{28A0092B-C50C-407E-A947-70E740481C1C}">
                <a14:useLocalDpi xmlns:a14="http://schemas.microsoft.com/office/drawing/2010/main" val="0"/>
              </a:ext>
            </a:extLst>
          </a:blip>
          <a:stretch>
            <a:fillRect/>
          </a:stretch>
        </p:blipFill>
        <p:spPr>
          <a:xfrm>
            <a:off x="-1710" y="6615"/>
            <a:ext cx="12187263" cy="6858000"/>
          </a:xfrm>
          <a:prstGeom prst="rect">
            <a:avLst/>
          </a:prstGeom>
        </p:spPr>
      </p:pic>
      <p:sp>
        <p:nvSpPr>
          <p:cNvPr id="32" name="Rectangle 31"/>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7"/>
          <p:cNvSpPr>
            <a:spLocks noGrp="1" noRot="1" noChangeAspect="1" noMove="1" noResize="1" noEditPoints="1" noAdjustHandles="1" noChangeArrowheads="1" noChangeShapeType="1" noTextEdit="1"/>
          </p:cNvSpPr>
          <p:nvPr/>
        </p:nvSpPr>
        <p:spPr bwMode="grayWhite">
          <a:xfrm>
            <a:off x="467784" y="467784"/>
            <a:ext cx="11260976" cy="5922963"/>
          </a:xfrm>
          <a:prstGeom prst="roundRect">
            <a:avLst>
              <a:gd name="adj" fmla="val 522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srcRect l="20892" r="3373" b="1"/>
          <a:stretch>
            <a:fillRect/>
          </a:stretch>
        </p:blipFill>
        <p:spPr>
          <a:xfrm rot="21600000">
            <a:off x="5337548" y="670965"/>
            <a:ext cx="6189620" cy="5516602"/>
          </a:xfrm>
          <a:prstGeom prst="rect">
            <a:avLst/>
          </a:pr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sp>
        <p:nvSpPr>
          <p:cNvPr id="36" name="Freeform 18"/>
          <p:cNvSpPr>
            <a:spLocks noGrp="1" noRot="1" noChangeAspect="1" noMove="1" noResize="1" noEditPoints="1" noAdjustHandles="1" noChangeArrowheads="1" noChangeShapeType="1" noTextEdit="1"/>
          </p:cNvSpPr>
          <p:nvPr/>
        </p:nvSpPr>
        <p:spPr>
          <a:xfrm>
            <a:off x="461434" y="474134"/>
            <a:ext cx="11260976" cy="5922963"/>
          </a:xfrm>
          <a:custGeom>
            <a:avLst/>
            <a:gdLst>
              <a:gd name="connsiteX0" fmla="*/ 336522 w 11260976"/>
              <a:gd name="connsiteY0" fmla="*/ 196832 h 5922963"/>
              <a:gd name="connsiteX1" fmla="*/ 209530 w 11260976"/>
              <a:gd name="connsiteY1" fmla="*/ 323824 h 5922963"/>
              <a:gd name="connsiteX2" fmla="*/ 209530 w 11260976"/>
              <a:gd name="connsiteY2" fmla="*/ 5586441 h 5922963"/>
              <a:gd name="connsiteX3" fmla="*/ 336522 w 11260976"/>
              <a:gd name="connsiteY3" fmla="*/ 5713433 h 5922963"/>
              <a:gd name="connsiteX4" fmla="*/ 10938742 w 11260976"/>
              <a:gd name="connsiteY4" fmla="*/ 5713433 h 5922963"/>
              <a:gd name="connsiteX5" fmla="*/ 11065734 w 11260976"/>
              <a:gd name="connsiteY5" fmla="*/ 5586441 h 5922963"/>
              <a:gd name="connsiteX6" fmla="*/ 11065734 w 11260976"/>
              <a:gd name="connsiteY6" fmla="*/ 323824 h 5922963"/>
              <a:gd name="connsiteX7" fmla="*/ 10938742 w 11260976"/>
              <a:gd name="connsiteY7" fmla="*/ 196832 h 5922963"/>
              <a:gd name="connsiteX8" fmla="*/ 309593 w 11260976"/>
              <a:gd name="connsiteY8" fmla="*/ 0 h 5922963"/>
              <a:gd name="connsiteX9" fmla="*/ 10951383 w 11260976"/>
              <a:gd name="connsiteY9" fmla="*/ 0 h 5922963"/>
              <a:gd name="connsiteX10" fmla="*/ 11260976 w 11260976"/>
              <a:gd name="connsiteY10" fmla="*/ 309593 h 5922963"/>
              <a:gd name="connsiteX11" fmla="*/ 11260976 w 11260976"/>
              <a:gd name="connsiteY11" fmla="*/ 5613370 h 5922963"/>
              <a:gd name="connsiteX12" fmla="*/ 10951383 w 11260976"/>
              <a:gd name="connsiteY12" fmla="*/ 5922963 h 5922963"/>
              <a:gd name="connsiteX13" fmla="*/ 309593 w 11260976"/>
              <a:gd name="connsiteY13" fmla="*/ 5922963 h 5922963"/>
              <a:gd name="connsiteX14" fmla="*/ 0 w 11260976"/>
              <a:gd name="connsiteY14" fmla="*/ 5613370 h 5922963"/>
              <a:gd name="connsiteX15" fmla="*/ 0 w 11260976"/>
              <a:gd name="connsiteY15" fmla="*/ 309593 h 5922963"/>
              <a:gd name="connsiteX16" fmla="*/ 309593 w 11260976"/>
              <a:gd name="connsiteY16" fmla="*/ 0 h 592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60976" h="5922963">
                <a:moveTo>
                  <a:pt x="336522" y="196832"/>
                </a:moveTo>
                <a:cubicBezTo>
                  <a:pt x="266386" y="196832"/>
                  <a:pt x="209530" y="253688"/>
                  <a:pt x="209530" y="323824"/>
                </a:cubicBezTo>
                <a:lnTo>
                  <a:pt x="209530" y="5586441"/>
                </a:lnTo>
                <a:cubicBezTo>
                  <a:pt x="209530" y="5656577"/>
                  <a:pt x="266386" y="5713433"/>
                  <a:pt x="336522" y="5713433"/>
                </a:cubicBezTo>
                <a:lnTo>
                  <a:pt x="10938742" y="5713433"/>
                </a:lnTo>
                <a:cubicBezTo>
                  <a:pt x="11008878" y="5713433"/>
                  <a:pt x="11065734" y="5656577"/>
                  <a:pt x="11065734" y="5586441"/>
                </a:cubicBezTo>
                <a:lnTo>
                  <a:pt x="11065734" y="323824"/>
                </a:lnTo>
                <a:cubicBezTo>
                  <a:pt x="11065734" y="253688"/>
                  <a:pt x="11008878" y="196832"/>
                  <a:pt x="10938742" y="196832"/>
                </a:cubicBezTo>
                <a:close/>
                <a:moveTo>
                  <a:pt x="309593" y="0"/>
                </a:moveTo>
                <a:lnTo>
                  <a:pt x="10951383" y="0"/>
                </a:lnTo>
                <a:cubicBezTo>
                  <a:pt x="11122366" y="0"/>
                  <a:pt x="11260976" y="138610"/>
                  <a:pt x="11260976" y="309593"/>
                </a:cubicBezTo>
                <a:lnTo>
                  <a:pt x="11260976" y="5613370"/>
                </a:lnTo>
                <a:cubicBezTo>
                  <a:pt x="11260976" y="5784353"/>
                  <a:pt x="11122366" y="5922963"/>
                  <a:pt x="10951383" y="5922963"/>
                </a:cubicBezTo>
                <a:lnTo>
                  <a:pt x="309593" y="5922963"/>
                </a:lnTo>
                <a:cubicBezTo>
                  <a:pt x="138610" y="5922963"/>
                  <a:pt x="0" y="5784353"/>
                  <a:pt x="0" y="5613370"/>
                </a:cubicBezTo>
                <a:lnTo>
                  <a:pt x="0" y="309593"/>
                </a:lnTo>
                <a:cubicBezTo>
                  <a:pt x="0" y="138610"/>
                  <a:pt x="138610" y="0"/>
                  <a:pt x="309593"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Rounded Rectangle 8"/>
          <p:cNvSpPr>
            <a:spLocks noGrp="1" noRot="1" noChangeAspect="1" noMove="1" noResize="1" noEditPoints="1" noAdjustHandles="1" noChangeArrowheads="1" noChangeShapeType="1" noTextEdit="1"/>
          </p:cNvSpPr>
          <p:nvPr/>
        </p:nvSpPr>
        <p:spPr>
          <a:xfrm>
            <a:off x="670964" y="670965"/>
            <a:ext cx="10856204" cy="5516602"/>
          </a:xfrm>
          <a:prstGeom prst="roundRect">
            <a:avLst>
              <a:gd name="adj" fmla="val 2462"/>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68236" y="1023867"/>
            <a:ext cx="3793678" cy="3349641"/>
          </a:xfrm>
        </p:spPr>
        <p:txBody>
          <a:bodyPr>
            <a:normAutofit/>
          </a:bodyPr>
          <a:lstStyle/>
          <a:p>
            <a:pPr>
              <a:lnSpc>
                <a:spcPct val="95000"/>
              </a:lnSpc>
            </a:pPr>
            <a:r>
              <a:rPr lang="en-MY" sz="3000" dirty="0"/>
              <a:t>SECI2143:</a:t>
            </a:r>
            <a:br>
              <a:rPr lang="en-MY" sz="3000" dirty="0"/>
            </a:br>
            <a:r>
              <a:rPr lang="en-MY" sz="3000" dirty="0"/>
              <a:t>Probability and Statistical Data Analysis –</a:t>
            </a:r>
            <a:br>
              <a:rPr lang="en-MY" sz="3000" dirty="0"/>
            </a:br>
            <a:r>
              <a:rPr lang="en-MY" sz="3000" dirty="0"/>
              <a:t>Project 2 </a:t>
            </a:r>
            <a:br>
              <a:rPr lang="en-MY" sz="3000" dirty="0"/>
            </a:br>
            <a:br>
              <a:rPr lang="en-MY" sz="3000" dirty="0"/>
            </a:br>
            <a:endParaRPr lang="en-MY" sz="3000" dirty="0"/>
          </a:p>
        </p:txBody>
      </p:sp>
      <p:sp>
        <p:nvSpPr>
          <p:cNvPr id="3" name="Subtitle 2"/>
          <p:cNvSpPr>
            <a:spLocks noGrp="1"/>
          </p:cNvSpPr>
          <p:nvPr>
            <p:ph type="subTitle" idx="1"/>
          </p:nvPr>
        </p:nvSpPr>
        <p:spPr>
          <a:xfrm>
            <a:off x="1068236" y="4945377"/>
            <a:ext cx="3793678" cy="1037760"/>
          </a:xfrm>
        </p:spPr>
        <p:txBody>
          <a:bodyPr>
            <a:normAutofit/>
          </a:bodyPr>
          <a:lstStyle/>
          <a:p>
            <a:pPr>
              <a:lnSpc>
                <a:spcPct val="120000"/>
              </a:lnSpc>
            </a:pPr>
            <a:r>
              <a:rPr lang="en-MY" sz="1700" dirty="0">
                <a:latin typeface="Lucida Sans Unicode" panose="020B0602030504020204" pitchFamily="34" charset="0"/>
                <a:cs typeface="Lucida Sans Unicode" panose="020B0602030504020204" pitchFamily="34" charset="0"/>
              </a:rPr>
              <a:t>By Nor Farahziba Binti </a:t>
            </a:r>
            <a:r>
              <a:rPr lang="en-MY" sz="1700" dirty="0" err="1">
                <a:latin typeface="Lucida Sans Unicode" panose="020B0602030504020204" pitchFamily="34" charset="0"/>
                <a:cs typeface="Lucida Sans Unicode" panose="020B0602030504020204" pitchFamily="34" charset="0"/>
              </a:rPr>
              <a:t>Hamadun</a:t>
            </a:r>
            <a:r>
              <a:rPr lang="en-MY" sz="1700" dirty="0">
                <a:latin typeface="Lucida Sans Unicode" panose="020B0602030504020204" pitchFamily="34" charset="0"/>
                <a:cs typeface="Lucida Sans Unicode" panose="020B0602030504020204" pitchFamily="34" charset="0"/>
              </a:rPr>
              <a:t> </a:t>
            </a:r>
            <a:endParaRPr lang="en-MY" sz="1700" dirty="0">
              <a:latin typeface="Lucida Sans Unicode" panose="020B0602030504020204" pitchFamily="34" charset="0"/>
              <a:cs typeface="Lucida Sans Unicode" panose="020B0602030504020204" pitchFamily="34" charset="0"/>
            </a:endParaRPr>
          </a:p>
          <a:p>
            <a:pPr>
              <a:lnSpc>
                <a:spcPct val="120000"/>
              </a:lnSpc>
            </a:pPr>
            <a:r>
              <a:rPr lang="en-MY" sz="1700" dirty="0">
                <a:latin typeface="Lucida Sans Unicode" panose="020B0602030504020204" pitchFamily="34" charset="0"/>
                <a:cs typeface="Lucida Sans Unicode" panose="020B0602030504020204" pitchFamily="34" charset="0"/>
              </a:rPr>
              <a:t>(A19EC0123)</a:t>
            </a:r>
            <a:endParaRPr lang="en-MY" sz="1700" dirty="0">
              <a:latin typeface="Lucida Sans Unicode" panose="020B0602030504020204" pitchFamily="34" charset="0"/>
              <a:cs typeface="Lucida Sans Unicode" panose="020B0602030504020204" pitchFamily="34" charset="0"/>
            </a:endParaRPr>
          </a:p>
        </p:txBody>
      </p:sp>
      <p:cxnSp>
        <p:nvCxnSpPr>
          <p:cNvPr id="40" name="Straight Connector 39"/>
          <p:cNvCxnSpPr>
            <a:cxnSpLocks noGrp="1" noRot="1" noChangeAspect="1" noMove="1" noResize="1" noEditPoints="1" noAdjustHandles="1" noChangeArrowheads="1" noChangeShapeType="1"/>
          </p:cNvCxnSpPr>
          <p:nvPr/>
        </p:nvCxnSpPr>
        <p:spPr>
          <a:xfrm>
            <a:off x="1181100"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1">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52070" y="623887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27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8000">
                <p:cTn id="7" fill="hold" display="1">
                  <p:stCondLst>
                    <p:cond delay="indefinite"/>
                  </p:stCondLst>
                  <p:endCondLst>
                    <p:cond evt="onNext">
                      <p:tgtEl>
                        <p:sldTgt/>
                      </p:tgtEl>
                    </p:cond>
                    <p:cond evt="onPrev">
                      <p:tgtEl>
                        <p:sldTgt/>
                      </p:tgtEl>
                    </p:cond>
                    <p:cond evt="onStopAudio">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263" y="225858"/>
            <a:ext cx="8770937" cy="1562100"/>
          </a:xfrm>
        </p:spPr>
        <p:txBody>
          <a:bodyPr>
            <a:normAutofit/>
          </a:bodyPr>
          <a:lstStyle/>
          <a:p>
            <a:r>
              <a:rPr lang="en-MY" sz="3600" dirty="0"/>
              <a:t>Chi-Square</a:t>
            </a:r>
            <a:endParaRPr lang="en-MY" sz="3600" dirty="0"/>
          </a:p>
        </p:txBody>
      </p:sp>
      <p:cxnSp>
        <p:nvCxnSpPr>
          <p:cNvPr id="5" name="Straight Connector 4"/>
          <p:cNvCxnSpPr/>
          <p:nvPr/>
        </p:nvCxnSpPr>
        <p:spPr>
          <a:xfrm>
            <a:off x="830262" y="838200"/>
            <a:ext cx="644273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a:off x="728662" y="899944"/>
            <a:ext cx="6445861" cy="0"/>
          </a:xfrm>
          <a:prstGeom prst="line">
            <a:avLst/>
          </a:prstGeom>
        </p:spPr>
        <p:style>
          <a:lnRef idx="2">
            <a:schemeClr val="accent2"/>
          </a:lnRef>
          <a:fillRef idx="0">
            <a:schemeClr val="accent2"/>
          </a:fillRef>
          <a:effectRef idx="1">
            <a:schemeClr val="accent2"/>
          </a:effectRef>
          <a:fontRef idx="minor">
            <a:schemeClr val="tx1"/>
          </a:fontRef>
        </p:style>
      </p:cxnSp>
      <p:pic>
        <p:nvPicPr>
          <p:cNvPr id="10" name="Picture 9"/>
          <p:cNvPicPr>
            <a:picLocks noChangeAspect="1"/>
          </p:cNvPicPr>
          <p:nvPr/>
        </p:nvPicPr>
        <p:blipFill>
          <a:blip r:embed="rId1"/>
          <a:stretch>
            <a:fillRect/>
          </a:stretch>
        </p:blipFill>
        <p:spPr>
          <a:xfrm>
            <a:off x="1540145" y="1374398"/>
            <a:ext cx="8490120" cy="4109203"/>
          </a:xfrm>
          <a:prstGeom prst="rect">
            <a:avLst/>
          </a:prstGeom>
          <a:noFill/>
          <a:ln>
            <a:solidFill>
              <a:schemeClr val="tx1"/>
            </a:solidFill>
          </a:ln>
        </p:spPr>
      </p:pic>
      <p:sp>
        <p:nvSpPr>
          <p:cNvPr id="11" name="Text Box 21"/>
          <p:cNvSpPr txBox="1"/>
          <p:nvPr/>
        </p:nvSpPr>
        <p:spPr>
          <a:xfrm>
            <a:off x="2744886" y="5616380"/>
            <a:ext cx="6005220" cy="277983"/>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marL="0" marR="0" algn="ctr">
              <a:lnSpc>
                <a:spcPct val="100000"/>
              </a:lnSpc>
              <a:spcBef>
                <a:spcPts val="0"/>
              </a:spcBef>
              <a:spcAft>
                <a:spcPts val="0"/>
              </a:spcAft>
            </a:pPr>
            <a:r>
              <a:rPr lang="en-US" altLang="zh-CN" sz="1600" i="1" kern="100" dirty="0">
                <a:latin typeface="Times New Roman" panose="02020603050405020304"/>
                <a:ea typeface="Times New Roman" panose="02020603050405020304"/>
                <a:cs typeface="Times New Roman" panose="02020603050405020304"/>
                <a:sym typeface="Times New Roman" panose="02020603050405020304"/>
              </a:rPr>
              <a:t>Chi-Square (Two-way Contingency Table) Coding Based On Table 2</a:t>
            </a:r>
            <a:endParaRPr lang="en-US" altLang="zh-CN" sz="1600" i="1" kern="100" dirty="0">
              <a:latin typeface="Times New Roman" panose="02020603050405020304"/>
              <a:ea typeface="Times New Roman" panose="02020603050405020304"/>
              <a:cs typeface="Times New Roman" panose="02020603050405020304"/>
              <a:sym typeface="Times New Roman" panose="02020603050405020304"/>
            </a:endParaRPr>
          </a:p>
          <a:p>
            <a:pPr marL="0" marR="0" algn="l">
              <a:lnSpc>
                <a:spcPct val="100000"/>
              </a:lnSpc>
              <a:spcBef>
                <a:spcPts val="0"/>
              </a:spcBef>
              <a:spcAft>
                <a:spcPts val="0"/>
              </a:spcAft>
            </a:pPr>
            <a:r>
              <a:rPr lang="en-US" altLang="zh-CN" sz="1600" kern="100" dirty="0">
                <a:latin typeface="Times New Roman" panose="02020603050405020304"/>
                <a:ea typeface="Times New Roman" panose="02020603050405020304"/>
                <a:cs typeface="Times New Roman" panose="02020603050405020304"/>
                <a:sym typeface="Times New Roman" panose="02020603050405020304"/>
              </a:rPr>
              <a:t> </a:t>
            </a:r>
            <a:endParaRPr lang="en-US" altLang="zh-CN" sz="1600" kern="100" dirty="0">
              <a:latin typeface="Times New Roman" panose="02020603050405020304"/>
              <a:ea typeface="Times New Roman" panose="02020603050405020304"/>
              <a:cs typeface="Times New Roman" panose="02020603050405020304"/>
              <a:sym typeface="Times New Roman" panose="02020603050405020304"/>
            </a:endParaRPr>
          </a:p>
        </p:txBody>
      </p:sp>
      <p:pic>
        <p:nvPicPr>
          <p:cNvPr id="3" name="10">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109220" y="617093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21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263" y="225858"/>
            <a:ext cx="8770937" cy="1562100"/>
          </a:xfrm>
        </p:spPr>
        <p:txBody>
          <a:bodyPr>
            <a:normAutofit/>
          </a:bodyPr>
          <a:lstStyle/>
          <a:p>
            <a:r>
              <a:rPr lang="en-MY" sz="2800" dirty="0"/>
              <a:t>Chi-Square</a:t>
            </a:r>
            <a:endParaRPr lang="en-MY" sz="2800" dirty="0"/>
          </a:p>
        </p:txBody>
      </p:sp>
      <p:cxnSp>
        <p:nvCxnSpPr>
          <p:cNvPr id="5" name="Straight Connector 4"/>
          <p:cNvCxnSpPr/>
          <p:nvPr/>
        </p:nvCxnSpPr>
        <p:spPr>
          <a:xfrm>
            <a:off x="830262" y="753792"/>
            <a:ext cx="6527141"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a:off x="728662" y="702996"/>
            <a:ext cx="6375523" cy="23303"/>
          </a:xfrm>
          <a:prstGeom prst="line">
            <a:avLst/>
          </a:prstGeom>
        </p:spPr>
        <p:style>
          <a:lnRef idx="2">
            <a:schemeClr val="accent2"/>
          </a:lnRef>
          <a:fillRef idx="0">
            <a:schemeClr val="accent2"/>
          </a:fillRef>
          <a:effectRef idx="1">
            <a:schemeClr val="accent2"/>
          </a:effectRef>
          <a:fontRef idx="minor">
            <a:schemeClr val="tx1"/>
          </a:fontRef>
        </p:style>
      </p:cxnSp>
      <p:sp>
        <p:nvSpPr>
          <p:cNvPr id="3" name="Rectangle 1"/>
          <p:cNvSpPr>
            <a:spLocks noChangeArrowheads="1"/>
          </p:cNvSpPr>
          <p:nvPr/>
        </p:nvSpPr>
        <p:spPr bwMode="auto">
          <a:xfrm>
            <a:off x="830262" y="931378"/>
            <a:ext cx="9323388" cy="1753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H0: Type of crime has no relationship with years</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b="0" i="0" u="none" strike="noStrike" cap="none" normalizeH="0" baseline="0" dirty="0">
                <a:ln>
                  <a:noFill/>
                </a:ln>
                <a:solidFill>
                  <a:srgbClr val="222222"/>
                </a:solidFill>
                <a:effectLst/>
                <a:latin typeface="Times New Roman" panose="02020603050405020304" pitchFamily="18" charset="0"/>
                <a:ea typeface="SimSun" panose="02010600030101010101" pitchFamily="2" charset="-122"/>
                <a:cs typeface="Times New Roman" panose="02020603050405020304" pitchFamily="18" charset="0"/>
              </a:rPr>
              <a:t>H1: Type of crime has relationship </a:t>
            </a:r>
            <a:r>
              <a:rPr kumimoji="0" lang="en-US" altLang="en-US" sz="1600" b="0" i="0" u="none" strike="noStrike" cap="none" normalizeH="0" baseline="0" dirty="0">
                <a:ln>
                  <a:noFill/>
                </a:ln>
                <a:solidFill>
                  <a:srgbClr val="222222"/>
                </a:solidFill>
                <a:effectLst/>
                <a:latin typeface="Times New Roman" panose="02020603050405020304" pitchFamily="18" charset="0"/>
                <a:ea typeface="SimSun" panose="02010600030101010101" pitchFamily="2" charset="-122"/>
                <a:cs typeface="Times New Roman" panose="02020603050405020304" pitchFamily="18" charset="0"/>
              </a:rPr>
              <a:t>with</a:t>
            </a:r>
            <a:r>
              <a:rPr kumimoji="0" lang="en-US" altLang="en-US" b="0" i="0" u="none" strike="noStrike" cap="none" normalizeH="0" baseline="0" dirty="0">
                <a:ln>
                  <a:noFill/>
                </a:ln>
                <a:solidFill>
                  <a:srgbClr val="222222"/>
                </a:solidFill>
                <a:effectLst/>
                <a:latin typeface="Times New Roman" panose="02020603050405020304" pitchFamily="18" charset="0"/>
                <a:ea typeface="SimSun" panose="02010600030101010101" pitchFamily="2" charset="-122"/>
                <a:cs typeface="Times New Roman" panose="02020603050405020304" pitchFamily="18" charset="0"/>
              </a:rPr>
              <a:t> years</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b="0" i="0" u="none" strike="noStrike" cap="none" normalizeH="0" baseline="0" dirty="0">
                <a:ln>
                  <a:noFill/>
                </a:ln>
                <a:solidFill>
                  <a:srgbClr val="222222"/>
                </a:solidFill>
                <a:effectLst/>
                <a:latin typeface="Times New Roman" panose="02020603050405020304" pitchFamily="18" charset="0"/>
                <a:ea typeface="SimSun" panose="02010600030101010101" pitchFamily="2" charset="-122"/>
                <a:cs typeface="Times New Roman" panose="02020603050405020304" pitchFamily="18" charset="0"/>
              </a:rPr>
              <a:t>Critical value: </a:t>
            </a:r>
            <a:r>
              <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b="0" i="0" u="none" strike="noStrike" cap="none" normalizeH="0" baseline="0" dirty="0">
                <a:ln>
                  <a:noFill/>
                </a:ln>
                <a:solidFill>
                  <a:srgbClr val="222222"/>
                </a:solidFill>
                <a:effectLst/>
                <a:latin typeface="Times New Roman" panose="02020603050405020304" pitchFamily="18" charset="0"/>
                <a:ea typeface="SimSun" panose="02010600030101010101" pitchFamily="2" charset="-122"/>
                <a:cs typeface="Times New Roman" panose="02020603050405020304" pitchFamily="18" charset="0"/>
              </a:rPr>
              <a:t>Test Statistic: </a:t>
            </a:r>
            <a:r>
              <a:rPr kumimoji="0" lang="en-US" altLang="en-US" b="0" i="0" u="none" strike="noStrike" cap="none" normalizeH="0" baseline="0" dirty="0">
                <a:ln>
                  <a:noFill/>
                </a:ln>
                <a:solidFill>
                  <a:srgbClr val="000000"/>
                </a:solidFill>
                <a:effectLst/>
                <a:latin typeface="Times New Roman" panose="02020603050405020304" pitchFamily="18" charset="0"/>
                <a:ea typeface="Lucida Console" panose="020B0609040504020204" pitchFamily="49" charset="0"/>
                <a:cs typeface="Times New Roman" panose="02020603050405020304" pitchFamily="18" charset="0"/>
              </a:rPr>
              <a:t>5278.5</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b="0" i="0" u="none" strike="noStrike" cap="none" normalizeH="0" baseline="0" dirty="0">
                <a:ln>
                  <a:noFill/>
                </a:ln>
                <a:solidFill>
                  <a:srgbClr val="000000"/>
                </a:solidFill>
                <a:effectLst/>
                <a:latin typeface="Times New Roman" panose="02020603050405020304" pitchFamily="18" charset="0"/>
                <a:ea typeface="Lucida Console" panose="020B0609040504020204" pitchFamily="49" charset="0"/>
                <a:cs typeface="Times New Roman" panose="02020603050405020304" pitchFamily="18" charset="0"/>
              </a:rPr>
              <a:t>Conclusion: Since 5278.5 (test statistic) &gt; 14.06714 (critical value), its reject H0. There is sufficient evidence to claim the type of crime has a relationship with years at the 0.05 significance level. </a:t>
            </a:r>
            <a:endParaRPr kumimoji="0" lang="en-US" altLang="en-US" b="0" i="0" u="none" strike="noStrike" cap="none" normalizeH="0" baseline="0" dirty="0">
              <a:ln>
                <a:noFill/>
              </a:ln>
              <a:solidFill>
                <a:schemeClr val="tx1"/>
              </a:solidFill>
              <a:effectLst/>
              <a:latin typeface="Arial" panose="020B0604020202020204" pitchFamily="34" charset="0"/>
            </a:endParaRPr>
          </a:p>
        </p:txBody>
      </p:sp>
      <p:pic>
        <p:nvPicPr>
          <p:cNvPr id="81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87575" y="1503045"/>
            <a:ext cx="1602740" cy="3517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2"/>
          <a:srcRect b="6165"/>
          <a:stretch>
            <a:fillRect/>
          </a:stretch>
        </p:blipFill>
        <p:spPr>
          <a:xfrm>
            <a:off x="1912102" y="2879878"/>
            <a:ext cx="7217569" cy="3520922"/>
          </a:xfrm>
          <a:prstGeom prst="rect">
            <a:avLst/>
          </a:prstGeom>
          <a:noFill/>
          <a:ln>
            <a:solidFill>
              <a:schemeClr val="tx1"/>
            </a:solidFill>
          </a:ln>
        </p:spPr>
      </p:pic>
      <p:sp>
        <p:nvSpPr>
          <p:cNvPr id="10" name="Text Box 29"/>
          <p:cNvSpPr txBox="1"/>
          <p:nvPr/>
        </p:nvSpPr>
        <p:spPr>
          <a:xfrm>
            <a:off x="4605509" y="6426200"/>
            <a:ext cx="2110154" cy="291019"/>
          </a:xfrm>
          <a:prstGeom prst="rect">
            <a:avLst/>
          </a:prstGeom>
          <a:solidFill>
            <a:schemeClr val="lt1"/>
          </a:solidFill>
          <a:ln w="6350">
            <a:solidFill>
              <a:srgbClr val="000000">
                <a:alpha val="0"/>
              </a:srgbClr>
            </a:solidFill>
          </a:ln>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marL="0" marR="0">
              <a:lnSpc>
                <a:spcPct val="100000"/>
              </a:lnSpc>
              <a:spcBef>
                <a:spcPts val="0"/>
              </a:spcBef>
              <a:spcAft>
                <a:spcPts val="0"/>
              </a:spcAft>
            </a:pPr>
            <a:r>
              <a:rPr lang="en-US" altLang="zh-CN" sz="1600" i="1" kern="100" dirty="0">
                <a:latin typeface="Times New Roman" panose="02020603050405020304"/>
                <a:ea typeface="Times New Roman" panose="02020603050405020304"/>
                <a:cs typeface="Times New Roman" panose="02020603050405020304"/>
                <a:sym typeface="Times New Roman" panose="02020603050405020304"/>
              </a:rPr>
              <a:t>Output of the coding</a:t>
            </a:r>
            <a:endParaRPr lang="en-US" altLang="zh-CN" sz="1600" i="1" kern="100" dirty="0">
              <a:latin typeface="Times New Roman" panose="02020603050405020304"/>
              <a:ea typeface="Times New Roman" panose="02020603050405020304"/>
              <a:cs typeface="Times New Roman" panose="02020603050405020304"/>
              <a:sym typeface="Times New Roman" panose="02020603050405020304"/>
            </a:endParaRPr>
          </a:p>
        </p:txBody>
      </p:sp>
      <p:pic>
        <p:nvPicPr>
          <p:cNvPr id="4" name="11">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210820" y="609790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856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10714" y="2523756"/>
            <a:ext cx="8770571" cy="1560716"/>
          </a:xfrm>
        </p:spPr>
        <p:txBody>
          <a:bodyPr/>
          <a:lstStyle/>
          <a:p>
            <a:pPr algn="ctr"/>
            <a:r>
              <a:rPr lang="en-MY" dirty="0"/>
              <a:t>Correlation and Regression</a:t>
            </a:r>
            <a:endParaRPr lang="en-MY" dirty="0"/>
          </a:p>
        </p:txBody>
      </p:sp>
      <p:cxnSp>
        <p:nvCxnSpPr>
          <p:cNvPr id="5" name="Straight Connector 4"/>
          <p:cNvCxnSpPr/>
          <p:nvPr/>
        </p:nvCxnSpPr>
        <p:spPr>
          <a:xfrm>
            <a:off x="323557" y="3756074"/>
            <a:ext cx="8074855" cy="0"/>
          </a:xfrm>
          <a:prstGeom prst="line">
            <a:avLst/>
          </a:prstGeom>
          <a:ln w="412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12">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90170" y="617093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71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263" y="225858"/>
            <a:ext cx="8770937" cy="1562100"/>
          </a:xfrm>
        </p:spPr>
        <p:txBody>
          <a:bodyPr>
            <a:normAutofit/>
          </a:bodyPr>
          <a:lstStyle/>
          <a:p>
            <a:r>
              <a:rPr lang="en-MY" sz="3600" dirty="0"/>
              <a:t>Correlation and Regression</a:t>
            </a:r>
            <a:endParaRPr lang="en-MY" sz="3600" dirty="0"/>
          </a:p>
        </p:txBody>
      </p:sp>
      <p:cxnSp>
        <p:nvCxnSpPr>
          <p:cNvPr id="5" name="Straight Connector 4"/>
          <p:cNvCxnSpPr/>
          <p:nvPr/>
        </p:nvCxnSpPr>
        <p:spPr>
          <a:xfrm>
            <a:off x="830262" y="838200"/>
            <a:ext cx="681513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a:off x="753872" y="889000"/>
            <a:ext cx="6802438" cy="0"/>
          </a:xfrm>
          <a:prstGeom prst="line">
            <a:avLst/>
          </a:prstGeom>
        </p:spPr>
        <p:style>
          <a:lnRef idx="2">
            <a:schemeClr val="accent2"/>
          </a:lnRef>
          <a:fillRef idx="0">
            <a:schemeClr val="accent2"/>
          </a:fillRef>
          <a:effectRef idx="1">
            <a:schemeClr val="accent2"/>
          </a:effectRef>
          <a:fontRef idx="minor">
            <a:schemeClr val="tx1"/>
          </a:fontRef>
        </p:style>
      </p:cxnSp>
      <p:sp>
        <p:nvSpPr>
          <p:cNvPr id="4" name="Rectangle 1"/>
          <p:cNvSpPr>
            <a:spLocks noChangeArrowheads="1"/>
          </p:cNvSpPr>
          <p:nvPr/>
        </p:nvSpPr>
        <p:spPr bwMode="auto">
          <a:xfrm>
            <a:off x="830262" y="1014206"/>
            <a:ext cx="9312544"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914400"/>
            <a:r>
              <a:rPr lang="en-US" sz="2000" b="0" i="0" dirty="0">
                <a:effectLst/>
                <a:latin typeface="Times New Roman" panose="02020603050405020304" pitchFamily="18" charset="0"/>
              </a:rPr>
              <a:t>The following data on the rate in 2015 and the rate in 201</a:t>
            </a:r>
            <a:r>
              <a:rPr lang="en-MY" altLang="en-US" sz="2000" b="0" i="0" dirty="0">
                <a:effectLst/>
                <a:latin typeface="Times New Roman" panose="02020603050405020304" pitchFamily="18" charset="0"/>
              </a:rPr>
              <a:t>6</a:t>
            </a:r>
            <a:r>
              <a:rPr lang="en-US" sz="2000" b="0" i="0" dirty="0">
                <a:effectLst/>
                <a:latin typeface="Times New Roman" panose="02020603050405020304" pitchFamily="18" charset="0"/>
              </a:rPr>
              <a:t> for the 8 types of crime committed. Test the claim that the crime rate in 2015 will affect the crime rate in 2016 by using α = 0.05.</a:t>
            </a:r>
            <a:endParaRPr kumimoji="0" lang="en-US" altLang="en-US" sz="2000" b="0" i="0" u="none" strike="noStrike" cap="none" normalizeH="0" baseline="0" dirty="0">
              <a:ln>
                <a:noFill/>
              </a:ln>
              <a:solidFill>
                <a:schemeClr val="tx1"/>
              </a:solidFill>
              <a:effectLst/>
            </a:endParaRPr>
          </a:p>
        </p:txBody>
      </p:sp>
      <p:pic>
        <p:nvPicPr>
          <p:cNvPr id="10" name="Picture 9"/>
          <p:cNvPicPr>
            <a:picLocks noChangeAspect="1"/>
          </p:cNvPicPr>
          <p:nvPr/>
        </p:nvPicPr>
        <p:blipFill>
          <a:blip r:embed="rId1"/>
          <a:stretch>
            <a:fillRect/>
          </a:stretch>
        </p:blipFill>
        <p:spPr>
          <a:xfrm>
            <a:off x="3247025" y="2154142"/>
            <a:ext cx="4547146" cy="3594152"/>
          </a:xfrm>
          <a:prstGeom prst="rect">
            <a:avLst/>
          </a:prstGeom>
          <a:noFill/>
          <a:ln>
            <a:solidFill>
              <a:schemeClr val="tx1"/>
            </a:solidFill>
          </a:ln>
        </p:spPr>
      </p:pic>
      <p:sp>
        <p:nvSpPr>
          <p:cNvPr id="11" name="Text Box 32"/>
          <p:cNvSpPr txBox="1"/>
          <p:nvPr/>
        </p:nvSpPr>
        <p:spPr>
          <a:xfrm>
            <a:off x="2850688" y="5800463"/>
            <a:ext cx="5524055" cy="556796"/>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marL="0" marR="0" algn="l">
              <a:lnSpc>
                <a:spcPct val="100000"/>
              </a:lnSpc>
              <a:spcBef>
                <a:spcPts val="0"/>
              </a:spcBef>
              <a:spcAft>
                <a:spcPts val="0"/>
              </a:spcAft>
            </a:pPr>
            <a:r>
              <a:rPr lang="en-US" altLang="zh-CN" sz="1600" i="1" kern="100">
                <a:latin typeface="Times New Roman" panose="02020603050405020304"/>
                <a:ea typeface="Times New Roman" panose="02020603050405020304"/>
                <a:cs typeface="Times New Roman" panose="02020603050405020304"/>
                <a:sym typeface="Times New Roman" panose="02020603050405020304"/>
              </a:rPr>
              <a:t>Table 3: Rate In 2015 And Rate In 201</a:t>
            </a:r>
            <a:r>
              <a:rPr lang="en-MY" altLang="en-US" sz="1600" i="1" kern="100">
                <a:latin typeface="Times New Roman" panose="02020603050405020304"/>
                <a:ea typeface="Times New Roman" panose="02020603050405020304"/>
                <a:cs typeface="Times New Roman" panose="02020603050405020304"/>
                <a:sym typeface="Times New Roman" panose="02020603050405020304"/>
              </a:rPr>
              <a:t>6</a:t>
            </a:r>
            <a:r>
              <a:rPr lang="en-US" altLang="zh-CN" sz="1600" i="1" kern="100">
                <a:latin typeface="Times New Roman" panose="02020603050405020304"/>
                <a:ea typeface="Times New Roman" panose="02020603050405020304"/>
                <a:cs typeface="Times New Roman" panose="02020603050405020304"/>
                <a:sym typeface="Times New Roman" panose="02020603050405020304"/>
              </a:rPr>
              <a:t> For Each Type Of Crime</a:t>
            </a:r>
            <a:endParaRPr lang="en-US" altLang="zh-CN" sz="1600" i="1" kern="100">
              <a:latin typeface="Times New Roman" panose="02020603050405020304"/>
              <a:ea typeface="Times New Roman" panose="02020603050405020304"/>
              <a:cs typeface="Times New Roman" panose="02020603050405020304"/>
              <a:sym typeface="Times New Roman" panose="02020603050405020304"/>
            </a:endParaRPr>
          </a:p>
        </p:txBody>
      </p:sp>
      <p:pic>
        <p:nvPicPr>
          <p:cNvPr id="3" name="13">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134620" y="608012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71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263" y="225858"/>
            <a:ext cx="8770937" cy="1562100"/>
          </a:xfrm>
        </p:spPr>
        <p:txBody>
          <a:bodyPr>
            <a:normAutofit/>
          </a:bodyPr>
          <a:lstStyle/>
          <a:p>
            <a:r>
              <a:rPr lang="en-MY" sz="3600" dirty="0"/>
              <a:t>Correlation and Regression</a:t>
            </a:r>
            <a:endParaRPr lang="en-MY" sz="3600" dirty="0"/>
          </a:p>
        </p:txBody>
      </p:sp>
      <p:cxnSp>
        <p:nvCxnSpPr>
          <p:cNvPr id="5" name="Straight Connector 4"/>
          <p:cNvCxnSpPr/>
          <p:nvPr/>
        </p:nvCxnSpPr>
        <p:spPr>
          <a:xfrm>
            <a:off x="830262" y="838200"/>
            <a:ext cx="644273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a:off x="728662" y="899944"/>
            <a:ext cx="6445861" cy="0"/>
          </a:xfrm>
          <a:prstGeom prst="line">
            <a:avLst/>
          </a:prstGeom>
        </p:spPr>
        <p:style>
          <a:lnRef idx="2">
            <a:schemeClr val="accent2"/>
          </a:lnRef>
          <a:fillRef idx="0">
            <a:schemeClr val="accent2"/>
          </a:fillRef>
          <a:effectRef idx="1">
            <a:schemeClr val="accent2"/>
          </a:effectRef>
          <a:fontRef idx="minor">
            <a:schemeClr val="tx1"/>
          </a:fontRef>
        </p:style>
      </p:cxnSp>
      <p:pic>
        <p:nvPicPr>
          <p:cNvPr id="8" name="Picture 7"/>
          <p:cNvPicPr>
            <a:picLocks noChangeAspect="1"/>
          </p:cNvPicPr>
          <p:nvPr/>
        </p:nvPicPr>
        <p:blipFill>
          <a:blip r:embed="rId1"/>
          <a:stretch>
            <a:fillRect/>
          </a:stretch>
        </p:blipFill>
        <p:spPr>
          <a:xfrm>
            <a:off x="1415069" y="1414621"/>
            <a:ext cx="9361861" cy="4028757"/>
          </a:xfrm>
          <a:prstGeom prst="rect">
            <a:avLst/>
          </a:prstGeom>
          <a:noFill/>
          <a:ln>
            <a:solidFill>
              <a:schemeClr val="tx1"/>
            </a:solidFill>
          </a:ln>
        </p:spPr>
      </p:pic>
      <p:sp>
        <p:nvSpPr>
          <p:cNvPr id="9" name="Text Box 33"/>
          <p:cNvSpPr txBox="1"/>
          <p:nvPr/>
        </p:nvSpPr>
        <p:spPr>
          <a:xfrm>
            <a:off x="3101068" y="5503008"/>
            <a:ext cx="5873750" cy="293370"/>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marL="0" marR="0" algn="ctr">
              <a:lnSpc>
                <a:spcPct val="100000"/>
              </a:lnSpc>
              <a:spcBef>
                <a:spcPts val="0"/>
              </a:spcBef>
              <a:spcAft>
                <a:spcPts val="0"/>
              </a:spcAft>
            </a:pPr>
            <a:r>
              <a:rPr lang="en-US" altLang="zh-CN" i="1" kern="100">
                <a:latin typeface="Times New Roman" panose="02020603050405020304"/>
                <a:ea typeface="Times New Roman" panose="02020603050405020304"/>
                <a:cs typeface="Times New Roman" panose="02020603050405020304"/>
                <a:sym typeface="Times New Roman" panose="02020603050405020304"/>
              </a:rPr>
              <a:t>Correlation And Regression Coding Based On Table 3</a:t>
            </a:r>
            <a:endParaRPr lang="en-US" altLang="zh-CN" i="1" kern="100">
              <a:latin typeface="Times New Roman" panose="02020603050405020304"/>
              <a:ea typeface="Times New Roman" panose="02020603050405020304"/>
              <a:cs typeface="Times New Roman" panose="02020603050405020304"/>
              <a:sym typeface="Times New Roman" panose="02020603050405020304"/>
            </a:endParaRPr>
          </a:p>
          <a:p>
            <a:pPr marL="0" marR="0" algn="ctr">
              <a:lnSpc>
                <a:spcPct val="100000"/>
              </a:lnSpc>
              <a:spcBef>
                <a:spcPts val="0"/>
              </a:spcBef>
              <a:spcAft>
                <a:spcPts val="0"/>
              </a:spcAft>
            </a:pPr>
            <a:r>
              <a:rPr lang="en-US" altLang="zh-CN" i="1" kern="100">
                <a:latin typeface="Times New Roman" panose="02020603050405020304"/>
                <a:ea typeface="Times New Roman" panose="02020603050405020304"/>
                <a:cs typeface="Times New Roman" panose="02020603050405020304"/>
                <a:sym typeface="Times New Roman" panose="02020603050405020304"/>
              </a:rPr>
              <a:t> </a:t>
            </a:r>
            <a:endParaRPr lang="en-US" altLang="zh-CN" i="1" kern="100">
              <a:latin typeface="Times New Roman" panose="02020603050405020304"/>
              <a:ea typeface="Times New Roman" panose="02020603050405020304"/>
              <a:cs typeface="Times New Roman" panose="02020603050405020304"/>
              <a:sym typeface="Times New Roman" panose="02020603050405020304"/>
            </a:endParaRPr>
          </a:p>
        </p:txBody>
      </p:sp>
      <p:pic>
        <p:nvPicPr>
          <p:cNvPr id="3" name="14">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109220" y="606488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16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262" y="200479"/>
            <a:ext cx="8770937" cy="1562100"/>
          </a:xfrm>
        </p:spPr>
        <p:txBody>
          <a:bodyPr>
            <a:normAutofit/>
          </a:bodyPr>
          <a:lstStyle/>
          <a:p>
            <a:r>
              <a:rPr lang="en-MY" sz="3600" dirty="0"/>
              <a:t>Correlation</a:t>
            </a:r>
            <a:endParaRPr lang="en-MY" sz="2800" dirty="0"/>
          </a:p>
        </p:txBody>
      </p:sp>
      <p:cxnSp>
        <p:nvCxnSpPr>
          <p:cNvPr id="5" name="Straight Connector 4"/>
          <p:cNvCxnSpPr/>
          <p:nvPr/>
        </p:nvCxnSpPr>
        <p:spPr>
          <a:xfrm>
            <a:off x="830262" y="753792"/>
            <a:ext cx="6527141"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a:off x="728662" y="819108"/>
            <a:ext cx="6375523" cy="23303"/>
          </a:xfrm>
          <a:prstGeom prst="line">
            <a:avLst/>
          </a:prstGeom>
        </p:spPr>
        <p:style>
          <a:lnRef idx="2">
            <a:schemeClr val="accent2"/>
          </a:lnRef>
          <a:fillRef idx="0">
            <a:schemeClr val="accent2"/>
          </a:fillRef>
          <a:effectRef idx="1">
            <a:schemeClr val="accent2"/>
          </a:effectRef>
          <a:fontRef idx="minor">
            <a:schemeClr val="tx1"/>
          </a:fontRef>
        </p:style>
      </p:cxnSp>
      <p:sp>
        <p:nvSpPr>
          <p:cNvPr id="3" name="Rectangle 1"/>
          <p:cNvSpPr>
            <a:spLocks noChangeArrowheads="1"/>
          </p:cNvSpPr>
          <p:nvPr/>
        </p:nvSpPr>
        <p:spPr bwMode="auto">
          <a:xfrm>
            <a:off x="830262" y="729299"/>
            <a:ext cx="9300709" cy="1753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R="0" lvl="0" indent="0" algn="l" defTabSz="914400" rtl="0" eaLnBrk="0" fontAlgn="base" latinLnBrk="0" hangingPunct="0">
              <a:lnSpc>
                <a:spcPct val="150000"/>
              </a:lnSpc>
              <a:spcBef>
                <a:spcPct val="0"/>
              </a:spcBef>
              <a:spcAft>
                <a:spcPct val="0"/>
              </a:spcAft>
              <a:buClrTx/>
              <a:buSzTx/>
              <a:buFontTx/>
              <a:buNone/>
            </a:pPr>
            <a:r>
              <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By using </a:t>
            </a:r>
            <a:r>
              <a:rPr kumimoji="0" lang="en-US" altLang="en-US"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cor</a:t>
            </a:r>
            <a:r>
              <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function we can determine the correlation </a:t>
            </a:r>
            <a:r>
              <a:rPr kumimoji="0" lang="en-MY"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co</a:t>
            </a:r>
            <a:r>
              <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efficient (r). Regarding on  Table 3, the correlation </a:t>
            </a:r>
            <a:r>
              <a:rPr kumimoji="0" lang="en-MY"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co</a:t>
            </a:r>
            <a:r>
              <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efficient is 0.9998427. So, the strength of the relationship between two variables (rate in 2015 and rate in 2016) is strong. The equation of the least-square regression line for rate in 2015 and rate in 2016 is.</a:t>
            </a:r>
            <a:endParaRPr kumimoji="0" lang="en-US" altLang="en-US" b="0" i="0" u="none" strike="noStrike" cap="none" normalizeH="0" baseline="0" dirty="0">
              <a:ln>
                <a:noFill/>
              </a:ln>
              <a:solidFill>
                <a:schemeClr val="tx1"/>
              </a:solidFill>
              <a:effectLst/>
              <a:latin typeface="Arial" panose="020B0604020202020204" pitchFamily="34" charset="0"/>
            </a:endParaRPr>
          </a:p>
        </p:txBody>
      </p:sp>
      <p:pic>
        <p:nvPicPr>
          <p:cNvPr id="1024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18973" y="1958919"/>
            <a:ext cx="1832548" cy="5178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2"/>
          <a:stretch>
            <a:fillRect/>
          </a:stretch>
        </p:blipFill>
        <p:spPr>
          <a:xfrm>
            <a:off x="1817551" y="2683910"/>
            <a:ext cx="7810731" cy="3673347"/>
          </a:xfrm>
          <a:prstGeom prst="rect">
            <a:avLst/>
          </a:prstGeom>
          <a:noFill/>
          <a:ln w="9525" cmpd="sng">
            <a:solidFill>
              <a:schemeClr val="accent1">
                <a:shade val="50000"/>
              </a:schemeClr>
            </a:solidFill>
            <a:prstDash val="solid"/>
          </a:ln>
        </p:spPr>
      </p:pic>
      <p:sp>
        <p:nvSpPr>
          <p:cNvPr id="12" name="Text Box 35"/>
          <p:cNvSpPr txBox="1"/>
          <p:nvPr/>
        </p:nvSpPr>
        <p:spPr>
          <a:xfrm>
            <a:off x="3535247" y="6371771"/>
            <a:ext cx="4413250" cy="285750"/>
          </a:xfrm>
          <a:prstGeom prst="rect">
            <a:avLst/>
          </a:prstGeom>
          <a:solidFill>
            <a:schemeClr val="lt1"/>
          </a:solidFill>
          <a:ln w="6350">
            <a:solidFill>
              <a:srgbClr val="000000">
                <a:alpha val="0"/>
              </a:srgbClr>
            </a:solidFill>
          </a:ln>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marL="0" marR="0" algn="ctr">
              <a:lnSpc>
                <a:spcPct val="100000"/>
              </a:lnSpc>
              <a:spcBef>
                <a:spcPts val="0"/>
              </a:spcBef>
              <a:spcAft>
                <a:spcPts val="0"/>
              </a:spcAft>
            </a:pPr>
            <a:r>
              <a:rPr lang="en-US" altLang="zh-CN" sz="1600" i="1" kern="100">
                <a:latin typeface="Times New Roman" panose="02020603050405020304"/>
                <a:ea typeface="Times New Roman" panose="02020603050405020304"/>
                <a:cs typeface="Times New Roman" panose="02020603050405020304"/>
                <a:sym typeface="Times New Roman" panose="02020603050405020304"/>
              </a:rPr>
              <a:t>Coding Output</a:t>
            </a:r>
            <a:endParaRPr lang="en-US" altLang="zh-CN" sz="1600" i="1" kern="100">
              <a:latin typeface="Times New Roman" panose="02020603050405020304"/>
              <a:ea typeface="Times New Roman" panose="02020603050405020304"/>
              <a:cs typeface="Times New Roman" panose="02020603050405020304"/>
              <a:sym typeface="Times New Roman" panose="02020603050405020304"/>
            </a:endParaRPr>
          </a:p>
        </p:txBody>
      </p:sp>
      <p:pic>
        <p:nvPicPr>
          <p:cNvPr id="4" name="15">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109220" y="620458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815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263" y="225858"/>
            <a:ext cx="8770937" cy="1562100"/>
          </a:xfrm>
        </p:spPr>
        <p:txBody>
          <a:bodyPr>
            <a:normAutofit/>
          </a:bodyPr>
          <a:lstStyle/>
          <a:p>
            <a:r>
              <a:rPr lang="en-MY" sz="3600" dirty="0"/>
              <a:t>Correlation</a:t>
            </a:r>
            <a:endParaRPr lang="en-MY" sz="3600" dirty="0"/>
          </a:p>
        </p:txBody>
      </p:sp>
      <p:cxnSp>
        <p:nvCxnSpPr>
          <p:cNvPr id="5" name="Straight Connector 4"/>
          <p:cNvCxnSpPr/>
          <p:nvPr/>
        </p:nvCxnSpPr>
        <p:spPr>
          <a:xfrm>
            <a:off x="830262" y="838200"/>
            <a:ext cx="644273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a:off x="728662" y="899944"/>
            <a:ext cx="6445861" cy="0"/>
          </a:xfrm>
          <a:prstGeom prst="line">
            <a:avLst/>
          </a:prstGeom>
        </p:spPr>
        <p:style>
          <a:lnRef idx="2">
            <a:schemeClr val="accent2"/>
          </a:lnRef>
          <a:fillRef idx="0">
            <a:schemeClr val="accent2"/>
          </a:fillRef>
          <a:effectRef idx="1">
            <a:schemeClr val="accent2"/>
          </a:effectRef>
          <a:fontRef idx="minor">
            <a:schemeClr val="tx1"/>
          </a:fontRef>
        </p:style>
      </p:cxnSp>
      <p:pic>
        <p:nvPicPr>
          <p:cNvPr id="10" name="Picture 9"/>
          <p:cNvPicPr>
            <a:picLocks noChangeAspect="1"/>
          </p:cNvPicPr>
          <p:nvPr/>
        </p:nvPicPr>
        <p:blipFill>
          <a:blip r:embed="rId1"/>
          <a:srcRect t="7780" b="5358"/>
          <a:stretch>
            <a:fillRect/>
          </a:stretch>
        </p:blipFill>
        <p:spPr>
          <a:xfrm>
            <a:off x="1590583" y="1245916"/>
            <a:ext cx="8917758" cy="4356163"/>
          </a:xfrm>
          <a:prstGeom prst="rect">
            <a:avLst/>
          </a:prstGeom>
          <a:noFill/>
          <a:ln>
            <a:solidFill>
              <a:schemeClr val="tx1"/>
            </a:solidFill>
          </a:ln>
        </p:spPr>
      </p:pic>
      <p:sp>
        <p:nvSpPr>
          <p:cNvPr id="11" name="Text Box 38"/>
          <p:cNvSpPr txBox="1"/>
          <p:nvPr/>
        </p:nvSpPr>
        <p:spPr>
          <a:xfrm>
            <a:off x="2461665" y="5680243"/>
            <a:ext cx="7495132" cy="618957"/>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marL="0" marR="0" algn="ctr">
              <a:lnSpc>
                <a:spcPct val="100000"/>
              </a:lnSpc>
              <a:spcBef>
                <a:spcPts val="0"/>
              </a:spcBef>
              <a:spcAft>
                <a:spcPts val="0"/>
              </a:spcAft>
            </a:pPr>
            <a:r>
              <a:rPr lang="en-US" altLang="zh-CN" sz="1600" i="1" kern="100">
                <a:latin typeface="Times New Roman" panose="02020603050405020304"/>
                <a:ea typeface="Times New Roman" panose="02020603050405020304"/>
                <a:cs typeface="Times New Roman" panose="02020603050405020304"/>
                <a:sym typeface="Times New Roman" panose="02020603050405020304"/>
              </a:rPr>
              <a:t>The strength of relationship between two variables are strong and positive correlation</a:t>
            </a:r>
            <a:endParaRPr lang="en-US" altLang="zh-CN" sz="1600" i="1" kern="100">
              <a:latin typeface="Times New Roman" panose="02020603050405020304"/>
              <a:ea typeface="Times New Roman" panose="02020603050405020304"/>
              <a:cs typeface="Times New Roman" panose="02020603050405020304"/>
              <a:sym typeface="Times New Roman" panose="02020603050405020304"/>
            </a:endParaRPr>
          </a:p>
          <a:p>
            <a:pPr marL="0" marR="0" algn="ctr">
              <a:lnSpc>
                <a:spcPct val="100000"/>
              </a:lnSpc>
              <a:spcBef>
                <a:spcPts val="0"/>
              </a:spcBef>
              <a:spcAft>
                <a:spcPts val="0"/>
              </a:spcAft>
            </a:pPr>
            <a:r>
              <a:rPr lang="en-US" altLang="zh-CN" sz="1600" i="1" kern="100">
                <a:latin typeface="Times New Roman" panose="02020603050405020304"/>
                <a:ea typeface="Times New Roman" panose="02020603050405020304"/>
                <a:cs typeface="Times New Roman" panose="02020603050405020304"/>
                <a:sym typeface="Times New Roman" panose="02020603050405020304"/>
              </a:rPr>
              <a:t>(Correlation Plot)</a:t>
            </a:r>
            <a:endParaRPr lang="en-US" altLang="zh-CN" sz="1600" i="1" kern="100">
              <a:latin typeface="Times New Roman" panose="02020603050405020304"/>
              <a:ea typeface="Times New Roman" panose="02020603050405020304"/>
              <a:cs typeface="Times New Roman" panose="02020603050405020304"/>
              <a:sym typeface="Times New Roman" panose="02020603050405020304"/>
            </a:endParaRPr>
          </a:p>
        </p:txBody>
      </p:sp>
      <p:pic>
        <p:nvPicPr>
          <p:cNvPr id="3" name="16">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211455" y="608012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97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263" y="225858"/>
            <a:ext cx="8770937" cy="1562100"/>
          </a:xfrm>
        </p:spPr>
        <p:txBody>
          <a:bodyPr>
            <a:normAutofit/>
          </a:bodyPr>
          <a:lstStyle/>
          <a:p>
            <a:r>
              <a:rPr lang="en-MY" sz="3600" dirty="0"/>
              <a:t>Regression</a:t>
            </a:r>
            <a:endParaRPr lang="en-MY" sz="3600" dirty="0"/>
          </a:p>
        </p:txBody>
      </p:sp>
      <p:cxnSp>
        <p:nvCxnSpPr>
          <p:cNvPr id="5" name="Straight Connector 4"/>
          <p:cNvCxnSpPr/>
          <p:nvPr/>
        </p:nvCxnSpPr>
        <p:spPr>
          <a:xfrm>
            <a:off x="830262" y="838200"/>
            <a:ext cx="644273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a:off x="728662" y="899944"/>
            <a:ext cx="6445861" cy="0"/>
          </a:xfrm>
          <a:prstGeom prst="line">
            <a:avLst/>
          </a:prstGeom>
        </p:spPr>
        <p:style>
          <a:lnRef idx="2">
            <a:schemeClr val="accent2"/>
          </a:lnRef>
          <a:fillRef idx="0">
            <a:schemeClr val="accent2"/>
          </a:fillRef>
          <a:effectRef idx="1">
            <a:schemeClr val="accent2"/>
          </a:effectRef>
          <a:fontRef idx="minor">
            <a:schemeClr val="tx1"/>
          </a:fontRef>
        </p:style>
      </p:cxnSp>
      <p:pic>
        <p:nvPicPr>
          <p:cNvPr id="10" name="Picture 9"/>
          <p:cNvPicPr>
            <a:picLocks noChangeAspect="1"/>
          </p:cNvPicPr>
          <p:nvPr/>
        </p:nvPicPr>
        <p:blipFill>
          <a:blip r:embed="rId1"/>
          <a:srcRect t="8573" b="5894"/>
          <a:stretch>
            <a:fillRect/>
          </a:stretch>
        </p:blipFill>
        <p:spPr>
          <a:xfrm>
            <a:off x="1155700" y="1319020"/>
            <a:ext cx="8773474" cy="4219959"/>
          </a:xfrm>
          <a:prstGeom prst="rect">
            <a:avLst/>
          </a:prstGeom>
          <a:noFill/>
          <a:ln>
            <a:solidFill>
              <a:schemeClr val="tx1"/>
            </a:solidFill>
          </a:ln>
        </p:spPr>
      </p:pic>
      <p:sp>
        <p:nvSpPr>
          <p:cNvPr id="11" name="Text Box 39"/>
          <p:cNvSpPr txBox="1"/>
          <p:nvPr/>
        </p:nvSpPr>
        <p:spPr>
          <a:xfrm>
            <a:off x="3587272" y="5577688"/>
            <a:ext cx="3910330" cy="670711"/>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marL="0" marR="0" algn="ctr">
              <a:lnSpc>
                <a:spcPct val="100000"/>
              </a:lnSpc>
              <a:spcBef>
                <a:spcPts val="0"/>
              </a:spcBef>
              <a:spcAft>
                <a:spcPts val="0"/>
              </a:spcAft>
            </a:pPr>
            <a:r>
              <a:rPr lang="en-US" altLang="zh-CN" sz="1600" i="1" kern="100" dirty="0">
                <a:latin typeface="Times New Roman" panose="02020603050405020304"/>
                <a:ea typeface="Times New Roman" panose="02020603050405020304"/>
                <a:cs typeface="Times New Roman" panose="02020603050405020304"/>
                <a:sym typeface="Times New Roman" panose="02020603050405020304"/>
              </a:rPr>
              <a:t>Positive Linear </a:t>
            </a:r>
            <a:r>
              <a:rPr lang="en-US" altLang="zh-CN" i="1" kern="100" dirty="0">
                <a:latin typeface="Times New Roman" panose="02020603050405020304"/>
                <a:ea typeface="Times New Roman" panose="02020603050405020304"/>
                <a:cs typeface="Times New Roman" panose="02020603050405020304"/>
                <a:sym typeface="Times New Roman" panose="02020603050405020304"/>
              </a:rPr>
              <a:t>Regression</a:t>
            </a:r>
            <a:r>
              <a:rPr lang="en-US" altLang="zh-CN" sz="1600" i="1" kern="100" dirty="0">
                <a:latin typeface="Times New Roman" panose="02020603050405020304"/>
                <a:ea typeface="Times New Roman" panose="02020603050405020304"/>
                <a:cs typeface="Times New Roman" panose="02020603050405020304"/>
                <a:sym typeface="Times New Roman" panose="02020603050405020304"/>
              </a:rPr>
              <a:t> Relationship</a:t>
            </a:r>
            <a:endParaRPr lang="en-US" altLang="zh-CN" sz="1600" i="1" kern="100" dirty="0">
              <a:latin typeface="Times New Roman" panose="02020603050405020304"/>
              <a:ea typeface="Times New Roman" panose="02020603050405020304"/>
              <a:cs typeface="Times New Roman" panose="02020603050405020304"/>
              <a:sym typeface="Times New Roman" panose="02020603050405020304"/>
            </a:endParaRPr>
          </a:p>
          <a:p>
            <a:pPr marL="0" marR="0" algn="ctr">
              <a:lnSpc>
                <a:spcPct val="100000"/>
              </a:lnSpc>
              <a:spcBef>
                <a:spcPts val="0"/>
              </a:spcBef>
              <a:spcAft>
                <a:spcPts val="0"/>
              </a:spcAft>
            </a:pPr>
            <a:r>
              <a:rPr lang="en-US" altLang="zh-CN" sz="1600" i="1" kern="100" dirty="0">
                <a:latin typeface="Times New Roman" panose="02020603050405020304"/>
                <a:ea typeface="Times New Roman" panose="02020603050405020304"/>
                <a:cs typeface="Times New Roman" panose="02020603050405020304"/>
                <a:sym typeface="Times New Roman" panose="02020603050405020304"/>
              </a:rPr>
              <a:t>(Regression Plot)</a:t>
            </a:r>
            <a:endParaRPr lang="en-US" altLang="zh-CN" sz="1600" i="1" kern="100" dirty="0">
              <a:latin typeface="Times New Roman" panose="02020603050405020304"/>
              <a:ea typeface="Times New Roman" panose="02020603050405020304"/>
              <a:cs typeface="Times New Roman" panose="02020603050405020304"/>
              <a:sym typeface="Times New Roman" panose="02020603050405020304"/>
            </a:endParaRPr>
          </a:p>
        </p:txBody>
      </p:sp>
      <p:pic>
        <p:nvPicPr>
          <p:cNvPr id="3" name="17">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210820" y="609536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60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79462" y="101289"/>
            <a:ext cx="8770937" cy="1562100"/>
          </a:xfrm>
        </p:spPr>
        <p:txBody>
          <a:bodyPr>
            <a:normAutofit/>
          </a:bodyPr>
          <a:lstStyle/>
          <a:p>
            <a:r>
              <a:rPr lang="en-MY" sz="2800" dirty="0"/>
              <a:t>Regression</a:t>
            </a:r>
            <a:endParaRPr lang="en-MY" sz="2800" dirty="0"/>
          </a:p>
        </p:txBody>
      </p:sp>
      <p:cxnSp>
        <p:nvCxnSpPr>
          <p:cNvPr id="5" name="Straight Connector 4"/>
          <p:cNvCxnSpPr/>
          <p:nvPr/>
        </p:nvCxnSpPr>
        <p:spPr>
          <a:xfrm>
            <a:off x="830262" y="632652"/>
            <a:ext cx="649763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a:off x="728662" y="585424"/>
            <a:ext cx="6357938" cy="0"/>
          </a:xfrm>
          <a:prstGeom prst="line">
            <a:avLst/>
          </a:prstGeom>
        </p:spPr>
        <p:style>
          <a:lnRef idx="2">
            <a:schemeClr val="accent2"/>
          </a:lnRef>
          <a:fillRef idx="0">
            <a:schemeClr val="accent2"/>
          </a:fillRef>
          <a:effectRef idx="1">
            <a:schemeClr val="accent2"/>
          </a:effectRef>
          <a:fontRef idx="minor">
            <a:schemeClr val="tx1"/>
          </a:fontRef>
        </p:style>
      </p:cxnSp>
      <p:sp>
        <p:nvSpPr>
          <p:cNvPr id="12" name="Text Box 35"/>
          <p:cNvSpPr txBox="1"/>
          <p:nvPr/>
        </p:nvSpPr>
        <p:spPr>
          <a:xfrm>
            <a:off x="3458656" y="6469430"/>
            <a:ext cx="4413250" cy="285750"/>
          </a:xfrm>
          <a:prstGeom prst="rect">
            <a:avLst/>
          </a:prstGeom>
          <a:solidFill>
            <a:schemeClr val="lt1"/>
          </a:solidFill>
          <a:ln w="6350">
            <a:solidFill>
              <a:srgbClr val="000000">
                <a:alpha val="0"/>
              </a:srgbClr>
            </a:solidFill>
          </a:ln>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marL="0" marR="0" algn="ctr">
              <a:lnSpc>
                <a:spcPct val="100000"/>
              </a:lnSpc>
              <a:spcBef>
                <a:spcPts val="0"/>
              </a:spcBef>
              <a:spcAft>
                <a:spcPts val="0"/>
              </a:spcAft>
            </a:pPr>
            <a:r>
              <a:rPr lang="en-US" altLang="zh-CN" sz="1600" i="1" kern="100" dirty="0">
                <a:latin typeface="Times New Roman" panose="02020603050405020304"/>
                <a:ea typeface="Times New Roman" panose="02020603050405020304"/>
                <a:cs typeface="Times New Roman" panose="02020603050405020304"/>
                <a:sym typeface="Times New Roman" panose="02020603050405020304"/>
              </a:rPr>
              <a:t>Coding Output</a:t>
            </a:r>
            <a:endParaRPr lang="en-US" altLang="zh-CN" sz="1600" i="1" kern="100" dirty="0">
              <a:latin typeface="Times New Roman" panose="02020603050405020304"/>
              <a:ea typeface="Times New Roman" panose="02020603050405020304"/>
              <a:cs typeface="Times New Roman" panose="02020603050405020304"/>
              <a:sym typeface="Times New Roman" panose="02020603050405020304"/>
            </a:endParaRPr>
          </a:p>
        </p:txBody>
      </p:sp>
      <p:pic>
        <p:nvPicPr>
          <p:cNvPr id="13" name="Picture 12"/>
          <p:cNvPicPr>
            <a:picLocks noChangeAspect="1"/>
          </p:cNvPicPr>
          <p:nvPr/>
        </p:nvPicPr>
        <p:blipFill rotWithShape="1">
          <a:blip r:embed="rId1"/>
          <a:srcRect t="40837" r="47348" b="9286"/>
          <a:stretch>
            <a:fillRect/>
          </a:stretch>
        </p:blipFill>
        <p:spPr>
          <a:xfrm>
            <a:off x="1922012" y="2656025"/>
            <a:ext cx="7461951" cy="3854551"/>
          </a:xfrm>
          <a:prstGeom prst="rect">
            <a:avLst/>
          </a:prstGeom>
          <a:noFill/>
          <a:ln>
            <a:solidFill>
              <a:schemeClr val="tx1"/>
            </a:solidFill>
          </a:ln>
        </p:spPr>
      </p:pic>
      <p:sp>
        <p:nvSpPr>
          <p:cNvPr id="3" name="Rectangle 1"/>
          <p:cNvSpPr>
            <a:spLocks noChangeArrowheads="1"/>
          </p:cNvSpPr>
          <p:nvPr/>
        </p:nvSpPr>
        <p:spPr bwMode="auto">
          <a:xfrm>
            <a:off x="830262" y="717559"/>
            <a:ext cx="10828338" cy="181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H0: β = 0</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H1: β ≠ 0</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600" b="0" i="0" u="none" strike="noStrike" cap="none" normalizeH="0" baseline="0" dirty="0">
                <a:ln>
                  <a:noFill/>
                </a:ln>
                <a:solidFill>
                  <a:srgbClr val="222222"/>
                </a:solidFill>
                <a:effectLst/>
                <a:latin typeface="Times New Roman" panose="02020603050405020304" pitchFamily="18" charset="0"/>
                <a:ea typeface="SimSun" panose="02010600030101010101" pitchFamily="2" charset="-122"/>
                <a:cs typeface="Times New Roman" panose="02020603050405020304" pitchFamily="18" charset="0"/>
              </a:rPr>
              <a:t>Critical value: </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600" b="0" i="0" u="none" strike="noStrike" cap="none" normalizeH="0" baseline="0" dirty="0">
                <a:ln>
                  <a:noFill/>
                </a:ln>
                <a:solidFill>
                  <a:srgbClr val="222222"/>
                </a:solidFill>
                <a:effectLst/>
                <a:latin typeface="Times New Roman" panose="02020603050405020304" pitchFamily="18" charset="0"/>
                <a:ea typeface="SimSun" panose="02010600030101010101" pitchFamily="2" charset="-122"/>
                <a:cs typeface="Times New Roman" panose="02020603050405020304" pitchFamily="18" charset="0"/>
              </a:rPr>
              <a:t>Test Statistic: 0.996</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600" b="0" i="0" u="none" strike="noStrike" cap="none" normalizeH="0" baseline="0" dirty="0">
                <a:ln>
                  <a:noFill/>
                </a:ln>
                <a:solidFill>
                  <a:srgbClr val="000000"/>
                </a:solidFill>
                <a:effectLst/>
                <a:latin typeface="Times New Roman" panose="02020603050405020304" pitchFamily="18" charset="0"/>
                <a:ea typeface="Lucida Console" panose="020B0609040504020204" pitchFamily="49" charset="0"/>
                <a:cs typeface="Times New Roman" panose="02020603050405020304" pitchFamily="18" charset="0"/>
              </a:rPr>
              <a:t>Decision: Fail to reject H0 (null hypothesis)</a:t>
            </a:r>
            <a:endParaRPr kumimoji="0" lang="en-US" altLang="en-US" sz="1600" b="0" i="0" u="none" strike="noStrike" cap="none" normalizeH="0" baseline="0" dirty="0">
              <a:ln>
                <a:noFill/>
              </a:ln>
              <a:solidFill>
                <a:srgbClr val="000000"/>
              </a:solidFill>
              <a:effectLst/>
              <a:latin typeface="Times New Roman" panose="02020603050405020304" pitchFamily="18" charset="0"/>
              <a:ea typeface="Lucida Console" panose="020B0609040504020204" pitchFamily="49"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600" b="0" i="0" u="none" strike="noStrike" cap="none" normalizeH="0" baseline="0" dirty="0">
                <a:ln>
                  <a:noFill/>
                </a:ln>
                <a:solidFill>
                  <a:srgbClr val="000000"/>
                </a:solidFill>
                <a:effectLst/>
                <a:latin typeface="Times New Roman" panose="02020603050405020304" pitchFamily="18" charset="0"/>
                <a:ea typeface="Lucida Console" panose="020B0609040504020204" pitchFamily="49" charset="0"/>
                <a:cs typeface="Times New Roman" panose="02020603050405020304" pitchFamily="18" charset="0"/>
              </a:rPr>
              <a:t>Conclusion: Since 0.996 (test statistic) &lt; 2.447 (critical value),its fail to reject H0. There is insufficient evidence to conclude that the crime rate in 2015 affect the crime rate in 2016 at a significant level of 0.05.</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6589" y="1137786"/>
            <a:ext cx="1228270" cy="414083"/>
          </a:xfrm>
          <a:prstGeom prst="rect">
            <a:avLst/>
          </a:prstGeom>
          <a:noFill/>
          <a:extLst>
            <a:ext uri="{909E8E84-426E-40DD-AFC4-6F175D3DCCD1}">
              <a14:hiddenFill xmlns:a14="http://schemas.microsoft.com/office/drawing/2010/main">
                <a:solidFill>
                  <a:srgbClr val="FFFFFF"/>
                </a:solidFill>
              </a14:hiddenFill>
            </a:ext>
          </a:extLst>
        </p:spPr>
      </p:pic>
      <p:pic>
        <p:nvPicPr>
          <p:cNvPr id="4" name="18">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301625" y="598932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754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10714" y="2523756"/>
            <a:ext cx="8770571" cy="1560716"/>
          </a:xfrm>
        </p:spPr>
        <p:txBody>
          <a:bodyPr/>
          <a:lstStyle/>
          <a:p>
            <a:pPr algn="ctr"/>
            <a:r>
              <a:rPr lang="en-MY" dirty="0"/>
              <a:t>Conclusion</a:t>
            </a:r>
            <a:endParaRPr lang="en-MY" dirty="0"/>
          </a:p>
        </p:txBody>
      </p:sp>
      <p:cxnSp>
        <p:nvCxnSpPr>
          <p:cNvPr id="5" name="Straight Connector 4"/>
          <p:cNvCxnSpPr/>
          <p:nvPr/>
        </p:nvCxnSpPr>
        <p:spPr>
          <a:xfrm>
            <a:off x="323557" y="3756074"/>
            <a:ext cx="8074855" cy="0"/>
          </a:xfrm>
          <a:prstGeom prst="line">
            <a:avLst/>
          </a:prstGeom>
          <a:ln w="412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19">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65735" y="601980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45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30263" y="1006908"/>
            <a:ext cx="11006137" cy="5381192"/>
          </a:xfrm>
        </p:spPr>
        <p:txBody>
          <a:bodyPr>
            <a:normAutofit fontScale="55000" lnSpcReduction="20000"/>
          </a:bodyPr>
          <a:lstStyle/>
          <a:p>
            <a:pPr marR="488315" algn="just">
              <a:lnSpc>
                <a:spcPct val="200000"/>
              </a:lnSpc>
              <a:spcBef>
                <a:spcPts val="785"/>
              </a:spcBef>
              <a:spcAft>
                <a:spcPts val="0"/>
              </a:spcAft>
              <a:buFont typeface="Wingdings" panose="05000000000000000000" pitchFamily="2" charset="2"/>
              <a:buChar char="§"/>
            </a:pPr>
            <a:r>
              <a:rPr lang="en-US" sz="3000" dirty="0">
                <a:effectLst/>
                <a:latin typeface="Times New Roman" panose="02020603050405020304" pitchFamily="18" charset="0"/>
              </a:rPr>
              <a:t>The data-set chosen by me retrieved from the FBI government portal with the title “2016 Crime in United State”.</a:t>
            </a:r>
            <a:endParaRPr lang="en-US" sz="3000" dirty="0">
              <a:effectLst/>
              <a:latin typeface="Times New Roman" panose="02020603050405020304" pitchFamily="18" charset="0"/>
            </a:endParaRPr>
          </a:p>
          <a:p>
            <a:pPr marR="488315" algn="just">
              <a:lnSpc>
                <a:spcPct val="200000"/>
              </a:lnSpc>
              <a:spcBef>
                <a:spcPts val="785"/>
              </a:spcBef>
              <a:spcAft>
                <a:spcPts val="0"/>
              </a:spcAft>
              <a:buFont typeface="Wingdings" panose="05000000000000000000" pitchFamily="2" charset="2"/>
              <a:buChar char="§"/>
            </a:pPr>
            <a:r>
              <a:rPr lang="en-US" sz="3000" dirty="0">
                <a:effectLst/>
                <a:latin typeface="Times New Roman" panose="02020603050405020304" pitchFamily="18" charset="0"/>
              </a:rPr>
              <a:t>The topic of the data-set is Crime in the United States by Region, Geographic Division, and State, 2015–2016. </a:t>
            </a:r>
            <a:endParaRPr lang="en-US" sz="3000" dirty="0">
              <a:effectLst/>
              <a:latin typeface="Times New Roman" panose="02020603050405020304" pitchFamily="18" charset="0"/>
            </a:endParaRPr>
          </a:p>
          <a:p>
            <a:pPr marR="488315" algn="just">
              <a:lnSpc>
                <a:spcPct val="200000"/>
              </a:lnSpc>
              <a:spcBef>
                <a:spcPts val="785"/>
              </a:spcBef>
              <a:spcAft>
                <a:spcPts val="0"/>
              </a:spcAft>
              <a:buFont typeface="Wingdings" panose="05000000000000000000" pitchFamily="2" charset="2"/>
              <a:buChar char="§"/>
            </a:pPr>
            <a:r>
              <a:rPr lang="en-US" sz="3000" dirty="0">
                <a:effectLst/>
                <a:latin typeface="Times New Roman" panose="02020603050405020304" pitchFamily="18" charset="0"/>
              </a:rPr>
              <a:t>This data-set was collected by Uniform Crime Reporting (UCR).</a:t>
            </a:r>
            <a:endParaRPr lang="en-US" sz="3000" dirty="0">
              <a:effectLst/>
              <a:latin typeface="Times New Roman" panose="02020603050405020304" pitchFamily="18" charset="0"/>
            </a:endParaRPr>
          </a:p>
          <a:p>
            <a:pPr marR="488315" algn="just">
              <a:lnSpc>
                <a:spcPct val="200000"/>
              </a:lnSpc>
              <a:spcBef>
                <a:spcPts val="785"/>
              </a:spcBef>
              <a:spcAft>
                <a:spcPts val="0"/>
              </a:spcAft>
              <a:buFont typeface="Wingdings" panose="05000000000000000000" pitchFamily="2" charset="2"/>
              <a:buChar char="§"/>
            </a:pPr>
            <a:r>
              <a:rPr lang="en-US" sz="3000" dirty="0">
                <a:effectLst/>
                <a:latin typeface="Times New Roman" panose="02020603050405020304" pitchFamily="18" charset="0"/>
              </a:rPr>
              <a:t>The purpose is to analyze the crime in the United States by Region, Geographic Division, and State in 2015–2016. </a:t>
            </a:r>
            <a:endParaRPr lang="en-US" sz="3000" dirty="0">
              <a:effectLst/>
              <a:latin typeface="Times New Roman" panose="02020603050405020304" pitchFamily="18" charset="0"/>
            </a:endParaRPr>
          </a:p>
          <a:p>
            <a:pPr marR="488315" algn="just">
              <a:lnSpc>
                <a:spcPct val="200000"/>
              </a:lnSpc>
              <a:spcBef>
                <a:spcPts val="785"/>
              </a:spcBef>
              <a:spcAft>
                <a:spcPts val="0"/>
              </a:spcAft>
              <a:buFont typeface="Wingdings" panose="05000000000000000000" pitchFamily="2" charset="2"/>
              <a:buChar char="§"/>
            </a:pPr>
            <a:r>
              <a:rPr lang="en-US" sz="3000" dirty="0">
                <a:effectLst/>
                <a:latin typeface="Times New Roman" panose="02020603050405020304" pitchFamily="18" charset="0"/>
              </a:rPr>
              <a:t>The data-set provides the type of crime , the rate (per 100,000) of crime and the percentage change between two year in each  region, geographic division, and state in 2015 and 2016. </a:t>
            </a:r>
            <a:endParaRPr lang="en-US" sz="3000" dirty="0">
              <a:effectLst/>
              <a:latin typeface="Times New Roman" panose="02020603050405020304" pitchFamily="18" charset="0"/>
            </a:endParaRPr>
          </a:p>
          <a:p>
            <a:pPr marR="488315" algn="just">
              <a:lnSpc>
                <a:spcPct val="200000"/>
              </a:lnSpc>
              <a:spcBef>
                <a:spcPts val="785"/>
              </a:spcBef>
              <a:spcAft>
                <a:spcPts val="0"/>
              </a:spcAft>
              <a:buFont typeface="Wingdings" panose="05000000000000000000" pitchFamily="2" charset="2"/>
              <a:buChar char="§"/>
            </a:pPr>
            <a:r>
              <a:rPr lang="en-US" sz="3000" dirty="0">
                <a:effectLst/>
                <a:latin typeface="Times New Roman" panose="02020603050405020304" pitchFamily="18" charset="0"/>
              </a:rPr>
              <a:t>So, based on this data-set, I want to study the percentage change from 2015 to 2016 for the number of crimes in each region in the United States</a:t>
            </a:r>
            <a:endParaRPr lang="en-US" sz="3000" dirty="0">
              <a:effectLst/>
              <a:latin typeface="Times New Roman" panose="02020603050405020304" pitchFamily="18" charset="0"/>
            </a:endParaRPr>
          </a:p>
          <a:p>
            <a:pPr marR="488315" algn="just">
              <a:lnSpc>
                <a:spcPct val="200000"/>
              </a:lnSpc>
              <a:spcBef>
                <a:spcPts val="785"/>
              </a:spcBef>
              <a:spcAft>
                <a:spcPts val="0"/>
              </a:spcAft>
              <a:buFont typeface="Wingdings" panose="05000000000000000000" pitchFamily="2" charset="2"/>
              <a:buChar char="§"/>
            </a:pPr>
            <a:r>
              <a:rPr lang="en-US" sz="3000" dirty="0">
                <a:effectLst/>
                <a:latin typeface="Times New Roman" panose="02020603050405020304" pitchFamily="18" charset="0"/>
              </a:rPr>
              <a:t>For the specification of the target population, I choose all ages, male and female, all region in United States and all type of violent crime and property crime. </a:t>
            </a:r>
            <a:endParaRPr lang="en-US" sz="3000" dirty="0">
              <a:effectLst/>
              <a:latin typeface="Times New Roman" panose="02020603050405020304" pitchFamily="18" charset="0"/>
            </a:endParaRPr>
          </a:p>
          <a:p>
            <a:endParaRPr lang="en-MY" dirty="0"/>
          </a:p>
        </p:txBody>
      </p:sp>
      <p:sp>
        <p:nvSpPr>
          <p:cNvPr id="2" name="Title 1"/>
          <p:cNvSpPr>
            <a:spLocks noGrp="1"/>
          </p:cNvSpPr>
          <p:nvPr>
            <p:ph type="title" idx="4294967295"/>
          </p:nvPr>
        </p:nvSpPr>
        <p:spPr>
          <a:xfrm>
            <a:off x="830263" y="225858"/>
            <a:ext cx="8770937" cy="1562100"/>
          </a:xfrm>
        </p:spPr>
        <p:txBody>
          <a:bodyPr>
            <a:normAutofit/>
          </a:bodyPr>
          <a:lstStyle/>
          <a:p>
            <a:r>
              <a:rPr lang="en-MY" sz="3600" dirty="0"/>
              <a:t>Introduction</a:t>
            </a:r>
            <a:endParaRPr lang="en-MY" sz="3600" dirty="0"/>
          </a:p>
        </p:txBody>
      </p:sp>
      <p:cxnSp>
        <p:nvCxnSpPr>
          <p:cNvPr id="5" name="Straight Connector 4"/>
          <p:cNvCxnSpPr/>
          <p:nvPr/>
        </p:nvCxnSpPr>
        <p:spPr>
          <a:xfrm>
            <a:off x="830262" y="838200"/>
            <a:ext cx="41760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a:off x="728662" y="787400"/>
            <a:ext cx="4176000" cy="0"/>
          </a:xfrm>
          <a:prstGeom prst="line">
            <a:avLst/>
          </a:prstGeom>
        </p:spPr>
        <p:style>
          <a:lnRef idx="2">
            <a:schemeClr val="accent2"/>
          </a:lnRef>
          <a:fillRef idx="0">
            <a:schemeClr val="accent2"/>
          </a:fillRef>
          <a:effectRef idx="1">
            <a:schemeClr val="accent2"/>
          </a:effectRef>
          <a:fontRef idx="minor">
            <a:schemeClr val="tx1"/>
          </a:fontRef>
        </p:style>
      </p:cxnSp>
      <p:pic>
        <p:nvPicPr>
          <p:cNvPr id="4" name="2">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317500" y="615569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852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1">
                  <p:stCondLst>
                    <p:cond delay="indefinite"/>
                  </p:stCondLst>
                  <p:endCondLst>
                    <p:cond evt="onNext">
                      <p:tgtEl>
                        <p:sldTgt/>
                      </p:tgtEl>
                    </p:cond>
                    <p:cond evt="onPrev">
                      <p:tgtEl>
                        <p:sldTgt/>
                      </p:tgtEl>
                    </p:cond>
                    <p:cond evt="onStopAudio">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263" y="225858"/>
            <a:ext cx="8770937" cy="1562100"/>
          </a:xfrm>
        </p:spPr>
        <p:txBody>
          <a:bodyPr>
            <a:normAutofit/>
          </a:bodyPr>
          <a:lstStyle/>
          <a:p>
            <a:r>
              <a:rPr lang="en-MY" sz="3600" dirty="0"/>
              <a:t>Conclusion</a:t>
            </a:r>
            <a:endParaRPr lang="en-MY" sz="3600" dirty="0"/>
          </a:p>
        </p:txBody>
      </p:sp>
      <p:cxnSp>
        <p:nvCxnSpPr>
          <p:cNvPr id="5" name="Straight Connector 4"/>
          <p:cNvCxnSpPr/>
          <p:nvPr/>
        </p:nvCxnSpPr>
        <p:spPr>
          <a:xfrm>
            <a:off x="830262" y="838200"/>
            <a:ext cx="644273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a:off x="728662" y="899944"/>
            <a:ext cx="6445861" cy="0"/>
          </a:xfrm>
          <a:prstGeom prst="line">
            <a:avLst/>
          </a:prstGeom>
        </p:spPr>
        <p:style>
          <a:lnRef idx="2">
            <a:schemeClr val="accent2"/>
          </a:lnRef>
          <a:fillRef idx="0">
            <a:schemeClr val="accent2"/>
          </a:fillRef>
          <a:effectRef idx="1">
            <a:schemeClr val="accent2"/>
          </a:effectRef>
          <a:fontRef idx="minor">
            <a:schemeClr val="tx1"/>
          </a:fontRef>
        </p:style>
      </p:cxnSp>
      <p:sp>
        <p:nvSpPr>
          <p:cNvPr id="11" name="Text Box 39"/>
          <p:cNvSpPr txBox="1"/>
          <p:nvPr/>
        </p:nvSpPr>
        <p:spPr>
          <a:xfrm>
            <a:off x="571501" y="1162050"/>
            <a:ext cx="10790236" cy="5105399"/>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marL="361315" marR="488315" indent="-285750" algn="just">
              <a:lnSpc>
                <a:spcPct val="200000"/>
              </a:lnSpc>
              <a:spcBef>
                <a:spcPts val="785"/>
              </a:spcBef>
              <a:spcAft>
                <a:spcPts val="0"/>
              </a:spcAft>
              <a:buFont typeface="Wingdings" panose="05000000000000000000" pitchFamily="2" charset="2"/>
              <a:buChar char="§"/>
            </a:pPr>
            <a:r>
              <a:rPr lang="en-US" sz="1800" b="0" dirty="0">
                <a:effectLst/>
                <a:latin typeface="Times New Roman" panose="02020603050405020304" pitchFamily="18" charset="0"/>
              </a:rPr>
              <a:t>Referring to the test, we can conclude that the mean of percentage change for each type of crime is 3, which indicate total crime in United State increase by 3 from 2015 to 2016. </a:t>
            </a:r>
            <a:endParaRPr lang="en-US" sz="1800" b="0" dirty="0">
              <a:effectLst/>
              <a:latin typeface="Times New Roman" panose="02020603050405020304" pitchFamily="18" charset="0"/>
            </a:endParaRPr>
          </a:p>
          <a:p>
            <a:pPr marL="361315" marR="488315" indent="-285750" algn="just">
              <a:lnSpc>
                <a:spcPct val="200000"/>
              </a:lnSpc>
              <a:spcBef>
                <a:spcPts val="785"/>
              </a:spcBef>
              <a:spcAft>
                <a:spcPts val="0"/>
              </a:spcAft>
              <a:buFont typeface="Wingdings" panose="05000000000000000000" pitchFamily="2" charset="2"/>
              <a:buChar char="§"/>
            </a:pPr>
            <a:r>
              <a:rPr lang="en-US" dirty="0">
                <a:latin typeface="Times New Roman" panose="02020603050405020304" pitchFamily="18" charset="0"/>
              </a:rPr>
              <a:t>T</a:t>
            </a:r>
            <a:r>
              <a:rPr lang="en-US" sz="1800" b="0" dirty="0">
                <a:effectLst/>
                <a:latin typeface="Times New Roman" panose="02020603050405020304" pitchFamily="18" charset="0"/>
              </a:rPr>
              <a:t>he type of crime has a relationship with years. As the years increase, the total crime in the United state will also increased. </a:t>
            </a:r>
            <a:endParaRPr lang="en-US" sz="1800" b="0" dirty="0">
              <a:effectLst/>
              <a:latin typeface="Times New Roman" panose="02020603050405020304" pitchFamily="18" charset="0"/>
            </a:endParaRPr>
          </a:p>
          <a:p>
            <a:pPr marL="361315" marR="488315" indent="-285750" algn="just">
              <a:lnSpc>
                <a:spcPct val="200000"/>
              </a:lnSpc>
              <a:spcBef>
                <a:spcPts val="785"/>
              </a:spcBef>
              <a:spcAft>
                <a:spcPts val="0"/>
              </a:spcAft>
              <a:buFont typeface="Wingdings" panose="05000000000000000000" pitchFamily="2" charset="2"/>
              <a:buChar char="§"/>
            </a:pPr>
            <a:r>
              <a:rPr lang="en-US" sz="1800" b="0" dirty="0">
                <a:effectLst/>
                <a:latin typeface="Times New Roman" panose="02020603050405020304" pitchFamily="18" charset="0"/>
              </a:rPr>
              <a:t>The strength of the relationship between the rate in 2015 and the rate in 2016 is strong. However, the crime rate in 2015 do not affect the crime rate in 2016. </a:t>
            </a:r>
            <a:endParaRPr lang="en-US" sz="1800" b="0" dirty="0">
              <a:effectLst/>
              <a:latin typeface="Times New Roman" panose="02020603050405020304" pitchFamily="18" charset="0"/>
            </a:endParaRPr>
          </a:p>
          <a:p>
            <a:pPr marL="361315" marR="488315" indent="-285750" algn="just">
              <a:lnSpc>
                <a:spcPct val="200000"/>
              </a:lnSpc>
              <a:spcBef>
                <a:spcPts val="785"/>
              </a:spcBef>
              <a:spcAft>
                <a:spcPts val="0"/>
              </a:spcAft>
              <a:buFont typeface="Wingdings" panose="05000000000000000000" pitchFamily="2" charset="2"/>
              <a:buChar char="§"/>
            </a:pPr>
            <a:r>
              <a:rPr lang="en-US" sz="1800" b="0" dirty="0">
                <a:effectLst/>
                <a:latin typeface="Times New Roman" panose="02020603050405020304" pitchFamily="18" charset="0"/>
              </a:rPr>
              <a:t>The purpose of this study achieved. From this project, I learn how to conduct the four tests which are Hypothesis Testing 1 Sample, Chi-Square, Correlation, and Regression using R language.</a:t>
            </a:r>
            <a:endParaRPr lang="en-US" sz="1800" dirty="0">
              <a:effectLst/>
              <a:latin typeface="Times New Roman" panose="02020603050405020304" pitchFamily="18" charset="0"/>
            </a:endParaRPr>
          </a:p>
        </p:txBody>
      </p:sp>
      <p:pic>
        <p:nvPicPr>
          <p:cNvPr id="3" name="20">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211455" y="594423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657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14148" y="1155587"/>
            <a:ext cx="10388600" cy="1176337"/>
          </a:xfrm>
        </p:spPr>
        <p:txBody>
          <a:bodyPr>
            <a:normAutofit/>
          </a:bodyPr>
          <a:lstStyle/>
          <a:p>
            <a:pPr marR="488315" algn="just">
              <a:lnSpc>
                <a:spcPct val="200000"/>
              </a:lnSpc>
              <a:spcBef>
                <a:spcPts val="785"/>
              </a:spcBef>
              <a:spcAft>
                <a:spcPts val="0"/>
              </a:spcAft>
              <a:buFont typeface="Wingdings" panose="05000000000000000000" pitchFamily="2" charset="2"/>
              <a:buChar char="§"/>
            </a:pPr>
            <a:r>
              <a:rPr lang="en-US" dirty="0">
                <a:latin typeface="Times New Roman" panose="02020603050405020304" pitchFamily="18" charset="0"/>
              </a:rPr>
              <a:t>Below is the data-set chosen for this project:</a:t>
            </a:r>
            <a:endParaRPr lang="en-US" dirty="0">
              <a:latin typeface="Times New Roman" panose="02020603050405020304" pitchFamily="18" charset="0"/>
            </a:endParaRPr>
          </a:p>
          <a:p>
            <a:pPr marR="488315" algn="just">
              <a:lnSpc>
                <a:spcPct val="200000"/>
              </a:lnSpc>
              <a:spcBef>
                <a:spcPts val="785"/>
              </a:spcBef>
              <a:spcAft>
                <a:spcPts val="0"/>
              </a:spcAft>
              <a:buFont typeface="Wingdings" panose="05000000000000000000" pitchFamily="2" charset="2"/>
              <a:buChar char="§"/>
            </a:pPr>
            <a:endParaRPr lang="en-MY" sz="1400" dirty="0"/>
          </a:p>
        </p:txBody>
      </p:sp>
      <p:sp>
        <p:nvSpPr>
          <p:cNvPr id="2" name="Title 1"/>
          <p:cNvSpPr>
            <a:spLocks noGrp="1"/>
          </p:cNvSpPr>
          <p:nvPr>
            <p:ph type="title" idx="4294967295"/>
          </p:nvPr>
        </p:nvSpPr>
        <p:spPr>
          <a:xfrm>
            <a:off x="830262" y="374537"/>
            <a:ext cx="8770938" cy="1562100"/>
          </a:xfrm>
        </p:spPr>
        <p:txBody>
          <a:bodyPr>
            <a:normAutofit/>
          </a:bodyPr>
          <a:lstStyle/>
          <a:p>
            <a:r>
              <a:rPr lang="en-MY" sz="3600" dirty="0"/>
              <a:t>Data-set</a:t>
            </a:r>
            <a:endParaRPr lang="en-MY" sz="3600" dirty="0"/>
          </a:p>
        </p:txBody>
      </p:sp>
      <p:cxnSp>
        <p:nvCxnSpPr>
          <p:cNvPr id="5" name="Straight Connector 4"/>
          <p:cNvCxnSpPr/>
          <p:nvPr/>
        </p:nvCxnSpPr>
        <p:spPr>
          <a:xfrm>
            <a:off x="830262" y="1026882"/>
            <a:ext cx="41760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a:off x="714148" y="961572"/>
            <a:ext cx="4176000" cy="0"/>
          </a:xfrm>
          <a:prstGeom prst="line">
            <a:avLst/>
          </a:prstGeom>
        </p:spPr>
        <p:style>
          <a:lnRef idx="2">
            <a:schemeClr val="accent2"/>
          </a:lnRef>
          <a:fillRef idx="0">
            <a:schemeClr val="accent2"/>
          </a:fillRef>
          <a:effectRef idx="1">
            <a:schemeClr val="accent2"/>
          </a:effectRef>
          <a:fontRef idx="minor">
            <a:schemeClr val="tx1"/>
          </a:fontRef>
        </p:style>
      </p:cxnSp>
      <p:graphicFrame>
        <p:nvGraphicFramePr>
          <p:cNvPr id="6" name="Table 5"/>
          <p:cNvGraphicFramePr/>
          <p:nvPr/>
        </p:nvGraphicFramePr>
        <p:xfrm>
          <a:off x="830262" y="2331924"/>
          <a:ext cx="10884796" cy="3012926"/>
        </p:xfrm>
        <a:graphic>
          <a:graphicData uri="http://schemas.openxmlformats.org/drawingml/2006/table">
            <a:tbl>
              <a:tblPr>
                <a:tableStyleId>{5C22544A-7EE6-4342-B048-85BDC9FD1C3A}</a:tableStyleId>
              </a:tblPr>
              <a:tblGrid>
                <a:gridCol w="1181418"/>
                <a:gridCol w="575286"/>
                <a:gridCol w="559209"/>
                <a:gridCol w="482011"/>
                <a:gridCol w="417995"/>
                <a:gridCol w="417995"/>
                <a:gridCol w="417995"/>
                <a:gridCol w="417995"/>
                <a:gridCol w="417995"/>
                <a:gridCol w="417995"/>
                <a:gridCol w="417995"/>
                <a:gridCol w="417995"/>
                <a:gridCol w="417995"/>
                <a:gridCol w="444353"/>
                <a:gridCol w="446237"/>
                <a:gridCol w="459414"/>
                <a:gridCol w="459414"/>
                <a:gridCol w="459414"/>
                <a:gridCol w="436825"/>
                <a:gridCol w="436825"/>
                <a:gridCol w="417995"/>
                <a:gridCol w="417995"/>
                <a:gridCol w="346445"/>
              </a:tblGrid>
              <a:tr h="866926">
                <a:tc rowSpan="2">
                  <a:txBody>
                    <a:bodyPr/>
                    <a:lstStyle/>
                    <a:p>
                      <a:pPr algn="ctr" fontAlgn="b">
                        <a:spcBef>
                          <a:spcPts val="0"/>
                        </a:spcBef>
                        <a:spcAft>
                          <a:spcPts val="0"/>
                        </a:spcAft>
                      </a:pPr>
                      <a:r>
                        <a:rPr lang="en-MY" sz="600" u="none" strike="noStrike" dirty="0">
                          <a:effectLst/>
                        </a:rPr>
                        <a:t>Area</a:t>
                      </a:r>
                      <a:endParaRPr lang="en-MY" sz="900" b="0" i="0" u="none" strike="noStrike" dirty="0">
                        <a:effectLst/>
                        <a:latin typeface="Arial" panose="020B0604020202020204" pitchFamily="34" charset="0"/>
                      </a:endParaRPr>
                    </a:p>
                  </a:txBody>
                  <a:tcPr marL="4581" marR="4581" marT="4581" marB="0" anchor="b">
                    <a:solidFill>
                      <a:schemeClr val="accent4">
                        <a:lumMod val="60000"/>
                        <a:lumOff val="40000"/>
                      </a:schemeClr>
                    </a:solidFill>
                  </a:tcPr>
                </a:tc>
                <a:tc rowSpan="2">
                  <a:txBody>
                    <a:bodyPr/>
                    <a:lstStyle/>
                    <a:p>
                      <a:pPr algn="ctr" fontAlgn="b">
                        <a:spcBef>
                          <a:spcPts val="0"/>
                        </a:spcBef>
                        <a:spcAft>
                          <a:spcPts val="0"/>
                        </a:spcAft>
                      </a:pPr>
                      <a:r>
                        <a:rPr lang="en-MY" sz="600" u="none" strike="noStrike" dirty="0">
                          <a:effectLst/>
                        </a:rPr>
                        <a:t>Year</a:t>
                      </a:r>
                      <a:endParaRPr lang="en-MY" sz="900" b="0" i="0" u="none" strike="noStrike" dirty="0">
                        <a:effectLst/>
                        <a:latin typeface="Arial" panose="020B0604020202020204" pitchFamily="34" charset="0"/>
                      </a:endParaRPr>
                    </a:p>
                  </a:txBody>
                  <a:tcPr marL="4581" marR="4581" marT="4581" marB="0" anchor="b">
                    <a:solidFill>
                      <a:schemeClr val="accent4">
                        <a:lumMod val="40000"/>
                        <a:lumOff val="60000"/>
                      </a:schemeClr>
                    </a:solidFill>
                  </a:tcPr>
                </a:tc>
                <a:tc rowSpan="2">
                  <a:txBody>
                    <a:bodyPr/>
                    <a:lstStyle/>
                    <a:p>
                      <a:pPr algn="ctr" fontAlgn="b">
                        <a:spcBef>
                          <a:spcPts val="0"/>
                        </a:spcBef>
                        <a:spcAft>
                          <a:spcPts val="0"/>
                        </a:spcAft>
                      </a:pPr>
                      <a:r>
                        <a:rPr lang="en-MY" sz="600" u="none" strike="noStrike" dirty="0">
                          <a:effectLst/>
                        </a:rPr>
                        <a:t>Population</a:t>
                      </a:r>
                      <a:r>
                        <a:rPr lang="en-MY" sz="600" u="none" strike="noStrike" baseline="30000" dirty="0">
                          <a:effectLst/>
                        </a:rPr>
                        <a:t>2</a:t>
                      </a:r>
                      <a:endParaRPr lang="en-MY" sz="900" b="0" i="0" u="none" strike="noStrike" dirty="0">
                        <a:effectLst/>
                        <a:latin typeface="Arial" panose="020B0604020202020204" pitchFamily="34" charset="0"/>
                      </a:endParaRPr>
                    </a:p>
                  </a:txBody>
                  <a:tcPr marL="4581" marR="4581" marT="4581" marB="0" anchor="b">
                    <a:solidFill>
                      <a:schemeClr val="accent4">
                        <a:lumMod val="40000"/>
                        <a:lumOff val="60000"/>
                      </a:schemeClr>
                    </a:solidFill>
                  </a:tcPr>
                </a:tc>
                <a:tc gridSpan="2">
                  <a:txBody>
                    <a:bodyPr/>
                    <a:lstStyle/>
                    <a:p>
                      <a:pPr algn="ctr" fontAlgn="b">
                        <a:spcBef>
                          <a:spcPts val="0"/>
                        </a:spcBef>
                        <a:spcAft>
                          <a:spcPts val="0"/>
                        </a:spcAft>
                      </a:pPr>
                      <a:r>
                        <a:rPr lang="en-MY" sz="600" u="none" strike="noStrike" dirty="0">
                          <a:effectLst/>
                        </a:rPr>
                        <a:t>Violent crime</a:t>
                      </a:r>
                      <a:r>
                        <a:rPr lang="en-MY" sz="600" u="none" strike="noStrike" baseline="30000" dirty="0">
                          <a:effectLst/>
                        </a:rPr>
                        <a:t>3</a:t>
                      </a:r>
                      <a:endParaRPr lang="en-MY" sz="900" b="0" i="0" u="none" strike="noStrike" dirty="0">
                        <a:effectLst/>
                        <a:latin typeface="Arial" panose="020B0604020202020204" pitchFamily="34" charset="0"/>
                      </a:endParaRPr>
                    </a:p>
                  </a:txBody>
                  <a:tcPr marL="4581" marR="4581" marT="4581" marB="0" anchor="b">
                    <a:solidFill>
                      <a:schemeClr val="accent4">
                        <a:lumMod val="60000"/>
                        <a:lumOff val="40000"/>
                      </a:schemeClr>
                    </a:solidFill>
                  </a:tcPr>
                </a:tc>
                <a:tc hMerge="1">
                  <a:tcPr/>
                </a:tc>
                <a:tc gridSpan="2">
                  <a:txBody>
                    <a:bodyPr/>
                    <a:lstStyle/>
                    <a:p>
                      <a:pPr algn="ctr" fontAlgn="b">
                        <a:spcBef>
                          <a:spcPts val="0"/>
                        </a:spcBef>
                        <a:spcAft>
                          <a:spcPts val="0"/>
                        </a:spcAft>
                      </a:pPr>
                      <a:r>
                        <a:rPr lang="en-MY" sz="600" u="none" strike="noStrike" dirty="0">
                          <a:effectLst/>
                        </a:rPr>
                        <a:t>Murder and </a:t>
                      </a:r>
                      <a:br>
                        <a:rPr lang="en-MY" sz="600" u="none" strike="noStrike" dirty="0">
                          <a:effectLst/>
                        </a:rPr>
                      </a:br>
                      <a:r>
                        <a:rPr lang="en-MY" sz="600" u="none" strike="noStrike" dirty="0">
                          <a:effectLst/>
                        </a:rPr>
                        <a:t>nonnegligent </a:t>
                      </a:r>
                      <a:br>
                        <a:rPr lang="en-MY" sz="600" u="none" strike="noStrike" dirty="0">
                          <a:effectLst/>
                        </a:rPr>
                      </a:br>
                      <a:r>
                        <a:rPr lang="en-MY" sz="600" u="none" strike="noStrike" dirty="0">
                          <a:effectLst/>
                        </a:rPr>
                        <a:t>manslaughter</a:t>
                      </a:r>
                      <a:endParaRPr lang="en-MY" sz="900" b="0" i="0" u="none" strike="noStrike" dirty="0">
                        <a:effectLst/>
                        <a:latin typeface="Arial" panose="020B0604020202020204" pitchFamily="34" charset="0"/>
                      </a:endParaRPr>
                    </a:p>
                  </a:txBody>
                  <a:tcPr marL="4581" marR="4581" marT="4581" marB="0" anchor="b">
                    <a:solidFill>
                      <a:schemeClr val="accent4">
                        <a:lumMod val="40000"/>
                        <a:lumOff val="60000"/>
                      </a:schemeClr>
                    </a:solidFill>
                  </a:tcPr>
                </a:tc>
                <a:tc hMerge="1">
                  <a:tcPr/>
                </a:tc>
                <a:tc gridSpan="2">
                  <a:txBody>
                    <a:bodyPr/>
                    <a:lstStyle/>
                    <a:p>
                      <a:pPr algn="ctr" fontAlgn="b">
                        <a:spcBef>
                          <a:spcPts val="0"/>
                        </a:spcBef>
                        <a:spcAft>
                          <a:spcPts val="0"/>
                        </a:spcAft>
                      </a:pPr>
                      <a:r>
                        <a:rPr lang="en-MY" sz="600" u="none" strike="noStrike" dirty="0">
                          <a:effectLst/>
                        </a:rPr>
                        <a:t>Rape</a:t>
                      </a:r>
                      <a:br>
                        <a:rPr lang="en-MY" sz="600" u="none" strike="noStrike" dirty="0">
                          <a:effectLst/>
                        </a:rPr>
                      </a:br>
                      <a:r>
                        <a:rPr lang="en-MY" sz="600" u="none" strike="noStrike" dirty="0">
                          <a:effectLst/>
                        </a:rPr>
                        <a:t>(revised definition)</a:t>
                      </a:r>
                      <a:r>
                        <a:rPr lang="en-MY" sz="600" u="none" strike="noStrike" baseline="30000" dirty="0">
                          <a:effectLst/>
                        </a:rPr>
                        <a:t>4</a:t>
                      </a:r>
                      <a:endParaRPr lang="en-MY" sz="900" b="0" i="0" u="none" strike="noStrike" dirty="0">
                        <a:effectLst/>
                        <a:latin typeface="Arial" panose="020B0604020202020204" pitchFamily="34" charset="0"/>
                      </a:endParaRPr>
                    </a:p>
                  </a:txBody>
                  <a:tcPr marL="4581" marR="4581" marT="4581" marB="0" anchor="b">
                    <a:solidFill>
                      <a:schemeClr val="accent4">
                        <a:lumMod val="60000"/>
                        <a:lumOff val="40000"/>
                      </a:schemeClr>
                    </a:solidFill>
                  </a:tcPr>
                </a:tc>
                <a:tc hMerge="1">
                  <a:tcPr/>
                </a:tc>
                <a:tc gridSpan="2">
                  <a:txBody>
                    <a:bodyPr/>
                    <a:lstStyle/>
                    <a:p>
                      <a:pPr algn="ctr" fontAlgn="b">
                        <a:spcBef>
                          <a:spcPts val="0"/>
                        </a:spcBef>
                        <a:spcAft>
                          <a:spcPts val="0"/>
                        </a:spcAft>
                      </a:pPr>
                      <a:r>
                        <a:rPr lang="en-MY" sz="600" u="none" strike="noStrike" dirty="0">
                          <a:effectLst/>
                        </a:rPr>
                        <a:t>Rape</a:t>
                      </a:r>
                      <a:br>
                        <a:rPr lang="en-MY" sz="600" u="none" strike="noStrike" dirty="0">
                          <a:effectLst/>
                        </a:rPr>
                      </a:br>
                      <a:r>
                        <a:rPr lang="en-MY" sz="600" u="none" strike="noStrike" dirty="0">
                          <a:effectLst/>
                        </a:rPr>
                        <a:t>(legacy definition)</a:t>
                      </a:r>
                      <a:r>
                        <a:rPr lang="en-MY" sz="600" u="none" strike="noStrike" baseline="30000" dirty="0">
                          <a:effectLst/>
                        </a:rPr>
                        <a:t>5</a:t>
                      </a:r>
                      <a:endParaRPr lang="en-MY" sz="900" b="0" i="0" u="none" strike="noStrike" dirty="0">
                        <a:effectLst/>
                        <a:latin typeface="Arial" panose="020B0604020202020204" pitchFamily="34" charset="0"/>
                      </a:endParaRPr>
                    </a:p>
                  </a:txBody>
                  <a:tcPr marL="4581" marR="4581" marT="4581" marB="0" anchor="b">
                    <a:solidFill>
                      <a:schemeClr val="accent4">
                        <a:lumMod val="40000"/>
                        <a:lumOff val="60000"/>
                      </a:schemeClr>
                    </a:solidFill>
                  </a:tcPr>
                </a:tc>
                <a:tc hMerge="1">
                  <a:tcPr/>
                </a:tc>
                <a:tc gridSpan="2">
                  <a:txBody>
                    <a:bodyPr/>
                    <a:lstStyle/>
                    <a:p>
                      <a:pPr algn="ctr" fontAlgn="b">
                        <a:spcBef>
                          <a:spcPts val="0"/>
                        </a:spcBef>
                        <a:spcAft>
                          <a:spcPts val="0"/>
                        </a:spcAft>
                      </a:pPr>
                      <a:r>
                        <a:rPr lang="en-MY" sz="600" u="none" strike="noStrike" dirty="0">
                          <a:effectLst/>
                        </a:rPr>
                        <a:t>Robbery</a:t>
                      </a:r>
                      <a:endParaRPr lang="en-MY" sz="900" b="0" i="0" u="none" strike="noStrike" dirty="0">
                        <a:effectLst/>
                        <a:latin typeface="Arial" panose="020B0604020202020204" pitchFamily="34" charset="0"/>
                      </a:endParaRPr>
                    </a:p>
                  </a:txBody>
                  <a:tcPr marL="4581" marR="4581" marT="4581" marB="0" anchor="b">
                    <a:solidFill>
                      <a:schemeClr val="accent4">
                        <a:lumMod val="60000"/>
                        <a:lumOff val="40000"/>
                      </a:schemeClr>
                    </a:solidFill>
                  </a:tcPr>
                </a:tc>
                <a:tc hMerge="1">
                  <a:tcPr/>
                </a:tc>
                <a:tc gridSpan="2">
                  <a:txBody>
                    <a:bodyPr/>
                    <a:lstStyle/>
                    <a:p>
                      <a:pPr algn="ctr" fontAlgn="b">
                        <a:spcBef>
                          <a:spcPts val="0"/>
                        </a:spcBef>
                        <a:spcAft>
                          <a:spcPts val="0"/>
                        </a:spcAft>
                      </a:pPr>
                      <a:r>
                        <a:rPr lang="en-MY" sz="600" u="none" strike="noStrike" dirty="0">
                          <a:effectLst/>
                        </a:rPr>
                        <a:t>Aggravated assault</a:t>
                      </a:r>
                      <a:endParaRPr lang="en-MY" sz="900" b="0" i="0" u="none" strike="noStrike" dirty="0">
                        <a:effectLst/>
                        <a:latin typeface="Arial" panose="020B0604020202020204" pitchFamily="34" charset="0"/>
                      </a:endParaRPr>
                    </a:p>
                  </a:txBody>
                  <a:tcPr marL="4581" marR="4581" marT="4581" marB="0" anchor="b">
                    <a:solidFill>
                      <a:schemeClr val="accent4">
                        <a:lumMod val="40000"/>
                        <a:lumOff val="60000"/>
                      </a:schemeClr>
                    </a:solidFill>
                  </a:tcPr>
                </a:tc>
                <a:tc hMerge="1">
                  <a:tcPr/>
                </a:tc>
                <a:tc gridSpan="2">
                  <a:txBody>
                    <a:bodyPr/>
                    <a:lstStyle/>
                    <a:p>
                      <a:pPr algn="ctr" fontAlgn="b">
                        <a:spcBef>
                          <a:spcPts val="0"/>
                        </a:spcBef>
                        <a:spcAft>
                          <a:spcPts val="0"/>
                        </a:spcAft>
                      </a:pPr>
                      <a:r>
                        <a:rPr lang="en-MY" sz="600" u="none" strike="noStrike" dirty="0">
                          <a:effectLst/>
                        </a:rPr>
                        <a:t>Property crime</a:t>
                      </a:r>
                      <a:endParaRPr lang="en-MY" sz="900" b="0" i="0" u="none" strike="noStrike" dirty="0">
                        <a:effectLst/>
                        <a:latin typeface="Arial" panose="020B0604020202020204" pitchFamily="34" charset="0"/>
                      </a:endParaRPr>
                    </a:p>
                  </a:txBody>
                  <a:tcPr marL="4581" marR="4581" marT="4581" marB="0" anchor="b">
                    <a:solidFill>
                      <a:schemeClr val="accent4">
                        <a:lumMod val="60000"/>
                        <a:lumOff val="40000"/>
                      </a:schemeClr>
                    </a:solidFill>
                  </a:tcPr>
                </a:tc>
                <a:tc hMerge="1">
                  <a:tcPr/>
                </a:tc>
                <a:tc gridSpan="2">
                  <a:txBody>
                    <a:bodyPr/>
                    <a:lstStyle/>
                    <a:p>
                      <a:pPr algn="ctr" fontAlgn="b">
                        <a:spcBef>
                          <a:spcPts val="0"/>
                        </a:spcBef>
                        <a:spcAft>
                          <a:spcPts val="0"/>
                        </a:spcAft>
                      </a:pPr>
                      <a:r>
                        <a:rPr lang="en-MY" sz="600" u="none" strike="noStrike" dirty="0">
                          <a:effectLst/>
                        </a:rPr>
                        <a:t>Burglary</a:t>
                      </a:r>
                      <a:endParaRPr lang="en-MY" sz="900" b="0" i="0" u="none" strike="noStrike" dirty="0">
                        <a:effectLst/>
                        <a:latin typeface="Arial" panose="020B0604020202020204" pitchFamily="34" charset="0"/>
                      </a:endParaRPr>
                    </a:p>
                  </a:txBody>
                  <a:tcPr marL="4581" marR="4581" marT="4581" marB="0" anchor="b">
                    <a:solidFill>
                      <a:schemeClr val="accent4">
                        <a:lumMod val="40000"/>
                        <a:lumOff val="60000"/>
                      </a:schemeClr>
                    </a:solidFill>
                  </a:tcPr>
                </a:tc>
                <a:tc hMerge="1">
                  <a:tcPr/>
                </a:tc>
                <a:tc gridSpan="2">
                  <a:txBody>
                    <a:bodyPr/>
                    <a:lstStyle/>
                    <a:p>
                      <a:pPr algn="ctr" fontAlgn="b">
                        <a:spcBef>
                          <a:spcPts val="0"/>
                        </a:spcBef>
                        <a:spcAft>
                          <a:spcPts val="0"/>
                        </a:spcAft>
                      </a:pPr>
                      <a:r>
                        <a:rPr lang="en-MY" sz="600" u="none" strike="noStrike" dirty="0">
                          <a:effectLst/>
                        </a:rPr>
                        <a:t>Larceny-theft</a:t>
                      </a:r>
                      <a:endParaRPr lang="en-MY" sz="900" b="0" i="0" u="none" strike="noStrike" dirty="0">
                        <a:effectLst/>
                        <a:latin typeface="Arial" panose="020B0604020202020204" pitchFamily="34" charset="0"/>
                      </a:endParaRPr>
                    </a:p>
                  </a:txBody>
                  <a:tcPr marL="4581" marR="4581" marT="4581" marB="0" anchor="b">
                    <a:solidFill>
                      <a:schemeClr val="accent4">
                        <a:lumMod val="60000"/>
                        <a:lumOff val="40000"/>
                      </a:schemeClr>
                    </a:solidFill>
                  </a:tcPr>
                </a:tc>
                <a:tc hMerge="1">
                  <a:tcPr/>
                </a:tc>
                <a:tc gridSpan="2">
                  <a:txBody>
                    <a:bodyPr/>
                    <a:lstStyle/>
                    <a:p>
                      <a:pPr algn="ctr" fontAlgn="b">
                        <a:spcBef>
                          <a:spcPts val="0"/>
                        </a:spcBef>
                        <a:spcAft>
                          <a:spcPts val="0"/>
                        </a:spcAft>
                      </a:pPr>
                      <a:r>
                        <a:rPr lang="en-MY" sz="600" u="none" strike="noStrike" dirty="0">
                          <a:effectLst/>
                        </a:rPr>
                        <a:t>Motor vehicle theft</a:t>
                      </a:r>
                      <a:endParaRPr lang="en-MY" sz="900" b="0" i="0" u="none" strike="noStrike" dirty="0">
                        <a:effectLst/>
                        <a:latin typeface="Arial" panose="020B0604020202020204" pitchFamily="34" charset="0"/>
                      </a:endParaRPr>
                    </a:p>
                  </a:txBody>
                  <a:tcPr marL="4581" marR="4581" marT="4581" marB="0" anchor="b">
                    <a:solidFill>
                      <a:schemeClr val="accent4">
                        <a:lumMod val="40000"/>
                        <a:lumOff val="60000"/>
                      </a:schemeClr>
                    </a:solidFill>
                  </a:tcPr>
                </a:tc>
                <a:tc hMerge="1">
                  <a:tcPr/>
                </a:tc>
              </a:tr>
              <a:tr h="653747">
                <a:tc vMerge="1">
                  <a:tcPr/>
                </a:tc>
                <a:tc vMerge="1">
                  <a:tcPr/>
                </a:tc>
                <a:tc vMerge="1">
                  <a:tcPr/>
                </a:tc>
                <a:tc>
                  <a:txBody>
                    <a:bodyPr/>
                    <a:lstStyle/>
                    <a:p>
                      <a:pPr algn="r" fontAlgn="b">
                        <a:spcBef>
                          <a:spcPts val="0"/>
                        </a:spcBef>
                        <a:spcAft>
                          <a:spcPts val="0"/>
                        </a:spcAft>
                      </a:pPr>
                      <a:r>
                        <a:rPr lang="en-MY" sz="600" u="none" strike="noStrike" dirty="0">
                          <a:effectLst/>
                        </a:rPr>
                        <a:t> </a:t>
                      </a:r>
                      <a:endParaRPr lang="en-MY" sz="900" b="0" i="0" u="none" strike="noStrike" dirty="0">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a:effectLst/>
                        </a:rPr>
                        <a:t>Rate per </a:t>
                      </a:r>
                      <a:br>
                        <a:rPr lang="en-MY" sz="600" u="none" strike="noStrike">
                          <a:effectLst/>
                        </a:rPr>
                      </a:br>
                      <a:r>
                        <a:rPr lang="en-MY" sz="600" u="none" strike="noStrike">
                          <a:effectLst/>
                        </a:rPr>
                        <a:t>100,000</a:t>
                      </a:r>
                      <a:endParaRPr lang="en-MY" sz="900" b="0" i="0" u="none" strike="noStrike">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dirty="0">
                          <a:effectLst/>
                        </a:rPr>
                        <a:t> </a:t>
                      </a:r>
                      <a:endParaRPr lang="en-MY" sz="900" b="0" i="0" u="none" strike="noStrike" dirty="0">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a:effectLst/>
                        </a:rPr>
                        <a:t>Rate per </a:t>
                      </a:r>
                      <a:br>
                        <a:rPr lang="en-MY" sz="600" u="none" strike="noStrike">
                          <a:effectLst/>
                        </a:rPr>
                      </a:br>
                      <a:r>
                        <a:rPr lang="en-MY" sz="600" u="none" strike="noStrike">
                          <a:effectLst/>
                        </a:rPr>
                        <a:t>100,000</a:t>
                      </a:r>
                      <a:endParaRPr lang="en-MY" sz="900" b="0" i="0" u="none" strike="noStrike">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dirty="0">
                          <a:effectLst/>
                        </a:rPr>
                        <a:t> </a:t>
                      </a:r>
                      <a:endParaRPr lang="en-MY" sz="900" b="0" i="0" u="none" strike="noStrike" dirty="0">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a:effectLst/>
                        </a:rPr>
                        <a:t>Rate per </a:t>
                      </a:r>
                      <a:br>
                        <a:rPr lang="en-MY" sz="600" u="none" strike="noStrike">
                          <a:effectLst/>
                        </a:rPr>
                      </a:br>
                      <a:r>
                        <a:rPr lang="en-MY" sz="600" u="none" strike="noStrike">
                          <a:effectLst/>
                        </a:rPr>
                        <a:t>100,000</a:t>
                      </a:r>
                      <a:endParaRPr lang="en-MY" sz="900" b="0" i="0" u="none" strike="noStrike">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a:effectLst/>
                        </a:rPr>
                        <a:t> </a:t>
                      </a:r>
                      <a:endParaRPr lang="en-MY" sz="900" b="0" i="0" u="none" strike="noStrike">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dirty="0">
                          <a:effectLst/>
                        </a:rPr>
                        <a:t>Rate per </a:t>
                      </a:r>
                      <a:br>
                        <a:rPr lang="en-MY" sz="600" u="none" strike="noStrike" dirty="0">
                          <a:effectLst/>
                        </a:rPr>
                      </a:br>
                      <a:r>
                        <a:rPr lang="en-MY" sz="600" u="none" strike="noStrike" dirty="0">
                          <a:effectLst/>
                        </a:rPr>
                        <a:t>100,000</a:t>
                      </a:r>
                      <a:endParaRPr lang="en-MY" sz="900" b="0" i="0" u="none" strike="noStrike" dirty="0">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dirty="0">
                          <a:effectLst/>
                        </a:rPr>
                        <a:t> </a:t>
                      </a:r>
                      <a:endParaRPr lang="en-MY" sz="900" b="0" i="0" u="none" strike="noStrike" dirty="0">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a:effectLst/>
                        </a:rPr>
                        <a:t>Rate per </a:t>
                      </a:r>
                      <a:br>
                        <a:rPr lang="en-MY" sz="600" u="none" strike="noStrike">
                          <a:effectLst/>
                        </a:rPr>
                      </a:br>
                      <a:r>
                        <a:rPr lang="en-MY" sz="600" u="none" strike="noStrike">
                          <a:effectLst/>
                        </a:rPr>
                        <a:t>100,000</a:t>
                      </a:r>
                      <a:endParaRPr lang="en-MY" sz="900" b="0" i="0" u="none" strike="noStrike">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a:effectLst/>
                        </a:rPr>
                        <a:t> </a:t>
                      </a:r>
                      <a:endParaRPr lang="en-MY" sz="900" b="0" i="0" u="none" strike="noStrike">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a:effectLst/>
                        </a:rPr>
                        <a:t>Rate per </a:t>
                      </a:r>
                      <a:br>
                        <a:rPr lang="en-MY" sz="600" u="none" strike="noStrike">
                          <a:effectLst/>
                        </a:rPr>
                      </a:br>
                      <a:r>
                        <a:rPr lang="en-MY" sz="600" u="none" strike="noStrike">
                          <a:effectLst/>
                        </a:rPr>
                        <a:t>100,000</a:t>
                      </a:r>
                      <a:endParaRPr lang="en-MY" sz="900" b="0" i="0" u="none" strike="noStrike">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dirty="0">
                          <a:effectLst/>
                        </a:rPr>
                        <a:t> </a:t>
                      </a:r>
                      <a:endParaRPr lang="en-MY" sz="900" b="0" i="0" u="none" strike="noStrike" dirty="0">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a:effectLst/>
                        </a:rPr>
                        <a:t>Rate per </a:t>
                      </a:r>
                      <a:br>
                        <a:rPr lang="en-MY" sz="600" u="none" strike="noStrike">
                          <a:effectLst/>
                        </a:rPr>
                      </a:br>
                      <a:r>
                        <a:rPr lang="en-MY" sz="600" u="none" strike="noStrike">
                          <a:effectLst/>
                        </a:rPr>
                        <a:t>100,000</a:t>
                      </a:r>
                      <a:endParaRPr lang="en-MY" sz="900" b="0" i="0" u="none" strike="noStrike">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a:effectLst/>
                        </a:rPr>
                        <a:t> </a:t>
                      </a:r>
                      <a:endParaRPr lang="en-MY" sz="900" b="0" i="0" u="none" strike="noStrike">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dirty="0">
                          <a:effectLst/>
                        </a:rPr>
                        <a:t>Rate per </a:t>
                      </a:r>
                      <a:br>
                        <a:rPr lang="en-MY" sz="600" u="none" strike="noStrike" dirty="0">
                          <a:effectLst/>
                        </a:rPr>
                      </a:br>
                      <a:r>
                        <a:rPr lang="en-MY" sz="600" u="none" strike="noStrike" dirty="0">
                          <a:effectLst/>
                        </a:rPr>
                        <a:t>100,000</a:t>
                      </a:r>
                      <a:endParaRPr lang="en-MY" sz="900" b="0" i="0" u="none" strike="noStrike" dirty="0">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dirty="0">
                          <a:effectLst/>
                        </a:rPr>
                        <a:t> </a:t>
                      </a:r>
                      <a:endParaRPr lang="en-MY" sz="900" b="0" i="0" u="none" strike="noStrike" dirty="0">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a:effectLst/>
                        </a:rPr>
                        <a:t>Rate per </a:t>
                      </a:r>
                      <a:br>
                        <a:rPr lang="en-MY" sz="600" u="none" strike="noStrike">
                          <a:effectLst/>
                        </a:rPr>
                      </a:br>
                      <a:r>
                        <a:rPr lang="en-MY" sz="600" u="none" strike="noStrike">
                          <a:effectLst/>
                        </a:rPr>
                        <a:t>100,000</a:t>
                      </a:r>
                      <a:endParaRPr lang="en-MY" sz="900" b="0" i="0" u="none" strike="noStrike">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dirty="0">
                          <a:effectLst/>
                        </a:rPr>
                        <a:t> </a:t>
                      </a:r>
                      <a:endParaRPr lang="en-MY" sz="900" b="0" i="0" u="none" strike="noStrike" dirty="0">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dirty="0">
                          <a:effectLst/>
                        </a:rPr>
                        <a:t>Rate per </a:t>
                      </a:r>
                      <a:br>
                        <a:rPr lang="en-MY" sz="600" u="none" strike="noStrike" dirty="0">
                          <a:effectLst/>
                        </a:rPr>
                      </a:br>
                      <a:r>
                        <a:rPr lang="en-MY" sz="600" u="none" strike="noStrike" dirty="0">
                          <a:effectLst/>
                        </a:rPr>
                        <a:t>100,000</a:t>
                      </a:r>
                      <a:endParaRPr lang="en-MY" sz="900" b="0" i="0" u="none" strike="noStrike" dirty="0">
                        <a:effectLst/>
                        <a:latin typeface="Arial" panose="020B0604020202020204" pitchFamily="34" charset="0"/>
                      </a:endParaRPr>
                    </a:p>
                  </a:txBody>
                  <a:tcPr marL="4581" marR="4581" marT="4581" marB="0" anchor="b">
                    <a:solidFill>
                      <a:schemeClr val="accent4">
                        <a:lumMod val="40000"/>
                        <a:lumOff val="60000"/>
                      </a:schemeClr>
                    </a:solidFill>
                  </a:tcPr>
                </a:tc>
              </a:tr>
              <a:tr h="596901">
                <a:tc rowSpan="3">
                  <a:txBody>
                    <a:bodyPr/>
                    <a:lstStyle/>
                    <a:p>
                      <a:pPr algn="l" fontAlgn="ctr">
                        <a:spcBef>
                          <a:spcPts val="0"/>
                        </a:spcBef>
                        <a:spcAft>
                          <a:spcPts val="0"/>
                        </a:spcAft>
                      </a:pPr>
                      <a:r>
                        <a:rPr lang="en-US" sz="600" u="none" strike="noStrike" dirty="0">
                          <a:effectLst/>
                        </a:rPr>
                        <a:t>United States Total</a:t>
                      </a:r>
                      <a:r>
                        <a:rPr lang="en-US" sz="600" u="none" strike="noStrike" baseline="30000" dirty="0">
                          <a:effectLst/>
                        </a:rPr>
                        <a:t>6, 7, 8, 9</a:t>
                      </a:r>
                      <a:endParaRPr lang="en-US" sz="900" b="0" i="0" u="none" strike="noStrike" dirty="0">
                        <a:effectLst/>
                        <a:latin typeface="Arial" panose="020B0604020202020204" pitchFamily="34" charset="0"/>
                      </a:endParaRPr>
                    </a:p>
                  </a:txBody>
                  <a:tcPr marL="4581" marR="4581" marT="4581" marB="0" anchor="ctr">
                    <a:solidFill>
                      <a:schemeClr val="accent4">
                        <a:lumMod val="60000"/>
                        <a:lumOff val="40000"/>
                      </a:schemeClr>
                    </a:solidFill>
                  </a:tcPr>
                </a:tc>
                <a:tc>
                  <a:txBody>
                    <a:bodyPr/>
                    <a:lstStyle/>
                    <a:p>
                      <a:pPr algn="l" fontAlgn="b">
                        <a:spcBef>
                          <a:spcPts val="0"/>
                        </a:spcBef>
                        <a:spcAft>
                          <a:spcPts val="0"/>
                        </a:spcAft>
                      </a:pPr>
                      <a:r>
                        <a:rPr lang="en-MY" sz="600" u="none" strike="noStrike" dirty="0">
                          <a:effectLst/>
                        </a:rPr>
                        <a:t>2015</a:t>
                      </a:r>
                      <a:endParaRPr lang="en-MY" sz="900" b="0" i="0" u="none" strike="noStrike" dirty="0">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dirty="0">
                          <a:effectLst/>
                        </a:rPr>
                        <a:t>320,896,618</a:t>
                      </a:r>
                      <a:endParaRPr lang="en-MY" sz="900" b="0" i="0" u="none" strike="noStrike" dirty="0">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dirty="0">
                          <a:effectLst/>
                        </a:rPr>
                        <a:t>1,234,183</a:t>
                      </a:r>
                      <a:endParaRPr lang="en-MY" sz="900" b="0" i="0" u="none" strike="noStrike" dirty="0">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dirty="0">
                          <a:effectLst/>
                        </a:rPr>
                        <a:t>384.6 </a:t>
                      </a:r>
                      <a:endParaRPr lang="en-MY" sz="900" b="0" i="0" u="none" strike="noStrike" dirty="0">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a:effectLst/>
                        </a:rPr>
                        <a:t>15,883</a:t>
                      </a:r>
                      <a:endParaRPr lang="en-MY" sz="900" b="0" i="0" u="none" strike="noStrike">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dirty="0">
                          <a:effectLst/>
                        </a:rPr>
                        <a:t>4.9 </a:t>
                      </a:r>
                      <a:endParaRPr lang="en-MY" sz="900" b="0" i="0" u="none" strike="noStrike" dirty="0">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dirty="0">
                          <a:effectLst/>
                        </a:rPr>
                        <a:t>126,134</a:t>
                      </a:r>
                      <a:endParaRPr lang="en-MY" sz="900" b="0" i="0" u="none" strike="noStrike" dirty="0">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dirty="0">
                          <a:effectLst/>
                        </a:rPr>
                        <a:t>39.3 </a:t>
                      </a:r>
                      <a:endParaRPr lang="en-MY" sz="900" b="0" i="0" u="none" strike="noStrike" dirty="0">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a:effectLst/>
                        </a:rPr>
                        <a:t>91,261</a:t>
                      </a:r>
                      <a:endParaRPr lang="en-MY" sz="900" b="0" i="0" u="none" strike="noStrike">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dirty="0">
                          <a:effectLst/>
                        </a:rPr>
                        <a:t>28.4 </a:t>
                      </a:r>
                      <a:endParaRPr lang="en-MY" sz="900" b="0" i="0" u="none" strike="noStrike" dirty="0">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a:effectLst/>
                        </a:rPr>
                        <a:t>328,109</a:t>
                      </a:r>
                      <a:endParaRPr lang="en-MY" sz="900" b="0" i="0" u="none" strike="noStrike">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dirty="0">
                          <a:effectLst/>
                        </a:rPr>
                        <a:t>102.2 </a:t>
                      </a:r>
                      <a:endParaRPr lang="en-MY" sz="900" b="0" i="0" u="none" strike="noStrike" dirty="0">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a:effectLst/>
                        </a:rPr>
                        <a:t>764,057</a:t>
                      </a:r>
                      <a:endParaRPr lang="en-MY" sz="900" b="0" i="0" u="none" strike="noStrike">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a:effectLst/>
                        </a:rPr>
                        <a:t>238.1 </a:t>
                      </a:r>
                      <a:endParaRPr lang="en-MY" sz="900" b="0" i="0" u="none" strike="noStrike">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a:effectLst/>
                        </a:rPr>
                        <a:t>8,024,115</a:t>
                      </a:r>
                      <a:endParaRPr lang="en-MY" sz="900" b="0" i="0" u="none" strike="noStrike">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dirty="0">
                          <a:effectLst/>
                        </a:rPr>
                        <a:t>2,500.5 </a:t>
                      </a:r>
                      <a:endParaRPr lang="en-MY" sz="900" b="0" i="0" u="none" strike="noStrike" dirty="0">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a:effectLst/>
                        </a:rPr>
                        <a:t>1,587,564</a:t>
                      </a:r>
                      <a:endParaRPr lang="en-MY" sz="900" b="0" i="0" u="none" strike="noStrike">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a:effectLst/>
                        </a:rPr>
                        <a:t>494.7 </a:t>
                      </a:r>
                      <a:endParaRPr lang="en-MY" sz="900" b="0" i="0" u="none" strike="noStrike">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dirty="0">
                          <a:effectLst/>
                        </a:rPr>
                        <a:t>5,723,488</a:t>
                      </a:r>
                      <a:endParaRPr lang="en-MY" sz="900" b="0" i="0" u="none" strike="noStrike" dirty="0">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dirty="0">
                          <a:effectLst/>
                        </a:rPr>
                        <a:t>1,783.6 </a:t>
                      </a:r>
                      <a:endParaRPr lang="en-MY" sz="900" b="0" i="0" u="none" strike="noStrike" dirty="0">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a:effectLst/>
                        </a:rPr>
                        <a:t>713,063</a:t>
                      </a:r>
                      <a:endParaRPr lang="en-MY" sz="900" b="0" i="0" u="none" strike="noStrike">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dirty="0">
                          <a:effectLst/>
                        </a:rPr>
                        <a:t>222.2 </a:t>
                      </a:r>
                      <a:endParaRPr lang="en-MY" sz="900" b="0" i="0" u="none" strike="noStrike" dirty="0">
                        <a:effectLst/>
                        <a:latin typeface="Arial" panose="020B0604020202020204" pitchFamily="34" charset="0"/>
                      </a:endParaRPr>
                    </a:p>
                  </a:txBody>
                  <a:tcPr marL="4581" marR="4581" marT="4581" marB="0" anchor="b">
                    <a:solidFill>
                      <a:schemeClr val="accent4">
                        <a:lumMod val="40000"/>
                        <a:lumOff val="60000"/>
                      </a:schemeClr>
                    </a:solidFill>
                  </a:tcPr>
                </a:tc>
              </a:tr>
              <a:tr h="298451">
                <a:tc vMerge="1">
                  <a:tcPr/>
                </a:tc>
                <a:tc>
                  <a:txBody>
                    <a:bodyPr/>
                    <a:lstStyle/>
                    <a:p>
                      <a:pPr algn="l" fontAlgn="b">
                        <a:spcBef>
                          <a:spcPts val="0"/>
                        </a:spcBef>
                        <a:spcAft>
                          <a:spcPts val="0"/>
                        </a:spcAft>
                      </a:pPr>
                      <a:r>
                        <a:rPr lang="en-MY" sz="600" u="none" strike="noStrike" dirty="0">
                          <a:effectLst/>
                        </a:rPr>
                        <a:t>2016</a:t>
                      </a:r>
                      <a:endParaRPr lang="en-MY" sz="900" b="0" i="0" u="none" strike="noStrike" dirty="0">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a:effectLst/>
                        </a:rPr>
                        <a:t>323,127,513</a:t>
                      </a:r>
                      <a:endParaRPr lang="en-MY" sz="900" b="0" i="0" u="none" strike="noStrike">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a:effectLst/>
                        </a:rPr>
                        <a:t>1,283,058</a:t>
                      </a:r>
                      <a:endParaRPr lang="en-MY" sz="900" b="0" i="0" u="none" strike="noStrike">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dirty="0">
                          <a:effectLst/>
                        </a:rPr>
                        <a:t>397.1 </a:t>
                      </a:r>
                      <a:endParaRPr lang="en-MY" sz="900" b="0" i="0" u="none" strike="noStrike" dirty="0">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a:effectLst/>
                        </a:rPr>
                        <a:t>17,250</a:t>
                      </a:r>
                      <a:endParaRPr lang="en-MY" sz="900" b="0" i="0" u="none" strike="noStrike">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a:effectLst/>
                        </a:rPr>
                        <a:t>5.3 </a:t>
                      </a:r>
                      <a:endParaRPr lang="en-MY" sz="900" b="0" i="0" u="none" strike="noStrike">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a:effectLst/>
                        </a:rPr>
                        <a:t>130,603</a:t>
                      </a:r>
                      <a:endParaRPr lang="en-MY" sz="900" b="0" i="0" u="none" strike="noStrike">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dirty="0">
                          <a:effectLst/>
                        </a:rPr>
                        <a:t>40.4 </a:t>
                      </a:r>
                      <a:endParaRPr lang="en-MY" sz="900" b="0" i="0" u="none" strike="noStrike" dirty="0">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a:effectLst/>
                        </a:rPr>
                        <a:t>95,730</a:t>
                      </a:r>
                      <a:endParaRPr lang="en-MY" sz="900" b="0" i="0" u="none" strike="noStrike">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a:effectLst/>
                        </a:rPr>
                        <a:t>29.6 </a:t>
                      </a:r>
                      <a:endParaRPr lang="en-MY" sz="900" b="0" i="0" u="none" strike="noStrike">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a:effectLst/>
                        </a:rPr>
                        <a:t>332,198</a:t>
                      </a:r>
                      <a:endParaRPr lang="en-MY" sz="900" b="0" i="0" u="none" strike="noStrike">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dirty="0">
                          <a:effectLst/>
                        </a:rPr>
                        <a:t>102.8 </a:t>
                      </a:r>
                      <a:endParaRPr lang="en-MY" sz="900" b="0" i="0" u="none" strike="noStrike" dirty="0">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a:effectLst/>
                        </a:rPr>
                        <a:t>803,007</a:t>
                      </a:r>
                      <a:endParaRPr lang="en-MY" sz="900" b="0" i="0" u="none" strike="noStrike">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a:effectLst/>
                        </a:rPr>
                        <a:t>248.5 </a:t>
                      </a:r>
                      <a:endParaRPr lang="en-MY" sz="900" b="0" i="0" u="none" strike="noStrike">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a:effectLst/>
                        </a:rPr>
                        <a:t>7,919,035</a:t>
                      </a:r>
                      <a:endParaRPr lang="en-MY" sz="900" b="0" i="0" u="none" strike="noStrike">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dirty="0">
                          <a:effectLst/>
                        </a:rPr>
                        <a:t>2,450.7 </a:t>
                      </a:r>
                      <a:endParaRPr lang="en-MY" sz="900" b="0" i="0" u="none" strike="noStrike" dirty="0">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a:effectLst/>
                        </a:rPr>
                        <a:t>1,515,096</a:t>
                      </a:r>
                      <a:endParaRPr lang="en-MY" sz="900" b="0" i="0" u="none" strike="noStrike">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a:effectLst/>
                        </a:rPr>
                        <a:t>468.9 </a:t>
                      </a:r>
                      <a:endParaRPr lang="en-MY" sz="900" b="0" i="0" u="none" strike="noStrike">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a:effectLst/>
                        </a:rPr>
                        <a:t>5,638,455</a:t>
                      </a:r>
                      <a:endParaRPr lang="en-MY" sz="900" b="0" i="0" u="none" strike="noStrike">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dirty="0">
                          <a:effectLst/>
                        </a:rPr>
                        <a:t>1,745.0 </a:t>
                      </a:r>
                      <a:endParaRPr lang="en-MY" sz="900" b="0" i="0" u="none" strike="noStrike" dirty="0">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a:effectLst/>
                        </a:rPr>
                        <a:t>765,484</a:t>
                      </a:r>
                      <a:endParaRPr lang="en-MY" sz="900" b="0" i="0" u="none" strike="noStrike">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a:effectLst/>
                        </a:rPr>
                        <a:t>236.9 </a:t>
                      </a:r>
                      <a:endParaRPr lang="en-MY" sz="900" b="0" i="0" u="none" strike="noStrike">
                        <a:effectLst/>
                        <a:latin typeface="Arial" panose="020B0604020202020204" pitchFamily="34" charset="0"/>
                      </a:endParaRPr>
                    </a:p>
                  </a:txBody>
                  <a:tcPr marL="4581" marR="4581" marT="4581" marB="0" anchor="b">
                    <a:solidFill>
                      <a:schemeClr val="accent4">
                        <a:lumMod val="40000"/>
                        <a:lumOff val="60000"/>
                      </a:schemeClr>
                    </a:solidFill>
                  </a:tcPr>
                </a:tc>
              </a:tr>
              <a:tr h="596901">
                <a:tc vMerge="1">
                  <a:tcPr/>
                </a:tc>
                <a:tc>
                  <a:txBody>
                    <a:bodyPr/>
                    <a:lstStyle/>
                    <a:p>
                      <a:pPr algn="l" fontAlgn="b">
                        <a:spcBef>
                          <a:spcPts val="0"/>
                        </a:spcBef>
                        <a:spcAft>
                          <a:spcPts val="0"/>
                        </a:spcAft>
                      </a:pPr>
                      <a:r>
                        <a:rPr lang="en-MY" sz="600" u="none" strike="noStrike" dirty="0">
                          <a:effectLst/>
                        </a:rPr>
                        <a:t>Percent change</a:t>
                      </a:r>
                      <a:endParaRPr lang="en-MY" sz="900" b="0" i="0" u="none" strike="noStrike" dirty="0">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endParaRPr lang="en-MY" sz="900" b="0" i="0" u="none" strike="noStrike" dirty="0">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a:effectLst/>
                        </a:rPr>
                        <a:t>+4.0 </a:t>
                      </a:r>
                      <a:endParaRPr lang="en-MY" sz="900" b="0" i="0" u="none" strike="noStrike">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dirty="0">
                          <a:effectLst/>
                        </a:rPr>
                        <a:t>+3.2 </a:t>
                      </a:r>
                      <a:endParaRPr lang="en-MY" sz="900" b="0" i="0" u="none" strike="noStrike" dirty="0">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a:effectLst/>
                        </a:rPr>
                        <a:t>+8.6 </a:t>
                      </a:r>
                      <a:endParaRPr lang="en-MY" sz="900" b="0" i="0" u="none" strike="noStrike">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a:effectLst/>
                        </a:rPr>
                        <a:t>+7.9 </a:t>
                      </a:r>
                      <a:endParaRPr lang="en-MY" sz="900" b="0" i="0" u="none" strike="noStrike">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a:effectLst/>
                        </a:rPr>
                        <a:t>+3.5 </a:t>
                      </a:r>
                      <a:endParaRPr lang="en-MY" sz="900" b="0" i="0" u="none" strike="noStrike">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dirty="0">
                          <a:effectLst/>
                        </a:rPr>
                        <a:t>+2.8 </a:t>
                      </a:r>
                      <a:endParaRPr lang="en-MY" sz="900" b="0" i="0" u="none" strike="noStrike" dirty="0">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a:effectLst/>
                        </a:rPr>
                        <a:t>+4.9 </a:t>
                      </a:r>
                      <a:endParaRPr lang="en-MY" sz="900" b="0" i="0" u="none" strike="noStrike">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a:effectLst/>
                        </a:rPr>
                        <a:t>+4.2 </a:t>
                      </a:r>
                      <a:endParaRPr lang="en-MY" sz="900" b="0" i="0" u="none" strike="noStrike">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a:effectLst/>
                        </a:rPr>
                        <a:t>+1.2 </a:t>
                      </a:r>
                      <a:endParaRPr lang="en-MY" sz="900" b="0" i="0" u="none" strike="noStrike">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dirty="0">
                          <a:effectLst/>
                        </a:rPr>
                        <a:t>+0.5 </a:t>
                      </a:r>
                      <a:endParaRPr lang="en-MY" sz="900" b="0" i="0" u="none" strike="noStrike" dirty="0">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dirty="0">
                          <a:effectLst/>
                        </a:rPr>
                        <a:t>+5.1 </a:t>
                      </a:r>
                      <a:endParaRPr lang="en-MY" sz="900" b="0" i="0" u="none" strike="noStrike" dirty="0">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a:effectLst/>
                        </a:rPr>
                        <a:t>+4.4 </a:t>
                      </a:r>
                      <a:endParaRPr lang="en-MY" sz="900" b="0" i="0" u="none" strike="noStrike">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a:effectLst/>
                        </a:rPr>
                        <a:t>-1.3 </a:t>
                      </a:r>
                      <a:endParaRPr lang="en-MY" sz="900" b="0" i="0" u="none" strike="noStrike">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dirty="0">
                          <a:effectLst/>
                        </a:rPr>
                        <a:t>-2.0 </a:t>
                      </a:r>
                      <a:endParaRPr lang="en-MY" sz="900" b="0" i="0" u="none" strike="noStrike" dirty="0">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a:effectLst/>
                        </a:rPr>
                        <a:t>-4.6 </a:t>
                      </a:r>
                      <a:endParaRPr lang="en-MY" sz="900" b="0" i="0" u="none" strike="noStrike">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dirty="0">
                          <a:effectLst/>
                        </a:rPr>
                        <a:t>-5.2 </a:t>
                      </a:r>
                      <a:endParaRPr lang="en-MY" sz="900" b="0" i="0" u="none" strike="noStrike" dirty="0">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a:effectLst/>
                        </a:rPr>
                        <a:t>-1.5 </a:t>
                      </a:r>
                      <a:endParaRPr lang="en-MY" sz="900" b="0" i="0" u="none" strike="noStrike">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dirty="0">
                          <a:effectLst/>
                        </a:rPr>
                        <a:t>-2.2 </a:t>
                      </a:r>
                      <a:endParaRPr lang="en-MY" sz="900" b="0" i="0" u="none" strike="noStrike" dirty="0">
                        <a:effectLst/>
                        <a:latin typeface="Arial" panose="020B0604020202020204" pitchFamily="34" charset="0"/>
                      </a:endParaRPr>
                    </a:p>
                  </a:txBody>
                  <a:tcPr marL="4581" marR="4581" marT="4581" marB="0" anchor="b">
                    <a:solidFill>
                      <a:schemeClr val="accent4">
                        <a:lumMod val="60000"/>
                        <a:lumOff val="40000"/>
                      </a:schemeClr>
                    </a:solidFill>
                  </a:tcPr>
                </a:tc>
                <a:tc>
                  <a:txBody>
                    <a:bodyPr/>
                    <a:lstStyle/>
                    <a:p>
                      <a:pPr algn="r" fontAlgn="b">
                        <a:spcBef>
                          <a:spcPts val="0"/>
                        </a:spcBef>
                        <a:spcAft>
                          <a:spcPts val="0"/>
                        </a:spcAft>
                      </a:pPr>
                      <a:r>
                        <a:rPr lang="en-MY" sz="600" u="none" strike="noStrike">
                          <a:effectLst/>
                        </a:rPr>
                        <a:t>+7.4 </a:t>
                      </a:r>
                      <a:endParaRPr lang="en-MY" sz="900" b="0" i="0" u="none" strike="noStrike">
                        <a:effectLst/>
                        <a:latin typeface="Arial" panose="020B0604020202020204" pitchFamily="34" charset="0"/>
                      </a:endParaRPr>
                    </a:p>
                  </a:txBody>
                  <a:tcPr marL="4581" marR="4581" marT="4581" marB="0" anchor="b">
                    <a:solidFill>
                      <a:schemeClr val="accent4">
                        <a:lumMod val="40000"/>
                        <a:lumOff val="60000"/>
                      </a:schemeClr>
                    </a:solidFill>
                  </a:tcPr>
                </a:tc>
                <a:tc>
                  <a:txBody>
                    <a:bodyPr/>
                    <a:lstStyle/>
                    <a:p>
                      <a:pPr algn="r" fontAlgn="b">
                        <a:spcBef>
                          <a:spcPts val="0"/>
                        </a:spcBef>
                        <a:spcAft>
                          <a:spcPts val="0"/>
                        </a:spcAft>
                      </a:pPr>
                      <a:r>
                        <a:rPr lang="en-MY" sz="600" u="none" strike="noStrike" dirty="0">
                          <a:effectLst/>
                        </a:rPr>
                        <a:t>+6.6 </a:t>
                      </a:r>
                      <a:endParaRPr lang="en-MY" sz="900" b="0" i="0" u="none" strike="noStrike" dirty="0">
                        <a:effectLst/>
                        <a:latin typeface="Arial" panose="020B0604020202020204" pitchFamily="34" charset="0"/>
                      </a:endParaRPr>
                    </a:p>
                  </a:txBody>
                  <a:tcPr marL="4581" marR="4581" marT="4581" marB="0" anchor="b">
                    <a:solidFill>
                      <a:schemeClr val="accent4">
                        <a:lumMod val="40000"/>
                        <a:lumOff val="60000"/>
                      </a:schemeClr>
                    </a:solidFill>
                  </a:tcPr>
                </a:tc>
              </a:tr>
            </a:tbl>
          </a:graphicData>
        </a:graphic>
      </p:graphicFrame>
      <p:sp>
        <p:nvSpPr>
          <p:cNvPr id="4" name="TextBox 3"/>
          <p:cNvSpPr txBox="1"/>
          <p:nvPr/>
        </p:nvSpPr>
        <p:spPr>
          <a:xfrm>
            <a:off x="1111348" y="5740137"/>
            <a:ext cx="3894914" cy="369332"/>
          </a:xfrm>
          <a:prstGeom prst="rect">
            <a:avLst/>
          </a:prstGeom>
          <a:noFill/>
        </p:spPr>
        <p:txBody>
          <a:bodyPr wrap="square" rtlCol="0">
            <a:spAutoFit/>
          </a:bodyPr>
          <a:lstStyle/>
          <a:p>
            <a:r>
              <a:rPr lang="en-MY" i="1" dirty="0"/>
              <a:t>*Please zoom to see it more clearly</a:t>
            </a:r>
            <a:endParaRPr lang="en-MY" i="1" dirty="0"/>
          </a:p>
        </p:txBody>
      </p:sp>
      <p:pic>
        <p:nvPicPr>
          <p:cNvPr id="8" name="3">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95250" y="610997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358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1">
                  <p:stCondLst>
                    <p:cond delay="indefinite"/>
                  </p:stCondLst>
                  <p:endCondLst>
                    <p:cond evt="onNext">
                      <p:tgtEl>
                        <p:sldTgt/>
                      </p:tgtEl>
                    </p:cond>
                    <p:cond evt="onPrev">
                      <p:tgtEl>
                        <p:sldTgt/>
                      </p:tgtEl>
                    </p:cond>
                    <p:cond evt="onStopAudio">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10714" y="2425280"/>
            <a:ext cx="8770571" cy="1560716"/>
          </a:xfrm>
        </p:spPr>
        <p:txBody>
          <a:bodyPr/>
          <a:lstStyle/>
          <a:p>
            <a:r>
              <a:rPr lang="en-MY" dirty="0"/>
              <a:t>Hypothesis Testing 1 Sample</a:t>
            </a:r>
            <a:endParaRPr lang="en-MY" dirty="0"/>
          </a:p>
        </p:txBody>
      </p:sp>
      <p:cxnSp>
        <p:nvCxnSpPr>
          <p:cNvPr id="5" name="Straight Connector 4"/>
          <p:cNvCxnSpPr/>
          <p:nvPr/>
        </p:nvCxnSpPr>
        <p:spPr>
          <a:xfrm>
            <a:off x="323557" y="3756074"/>
            <a:ext cx="8173329" cy="0"/>
          </a:xfrm>
          <a:prstGeom prst="line">
            <a:avLst/>
          </a:prstGeom>
          <a:ln w="412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4">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05410" y="617093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56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263" y="225858"/>
            <a:ext cx="8770937" cy="1562100"/>
          </a:xfrm>
        </p:spPr>
        <p:txBody>
          <a:bodyPr>
            <a:normAutofit/>
          </a:bodyPr>
          <a:lstStyle/>
          <a:p>
            <a:r>
              <a:rPr lang="en-MY" sz="3600" dirty="0"/>
              <a:t>Hypothesis Testing 1 Sample</a:t>
            </a:r>
            <a:endParaRPr lang="en-MY" sz="3600" dirty="0"/>
          </a:p>
        </p:txBody>
      </p:sp>
      <p:cxnSp>
        <p:nvCxnSpPr>
          <p:cNvPr id="5" name="Straight Connector 4"/>
          <p:cNvCxnSpPr/>
          <p:nvPr/>
        </p:nvCxnSpPr>
        <p:spPr>
          <a:xfrm>
            <a:off x="830262" y="838200"/>
            <a:ext cx="681513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a:off x="753872" y="889000"/>
            <a:ext cx="6802438" cy="0"/>
          </a:xfrm>
          <a:prstGeom prst="line">
            <a:avLst/>
          </a:prstGeom>
        </p:spPr>
        <p:style>
          <a:lnRef idx="2">
            <a:schemeClr val="accent2"/>
          </a:lnRef>
          <a:fillRef idx="0">
            <a:schemeClr val="accent2"/>
          </a:fillRef>
          <a:effectRef idx="1">
            <a:schemeClr val="accent2"/>
          </a:effectRef>
          <a:fontRef idx="minor">
            <a:schemeClr val="tx1"/>
          </a:fontRef>
        </p:style>
      </p:cxn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43757" y="2204942"/>
            <a:ext cx="3885553" cy="37839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ChangeArrowheads="1"/>
          </p:cNvSpPr>
          <p:nvPr/>
        </p:nvSpPr>
        <p:spPr bwMode="auto">
          <a:xfrm>
            <a:off x="830262" y="1013740"/>
            <a:ext cx="931254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2000" b="0" i="0" u="none" strike="noStrike" cap="none" normalizeH="0" baseline="0" dirty="0">
                <a:ln>
                  <a:noFill/>
                </a:ln>
                <a:solidFill>
                  <a:srgbClr val="222222"/>
                </a:solidFill>
                <a:effectLst/>
                <a:latin typeface="Times New Roman" panose="02020603050405020304" pitchFamily="18" charset="0"/>
                <a:ea typeface="Malgun Gothic Semilight" panose="020B0502040204020203" pitchFamily="34" charset="-128"/>
                <a:cs typeface="Times New Roman" panose="02020603050405020304" pitchFamily="18" charset="0"/>
              </a:rPr>
              <a:t>Given the sample size, n is 8, and the mean is 1000000 with unknown variance. Based on the data from Table 1, can we reject the null hypothesis that the mean of percentage change for each type of crime at 0.05 significant level?</a:t>
            </a:r>
            <a:endParaRPr kumimoji="0" lang="en-US" altLang="en-US" sz="2000" b="0" i="0" u="none" strike="noStrike" cap="none" normalizeH="0" baseline="0" dirty="0">
              <a:ln>
                <a:noFill/>
              </a:ln>
              <a:solidFill>
                <a:schemeClr val="tx1"/>
              </a:solidFill>
              <a:effectLst/>
            </a:endParaRPr>
          </a:p>
        </p:txBody>
      </p:sp>
      <p:sp>
        <p:nvSpPr>
          <p:cNvPr id="10" name="Text Box 12"/>
          <p:cNvSpPr txBox="1"/>
          <p:nvPr/>
        </p:nvSpPr>
        <p:spPr>
          <a:xfrm>
            <a:off x="3038884" y="6000260"/>
            <a:ext cx="4824951" cy="330200"/>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marL="0" marR="0" algn="ctr">
              <a:lnSpc>
                <a:spcPct val="100000"/>
              </a:lnSpc>
              <a:spcBef>
                <a:spcPts val="0"/>
              </a:spcBef>
              <a:spcAft>
                <a:spcPts val="0"/>
              </a:spcAft>
            </a:pPr>
            <a:r>
              <a:rPr lang="en-US" altLang="zh-CN" sz="1600" i="1" kern="100">
                <a:latin typeface="Times New Roman" panose="02020603050405020304"/>
                <a:ea typeface="Times New Roman" panose="02020603050405020304"/>
                <a:cs typeface="Times New Roman" panose="02020603050405020304"/>
                <a:sym typeface="Times New Roman" panose="02020603050405020304"/>
              </a:rPr>
              <a:t>Table 1: Percentage Change For Each Type of Crime</a:t>
            </a:r>
            <a:endParaRPr lang="en-US" altLang="zh-CN" sz="1600" i="1" kern="100">
              <a:latin typeface="Times New Roman" panose="02020603050405020304"/>
              <a:ea typeface="Times New Roman" panose="02020603050405020304"/>
              <a:cs typeface="Times New Roman" panose="02020603050405020304"/>
              <a:sym typeface="Times New Roman" panose="02020603050405020304"/>
            </a:endParaRPr>
          </a:p>
        </p:txBody>
      </p:sp>
      <p:pic>
        <p:nvPicPr>
          <p:cNvPr id="3" name="5">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134620" y="614045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77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1">
                  <p:stCondLst>
                    <p:cond delay="indefinite"/>
                  </p:stCondLst>
                  <p:endCondLst>
                    <p:cond evt="onNext">
                      <p:tgtEl>
                        <p:sldTgt/>
                      </p:tgtEl>
                    </p:cond>
                    <p:cond evt="onPrev">
                      <p:tgtEl>
                        <p:sldTgt/>
                      </p:tgtEl>
                    </p:cond>
                    <p:cond evt="onStopAudio">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263" y="225858"/>
            <a:ext cx="8770937" cy="1562100"/>
          </a:xfrm>
        </p:spPr>
        <p:txBody>
          <a:bodyPr>
            <a:normAutofit/>
          </a:bodyPr>
          <a:lstStyle/>
          <a:p>
            <a:r>
              <a:rPr lang="en-MY" sz="3600" dirty="0"/>
              <a:t>Hypothesis Testing 1 Sample</a:t>
            </a:r>
            <a:endParaRPr lang="en-MY" sz="3600" dirty="0"/>
          </a:p>
        </p:txBody>
      </p:sp>
      <p:cxnSp>
        <p:nvCxnSpPr>
          <p:cNvPr id="5" name="Straight Connector 4"/>
          <p:cNvCxnSpPr/>
          <p:nvPr/>
        </p:nvCxnSpPr>
        <p:spPr>
          <a:xfrm>
            <a:off x="830262" y="838200"/>
            <a:ext cx="644273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a:off x="728662" y="899944"/>
            <a:ext cx="6445861" cy="0"/>
          </a:xfrm>
          <a:prstGeom prst="line">
            <a:avLst/>
          </a:prstGeom>
        </p:spPr>
        <p:style>
          <a:lnRef idx="2">
            <a:schemeClr val="accent2"/>
          </a:lnRef>
          <a:fillRef idx="0">
            <a:schemeClr val="accent2"/>
          </a:fillRef>
          <a:effectRef idx="1">
            <a:schemeClr val="accent2"/>
          </a:effectRef>
          <a:fontRef idx="minor">
            <a:schemeClr val="tx1"/>
          </a:fontRef>
        </p:style>
      </p:cxnSp>
      <p:pic>
        <p:nvPicPr>
          <p:cNvPr id="8" name="Picture 7"/>
          <p:cNvPicPr>
            <a:picLocks noChangeAspect="1"/>
          </p:cNvPicPr>
          <p:nvPr/>
        </p:nvPicPr>
        <p:blipFill>
          <a:blip r:embed="rId1"/>
          <a:stretch>
            <a:fillRect/>
          </a:stretch>
        </p:blipFill>
        <p:spPr>
          <a:xfrm>
            <a:off x="982457" y="1317291"/>
            <a:ext cx="9105944" cy="3926417"/>
          </a:xfrm>
          <a:prstGeom prst="rect">
            <a:avLst/>
          </a:prstGeom>
          <a:noFill/>
          <a:ln>
            <a:solidFill>
              <a:schemeClr val="tx1"/>
            </a:solidFill>
          </a:ln>
        </p:spPr>
      </p:pic>
      <p:sp>
        <p:nvSpPr>
          <p:cNvPr id="9" name="Text Box 13"/>
          <p:cNvSpPr txBox="1"/>
          <p:nvPr/>
        </p:nvSpPr>
        <p:spPr>
          <a:xfrm>
            <a:off x="2694832" y="5302043"/>
            <a:ext cx="5238750" cy="285750"/>
          </a:xfrm>
          <a:prstGeom prst="rect">
            <a:avLst/>
          </a:prstGeom>
          <a:solidFill>
            <a:schemeClr val="lt1"/>
          </a:solidFill>
          <a:ln w="6350">
            <a:solidFill>
              <a:srgbClr val="000000">
                <a:alpha val="0"/>
              </a:srgbClr>
            </a:solidFill>
          </a:ln>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marL="0" marR="0" algn="ctr">
              <a:lnSpc>
                <a:spcPct val="100000"/>
              </a:lnSpc>
              <a:spcBef>
                <a:spcPts val="0"/>
              </a:spcBef>
              <a:spcAft>
                <a:spcPts val="0"/>
              </a:spcAft>
            </a:pPr>
            <a:r>
              <a:rPr lang="en-US" altLang="zh-CN" sz="1600" i="1" kern="100">
                <a:latin typeface="Times New Roman" panose="02020603050405020304"/>
                <a:ea typeface="Times New Roman" panose="02020603050405020304"/>
                <a:cs typeface="Times New Roman" panose="02020603050405020304"/>
                <a:sym typeface="Times New Roman" panose="02020603050405020304"/>
              </a:rPr>
              <a:t>Hypothesis Testing 1 Sample Coding Based On Table 1</a:t>
            </a:r>
            <a:endParaRPr lang="en-US" altLang="zh-CN" sz="1600" i="1" kern="100">
              <a:latin typeface="Times New Roman" panose="02020603050405020304"/>
              <a:ea typeface="Times New Roman" panose="02020603050405020304"/>
              <a:cs typeface="Times New Roman" panose="02020603050405020304"/>
              <a:sym typeface="Times New Roman" panose="02020603050405020304"/>
            </a:endParaRPr>
          </a:p>
        </p:txBody>
      </p:sp>
      <p:pic>
        <p:nvPicPr>
          <p:cNvPr id="3" name="6">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109220" y="620141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19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263" y="225858"/>
            <a:ext cx="8770937" cy="1562100"/>
          </a:xfrm>
        </p:spPr>
        <p:txBody>
          <a:bodyPr>
            <a:normAutofit/>
          </a:bodyPr>
          <a:lstStyle/>
          <a:p>
            <a:r>
              <a:rPr lang="en-MY" sz="3600" dirty="0"/>
              <a:t>Hypothesis Testing 1 Sample</a:t>
            </a:r>
            <a:endParaRPr lang="en-MY" sz="3600" dirty="0"/>
          </a:p>
        </p:txBody>
      </p:sp>
      <p:cxnSp>
        <p:nvCxnSpPr>
          <p:cNvPr id="5" name="Straight Connector 4"/>
          <p:cNvCxnSpPr/>
          <p:nvPr/>
        </p:nvCxnSpPr>
        <p:spPr>
          <a:xfrm>
            <a:off x="830262" y="838200"/>
            <a:ext cx="6527141"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a:off x="728662" y="885876"/>
            <a:ext cx="6375523" cy="23303"/>
          </a:xfrm>
          <a:prstGeom prst="line">
            <a:avLst/>
          </a:prstGeom>
        </p:spPr>
        <p:style>
          <a:lnRef idx="2">
            <a:schemeClr val="accent2"/>
          </a:lnRef>
          <a:fillRef idx="0">
            <a:schemeClr val="accent2"/>
          </a:fillRef>
          <a:effectRef idx="1">
            <a:schemeClr val="accent2"/>
          </a:effectRef>
          <a:fontRef idx="minor">
            <a:schemeClr val="tx1"/>
          </a:fontRef>
        </p:style>
      </p:cxnSp>
      <p:sp>
        <p:nvSpPr>
          <p:cNvPr id="3" name="Rectangle 1"/>
          <p:cNvSpPr>
            <a:spLocks noChangeArrowheads="1"/>
          </p:cNvSpPr>
          <p:nvPr/>
        </p:nvSpPr>
        <p:spPr bwMode="auto">
          <a:xfrm>
            <a:off x="830262" y="909864"/>
            <a:ext cx="8639554" cy="230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H0: </a:t>
            </a:r>
            <a:r>
              <a:rPr kumimoji="0" lang="en-US" altLang="en-US" b="0" i="0" u="none" strike="noStrike" cap="none" normalizeH="0" baseline="0" dirty="0">
                <a:ln>
                  <a:noFill/>
                </a:ln>
                <a:solidFill>
                  <a:srgbClr val="222222"/>
                </a:solidFill>
                <a:effectLst/>
                <a:latin typeface="Times New Roman" panose="02020603050405020304" pitchFamily="18" charset="0"/>
                <a:ea typeface="SimSun" panose="02010600030101010101" pitchFamily="2" charset="-122"/>
                <a:cs typeface="Times New Roman" panose="02020603050405020304" pitchFamily="18" charset="0"/>
              </a:rPr>
              <a:t>μ = 3</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b="0" i="0" u="none" strike="noStrike" cap="none" normalizeH="0" baseline="0" dirty="0">
                <a:ln>
                  <a:noFill/>
                </a:ln>
                <a:solidFill>
                  <a:srgbClr val="222222"/>
                </a:solidFill>
                <a:effectLst/>
                <a:latin typeface="Times New Roman" panose="02020603050405020304" pitchFamily="18" charset="0"/>
                <a:ea typeface="SimSun" panose="02010600030101010101" pitchFamily="2" charset="-122"/>
                <a:cs typeface="Times New Roman" panose="02020603050405020304" pitchFamily="18" charset="0"/>
              </a:rPr>
              <a:t>H1: μ &gt; 3</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b="0" i="0" u="none" strike="noStrike" cap="none" normalizeH="0" baseline="0" dirty="0">
                <a:ln>
                  <a:noFill/>
                </a:ln>
                <a:solidFill>
                  <a:srgbClr val="222222"/>
                </a:solidFill>
                <a:effectLst/>
                <a:latin typeface="Times New Roman" panose="02020603050405020304" pitchFamily="18" charset="0"/>
                <a:ea typeface="SimSun" panose="02010600030101010101" pitchFamily="2" charset="-122"/>
                <a:cs typeface="Times New Roman" panose="02020603050405020304" pitchFamily="18" charset="0"/>
              </a:rPr>
              <a:t>Critical value: </a:t>
            </a:r>
            <a:r>
              <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a:ln>
                  <a:noFill/>
                </a:ln>
                <a:solidFill>
                  <a:srgbClr val="000000"/>
                </a:solidFill>
                <a:effectLst/>
                <a:latin typeface="Times New Roman" panose="02020603050405020304" pitchFamily="18" charset="0"/>
                <a:ea typeface="Lucida Console" panose="020B0609040504020204" pitchFamily="49" charset="0"/>
                <a:cs typeface="Times New Roman" panose="02020603050405020304" pitchFamily="18" charset="0"/>
              </a:rPr>
              <a:t>1.894579</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b="0" i="0" u="none" strike="noStrike" cap="none" normalizeH="0" baseline="0" dirty="0">
                <a:ln>
                  <a:noFill/>
                </a:ln>
                <a:solidFill>
                  <a:srgbClr val="222222"/>
                </a:solidFill>
                <a:effectLst/>
                <a:latin typeface="Times New Roman" panose="02020603050405020304" pitchFamily="18" charset="0"/>
                <a:ea typeface="SimSun" panose="02010600030101010101" pitchFamily="2" charset="-122"/>
                <a:cs typeface="Times New Roman" panose="02020603050405020304" pitchFamily="18" charset="0"/>
              </a:rPr>
              <a:t>Test Statistic: 0.04740116</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b="0" i="0" u="none" strike="noStrike" cap="none" normalizeH="0" baseline="0" dirty="0">
                <a:ln>
                  <a:noFill/>
                </a:ln>
                <a:solidFill>
                  <a:srgbClr val="000000"/>
                </a:solidFill>
                <a:effectLst/>
                <a:latin typeface="Times New Roman" panose="02020603050405020304" pitchFamily="18" charset="0"/>
                <a:ea typeface="Lucida Console" panose="020B0609040504020204" pitchFamily="49" charset="0"/>
                <a:cs typeface="Times New Roman" panose="02020603050405020304" pitchFamily="18" charset="0"/>
              </a:rPr>
              <a:t>Decision: Fail </a:t>
            </a:r>
            <a:r>
              <a:rPr kumimoji="0" lang="en-MY" altLang="en-US" b="0" i="0" u="none" strike="noStrike" cap="none" normalizeH="0" baseline="0" dirty="0">
                <a:ln>
                  <a:noFill/>
                </a:ln>
                <a:solidFill>
                  <a:srgbClr val="000000"/>
                </a:solidFill>
                <a:effectLst/>
                <a:latin typeface="Times New Roman" panose="02020603050405020304" pitchFamily="18" charset="0"/>
                <a:ea typeface="Lucida Console" panose="020B0609040504020204" pitchFamily="49" charset="0"/>
                <a:cs typeface="Times New Roman" panose="02020603050405020304" pitchFamily="18" charset="0"/>
              </a:rPr>
              <a:t>to </a:t>
            </a:r>
            <a:r>
              <a:rPr kumimoji="0" lang="en-US" altLang="en-US" b="0" i="0" u="none" strike="noStrike" cap="none" normalizeH="0" baseline="0" dirty="0">
                <a:ln>
                  <a:noFill/>
                </a:ln>
                <a:solidFill>
                  <a:srgbClr val="000000"/>
                </a:solidFill>
                <a:effectLst/>
                <a:latin typeface="Times New Roman" panose="02020603050405020304" pitchFamily="18" charset="0"/>
                <a:ea typeface="Lucida Console" panose="020B0609040504020204" pitchFamily="49" charset="0"/>
                <a:cs typeface="Times New Roman" panose="02020603050405020304" pitchFamily="18" charset="0"/>
              </a:rPr>
              <a:t>reject H0 (null hypothesis)</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MY" altLang="en-US" b="0" i="0" u="none" strike="noStrike" cap="none" normalizeH="0" baseline="0" dirty="0">
                <a:ln>
                  <a:noFill/>
                </a:ln>
                <a:solidFill>
                  <a:srgbClr val="000000"/>
                </a:solidFill>
                <a:effectLst/>
                <a:latin typeface="Times New Roman" panose="02020603050405020304" pitchFamily="18" charset="0"/>
                <a:ea typeface="Lucida Console" panose="020B0609040504020204" pitchFamily="49" charset="0"/>
                <a:cs typeface="Times New Roman" panose="02020603050405020304" pitchFamily="18" charset="0"/>
              </a:rPr>
              <a:t>Conclusion: </a:t>
            </a:r>
            <a:r>
              <a:rPr kumimoji="0" lang="en-US" altLang="en-US" b="0" i="0" u="none" strike="noStrike" cap="none" normalizeH="0" baseline="0" dirty="0">
                <a:ln>
                  <a:noFill/>
                </a:ln>
                <a:solidFill>
                  <a:srgbClr val="000000"/>
                </a:solidFill>
                <a:effectLst/>
                <a:latin typeface="Times New Roman" panose="02020603050405020304" pitchFamily="18" charset="0"/>
                <a:ea typeface="Lucida Console" panose="020B0609040504020204" pitchFamily="49" charset="0"/>
                <a:cs typeface="Times New Roman" panose="02020603050405020304" pitchFamily="18" charset="0"/>
              </a:rPr>
              <a:t>Since 0.04740116 (test statistic) &lt; 1.894579 (critical value),its fail to reject H0. There is insufficient evidence that we can reject the null hypothesis that the mean of percentage change for each type of crime at 0.05 significant level.</a:t>
            </a:r>
            <a:endParaRPr kumimoji="0" lang="en-US" altLang="en-US" b="0" i="0" u="none" strike="noStrike" cap="none" normalizeH="0" baseline="0" dirty="0">
              <a:ln>
                <a:noFill/>
              </a:ln>
              <a:solidFill>
                <a:schemeClr val="tx1"/>
              </a:solidFill>
              <a:effectLst/>
              <a:latin typeface="Arial" panose="020B0604020202020204" pitchFamily="34" charset="0"/>
            </a:endParaRPr>
          </a:p>
        </p:txBody>
      </p:sp>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21114" y="1450543"/>
            <a:ext cx="911031" cy="4083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7460" y="3329244"/>
            <a:ext cx="6510263" cy="284295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24"/>
          <p:cNvSpPr txBox="1"/>
          <p:nvPr/>
        </p:nvSpPr>
        <p:spPr>
          <a:xfrm>
            <a:off x="3352087" y="6172200"/>
            <a:ext cx="3105150" cy="285750"/>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marL="0" marR="0" algn="ctr">
              <a:lnSpc>
                <a:spcPct val="100000"/>
              </a:lnSpc>
              <a:spcBef>
                <a:spcPts val="0"/>
              </a:spcBef>
              <a:spcAft>
                <a:spcPts val="0"/>
              </a:spcAft>
            </a:pPr>
            <a:r>
              <a:rPr lang="en-US" altLang="zh-CN" sz="1400" i="1" kern="100" dirty="0">
                <a:latin typeface="Times New Roman" panose="02020603050405020304"/>
                <a:ea typeface="Times New Roman" panose="02020603050405020304"/>
                <a:cs typeface="Times New Roman" panose="02020603050405020304"/>
                <a:sym typeface="Times New Roman" panose="02020603050405020304"/>
              </a:rPr>
              <a:t>Output of The Coding</a:t>
            </a:r>
            <a:endParaRPr lang="en-US" altLang="zh-CN" sz="1400" i="1" kern="100" dirty="0">
              <a:latin typeface="Times New Roman" panose="02020603050405020304"/>
              <a:ea typeface="Times New Roman" panose="02020603050405020304"/>
              <a:cs typeface="Times New Roman" panose="02020603050405020304"/>
              <a:sym typeface="Times New Roman" panose="02020603050405020304"/>
            </a:endParaRPr>
          </a:p>
        </p:txBody>
      </p:sp>
      <p:pic>
        <p:nvPicPr>
          <p:cNvPr id="4" name="7">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109220" y="617220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822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10714" y="2523756"/>
            <a:ext cx="8770571" cy="1560716"/>
          </a:xfrm>
        </p:spPr>
        <p:txBody>
          <a:bodyPr/>
          <a:lstStyle/>
          <a:p>
            <a:pPr algn="ctr"/>
            <a:r>
              <a:rPr lang="en-MY" dirty="0"/>
              <a:t>Chi-Square</a:t>
            </a:r>
            <a:endParaRPr lang="en-MY" dirty="0"/>
          </a:p>
        </p:txBody>
      </p:sp>
      <p:cxnSp>
        <p:nvCxnSpPr>
          <p:cNvPr id="5" name="Straight Connector 4"/>
          <p:cNvCxnSpPr/>
          <p:nvPr/>
        </p:nvCxnSpPr>
        <p:spPr>
          <a:xfrm>
            <a:off x="323557" y="3756074"/>
            <a:ext cx="8074855" cy="0"/>
          </a:xfrm>
          <a:prstGeom prst="line">
            <a:avLst/>
          </a:prstGeom>
          <a:ln w="412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8">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05410" y="618553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52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263" y="225858"/>
            <a:ext cx="8770937" cy="1562100"/>
          </a:xfrm>
        </p:spPr>
        <p:txBody>
          <a:bodyPr>
            <a:normAutofit/>
          </a:bodyPr>
          <a:lstStyle/>
          <a:p>
            <a:r>
              <a:rPr lang="en-MY" sz="3600" dirty="0"/>
              <a:t>Chi-Square</a:t>
            </a:r>
            <a:endParaRPr lang="en-MY" sz="3600" dirty="0"/>
          </a:p>
        </p:txBody>
      </p:sp>
      <p:cxnSp>
        <p:nvCxnSpPr>
          <p:cNvPr id="5" name="Straight Connector 4"/>
          <p:cNvCxnSpPr/>
          <p:nvPr/>
        </p:nvCxnSpPr>
        <p:spPr>
          <a:xfrm>
            <a:off x="830262" y="838200"/>
            <a:ext cx="681513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a:off x="753872" y="889000"/>
            <a:ext cx="6802438" cy="0"/>
          </a:xfrm>
          <a:prstGeom prst="line">
            <a:avLst/>
          </a:prstGeom>
        </p:spPr>
        <p:style>
          <a:lnRef idx="2">
            <a:schemeClr val="accent2"/>
          </a:lnRef>
          <a:fillRef idx="0">
            <a:schemeClr val="accent2"/>
          </a:fillRef>
          <a:effectRef idx="1">
            <a:schemeClr val="accent2"/>
          </a:effectRef>
          <a:fontRef idx="minor">
            <a:schemeClr val="tx1"/>
          </a:fontRef>
        </p:style>
      </p:cxnSp>
      <p:sp>
        <p:nvSpPr>
          <p:cNvPr id="4" name="Rectangle 1"/>
          <p:cNvSpPr>
            <a:spLocks noChangeArrowheads="1"/>
          </p:cNvSpPr>
          <p:nvPr/>
        </p:nvSpPr>
        <p:spPr bwMode="auto">
          <a:xfrm>
            <a:off x="830262" y="1110478"/>
            <a:ext cx="931254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914400"/>
            <a:r>
              <a:rPr lang="en-US" sz="2000" b="0" i="0" dirty="0">
                <a:effectLst/>
                <a:latin typeface="Times New Roman" panose="02020603050405020304" pitchFamily="18" charset="0"/>
              </a:rPr>
              <a:t>From Table 2, we test the hypothesis whether the type of crime has a relationship with years at the 0.05 significance level.</a:t>
            </a:r>
            <a:endParaRPr kumimoji="0" lang="en-US" altLang="en-US" sz="2000" b="0" i="0" u="none" strike="noStrike" cap="none" normalizeH="0" baseline="0" dirty="0">
              <a:ln>
                <a:noFill/>
              </a:ln>
              <a:solidFill>
                <a:schemeClr val="tx1"/>
              </a:solidFill>
              <a:effectLst/>
            </a:endParaRPr>
          </a:p>
        </p:txBody>
      </p:sp>
      <p:pic>
        <p:nvPicPr>
          <p:cNvPr id="8" name="Picture 7"/>
          <p:cNvPicPr>
            <a:picLocks noChangeAspect="1"/>
          </p:cNvPicPr>
          <p:nvPr/>
        </p:nvPicPr>
        <p:blipFill>
          <a:blip r:embed="rId1"/>
          <a:stretch>
            <a:fillRect/>
          </a:stretch>
        </p:blipFill>
        <p:spPr>
          <a:xfrm>
            <a:off x="3942498" y="1963497"/>
            <a:ext cx="4371508" cy="3674391"/>
          </a:xfrm>
          <a:prstGeom prst="rect">
            <a:avLst/>
          </a:prstGeom>
          <a:noFill/>
          <a:ln>
            <a:solidFill>
              <a:schemeClr val="tx1"/>
            </a:solidFill>
          </a:ln>
        </p:spPr>
      </p:pic>
      <p:sp>
        <p:nvSpPr>
          <p:cNvPr id="9" name="Text Box 20"/>
          <p:cNvSpPr txBox="1"/>
          <p:nvPr/>
        </p:nvSpPr>
        <p:spPr>
          <a:xfrm>
            <a:off x="3099487" y="5714951"/>
            <a:ext cx="6255532" cy="362290"/>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marL="0" marR="0" algn="l">
              <a:lnSpc>
                <a:spcPct val="100000"/>
              </a:lnSpc>
              <a:spcBef>
                <a:spcPts val="0"/>
              </a:spcBef>
              <a:spcAft>
                <a:spcPts val="0"/>
              </a:spcAft>
            </a:pPr>
            <a:r>
              <a:rPr lang="en-US" altLang="zh-CN" sz="1600" i="1" kern="100" dirty="0">
                <a:latin typeface="Times New Roman" panose="02020603050405020304"/>
                <a:ea typeface="Times New Roman" panose="02020603050405020304"/>
                <a:cs typeface="Times New Roman" panose="02020603050405020304"/>
                <a:sym typeface="Times New Roman" panose="02020603050405020304"/>
              </a:rPr>
              <a:t>Table 2: Total number of offence for each type of crime in 2015 and 2016 </a:t>
            </a:r>
            <a:endParaRPr lang="en-US" altLang="zh-CN" sz="1600" i="1" kern="100" dirty="0">
              <a:latin typeface="Times New Roman" panose="02020603050405020304"/>
              <a:ea typeface="Times New Roman" panose="02020603050405020304"/>
              <a:cs typeface="Times New Roman" panose="02020603050405020304"/>
              <a:sym typeface="Times New Roman" panose="02020603050405020304"/>
            </a:endParaRPr>
          </a:p>
        </p:txBody>
      </p:sp>
      <p:pic>
        <p:nvPicPr>
          <p:cNvPr id="3" name="9">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29845" y="618617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46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3"/>
                </p:tgtEl>
              </p:cMediaNode>
            </p:audio>
          </p:childTnLst>
        </p:cTn>
      </p:par>
    </p:tnLst>
  </p:timing>
</p:sld>
</file>

<file path=ppt/theme/theme1.xml><?xml version="1.0" encoding="utf-8"?>
<a:theme xmlns:a="http://schemas.openxmlformats.org/drawingml/2006/main" name="Feathered">
  <a:themeElements>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5651</Words>
  <Application>WPS Presentation</Application>
  <PresentationFormat>Widescreen</PresentationFormat>
  <Paragraphs>346</Paragraphs>
  <Slides>20</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20</vt:i4>
      </vt:variant>
    </vt:vector>
  </HeadingPairs>
  <TitlesOfParts>
    <vt:vector size="34" baseType="lpstr">
      <vt:lpstr>Arial</vt:lpstr>
      <vt:lpstr>SimSun</vt:lpstr>
      <vt:lpstr>Wingdings</vt:lpstr>
      <vt:lpstr>Corbel</vt:lpstr>
      <vt:lpstr>Lucida Sans Unicode</vt:lpstr>
      <vt:lpstr>Times New Roman</vt:lpstr>
      <vt:lpstr>Malgun Gothic Semilight</vt:lpstr>
      <vt:lpstr>Times New Roman</vt:lpstr>
      <vt:lpstr>Lucida Console</vt:lpstr>
      <vt:lpstr>Calibri</vt:lpstr>
      <vt:lpstr>Century Schoolbook</vt:lpstr>
      <vt:lpstr>Microsoft YaHei</vt:lpstr>
      <vt:lpstr>Arial Unicode MS</vt:lpstr>
      <vt:lpstr>Feathered</vt:lpstr>
      <vt:lpstr>SECI2143: Probability and Statistical Data Analysis – Project 2   </vt:lpstr>
      <vt:lpstr>Introduction</vt:lpstr>
      <vt:lpstr>Data-set</vt:lpstr>
      <vt:lpstr>Hypothesis Testing 1 Sample</vt:lpstr>
      <vt:lpstr>Hypothesis Testing 1 Sample</vt:lpstr>
      <vt:lpstr>Hypothesis Testing 1 Sample</vt:lpstr>
      <vt:lpstr>Hypothesis Testing 1 Sample</vt:lpstr>
      <vt:lpstr>Chi-Square</vt:lpstr>
      <vt:lpstr>Chi-Square</vt:lpstr>
      <vt:lpstr>Chi-Square</vt:lpstr>
      <vt:lpstr>Chi-Square</vt:lpstr>
      <vt:lpstr>Correlation and Regression</vt:lpstr>
      <vt:lpstr>Correlation and Regression</vt:lpstr>
      <vt:lpstr>Correlation and Regression</vt:lpstr>
      <vt:lpstr>Correlation</vt:lpstr>
      <vt:lpstr>Correlation</vt:lpstr>
      <vt:lpstr>Regression</vt:lpstr>
      <vt:lpstr>Regression</vt:lpstr>
      <vt:lpstr>Conclusion</vt:lpstr>
      <vt:lpstr>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SECI2143: Probability and Statistical Data Analysis – Project 2   </dc:title>
  <dc:creator>Nor Farahziba</dc:creator>
  <cp:lastModifiedBy>Nor Farahziba</cp:lastModifiedBy>
  <cp:revision>5</cp:revision>
  <dcterms:created xsi:type="dcterms:W3CDTF">2020-06-25T10:33:00Z</dcterms:created>
  <dcterms:modified xsi:type="dcterms:W3CDTF">2020-06-27T03:05:09Z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1033-11.2.0.9431</vt:lpwstr>
  </property>
</Properties>
</file>