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29" y="-34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624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20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535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7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442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8775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026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076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596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599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669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C22D-5E6F-4C8F-B47A-9EE1A18A87CA}" type="datetimeFigureOut">
              <a:rPr lang="en-MY" smtClean="0"/>
              <a:t>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095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7265"/>
          </a:xfrm>
        </p:spPr>
        <p:txBody>
          <a:bodyPr>
            <a:normAutofit/>
          </a:bodyPr>
          <a:lstStyle/>
          <a:p>
            <a:r>
              <a:rPr lang="en-MY" dirty="0"/>
              <a:t>Assignment 2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894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561" y="157665"/>
            <a:ext cx="10515600" cy="527883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MY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Write a program to calculate the volume of box and cylinder object with input/output specifications as described below: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74A960-5AB8-4FF6-ACE7-934D1CD77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954" y="790322"/>
            <a:ext cx="3124471" cy="5867908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A258954F-2800-4AF6-8BFC-74F420757EFE}"/>
              </a:ext>
            </a:extLst>
          </p:cNvPr>
          <p:cNvSpPr/>
          <p:nvPr/>
        </p:nvSpPr>
        <p:spPr>
          <a:xfrm>
            <a:off x="5165416" y="984493"/>
            <a:ext cx="3445184" cy="612648"/>
          </a:xfrm>
          <a:prstGeom prst="wedgeRoundRectCallout">
            <a:avLst>
              <a:gd name="adj1" fmla="val -64694"/>
              <a:gd name="adj2" fmla="val 144071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Repeatedly asking users for valid selection of object: ‘b’ for box and ‘c’ for cylinder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1E232-2F0E-4D7C-8DAA-7AAA93C8BB9D}"/>
              </a:ext>
            </a:extLst>
          </p:cNvPr>
          <p:cNvSpPr/>
          <p:nvPr/>
        </p:nvSpPr>
        <p:spPr>
          <a:xfrm>
            <a:off x="1314449" y="1466851"/>
            <a:ext cx="3333751" cy="121920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8F0D0D-3FB1-4EBF-9EC6-09DD8C5FC2D1}"/>
              </a:ext>
            </a:extLst>
          </p:cNvPr>
          <p:cNvSpPr/>
          <p:nvPr/>
        </p:nvSpPr>
        <p:spPr>
          <a:xfrm>
            <a:off x="1314179" y="2790825"/>
            <a:ext cx="3333751" cy="1038225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522820DD-BCD8-4FAF-9995-11B6147E478D}"/>
              </a:ext>
            </a:extLst>
          </p:cNvPr>
          <p:cNvSpPr/>
          <p:nvPr/>
        </p:nvSpPr>
        <p:spPr>
          <a:xfrm>
            <a:off x="5432116" y="2176654"/>
            <a:ext cx="3445184" cy="612648"/>
          </a:xfrm>
          <a:prstGeom prst="wedgeRoundRectCallout">
            <a:avLst>
              <a:gd name="adj1" fmla="val -72159"/>
              <a:gd name="adj2" fmla="val 123860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Repeatedly asking users for valid input of object parameters (must be an integer &gt; 0)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82E26C2F-0DE6-4C8A-8BFD-0FDB022C156E}"/>
              </a:ext>
            </a:extLst>
          </p:cNvPr>
          <p:cNvSpPr/>
          <p:nvPr/>
        </p:nvSpPr>
        <p:spPr>
          <a:xfrm>
            <a:off x="5165416" y="3876675"/>
            <a:ext cx="4426259" cy="679323"/>
          </a:xfrm>
          <a:prstGeom prst="wedgeRoundRectCallout">
            <a:avLst>
              <a:gd name="adj1" fmla="val -96761"/>
              <a:gd name="adj2" fmla="val -24174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Calculate and display the volume of the object based on the inputs given by  the users: </a:t>
            </a:r>
          </a:p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box volume =&gt; width * height * length =&gt; 2 * 3 * 4 =&gt; 24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AF487B-4FB2-4ABA-B3BC-B2461B7739D3}"/>
              </a:ext>
            </a:extLst>
          </p:cNvPr>
          <p:cNvSpPr/>
          <p:nvPr/>
        </p:nvSpPr>
        <p:spPr>
          <a:xfrm>
            <a:off x="1314179" y="4533900"/>
            <a:ext cx="3333751" cy="161925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D19C8C90-A684-4BAA-A995-B996210C675A}"/>
              </a:ext>
            </a:extLst>
          </p:cNvPr>
          <p:cNvSpPr/>
          <p:nvPr/>
        </p:nvSpPr>
        <p:spPr>
          <a:xfrm>
            <a:off x="5233522" y="5003863"/>
            <a:ext cx="2483161" cy="679323"/>
          </a:xfrm>
          <a:prstGeom prst="wedgeRoundRectCallout">
            <a:avLst>
              <a:gd name="adj1" fmla="val -73787"/>
              <a:gd name="adj2" fmla="val 33315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Example of input and output for cylinder type object</a:t>
            </a:r>
          </a:p>
        </p:txBody>
      </p:sp>
    </p:spTree>
    <p:extLst>
      <p:ext uri="{BB962C8B-B14F-4D97-AF65-F5344CB8AC3E}">
        <p14:creationId xmlns:p14="http://schemas.microsoft.com/office/powerpoint/2010/main" val="372679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A59100A-4D50-4ADE-BB31-EC30CC53F348}"/>
              </a:ext>
            </a:extLst>
          </p:cNvPr>
          <p:cNvSpPr txBox="1"/>
          <p:nvPr/>
        </p:nvSpPr>
        <p:spPr>
          <a:xfrm>
            <a:off x="378160" y="190115"/>
            <a:ext cx="10192120" cy="344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MY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program must be written by following the specifications and logic as depicted in the below flowchart:  </a:t>
            </a:r>
          </a:p>
        </p:txBody>
      </p:sp>
      <p:sp>
        <p:nvSpPr>
          <p:cNvPr id="58" name="Flowchart: Terminator 57">
            <a:extLst>
              <a:ext uri="{FF2B5EF4-FFF2-40B4-BE49-F238E27FC236}">
                <a16:creationId xmlns:a16="http://schemas.microsoft.com/office/drawing/2014/main" id="{6A9BC246-D1F2-4ADE-8B59-52FF7547CC91}"/>
              </a:ext>
            </a:extLst>
          </p:cNvPr>
          <p:cNvSpPr/>
          <p:nvPr/>
        </p:nvSpPr>
        <p:spPr>
          <a:xfrm>
            <a:off x="4589513" y="6188563"/>
            <a:ext cx="830464" cy="27802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End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69BFEF6C-4F1E-4379-9223-E5DDAC0E5FAC}"/>
              </a:ext>
            </a:extLst>
          </p:cNvPr>
          <p:cNvGrpSpPr/>
          <p:nvPr/>
        </p:nvGrpSpPr>
        <p:grpSpPr>
          <a:xfrm>
            <a:off x="315516" y="683323"/>
            <a:ext cx="6245841" cy="5505240"/>
            <a:chOff x="315516" y="683323"/>
            <a:chExt cx="6245841" cy="5505240"/>
          </a:xfrm>
        </p:grpSpPr>
        <p:sp>
          <p:nvSpPr>
            <p:cNvPr id="20" name="Flowchart: Terminator 19">
              <a:extLst>
                <a:ext uri="{FF2B5EF4-FFF2-40B4-BE49-F238E27FC236}">
                  <a16:creationId xmlns:a16="http://schemas.microsoft.com/office/drawing/2014/main" id="{37B51391-7626-4E96-AB9C-066ECBE2B7B3}"/>
                </a:ext>
              </a:extLst>
            </p:cNvPr>
            <p:cNvSpPr/>
            <p:nvPr/>
          </p:nvSpPr>
          <p:spPr>
            <a:xfrm>
              <a:off x="1343025" y="683323"/>
              <a:ext cx="830464" cy="278020"/>
            </a:xfrm>
            <a:prstGeom prst="flowChartTermina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Start</a:t>
              </a:r>
            </a:p>
          </p:txBody>
        </p:sp>
        <p:sp>
          <p:nvSpPr>
            <p:cNvPr id="21" name="Flowchart: Process 20">
              <a:extLst>
                <a:ext uri="{FF2B5EF4-FFF2-40B4-BE49-F238E27FC236}">
                  <a16:creationId xmlns:a16="http://schemas.microsoft.com/office/drawing/2014/main" id="{7EB23938-6A7B-4AFB-99A2-19435317B6E8}"/>
                </a:ext>
              </a:extLst>
            </p:cNvPr>
            <p:cNvSpPr/>
            <p:nvPr/>
          </p:nvSpPr>
          <p:spPr>
            <a:xfrm>
              <a:off x="315516" y="1274641"/>
              <a:ext cx="2880118" cy="568617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MY" sz="1100" b="1" dirty="0">
                  <a:solidFill>
                    <a:schemeClr val="tx1"/>
                  </a:solidFill>
                </a:rPr>
                <a:t>#define PI 3.14</a:t>
              </a:r>
            </a:p>
            <a:p>
              <a:r>
                <a:rPr lang="en-MY" sz="1100" b="1" dirty="0">
                  <a:solidFill>
                    <a:schemeClr val="tx1"/>
                  </a:solidFill>
                </a:rPr>
                <a:t>int</a:t>
              </a:r>
              <a:r>
                <a:rPr lang="en-MY" sz="1100" dirty="0">
                  <a:solidFill>
                    <a:schemeClr val="tx1"/>
                  </a:solidFill>
                </a:rPr>
                <a:t> width=0, height=0, length=0, radius=0</a:t>
              </a:r>
            </a:p>
            <a:p>
              <a:r>
                <a:rPr lang="en-MY" sz="1100" b="1" dirty="0">
                  <a:solidFill>
                    <a:schemeClr val="tx1"/>
                  </a:solidFill>
                </a:rPr>
                <a:t>float</a:t>
              </a:r>
              <a:r>
                <a:rPr lang="en-MY" sz="1100" dirty="0">
                  <a:solidFill>
                    <a:schemeClr val="tx1"/>
                  </a:solidFill>
                </a:rPr>
                <a:t> area=0, volume=0</a:t>
              </a:r>
            </a:p>
          </p:txBody>
        </p:sp>
        <p:sp>
          <p:nvSpPr>
            <p:cNvPr id="26" name="Flowchart: Predefined Process 25">
              <a:extLst>
                <a:ext uri="{FF2B5EF4-FFF2-40B4-BE49-F238E27FC236}">
                  <a16:creationId xmlns:a16="http://schemas.microsoft.com/office/drawing/2014/main" id="{2BFE0FC5-4BFB-4C13-880F-581112788E98}"/>
                </a:ext>
              </a:extLst>
            </p:cNvPr>
            <p:cNvSpPr/>
            <p:nvPr/>
          </p:nvSpPr>
          <p:spPr>
            <a:xfrm>
              <a:off x="317303" y="2116231"/>
              <a:ext cx="2880118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b="1" dirty="0">
                  <a:solidFill>
                    <a:schemeClr val="tx1"/>
                  </a:solidFill>
                </a:rPr>
                <a:t>char</a:t>
              </a:r>
              <a:r>
                <a:rPr lang="en-MY" sz="1100" dirty="0">
                  <a:solidFill>
                    <a:schemeClr val="tx1"/>
                  </a:solidFill>
                </a:rPr>
                <a:t> object = chooseObject()</a:t>
              </a:r>
            </a:p>
          </p:txBody>
        </p:sp>
        <p:sp>
          <p:nvSpPr>
            <p:cNvPr id="27" name="Flowchart: Decision 26">
              <a:extLst>
                <a:ext uri="{FF2B5EF4-FFF2-40B4-BE49-F238E27FC236}">
                  <a16:creationId xmlns:a16="http://schemas.microsoft.com/office/drawing/2014/main" id="{0857CF84-B1C1-4893-8224-DF54B5FCC061}"/>
                </a:ext>
              </a:extLst>
            </p:cNvPr>
            <p:cNvSpPr/>
            <p:nvPr/>
          </p:nvSpPr>
          <p:spPr>
            <a:xfrm>
              <a:off x="871649" y="2783617"/>
              <a:ext cx="1769638" cy="547816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object == 'b'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BC660B06-0541-4790-979D-669053E6ACA3}"/>
                </a:ext>
              </a:extLst>
            </p:cNvPr>
            <p:cNvCxnSpPr>
              <a:cxnSpLocks/>
              <a:endCxn id="26" idx="0"/>
            </p:cNvCxnSpPr>
            <p:nvPr/>
          </p:nvCxnSpPr>
          <p:spPr>
            <a:xfrm>
              <a:off x="1757362" y="1864249"/>
              <a:ext cx="0" cy="25198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697B925-A061-441C-961E-2CB4327DE473}"/>
                </a:ext>
              </a:extLst>
            </p:cNvPr>
            <p:cNvCxnSpPr>
              <a:cxnSpLocks/>
              <a:endCxn id="27" idx="0"/>
            </p:cNvCxnSpPr>
            <p:nvPr/>
          </p:nvCxnSpPr>
          <p:spPr>
            <a:xfrm flipH="1">
              <a:off x="1756468" y="2523184"/>
              <a:ext cx="894" cy="260433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8EF3295D-B43A-4EF7-9DE9-88340CB24C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52398" y="3057525"/>
              <a:ext cx="943117" cy="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02ADF5B-C426-45CB-AE0A-6CD5B642E5AA}"/>
                </a:ext>
              </a:extLst>
            </p:cNvPr>
            <p:cNvSpPr txBox="1"/>
            <p:nvPr/>
          </p:nvSpPr>
          <p:spPr>
            <a:xfrm>
              <a:off x="1756468" y="3360282"/>
              <a:ext cx="7429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100" dirty="0"/>
                <a:t>TRUE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70A8FF4-568D-438E-9556-2FC2CA38CAF6}"/>
                </a:ext>
              </a:extLst>
            </p:cNvPr>
            <p:cNvSpPr txBox="1"/>
            <p:nvPr/>
          </p:nvSpPr>
          <p:spPr>
            <a:xfrm>
              <a:off x="2573685" y="2771224"/>
              <a:ext cx="7429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100" dirty="0"/>
                <a:t>FALSE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388B7783-B089-4C1E-9C8A-46C9BB6E3B5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6468" y="3343826"/>
              <a:ext cx="894" cy="31329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lowchart: Predefined Process 35">
              <a:extLst>
                <a:ext uri="{FF2B5EF4-FFF2-40B4-BE49-F238E27FC236}">
                  <a16:creationId xmlns:a16="http://schemas.microsoft.com/office/drawing/2014/main" id="{2687AAC0-DD6C-4BF0-A4E8-36BC5FA75484}"/>
                </a:ext>
              </a:extLst>
            </p:cNvPr>
            <p:cNvSpPr/>
            <p:nvPr/>
          </p:nvSpPr>
          <p:spPr>
            <a:xfrm>
              <a:off x="320375" y="3659927"/>
              <a:ext cx="2880118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setParam(width, height, length)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8554981-54C6-4C3D-A7CF-782F746A34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68968" y="959942"/>
              <a:ext cx="894" cy="31329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Flowchart: Predefined Process 44">
              <a:extLst>
                <a:ext uri="{FF2B5EF4-FFF2-40B4-BE49-F238E27FC236}">
                  <a16:creationId xmlns:a16="http://schemas.microsoft.com/office/drawing/2014/main" id="{0E92A73F-05AF-412A-B7D3-093F97041365}"/>
                </a:ext>
              </a:extLst>
            </p:cNvPr>
            <p:cNvSpPr/>
            <p:nvPr/>
          </p:nvSpPr>
          <p:spPr>
            <a:xfrm>
              <a:off x="315516" y="4306822"/>
              <a:ext cx="2880118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area = areaRect(width, height)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FFF83A55-1AEC-4490-BB9C-9D2462658162}"/>
                </a:ext>
              </a:extLst>
            </p:cNvPr>
            <p:cNvCxnSpPr>
              <a:cxnSpLocks/>
            </p:cNvCxnSpPr>
            <p:nvPr/>
          </p:nvCxnSpPr>
          <p:spPr>
            <a:xfrm>
              <a:off x="1755575" y="4060731"/>
              <a:ext cx="0" cy="223486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Flowchart: Process 46">
              <a:extLst>
                <a:ext uri="{FF2B5EF4-FFF2-40B4-BE49-F238E27FC236}">
                  <a16:creationId xmlns:a16="http://schemas.microsoft.com/office/drawing/2014/main" id="{451A0A6E-A431-4D7F-AFE6-AE92B7EE4848}"/>
                </a:ext>
              </a:extLst>
            </p:cNvPr>
            <p:cNvSpPr/>
            <p:nvPr/>
          </p:nvSpPr>
          <p:spPr>
            <a:xfrm>
              <a:off x="824864" y="4938708"/>
              <a:ext cx="1859633" cy="394896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volume = area * length</a:t>
              </a:r>
            </a:p>
          </p:txBody>
        </p:sp>
        <p:sp>
          <p:nvSpPr>
            <p:cNvPr id="49" name="Flowchart: Data 48">
              <a:extLst>
                <a:ext uri="{FF2B5EF4-FFF2-40B4-BE49-F238E27FC236}">
                  <a16:creationId xmlns:a16="http://schemas.microsoft.com/office/drawing/2014/main" id="{F05CCA5D-6386-4C5D-A6B6-645E90342DA9}"/>
                </a:ext>
              </a:extLst>
            </p:cNvPr>
            <p:cNvSpPr/>
            <p:nvPr/>
          </p:nvSpPr>
          <p:spPr>
            <a:xfrm>
              <a:off x="871649" y="5579882"/>
              <a:ext cx="1511911" cy="449786"/>
            </a:xfrm>
            <a:prstGeom prst="flowChartInputOutp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Display box volume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5CACA7ED-4C48-4C47-ACE6-32A1A8617068}"/>
                </a:ext>
              </a:extLst>
            </p:cNvPr>
            <p:cNvCxnSpPr>
              <a:cxnSpLocks/>
            </p:cNvCxnSpPr>
            <p:nvPr/>
          </p:nvCxnSpPr>
          <p:spPr>
            <a:xfrm>
              <a:off x="1754680" y="4715222"/>
              <a:ext cx="0" cy="223486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70C0FF49-D2BE-4F75-8F1E-BE2287450C63}"/>
                </a:ext>
              </a:extLst>
            </p:cNvPr>
            <p:cNvCxnSpPr>
              <a:cxnSpLocks/>
            </p:cNvCxnSpPr>
            <p:nvPr/>
          </p:nvCxnSpPr>
          <p:spPr>
            <a:xfrm>
              <a:off x="1754680" y="5356396"/>
              <a:ext cx="0" cy="223486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Flowchart: Predefined Process 59">
              <a:extLst>
                <a:ext uri="{FF2B5EF4-FFF2-40B4-BE49-F238E27FC236}">
                  <a16:creationId xmlns:a16="http://schemas.microsoft.com/office/drawing/2014/main" id="{819FC424-E6FB-47ED-917E-A4F40F457E47}"/>
                </a:ext>
              </a:extLst>
            </p:cNvPr>
            <p:cNvSpPr/>
            <p:nvPr/>
          </p:nvSpPr>
          <p:spPr>
            <a:xfrm>
              <a:off x="3681239" y="2887113"/>
              <a:ext cx="2880118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setParam(radius, length)</a:t>
              </a:r>
            </a:p>
          </p:txBody>
        </p:sp>
        <p:sp>
          <p:nvSpPr>
            <p:cNvPr id="62" name="Flowchart: Predefined Process 61">
              <a:extLst>
                <a:ext uri="{FF2B5EF4-FFF2-40B4-BE49-F238E27FC236}">
                  <a16:creationId xmlns:a16="http://schemas.microsoft.com/office/drawing/2014/main" id="{2A248ACD-F98E-4F96-890B-54AA54398EEE}"/>
                </a:ext>
              </a:extLst>
            </p:cNvPr>
            <p:cNvSpPr/>
            <p:nvPr/>
          </p:nvSpPr>
          <p:spPr>
            <a:xfrm>
              <a:off x="3676380" y="3534008"/>
              <a:ext cx="2880118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area = areaCircle(radius)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3E2C5887-ADD1-44C7-B69E-7D7C78E1C39C}"/>
                </a:ext>
              </a:extLst>
            </p:cNvPr>
            <p:cNvCxnSpPr>
              <a:cxnSpLocks/>
            </p:cNvCxnSpPr>
            <p:nvPr/>
          </p:nvCxnSpPr>
          <p:spPr>
            <a:xfrm>
              <a:off x="5116439" y="3287917"/>
              <a:ext cx="0" cy="223486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Flowchart: Process 63">
              <a:extLst>
                <a:ext uri="{FF2B5EF4-FFF2-40B4-BE49-F238E27FC236}">
                  <a16:creationId xmlns:a16="http://schemas.microsoft.com/office/drawing/2014/main" id="{B9DA4765-7F44-4720-B767-D04E38565342}"/>
                </a:ext>
              </a:extLst>
            </p:cNvPr>
            <p:cNvSpPr/>
            <p:nvPr/>
          </p:nvSpPr>
          <p:spPr>
            <a:xfrm>
              <a:off x="4185728" y="4165894"/>
              <a:ext cx="1859633" cy="394896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volume = area * length</a:t>
              </a:r>
            </a:p>
          </p:txBody>
        </p:sp>
        <p:sp>
          <p:nvSpPr>
            <p:cNvPr id="65" name="Flowchart: Data 64">
              <a:extLst>
                <a:ext uri="{FF2B5EF4-FFF2-40B4-BE49-F238E27FC236}">
                  <a16:creationId xmlns:a16="http://schemas.microsoft.com/office/drawing/2014/main" id="{618F7125-5E1B-4DF8-9DBE-6EE2F940CEBC}"/>
                </a:ext>
              </a:extLst>
            </p:cNvPr>
            <p:cNvSpPr/>
            <p:nvPr/>
          </p:nvSpPr>
          <p:spPr>
            <a:xfrm>
              <a:off x="4099232" y="4807068"/>
              <a:ext cx="1811954" cy="449786"/>
            </a:xfrm>
            <a:prstGeom prst="flowChartInputOutp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Display cylinder volume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DE83E666-BD14-46FB-B2FE-C1783C1E6934}"/>
                </a:ext>
              </a:extLst>
            </p:cNvPr>
            <p:cNvCxnSpPr>
              <a:cxnSpLocks/>
            </p:cNvCxnSpPr>
            <p:nvPr/>
          </p:nvCxnSpPr>
          <p:spPr>
            <a:xfrm>
              <a:off x="5115544" y="4574057"/>
              <a:ext cx="0" cy="223486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AC04CB2F-6644-474D-817F-CD24EB13F379}"/>
                </a:ext>
              </a:extLst>
            </p:cNvPr>
            <p:cNvCxnSpPr>
              <a:cxnSpLocks/>
            </p:cNvCxnSpPr>
            <p:nvPr/>
          </p:nvCxnSpPr>
          <p:spPr>
            <a:xfrm>
              <a:off x="5090470" y="3919616"/>
              <a:ext cx="0" cy="223486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Flowchart: Connector 84">
              <a:extLst>
                <a:ext uri="{FF2B5EF4-FFF2-40B4-BE49-F238E27FC236}">
                  <a16:creationId xmlns:a16="http://schemas.microsoft.com/office/drawing/2014/main" id="{DCB5A22E-B7B5-4E3F-A1BE-A9C51FB9BE59}"/>
                </a:ext>
              </a:extLst>
            </p:cNvPr>
            <p:cNvSpPr/>
            <p:nvPr/>
          </p:nvSpPr>
          <p:spPr>
            <a:xfrm>
              <a:off x="4919020" y="5713964"/>
              <a:ext cx="171450" cy="171448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100">
                <a:solidFill>
                  <a:schemeClr val="tx1"/>
                </a:solidFill>
              </a:endParaRPr>
            </a:p>
          </p:txBody>
        </p: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5BD55666-1E00-4BA2-940B-7AAD09A6E7C6}"/>
                </a:ext>
              </a:extLst>
            </p:cNvPr>
            <p:cNvCxnSpPr>
              <a:cxnSpLocks/>
              <a:stCxn id="85" idx="4"/>
              <a:endCxn id="58" idx="0"/>
            </p:cNvCxnSpPr>
            <p:nvPr/>
          </p:nvCxnSpPr>
          <p:spPr>
            <a:xfrm>
              <a:off x="5004745" y="5885412"/>
              <a:ext cx="0" cy="30315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291F3B98-80A7-4C98-849F-8E72369B66BA}"/>
                </a:ext>
              </a:extLst>
            </p:cNvPr>
            <p:cNvCxnSpPr>
              <a:cxnSpLocks/>
              <a:stCxn id="49" idx="5"/>
              <a:endCxn id="85" idx="2"/>
            </p:cNvCxnSpPr>
            <p:nvPr/>
          </p:nvCxnSpPr>
          <p:spPr>
            <a:xfrm flipV="1">
              <a:off x="2232369" y="5799688"/>
              <a:ext cx="2686651" cy="5087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E96856FA-8A70-4AC9-8C48-B3DE81F17797}"/>
                </a:ext>
              </a:extLst>
            </p:cNvPr>
            <p:cNvCxnSpPr>
              <a:cxnSpLocks/>
              <a:stCxn id="65" idx="4"/>
              <a:endCxn id="85" idx="0"/>
            </p:cNvCxnSpPr>
            <p:nvPr/>
          </p:nvCxnSpPr>
          <p:spPr>
            <a:xfrm flipH="1">
              <a:off x="5004745" y="5256854"/>
              <a:ext cx="464" cy="45711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E411529-DA3E-4C91-9672-6EB1592E41BB}"/>
              </a:ext>
            </a:extLst>
          </p:cNvPr>
          <p:cNvGrpSpPr/>
          <p:nvPr/>
        </p:nvGrpSpPr>
        <p:grpSpPr>
          <a:xfrm>
            <a:off x="6894768" y="817584"/>
            <a:ext cx="2186861" cy="2839540"/>
            <a:chOff x="6894768" y="817584"/>
            <a:chExt cx="2186861" cy="2839540"/>
          </a:xfrm>
        </p:grpSpPr>
        <p:sp>
          <p:nvSpPr>
            <p:cNvPr id="70" name="Flowchart: Terminator 69">
              <a:extLst>
                <a:ext uri="{FF2B5EF4-FFF2-40B4-BE49-F238E27FC236}">
                  <a16:creationId xmlns:a16="http://schemas.microsoft.com/office/drawing/2014/main" id="{43E7B74A-FC49-41DF-855E-45017E90B8D2}"/>
                </a:ext>
              </a:extLst>
            </p:cNvPr>
            <p:cNvSpPr/>
            <p:nvPr/>
          </p:nvSpPr>
          <p:spPr>
            <a:xfrm>
              <a:off x="7227100" y="817584"/>
              <a:ext cx="1524001" cy="385608"/>
            </a:xfrm>
            <a:prstGeom prst="flowChartTermina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setParam(w. h, l)</a:t>
              </a:r>
            </a:p>
          </p:txBody>
        </p:sp>
        <p:sp>
          <p:nvSpPr>
            <p:cNvPr id="73" name="Flowchart: Terminator 72">
              <a:extLst>
                <a:ext uri="{FF2B5EF4-FFF2-40B4-BE49-F238E27FC236}">
                  <a16:creationId xmlns:a16="http://schemas.microsoft.com/office/drawing/2014/main" id="{042FAEDE-4902-4AA7-B0E4-0AA2B8D86477}"/>
                </a:ext>
              </a:extLst>
            </p:cNvPr>
            <p:cNvSpPr/>
            <p:nvPr/>
          </p:nvSpPr>
          <p:spPr>
            <a:xfrm>
              <a:off x="7227100" y="3271516"/>
              <a:ext cx="1524001" cy="385608"/>
            </a:xfrm>
            <a:prstGeom prst="flowChartTermina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Return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BE34A67B-D31B-4FA9-9B0E-15D9370A3CF5}"/>
                </a:ext>
              </a:extLst>
            </p:cNvPr>
            <p:cNvCxnSpPr>
              <a:cxnSpLocks/>
              <a:stCxn id="70" idx="2"/>
            </p:cNvCxnSpPr>
            <p:nvPr/>
          </p:nvCxnSpPr>
          <p:spPr>
            <a:xfrm flipH="1">
              <a:off x="7989100" y="1203192"/>
              <a:ext cx="1" cy="20426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Flowchart: Predefined Process 100">
              <a:extLst>
                <a:ext uri="{FF2B5EF4-FFF2-40B4-BE49-F238E27FC236}">
                  <a16:creationId xmlns:a16="http://schemas.microsoft.com/office/drawing/2014/main" id="{976F571A-8DF8-41CD-B8BF-C04ED14FE8FF}"/>
                </a:ext>
              </a:extLst>
            </p:cNvPr>
            <p:cNvSpPr/>
            <p:nvPr/>
          </p:nvSpPr>
          <p:spPr>
            <a:xfrm>
              <a:off x="6894771" y="1407454"/>
              <a:ext cx="2186858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w = getParam("Width: ")</a:t>
              </a:r>
            </a:p>
          </p:txBody>
        </p:sp>
        <p:sp>
          <p:nvSpPr>
            <p:cNvPr id="102" name="Flowchart: Predefined Process 101">
              <a:extLst>
                <a:ext uri="{FF2B5EF4-FFF2-40B4-BE49-F238E27FC236}">
                  <a16:creationId xmlns:a16="http://schemas.microsoft.com/office/drawing/2014/main" id="{9C61EEC0-2F2F-4B96-9B43-2768387B40D3}"/>
                </a:ext>
              </a:extLst>
            </p:cNvPr>
            <p:cNvSpPr/>
            <p:nvPr/>
          </p:nvSpPr>
          <p:spPr>
            <a:xfrm>
              <a:off x="6894768" y="2015804"/>
              <a:ext cx="2186861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h = getParam(“Height: ")</a:t>
              </a:r>
            </a:p>
          </p:txBody>
        </p: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28A89A01-3FA3-4862-ACAA-2A55E08388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89098" y="1806616"/>
              <a:ext cx="1" cy="20426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731CDF58-89ED-421E-BA8D-071DCCE5825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89096" y="2430098"/>
              <a:ext cx="1" cy="20426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Flowchart: Predefined Process 104">
              <a:extLst>
                <a:ext uri="{FF2B5EF4-FFF2-40B4-BE49-F238E27FC236}">
                  <a16:creationId xmlns:a16="http://schemas.microsoft.com/office/drawing/2014/main" id="{2C622810-DD18-4F49-A9F0-899F0EF3845B}"/>
                </a:ext>
              </a:extLst>
            </p:cNvPr>
            <p:cNvSpPr/>
            <p:nvPr/>
          </p:nvSpPr>
          <p:spPr>
            <a:xfrm>
              <a:off x="6896559" y="2643100"/>
              <a:ext cx="2185070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l = getParam(“Length: ")</a:t>
              </a:r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03C6A807-9DAC-45C6-BCD4-B518A5C6A73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89094" y="3047981"/>
              <a:ext cx="1" cy="20426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E083B849-8FD2-4DBE-8E67-D7C23B0B6C8E}"/>
              </a:ext>
            </a:extLst>
          </p:cNvPr>
          <p:cNvGrpSpPr/>
          <p:nvPr/>
        </p:nvGrpSpPr>
        <p:grpSpPr>
          <a:xfrm>
            <a:off x="9584144" y="796451"/>
            <a:ext cx="2186861" cy="2231190"/>
            <a:chOff x="9584144" y="796451"/>
            <a:chExt cx="2186861" cy="2231190"/>
          </a:xfrm>
        </p:grpSpPr>
        <p:sp>
          <p:nvSpPr>
            <p:cNvPr id="107" name="Flowchart: Terminator 106">
              <a:extLst>
                <a:ext uri="{FF2B5EF4-FFF2-40B4-BE49-F238E27FC236}">
                  <a16:creationId xmlns:a16="http://schemas.microsoft.com/office/drawing/2014/main" id="{62C291A6-352B-48BD-9EBB-A99245904C56}"/>
                </a:ext>
              </a:extLst>
            </p:cNvPr>
            <p:cNvSpPr/>
            <p:nvPr/>
          </p:nvSpPr>
          <p:spPr>
            <a:xfrm>
              <a:off x="9915575" y="796451"/>
              <a:ext cx="1524001" cy="385608"/>
            </a:xfrm>
            <a:prstGeom prst="flowChartTermina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setParam(r, l)</a:t>
              </a:r>
            </a:p>
          </p:txBody>
        </p:sp>
        <p:sp>
          <p:nvSpPr>
            <p:cNvPr id="108" name="Flowchart: Terminator 107">
              <a:extLst>
                <a:ext uri="{FF2B5EF4-FFF2-40B4-BE49-F238E27FC236}">
                  <a16:creationId xmlns:a16="http://schemas.microsoft.com/office/drawing/2014/main" id="{F899EC70-8D1E-4377-978A-6060087FF2D0}"/>
                </a:ext>
              </a:extLst>
            </p:cNvPr>
            <p:cNvSpPr/>
            <p:nvPr/>
          </p:nvSpPr>
          <p:spPr>
            <a:xfrm>
              <a:off x="9916476" y="2642033"/>
              <a:ext cx="1524001" cy="385608"/>
            </a:xfrm>
            <a:prstGeom prst="flowChartTermina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Return</a:t>
              </a:r>
            </a:p>
          </p:txBody>
        </p: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70D7693B-C474-4A85-BD83-9B0F2936E83B}"/>
                </a:ext>
              </a:extLst>
            </p:cNvPr>
            <p:cNvCxnSpPr>
              <a:cxnSpLocks/>
              <a:stCxn id="107" idx="2"/>
            </p:cNvCxnSpPr>
            <p:nvPr/>
          </p:nvCxnSpPr>
          <p:spPr>
            <a:xfrm flipH="1">
              <a:off x="10677575" y="1182059"/>
              <a:ext cx="1" cy="20426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Flowchart: Predefined Process 110">
              <a:extLst>
                <a:ext uri="{FF2B5EF4-FFF2-40B4-BE49-F238E27FC236}">
                  <a16:creationId xmlns:a16="http://schemas.microsoft.com/office/drawing/2014/main" id="{6C09A8C8-A98E-4558-9D5B-1C5ADB366489}"/>
                </a:ext>
              </a:extLst>
            </p:cNvPr>
            <p:cNvSpPr/>
            <p:nvPr/>
          </p:nvSpPr>
          <p:spPr>
            <a:xfrm>
              <a:off x="9584144" y="1386321"/>
              <a:ext cx="2186861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r = getParam(“Radius: ")</a:t>
              </a:r>
            </a:p>
          </p:txBody>
        </p: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DB10DB2B-9479-4D4B-9D68-E099CACF664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678472" y="1800615"/>
              <a:ext cx="1" cy="20426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Flowchart: Predefined Process 113">
              <a:extLst>
                <a:ext uri="{FF2B5EF4-FFF2-40B4-BE49-F238E27FC236}">
                  <a16:creationId xmlns:a16="http://schemas.microsoft.com/office/drawing/2014/main" id="{7EA3F4F3-DD25-4DDD-9EE6-3207C59BACE0}"/>
                </a:ext>
              </a:extLst>
            </p:cNvPr>
            <p:cNvSpPr/>
            <p:nvPr/>
          </p:nvSpPr>
          <p:spPr>
            <a:xfrm>
              <a:off x="9585935" y="2013617"/>
              <a:ext cx="2185070" cy="38560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100" dirty="0">
                  <a:solidFill>
                    <a:schemeClr val="tx1"/>
                  </a:solidFill>
                </a:rPr>
                <a:t>l = getParam(“Length: ")</a:t>
              </a:r>
            </a:p>
          </p:txBody>
        </p: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CCAC61AD-5877-4CB9-8929-0893CF2D523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678470" y="2418498"/>
              <a:ext cx="1" cy="20426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Flowchart: Terminator 115">
            <a:extLst>
              <a:ext uri="{FF2B5EF4-FFF2-40B4-BE49-F238E27FC236}">
                <a16:creationId xmlns:a16="http://schemas.microsoft.com/office/drawing/2014/main" id="{918BC0FE-86D8-46AE-82B5-65968F4E36D4}"/>
              </a:ext>
            </a:extLst>
          </p:cNvPr>
          <p:cNvSpPr/>
          <p:nvPr/>
        </p:nvSpPr>
        <p:spPr>
          <a:xfrm>
            <a:off x="9380255" y="3791272"/>
            <a:ext cx="1524001" cy="385608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getParam(pname)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691CD28E-F94E-4393-B678-ED685A679A80}"/>
              </a:ext>
            </a:extLst>
          </p:cNvPr>
          <p:cNvCxnSpPr>
            <a:cxnSpLocks/>
          </p:cNvCxnSpPr>
          <p:nvPr/>
        </p:nvCxnSpPr>
        <p:spPr>
          <a:xfrm flipH="1">
            <a:off x="10201447" y="4178794"/>
            <a:ext cx="1" cy="20426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Flowchart: Data 119">
            <a:extLst>
              <a:ext uri="{FF2B5EF4-FFF2-40B4-BE49-F238E27FC236}">
                <a16:creationId xmlns:a16="http://schemas.microsoft.com/office/drawing/2014/main" id="{F7893D7B-DD02-408F-BEEC-E56DDE052D71}"/>
              </a:ext>
            </a:extLst>
          </p:cNvPr>
          <p:cNvSpPr/>
          <p:nvPr/>
        </p:nvSpPr>
        <p:spPr>
          <a:xfrm>
            <a:off x="9292385" y="4383056"/>
            <a:ext cx="1699740" cy="449786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Display pname</a:t>
            </a:r>
          </a:p>
          <a:p>
            <a:pPr algn="ctr"/>
            <a:r>
              <a:rPr lang="en-MY" sz="1100" dirty="0">
                <a:solidFill>
                  <a:schemeClr val="tx1"/>
                </a:solidFill>
              </a:rPr>
              <a:t>Read pvalue</a:t>
            </a:r>
          </a:p>
        </p:txBody>
      </p:sp>
      <p:sp>
        <p:nvSpPr>
          <p:cNvPr id="121" name="Flowchart: Decision 120">
            <a:extLst>
              <a:ext uri="{FF2B5EF4-FFF2-40B4-BE49-F238E27FC236}">
                <a16:creationId xmlns:a16="http://schemas.microsoft.com/office/drawing/2014/main" id="{79388C58-43CD-418D-8501-31E1A07FC7FA}"/>
              </a:ext>
            </a:extLst>
          </p:cNvPr>
          <p:cNvSpPr/>
          <p:nvPr/>
        </p:nvSpPr>
        <p:spPr>
          <a:xfrm>
            <a:off x="9334102" y="5055854"/>
            <a:ext cx="1734689" cy="547816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pvalue &lt;= 0</a:t>
            </a: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E603DC62-4C93-49F1-947E-266FEF65B78F}"/>
              </a:ext>
            </a:extLst>
          </p:cNvPr>
          <p:cNvCxnSpPr>
            <a:cxnSpLocks/>
          </p:cNvCxnSpPr>
          <p:nvPr/>
        </p:nvCxnSpPr>
        <p:spPr>
          <a:xfrm flipH="1">
            <a:off x="10201445" y="4842722"/>
            <a:ext cx="1" cy="20426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67B42F47-2127-48B3-8102-57D6FB9695AE}"/>
              </a:ext>
            </a:extLst>
          </p:cNvPr>
          <p:cNvCxnSpPr>
            <a:cxnSpLocks/>
            <a:stCxn id="121" idx="3"/>
            <a:endCxn id="120" idx="5"/>
          </p:cNvCxnSpPr>
          <p:nvPr/>
        </p:nvCxnSpPr>
        <p:spPr>
          <a:xfrm flipH="1" flipV="1">
            <a:off x="10822151" y="4607949"/>
            <a:ext cx="246640" cy="721813"/>
          </a:xfrm>
          <a:prstGeom prst="bentConnector3">
            <a:avLst>
              <a:gd name="adj1" fmla="val -215067"/>
            </a:avLst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Flowchart: Terminator 131">
            <a:extLst>
              <a:ext uri="{FF2B5EF4-FFF2-40B4-BE49-F238E27FC236}">
                <a16:creationId xmlns:a16="http://schemas.microsoft.com/office/drawing/2014/main" id="{595FDD8B-8065-4E7D-BA06-835C3E2C4A1E}"/>
              </a:ext>
            </a:extLst>
          </p:cNvPr>
          <p:cNvSpPr/>
          <p:nvPr/>
        </p:nvSpPr>
        <p:spPr>
          <a:xfrm>
            <a:off x="9439438" y="6019781"/>
            <a:ext cx="1524001" cy="385608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Return pvalue</a:t>
            </a: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47091FF6-7771-4E59-925D-D43531B3C64A}"/>
              </a:ext>
            </a:extLst>
          </p:cNvPr>
          <p:cNvCxnSpPr>
            <a:cxnSpLocks/>
            <a:stCxn id="121" idx="2"/>
            <a:endCxn id="132" idx="0"/>
          </p:cNvCxnSpPr>
          <p:nvPr/>
        </p:nvCxnSpPr>
        <p:spPr>
          <a:xfrm flipH="1">
            <a:off x="10201439" y="5603670"/>
            <a:ext cx="8" cy="416111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556BCE31-7566-4E1C-8BFB-1F0B813FD72B}"/>
              </a:ext>
            </a:extLst>
          </p:cNvPr>
          <p:cNvSpPr txBox="1"/>
          <p:nvPr/>
        </p:nvSpPr>
        <p:spPr>
          <a:xfrm>
            <a:off x="11078124" y="5055854"/>
            <a:ext cx="7429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100" dirty="0"/>
              <a:t>TRUE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A3C3BBC-BA43-4C7E-B240-98366909044B}"/>
              </a:ext>
            </a:extLst>
          </p:cNvPr>
          <p:cNvSpPr txBox="1"/>
          <p:nvPr/>
        </p:nvSpPr>
        <p:spPr>
          <a:xfrm>
            <a:off x="10154493" y="5623802"/>
            <a:ext cx="7429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100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86769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DC5F8A9-3BE9-4F6A-8729-C75C198C6DB4}"/>
              </a:ext>
            </a:extLst>
          </p:cNvPr>
          <p:cNvSpPr txBox="1"/>
          <p:nvPr/>
        </p:nvSpPr>
        <p:spPr>
          <a:xfrm>
            <a:off x="378160" y="190115"/>
            <a:ext cx="10192120" cy="607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MY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guide below is the initial C++ code that you can use to solve the problem given in this assignment. Only group leader need to submit the complete C++ code via UTM’s eLearning system. 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FFDF69-7B22-4212-AD23-169943AC8D72}"/>
              </a:ext>
            </a:extLst>
          </p:cNvPr>
          <p:cNvSpPr txBox="1"/>
          <p:nvPr/>
        </p:nvSpPr>
        <p:spPr>
          <a:xfrm>
            <a:off x="378160" y="1088020"/>
            <a:ext cx="11813840" cy="175278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// SECJ1013-PT1-Assignment 2 (20202021-1)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// Group Members: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// 1. ???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// 2. ???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// 3. ???</a:t>
            </a:r>
          </a:p>
          <a:p>
            <a:endParaRPr lang="en-MY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PI 3.14</a:t>
            </a:r>
          </a:p>
          <a:p>
            <a:endParaRPr lang="en-MY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</a:p>
          <a:p>
            <a:endParaRPr lang="en-MY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// function prototypes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float areaCircle(int);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float areaRect(int, int);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int getParam(string);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void setParam(int &amp;, int &amp;);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void setParam(int &amp;, int &amp;, int &amp;);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char chooseObject();</a:t>
            </a:r>
          </a:p>
          <a:p>
            <a:endParaRPr lang="en-MY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// start main function</a:t>
            </a:r>
          </a:p>
          <a:p>
            <a:r>
              <a:rPr lang="en-MY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main() {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MY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width=0, height=0, length=0, radius=0;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float area=0, volume=0;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char object = </a:t>
            </a:r>
            <a:r>
              <a:rPr lang="en-MY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chooseObject</a:t>
            </a:r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if(object == 'b'){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MY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setParam</a:t>
            </a:r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(width, height, length);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	area = </a:t>
            </a:r>
            <a:r>
              <a:rPr lang="en-MY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areaRect</a:t>
            </a:r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(width, height);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	volume = area * length 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MY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volume;</a:t>
            </a:r>
          </a:p>
          <a:p>
            <a:endParaRPr lang="en-MY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}else(object == 'c');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{	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MY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setParam</a:t>
            </a:r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(radius, length);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	area = </a:t>
            </a:r>
            <a:r>
              <a:rPr lang="en-MY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areaCircle</a:t>
            </a:r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(radius);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	volume = area * length;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MY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volume;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 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//CALCULATE CIRCLE AREA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areaCircle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r)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float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areaC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PI*r*r 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areaC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MY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//CALCULATE RECTANGLE AREA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areaRect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w,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h)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float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areaR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w*h 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areaR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MY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//CHECK FOR VALID VALUE</a:t>
            </a:r>
          </a:p>
          <a:p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getParam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pname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pvalue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do{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pname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pvalue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}while(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pvalue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&lt;= 0);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pvalue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MY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setParam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&amp;r,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&amp;l)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 =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getParam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("Radius: ");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l =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getParam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("Length: ");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MY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setParam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&amp;w,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&amp;h,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&amp;l)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w =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getParam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("Width: ");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h =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getParam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("Height: ");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l =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getParam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("Length: ");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MY" sz="1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chooseObject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char choice;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do{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"b - Box\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Cylinder \n";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&gt;&gt; choice;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MY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tolower</a:t>
            </a:r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(choice);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if((choice == 'b')||(choice == 'c'))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return choice;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}while((choice != 'b')||(choice != 'c'));</a:t>
            </a:r>
          </a:p>
          <a:p>
            <a:r>
              <a:rPr lang="en-MY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MY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62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360</Words>
  <Application>Microsoft Office PowerPoint</Application>
  <PresentationFormat>Widescreen</PresentationFormat>
  <Paragraphs>144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Times New Roman</vt:lpstr>
      <vt:lpstr>Office Theme</vt:lpstr>
      <vt:lpstr>SECJ1013-PT1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SCSJ2154-08</dc:title>
  <dc:creator>mrazak</dc:creator>
  <cp:lastModifiedBy>harunmarzuki088@gmail.com</cp:lastModifiedBy>
  <cp:revision>41</cp:revision>
  <dcterms:created xsi:type="dcterms:W3CDTF">2019-02-14T01:47:48Z</dcterms:created>
  <dcterms:modified xsi:type="dcterms:W3CDTF">2021-01-02T10:42:32Z</dcterms:modified>
</cp:coreProperties>
</file>