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sldIdLst>
    <p:sldId id="257" r:id="rId5"/>
    <p:sldId id="275" r:id="rId6"/>
    <p:sldId id="258" r:id="rId7"/>
    <p:sldId id="277" r:id="rId8"/>
    <p:sldId id="285" r:id="rId9"/>
    <p:sldId id="279" r:id="rId10"/>
    <p:sldId id="281" r:id="rId11"/>
    <p:sldId id="280" r:id="rId12"/>
    <p:sldId id="283" r:id="rId13"/>
    <p:sldId id="259" r:id="rId14"/>
    <p:sldId id="284" r:id="rId15"/>
    <p:sldId id="282" r:id="rId16"/>
    <p:sldId id="278" r:id="rId17"/>
    <p:sldId id="260" r:id="rId18"/>
    <p:sldId id="269" r:id="rId19"/>
    <p:sldId id="261" r:id="rId20"/>
    <p:sldId id="262" r:id="rId21"/>
    <p:sldId id="267" r:id="rId22"/>
    <p:sldId id="264" r:id="rId23"/>
    <p:sldId id="265" r:id="rId24"/>
    <p:sldId id="266" r:id="rId25"/>
    <p:sldId id="274" r:id="rId26"/>
    <p:sldId id="268" r:id="rId27"/>
    <p:sldId id="270" r:id="rId28"/>
    <p:sldId id="272" r:id="rId29"/>
    <p:sldId id="271" r:id="rId30"/>
    <p:sldId id="273"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5BC676-F9CE-4E44-8BDC-F344BBF934F7}" type="datetimeFigureOut">
              <a:rPr lang="en-MY" smtClean="0"/>
              <a:t>9/12/2018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08DF677-11F2-43B8-9B7C-3B2C079297FD}" type="slidenum">
              <a:rPr lang="en-MY" smtClean="0"/>
              <a:t>‹#›</a:t>
            </a:fld>
            <a:endParaRPr lang="en-MY"/>
          </a:p>
        </p:txBody>
      </p:sp>
    </p:spTree>
    <p:extLst>
      <p:ext uri="{BB962C8B-B14F-4D97-AF65-F5344CB8AC3E}">
        <p14:creationId xmlns:p14="http://schemas.microsoft.com/office/powerpoint/2010/main" val="181181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BC676-F9CE-4E44-8BDC-F344BBF934F7}" type="datetimeFigureOut">
              <a:rPr lang="en-MY" smtClean="0"/>
              <a:t>9/12/2018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08DF677-11F2-43B8-9B7C-3B2C079297FD}" type="slidenum">
              <a:rPr lang="en-MY" smtClean="0"/>
              <a:t>‹#›</a:t>
            </a:fld>
            <a:endParaRPr lang="en-MY"/>
          </a:p>
        </p:txBody>
      </p:sp>
    </p:spTree>
    <p:extLst>
      <p:ext uri="{BB962C8B-B14F-4D97-AF65-F5344CB8AC3E}">
        <p14:creationId xmlns:p14="http://schemas.microsoft.com/office/powerpoint/2010/main" val="197999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BC676-F9CE-4E44-8BDC-F344BBF934F7}" type="datetimeFigureOut">
              <a:rPr lang="en-MY" smtClean="0"/>
              <a:t>9/12/2018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08DF677-11F2-43B8-9B7C-3B2C079297FD}" type="slidenum">
              <a:rPr lang="en-MY" smtClean="0"/>
              <a:t>‹#›</a:t>
            </a:fld>
            <a:endParaRPr lang="en-MY"/>
          </a:p>
        </p:txBody>
      </p:sp>
    </p:spTree>
    <p:extLst>
      <p:ext uri="{BB962C8B-B14F-4D97-AF65-F5344CB8AC3E}">
        <p14:creationId xmlns:p14="http://schemas.microsoft.com/office/powerpoint/2010/main" val="28900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779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266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426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05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96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16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106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24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BC676-F9CE-4E44-8BDC-F344BBF934F7}" type="datetimeFigureOut">
              <a:rPr lang="en-MY" smtClean="0"/>
              <a:t>9/12/2018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08DF677-11F2-43B8-9B7C-3B2C079297FD}" type="slidenum">
              <a:rPr lang="en-MY" smtClean="0"/>
              <a:t>‹#›</a:t>
            </a:fld>
            <a:endParaRPr lang="en-MY"/>
          </a:p>
        </p:txBody>
      </p:sp>
    </p:spTree>
    <p:extLst>
      <p:ext uri="{BB962C8B-B14F-4D97-AF65-F5344CB8AC3E}">
        <p14:creationId xmlns:p14="http://schemas.microsoft.com/office/powerpoint/2010/main" val="1212825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358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635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024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50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107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927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937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39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777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64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5BC676-F9CE-4E44-8BDC-F344BBF934F7}" type="datetimeFigureOut">
              <a:rPr lang="en-MY" smtClean="0"/>
              <a:t>9/12/2018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08DF677-11F2-43B8-9B7C-3B2C079297FD}" type="slidenum">
              <a:rPr lang="en-MY" smtClean="0"/>
              <a:t>‹#›</a:t>
            </a:fld>
            <a:endParaRPr lang="en-MY"/>
          </a:p>
        </p:txBody>
      </p:sp>
    </p:spTree>
    <p:extLst>
      <p:ext uri="{BB962C8B-B14F-4D97-AF65-F5344CB8AC3E}">
        <p14:creationId xmlns:p14="http://schemas.microsoft.com/office/powerpoint/2010/main" val="3804371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968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213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644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146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694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855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374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523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24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43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5BC676-F9CE-4E44-8BDC-F344BBF934F7}" type="datetimeFigureOut">
              <a:rPr lang="en-MY" smtClean="0"/>
              <a:t>9/12/2018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08DF677-11F2-43B8-9B7C-3B2C079297FD}" type="slidenum">
              <a:rPr lang="en-MY" smtClean="0"/>
              <a:t>‹#›</a:t>
            </a:fld>
            <a:endParaRPr lang="en-MY"/>
          </a:p>
        </p:txBody>
      </p:sp>
    </p:spTree>
    <p:extLst>
      <p:ext uri="{BB962C8B-B14F-4D97-AF65-F5344CB8AC3E}">
        <p14:creationId xmlns:p14="http://schemas.microsoft.com/office/powerpoint/2010/main" val="1008101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941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583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583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135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146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5BC676-F9CE-4E44-8BDC-F344BBF934F7}" type="datetimeFigureOut">
              <a:rPr lang="en-MY" smtClean="0"/>
              <a:t>9/12/2018</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C08DF677-11F2-43B8-9B7C-3B2C079297FD}" type="slidenum">
              <a:rPr lang="en-MY" smtClean="0"/>
              <a:t>‹#›</a:t>
            </a:fld>
            <a:endParaRPr lang="en-MY"/>
          </a:p>
        </p:txBody>
      </p:sp>
    </p:spTree>
    <p:extLst>
      <p:ext uri="{BB962C8B-B14F-4D97-AF65-F5344CB8AC3E}">
        <p14:creationId xmlns:p14="http://schemas.microsoft.com/office/powerpoint/2010/main" val="146996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5BC676-F9CE-4E44-8BDC-F344BBF934F7}" type="datetimeFigureOut">
              <a:rPr lang="en-MY" smtClean="0"/>
              <a:t>9/12/2018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C08DF677-11F2-43B8-9B7C-3B2C079297FD}" type="slidenum">
              <a:rPr lang="en-MY" smtClean="0"/>
              <a:t>‹#›</a:t>
            </a:fld>
            <a:endParaRPr lang="en-MY"/>
          </a:p>
        </p:txBody>
      </p:sp>
    </p:spTree>
    <p:extLst>
      <p:ext uri="{BB962C8B-B14F-4D97-AF65-F5344CB8AC3E}">
        <p14:creationId xmlns:p14="http://schemas.microsoft.com/office/powerpoint/2010/main" val="123218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BC676-F9CE-4E44-8BDC-F344BBF934F7}" type="datetimeFigureOut">
              <a:rPr lang="en-MY" smtClean="0"/>
              <a:t>9/12/2018</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C08DF677-11F2-43B8-9B7C-3B2C079297FD}" type="slidenum">
              <a:rPr lang="en-MY" smtClean="0"/>
              <a:t>‹#›</a:t>
            </a:fld>
            <a:endParaRPr lang="en-MY"/>
          </a:p>
        </p:txBody>
      </p:sp>
    </p:spTree>
    <p:extLst>
      <p:ext uri="{BB962C8B-B14F-4D97-AF65-F5344CB8AC3E}">
        <p14:creationId xmlns:p14="http://schemas.microsoft.com/office/powerpoint/2010/main" val="390659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5BC676-F9CE-4E44-8BDC-F344BBF934F7}" type="datetimeFigureOut">
              <a:rPr lang="en-MY" smtClean="0"/>
              <a:t>9/12/2018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08DF677-11F2-43B8-9B7C-3B2C079297FD}" type="slidenum">
              <a:rPr lang="en-MY" smtClean="0"/>
              <a:t>‹#›</a:t>
            </a:fld>
            <a:endParaRPr lang="en-MY"/>
          </a:p>
        </p:txBody>
      </p:sp>
    </p:spTree>
    <p:extLst>
      <p:ext uri="{BB962C8B-B14F-4D97-AF65-F5344CB8AC3E}">
        <p14:creationId xmlns:p14="http://schemas.microsoft.com/office/powerpoint/2010/main" val="300373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5BC676-F9CE-4E44-8BDC-F344BBF934F7}" type="datetimeFigureOut">
              <a:rPr lang="en-MY" smtClean="0"/>
              <a:t>9/12/2018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08DF677-11F2-43B8-9B7C-3B2C079297FD}" type="slidenum">
              <a:rPr lang="en-MY" smtClean="0"/>
              <a:t>‹#›</a:t>
            </a:fld>
            <a:endParaRPr lang="en-MY"/>
          </a:p>
        </p:txBody>
      </p:sp>
    </p:spTree>
    <p:extLst>
      <p:ext uri="{BB962C8B-B14F-4D97-AF65-F5344CB8AC3E}">
        <p14:creationId xmlns:p14="http://schemas.microsoft.com/office/powerpoint/2010/main" val="160555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BC676-F9CE-4E44-8BDC-F344BBF934F7}" type="datetimeFigureOut">
              <a:rPr lang="en-MY" smtClean="0"/>
              <a:t>9/12/2018</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DF677-11F2-43B8-9B7C-3B2C079297FD}" type="slidenum">
              <a:rPr lang="en-MY" smtClean="0"/>
              <a:t>‹#›</a:t>
            </a:fld>
            <a:endParaRPr lang="en-MY"/>
          </a:p>
        </p:txBody>
      </p:sp>
    </p:spTree>
    <p:extLst>
      <p:ext uri="{BB962C8B-B14F-4D97-AF65-F5344CB8AC3E}">
        <p14:creationId xmlns:p14="http://schemas.microsoft.com/office/powerpoint/2010/main" val="3168115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0560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2574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292B4-CFA5-4CBC-A39C-F8536E5F7F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7AF3CD-43AA-4E8F-BDB1-D2F7CC5791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7293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hyperlink" Target="https://www.onemakergroup.com/medini" TargetMode="External"/><Relationship Id="rId2" Type="http://schemas.openxmlformats.org/officeDocument/2006/relationships/hyperlink" Target="https://www.interaction-design.org/literature/article/5-stages-in-the-design-thinking-process" TargetMode="External"/><Relationship Id="rId1" Type="http://schemas.openxmlformats.org/officeDocument/2006/relationships/slideLayout" Target="../slideLayouts/slideLayout35.xml"/><Relationship Id="rId4" Type="http://schemas.openxmlformats.org/officeDocument/2006/relationships/hyperlink" Target="https://www.ideou.com/pages/design-think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035" y="2020281"/>
            <a:ext cx="10515600" cy="1325563"/>
          </a:xfrm>
        </p:spPr>
        <p:txBody>
          <a:bodyPr/>
          <a:lstStyle/>
          <a:p>
            <a:pPr algn="ctr"/>
            <a:r>
              <a:rPr lang="en-MY" spc="600" dirty="0" smtClean="0"/>
              <a:t>DESIGN THINKING REPORT</a:t>
            </a:r>
            <a:endParaRPr lang="en-MY" spc="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25261"/>
            <a:ext cx="10515600" cy="1681644"/>
          </a:xfrm>
        </p:spPr>
      </p:pic>
      <p:sp>
        <p:nvSpPr>
          <p:cNvPr id="5" name="TextBox 4"/>
          <p:cNvSpPr txBox="1"/>
          <p:nvPr/>
        </p:nvSpPr>
        <p:spPr>
          <a:xfrm>
            <a:off x="4405743" y="2989975"/>
            <a:ext cx="3726873" cy="369332"/>
          </a:xfrm>
          <a:prstGeom prst="rect">
            <a:avLst/>
          </a:prstGeom>
          <a:noFill/>
        </p:spPr>
        <p:txBody>
          <a:bodyPr wrap="square" rtlCol="0">
            <a:spAutoFit/>
          </a:bodyPr>
          <a:lstStyle/>
          <a:p>
            <a:r>
              <a:rPr lang="en-MY" spc="600" dirty="0" smtClean="0">
                <a:latin typeface="+mj-lt"/>
              </a:rPr>
              <a:t>ONEMAKER , MEDINI</a:t>
            </a:r>
            <a:endParaRPr lang="en-MY" spc="600" dirty="0">
              <a:latin typeface="+mj-lt"/>
            </a:endParaRPr>
          </a:p>
        </p:txBody>
      </p:sp>
      <p:sp>
        <p:nvSpPr>
          <p:cNvPr id="6" name="Rectangle 5"/>
          <p:cNvSpPr/>
          <p:nvPr/>
        </p:nvSpPr>
        <p:spPr>
          <a:xfrm>
            <a:off x="1731817" y="2153942"/>
            <a:ext cx="9074727" cy="1427572"/>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MY"/>
          </a:p>
        </p:txBody>
      </p:sp>
      <p:sp>
        <p:nvSpPr>
          <p:cNvPr id="8" name="TextBox 7"/>
          <p:cNvSpPr txBox="1"/>
          <p:nvPr/>
        </p:nvSpPr>
        <p:spPr>
          <a:xfrm>
            <a:off x="2535379" y="3808266"/>
            <a:ext cx="7467600" cy="3170099"/>
          </a:xfrm>
          <a:prstGeom prst="rect">
            <a:avLst/>
          </a:prstGeom>
          <a:noFill/>
        </p:spPr>
        <p:txBody>
          <a:bodyPr wrap="square" rtlCol="0">
            <a:spAutoFit/>
          </a:bodyPr>
          <a:lstStyle/>
          <a:p>
            <a:r>
              <a:rPr lang="en-MY" sz="2000" spc="300" dirty="0" smtClean="0">
                <a:latin typeface="+mj-lt"/>
              </a:rPr>
              <a:t>LECTURER : DR NOR BAHIAH HJ AHMAD</a:t>
            </a:r>
          </a:p>
          <a:p>
            <a:r>
              <a:rPr lang="en-MY" sz="2000" spc="300" dirty="0" smtClean="0">
                <a:latin typeface="+mj-lt"/>
              </a:rPr>
              <a:t>SUBJECT : TECHNOLOGY &amp; INFORMATION SYSTEM</a:t>
            </a:r>
          </a:p>
          <a:p>
            <a:r>
              <a:rPr lang="en-MY" sz="2000" spc="300" dirty="0" smtClean="0">
                <a:latin typeface="+mj-lt"/>
              </a:rPr>
              <a:t>SUBJECT CODE : SCSP1513</a:t>
            </a:r>
          </a:p>
          <a:p>
            <a:r>
              <a:rPr lang="en-MY" sz="2000" spc="300" dirty="0" smtClean="0">
                <a:latin typeface="+mj-lt"/>
              </a:rPr>
              <a:t>SECTION : 06</a:t>
            </a:r>
          </a:p>
          <a:p>
            <a:r>
              <a:rPr lang="en-MY" sz="2000" spc="300" dirty="0" smtClean="0">
                <a:latin typeface="+mj-lt"/>
              </a:rPr>
              <a:t>PREPARED BY : NURFA HADIRAH BINTI TABRI</a:t>
            </a:r>
          </a:p>
          <a:p>
            <a:r>
              <a:rPr lang="en-MY" sz="2000" spc="300" dirty="0" smtClean="0">
                <a:latin typeface="+mj-lt"/>
              </a:rPr>
              <a:t>		   YEOH KAI XIANG</a:t>
            </a:r>
          </a:p>
          <a:p>
            <a:r>
              <a:rPr lang="en-MY" sz="2000" spc="300" dirty="0" smtClean="0">
                <a:latin typeface="+mj-lt"/>
              </a:rPr>
              <a:t>		   TAN CHONG LIM</a:t>
            </a:r>
          </a:p>
          <a:p>
            <a:r>
              <a:rPr lang="en-MY" sz="2000" spc="300" dirty="0" smtClean="0">
                <a:latin typeface="+mj-lt"/>
              </a:rPr>
              <a:t>		   MD BELAL HOSSAIN SANTO</a:t>
            </a:r>
          </a:p>
          <a:p>
            <a:r>
              <a:rPr lang="en-MY" sz="2000" spc="300" dirty="0" smtClean="0">
                <a:latin typeface="+mj-lt"/>
              </a:rPr>
              <a:t>		   MD MOSTAFIZUR RAHMAN</a:t>
            </a:r>
            <a:endParaRPr lang="en-MY" sz="2000" dirty="0" smtClean="0">
              <a:latin typeface="+mj-lt"/>
            </a:endParaRPr>
          </a:p>
          <a:p>
            <a:endParaRPr lang="en-MY" sz="2000" spc="300" dirty="0" smtClean="0">
              <a:latin typeface="+mj-lt"/>
            </a:endParaRPr>
          </a:p>
        </p:txBody>
      </p:sp>
    </p:spTree>
    <p:extLst>
      <p:ext uri="{BB962C8B-B14F-4D97-AF65-F5344CB8AC3E}">
        <p14:creationId xmlns:p14="http://schemas.microsoft.com/office/powerpoint/2010/main" val="2315625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dirty="0"/>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0482" y="831274"/>
            <a:ext cx="9331036" cy="5248708"/>
          </a:xfrm>
        </p:spPr>
      </p:pic>
    </p:spTree>
    <p:extLst>
      <p:ext uri="{BB962C8B-B14F-4D97-AF65-F5344CB8AC3E}">
        <p14:creationId xmlns:p14="http://schemas.microsoft.com/office/powerpoint/2010/main" val="1157513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4957" y="593077"/>
            <a:ext cx="8542085" cy="5694724"/>
          </a:xfrm>
        </p:spPr>
      </p:pic>
    </p:spTree>
    <p:extLst>
      <p:ext uri="{BB962C8B-B14F-4D97-AF65-F5344CB8AC3E}">
        <p14:creationId xmlns:p14="http://schemas.microsoft.com/office/powerpoint/2010/main" val="1779338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6724" y="900545"/>
            <a:ext cx="9232516" cy="5193290"/>
          </a:xfrm>
        </p:spPr>
      </p:pic>
    </p:spTree>
    <p:extLst>
      <p:ext uri="{BB962C8B-B14F-4D97-AF65-F5344CB8AC3E}">
        <p14:creationId xmlns:p14="http://schemas.microsoft.com/office/powerpoint/2010/main" val="3282493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2382982"/>
            <a:ext cx="8569035" cy="1648691"/>
          </a:xfrm>
          <a:ln w="76200"/>
        </p:spPr>
        <p:style>
          <a:lnRef idx="2">
            <a:schemeClr val="dk1"/>
          </a:lnRef>
          <a:fillRef idx="1">
            <a:schemeClr val="lt1"/>
          </a:fillRef>
          <a:effectRef idx="0">
            <a:schemeClr val="dk1"/>
          </a:effectRef>
          <a:fontRef idx="minor">
            <a:schemeClr val="dk1"/>
          </a:fontRef>
        </p:style>
        <p:txBody>
          <a:bodyPr>
            <a:normAutofit/>
          </a:bodyPr>
          <a:lstStyle/>
          <a:p>
            <a:pPr algn="ctr"/>
            <a:r>
              <a:rPr lang="en-MY" sz="4800" dirty="0" smtClean="0"/>
              <a:t>3.0  DETAILED DESCRIPTIONS</a:t>
            </a:r>
            <a:endParaRPr lang="en-MY" sz="4800" dirty="0"/>
          </a:p>
        </p:txBody>
      </p:sp>
    </p:spTree>
    <p:extLst>
      <p:ext uri="{BB962C8B-B14F-4D97-AF65-F5344CB8AC3E}">
        <p14:creationId xmlns:p14="http://schemas.microsoft.com/office/powerpoint/2010/main" val="373390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9091"/>
            <a:ext cx="10515600" cy="1394402"/>
          </a:xfrm>
        </p:spPr>
        <p:txBody>
          <a:bodyPr/>
          <a:lstStyle/>
          <a:p>
            <a:r>
              <a:rPr lang="en-MY" dirty="0"/>
              <a:t>3.1  PROBLEMS</a:t>
            </a:r>
            <a:r>
              <a:rPr lang="en-MY" sz="2800" dirty="0"/>
              <a:t/>
            </a:r>
            <a:br>
              <a:rPr lang="en-MY" sz="2800" dirty="0"/>
            </a:br>
            <a:endParaRPr lang="en-MY" dirty="0"/>
          </a:p>
        </p:txBody>
      </p:sp>
      <p:sp>
        <p:nvSpPr>
          <p:cNvPr id="3" name="Content Placeholder 2"/>
          <p:cNvSpPr>
            <a:spLocks noGrp="1"/>
          </p:cNvSpPr>
          <p:nvPr>
            <p:ph idx="1"/>
          </p:nvPr>
        </p:nvSpPr>
        <p:spPr>
          <a:xfrm>
            <a:off x="838200" y="1496292"/>
            <a:ext cx="10515600" cy="4530435"/>
          </a:xfrm>
        </p:spPr>
        <p:txBody>
          <a:bodyPr>
            <a:normAutofit/>
          </a:bodyPr>
          <a:lstStyle/>
          <a:p>
            <a:pPr marL="0" indent="0">
              <a:buNone/>
            </a:pPr>
            <a:r>
              <a:rPr lang="en-MY" sz="2400" dirty="0" smtClean="0"/>
              <a:t> </a:t>
            </a:r>
            <a:endParaRPr lang="en-MY" sz="4000" dirty="0" smtClean="0"/>
          </a:p>
          <a:p>
            <a:r>
              <a:rPr lang="en-MY" sz="3200" dirty="0"/>
              <a:t>Lack of parking:</a:t>
            </a:r>
          </a:p>
          <a:p>
            <a:pPr marL="0" indent="0">
              <a:buNone/>
            </a:pPr>
            <a:r>
              <a:rPr lang="en-MY" sz="2000" dirty="0"/>
              <a:t>	</a:t>
            </a:r>
            <a:r>
              <a:rPr lang="en-MY" sz="2400" dirty="0" smtClean="0"/>
              <a:t>Most </a:t>
            </a:r>
            <a:r>
              <a:rPr lang="en-MY" sz="2400" dirty="0"/>
              <a:t>of the students  used their personal vehicles. Sometimes we </a:t>
            </a:r>
            <a:r>
              <a:rPr lang="en-MY" sz="2400" dirty="0" smtClean="0"/>
              <a:t>did </a:t>
            </a:r>
            <a:r>
              <a:rPr lang="en-MY" sz="2400" dirty="0"/>
              <a:t>not </a:t>
            </a:r>
            <a:r>
              <a:rPr lang="en-MY" sz="2400" dirty="0" smtClean="0"/>
              <a:t>	have </a:t>
            </a:r>
            <a:r>
              <a:rPr lang="en-MY" sz="2400" dirty="0"/>
              <a:t>enough </a:t>
            </a:r>
            <a:r>
              <a:rPr lang="en-MY" sz="2400" dirty="0" smtClean="0"/>
              <a:t>space to</a:t>
            </a:r>
            <a:r>
              <a:rPr lang="en-MY" sz="2400" dirty="0"/>
              <a:t> </a:t>
            </a:r>
            <a:r>
              <a:rPr lang="en-MY" sz="2400" dirty="0" smtClean="0"/>
              <a:t>park the </a:t>
            </a:r>
            <a:r>
              <a:rPr lang="en-MY" sz="2400" dirty="0"/>
              <a:t>vehicles .</a:t>
            </a:r>
          </a:p>
          <a:p>
            <a:r>
              <a:rPr lang="en-MY" sz="3200" dirty="0"/>
              <a:t>Unpredictable change of extreme weather: :</a:t>
            </a:r>
          </a:p>
          <a:p>
            <a:pPr marL="0" indent="0">
              <a:buNone/>
            </a:pPr>
            <a:r>
              <a:rPr lang="en-MY" sz="2000" dirty="0" smtClean="0"/>
              <a:t>	</a:t>
            </a:r>
            <a:r>
              <a:rPr lang="en-MY" sz="2400" dirty="0" smtClean="0"/>
              <a:t>In the future </a:t>
            </a:r>
            <a:r>
              <a:rPr lang="en-MY" sz="2400" dirty="0"/>
              <a:t>, </a:t>
            </a:r>
            <a:r>
              <a:rPr lang="en-MY" sz="2400" dirty="0" smtClean="0"/>
              <a:t>climate changed has took a toll on the planet. </a:t>
            </a:r>
            <a:r>
              <a:rPr lang="en-MY" sz="2400" dirty="0"/>
              <a:t>CFC </a:t>
            </a:r>
            <a:r>
              <a:rPr lang="en-MY" sz="2400" dirty="0" smtClean="0"/>
              <a:t>gases and 	cutting </a:t>
            </a:r>
            <a:r>
              <a:rPr lang="en-MY" sz="2400" dirty="0"/>
              <a:t>down </a:t>
            </a:r>
            <a:r>
              <a:rPr lang="en-MY" sz="2400" dirty="0" smtClean="0"/>
              <a:t>more </a:t>
            </a:r>
            <a:r>
              <a:rPr lang="en-MY" sz="2400" dirty="0"/>
              <a:t>trees </a:t>
            </a:r>
            <a:r>
              <a:rPr lang="en-MY" sz="2400" dirty="0" smtClean="0"/>
              <a:t>has affected </a:t>
            </a:r>
            <a:r>
              <a:rPr lang="en-MY" sz="2400" dirty="0"/>
              <a:t>the </a:t>
            </a:r>
            <a:r>
              <a:rPr lang="en-MY" sz="2400" dirty="0" smtClean="0"/>
              <a:t>weather and has make it 	changed tremendously.</a:t>
            </a:r>
            <a:endParaRPr lang="en-MY" dirty="0"/>
          </a:p>
        </p:txBody>
      </p:sp>
    </p:spTree>
    <p:extLst>
      <p:ext uri="{BB962C8B-B14F-4D97-AF65-F5344CB8AC3E}">
        <p14:creationId xmlns:p14="http://schemas.microsoft.com/office/powerpoint/2010/main" val="2229754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345" y="678872"/>
            <a:ext cx="10515600" cy="5789036"/>
          </a:xfrm>
        </p:spPr>
        <p:txBody>
          <a:bodyPr>
            <a:normAutofit fontScale="92500"/>
          </a:bodyPr>
          <a:lstStyle/>
          <a:p>
            <a:r>
              <a:rPr lang="en-MY" sz="3500" dirty="0"/>
              <a:t>Moving from one point to another point is time </a:t>
            </a:r>
            <a:r>
              <a:rPr lang="en-MY" sz="3500" dirty="0" smtClean="0"/>
              <a:t>consuming:</a:t>
            </a:r>
          </a:p>
          <a:p>
            <a:pPr marL="0" indent="0">
              <a:buNone/>
            </a:pPr>
            <a:r>
              <a:rPr lang="en-MY" sz="4100" dirty="0"/>
              <a:t>	</a:t>
            </a:r>
            <a:r>
              <a:rPr lang="en-MY" dirty="0" smtClean="0"/>
              <a:t>Since </a:t>
            </a:r>
            <a:r>
              <a:rPr lang="en-MY" dirty="0"/>
              <a:t>the campus were very big </a:t>
            </a:r>
            <a:r>
              <a:rPr lang="en-MY" dirty="0" smtClean="0"/>
              <a:t>, travelling from one point to 	another 	point may take a longer time to arrive to their destination. </a:t>
            </a:r>
          </a:p>
          <a:p>
            <a:pPr marL="0" indent="0">
              <a:buNone/>
            </a:pPr>
            <a:endParaRPr lang="en-MY" sz="1000" dirty="0" smtClean="0"/>
          </a:p>
          <a:p>
            <a:r>
              <a:rPr lang="en-MY" sz="3500" dirty="0" smtClean="0"/>
              <a:t>Acid rain and air pollution:</a:t>
            </a:r>
          </a:p>
          <a:p>
            <a:pPr marL="0" indent="0">
              <a:buNone/>
            </a:pPr>
            <a:r>
              <a:rPr lang="en-MY" dirty="0"/>
              <a:t>	Acid rain and air </a:t>
            </a:r>
            <a:r>
              <a:rPr lang="en-MY" dirty="0" smtClean="0"/>
              <a:t>pollution </a:t>
            </a:r>
            <a:r>
              <a:rPr lang="en-MY" dirty="0"/>
              <a:t>is </a:t>
            </a:r>
            <a:r>
              <a:rPr lang="en-MY" dirty="0" smtClean="0"/>
              <a:t>a common problem </a:t>
            </a:r>
            <a:r>
              <a:rPr lang="en-MY" dirty="0"/>
              <a:t>in </a:t>
            </a:r>
            <a:r>
              <a:rPr lang="en-MY" dirty="0" smtClean="0"/>
              <a:t>the future. 	The source for a clean water and fresh air might be running out.</a:t>
            </a:r>
          </a:p>
          <a:p>
            <a:pPr marL="0" indent="0">
              <a:buNone/>
            </a:pPr>
            <a:endParaRPr lang="en-MY" sz="1300" dirty="0"/>
          </a:p>
          <a:p>
            <a:r>
              <a:rPr lang="en-MY" sz="3500" dirty="0"/>
              <a:t>Traditional education system is getting lost:</a:t>
            </a:r>
          </a:p>
          <a:p>
            <a:pPr marL="0" indent="0">
              <a:buNone/>
            </a:pPr>
            <a:r>
              <a:rPr lang="en-MY" dirty="0"/>
              <a:t>	</a:t>
            </a:r>
            <a:r>
              <a:rPr lang="en-MY" dirty="0" smtClean="0"/>
              <a:t>In the future, education will revolves around the newest 	technology and becoming paperless. There will be no pens and 	paper used.</a:t>
            </a:r>
            <a:endParaRPr lang="en-MY" dirty="0"/>
          </a:p>
          <a:p>
            <a:endParaRPr lang="en-MY" dirty="0"/>
          </a:p>
        </p:txBody>
      </p:sp>
    </p:spTree>
    <p:extLst>
      <p:ext uri="{BB962C8B-B14F-4D97-AF65-F5344CB8AC3E}">
        <p14:creationId xmlns:p14="http://schemas.microsoft.com/office/powerpoint/2010/main" val="3131594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3.2 SOLUTION</a:t>
            </a:r>
            <a:br>
              <a:rPr lang="en-MY" dirty="0"/>
            </a:br>
            <a:endParaRPr lang="en-MY" dirty="0"/>
          </a:p>
        </p:txBody>
      </p:sp>
      <p:sp>
        <p:nvSpPr>
          <p:cNvPr id="3" name="Content Placeholder 2"/>
          <p:cNvSpPr>
            <a:spLocks noGrp="1"/>
          </p:cNvSpPr>
          <p:nvPr>
            <p:ph idx="1"/>
          </p:nvPr>
        </p:nvSpPr>
        <p:spPr>
          <a:xfrm>
            <a:off x="838200" y="1027906"/>
            <a:ext cx="10515600" cy="5167745"/>
          </a:xfrm>
        </p:spPr>
        <p:txBody>
          <a:bodyPr>
            <a:normAutofit fontScale="77500" lnSpcReduction="20000"/>
          </a:bodyPr>
          <a:lstStyle/>
          <a:p>
            <a:pPr marL="0" indent="0">
              <a:buNone/>
            </a:pPr>
            <a:endParaRPr lang="en-MY" dirty="0" smtClean="0"/>
          </a:p>
          <a:p>
            <a:pPr>
              <a:lnSpc>
                <a:spcPct val="120000"/>
              </a:lnSpc>
            </a:pPr>
            <a:r>
              <a:rPr lang="en-MY" dirty="0"/>
              <a:t>We </a:t>
            </a:r>
            <a:r>
              <a:rPr lang="en-MY" dirty="0" smtClean="0"/>
              <a:t>arrange </a:t>
            </a:r>
            <a:r>
              <a:rPr lang="en-MY" dirty="0"/>
              <a:t>more parking space. That’s why  we </a:t>
            </a:r>
            <a:r>
              <a:rPr lang="en-MY" dirty="0" smtClean="0"/>
              <a:t>build </a:t>
            </a:r>
            <a:r>
              <a:rPr lang="en-MY" dirty="0"/>
              <a:t>multi storied car parking. We have maintained every type of technology sequence to solve this problem</a:t>
            </a:r>
            <a:r>
              <a:rPr lang="en-MY" dirty="0" smtClean="0"/>
              <a:t>.</a:t>
            </a:r>
            <a:endParaRPr lang="en-MY" dirty="0"/>
          </a:p>
          <a:p>
            <a:pPr>
              <a:lnSpc>
                <a:spcPct val="120000"/>
              </a:lnSpc>
            </a:pPr>
            <a:r>
              <a:rPr lang="en-MY" dirty="0"/>
              <a:t>Weather is being badly changed . For that </a:t>
            </a:r>
            <a:r>
              <a:rPr lang="en-MY" dirty="0" smtClean="0"/>
              <a:t>we build a </a:t>
            </a:r>
            <a:r>
              <a:rPr lang="en-MY" dirty="0"/>
              <a:t>weather controlling tower </a:t>
            </a:r>
            <a:r>
              <a:rPr lang="en-MY" dirty="0" smtClean="0"/>
              <a:t>. The </a:t>
            </a:r>
            <a:r>
              <a:rPr lang="en-MY" dirty="0"/>
              <a:t>weather </a:t>
            </a:r>
            <a:r>
              <a:rPr lang="en-MY" dirty="0" smtClean="0"/>
              <a:t>was controlled </a:t>
            </a:r>
            <a:r>
              <a:rPr lang="en-MY" dirty="0"/>
              <a:t>by this tower and it will </a:t>
            </a:r>
            <a:r>
              <a:rPr lang="en-MY" dirty="0" smtClean="0"/>
              <a:t>return to the </a:t>
            </a:r>
            <a:r>
              <a:rPr lang="en-MY" dirty="0"/>
              <a:t>normal </a:t>
            </a:r>
            <a:r>
              <a:rPr lang="en-MY" dirty="0" smtClean="0"/>
              <a:t>weather whenever needed.</a:t>
            </a:r>
            <a:endParaRPr lang="en-MY" dirty="0"/>
          </a:p>
          <a:p>
            <a:pPr>
              <a:lnSpc>
                <a:spcPct val="120000"/>
              </a:lnSpc>
            </a:pPr>
            <a:r>
              <a:rPr lang="en-MY" dirty="0"/>
              <a:t>For the accelerate of vehicles of the travelling speed ,we need to use vacuum tube chamber for transportation. In this way, we go can one place to another </a:t>
            </a:r>
            <a:r>
              <a:rPr lang="en-MY" dirty="0" smtClean="0"/>
              <a:t>place more efficient and fast.</a:t>
            </a:r>
            <a:endParaRPr lang="en-MY" dirty="0"/>
          </a:p>
          <a:p>
            <a:pPr>
              <a:lnSpc>
                <a:spcPct val="120000"/>
              </a:lnSpc>
            </a:pPr>
            <a:r>
              <a:rPr lang="en-MY" dirty="0"/>
              <a:t>To remove the acid rain and air pollution we have to use filter </a:t>
            </a:r>
            <a:r>
              <a:rPr lang="en-MY" dirty="0" smtClean="0"/>
              <a:t>that purified </a:t>
            </a:r>
            <a:r>
              <a:rPr lang="en-MY" dirty="0"/>
              <a:t>the rain and air . </a:t>
            </a:r>
            <a:r>
              <a:rPr lang="en-MY" dirty="0" smtClean="0"/>
              <a:t>Therefore, we build an air purifier and rain filter.</a:t>
            </a:r>
            <a:endParaRPr lang="en-MY" dirty="0"/>
          </a:p>
          <a:p>
            <a:pPr>
              <a:lnSpc>
                <a:spcPct val="120000"/>
              </a:lnSpc>
            </a:pPr>
            <a:r>
              <a:rPr lang="en-MY" dirty="0"/>
              <a:t>To protect the traditional education ,we </a:t>
            </a:r>
            <a:r>
              <a:rPr lang="en-MY" dirty="0" smtClean="0"/>
              <a:t>build a </a:t>
            </a:r>
            <a:r>
              <a:rPr lang="en-MY" dirty="0"/>
              <a:t>museum </a:t>
            </a:r>
            <a:r>
              <a:rPr lang="en-MY" dirty="0" smtClean="0"/>
              <a:t>to </a:t>
            </a:r>
            <a:r>
              <a:rPr lang="en-MY" dirty="0"/>
              <a:t>collect the books for our next </a:t>
            </a:r>
            <a:r>
              <a:rPr lang="en-MY" dirty="0" smtClean="0"/>
              <a:t>generation and archive </a:t>
            </a:r>
            <a:r>
              <a:rPr lang="en-MY" dirty="0"/>
              <a:t>and display </a:t>
            </a:r>
            <a:r>
              <a:rPr lang="en-MY" dirty="0" smtClean="0"/>
              <a:t>the books </a:t>
            </a:r>
            <a:r>
              <a:rPr lang="en-MY" dirty="0"/>
              <a:t>and papers.</a:t>
            </a:r>
          </a:p>
          <a:p>
            <a:endParaRPr lang="en-MY" sz="2600" dirty="0"/>
          </a:p>
        </p:txBody>
      </p:sp>
    </p:spTree>
    <p:extLst>
      <p:ext uri="{BB962C8B-B14F-4D97-AF65-F5344CB8AC3E}">
        <p14:creationId xmlns:p14="http://schemas.microsoft.com/office/powerpoint/2010/main" val="3652598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3.3 TEAM WORKING</a:t>
            </a:r>
            <a:br>
              <a:rPr lang="en-MY" dirty="0"/>
            </a:br>
            <a:endParaRPr lang="en-MY" dirty="0"/>
          </a:p>
        </p:txBody>
      </p:sp>
      <p:sp>
        <p:nvSpPr>
          <p:cNvPr id="3" name="Content Placeholder 2"/>
          <p:cNvSpPr>
            <a:spLocks noGrp="1"/>
          </p:cNvSpPr>
          <p:nvPr>
            <p:ph idx="1"/>
          </p:nvPr>
        </p:nvSpPr>
        <p:spPr>
          <a:xfrm>
            <a:off x="838200" y="1177635"/>
            <a:ext cx="10515600" cy="5999019"/>
          </a:xfrm>
        </p:spPr>
        <p:txBody>
          <a:bodyPr>
            <a:normAutofit fontScale="77500" lnSpcReduction="20000"/>
          </a:bodyPr>
          <a:lstStyle/>
          <a:p>
            <a:r>
              <a:rPr lang="en-MY" dirty="0" smtClean="0"/>
              <a:t>Team </a:t>
            </a:r>
            <a:r>
              <a:rPr lang="en-MY" dirty="0"/>
              <a:t>work is the mutual collaborative effort of a group of people to complete a task or gain a common goal  with the most efficient way. During the design thinking part, we were commanded to make a future school as a team of  9 members. We had limited time &amp; tools to make the structure of our future school but we did it possible because of team working effort. Sharing ideas &amp; contribution from each member made the task easier. </a:t>
            </a:r>
          </a:p>
          <a:p>
            <a:endParaRPr lang="en-MY" dirty="0"/>
          </a:p>
          <a:p>
            <a:r>
              <a:rPr lang="en-MY" dirty="0"/>
              <a:t>What we did as a team during the design thinking part:</a:t>
            </a:r>
          </a:p>
          <a:p>
            <a:pPr marL="0" indent="0">
              <a:buNone/>
            </a:pPr>
            <a:endParaRPr lang="en-MY" dirty="0"/>
          </a:p>
          <a:p>
            <a:pPr marL="0" indent="0">
              <a:buNone/>
            </a:pPr>
            <a:r>
              <a:rPr lang="en-MY" dirty="0"/>
              <a:t>1. The most important thing was thinking about the shape of our future school , we all </a:t>
            </a:r>
            <a:r>
              <a:rPr lang="en-MY" dirty="0" smtClean="0"/>
              <a:t>had</a:t>
            </a:r>
          </a:p>
          <a:p>
            <a:pPr marL="0" indent="0">
              <a:buNone/>
            </a:pPr>
            <a:r>
              <a:rPr lang="en-MY" dirty="0"/>
              <a:t> </a:t>
            </a:r>
            <a:r>
              <a:rPr lang="en-MY" dirty="0" smtClean="0"/>
              <a:t>    different </a:t>
            </a:r>
            <a:r>
              <a:rPr lang="en-MY" dirty="0"/>
              <a:t>ideas </a:t>
            </a:r>
            <a:r>
              <a:rPr lang="en-MY" dirty="0" smtClean="0"/>
              <a:t>but </a:t>
            </a:r>
            <a:r>
              <a:rPr lang="en-MY" dirty="0"/>
              <a:t>by sharing ideas, we came to a specific point.</a:t>
            </a:r>
          </a:p>
          <a:p>
            <a:pPr marL="0" indent="0">
              <a:buNone/>
            </a:pPr>
            <a:r>
              <a:rPr lang="en-MY" dirty="0"/>
              <a:t>2. We gathered tools to make the design of our future school.</a:t>
            </a:r>
          </a:p>
          <a:p>
            <a:pPr marL="0" indent="0">
              <a:buNone/>
            </a:pPr>
            <a:r>
              <a:rPr lang="en-MY" dirty="0"/>
              <a:t>3. We had to use the materials with much perfection &amp; carefully. </a:t>
            </a:r>
          </a:p>
          <a:p>
            <a:pPr marL="0" indent="0">
              <a:buNone/>
            </a:pPr>
            <a:r>
              <a:rPr lang="en-MY" dirty="0"/>
              <a:t>4. We cut the paper, tube &amp; other stuffs then tied up and glued up the stuffs as we needed.</a:t>
            </a:r>
          </a:p>
          <a:p>
            <a:pPr marL="0" indent="0">
              <a:buNone/>
            </a:pPr>
            <a:r>
              <a:rPr lang="en-MY" dirty="0"/>
              <a:t>5. We gave the shape of our future school in time &amp; displayed it successfully. </a:t>
            </a:r>
          </a:p>
          <a:p>
            <a:pPr marL="342900" indent="-342900"/>
            <a:endParaRPr lang="en-MY" dirty="0"/>
          </a:p>
          <a:p>
            <a:pPr marL="342900" indent="-342900"/>
            <a:r>
              <a:rPr lang="en-MY" dirty="0"/>
              <a:t>So, it was all about team working effort. Probably, it would be difficult if we tried to do the task individually.</a:t>
            </a:r>
          </a:p>
          <a:p>
            <a:pPr marL="0" indent="0">
              <a:buNone/>
            </a:pPr>
            <a:endParaRPr lang="en-MY" dirty="0"/>
          </a:p>
        </p:txBody>
      </p:sp>
    </p:spTree>
    <p:extLst>
      <p:ext uri="{BB962C8B-B14F-4D97-AF65-F5344CB8AC3E}">
        <p14:creationId xmlns:p14="http://schemas.microsoft.com/office/powerpoint/2010/main" val="3052967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399" y="2479530"/>
            <a:ext cx="8111838" cy="1325563"/>
          </a:xfrm>
          <a:ln w="76200"/>
        </p:spPr>
        <p:style>
          <a:lnRef idx="2">
            <a:schemeClr val="dk1"/>
          </a:lnRef>
          <a:fillRef idx="1">
            <a:schemeClr val="lt1"/>
          </a:fillRef>
          <a:effectRef idx="0">
            <a:schemeClr val="dk1"/>
          </a:effectRef>
          <a:fontRef idx="minor">
            <a:schemeClr val="dk1"/>
          </a:fontRef>
        </p:style>
        <p:txBody>
          <a:bodyPr/>
          <a:lstStyle/>
          <a:p>
            <a:r>
              <a:rPr lang="en-MY" dirty="0" smtClean="0"/>
              <a:t>  4.0  </a:t>
            </a:r>
            <a:r>
              <a:rPr lang="en-MY" dirty="0" smtClean="0"/>
              <a:t>DESIGN THINKING EVIDENCE</a:t>
            </a:r>
            <a:endParaRPr lang="en-MY" dirty="0"/>
          </a:p>
        </p:txBody>
      </p:sp>
    </p:spTree>
    <p:extLst>
      <p:ext uri="{BB962C8B-B14F-4D97-AF65-F5344CB8AC3E}">
        <p14:creationId xmlns:p14="http://schemas.microsoft.com/office/powerpoint/2010/main" val="2280966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Rounded Rectangle 3"/>
          <p:cNvSpPr/>
          <p:nvPr/>
        </p:nvSpPr>
        <p:spPr>
          <a:xfrm rot="21371782">
            <a:off x="1892349" y="800133"/>
            <a:ext cx="3364672" cy="91472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Lack of parking space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4"/>
          <p:cNvSpPr/>
          <p:nvPr/>
        </p:nvSpPr>
        <p:spPr>
          <a:xfrm rot="21160655">
            <a:off x="7409029" y="913931"/>
            <a:ext cx="3567079" cy="7174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Acid rain and air pollution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ounded Rectangle 5"/>
          <p:cNvSpPr/>
          <p:nvPr/>
        </p:nvSpPr>
        <p:spPr>
          <a:xfrm rot="371535">
            <a:off x="1680221" y="2426749"/>
            <a:ext cx="3788929" cy="110695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Unpredictable change of extreme weather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6"/>
          <p:cNvSpPr/>
          <p:nvPr/>
        </p:nvSpPr>
        <p:spPr>
          <a:xfrm rot="21082676">
            <a:off x="1385522" y="4347526"/>
            <a:ext cx="4541618" cy="13592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Moving from one point to another point is time consuming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7"/>
          <p:cNvSpPr/>
          <p:nvPr/>
        </p:nvSpPr>
        <p:spPr>
          <a:xfrm rot="899534">
            <a:off x="7033345" y="3148773"/>
            <a:ext cx="4187819" cy="93966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Traditional education system is getting lost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p:cNvCxnSpPr>
            <a:endCxn id="4" idx="0"/>
          </p:cNvCxnSpPr>
          <p:nvPr/>
        </p:nvCxnSpPr>
        <p:spPr>
          <a:xfrm>
            <a:off x="3508310" y="0"/>
            <a:ext cx="36035" cy="8011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2"/>
            <a:endCxn id="6" idx="0"/>
          </p:cNvCxnSpPr>
          <p:nvPr/>
        </p:nvCxnSpPr>
        <p:spPr>
          <a:xfrm>
            <a:off x="3605025" y="1713847"/>
            <a:ext cx="29362" cy="7161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2"/>
            <a:endCxn id="7" idx="0"/>
          </p:cNvCxnSpPr>
          <p:nvPr/>
        </p:nvCxnSpPr>
        <p:spPr>
          <a:xfrm>
            <a:off x="3514985" y="3530479"/>
            <a:ext cx="39457" cy="8247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5" idx="0"/>
          </p:cNvCxnSpPr>
          <p:nvPr/>
        </p:nvCxnSpPr>
        <p:spPr>
          <a:xfrm>
            <a:off x="8991087" y="-926"/>
            <a:ext cx="155761" cy="9177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8" idx="0"/>
          </p:cNvCxnSpPr>
          <p:nvPr/>
        </p:nvCxnSpPr>
        <p:spPr>
          <a:xfrm>
            <a:off x="9238290" y="1628461"/>
            <a:ext cx="10505" cy="15363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87420" y="5784980"/>
            <a:ext cx="95732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prstClr val="black"/>
                </a:solidFill>
                <a:effectLst/>
                <a:uLnTx/>
                <a:uFillTx/>
                <a:latin typeface="Algerian" panose="04020705040A02060702" pitchFamily="82" charset="0"/>
                <a:ea typeface="+mn-ea"/>
                <a:cs typeface="+mn-cs"/>
              </a:rPr>
              <a:t>Problem </a:t>
            </a:r>
            <a:r>
              <a:rPr kumimoji="0" lang="en-US" sz="5400" b="0" i="0" u="none" strike="noStrike" kern="1200" cap="none" spc="0" normalizeH="0" baseline="0" noProof="0" dirty="0" smtClean="0">
                <a:ln>
                  <a:noFill/>
                </a:ln>
                <a:solidFill>
                  <a:prstClr val="black"/>
                </a:solidFill>
                <a:effectLst/>
                <a:uLnTx/>
                <a:uFillTx/>
                <a:latin typeface="Algerian" panose="04020705040A02060702" pitchFamily="82" charset="0"/>
                <a:ea typeface="+mn-ea"/>
                <a:cs typeface="+mn-cs"/>
              </a:rPr>
              <a:t>in Future School</a:t>
            </a:r>
            <a:endParaRPr kumimoji="0" lang="en-US" sz="54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endParaRPr>
          </a:p>
        </p:txBody>
      </p:sp>
    </p:spTree>
    <p:extLst>
      <p:ext uri="{BB962C8B-B14F-4D97-AF65-F5344CB8AC3E}">
        <p14:creationId xmlns:p14="http://schemas.microsoft.com/office/powerpoint/2010/main" val="1685177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2457161"/>
            <a:ext cx="8181109" cy="1325563"/>
          </a:xfrm>
          <a:ln w="76200"/>
        </p:spPr>
        <p:style>
          <a:lnRef idx="2">
            <a:schemeClr val="dk1"/>
          </a:lnRef>
          <a:fillRef idx="1">
            <a:schemeClr val="lt1"/>
          </a:fillRef>
          <a:effectRef idx="0">
            <a:schemeClr val="dk1"/>
          </a:effectRef>
          <a:fontRef idx="minor">
            <a:schemeClr val="dk1"/>
          </a:fontRef>
        </p:style>
        <p:txBody>
          <a:bodyPr>
            <a:normAutofit/>
          </a:bodyPr>
          <a:lstStyle/>
          <a:p>
            <a:pPr algn="ctr"/>
            <a:r>
              <a:rPr lang="en-MY" sz="5400" dirty="0" smtClean="0"/>
              <a:t>1.0  INTRODUCTION</a:t>
            </a:r>
            <a:endParaRPr lang="en-MY" sz="5400" dirty="0"/>
          </a:p>
        </p:txBody>
      </p:sp>
    </p:spTree>
    <p:extLst>
      <p:ext uri="{BB962C8B-B14F-4D97-AF65-F5344CB8AC3E}">
        <p14:creationId xmlns:p14="http://schemas.microsoft.com/office/powerpoint/2010/main" val="2424736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Rounded Rectangle 3"/>
          <p:cNvSpPr/>
          <p:nvPr/>
        </p:nvSpPr>
        <p:spPr>
          <a:xfrm rot="21371782">
            <a:off x="1892349" y="800133"/>
            <a:ext cx="3364672" cy="91472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Lack of parking space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4"/>
          <p:cNvSpPr/>
          <p:nvPr/>
        </p:nvSpPr>
        <p:spPr>
          <a:xfrm rot="21160655">
            <a:off x="7409029" y="913931"/>
            <a:ext cx="3567079" cy="7174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Acid rain and air pollution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ounded Rectangle 5"/>
          <p:cNvSpPr/>
          <p:nvPr/>
        </p:nvSpPr>
        <p:spPr>
          <a:xfrm rot="371535">
            <a:off x="1620521" y="2491034"/>
            <a:ext cx="3788929" cy="110695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Unpredictable change of extreme weather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6"/>
          <p:cNvSpPr/>
          <p:nvPr/>
        </p:nvSpPr>
        <p:spPr>
          <a:xfrm rot="21082676">
            <a:off x="1385522" y="4347526"/>
            <a:ext cx="4541618" cy="13592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Moving from one point to another point is time consuming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7"/>
          <p:cNvSpPr/>
          <p:nvPr/>
        </p:nvSpPr>
        <p:spPr>
          <a:xfrm rot="899534">
            <a:off x="7033345" y="3148773"/>
            <a:ext cx="4187819" cy="93966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Traditional education system is getting lost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p:cNvCxnSpPr>
            <a:endCxn id="4" idx="0"/>
          </p:cNvCxnSpPr>
          <p:nvPr/>
        </p:nvCxnSpPr>
        <p:spPr>
          <a:xfrm>
            <a:off x="3508310" y="0"/>
            <a:ext cx="36035" cy="8011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2"/>
            <a:endCxn id="6" idx="0"/>
          </p:cNvCxnSpPr>
          <p:nvPr/>
        </p:nvCxnSpPr>
        <p:spPr>
          <a:xfrm>
            <a:off x="3605025" y="1713847"/>
            <a:ext cx="29362" cy="7161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2"/>
            <a:endCxn id="7" idx="0"/>
          </p:cNvCxnSpPr>
          <p:nvPr/>
        </p:nvCxnSpPr>
        <p:spPr>
          <a:xfrm>
            <a:off x="3514985" y="3530479"/>
            <a:ext cx="39457" cy="8247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5" idx="0"/>
          </p:cNvCxnSpPr>
          <p:nvPr/>
        </p:nvCxnSpPr>
        <p:spPr>
          <a:xfrm>
            <a:off x="8991087" y="-926"/>
            <a:ext cx="155761" cy="9177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8" idx="0"/>
          </p:cNvCxnSpPr>
          <p:nvPr/>
        </p:nvCxnSpPr>
        <p:spPr>
          <a:xfrm>
            <a:off x="9238290" y="1628461"/>
            <a:ext cx="10505" cy="15363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987420" y="5784980"/>
            <a:ext cx="95732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prstClr val="black"/>
                </a:solidFill>
                <a:effectLst/>
                <a:uLnTx/>
                <a:uFillTx/>
                <a:latin typeface="Algerian" panose="04020705040A02060702" pitchFamily="82" charset="0"/>
                <a:ea typeface="+mn-ea"/>
                <a:cs typeface="+mn-cs"/>
              </a:rPr>
              <a:t>Problem in Future School</a:t>
            </a:r>
            <a:endParaRPr kumimoji="0" lang="en-US" sz="54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endParaRPr>
          </a:p>
        </p:txBody>
      </p:sp>
      <p:sp>
        <p:nvSpPr>
          <p:cNvPr id="25" name="Snip Diagonal Corner Rectangle 24"/>
          <p:cNvSpPr/>
          <p:nvPr/>
        </p:nvSpPr>
        <p:spPr>
          <a:xfrm rot="1333329">
            <a:off x="4030828" y="613472"/>
            <a:ext cx="2796012" cy="750028"/>
          </a:xfrm>
          <a:prstGeom prst="snip2DiagRect">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Provide more parking space </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nip Diagonal Corner Rectangle 26"/>
          <p:cNvSpPr/>
          <p:nvPr/>
        </p:nvSpPr>
        <p:spPr>
          <a:xfrm rot="1115691">
            <a:off x="3944393" y="2413295"/>
            <a:ext cx="2892489" cy="569747"/>
          </a:xfrm>
          <a:prstGeom prst="snip2DiagRect">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Alter the weather </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Snip Diagonal Corner Rectangle 27"/>
          <p:cNvSpPr/>
          <p:nvPr/>
        </p:nvSpPr>
        <p:spPr>
          <a:xfrm rot="1115691">
            <a:off x="4690067" y="4085043"/>
            <a:ext cx="2672305" cy="737013"/>
          </a:xfrm>
          <a:prstGeom prst="snip2DiagRect">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Accelerate the travelling speed</a:t>
            </a:r>
          </a:p>
        </p:txBody>
      </p:sp>
      <p:sp>
        <p:nvSpPr>
          <p:cNvPr id="29" name="Snip Diagonal Corner Rectangle 28"/>
          <p:cNvSpPr/>
          <p:nvPr/>
        </p:nvSpPr>
        <p:spPr>
          <a:xfrm rot="364471">
            <a:off x="8776067" y="180583"/>
            <a:ext cx="3122462" cy="663338"/>
          </a:xfrm>
          <a:prstGeom prst="snip2DiagRect">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Filter and purify the rain and air</a:t>
            </a:r>
          </a:p>
        </p:txBody>
      </p:sp>
      <p:sp>
        <p:nvSpPr>
          <p:cNvPr id="30" name="Snip Diagonal Corner Rectangle 29"/>
          <p:cNvSpPr/>
          <p:nvPr/>
        </p:nvSpPr>
        <p:spPr>
          <a:xfrm rot="364471">
            <a:off x="7779548" y="4122334"/>
            <a:ext cx="3122462" cy="663338"/>
          </a:xfrm>
          <a:prstGeom prst="snip2DiagRect">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Archive and display books and papers</a:t>
            </a:r>
          </a:p>
        </p:txBody>
      </p:sp>
    </p:spTree>
    <p:extLst>
      <p:ext uri="{BB962C8B-B14F-4D97-AF65-F5344CB8AC3E}">
        <p14:creationId xmlns:p14="http://schemas.microsoft.com/office/powerpoint/2010/main" val="597653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Rounded Rectangle 3"/>
          <p:cNvSpPr/>
          <p:nvPr/>
        </p:nvSpPr>
        <p:spPr>
          <a:xfrm rot="21371782">
            <a:off x="1892349" y="800133"/>
            <a:ext cx="3364672" cy="91472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Lack of parking space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4"/>
          <p:cNvSpPr/>
          <p:nvPr/>
        </p:nvSpPr>
        <p:spPr>
          <a:xfrm rot="21160655">
            <a:off x="7409029" y="913931"/>
            <a:ext cx="3567079" cy="7174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Acid rain and air pollution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ounded Rectangle 5"/>
          <p:cNvSpPr/>
          <p:nvPr/>
        </p:nvSpPr>
        <p:spPr>
          <a:xfrm rot="371535">
            <a:off x="1620521" y="2491034"/>
            <a:ext cx="3788929" cy="110695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Unpredictable change of extreme weather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6"/>
          <p:cNvSpPr/>
          <p:nvPr/>
        </p:nvSpPr>
        <p:spPr>
          <a:xfrm rot="21082676">
            <a:off x="1385522" y="4347526"/>
            <a:ext cx="4541618" cy="13592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Moving from one point to another point is time consuming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7"/>
          <p:cNvSpPr/>
          <p:nvPr/>
        </p:nvSpPr>
        <p:spPr>
          <a:xfrm rot="899534">
            <a:off x="7033345" y="3148773"/>
            <a:ext cx="4187819" cy="93966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Traditional education system is getting lost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p:cNvCxnSpPr>
            <a:endCxn id="4" idx="0"/>
          </p:cNvCxnSpPr>
          <p:nvPr/>
        </p:nvCxnSpPr>
        <p:spPr>
          <a:xfrm>
            <a:off x="3508310" y="0"/>
            <a:ext cx="36035" cy="8011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2"/>
            <a:endCxn id="6" idx="0"/>
          </p:cNvCxnSpPr>
          <p:nvPr/>
        </p:nvCxnSpPr>
        <p:spPr>
          <a:xfrm>
            <a:off x="3605025" y="1713847"/>
            <a:ext cx="29362" cy="7161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2"/>
            <a:endCxn id="7" idx="0"/>
          </p:cNvCxnSpPr>
          <p:nvPr/>
        </p:nvCxnSpPr>
        <p:spPr>
          <a:xfrm>
            <a:off x="3514985" y="3530479"/>
            <a:ext cx="39457" cy="8247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5" idx="0"/>
          </p:cNvCxnSpPr>
          <p:nvPr/>
        </p:nvCxnSpPr>
        <p:spPr>
          <a:xfrm>
            <a:off x="8991087" y="-926"/>
            <a:ext cx="155761" cy="9177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8" idx="0"/>
          </p:cNvCxnSpPr>
          <p:nvPr/>
        </p:nvCxnSpPr>
        <p:spPr>
          <a:xfrm>
            <a:off x="9238290" y="1628461"/>
            <a:ext cx="10505" cy="15363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rot="21029745">
            <a:off x="108310" y="449131"/>
            <a:ext cx="3127100" cy="816419"/>
          </a:xfrm>
          <a:prstGeom prst="rect">
            <a:avLst/>
          </a:prstGeom>
          <a:solidFill>
            <a:srgbClr val="ABF5FF">
              <a:alpha val="75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Multi-storied car park</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rot="20930424">
            <a:off x="133816" y="1960717"/>
            <a:ext cx="3127100" cy="816419"/>
          </a:xfrm>
          <a:prstGeom prst="rect">
            <a:avLst/>
          </a:prstGeom>
          <a:solidFill>
            <a:srgbClr val="ABF5FF">
              <a:alpha val="84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Weather-controlling tower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p:cNvSpPr/>
          <p:nvPr/>
        </p:nvSpPr>
        <p:spPr>
          <a:xfrm rot="20139298">
            <a:off x="302163" y="4146202"/>
            <a:ext cx="3127100" cy="816419"/>
          </a:xfrm>
          <a:prstGeom prst="rect">
            <a:avLst/>
          </a:prstGeom>
          <a:solidFill>
            <a:srgbClr val="ABF5FF">
              <a:alpha val="8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Vacuum tube chamber for transportation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p:cNvSpPr/>
          <p:nvPr/>
        </p:nvSpPr>
        <p:spPr>
          <a:xfrm rot="400144">
            <a:off x="7398479" y="1693113"/>
            <a:ext cx="3555547" cy="562378"/>
          </a:xfrm>
          <a:prstGeom prst="rect">
            <a:avLst/>
          </a:prstGeom>
          <a:solidFill>
            <a:srgbClr val="ABF5FF">
              <a:alpha val="8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Air purifier and rain filter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p:cNvSpPr/>
          <p:nvPr/>
        </p:nvSpPr>
        <p:spPr>
          <a:xfrm rot="483593">
            <a:off x="8070984" y="2775336"/>
            <a:ext cx="3945596" cy="642851"/>
          </a:xfrm>
          <a:prstGeom prst="rect">
            <a:avLst/>
          </a:prstGeom>
          <a:solidFill>
            <a:srgbClr val="ABF5FF">
              <a:alpha val="8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Museum of Books and Papers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1987420" y="5784980"/>
            <a:ext cx="95732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prstClr val="black"/>
                </a:solidFill>
                <a:effectLst/>
                <a:uLnTx/>
                <a:uFillTx/>
                <a:latin typeface="Algerian" panose="04020705040A02060702" pitchFamily="82" charset="0"/>
                <a:ea typeface="+mn-ea"/>
                <a:cs typeface="+mn-cs"/>
              </a:rPr>
              <a:t>Problem in Future School</a:t>
            </a:r>
            <a:endParaRPr kumimoji="0" lang="en-US" sz="54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endParaRPr>
          </a:p>
        </p:txBody>
      </p:sp>
      <p:sp>
        <p:nvSpPr>
          <p:cNvPr id="25" name="Snip Diagonal Corner Rectangle 24"/>
          <p:cNvSpPr/>
          <p:nvPr/>
        </p:nvSpPr>
        <p:spPr>
          <a:xfrm rot="1333329">
            <a:off x="4030828" y="613472"/>
            <a:ext cx="2796012" cy="750028"/>
          </a:xfrm>
          <a:prstGeom prst="snip2DiagRect">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Provide more parking space </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nip Diagonal Corner Rectangle 26"/>
          <p:cNvSpPr/>
          <p:nvPr/>
        </p:nvSpPr>
        <p:spPr>
          <a:xfrm rot="1115691">
            <a:off x="3944393" y="2413295"/>
            <a:ext cx="2892489" cy="569747"/>
          </a:xfrm>
          <a:prstGeom prst="snip2DiagRect">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Alter the weather </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Snip Diagonal Corner Rectangle 27"/>
          <p:cNvSpPr/>
          <p:nvPr/>
        </p:nvSpPr>
        <p:spPr>
          <a:xfrm rot="1115691">
            <a:off x="4690067" y="4085043"/>
            <a:ext cx="2672305" cy="737013"/>
          </a:xfrm>
          <a:prstGeom prst="snip2DiagRect">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Accelerate the travelling speed</a:t>
            </a:r>
          </a:p>
        </p:txBody>
      </p:sp>
      <p:sp>
        <p:nvSpPr>
          <p:cNvPr id="29" name="Snip Diagonal Corner Rectangle 28"/>
          <p:cNvSpPr/>
          <p:nvPr/>
        </p:nvSpPr>
        <p:spPr>
          <a:xfrm rot="364471">
            <a:off x="8776067" y="180583"/>
            <a:ext cx="3122462" cy="663338"/>
          </a:xfrm>
          <a:prstGeom prst="snip2DiagRect">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Filter and purify the rain and air</a:t>
            </a:r>
          </a:p>
        </p:txBody>
      </p:sp>
      <p:sp>
        <p:nvSpPr>
          <p:cNvPr id="30" name="Snip Diagonal Corner Rectangle 29"/>
          <p:cNvSpPr/>
          <p:nvPr/>
        </p:nvSpPr>
        <p:spPr>
          <a:xfrm rot="364471">
            <a:off x="7779548" y="4122334"/>
            <a:ext cx="3122462" cy="663338"/>
          </a:xfrm>
          <a:prstGeom prst="snip2DiagRect">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Archive and display books and papers</a:t>
            </a:r>
          </a:p>
        </p:txBody>
      </p:sp>
    </p:spTree>
    <p:extLst>
      <p:ext uri="{BB962C8B-B14F-4D97-AF65-F5344CB8AC3E}">
        <p14:creationId xmlns:p14="http://schemas.microsoft.com/office/powerpoint/2010/main" val="3673999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2308" y="2484872"/>
            <a:ext cx="7211291" cy="1325563"/>
          </a:xfrm>
          <a:ln w="76200"/>
        </p:spPr>
        <p:style>
          <a:lnRef idx="2">
            <a:schemeClr val="dk1"/>
          </a:lnRef>
          <a:fillRef idx="1">
            <a:schemeClr val="lt1"/>
          </a:fillRef>
          <a:effectRef idx="0">
            <a:schemeClr val="dk1"/>
          </a:effectRef>
          <a:fontRef idx="minor">
            <a:schemeClr val="dk1"/>
          </a:fontRef>
        </p:style>
        <p:txBody>
          <a:bodyPr>
            <a:normAutofit/>
          </a:bodyPr>
          <a:lstStyle/>
          <a:p>
            <a:pPr algn="ctr"/>
            <a:r>
              <a:rPr lang="en-MY" sz="5400" dirty="0"/>
              <a:t>5.0  REFLECTIONS</a:t>
            </a:r>
          </a:p>
        </p:txBody>
      </p:sp>
    </p:spTree>
    <p:extLst>
      <p:ext uri="{BB962C8B-B14F-4D97-AF65-F5344CB8AC3E}">
        <p14:creationId xmlns:p14="http://schemas.microsoft.com/office/powerpoint/2010/main" val="3816425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346" y="858983"/>
            <a:ext cx="10515600" cy="4973782"/>
          </a:xfrm>
        </p:spPr>
        <p:txBody>
          <a:bodyPr>
            <a:normAutofit lnSpcReduction="10000"/>
          </a:bodyPr>
          <a:lstStyle/>
          <a:p>
            <a:pPr marL="0" indent="0">
              <a:lnSpc>
                <a:spcPct val="100000"/>
              </a:lnSpc>
              <a:spcBef>
                <a:spcPts val="0"/>
              </a:spcBef>
              <a:buNone/>
            </a:pPr>
            <a:endParaRPr lang="en-MY" sz="2000" u="sng" spc="300" dirty="0" smtClean="0">
              <a:solidFill>
                <a:prstClr val="black"/>
              </a:solidFill>
              <a:latin typeface="Calibri Light" panose="020F0302020204030204"/>
            </a:endParaRPr>
          </a:p>
          <a:p>
            <a:pPr marL="0" indent="0">
              <a:lnSpc>
                <a:spcPct val="100000"/>
              </a:lnSpc>
              <a:spcBef>
                <a:spcPts val="0"/>
              </a:spcBef>
              <a:buNone/>
            </a:pPr>
            <a:r>
              <a:rPr lang="en-MY" sz="2400" u="sng" spc="300" dirty="0" smtClean="0">
                <a:solidFill>
                  <a:prstClr val="black"/>
                </a:solidFill>
                <a:latin typeface="Calibri Light" panose="020F0302020204030204"/>
              </a:rPr>
              <a:t>YEOH </a:t>
            </a:r>
            <a:r>
              <a:rPr lang="en-MY" sz="2400" u="sng" spc="300" dirty="0">
                <a:solidFill>
                  <a:prstClr val="black"/>
                </a:solidFill>
                <a:latin typeface="Calibri Light" panose="020F0302020204030204"/>
              </a:rPr>
              <a:t>KAI XIANG</a:t>
            </a:r>
          </a:p>
          <a:p>
            <a:pPr marL="0" lvl="0" indent="0">
              <a:lnSpc>
                <a:spcPct val="100000"/>
              </a:lnSpc>
              <a:spcBef>
                <a:spcPts val="0"/>
              </a:spcBef>
              <a:buNone/>
            </a:pPr>
            <a:endParaRPr lang="en-MY" sz="2000" spc="300" dirty="0" smtClean="0">
              <a:solidFill>
                <a:prstClr val="black"/>
              </a:solidFill>
              <a:latin typeface="Calibri Light" panose="020F0302020204030204"/>
            </a:endParaRPr>
          </a:p>
          <a:p>
            <a:pPr marL="0" lvl="0" indent="0">
              <a:lnSpc>
                <a:spcPct val="107000"/>
              </a:lnSpc>
              <a:spcAft>
                <a:spcPts val="800"/>
              </a:spcAft>
              <a:buNone/>
            </a:pPr>
            <a:r>
              <a:rPr lang="en-MY" sz="2000" spc="300" dirty="0" smtClean="0">
                <a:solidFill>
                  <a:prstClr val="black"/>
                </a:solidFill>
                <a:latin typeface="Calibri Light" panose="020F0302020204030204"/>
              </a:rPr>
              <a:t>	</a:t>
            </a:r>
            <a:r>
              <a:rPr lang="en-MY" sz="2200" dirty="0">
                <a:latin typeface="+mj-lt"/>
                <a:ea typeface="DengXian"/>
                <a:cs typeface="Times New Roman" panose="02020603050405020304" pitchFamily="18" charset="0"/>
              </a:rPr>
              <a:t>As a programmer, I would like to possess the ability to think creatively and efficiently, where I must able to think of an idea within limited time. With this ability, I would able to figure out how to solve the problem and </a:t>
            </a:r>
            <a:r>
              <a:rPr lang="en-MY" sz="2200" dirty="0" smtClean="0">
                <a:latin typeface="+mj-lt"/>
                <a:ea typeface="DengXian"/>
                <a:cs typeface="Times New Roman" panose="02020603050405020304" pitchFamily="18" charset="0"/>
              </a:rPr>
              <a:t>code </a:t>
            </a:r>
            <a:r>
              <a:rPr lang="en-MY" sz="2200" dirty="0">
                <a:latin typeface="+mj-lt"/>
                <a:ea typeface="DengXian"/>
                <a:cs typeface="Times New Roman" panose="02020603050405020304" pitchFamily="18" charset="0"/>
              </a:rPr>
              <a:t>efficiently when given a task. </a:t>
            </a:r>
          </a:p>
          <a:p>
            <a:pPr marL="0" indent="0">
              <a:lnSpc>
                <a:spcPct val="107000"/>
              </a:lnSpc>
              <a:spcAft>
                <a:spcPts val="800"/>
              </a:spcAft>
              <a:buNone/>
            </a:pPr>
            <a:r>
              <a:rPr lang="en-MY" sz="2200" dirty="0" smtClean="0">
                <a:latin typeface="+mj-lt"/>
                <a:ea typeface="DengXian"/>
                <a:cs typeface="Times New Roman" panose="02020603050405020304" pitchFamily="18" charset="0"/>
              </a:rPr>
              <a:t>	In </a:t>
            </a:r>
            <a:r>
              <a:rPr lang="en-MY" sz="2200" dirty="0">
                <a:latin typeface="+mj-lt"/>
                <a:ea typeface="DengXian"/>
                <a:cs typeface="Times New Roman" panose="02020603050405020304" pitchFamily="18" charset="0"/>
              </a:rPr>
              <a:t>this design thinking programme, especially the brainstorming session, I have learnt that the ability to think efficiently is very important, as we have to come out with an idea about our future campus. With limited resources and time, I must calm my mind in order to think logically and creatively. </a:t>
            </a:r>
          </a:p>
          <a:p>
            <a:pPr marL="0" indent="0">
              <a:buNone/>
            </a:pPr>
            <a:r>
              <a:rPr lang="en-MY" sz="2200" dirty="0" smtClean="0">
                <a:latin typeface="+mj-lt"/>
                <a:ea typeface="DengXian"/>
                <a:cs typeface="Times New Roman" panose="02020603050405020304" pitchFamily="18" charset="0"/>
              </a:rPr>
              <a:t>	This </a:t>
            </a:r>
            <a:r>
              <a:rPr lang="en-MY" sz="2200" dirty="0">
                <a:latin typeface="+mj-lt"/>
                <a:ea typeface="DengXian"/>
                <a:cs typeface="Times New Roman" panose="02020603050405020304" pitchFamily="18" charset="0"/>
              </a:rPr>
              <a:t>design thinking makes me firmly believe that I must practise brainstorming in my free time in order to master the skills to think efficiently. I could also search the internet for a problem and brainstorm it with friends in group.</a:t>
            </a:r>
            <a:endParaRPr lang="en-MY" sz="2200" spc="300" dirty="0">
              <a:solidFill>
                <a:prstClr val="black"/>
              </a:solidFill>
              <a:latin typeface="+mj-lt"/>
            </a:endParaRPr>
          </a:p>
        </p:txBody>
      </p:sp>
    </p:spTree>
    <p:extLst>
      <p:ext uri="{BB962C8B-B14F-4D97-AF65-F5344CB8AC3E}">
        <p14:creationId xmlns:p14="http://schemas.microsoft.com/office/powerpoint/2010/main" val="2889839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073" y="1246910"/>
            <a:ext cx="10515600" cy="4724399"/>
          </a:xfrm>
        </p:spPr>
        <p:txBody>
          <a:bodyPr>
            <a:normAutofit/>
          </a:bodyPr>
          <a:lstStyle/>
          <a:p>
            <a:pPr marL="0" indent="0">
              <a:buNone/>
            </a:pPr>
            <a:r>
              <a:rPr lang="en-MY" sz="2400" u="sng" dirty="0" smtClean="0">
                <a:latin typeface="+mj-lt"/>
              </a:rPr>
              <a:t>TAN CHONG LIM</a:t>
            </a:r>
            <a:endParaRPr lang="en-MY" sz="2400" dirty="0" smtClean="0">
              <a:latin typeface="+mj-lt"/>
            </a:endParaRPr>
          </a:p>
          <a:p>
            <a:pPr marL="0" indent="0">
              <a:buNone/>
            </a:pPr>
            <a:endParaRPr lang="en-MY" sz="2400" u="sng" dirty="0">
              <a:latin typeface="+mj-lt"/>
            </a:endParaRPr>
          </a:p>
          <a:p>
            <a:pPr marL="0" indent="0">
              <a:lnSpc>
                <a:spcPct val="100000"/>
              </a:lnSpc>
              <a:buNone/>
            </a:pPr>
            <a:r>
              <a:rPr lang="en-MY" sz="2400" dirty="0" smtClean="0">
                <a:ea typeface="SimSun" panose="02010600030101010101" pitchFamily="2" charset="-122"/>
                <a:cs typeface="Times New Roman" panose="02020603050405020304" pitchFamily="18" charset="0"/>
              </a:rPr>
              <a:t>	</a:t>
            </a:r>
            <a:r>
              <a:rPr lang="en-MY" sz="2200" dirty="0" smtClean="0">
                <a:latin typeface="+mj-lt"/>
                <a:ea typeface="SimSun" panose="02010600030101010101" pitchFamily="2" charset="-122"/>
                <a:cs typeface="Times New Roman" panose="02020603050405020304" pitchFamily="18" charset="0"/>
              </a:rPr>
              <a:t>From </a:t>
            </a:r>
            <a:r>
              <a:rPr lang="en-MY" sz="2200" dirty="0">
                <a:latin typeface="+mj-lt"/>
                <a:ea typeface="SimSun" panose="02010600030101010101" pitchFamily="2" charset="-122"/>
                <a:cs typeface="Times New Roman" panose="02020603050405020304" pitchFamily="18" charset="0"/>
              </a:rPr>
              <a:t>the design thinking activity, I can imply critical thinking skills into various problems. The implication of the five steps, empathy, define, ideate, prototyping and deploy had simplified the process of solving a problem. Every step in the process are essential when solving a problem As a future programmer, it is ideal for using the design thinking steps to design software. Design thinking had provided an alternative way in the future as a problem-solving technique when I face difficulty. </a:t>
            </a:r>
            <a:r>
              <a:rPr lang="en-MY" sz="2200" dirty="0" smtClean="0">
                <a:latin typeface="+mj-lt"/>
                <a:ea typeface="SimSun" panose="02010600030101010101" pitchFamily="2" charset="-122"/>
                <a:cs typeface="Times New Roman" panose="02020603050405020304" pitchFamily="18" charset="0"/>
              </a:rPr>
              <a:t>My </a:t>
            </a:r>
            <a:r>
              <a:rPr lang="en-MY" sz="2200" dirty="0">
                <a:latin typeface="+mj-lt"/>
                <a:ea typeface="SimSun" panose="02010600030101010101" pitchFamily="2" charset="-122"/>
                <a:cs typeface="Times New Roman" panose="02020603050405020304" pitchFamily="18" charset="0"/>
              </a:rPr>
              <a:t>expect in the future is that I will use design thinking skills in various ways in my career</a:t>
            </a:r>
            <a:r>
              <a:rPr lang="en-MY" sz="2200" dirty="0" smtClean="0">
                <a:latin typeface="+mj-lt"/>
                <a:ea typeface="SimSun" panose="02010600030101010101" pitchFamily="2" charset="-122"/>
                <a:cs typeface="Times New Roman" panose="02020603050405020304" pitchFamily="18" charset="0"/>
              </a:rPr>
              <a:t>.</a:t>
            </a:r>
          </a:p>
          <a:p>
            <a:pPr marL="0" indent="0">
              <a:buNone/>
            </a:pPr>
            <a:endParaRPr lang="en-MY" sz="2000" u="sng"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86692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473" y="1437698"/>
            <a:ext cx="10515600" cy="3439103"/>
          </a:xfrm>
        </p:spPr>
        <p:txBody>
          <a:bodyPr>
            <a:normAutofit lnSpcReduction="10000"/>
          </a:bodyPr>
          <a:lstStyle/>
          <a:p>
            <a:pPr marL="0" lvl="0" indent="0">
              <a:buNone/>
            </a:pPr>
            <a:r>
              <a:rPr lang="en-MY" sz="2400" u="sng" dirty="0">
                <a:solidFill>
                  <a:prstClr val="black"/>
                </a:solidFill>
                <a:latin typeface="Calibri Light" panose="020F0302020204030204"/>
                <a:ea typeface="SimSun" panose="02010600030101010101" pitchFamily="2" charset="-122"/>
                <a:cs typeface="Times New Roman" panose="02020603050405020304" pitchFamily="18" charset="0"/>
              </a:rPr>
              <a:t>MD MOSTAFIZUR RAHMAN MASUD</a:t>
            </a:r>
          </a:p>
          <a:p>
            <a:pPr marL="0" lvl="0" indent="0">
              <a:buNone/>
            </a:pPr>
            <a:endParaRPr lang="en-MY" sz="2200" dirty="0">
              <a:solidFill>
                <a:prstClr val="black"/>
              </a:solidFill>
              <a:latin typeface="Calibri Light" panose="020F0302020204030204"/>
              <a:ea typeface="SimSun" panose="02010600030101010101" pitchFamily="2" charset="-122"/>
              <a:cs typeface="Times New Roman" panose="02020603050405020304" pitchFamily="18" charset="0"/>
            </a:endParaRPr>
          </a:p>
          <a:p>
            <a:pPr marL="0" lvl="0" indent="0">
              <a:lnSpc>
                <a:spcPct val="100000"/>
              </a:lnSpc>
              <a:buNone/>
            </a:pPr>
            <a:r>
              <a:rPr lang="en-MY" sz="2200" dirty="0">
                <a:solidFill>
                  <a:prstClr val="black"/>
                </a:solidFill>
                <a:latin typeface="Calibri Light" panose="020F0302020204030204"/>
                <a:ea typeface="SimSun" panose="02010600030101010101" pitchFamily="2" charset="-122"/>
                <a:cs typeface="Times New Roman" panose="02020603050405020304" pitchFamily="18" charset="0"/>
              </a:rPr>
              <a:t>	</a:t>
            </a:r>
            <a:r>
              <a:rPr lang="en-US" sz="2200" dirty="0">
                <a:solidFill>
                  <a:prstClr val="black"/>
                </a:solidFill>
                <a:latin typeface="+mj-lt"/>
                <a:ea typeface="SimSun" panose="02010600030101010101" pitchFamily="2" charset="-122"/>
                <a:cs typeface="Times New Roman" panose="02020603050405020304" pitchFamily="18" charset="0"/>
              </a:rPr>
              <a:t>From the design thinking, I gained a lot of knowledge. Design thinking have five steps, all of these members are thinking about how to build our future school and we all reached a goal . This </a:t>
            </a:r>
            <a:r>
              <a:rPr lang="en-US" sz="2200" dirty="0" err="1" smtClean="0">
                <a:solidFill>
                  <a:prstClr val="black"/>
                </a:solidFill>
                <a:latin typeface="+mj-lt"/>
                <a:ea typeface="SimSun" panose="02010600030101010101" pitchFamily="2" charset="-122"/>
                <a:cs typeface="Times New Roman" panose="02020603050405020304" pitchFamily="18" charset="0"/>
              </a:rPr>
              <a:t>teached</a:t>
            </a:r>
            <a:r>
              <a:rPr lang="en-US" sz="2200" dirty="0" smtClean="0">
                <a:solidFill>
                  <a:prstClr val="black"/>
                </a:solidFill>
                <a:latin typeface="+mj-lt"/>
                <a:ea typeface="SimSun" panose="02010600030101010101" pitchFamily="2" charset="-122"/>
                <a:cs typeface="Times New Roman" panose="02020603050405020304" pitchFamily="18" charset="0"/>
              </a:rPr>
              <a:t> </a:t>
            </a:r>
            <a:r>
              <a:rPr lang="en-US" sz="2200" dirty="0">
                <a:solidFill>
                  <a:prstClr val="black"/>
                </a:solidFill>
                <a:latin typeface="+mj-lt"/>
                <a:ea typeface="SimSun" panose="02010600030101010101" pitchFamily="2" charset="-122"/>
                <a:cs typeface="Times New Roman" panose="02020603050405020304" pitchFamily="18" charset="0"/>
              </a:rPr>
              <a:t>me how to do a group </a:t>
            </a:r>
            <a:r>
              <a:rPr lang="en-US" sz="2200" dirty="0" smtClean="0">
                <a:solidFill>
                  <a:prstClr val="black"/>
                </a:solidFill>
                <a:latin typeface="+mj-lt"/>
                <a:ea typeface="SimSun" panose="02010600030101010101" pitchFamily="2" charset="-122"/>
                <a:cs typeface="Times New Roman" panose="02020603050405020304" pitchFamily="18" charset="0"/>
              </a:rPr>
              <a:t>work. </a:t>
            </a:r>
            <a:r>
              <a:rPr lang="en-US" sz="2200" dirty="0">
                <a:solidFill>
                  <a:prstClr val="black"/>
                </a:solidFill>
                <a:latin typeface="+mj-lt"/>
                <a:ea typeface="SimSun" panose="02010600030101010101" pitchFamily="2" charset="-122"/>
                <a:cs typeface="Times New Roman" panose="02020603050405020304" pitchFamily="18" charset="0"/>
              </a:rPr>
              <a:t>It helps to build our </a:t>
            </a:r>
            <a:r>
              <a:rPr lang="en-US" sz="2200" dirty="0" smtClean="0">
                <a:solidFill>
                  <a:prstClr val="black"/>
                </a:solidFill>
                <a:latin typeface="+mj-lt"/>
                <a:ea typeface="SimSun" panose="02010600030101010101" pitchFamily="2" charset="-122"/>
                <a:cs typeface="Times New Roman" panose="02020603050405020304" pitchFamily="18" charset="0"/>
              </a:rPr>
              <a:t>high thinking </a:t>
            </a:r>
            <a:r>
              <a:rPr lang="en-US" sz="2200" dirty="0">
                <a:solidFill>
                  <a:prstClr val="black"/>
                </a:solidFill>
                <a:latin typeface="+mj-lt"/>
                <a:ea typeface="SimSun" panose="02010600030101010101" pitchFamily="2" charset="-122"/>
                <a:cs typeface="Times New Roman" panose="02020603050405020304" pitchFamily="18" charset="0"/>
              </a:rPr>
              <a:t>level </a:t>
            </a:r>
            <a:r>
              <a:rPr lang="en-US" sz="2200" dirty="0" smtClean="0">
                <a:solidFill>
                  <a:prstClr val="black"/>
                </a:solidFill>
                <a:latin typeface="+mj-lt"/>
                <a:ea typeface="SimSun" panose="02010600030101010101" pitchFamily="2" charset="-122"/>
                <a:cs typeface="Times New Roman" panose="02020603050405020304" pitchFamily="18" charset="0"/>
              </a:rPr>
              <a:t>. When </a:t>
            </a:r>
            <a:r>
              <a:rPr lang="en-US" sz="2200" dirty="0">
                <a:solidFill>
                  <a:prstClr val="black"/>
                </a:solidFill>
                <a:latin typeface="+mj-lt"/>
                <a:ea typeface="SimSun" panose="02010600030101010101" pitchFamily="2" charset="-122"/>
                <a:cs typeface="Times New Roman" panose="02020603050405020304" pitchFamily="18" charset="0"/>
              </a:rPr>
              <a:t>we are facing any problem to do anything how can we come over of this problem that also the part of this  . </a:t>
            </a:r>
            <a:r>
              <a:rPr lang="en-US" sz="2200" dirty="0" smtClean="0">
                <a:solidFill>
                  <a:prstClr val="black"/>
                </a:solidFill>
                <a:latin typeface="+mj-lt"/>
                <a:ea typeface="SimSun" panose="02010600030101010101" pitchFamily="2" charset="-122"/>
                <a:cs typeface="Times New Roman" panose="02020603050405020304" pitchFamily="18" charset="0"/>
              </a:rPr>
              <a:t>This </a:t>
            </a:r>
            <a:r>
              <a:rPr lang="en-US" sz="2200" dirty="0">
                <a:solidFill>
                  <a:prstClr val="black"/>
                </a:solidFill>
                <a:latin typeface="+mj-lt"/>
                <a:ea typeface="SimSun" panose="02010600030101010101" pitchFamily="2" charset="-122"/>
                <a:cs typeface="Times New Roman" panose="02020603050405020304" pitchFamily="18" charset="0"/>
              </a:rPr>
              <a:t>is also our practical experience </a:t>
            </a:r>
            <a:r>
              <a:rPr lang="en-US" sz="2200" dirty="0" smtClean="0">
                <a:solidFill>
                  <a:prstClr val="black"/>
                </a:solidFill>
                <a:latin typeface="+mj-lt"/>
                <a:ea typeface="SimSun" panose="02010600030101010101" pitchFamily="2" charset="-122"/>
                <a:cs typeface="Times New Roman" panose="02020603050405020304" pitchFamily="18" charset="0"/>
              </a:rPr>
              <a:t>. </a:t>
            </a:r>
            <a:r>
              <a:rPr lang="en-US" sz="2200" dirty="0">
                <a:solidFill>
                  <a:prstClr val="black"/>
                </a:solidFill>
                <a:latin typeface="+mj-lt"/>
                <a:ea typeface="SimSun" panose="02010600030101010101" pitchFamily="2" charset="-122"/>
                <a:cs typeface="Times New Roman" panose="02020603050405020304" pitchFamily="18" charset="0"/>
              </a:rPr>
              <a:t>W</a:t>
            </a:r>
            <a:r>
              <a:rPr lang="en-US" sz="2200" dirty="0" smtClean="0">
                <a:solidFill>
                  <a:prstClr val="black"/>
                </a:solidFill>
                <a:latin typeface="+mj-lt"/>
                <a:ea typeface="SimSun" panose="02010600030101010101" pitchFamily="2" charset="-122"/>
                <a:cs typeface="Times New Roman" panose="02020603050405020304" pitchFamily="18" charset="0"/>
              </a:rPr>
              <a:t>e </a:t>
            </a:r>
            <a:r>
              <a:rPr lang="en-US" sz="2200" dirty="0">
                <a:solidFill>
                  <a:prstClr val="black"/>
                </a:solidFill>
                <a:latin typeface="+mj-lt"/>
                <a:ea typeface="SimSun" panose="02010600030101010101" pitchFamily="2" charset="-122"/>
                <a:cs typeface="Times New Roman" panose="02020603050405020304" pitchFamily="18" charset="0"/>
              </a:rPr>
              <a:t>are listening, thinking deciding ,</a:t>
            </a:r>
            <a:r>
              <a:rPr lang="en-US" sz="2200" dirty="0" smtClean="0">
                <a:solidFill>
                  <a:prstClr val="black"/>
                </a:solidFill>
                <a:latin typeface="+mj-lt"/>
                <a:ea typeface="SimSun" panose="02010600030101010101" pitchFamily="2" charset="-122"/>
                <a:cs typeface="Times New Roman" panose="02020603050405020304" pitchFamily="18" charset="0"/>
              </a:rPr>
              <a:t>doing . All </a:t>
            </a:r>
            <a:r>
              <a:rPr lang="en-US" sz="2200" dirty="0">
                <a:solidFill>
                  <a:prstClr val="black"/>
                </a:solidFill>
                <a:latin typeface="+mj-lt"/>
                <a:ea typeface="SimSun" panose="02010600030101010101" pitchFamily="2" charset="-122"/>
                <a:cs typeface="Times New Roman" panose="02020603050405020304" pitchFamily="18" charset="0"/>
              </a:rPr>
              <a:t>of these  parts is playing in our mind . </a:t>
            </a:r>
            <a:r>
              <a:rPr lang="en-US" sz="2200" dirty="0" smtClean="0">
                <a:solidFill>
                  <a:prstClr val="black"/>
                </a:solidFill>
                <a:latin typeface="+mj-lt"/>
                <a:ea typeface="SimSun" panose="02010600030101010101" pitchFamily="2" charset="-122"/>
                <a:cs typeface="Times New Roman" panose="02020603050405020304" pitchFamily="18" charset="0"/>
              </a:rPr>
              <a:t>So </a:t>
            </a:r>
            <a:r>
              <a:rPr lang="en-US" sz="2200" dirty="0">
                <a:solidFill>
                  <a:prstClr val="black"/>
                </a:solidFill>
                <a:latin typeface="+mj-lt"/>
                <a:ea typeface="SimSun" panose="02010600030101010101" pitchFamily="2" charset="-122"/>
                <a:cs typeface="Times New Roman" panose="02020603050405020304" pitchFamily="18" charset="0"/>
              </a:rPr>
              <a:t>it is also brain storming process. After all of these, I can say that this experience is very helpful to build our carrier.</a:t>
            </a:r>
            <a:endParaRPr lang="en-MY" sz="2200" dirty="0">
              <a:solidFill>
                <a:prstClr val="black"/>
              </a:solidFill>
              <a:latin typeface="+mj-lt"/>
            </a:endParaRPr>
          </a:p>
          <a:p>
            <a:pPr marL="0" indent="0">
              <a:buNone/>
            </a:pPr>
            <a:endParaRPr lang="en-MY" dirty="0"/>
          </a:p>
        </p:txBody>
      </p:sp>
    </p:spTree>
    <p:extLst>
      <p:ext uri="{BB962C8B-B14F-4D97-AF65-F5344CB8AC3E}">
        <p14:creationId xmlns:p14="http://schemas.microsoft.com/office/powerpoint/2010/main" val="3503384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037" y="1316183"/>
            <a:ext cx="10515600" cy="3768437"/>
          </a:xfrm>
        </p:spPr>
        <p:txBody>
          <a:bodyPr>
            <a:normAutofit/>
          </a:bodyPr>
          <a:lstStyle/>
          <a:p>
            <a:pPr marL="0" indent="0">
              <a:buNone/>
            </a:pPr>
            <a:r>
              <a:rPr lang="en-MY" sz="2400" u="sng" spc="300" dirty="0" smtClean="0">
                <a:latin typeface="+mj-lt"/>
              </a:rPr>
              <a:t>MD </a:t>
            </a:r>
            <a:r>
              <a:rPr lang="en-MY" sz="2400" u="sng" spc="300" dirty="0">
                <a:latin typeface="+mj-lt"/>
              </a:rPr>
              <a:t>BELAL HOSSAIN </a:t>
            </a:r>
            <a:r>
              <a:rPr lang="en-MY" sz="2400" u="sng" spc="300" dirty="0" smtClean="0">
                <a:latin typeface="+mj-lt"/>
              </a:rPr>
              <a:t>SANTO</a:t>
            </a:r>
          </a:p>
          <a:p>
            <a:pPr marL="0" indent="0">
              <a:buNone/>
            </a:pPr>
            <a:endParaRPr lang="en-MY" sz="2000" u="sng" spc="300" dirty="0" smtClean="0">
              <a:latin typeface="+mj-lt"/>
            </a:endParaRPr>
          </a:p>
          <a:p>
            <a:pPr marL="0" indent="0">
              <a:buNone/>
            </a:pPr>
            <a:r>
              <a:rPr lang="en-MY" sz="2000" spc="300" dirty="0" smtClean="0">
                <a:latin typeface="+mj-lt"/>
              </a:rPr>
              <a:t>	</a:t>
            </a:r>
            <a:r>
              <a:rPr lang="en-US" sz="2200" dirty="0">
                <a:latin typeface="+mj-lt"/>
              </a:rPr>
              <a:t>As a student of computer Science (Software Engineering) I want to get </a:t>
            </a:r>
            <a:r>
              <a:rPr lang="en-US" sz="2200" dirty="0" smtClean="0">
                <a:latin typeface="+mj-lt"/>
              </a:rPr>
              <a:t>established </a:t>
            </a:r>
            <a:r>
              <a:rPr lang="en-US" sz="2200" dirty="0">
                <a:latin typeface="+mj-lt"/>
              </a:rPr>
              <a:t>as a programmer. We have </a:t>
            </a:r>
            <a:r>
              <a:rPr lang="en-US" sz="2200" dirty="0" smtClean="0">
                <a:latin typeface="+mj-lt"/>
              </a:rPr>
              <a:t>a lot </a:t>
            </a:r>
            <a:r>
              <a:rPr lang="en-US" sz="2200" dirty="0">
                <a:latin typeface="+mj-lt"/>
              </a:rPr>
              <a:t>of </a:t>
            </a:r>
            <a:r>
              <a:rPr lang="en-US" sz="2200" dirty="0" smtClean="0">
                <a:latin typeface="+mj-lt"/>
              </a:rPr>
              <a:t>branches </a:t>
            </a:r>
            <a:r>
              <a:rPr lang="en-US" sz="2200" dirty="0">
                <a:latin typeface="+mj-lt"/>
              </a:rPr>
              <a:t>&amp; career in software engineering like application development, systems development, Web development, embedded systems development &amp; so on. Whatever we do, we all need to have some common skills to do better in our career like critical thinking skill, team working skill, leadership skill etc. From this industrial visit especially this part of design thinking I’ve learnt lot of things about those skills &amp; it taught me how important those skills are to achieve the goal.  Though, the way of being succeed isn’t easy at all, we have to do lot of things to reach the top. To achieve success, we have to be more determined, more passionate</a:t>
            </a:r>
            <a:r>
              <a:rPr lang="en-US" sz="2200" spc="300" dirty="0">
                <a:latin typeface="+mj-lt"/>
              </a:rPr>
              <a:t>.</a:t>
            </a:r>
            <a:endParaRPr lang="en-MY" sz="2200" spc="300" dirty="0">
              <a:latin typeface="+mj-lt"/>
            </a:endParaRPr>
          </a:p>
          <a:p>
            <a:pPr marL="0" indent="0">
              <a:buNone/>
            </a:pPr>
            <a:endParaRPr lang="en-MY" sz="2000" u="sng" dirty="0" smtClean="0">
              <a:latin typeface="+mj-lt"/>
            </a:endParaRPr>
          </a:p>
        </p:txBody>
      </p:sp>
    </p:spTree>
    <p:extLst>
      <p:ext uri="{BB962C8B-B14F-4D97-AF65-F5344CB8AC3E}">
        <p14:creationId xmlns:p14="http://schemas.microsoft.com/office/powerpoint/2010/main" val="1486119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852054" y="1732540"/>
            <a:ext cx="10515600" cy="3393642"/>
          </a:xfrm>
        </p:spPr>
        <p:txBody>
          <a:bodyPr>
            <a:normAutofit/>
          </a:bodyPr>
          <a:lstStyle/>
          <a:p>
            <a:pPr marL="0" indent="0">
              <a:buNone/>
            </a:pPr>
            <a:r>
              <a:rPr lang="en-MY" sz="2400" u="sng" dirty="0" smtClean="0">
                <a:latin typeface="+mj-lt"/>
              </a:rPr>
              <a:t>NURFA HADIRAH BINTI TABRI</a:t>
            </a:r>
          </a:p>
          <a:p>
            <a:pPr marL="0" indent="0">
              <a:buNone/>
            </a:pPr>
            <a:endParaRPr lang="en-MY" sz="2200" dirty="0">
              <a:latin typeface="+mj-lt"/>
            </a:endParaRPr>
          </a:p>
          <a:p>
            <a:pPr marL="0" indent="0">
              <a:lnSpc>
                <a:spcPct val="100000"/>
              </a:lnSpc>
              <a:buNone/>
            </a:pPr>
            <a:r>
              <a:rPr lang="en-MY" sz="2200" dirty="0">
                <a:latin typeface="+mj-lt"/>
              </a:rPr>
              <a:t>	</a:t>
            </a:r>
            <a:r>
              <a:rPr lang="en-MY" sz="2200" dirty="0" smtClean="0">
                <a:latin typeface="+mj-lt"/>
              </a:rPr>
              <a:t>From the design thinking activity, I have realized that critical thinking are very important especially for a Software Engineering students like me since we have to think thoroughly to design a solution for a problem. By implementing the steps in design thinking which is empathy , define , ideate , prototype and test , I was able to identify on how to address the problem and find the solutions efficiently. Therefore , the steps are very helpful in order to help us to think ideally on how to create the best solutions. </a:t>
            </a:r>
          </a:p>
        </p:txBody>
      </p:sp>
    </p:spTree>
    <p:extLst>
      <p:ext uri="{BB962C8B-B14F-4D97-AF65-F5344CB8AC3E}">
        <p14:creationId xmlns:p14="http://schemas.microsoft.com/office/powerpoint/2010/main" val="518265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REFERENCES</a:t>
            </a:r>
            <a:endParaRPr lang="en-MY" dirty="0"/>
          </a:p>
        </p:txBody>
      </p:sp>
      <p:sp>
        <p:nvSpPr>
          <p:cNvPr id="3" name="Content Placeholder 2"/>
          <p:cNvSpPr>
            <a:spLocks noGrp="1"/>
          </p:cNvSpPr>
          <p:nvPr>
            <p:ph idx="1"/>
          </p:nvPr>
        </p:nvSpPr>
        <p:spPr/>
        <p:txBody>
          <a:bodyPr/>
          <a:lstStyle/>
          <a:p>
            <a:pPr marL="0" indent="0">
              <a:buNone/>
            </a:pPr>
            <a:r>
              <a:rPr lang="en-MY" dirty="0">
                <a:hlinkClick r:id="rId2"/>
              </a:rPr>
              <a:t>https://</a:t>
            </a:r>
            <a:r>
              <a:rPr lang="en-MY" dirty="0" smtClean="0">
                <a:hlinkClick r:id="rId2"/>
              </a:rPr>
              <a:t>www.interaction-design.org/literature/article/5-stages-in-the-design-thinking-process</a:t>
            </a:r>
            <a:endParaRPr lang="en-MY" dirty="0" smtClean="0"/>
          </a:p>
          <a:p>
            <a:pPr marL="0" indent="0">
              <a:buNone/>
            </a:pPr>
            <a:endParaRPr lang="en-MY" dirty="0"/>
          </a:p>
          <a:p>
            <a:pPr marL="0" indent="0">
              <a:buNone/>
            </a:pPr>
            <a:r>
              <a:rPr lang="en-MY" dirty="0">
                <a:hlinkClick r:id="rId3"/>
              </a:rPr>
              <a:t>https://</a:t>
            </a:r>
            <a:r>
              <a:rPr lang="en-MY" dirty="0" smtClean="0">
                <a:hlinkClick r:id="rId3"/>
              </a:rPr>
              <a:t>www.onemakergroup.com/medini</a:t>
            </a:r>
            <a:endParaRPr lang="en-MY" dirty="0" smtClean="0"/>
          </a:p>
          <a:p>
            <a:pPr marL="0" indent="0">
              <a:buNone/>
            </a:pPr>
            <a:endParaRPr lang="en-MY" dirty="0"/>
          </a:p>
          <a:p>
            <a:pPr marL="0" indent="0">
              <a:buNone/>
            </a:pPr>
            <a:r>
              <a:rPr lang="en-MY" dirty="0">
                <a:hlinkClick r:id="rId4"/>
              </a:rPr>
              <a:t>https://</a:t>
            </a:r>
            <a:r>
              <a:rPr lang="en-MY" dirty="0" smtClean="0">
                <a:hlinkClick r:id="rId4"/>
              </a:rPr>
              <a:t>www.ideou.com/pages/design-thinking</a:t>
            </a:r>
            <a:endParaRPr lang="en-MY" dirty="0" smtClean="0"/>
          </a:p>
          <a:p>
            <a:pPr marL="0" indent="0">
              <a:buNone/>
            </a:pPr>
            <a:endParaRPr lang="en-MY" dirty="0"/>
          </a:p>
          <a:p>
            <a:pPr marL="0" indent="0">
              <a:buNone/>
            </a:pPr>
            <a:endParaRPr lang="en-MY" dirty="0"/>
          </a:p>
        </p:txBody>
      </p:sp>
    </p:spTree>
    <p:extLst>
      <p:ext uri="{BB962C8B-B14F-4D97-AF65-F5344CB8AC3E}">
        <p14:creationId xmlns:p14="http://schemas.microsoft.com/office/powerpoint/2010/main" val="74660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054" y="1271443"/>
            <a:ext cx="10515600" cy="4351338"/>
          </a:xfrm>
        </p:spPr>
        <p:txBody>
          <a:bodyPr/>
          <a:lstStyle/>
          <a:p>
            <a:pPr marL="0" indent="0">
              <a:lnSpc>
                <a:spcPct val="100000"/>
              </a:lnSpc>
              <a:buNone/>
            </a:pPr>
            <a:r>
              <a:rPr lang="en-MY" dirty="0"/>
              <a:t>	</a:t>
            </a:r>
            <a:r>
              <a:rPr lang="en-MY" dirty="0" smtClean="0"/>
              <a:t>Design thinking is a method used to solve problems and produce solutions. This method does not focus on the problem, but more focused on finding a solution and action oriented towards creating a preferred future.</a:t>
            </a:r>
          </a:p>
          <a:p>
            <a:pPr marL="0" indent="0">
              <a:lnSpc>
                <a:spcPct val="100000"/>
              </a:lnSpc>
              <a:buNone/>
            </a:pPr>
            <a:r>
              <a:rPr lang="en-MY" dirty="0"/>
              <a:t>	</a:t>
            </a:r>
            <a:r>
              <a:rPr lang="en-MY" dirty="0" smtClean="0"/>
              <a:t>From the design thinking that we did at </a:t>
            </a:r>
            <a:r>
              <a:rPr lang="en-MY" dirty="0" err="1" smtClean="0"/>
              <a:t>OneMaker</a:t>
            </a:r>
            <a:r>
              <a:rPr lang="en-MY" dirty="0" smtClean="0"/>
              <a:t>, (</a:t>
            </a:r>
            <a:r>
              <a:rPr lang="en-US" dirty="0"/>
              <a:t>What do you expect your future school will look like?) </a:t>
            </a:r>
            <a:r>
              <a:rPr lang="en-US" dirty="0" smtClean="0"/>
              <a:t>we tried to implement each steps of design thinking which is </a:t>
            </a:r>
            <a:r>
              <a:rPr lang="en-US" u="sng" dirty="0" smtClean="0"/>
              <a:t>empathy</a:t>
            </a:r>
            <a:r>
              <a:rPr lang="en-US" dirty="0" smtClean="0"/>
              <a:t> , </a:t>
            </a:r>
            <a:r>
              <a:rPr lang="en-US" u="sng" dirty="0" smtClean="0"/>
              <a:t>define</a:t>
            </a:r>
            <a:r>
              <a:rPr lang="en-US" dirty="0" smtClean="0"/>
              <a:t> , </a:t>
            </a:r>
            <a:r>
              <a:rPr lang="en-US" u="sng" dirty="0" smtClean="0"/>
              <a:t>ideate</a:t>
            </a:r>
            <a:r>
              <a:rPr lang="en-US" dirty="0" smtClean="0"/>
              <a:t> , </a:t>
            </a:r>
            <a:r>
              <a:rPr lang="en-US" u="sng" dirty="0" smtClean="0"/>
              <a:t>prototype</a:t>
            </a:r>
            <a:r>
              <a:rPr lang="en-US" dirty="0" smtClean="0"/>
              <a:t> and </a:t>
            </a:r>
            <a:r>
              <a:rPr lang="en-US" u="sng" dirty="0" smtClean="0"/>
              <a:t>test</a:t>
            </a:r>
            <a:r>
              <a:rPr lang="en-US" dirty="0" smtClean="0"/>
              <a:t> to find the best way to picture the future school.</a:t>
            </a:r>
            <a:endParaRPr lang="en-US" dirty="0"/>
          </a:p>
          <a:p>
            <a:pPr marL="0" indent="0">
              <a:buNone/>
            </a:pPr>
            <a:endParaRPr lang="en-MY" dirty="0" smtClean="0"/>
          </a:p>
        </p:txBody>
      </p:sp>
    </p:spTree>
    <p:extLst>
      <p:ext uri="{BB962C8B-B14F-4D97-AF65-F5344CB8AC3E}">
        <p14:creationId xmlns:p14="http://schemas.microsoft.com/office/powerpoint/2010/main" val="2753819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1911927"/>
            <a:ext cx="8569035" cy="1870798"/>
          </a:xfrm>
          <a:ln w="76200"/>
        </p:spPr>
        <p:style>
          <a:lnRef idx="2">
            <a:schemeClr val="dk1"/>
          </a:lnRef>
          <a:fillRef idx="1">
            <a:schemeClr val="lt1"/>
          </a:fillRef>
          <a:effectRef idx="0">
            <a:schemeClr val="dk1"/>
          </a:effectRef>
          <a:fontRef idx="minor">
            <a:schemeClr val="dk1"/>
          </a:fontRef>
        </p:style>
        <p:txBody>
          <a:bodyPr>
            <a:normAutofit/>
          </a:bodyPr>
          <a:lstStyle/>
          <a:p>
            <a:pPr algn="ctr"/>
            <a:r>
              <a:rPr lang="en-MY" sz="4800" dirty="0"/>
              <a:t>2.0  DETAIL STEPS IN DESIGN THINKING</a:t>
            </a:r>
            <a:r>
              <a:rPr lang="en-MY" sz="4800" dirty="0" smtClean="0"/>
              <a:t>  </a:t>
            </a:r>
            <a:endParaRPr lang="en-MY" sz="4800" dirty="0"/>
          </a:p>
        </p:txBody>
      </p:sp>
    </p:spTree>
    <p:extLst>
      <p:ext uri="{BB962C8B-B14F-4D97-AF65-F5344CB8AC3E}">
        <p14:creationId xmlns:p14="http://schemas.microsoft.com/office/powerpoint/2010/main" val="3781634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5127"/>
            <a:ext cx="10515600" cy="5195455"/>
          </a:xfrm>
        </p:spPr>
        <p:txBody>
          <a:bodyPr>
            <a:normAutofit/>
          </a:bodyPr>
          <a:lstStyle/>
          <a:p>
            <a:r>
              <a:rPr lang="en-MY" dirty="0" smtClean="0"/>
              <a:t>Empathy – To solve a problem we must empathise with the problem and think from different perspectives.</a:t>
            </a:r>
          </a:p>
          <a:p>
            <a:r>
              <a:rPr lang="en-MY" dirty="0" smtClean="0"/>
              <a:t>Define – Gather all the information , analyse and synthesize the core problems that we have to identify in order to produce a solution. </a:t>
            </a:r>
          </a:p>
          <a:p>
            <a:r>
              <a:rPr lang="en-MY" dirty="0" smtClean="0"/>
              <a:t>Ideate – View the problems from a new angle and try to generate a new solution from the problem statement. Thinking outside the box is a must.</a:t>
            </a:r>
          </a:p>
          <a:p>
            <a:r>
              <a:rPr lang="en-MY" dirty="0" smtClean="0"/>
              <a:t>Prototype – Implement the solutions to a scaled down prototypes to investigate and improve the end product</a:t>
            </a:r>
          </a:p>
          <a:p>
            <a:r>
              <a:rPr lang="en-MY" dirty="0" smtClean="0"/>
              <a:t>Test – Test the complete product. Improvement and refinement still can be done.</a:t>
            </a:r>
          </a:p>
          <a:p>
            <a:endParaRPr lang="en-MY" dirty="0"/>
          </a:p>
        </p:txBody>
      </p:sp>
    </p:spTree>
    <p:extLst>
      <p:ext uri="{BB962C8B-B14F-4D97-AF65-F5344CB8AC3E}">
        <p14:creationId xmlns:p14="http://schemas.microsoft.com/office/powerpoint/2010/main" val="1092978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2654" y="828862"/>
            <a:ext cx="8506691" cy="5350265"/>
          </a:xfrm>
        </p:spPr>
      </p:pic>
    </p:spTree>
    <p:extLst>
      <p:ext uri="{BB962C8B-B14F-4D97-AF65-F5344CB8AC3E}">
        <p14:creationId xmlns:p14="http://schemas.microsoft.com/office/powerpoint/2010/main" val="301304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9377" y="613857"/>
            <a:ext cx="8613245" cy="5854051"/>
          </a:xfrm>
        </p:spPr>
      </p:pic>
    </p:spTree>
    <p:extLst>
      <p:ext uri="{BB962C8B-B14F-4D97-AF65-F5344CB8AC3E}">
        <p14:creationId xmlns:p14="http://schemas.microsoft.com/office/powerpoint/2010/main" val="280430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21266" y="1363843"/>
            <a:ext cx="5616358" cy="408016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45119" y="1297790"/>
            <a:ext cx="5616357" cy="4212268"/>
          </a:xfrm>
          <a:prstGeom prst="rect">
            <a:avLst/>
          </a:prstGeom>
        </p:spPr>
      </p:pic>
    </p:spTree>
    <p:extLst>
      <p:ext uri="{BB962C8B-B14F-4D97-AF65-F5344CB8AC3E}">
        <p14:creationId xmlns:p14="http://schemas.microsoft.com/office/powerpoint/2010/main" val="1110120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8906" y="817419"/>
            <a:ext cx="9454188" cy="5317981"/>
          </a:xfrm>
        </p:spPr>
      </p:pic>
    </p:spTree>
    <p:extLst>
      <p:ext uri="{BB962C8B-B14F-4D97-AF65-F5344CB8AC3E}">
        <p14:creationId xmlns:p14="http://schemas.microsoft.com/office/powerpoint/2010/main" val="2683070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756</Words>
  <Application>Microsoft Office PowerPoint</Application>
  <PresentationFormat>Widescreen</PresentationFormat>
  <Paragraphs>114</Paragraphs>
  <Slides>28</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SimSun</vt:lpstr>
      <vt:lpstr>Algerian</vt:lpstr>
      <vt:lpstr>Arial</vt:lpstr>
      <vt:lpstr>Calibri</vt:lpstr>
      <vt:lpstr>Calibri Light</vt:lpstr>
      <vt:lpstr>DengXian</vt:lpstr>
      <vt:lpstr>Times New Roman</vt:lpstr>
      <vt:lpstr>1_Office Theme</vt:lpstr>
      <vt:lpstr>Office Theme</vt:lpstr>
      <vt:lpstr>2_Office Theme</vt:lpstr>
      <vt:lpstr>3_Office Theme</vt:lpstr>
      <vt:lpstr>DESIGN THINKING REPORT</vt:lpstr>
      <vt:lpstr>1.0  INTRODUCTION</vt:lpstr>
      <vt:lpstr>PowerPoint Presentation</vt:lpstr>
      <vt:lpstr>2.0  DETAIL STEPS IN DESIGN THINKING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3.0  DETAILED DESCRIPTIONS</vt:lpstr>
      <vt:lpstr>3.1  PROBLEMS </vt:lpstr>
      <vt:lpstr>PowerPoint Presentation</vt:lpstr>
      <vt:lpstr>3.2 SOLUTION </vt:lpstr>
      <vt:lpstr>3.3 TEAM WORKING </vt:lpstr>
      <vt:lpstr>  4.0  DESIGN THINKING EVIDENCE</vt:lpstr>
      <vt:lpstr>PowerPoint Presentation</vt:lpstr>
      <vt:lpstr>PowerPoint Presentation</vt:lpstr>
      <vt:lpstr>PowerPoint Presentation</vt:lpstr>
      <vt:lpstr>5.0  REFLECTIONS</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 E S I G N   T H I N K I N G</dc:title>
  <dc:creator>User</dc:creator>
  <cp:lastModifiedBy>User</cp:lastModifiedBy>
  <cp:revision>19</cp:revision>
  <dcterms:created xsi:type="dcterms:W3CDTF">2018-12-08T16:12:43Z</dcterms:created>
  <dcterms:modified xsi:type="dcterms:W3CDTF">2018-12-09T14:18:07Z</dcterms:modified>
</cp:coreProperties>
</file>