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1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9144000" cy="6858000" type="screen4x3"/>
  <p:notesSz cx="6858000" cy="9144000"/>
  <p:embeddedFontLst>
    <p:embeddedFont>
      <p:font typeface="Questrial" panose="020B0604020202020204" charset="0"/>
      <p:regular r:id="rId35"/>
    </p:embeddedFont>
    <p:embeddedFont>
      <p:font typeface="Corbel" panose="020B0503020204020204" pitchFamily="34" charset="0"/>
      <p:regular r:id="rId36"/>
      <p:bold r:id="rId37"/>
      <p:italic r:id="rId38"/>
      <p:boldItalic r:id="rId39"/>
    </p:embeddedFont>
    <p:embeddedFont>
      <p:font typeface="Calibri" panose="020F0502020204030204" pitchFamily="34" charset="0"/>
      <p:regular r:id="rId40"/>
      <p:bold r:id="rId41"/>
      <p:italic r:id="rId42"/>
      <p:boldItalic r:id="rId4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1368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59" name="Google Shape;5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29" name="Google Shape;12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There are four types of computers</a:t>
            </a:r>
            <a:endParaRPr/>
          </a:p>
          <a:p>
            <a:pPr marL="457200" marR="0" lvl="1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Supercomputers (key term) – the most powerful; special high-capacity computers used in very large corporations</a:t>
            </a:r>
            <a:endParaRPr/>
          </a:p>
          <a:p>
            <a:pPr marL="457200" marR="0" lvl="1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Mainframe computers (key term) – are capable of great processing speed and data storage; occupy specially wired, air-conditioned rooms; insurance companies use to process information about millions of policyholders</a:t>
            </a:r>
            <a:endParaRPr/>
          </a:p>
          <a:p>
            <a:pPr marL="457200" marR="0" lvl="1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Minicomputers (key term)  - known as midrange computers (key term), are refrigerator sized machines used in medium sized companies or departments in large companies</a:t>
            </a:r>
            <a:endParaRPr/>
          </a:p>
          <a:p>
            <a:pPr marL="457200" marR="0" lvl="1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Microcomputers (key term) – least powerful but most widely used and fastest-growing type of computers</a:t>
            </a:r>
            <a:endParaRPr/>
          </a:p>
          <a:p>
            <a:pPr marL="914400" marR="0" lvl="2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Desktop (key term)</a:t>
            </a:r>
            <a:endParaRPr/>
          </a:p>
          <a:p>
            <a:pPr marL="914400" marR="0" lvl="2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Media centers </a:t>
            </a:r>
            <a:endParaRPr/>
          </a:p>
          <a:p>
            <a:pPr marL="914400" marR="0" lvl="2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Laptop or notebook (key term) </a:t>
            </a:r>
            <a:endParaRPr/>
          </a:p>
          <a:p>
            <a:pPr marL="914400" marR="0" lvl="2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Tablet PC (key term) </a:t>
            </a:r>
            <a:endParaRPr/>
          </a:p>
          <a:p>
            <a:pPr marL="1371600" marR="0" lvl="3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Traditional tablet</a:t>
            </a:r>
            <a:endParaRPr/>
          </a:p>
          <a:p>
            <a:pPr marL="1371600" marR="0" lvl="3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Newer tablet referred to as a slate computer.  Examples include Apple iPad, Motorola’s Zoon</a:t>
            </a:r>
            <a:endParaRPr/>
          </a:p>
          <a:p>
            <a:pPr marL="914400" marR="0" lvl="2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Netbook</a:t>
            </a:r>
            <a:endParaRPr/>
          </a:p>
          <a:p>
            <a:pPr marL="914400" marR="0" lvl="2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Handheld computers (Key Term)</a:t>
            </a:r>
            <a:endParaRPr/>
          </a:p>
          <a:p>
            <a:pPr marL="1371600" marR="0" lvl="3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Personal digital assistants (PDA) (Key Term)</a:t>
            </a:r>
            <a:endParaRPr/>
          </a:p>
          <a:p>
            <a:pPr marL="1371600" marR="0" lvl="3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Smartphones</a:t>
            </a:r>
            <a:endParaRPr/>
          </a:p>
        </p:txBody>
      </p:sp>
      <p:sp>
        <p:nvSpPr>
          <p:cNvPr id="130" name="Google Shape;130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67" name="Google Shape;167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Discuss the limitations of netbooks.</a:t>
            </a:r>
            <a:endParaRPr/>
          </a:p>
        </p:txBody>
      </p:sp>
      <p:sp>
        <p:nvSpPr>
          <p:cNvPr id="168" name="Google Shape;168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75" name="Google Shape;175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Accepts handwriting</a:t>
            </a:r>
            <a:endParaRPr/>
          </a:p>
          <a:p>
            <a:pPr marL="0" marR="0" lvl="0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Digitized data is converted to standard text that can be further processed by a word processor.</a:t>
            </a:r>
            <a:endParaRPr/>
          </a:p>
          <a:p>
            <a:pPr marL="0" marR="0" lvl="0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Ask students if they are familiar with tablet PCs like the iPad.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83" name="Google Shape;183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Handheld or palm computers, such as Personal digital assistants (PDAs) and smartphones, are amongst the smallest computing devices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These systems typically combine pen input, writing recognition, personal organizational tools, and communications capabilities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Smartphones are cell phones with wireless connections to the Internet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95" name="Google Shape;195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System Unit is the container that houses most of the electronic components that make up a computer system.</a:t>
            </a:r>
            <a:endParaRPr/>
          </a:p>
          <a:p>
            <a:pPr marL="0" marR="0" lvl="0" indent="-762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Input/Output – Input devices (key term) translate data and programs from a form humans understand to a form computers can process;</a:t>
            </a:r>
            <a:endParaRPr/>
          </a:p>
          <a:p>
            <a:pPr marL="0" marR="0" lvl="0" indent="-762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Secondary Storage – Unlike memory (key term), secondary storage holds data and programs even after the electrical power has been turned off—examples of secondary storage include USB drives, hard drives </a:t>
            </a:r>
            <a:r>
              <a:rPr lang="en-US" sz="12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and </a:t>
            </a: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optical drives</a:t>
            </a:r>
            <a:endParaRPr sz="1200" b="1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-762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Communication – one computer communicating with another computer or other computer systems using communication devices (key term) such as a modem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11" name="Google Shape;211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Input devices translate data and programs that humans can understand into a form that the computer can process.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Output devices translate the processed information from the computer into a form that humans can understand.</a:t>
            </a:r>
            <a:endParaRPr/>
          </a:p>
        </p:txBody>
      </p:sp>
      <p:sp>
        <p:nvSpPr>
          <p:cNvPr id="212" name="Google Shape;212;p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26" name="Google Shape;226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Unlike memory, secondary storage holds data and programs even if power is off</a:t>
            </a:r>
            <a:endParaRPr/>
          </a:p>
          <a:p>
            <a:pPr marL="0" marR="0" lvl="0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Hard disks are typically used to store programs and data files. </a:t>
            </a:r>
            <a:endParaRPr/>
          </a:p>
          <a:p>
            <a:pPr marL="0" marR="0" lvl="0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Solid-state storage does not have any moving parts, is more reliable, and requires less power to operate</a:t>
            </a:r>
            <a:endParaRPr/>
          </a:p>
          <a:p>
            <a:pPr marL="457200" marR="0" lvl="1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Solid-state drives (SSDs)</a:t>
            </a:r>
            <a:endParaRPr/>
          </a:p>
          <a:p>
            <a:pPr marL="457200" marR="0" lvl="1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Flash memory cards</a:t>
            </a:r>
            <a:endParaRPr/>
          </a:p>
          <a:p>
            <a:pPr marL="457200" marR="0" lvl="1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USB drives</a:t>
            </a:r>
            <a:endParaRPr/>
          </a:p>
          <a:p>
            <a:pPr marL="0" marR="0" lvl="0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Optical disks use laser technology and have the greatest capacity.  </a:t>
            </a:r>
            <a:endParaRPr/>
          </a:p>
          <a:p>
            <a:pPr marL="0" marR="0" lvl="0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Examples of optical disks include: </a:t>
            </a:r>
            <a:endParaRPr/>
          </a:p>
          <a:p>
            <a:pPr marL="457200" marR="0" lvl="1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compact discs (CDs) </a:t>
            </a:r>
            <a:r>
              <a:rPr lang="en-US" sz="1200" b="0" i="0" u="none" strike="noStrike" cap="none">
                <a:solidFill>
                  <a:srgbClr val="0033CC"/>
                </a:solidFill>
                <a:latin typeface="Calibri"/>
                <a:ea typeface="Calibri"/>
                <a:cs typeface="Calibri"/>
                <a:sym typeface="Calibri"/>
              </a:rPr>
              <a:t>(Key Term)</a:t>
            </a:r>
            <a:endParaRPr/>
          </a:p>
          <a:p>
            <a:pPr marL="457200" marR="0" lvl="1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digital versatile discs (DVDs) (Key Term)</a:t>
            </a:r>
            <a:endParaRPr/>
          </a:p>
          <a:p>
            <a:pPr marL="457200" marR="0" lvl="1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high definition (hi def) (Key Term) discs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42" name="Google Shape;242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Data is raw, unprocessed facts, that can be stored electronically in files.</a:t>
            </a:r>
            <a:endParaRPr/>
          </a:p>
          <a:p>
            <a:pPr marL="0" marR="0" lvl="0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Processed data becomes information.</a:t>
            </a:r>
            <a:endParaRPr/>
          </a:p>
          <a:p>
            <a:pPr marL="0" marR="0" lvl="0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Four common types of files include:</a:t>
            </a:r>
            <a:endParaRPr/>
          </a:p>
          <a:p>
            <a:pPr marL="457200" marR="0" lvl="1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Document files (key term) - created by word processors to save memos, term papers, and letters</a:t>
            </a:r>
            <a:endParaRPr/>
          </a:p>
          <a:p>
            <a:pPr marL="457200" marR="0" lvl="1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Worksheet files (key term) - electronic spreadsheets for analyzing budgets and to predict sales</a:t>
            </a:r>
            <a:endParaRPr/>
          </a:p>
          <a:p>
            <a:pPr marL="457200" marR="0" lvl="1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Database files (key term) - electronic database management programs to contain highly structured and organized data</a:t>
            </a:r>
            <a:endParaRPr/>
          </a:p>
          <a:p>
            <a:pPr marL="457200" marR="0" lvl="1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Presentation files (key term) - electronic slide shows, audience handouts, and speaker notes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61" name="Google Shape;261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Word processors are used to prepare written documents</a:t>
            </a:r>
            <a:endParaRPr/>
          </a:p>
          <a:p>
            <a:pPr marL="457200" marR="0" lvl="1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Create text-based documents</a:t>
            </a:r>
            <a:endParaRPr/>
          </a:p>
          <a:p>
            <a:pPr marL="0" marR="0" lvl="0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One of the most flexible and widely used software tools</a:t>
            </a:r>
            <a:endParaRPr/>
          </a:p>
          <a:p>
            <a:pPr marL="0" marR="0" lvl="0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Features to make entering, editing, and formatting documents easy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24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70" name="Google Shape;270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Files</a:t>
            </a:r>
            <a:r>
              <a:rPr lang="en-US"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created by spreadsheet programs</a:t>
            </a:r>
            <a:endParaRPr/>
          </a:p>
          <a:p>
            <a:pPr marL="457200" marR="0" lvl="1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Uses functions and formulas to analyze numeric data</a:t>
            </a:r>
            <a:endParaRPr/>
          </a:p>
          <a:p>
            <a:pPr marL="457200" marR="0" lvl="1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Manipulates numeric data</a:t>
            </a:r>
            <a:endParaRPr/>
          </a:p>
          <a:p>
            <a:pPr marL="0" marR="0" lvl="0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Features include workbooks, worksheets, cells, ranges, text and numeric entries, formulas, functions, charts, recalculation, and what-if analysis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2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79" name="Google Shape;279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database management system (DBMS) or database manager is a program that sets up, or structures, a database</a:t>
            </a:r>
            <a:endParaRPr/>
          </a:p>
          <a:p>
            <a:pPr marL="0" marR="0" lvl="0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Files created by database management programs</a:t>
            </a:r>
            <a:endParaRPr/>
          </a:p>
          <a:p>
            <a:pPr marL="457200" marR="0" lvl="1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Organizes data for efficient retrieval</a:t>
            </a:r>
            <a:endParaRPr/>
          </a:p>
          <a:p>
            <a:pPr marL="457200" marR="0" lvl="1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 the electronic equivalent of a file cabinet</a:t>
            </a:r>
            <a:endParaRPr/>
          </a:p>
          <a:p>
            <a:pPr marL="0" marR="0" lvl="0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 also provides tools to enter, edit, and retrieve data from the database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26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88" name="Google Shape;288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Used to create a variety of visual objects to create attractive, visually interesting presentations</a:t>
            </a:r>
            <a:endParaRPr/>
          </a:p>
          <a:p>
            <a:pPr marL="457200" marR="0" lvl="1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Features include slides, AutoContent wizard, color schemes, slide layouts, special effects, master slides, and design templates</a:t>
            </a:r>
            <a:endParaRPr/>
          </a:p>
          <a:p>
            <a:pPr marL="0" marR="0" lvl="0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Presentation files may contain audience handouts, speaker notes, and electronic slides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27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97" name="Google Shape;297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Connectivity is the capability of your microcomputer to share information with other computers</a:t>
            </a:r>
            <a:endParaRPr/>
          </a:p>
          <a:p>
            <a:pPr marL="0" marR="0" lvl="0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Wireless /mobile communication devices are more popular than ever </a:t>
            </a:r>
            <a:endParaRPr/>
          </a:p>
          <a:p>
            <a:pPr marL="0" marR="0" lvl="0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network is central to the concept of connectivity</a:t>
            </a:r>
            <a:endParaRPr/>
          </a:p>
          <a:p>
            <a:pPr marL="0" marR="0" lvl="0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Ask students questions about the Internet. Here are some facts:</a:t>
            </a:r>
            <a:endParaRPr/>
          </a:p>
          <a:p>
            <a:pPr marL="914400" marR="0" lvl="2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one owns the Internet</a:t>
            </a:r>
            <a:endParaRPr/>
          </a:p>
          <a:p>
            <a:pPr marL="914400" marR="0" lvl="2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There is no Internet, Inc.</a:t>
            </a:r>
            <a:endParaRPr/>
          </a:p>
          <a:p>
            <a:pPr marL="914400" marR="0" lvl="2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Internet is a network of networks</a:t>
            </a:r>
            <a:endParaRPr/>
          </a:p>
          <a:p>
            <a:pPr marL="914400" marR="0" lvl="2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Word Wide Web (key term) (WWW) provides multimedia interface to resources on the Internet </a:t>
            </a:r>
            <a:endParaRPr/>
          </a:p>
          <a:p>
            <a:pPr marL="914400" marR="0" lvl="2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Cloud computing can be used to create and store your work, such as documents, spreadsheets, databases, and presentations</a:t>
            </a:r>
            <a:endParaRPr/>
          </a:p>
        </p:txBody>
      </p:sp>
      <p:sp>
        <p:nvSpPr>
          <p:cNvPr id="298" name="Google Shape;298;p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28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311" name="Google Shape;311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Internet &amp; Web - browse the Web,  communicate with others, locate Information, etc.</a:t>
            </a:r>
            <a:endParaRPr/>
          </a:p>
          <a:p>
            <a:pPr marL="0" marR="0" lvl="0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Powerful Software - create professional looking documents, analyze massive amounts of data, create dynamic multimedia pages, and more.</a:t>
            </a:r>
            <a:endParaRPr/>
          </a:p>
          <a:p>
            <a:pPr marL="0" marR="0" lvl="0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Powerful Hardware – more powerful &amp; robust, new technologies such as wireless networks &amp; their impact to connect, equipment can be dynamic vs. essential features of devices remain static</a:t>
            </a:r>
            <a:endParaRPr/>
          </a:p>
          <a:p>
            <a:pPr marL="0" marR="0" lvl="0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Security &amp; Privacy – negative impacts, potential mental &amp; physical health risk, negative effects on the environment, etc.</a:t>
            </a:r>
            <a:endParaRPr/>
          </a:p>
          <a:p>
            <a:pPr marL="0" marR="0" lvl="0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Organizations – organizational information systems and their use</a:t>
            </a:r>
            <a:endParaRPr sz="1200" b="1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Changing Times – fast paced era and rapid change</a:t>
            </a:r>
            <a:endParaRPr/>
          </a:p>
        </p:txBody>
      </p:sp>
      <p:sp>
        <p:nvSpPr>
          <p:cNvPr id="312" name="Google Shape;312;p3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319" name="Google Shape;319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Have students turn to the end of Chapter 1 in their textbooks to view the same “Open-Ended” questions/statements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3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326" name="Google Shape;326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Have students turn to the end of Chapter 1 in their textbooks to view the same “Open-Ended” questions/statements</a:t>
            </a:r>
            <a:endParaRPr/>
          </a:p>
        </p:txBody>
      </p:sp>
      <p:sp>
        <p:nvSpPr>
          <p:cNvPr id="327" name="Google Shape;327;p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32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78" name="Google Shape;7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85" name="Google Shape;8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 information system is a combination of people, procedures, software, hardware and data for collecting, storing, processing, and communicating information.</a:t>
            </a:r>
            <a:endParaRPr/>
          </a:p>
          <a:p>
            <a:pPr marL="0" marR="0" lvl="0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Some students may think of a system as pertaining to just the hardware</a:t>
            </a:r>
            <a:endParaRPr/>
          </a:p>
          <a:p>
            <a:pPr marL="0" marR="0" lvl="0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Remind them that a microcomputer is </a:t>
            </a:r>
            <a:r>
              <a:rPr lang="en-US"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part</a:t>
            </a: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of an information system</a:t>
            </a:r>
            <a:endParaRPr/>
          </a:p>
          <a:p>
            <a:pPr marL="0" marR="0" lvl="0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Almost all of today’s computer systems add an additional part, communication/connectivity.</a:t>
            </a:r>
            <a:endParaRPr/>
          </a:p>
          <a:p>
            <a:pPr marL="0" marR="0" lvl="0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 be a competent end user (Key Term), one must understand the essentials of IT</a:t>
            </a:r>
            <a:endParaRPr/>
          </a:p>
          <a:p>
            <a:pPr marL="457200" marR="0" lvl="1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Note that IT stands for </a:t>
            </a:r>
            <a:r>
              <a:rPr lang="en-US"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information technology </a:t>
            </a: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(Key Term)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95" name="Google Shape;9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People are the most important part of an information system</a:t>
            </a:r>
            <a:endParaRPr/>
          </a:p>
          <a:p>
            <a:pPr marL="0" marR="0" lvl="0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Our lives are touched everyday by computers- many time the contact is direct and obvious, such as creating documents using a word processing program or when connecting to the internet. Other times, it isn’t as obvious and is much more indirect as shown in a couple of the pictures</a:t>
            </a:r>
            <a:endParaRPr/>
          </a:p>
          <a:p>
            <a:pPr marL="0" marR="0" lvl="0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Have students give examples of how they use computer applications throughout the day</a:t>
            </a:r>
            <a:endParaRPr/>
          </a:p>
          <a:p>
            <a:pPr marL="0" marR="0" lvl="0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Some examples are:</a:t>
            </a:r>
            <a:endParaRPr/>
          </a:p>
          <a:p>
            <a:pPr marL="457200" marR="0" lvl="1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Instant messaging</a:t>
            </a:r>
            <a:endParaRPr/>
          </a:p>
          <a:p>
            <a:pPr marL="457200" marR="0" lvl="1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Web-based applications</a:t>
            </a:r>
            <a:endParaRPr sz="1200" b="1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Personal Web site</a:t>
            </a:r>
            <a:endParaRPr/>
          </a:p>
          <a:p>
            <a:pPr marL="457200" marR="0" lvl="1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Virus protection </a:t>
            </a:r>
            <a:endParaRPr/>
          </a:p>
          <a:p>
            <a:pPr marL="457200" marR="0" lvl="1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TV tuners and video clips </a:t>
            </a:r>
            <a:endParaRPr/>
          </a:p>
          <a:p>
            <a:pPr marL="457200" marR="0" lvl="1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Digital photography</a:t>
            </a:r>
            <a:endParaRPr/>
          </a:p>
          <a:p>
            <a:pPr marL="457200" marR="0" lvl="1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Music</a:t>
            </a:r>
            <a:endParaRPr/>
          </a:p>
          <a:p>
            <a:pPr marL="457200" marR="0" lvl="1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Home networking </a:t>
            </a:r>
            <a:endParaRPr/>
          </a:p>
          <a:p>
            <a:pPr marL="457200" marR="0" lvl="1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Spyware</a:t>
            </a:r>
            <a:endParaRPr/>
          </a:p>
          <a:p>
            <a:pPr marL="457200" marR="0" lvl="1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Job opportunities </a:t>
            </a:r>
            <a:endParaRPr/>
          </a:p>
          <a:p>
            <a:pPr marL="0" marR="0" lvl="0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Refer to Figure 1-3 on pg. 8 in text. It provides a partial list of applications that students can use to “Make IT work for You”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03" name="Google Shape;10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Software is another name for programs</a:t>
            </a:r>
            <a:endParaRPr/>
          </a:p>
          <a:p>
            <a:pPr marL="0" marR="0" lvl="0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Programs are instructions that tell the computer how to process data into the form you want</a:t>
            </a:r>
            <a:endParaRPr/>
          </a:p>
          <a:p>
            <a:pPr marL="0" marR="0" lvl="0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Emphasize differences between application and systems software</a:t>
            </a:r>
            <a:endParaRPr/>
          </a:p>
          <a:p>
            <a:pPr marL="0" marR="0" lvl="0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System software</a:t>
            </a:r>
            <a:endParaRPr/>
          </a:p>
          <a:p>
            <a:pPr marL="457200" marR="0" lvl="1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Operating system (Key Term)</a:t>
            </a:r>
            <a:endParaRPr/>
          </a:p>
          <a:p>
            <a:pPr marL="457200" marR="0" lvl="1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Utilities</a:t>
            </a:r>
            <a:endParaRPr/>
          </a:p>
          <a:p>
            <a:pPr marL="457200" marR="0" lvl="1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Device drivers (Key Term)</a:t>
            </a:r>
            <a:endParaRPr/>
          </a:p>
          <a:p>
            <a:pPr marL="0" marR="0" lvl="0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Application software </a:t>
            </a:r>
            <a:endParaRPr/>
          </a:p>
          <a:p>
            <a:pPr marL="457200" marR="0" lvl="1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Basic applications (Key Term) or General-purpose</a:t>
            </a:r>
            <a:endParaRPr/>
          </a:p>
          <a:p>
            <a:pPr marL="457200" marR="0" lvl="1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Specialized applications  (Key Term)</a:t>
            </a:r>
            <a:endParaRPr/>
          </a:p>
        </p:txBody>
      </p:sp>
      <p:sp>
        <p:nvSpPr>
          <p:cNvPr id="104" name="Google Shape;104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10" name="Google Shape;110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System</a:t>
            </a:r>
            <a:endParaRPr/>
          </a:p>
          <a:p>
            <a:pPr marL="457200" marR="0" lvl="1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 a single program</a:t>
            </a:r>
            <a:endParaRPr/>
          </a:p>
          <a:p>
            <a:pPr marL="457200" marR="0" lvl="1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collection of programs</a:t>
            </a:r>
            <a:endParaRPr/>
          </a:p>
          <a:p>
            <a:pPr marL="457200" marR="0" lvl="1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Two best known Operating systems are:</a:t>
            </a:r>
            <a:endParaRPr/>
          </a:p>
          <a:p>
            <a:pPr marL="914400" marR="0" lvl="2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Windows 7</a:t>
            </a:r>
            <a:endParaRPr/>
          </a:p>
          <a:p>
            <a:pPr marL="914400" marR="0" lvl="2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Mac OS X</a:t>
            </a:r>
            <a:endParaRPr/>
          </a:p>
          <a:p>
            <a:pPr marL="457200" marR="0" lvl="1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Utilities</a:t>
            </a:r>
            <a:endParaRPr/>
          </a:p>
          <a:p>
            <a:pPr marL="914400" marR="0" lvl="2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Service programs such as Windows Disk Defragmenter</a:t>
            </a:r>
            <a:endParaRPr/>
          </a:p>
          <a:p>
            <a:pPr marL="914400" marR="0" lvl="2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Performs tasks related to managing computer resources </a:t>
            </a:r>
            <a:endParaRPr/>
          </a:p>
          <a:p>
            <a:pPr marL="457200" marR="0" lvl="1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Device drivers </a:t>
            </a:r>
            <a:endParaRPr/>
          </a:p>
          <a:p>
            <a:pPr marL="914400" marR="0" lvl="2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Programs that enable and input or output device to communicate with the rest of the computer.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19" name="Google Shape;11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“End-user” software – these are the types of programs you have to know to be considered computer competent</a:t>
            </a:r>
            <a:endParaRPr/>
          </a:p>
          <a:p>
            <a:pPr marL="457200" marR="0" lvl="1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 example of a basic application is a browser to navigate, explore and find information (Key Term) on the Internet</a:t>
            </a:r>
            <a:endParaRPr/>
          </a:p>
          <a:p>
            <a:pPr marL="0" marR="0" lvl="0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Two major categories</a:t>
            </a:r>
            <a:endParaRPr/>
          </a:p>
          <a:p>
            <a:pPr marL="457200" marR="0" lvl="1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Basic applications - general purpose or “off-the-shelf” programs, such as Web browsers, and word processing, spreadsheet, and presentation software</a:t>
            </a:r>
            <a:endParaRPr/>
          </a:p>
          <a:p>
            <a:pPr marL="457200" marR="0" lvl="1" indent="-76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Specialized application – narrow focus on specific disciplines and occupations, such as graphics, audio, video, Web authoring, and cell phone apps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"/>
          <p:cNvSpPr/>
          <p:nvPr/>
        </p:nvSpPr>
        <p:spPr>
          <a:xfrm>
            <a:off x="639763" y="355600"/>
            <a:ext cx="8504237" cy="950913"/>
          </a:xfrm>
          <a:prstGeom prst="rect">
            <a:avLst/>
          </a:prstGeom>
          <a:solidFill>
            <a:srgbClr val="B7CCE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" name="Google Shape;24;p2"/>
          <p:cNvGrpSpPr/>
          <p:nvPr/>
        </p:nvGrpSpPr>
        <p:grpSpPr>
          <a:xfrm>
            <a:off x="0" y="3175"/>
            <a:ext cx="663575" cy="6858000"/>
            <a:chOff x="0" y="2597"/>
            <a:chExt cx="664114" cy="6858000"/>
          </a:xfrm>
        </p:grpSpPr>
        <p:pic>
          <p:nvPicPr>
            <p:cNvPr id="25" name="Google Shape;25;p2"/>
            <p:cNvPicPr preferRelativeResize="0"/>
            <p:nvPr/>
          </p:nvPicPr>
          <p:blipFill rotWithShape="1">
            <a:blip r:embed="rId2">
              <a:alphaModFix/>
            </a:blip>
            <a:srcRect r="-17"/>
            <a:stretch/>
          </p:blipFill>
          <p:spPr>
            <a:xfrm>
              <a:off x="0" y="2598"/>
              <a:ext cx="649224" cy="6855402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26" name="Google Shape;26;p2"/>
            <p:cNvCxnSpPr/>
            <p:nvPr/>
          </p:nvCxnSpPr>
          <p:spPr>
            <a:xfrm>
              <a:off x="664114" y="2597"/>
              <a:ext cx="0" cy="685800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27" name="Google Shape;27;p2"/>
          <p:cNvSpPr/>
          <p:nvPr/>
        </p:nvSpPr>
        <p:spPr>
          <a:xfrm>
            <a:off x="0" y="0"/>
            <a:ext cx="9144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Information Technology, the Internet, and You</a:t>
            </a: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2"/>
          <p:cNvSpPr/>
          <p:nvPr/>
        </p:nvSpPr>
        <p:spPr>
          <a:xfrm>
            <a:off x="0" y="6583363"/>
            <a:ext cx="9144000" cy="274637"/>
          </a:xfrm>
          <a:prstGeom prst="rect">
            <a:avLst/>
          </a:prstGeom>
          <a:solidFill>
            <a:schemeClr val="dk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© 2013 The McGraw-Hill Companies, Inc. All rights reserved.</a:t>
            </a:r>
            <a:endParaRPr/>
          </a:p>
        </p:txBody>
      </p:sp>
      <p:sp>
        <p:nvSpPr>
          <p:cNvPr id="29" name="Google Shape;29;p2"/>
          <p:cNvSpPr/>
          <p:nvPr/>
        </p:nvSpPr>
        <p:spPr>
          <a:xfrm>
            <a:off x="0" y="6583363"/>
            <a:ext cx="2743200" cy="274637"/>
          </a:xfrm>
          <a:prstGeom prst="rect">
            <a:avLst/>
          </a:prstGeom>
          <a:solidFill>
            <a:schemeClr val="dk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Computing Essentials 2013</a:t>
            </a:r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" name="Google Shape;30;p2" descr="Screen Clippi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5817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" name="Google Shape;31;p2"/>
          <p:cNvGrpSpPr/>
          <p:nvPr/>
        </p:nvGrpSpPr>
        <p:grpSpPr>
          <a:xfrm>
            <a:off x="1328738" y="2097088"/>
            <a:ext cx="7870825" cy="3133725"/>
            <a:chOff x="837" y="1321"/>
            <a:chExt cx="4958" cy="1974"/>
          </a:xfrm>
        </p:grpSpPr>
        <p:pic>
          <p:nvPicPr>
            <p:cNvPr id="32" name="Google Shape;32;p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37" y="1321"/>
              <a:ext cx="4958" cy="19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3" name="Google Shape;33;p2"/>
            <p:cNvSpPr txBox="1"/>
            <p:nvPr/>
          </p:nvSpPr>
          <p:spPr>
            <a:xfrm>
              <a:off x="876" y="1344"/>
              <a:ext cx="4884" cy="19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sp>
        <p:nvSpPr>
          <p:cNvPr id="34" name="Google Shape;34;p2"/>
          <p:cNvSpPr txBox="1">
            <a:spLocks noGrp="1"/>
          </p:cNvSpPr>
          <p:nvPr>
            <p:ph type="ctrTitle"/>
          </p:nvPr>
        </p:nvSpPr>
        <p:spPr>
          <a:xfrm>
            <a:off x="1658112" y="2133600"/>
            <a:ext cx="7363967" cy="1898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4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37609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37609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37609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37609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376092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376092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376092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376092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35" name="Google Shape;35;p2"/>
          <p:cNvSpPr txBox="1">
            <a:spLocks noGrp="1"/>
          </p:cNvSpPr>
          <p:nvPr>
            <p:ph type="subTitle" idx="1"/>
          </p:nvPr>
        </p:nvSpPr>
        <p:spPr>
          <a:xfrm>
            <a:off x="1672021" y="4381925"/>
            <a:ext cx="5869718" cy="734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720"/>
              </a:spcBef>
              <a:spcAft>
                <a:spcPts val="0"/>
              </a:spcAft>
              <a:buClr>
                <a:srgbClr val="376092"/>
              </a:buClr>
              <a:buSzPts val="3600"/>
              <a:buFont typeface="Noto Sans Symbols"/>
              <a:buChar char="▪"/>
              <a:defRPr sz="3600" b="0" i="0" u="none" strike="noStrike" cap="none">
                <a:solidFill>
                  <a:srgbClr val="B7CCE4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48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400"/>
              </a:spcBef>
              <a:spcAft>
                <a:spcPts val="0"/>
              </a:spcAft>
              <a:buClr>
                <a:srgbClr val="376092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360"/>
              </a:spcBef>
              <a:spcAft>
                <a:spcPts val="0"/>
              </a:spcAft>
              <a:buClr>
                <a:srgbClr val="37609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360"/>
              </a:spcBef>
              <a:spcAft>
                <a:spcPts val="0"/>
              </a:spcAft>
              <a:buClr>
                <a:srgbClr val="37609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dt" idx="10"/>
          </p:nvPr>
        </p:nvSpPr>
        <p:spPr>
          <a:xfrm>
            <a:off x="3856038" y="6291263"/>
            <a:ext cx="1431925" cy="277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" name="Google Shape;37;p2"/>
          <p:cNvSpPr txBox="1">
            <a:spLocks noGrp="1"/>
          </p:cNvSpPr>
          <p:nvPr>
            <p:ph type="ftr" idx="11"/>
          </p:nvPr>
        </p:nvSpPr>
        <p:spPr>
          <a:xfrm>
            <a:off x="5292725" y="6278563"/>
            <a:ext cx="2895600" cy="290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" type="obj">
  <p:cSld name="OBJEC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"/>
          <p:cNvSpPr/>
          <p:nvPr/>
        </p:nvSpPr>
        <p:spPr>
          <a:xfrm>
            <a:off x="639763" y="355600"/>
            <a:ext cx="8504237" cy="950913"/>
          </a:xfrm>
          <a:prstGeom prst="rect">
            <a:avLst/>
          </a:prstGeom>
          <a:solidFill>
            <a:srgbClr val="B7CCE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" name="Google Shape;40;p3"/>
          <p:cNvGrpSpPr/>
          <p:nvPr/>
        </p:nvGrpSpPr>
        <p:grpSpPr>
          <a:xfrm>
            <a:off x="0" y="3175"/>
            <a:ext cx="663575" cy="6858000"/>
            <a:chOff x="0" y="2597"/>
            <a:chExt cx="664114" cy="6858000"/>
          </a:xfrm>
        </p:grpSpPr>
        <p:pic>
          <p:nvPicPr>
            <p:cNvPr id="41" name="Google Shape;41;p3"/>
            <p:cNvPicPr preferRelativeResize="0"/>
            <p:nvPr/>
          </p:nvPicPr>
          <p:blipFill rotWithShape="1">
            <a:blip r:embed="rId2">
              <a:alphaModFix/>
            </a:blip>
            <a:srcRect r="-17"/>
            <a:stretch/>
          </p:blipFill>
          <p:spPr>
            <a:xfrm>
              <a:off x="0" y="2598"/>
              <a:ext cx="649224" cy="6855402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42" name="Google Shape;42;p3"/>
            <p:cNvCxnSpPr/>
            <p:nvPr/>
          </p:nvCxnSpPr>
          <p:spPr>
            <a:xfrm>
              <a:off x="664114" y="2597"/>
              <a:ext cx="0" cy="685800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43" name="Google Shape;43;p3"/>
          <p:cNvSpPr/>
          <p:nvPr/>
        </p:nvSpPr>
        <p:spPr>
          <a:xfrm>
            <a:off x="0" y="0"/>
            <a:ext cx="9144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Information Technology, the Internet, and You</a:t>
            </a: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3"/>
          <p:cNvSpPr/>
          <p:nvPr/>
        </p:nvSpPr>
        <p:spPr>
          <a:xfrm>
            <a:off x="0" y="6583363"/>
            <a:ext cx="9144000" cy="274637"/>
          </a:xfrm>
          <a:prstGeom prst="rect">
            <a:avLst/>
          </a:prstGeom>
          <a:solidFill>
            <a:schemeClr val="dk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© 2013 The McGraw-Hill Companies, Inc. All rights reserved.</a:t>
            </a:r>
            <a:endParaRPr/>
          </a:p>
        </p:txBody>
      </p:sp>
      <p:sp>
        <p:nvSpPr>
          <p:cNvPr id="45" name="Google Shape;45;p3"/>
          <p:cNvSpPr/>
          <p:nvPr/>
        </p:nvSpPr>
        <p:spPr>
          <a:xfrm>
            <a:off x="0" y="6583363"/>
            <a:ext cx="2743200" cy="274637"/>
          </a:xfrm>
          <a:prstGeom prst="rect">
            <a:avLst/>
          </a:prstGeom>
          <a:solidFill>
            <a:schemeClr val="dk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Computing Essentials 2013</a:t>
            </a:r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3"/>
          <p:cNvSpPr txBox="1"/>
          <p:nvPr/>
        </p:nvSpPr>
        <p:spPr>
          <a:xfrm>
            <a:off x="8302625" y="6288088"/>
            <a:ext cx="746125" cy="30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1-</a:t>
            </a:r>
            <a:fld id="{00000000-1234-1234-1234-123412341234}" type="slidenum">
              <a:rPr lang="en-US"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sz="1400" b="0" i="0" u="none" strike="noStrike" cap="non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7" name="Google Shape;47;p3"/>
          <p:cNvSpPr txBox="1">
            <a:spLocks noGrp="1"/>
          </p:cNvSpPr>
          <p:nvPr>
            <p:ph type="title"/>
          </p:nvPr>
        </p:nvSpPr>
        <p:spPr>
          <a:xfrm>
            <a:off x="781984" y="274638"/>
            <a:ext cx="8274334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36609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37609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37609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37609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37609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376092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376092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376092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376092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body" idx="1"/>
          </p:nvPr>
        </p:nvSpPr>
        <p:spPr>
          <a:xfrm>
            <a:off x="1555668" y="1600200"/>
            <a:ext cx="7131131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24180" algn="l" rtl="0">
              <a:spcBef>
                <a:spcPts val="560"/>
              </a:spcBef>
              <a:spcAft>
                <a:spcPts val="0"/>
              </a:spcAft>
              <a:buClr>
                <a:srgbClr val="366092"/>
              </a:buClr>
              <a:buSzPts val="308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rgbClr val="376092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rgbClr val="37609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rgbClr val="37609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49" name="Google Shape;49;p3"/>
          <p:cNvSpPr txBox="1">
            <a:spLocks noGrp="1"/>
          </p:cNvSpPr>
          <p:nvPr>
            <p:ph type="dt" idx="10"/>
          </p:nvPr>
        </p:nvSpPr>
        <p:spPr>
          <a:xfrm>
            <a:off x="908050" y="6565900"/>
            <a:ext cx="1092200" cy="309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" name="Google Shape;50;p3"/>
          <p:cNvSpPr txBox="1">
            <a:spLocks noGrp="1"/>
          </p:cNvSpPr>
          <p:nvPr>
            <p:ph type="ftr" idx="11"/>
          </p:nvPr>
        </p:nvSpPr>
        <p:spPr>
          <a:xfrm>
            <a:off x="2027238" y="6559550"/>
            <a:ext cx="2895600" cy="298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"/>
          <p:cNvSpPr txBox="1">
            <a:spLocks noGrp="1"/>
          </p:cNvSpPr>
          <p:nvPr>
            <p:ph type="title"/>
          </p:nvPr>
        </p:nvSpPr>
        <p:spPr>
          <a:xfrm>
            <a:off x="784225" y="274638"/>
            <a:ext cx="8247063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37609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37609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37609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37609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37609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376092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376092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376092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376092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53" name="Google Shape;53;p4"/>
          <p:cNvSpPr txBox="1">
            <a:spLocks noGrp="1"/>
          </p:cNvSpPr>
          <p:nvPr>
            <p:ph type="body" idx="1"/>
          </p:nvPr>
        </p:nvSpPr>
        <p:spPr>
          <a:xfrm>
            <a:off x="814040" y="1590501"/>
            <a:ext cx="4046537" cy="4522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376092"/>
              </a:buClr>
              <a:buSzPts val="28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rgbClr val="376092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rgbClr val="37609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rgbClr val="37609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54" name="Google Shape;54;p4"/>
          <p:cNvSpPr txBox="1">
            <a:spLocks noGrp="1"/>
          </p:cNvSpPr>
          <p:nvPr>
            <p:ph type="body" idx="2"/>
          </p:nvPr>
        </p:nvSpPr>
        <p:spPr>
          <a:xfrm>
            <a:off x="5022850" y="1603375"/>
            <a:ext cx="4121150" cy="45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376092"/>
              </a:buClr>
              <a:buSzPts val="28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rgbClr val="376092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rgbClr val="37609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rgbClr val="37609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dt" idx="10"/>
          </p:nvPr>
        </p:nvSpPr>
        <p:spPr>
          <a:xfrm>
            <a:off x="3878263" y="6289675"/>
            <a:ext cx="1387475" cy="287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" name="Google Shape;56;p4"/>
          <p:cNvSpPr txBox="1">
            <a:spLocks noGrp="1"/>
          </p:cNvSpPr>
          <p:nvPr>
            <p:ph type="ftr" idx="11"/>
          </p:nvPr>
        </p:nvSpPr>
        <p:spPr>
          <a:xfrm>
            <a:off x="5300663" y="6302375"/>
            <a:ext cx="2895600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/>
          <p:nvPr/>
        </p:nvSpPr>
        <p:spPr>
          <a:xfrm>
            <a:off x="639763" y="355600"/>
            <a:ext cx="8504237" cy="950913"/>
          </a:xfrm>
          <a:prstGeom prst="rect">
            <a:avLst/>
          </a:prstGeom>
          <a:solidFill>
            <a:srgbClr val="B7CCE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" name="Google Shape;11;p1"/>
          <p:cNvGrpSpPr/>
          <p:nvPr/>
        </p:nvGrpSpPr>
        <p:grpSpPr>
          <a:xfrm>
            <a:off x="0" y="3175"/>
            <a:ext cx="663575" cy="6858000"/>
            <a:chOff x="0" y="2597"/>
            <a:chExt cx="664114" cy="6858000"/>
          </a:xfrm>
        </p:grpSpPr>
        <p:pic>
          <p:nvPicPr>
            <p:cNvPr id="12" name="Google Shape;12;p1"/>
            <p:cNvPicPr preferRelativeResize="0"/>
            <p:nvPr/>
          </p:nvPicPr>
          <p:blipFill rotWithShape="1">
            <a:blip r:embed="rId5">
              <a:alphaModFix/>
            </a:blip>
            <a:srcRect r="-17"/>
            <a:stretch/>
          </p:blipFill>
          <p:spPr>
            <a:xfrm>
              <a:off x="0" y="2598"/>
              <a:ext cx="649224" cy="6855402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3" name="Google Shape;13;p1"/>
            <p:cNvCxnSpPr/>
            <p:nvPr/>
          </p:nvCxnSpPr>
          <p:spPr>
            <a:xfrm>
              <a:off x="664114" y="2597"/>
              <a:ext cx="0" cy="685800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4" name="Google Shape;14;p1"/>
          <p:cNvSpPr/>
          <p:nvPr/>
        </p:nvSpPr>
        <p:spPr>
          <a:xfrm>
            <a:off x="0" y="0"/>
            <a:ext cx="9144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Information Technology, the Internet, and You</a:t>
            </a: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1"/>
          <p:cNvSpPr/>
          <p:nvPr/>
        </p:nvSpPr>
        <p:spPr>
          <a:xfrm>
            <a:off x="0" y="6583363"/>
            <a:ext cx="9144000" cy="274637"/>
          </a:xfrm>
          <a:prstGeom prst="rect">
            <a:avLst/>
          </a:prstGeom>
          <a:solidFill>
            <a:schemeClr val="dk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© 2013 The McGraw-Hill Companies, Inc. All rights reserved.</a:t>
            </a:r>
            <a:endParaRPr/>
          </a:p>
        </p:txBody>
      </p:sp>
      <p:sp>
        <p:nvSpPr>
          <p:cNvPr id="16" name="Google Shape;16;p1"/>
          <p:cNvSpPr txBox="1">
            <a:spLocks noGrp="1"/>
          </p:cNvSpPr>
          <p:nvPr>
            <p:ph type="dt" idx="10"/>
          </p:nvPr>
        </p:nvSpPr>
        <p:spPr>
          <a:xfrm>
            <a:off x="3878263" y="6289675"/>
            <a:ext cx="1387475" cy="287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Google Shape;17;p1"/>
          <p:cNvSpPr txBox="1">
            <a:spLocks noGrp="1"/>
          </p:cNvSpPr>
          <p:nvPr>
            <p:ph type="ftr" idx="11"/>
          </p:nvPr>
        </p:nvSpPr>
        <p:spPr>
          <a:xfrm>
            <a:off x="5300663" y="6302375"/>
            <a:ext cx="2895600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Google Shape;18;p1"/>
          <p:cNvSpPr txBox="1">
            <a:spLocks noGrp="1"/>
          </p:cNvSpPr>
          <p:nvPr>
            <p:ph type="title"/>
          </p:nvPr>
        </p:nvSpPr>
        <p:spPr>
          <a:xfrm>
            <a:off x="784225" y="274638"/>
            <a:ext cx="8247063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37609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37609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37609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37609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37609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376092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376092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376092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376092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9" name="Google Shape;19;p1"/>
          <p:cNvSpPr/>
          <p:nvPr/>
        </p:nvSpPr>
        <p:spPr>
          <a:xfrm>
            <a:off x="0" y="6583363"/>
            <a:ext cx="2743200" cy="274637"/>
          </a:xfrm>
          <a:prstGeom prst="rect">
            <a:avLst/>
          </a:prstGeom>
          <a:solidFill>
            <a:schemeClr val="dk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Computing Essentials 2013</a:t>
            </a:r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1"/>
          <p:cNvSpPr txBox="1">
            <a:spLocks noGrp="1"/>
          </p:cNvSpPr>
          <p:nvPr>
            <p:ph type="body" idx="1"/>
          </p:nvPr>
        </p:nvSpPr>
        <p:spPr>
          <a:xfrm>
            <a:off x="1227138" y="1600200"/>
            <a:ext cx="7459662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376092"/>
              </a:buClr>
              <a:buSzPts val="28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rgbClr val="376092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rgbClr val="37609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rgbClr val="37609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21" name="Google Shape;21;p1"/>
          <p:cNvSpPr txBox="1"/>
          <p:nvPr/>
        </p:nvSpPr>
        <p:spPr>
          <a:xfrm>
            <a:off x="8302625" y="6288088"/>
            <a:ext cx="746125" cy="30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1-</a:t>
            </a:r>
            <a:fld id="{00000000-1234-1234-1234-123412341234}" type="slidenum">
              <a:rPr lang="en-US"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sz="1400" b="0" i="0" u="none" strike="noStrike" cap="non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g"/><Relationship Id="rId4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3" Type="http://schemas.openxmlformats.org/officeDocument/2006/relationships/image" Target="../media/image22.jpg"/><Relationship Id="rId7" Type="http://schemas.openxmlformats.org/officeDocument/2006/relationships/slide" Target="slide1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slide" Target="slide13.xml"/><Relationship Id="rId11" Type="http://schemas.openxmlformats.org/officeDocument/2006/relationships/slide" Target="slide10.xml"/><Relationship Id="rId5" Type="http://schemas.openxmlformats.org/officeDocument/2006/relationships/slide" Target="slide12.xml"/><Relationship Id="rId10" Type="http://schemas.openxmlformats.org/officeDocument/2006/relationships/slide" Target="slide17.xml"/><Relationship Id="rId4" Type="http://schemas.openxmlformats.org/officeDocument/2006/relationships/image" Target="../media/image23.png"/><Relationship Id="rId9" Type="http://schemas.openxmlformats.org/officeDocument/2006/relationships/slide" Target="slide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1.xml"/><Relationship Id="rId5" Type="http://schemas.openxmlformats.org/officeDocument/2006/relationships/slide" Target="slide7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1.xml"/><Relationship Id="rId5" Type="http://schemas.openxmlformats.org/officeDocument/2006/relationships/slide" Target="slide7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1.xml"/><Relationship Id="rId5" Type="http://schemas.openxmlformats.org/officeDocument/2006/relationships/slide" Target="slide7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1.xml"/><Relationship Id="rId5" Type="http://schemas.openxmlformats.org/officeDocument/2006/relationships/slide" Target="slide7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1.xml"/><Relationship Id="rId5" Type="http://schemas.openxmlformats.org/officeDocument/2006/relationships/slide" Target="slide7.xml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slide" Target="slide11.xml"/><Relationship Id="rId4" Type="http://schemas.openxmlformats.org/officeDocument/2006/relationships/slide" Target="slide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3" Type="http://schemas.openxmlformats.org/officeDocument/2006/relationships/image" Target="../media/image36.jpg"/><Relationship Id="rId7" Type="http://schemas.openxmlformats.org/officeDocument/2006/relationships/slide" Target="slide2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slide" Target="slide20.xml"/><Relationship Id="rId5" Type="http://schemas.openxmlformats.org/officeDocument/2006/relationships/slide" Target="slide19.xml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8.xml"/><Relationship Id="rId5" Type="http://schemas.openxmlformats.org/officeDocument/2006/relationships/slide" Target="slide7.xml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g"/><Relationship Id="rId5" Type="http://schemas.openxmlformats.org/officeDocument/2006/relationships/slide" Target="slide18.xml"/><Relationship Id="rId4" Type="http://schemas.openxmlformats.org/officeDocument/2006/relationships/slide" Target="slide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8.xml"/><Relationship Id="rId5" Type="http://schemas.openxmlformats.org/officeDocument/2006/relationships/slide" Target="slide7.xml"/><Relationship Id="rId4" Type="http://schemas.openxmlformats.org/officeDocument/2006/relationships/image" Target="../media/image4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8.xml"/><Relationship Id="rId4" Type="http://schemas.openxmlformats.org/officeDocument/2006/relationships/slide" Target="slide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slide" Target="slide27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6" Type="http://schemas.openxmlformats.org/officeDocument/2006/relationships/slide" Target="slide26.xml"/><Relationship Id="rId5" Type="http://schemas.openxmlformats.org/officeDocument/2006/relationships/slide" Target="slide25.xml"/><Relationship Id="rId4" Type="http://schemas.openxmlformats.org/officeDocument/2006/relationships/slide" Target="slide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3.xml"/><Relationship Id="rId4" Type="http://schemas.openxmlformats.org/officeDocument/2006/relationships/image" Target="../media/image47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3.xml"/><Relationship Id="rId4" Type="http://schemas.openxmlformats.org/officeDocument/2006/relationships/image" Target="../media/image49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3.xml"/><Relationship Id="rId4" Type="http://schemas.openxmlformats.org/officeDocument/2006/relationships/image" Target="../media/image51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g"/><Relationship Id="rId4" Type="http://schemas.openxmlformats.org/officeDocument/2006/relationships/slide" Target="slide2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slide" Target="slide7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slide" Target="slide7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5"/>
          <p:cNvPicPr preferRelativeResize="0">
            <a:picLocks noGrp="1"/>
          </p:cNvPicPr>
          <p:nvPr>
            <p:ph type="ctrTitle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298575" y="2005013"/>
            <a:ext cx="7729538" cy="20304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5"/>
          <p:cNvPicPr preferRelativeResize="0">
            <a:picLocks noGrp="1"/>
          </p:cNvPicPr>
          <p:nvPr>
            <p:ph type="subTitle" idx="1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1463675" y="4267200"/>
            <a:ext cx="6083300" cy="854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14"/>
          <p:cNvPicPr preferRelativeResize="0">
            <a:picLocks noGrp="1"/>
          </p:cNvPicPr>
          <p:nvPr>
            <p:ph type="title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42925" y="268288"/>
            <a:ext cx="8521700" cy="1158875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4"/>
          <p:cNvSpPr txBox="1">
            <a:spLocks noGrp="1"/>
          </p:cNvSpPr>
          <p:nvPr>
            <p:ph type="body" idx="1"/>
          </p:nvPr>
        </p:nvSpPr>
        <p:spPr>
          <a:xfrm>
            <a:off x="1555750" y="1600200"/>
            <a:ext cx="713105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376092"/>
              </a:buClr>
              <a:buSzPts val="3080"/>
              <a:buFont typeface="Noto Sans Symbols"/>
              <a:buChar char="▪"/>
            </a:pPr>
            <a:r>
              <a:rPr lang="en-US" sz="28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Supercomputers</a:t>
            </a:r>
            <a:endParaRPr/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376092"/>
              </a:buClr>
              <a:buSzPts val="3080"/>
              <a:buFont typeface="Noto Sans Symbols"/>
              <a:buChar char="▪"/>
            </a:pPr>
            <a:r>
              <a:rPr lang="en-US" sz="28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Mainframe computers</a:t>
            </a:r>
            <a:endParaRPr/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376092"/>
              </a:buClr>
              <a:buSzPts val="3080"/>
              <a:buFont typeface="Noto Sans Symbols"/>
              <a:buChar char="▪"/>
            </a:pPr>
            <a:r>
              <a:rPr lang="en-US" sz="28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Minicomputers</a:t>
            </a:r>
            <a:endParaRPr/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376092"/>
              </a:buClr>
              <a:buSzPts val="3080"/>
              <a:buFont typeface="Noto Sans Symbols"/>
              <a:buChar char="▪"/>
            </a:pPr>
            <a:r>
              <a:rPr lang="en-US" sz="2800" b="0" i="0" u="sng" strike="noStrike" cap="none"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  <a:hlinkClick r:id="rId4" action="ppaction://hlinksldjump"/>
              </a:rPr>
              <a:t>Microcomputers</a:t>
            </a:r>
            <a:endParaRPr sz="2800" b="0" i="0" u="none" strike="noStrike" cap="none">
              <a:solidFill>
                <a:schemeClr val="accen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134" name="Google Shape;134;p14" descr="C:\Users\Glen\Documents\McGraw-Hill\OLeary-CE2012\Art-2012\ole16805_ch01\ole16805_0109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694238" y="3308350"/>
            <a:ext cx="4206875" cy="2813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73275" y="3509963"/>
            <a:ext cx="5668963" cy="3008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5"/>
          <p:cNvPicPr preferRelativeResize="0">
            <a:picLocks noGrp="1"/>
          </p:cNvPicPr>
          <p:nvPr>
            <p:ph type="title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542925" y="268288"/>
            <a:ext cx="8497888" cy="1158875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15"/>
          <p:cNvSpPr txBox="1">
            <a:spLocks noGrp="1"/>
          </p:cNvSpPr>
          <p:nvPr>
            <p:ph type="body" idx="1"/>
          </p:nvPr>
        </p:nvSpPr>
        <p:spPr>
          <a:xfrm>
            <a:off x="814388" y="1590675"/>
            <a:ext cx="4046537" cy="4522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marR="0" lvl="0" indent="-273050" algn="l" rtl="0">
              <a:spcBef>
                <a:spcPts val="0"/>
              </a:spcBef>
              <a:spcAft>
                <a:spcPts val="0"/>
              </a:spcAft>
              <a:buClr>
                <a:srgbClr val="376092"/>
              </a:buClr>
              <a:buSzPts val="2800"/>
              <a:buFont typeface="Noto Sans Symbols"/>
              <a:buChar char="▪"/>
            </a:pPr>
            <a:r>
              <a:rPr lang="en-US" sz="2800" b="0" i="0" u="sng" strike="noStrike" cap="none"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  <a:hlinkClick r:id="rId5" action="ppaction://hlinksldjump"/>
              </a:rPr>
              <a:t>Desktop</a:t>
            </a:r>
            <a:endParaRPr sz="28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273050" marR="0" lvl="0" indent="-273050" algn="l" rtl="0">
              <a:spcBef>
                <a:spcPts val="560"/>
              </a:spcBef>
              <a:spcAft>
                <a:spcPts val="0"/>
              </a:spcAft>
              <a:buClr>
                <a:srgbClr val="376092"/>
              </a:buClr>
              <a:buSzPts val="2800"/>
              <a:buFont typeface="Noto Sans Symbols"/>
              <a:buChar char="▪"/>
            </a:pPr>
            <a:r>
              <a:rPr lang="en-US" sz="2800" b="0" i="0" u="sng" strike="noStrike" cap="none"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  <a:hlinkClick r:id="rId6" action="ppaction://hlinksldjump"/>
              </a:rPr>
              <a:t>Media center system units</a:t>
            </a:r>
            <a:endParaRPr sz="28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273050" marR="0" lvl="0" indent="-273050" algn="l" rtl="0">
              <a:spcBef>
                <a:spcPts val="560"/>
              </a:spcBef>
              <a:spcAft>
                <a:spcPts val="0"/>
              </a:spcAft>
              <a:buClr>
                <a:srgbClr val="376092"/>
              </a:buClr>
              <a:buSzPts val="2800"/>
              <a:buFont typeface="Noto Sans Symbols"/>
              <a:buChar char="▪"/>
            </a:pPr>
            <a:r>
              <a:rPr lang="en-US" sz="2800" b="0" i="0" u="sng" strike="noStrike" cap="none"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  <a:hlinkClick r:id="rId7" action="ppaction://hlinksldjump"/>
              </a:rPr>
              <a:t>Notebook or laptop</a:t>
            </a:r>
            <a:endParaRPr sz="28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273050" marR="0" lvl="0" indent="-95250" algn="l" rtl="0">
              <a:spcBef>
                <a:spcPts val="560"/>
              </a:spcBef>
              <a:spcAft>
                <a:spcPts val="0"/>
              </a:spcAft>
              <a:buClr>
                <a:srgbClr val="376092"/>
              </a:buClr>
              <a:buSzPts val="2800"/>
              <a:buFont typeface="Noto Sans Symbols"/>
              <a:buNone/>
            </a:pPr>
            <a:endParaRPr sz="28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2" name="Google Shape;142;p15"/>
          <p:cNvSpPr txBox="1">
            <a:spLocks noGrp="1"/>
          </p:cNvSpPr>
          <p:nvPr>
            <p:ph type="body" idx="2"/>
          </p:nvPr>
        </p:nvSpPr>
        <p:spPr>
          <a:xfrm>
            <a:off x="5022850" y="1603375"/>
            <a:ext cx="4121150" cy="45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marR="0" lvl="0" indent="-273050" algn="l" rtl="0">
              <a:spcBef>
                <a:spcPts val="0"/>
              </a:spcBef>
              <a:spcAft>
                <a:spcPts val="0"/>
              </a:spcAft>
              <a:buClr>
                <a:srgbClr val="376092"/>
              </a:buClr>
              <a:buSzPts val="2800"/>
              <a:buFont typeface="Noto Sans Symbols"/>
              <a:buChar char="▪"/>
            </a:pPr>
            <a:r>
              <a:rPr lang="en-US" sz="2800" b="0" i="0" u="sng" strike="noStrike" cap="none"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  <a:hlinkClick r:id="rId8" action="ppaction://hlinksldjump"/>
              </a:rPr>
              <a:t>Netbooks</a:t>
            </a:r>
            <a:endParaRPr sz="28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273050" marR="0" lvl="0" indent="-273050" algn="l" rtl="0">
              <a:spcBef>
                <a:spcPts val="560"/>
              </a:spcBef>
              <a:spcAft>
                <a:spcPts val="0"/>
              </a:spcAft>
              <a:buClr>
                <a:srgbClr val="376092"/>
              </a:buClr>
              <a:buSzPts val="2800"/>
              <a:buFont typeface="Noto Sans Symbols"/>
              <a:buChar char="▪"/>
            </a:pPr>
            <a:r>
              <a:rPr lang="en-US" sz="2800" b="0" i="0" u="sng" strike="noStrike" cap="none"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  <a:hlinkClick r:id="rId9" action="ppaction://hlinksldjump"/>
              </a:rPr>
              <a:t>Tablet PC</a:t>
            </a:r>
            <a:endParaRPr sz="28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273050" marR="0" lvl="0" indent="-273050" algn="l" rtl="0">
              <a:spcBef>
                <a:spcPts val="560"/>
              </a:spcBef>
              <a:spcAft>
                <a:spcPts val="0"/>
              </a:spcAft>
              <a:buClr>
                <a:srgbClr val="376092"/>
              </a:buClr>
              <a:buSzPts val="2800"/>
              <a:buFont typeface="Noto Sans Symbols"/>
              <a:buChar char="▪"/>
            </a:pPr>
            <a:r>
              <a:rPr lang="en-US" sz="2800" b="0" i="0" u="sng" strike="noStrike" cap="none"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  <a:hlinkClick r:id="rId10" action="ppaction://hlinksldjump"/>
              </a:rPr>
              <a:t>Handheld </a:t>
            </a:r>
            <a:endParaRPr sz="28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273050" marR="0" lvl="0" indent="-95250" algn="l" rtl="0">
              <a:spcBef>
                <a:spcPts val="560"/>
              </a:spcBef>
              <a:spcAft>
                <a:spcPts val="0"/>
              </a:spcAft>
              <a:buClr>
                <a:srgbClr val="376092"/>
              </a:buClr>
              <a:buSzPts val="2800"/>
              <a:buFont typeface="Noto Sans Symbols"/>
              <a:buNone/>
            </a:pPr>
            <a:endParaRPr sz="28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3" name="Google Shape;143;p15">
            <a:hlinkClick r:id="rId11" action="ppaction://hlinksldjump"/>
          </p:cNvPr>
          <p:cNvSpPr txBox="1"/>
          <p:nvPr/>
        </p:nvSpPr>
        <p:spPr>
          <a:xfrm>
            <a:off x="7772400" y="5761038"/>
            <a:ext cx="1285875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11" action="ppaction://hlinksldjump"/>
              </a:rPr>
              <a:t>Return</a:t>
            </a:r>
            <a:endParaRPr sz="2000" b="1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16"/>
          <p:cNvPicPr preferRelativeResize="0">
            <a:picLocks noGrp="1"/>
          </p:cNvPicPr>
          <p:nvPr>
            <p:ph type="title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42925" y="268288"/>
            <a:ext cx="8521700" cy="1158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1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1347788" y="1584325"/>
            <a:ext cx="7143750" cy="4548188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16">
            <a:hlinkClick r:id="rId5" action="ppaction://hlinksldjump"/>
          </p:cNvPr>
          <p:cNvSpPr txBox="1"/>
          <p:nvPr/>
        </p:nvSpPr>
        <p:spPr>
          <a:xfrm>
            <a:off x="7772400" y="5761038"/>
            <a:ext cx="1285875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 action="ppaction://hlinksldjump"/>
              </a:rPr>
              <a:t>Return</a:t>
            </a:r>
            <a:endParaRPr sz="2000" b="1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17"/>
          <p:cNvPicPr preferRelativeResize="0">
            <a:picLocks noGrp="1"/>
          </p:cNvPicPr>
          <p:nvPr>
            <p:ph type="title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42925" y="268288"/>
            <a:ext cx="8521700" cy="1158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1347788" y="1584325"/>
            <a:ext cx="7143750" cy="4548188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17">
            <a:hlinkClick r:id="rId5" action="ppaction://hlinksldjump"/>
          </p:cNvPr>
          <p:cNvSpPr txBox="1"/>
          <p:nvPr/>
        </p:nvSpPr>
        <p:spPr>
          <a:xfrm>
            <a:off x="7772400" y="5761038"/>
            <a:ext cx="1285875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 action="ppaction://hlinksldjump"/>
              </a:rPr>
              <a:t>Return</a:t>
            </a:r>
            <a:endParaRPr sz="2000" b="1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p18"/>
          <p:cNvPicPr preferRelativeResize="0">
            <a:picLocks noGrp="1"/>
          </p:cNvPicPr>
          <p:nvPr>
            <p:ph type="title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42925" y="268288"/>
            <a:ext cx="8521700" cy="1158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1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1347788" y="1584325"/>
            <a:ext cx="7143750" cy="4548188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18">
            <a:hlinkClick r:id="rId5" action="ppaction://hlinksldjump"/>
          </p:cNvPr>
          <p:cNvSpPr txBox="1"/>
          <p:nvPr/>
        </p:nvSpPr>
        <p:spPr>
          <a:xfrm>
            <a:off x="7772400" y="5761038"/>
            <a:ext cx="1285875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 action="ppaction://hlinksldjump"/>
              </a:rPr>
              <a:t>Return</a:t>
            </a:r>
            <a:endParaRPr sz="2000" b="1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19"/>
          <p:cNvPicPr preferRelativeResize="0">
            <a:picLocks noGrp="1"/>
          </p:cNvPicPr>
          <p:nvPr>
            <p:ph type="title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42925" y="268288"/>
            <a:ext cx="8521700" cy="1158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1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1347788" y="1584325"/>
            <a:ext cx="7143750" cy="4548188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19">
            <a:hlinkClick r:id="rId5" action="ppaction://hlinksldjump"/>
          </p:cNvPr>
          <p:cNvSpPr txBox="1"/>
          <p:nvPr/>
        </p:nvSpPr>
        <p:spPr>
          <a:xfrm>
            <a:off x="7772400" y="5761038"/>
            <a:ext cx="1285875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 action="ppaction://hlinksldjump"/>
              </a:rPr>
              <a:t>Return</a:t>
            </a:r>
            <a:endParaRPr sz="2000" b="1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p20"/>
          <p:cNvPicPr preferRelativeResize="0">
            <a:picLocks noGrp="1"/>
          </p:cNvPicPr>
          <p:nvPr>
            <p:ph type="title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42925" y="268288"/>
            <a:ext cx="8521700" cy="1158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1347788" y="1584325"/>
            <a:ext cx="7143750" cy="4694238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0">
            <a:hlinkClick r:id="rId5" action="ppaction://hlinksldjump"/>
          </p:cNvPr>
          <p:cNvSpPr txBox="1"/>
          <p:nvPr/>
        </p:nvSpPr>
        <p:spPr>
          <a:xfrm>
            <a:off x="7772400" y="5761038"/>
            <a:ext cx="1285875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 action="ppaction://hlinksldjump"/>
              </a:rPr>
              <a:t>Return</a:t>
            </a:r>
            <a:endParaRPr sz="2000" b="1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21"/>
          <p:cNvPicPr preferRelativeResize="0">
            <a:picLocks noGrp="1"/>
          </p:cNvPicPr>
          <p:nvPr>
            <p:ph type="title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42925" y="268288"/>
            <a:ext cx="8521700" cy="11588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7" name="Google Shape;187;p21"/>
          <p:cNvGrpSpPr/>
          <p:nvPr/>
        </p:nvGrpSpPr>
        <p:grpSpPr>
          <a:xfrm>
            <a:off x="2273974" y="1601751"/>
            <a:ext cx="5290353" cy="4522860"/>
            <a:chOff x="920348" y="1551"/>
            <a:chExt cx="5290353" cy="4522860"/>
          </a:xfrm>
        </p:grpSpPr>
        <p:sp>
          <p:nvSpPr>
            <p:cNvPr id="188" name="Google Shape;188;p21"/>
            <p:cNvSpPr/>
            <p:nvPr/>
          </p:nvSpPr>
          <p:spPr>
            <a:xfrm>
              <a:off x="2322397" y="1551"/>
              <a:ext cx="2486254" cy="147522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1"/>
            <p:cNvSpPr/>
            <p:nvPr/>
          </p:nvSpPr>
          <p:spPr>
            <a:xfrm>
              <a:off x="920348" y="2561690"/>
              <a:ext cx="5290353" cy="19627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1"/>
            <p:cNvSpPr txBox="1"/>
            <p:nvPr/>
          </p:nvSpPr>
          <p:spPr>
            <a:xfrm>
              <a:off x="920348" y="2561690"/>
              <a:ext cx="5290353" cy="19627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9125" tIns="199125" rIns="199125" bIns="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Smallest computing devices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980"/>
                </a:spcBef>
                <a:spcAft>
                  <a:spcPts val="0"/>
                </a:spcAft>
                <a:buNone/>
              </a:pPr>
              <a:r>
                <a:rPr lang="en-US"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Combine pen input, writing recognition, personal organization tools and communications</a:t>
              </a:r>
              <a:endPara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1" name="Google Shape;191;p21">
            <a:hlinkClick r:id="rId4" action="ppaction://hlinksldjump"/>
          </p:cNvPr>
          <p:cNvSpPr txBox="1"/>
          <p:nvPr/>
        </p:nvSpPr>
        <p:spPr>
          <a:xfrm>
            <a:off x="7772400" y="5761038"/>
            <a:ext cx="1285875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 action="ppaction://hlinksldjump"/>
              </a:rPr>
              <a:t>Return</a:t>
            </a:r>
            <a:endParaRPr sz="2000" b="1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2" name="Google Shape;192;p2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341688" y="1357313"/>
            <a:ext cx="3200400" cy="2965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Google Shape;198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05250" y="3324225"/>
            <a:ext cx="5121275" cy="29003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22"/>
          <p:cNvPicPr preferRelativeResize="0">
            <a:picLocks noGrp="1"/>
          </p:cNvPicPr>
          <p:nvPr>
            <p:ph type="title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542925" y="268288"/>
            <a:ext cx="8497888" cy="1158875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2"/>
          <p:cNvSpPr txBox="1">
            <a:spLocks noGrp="1"/>
          </p:cNvSpPr>
          <p:nvPr>
            <p:ph type="body" idx="1"/>
          </p:nvPr>
        </p:nvSpPr>
        <p:spPr>
          <a:xfrm>
            <a:off x="814388" y="1590675"/>
            <a:ext cx="8056562" cy="4522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marR="0" lvl="0" indent="-273050" algn="l" rtl="0">
              <a:spcBef>
                <a:spcPts val="0"/>
              </a:spcBef>
              <a:spcAft>
                <a:spcPts val="0"/>
              </a:spcAft>
              <a:buClr>
                <a:srgbClr val="376092"/>
              </a:buClr>
              <a:buSzPts val="2800"/>
              <a:buFont typeface="Noto Sans Symbols"/>
              <a:buChar char="▪"/>
            </a:pPr>
            <a:r>
              <a:rPr lang="en-US"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Four basic categories of equipment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Noto Sans Symbols"/>
              <a:buChar char="▪"/>
            </a:pPr>
            <a:r>
              <a:rPr lang="en-US" sz="2400" b="0" i="0" u="sng" strike="noStrike" cap="none"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  <a:hlinkClick r:id="rId5" action="ppaction://hlinksldjump"/>
              </a:rPr>
              <a:t>System Unit</a:t>
            </a:r>
            <a:endParaRPr sz="24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Noto Sans Symbols"/>
              <a:buChar char="▪"/>
            </a:pPr>
            <a:r>
              <a:rPr lang="en-US" sz="2400" b="0" i="0" u="sng" strike="noStrike" cap="none"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  <a:hlinkClick r:id="rId6" action="ppaction://hlinksldjump"/>
              </a:rPr>
              <a:t>Input/Output</a:t>
            </a:r>
            <a:endParaRPr sz="24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Noto Sans Symbols"/>
              <a:buChar char="▪"/>
            </a:pPr>
            <a:r>
              <a:rPr lang="en-US" sz="2400" b="0" i="0" u="sng" strike="noStrike" cap="none"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  <a:hlinkClick r:id="rId7" action="ppaction://hlinksldjump"/>
              </a:rPr>
              <a:t>Secondary Storage</a:t>
            </a:r>
            <a:endParaRPr sz="24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Noto Sans Symbols"/>
              <a:buChar char="▪"/>
            </a:pPr>
            <a:r>
              <a:rPr lang="en-US" sz="2400" b="0" i="0" u="sng" strike="noStrike" cap="none"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  <a:hlinkClick r:id="rId8" action="ppaction://hlinksldjump"/>
              </a:rPr>
              <a:t>Communications</a:t>
            </a:r>
            <a:endParaRPr sz="24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742950" marR="0" lvl="1" indent="-133350" algn="l" rtl="0">
              <a:spcBef>
                <a:spcPts val="48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Noto Sans Symbols"/>
              <a:buNone/>
            </a:pPr>
            <a:endParaRPr sz="24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  <p:transition spd="slow">
    <p:pu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Google Shape;205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73675" y="2197100"/>
            <a:ext cx="3748088" cy="2317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23"/>
          <p:cNvPicPr preferRelativeResize="0">
            <a:picLocks noGrp="1"/>
          </p:cNvPicPr>
          <p:nvPr>
            <p:ph type="title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542925" y="268288"/>
            <a:ext cx="8521700" cy="1158875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23"/>
          <p:cNvSpPr txBox="1">
            <a:spLocks noGrp="1"/>
          </p:cNvSpPr>
          <p:nvPr>
            <p:ph type="body" idx="1"/>
          </p:nvPr>
        </p:nvSpPr>
        <p:spPr>
          <a:xfrm>
            <a:off x="1555750" y="1600200"/>
            <a:ext cx="4281488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376092"/>
              </a:buClr>
              <a:buSzPts val="3080"/>
              <a:buFont typeface="Noto Sans Symbols"/>
              <a:buChar char="▪"/>
            </a:pPr>
            <a:r>
              <a:rPr lang="en-US"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Two important components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Microprocessor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Memory</a:t>
            </a:r>
            <a:endParaRPr/>
          </a:p>
          <a:p>
            <a:pPr marL="1143000" marR="0" lvl="2" indent="-228600" algn="l" rtl="0">
              <a:spcBef>
                <a:spcPts val="400"/>
              </a:spcBef>
              <a:spcAft>
                <a:spcPts val="0"/>
              </a:spcAft>
              <a:buClr>
                <a:srgbClr val="376092"/>
              </a:buClr>
              <a:buSzPts val="2000"/>
              <a:buFont typeface="Noto Sans Symbols"/>
              <a:buChar char="▪"/>
            </a:pPr>
            <a:r>
              <a:rPr lang="en-US"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Holds data currently</a:t>
            </a:r>
            <a:br>
              <a:rPr lang="en-US"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</a:br>
            <a:r>
              <a:rPr lang="en-US"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being processed</a:t>
            </a:r>
            <a:endParaRPr/>
          </a:p>
          <a:p>
            <a:pPr marL="1143000" marR="0" lvl="2" indent="-228600" algn="l" rtl="0">
              <a:spcBef>
                <a:spcPts val="400"/>
              </a:spcBef>
              <a:spcAft>
                <a:spcPts val="0"/>
              </a:spcAft>
              <a:buClr>
                <a:srgbClr val="376092"/>
              </a:buClr>
              <a:buSzPts val="2000"/>
              <a:buFont typeface="Noto Sans Symbols"/>
              <a:buChar char="▪"/>
            </a:pPr>
            <a:r>
              <a:rPr lang="en-US"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Holds the processed information before</a:t>
            </a:r>
            <a:br>
              <a:rPr lang="en-US"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</a:br>
            <a:r>
              <a:rPr lang="en-US"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it is output</a:t>
            </a:r>
            <a:endParaRPr/>
          </a:p>
          <a:p>
            <a:pPr marL="1143000" marR="0" lvl="2" indent="-228600" algn="l" rtl="0">
              <a:spcBef>
                <a:spcPts val="400"/>
              </a:spcBef>
              <a:spcAft>
                <a:spcPts val="0"/>
              </a:spcAft>
              <a:buClr>
                <a:srgbClr val="376092"/>
              </a:buClr>
              <a:buSzPts val="2000"/>
              <a:buFont typeface="Noto Sans Symbols"/>
              <a:buChar char="▪"/>
            </a:pPr>
            <a:r>
              <a:rPr lang="en-US"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Temporary storage, contents are lost when power is off</a:t>
            </a:r>
            <a:endParaRPr/>
          </a:p>
          <a:p>
            <a:pPr marL="342900" marR="0" lvl="0" indent="-147320" algn="l" rtl="0">
              <a:spcBef>
                <a:spcPts val="560"/>
              </a:spcBef>
              <a:spcAft>
                <a:spcPts val="0"/>
              </a:spcAft>
              <a:buClr>
                <a:srgbClr val="376092"/>
              </a:buClr>
              <a:buSzPts val="3080"/>
              <a:buFont typeface="Noto Sans Symbols"/>
              <a:buNone/>
            </a:pPr>
            <a:endParaRPr sz="28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08" name="Google Shape;208;p23">
            <a:hlinkClick r:id="rId5" action="ppaction://hlinksldjump"/>
          </p:cNvPr>
          <p:cNvSpPr txBox="1"/>
          <p:nvPr/>
        </p:nvSpPr>
        <p:spPr>
          <a:xfrm>
            <a:off x="7772400" y="5761038"/>
            <a:ext cx="1285875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 action="ppaction://hlinksldjump"/>
              </a:rPr>
              <a:t>Return</a:t>
            </a:r>
            <a:endParaRPr sz="2000" b="1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6"/>
          <p:cNvPicPr preferRelativeResize="0">
            <a:picLocks noGrp="1"/>
          </p:cNvPicPr>
          <p:nvPr>
            <p:ph type="title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42925" y="268288"/>
            <a:ext cx="8521700" cy="1158875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6"/>
          <p:cNvSpPr txBox="1">
            <a:spLocks noGrp="1"/>
          </p:cNvSpPr>
          <p:nvPr>
            <p:ph type="body" idx="1"/>
          </p:nvPr>
        </p:nvSpPr>
        <p:spPr>
          <a:xfrm>
            <a:off x="1555750" y="1600200"/>
            <a:ext cx="713105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376092"/>
              </a:buClr>
              <a:buSzPts val="3080"/>
              <a:buFont typeface="Noto Sans Symbols"/>
              <a:buChar char="▪"/>
            </a:pPr>
            <a:r>
              <a:rPr lang="en-US"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Explain the five parts of an</a:t>
            </a:r>
            <a:r>
              <a:rPr lang="en-US" sz="28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 information system</a:t>
            </a:r>
            <a:r>
              <a:rPr lang="en-US"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: </a:t>
            </a:r>
            <a:r>
              <a:rPr lang="en-US" sz="28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people</a:t>
            </a:r>
            <a:r>
              <a:rPr lang="en-US"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, </a:t>
            </a:r>
            <a:r>
              <a:rPr lang="en-US" sz="28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procedures</a:t>
            </a:r>
            <a:r>
              <a:rPr lang="en-US"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, </a:t>
            </a:r>
            <a:r>
              <a:rPr lang="en-US" sz="28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software</a:t>
            </a:r>
            <a:r>
              <a:rPr lang="en-US"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, </a:t>
            </a:r>
            <a:r>
              <a:rPr lang="en-US" sz="28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hardware</a:t>
            </a:r>
            <a:r>
              <a:rPr lang="en-US"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, and </a:t>
            </a:r>
            <a:r>
              <a:rPr lang="en-US" sz="28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data</a:t>
            </a:r>
            <a:r>
              <a:rPr lang="en-US"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.</a:t>
            </a:r>
            <a:endParaRPr/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376092"/>
              </a:buClr>
              <a:buSzPts val="3080"/>
              <a:buFont typeface="Noto Sans Symbols"/>
              <a:buChar char="▪"/>
            </a:pPr>
            <a:r>
              <a:rPr lang="en-US"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Distinguish between </a:t>
            </a:r>
            <a:r>
              <a:rPr lang="en-US" sz="28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system software </a:t>
            </a:r>
            <a:r>
              <a:rPr lang="en-US"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and </a:t>
            </a:r>
            <a:r>
              <a:rPr lang="en-US" sz="28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application software</a:t>
            </a:r>
            <a:r>
              <a:rPr lang="en-US"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.</a:t>
            </a:r>
            <a:endParaRPr/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376092"/>
              </a:buClr>
              <a:buSzPts val="3080"/>
              <a:buFont typeface="Noto Sans Symbols"/>
              <a:buChar char="▪"/>
            </a:pPr>
            <a:r>
              <a:rPr lang="en-US"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Discuss the three kinds of system software programs.</a:t>
            </a:r>
            <a:endParaRPr/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376092"/>
              </a:buClr>
              <a:buSzPts val="3080"/>
              <a:buFont typeface="Noto Sans Symbols"/>
              <a:buChar char="▪"/>
            </a:pPr>
            <a:r>
              <a:rPr lang="en-US"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Distinguish between </a:t>
            </a:r>
            <a:r>
              <a:rPr lang="en-US" sz="28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basic</a:t>
            </a:r>
            <a:r>
              <a:rPr lang="en-US"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 and </a:t>
            </a:r>
            <a:r>
              <a:rPr lang="en-US" sz="28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specialized</a:t>
            </a:r>
            <a:r>
              <a:rPr lang="en-US"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28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application</a:t>
            </a:r>
            <a:r>
              <a:rPr lang="en-US"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 software.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4" name="Google Shape;214;p24"/>
          <p:cNvGrpSpPr/>
          <p:nvPr/>
        </p:nvGrpSpPr>
        <p:grpSpPr>
          <a:xfrm>
            <a:off x="2011665" y="1682750"/>
            <a:ext cx="5814971" cy="4064000"/>
            <a:chOff x="140514" y="0"/>
            <a:chExt cx="5814971" cy="4064000"/>
          </a:xfrm>
        </p:grpSpPr>
        <p:sp>
          <p:nvSpPr>
            <p:cNvPr id="215" name="Google Shape;215;p24"/>
            <p:cNvSpPr/>
            <p:nvPr/>
          </p:nvSpPr>
          <p:spPr>
            <a:xfrm>
              <a:off x="140514" y="243840"/>
              <a:ext cx="1463034" cy="1463040"/>
            </a:xfrm>
            <a:prstGeom prst="up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4"/>
            <p:cNvSpPr/>
            <p:nvPr/>
          </p:nvSpPr>
          <p:spPr>
            <a:xfrm>
              <a:off x="1728685" y="0"/>
              <a:ext cx="3413760" cy="19507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4"/>
            <p:cNvSpPr txBox="1"/>
            <p:nvPr/>
          </p:nvSpPr>
          <p:spPr>
            <a:xfrm>
              <a:off x="1728685" y="0"/>
              <a:ext cx="3413760" cy="19507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98700" tIns="0" rIns="298700" bIns="2987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200" b="0" i="0" u="none" strike="noStrike" cap="none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Input</a:t>
              </a:r>
              <a:endParaRPr sz="42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285750" marR="0" lvl="1" indent="-285750" algn="l" rtl="0">
                <a:lnSpc>
                  <a:spcPct val="90000"/>
                </a:lnSpc>
                <a:spcBef>
                  <a:spcPts val="1470"/>
                </a:spcBef>
                <a:spcAft>
                  <a:spcPts val="0"/>
                </a:spcAft>
                <a:buClr>
                  <a:schemeClr val="accent1"/>
                </a:buClr>
                <a:buSzPts val="3300"/>
                <a:buFont typeface="Arial"/>
                <a:buChar char="•"/>
              </a:pPr>
              <a:r>
                <a:rPr lang="en-US" sz="3300" b="0" i="0" u="none" strike="noStrike" cap="none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Keyboard</a:t>
              </a:r>
              <a:endParaRPr sz="33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285750" marR="0" lvl="1" indent="-285750" algn="l" rtl="0">
                <a:lnSpc>
                  <a:spcPct val="90000"/>
                </a:lnSpc>
                <a:spcBef>
                  <a:spcPts val="495"/>
                </a:spcBef>
                <a:spcAft>
                  <a:spcPts val="0"/>
                </a:spcAft>
                <a:buClr>
                  <a:schemeClr val="accent1"/>
                </a:buClr>
                <a:buSzPts val="3300"/>
                <a:buFont typeface="Arial"/>
                <a:buChar char="•"/>
              </a:pPr>
              <a:r>
                <a:rPr lang="en-US" sz="3300" b="0" i="0" u="none" strike="noStrike" cap="none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Mouse</a:t>
              </a:r>
              <a:endParaRPr sz="33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24"/>
            <p:cNvSpPr/>
            <p:nvPr/>
          </p:nvSpPr>
          <p:spPr>
            <a:xfrm>
              <a:off x="744018" y="2357120"/>
              <a:ext cx="1463034" cy="146304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4"/>
            <p:cNvSpPr/>
            <p:nvPr/>
          </p:nvSpPr>
          <p:spPr>
            <a:xfrm>
              <a:off x="2541725" y="2113280"/>
              <a:ext cx="3413760" cy="19507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4"/>
            <p:cNvSpPr txBox="1"/>
            <p:nvPr/>
          </p:nvSpPr>
          <p:spPr>
            <a:xfrm>
              <a:off x="2541725" y="2113280"/>
              <a:ext cx="3413760" cy="19507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98700" tIns="0" rIns="298700" bIns="2987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200" b="0" i="0" u="none" strike="noStrike" cap="none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Output</a:t>
              </a:r>
              <a:endParaRPr sz="42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285750" marR="0" lvl="1" indent="-285750" algn="l" rtl="0">
                <a:lnSpc>
                  <a:spcPct val="90000"/>
                </a:lnSpc>
                <a:spcBef>
                  <a:spcPts val="1470"/>
                </a:spcBef>
                <a:spcAft>
                  <a:spcPts val="0"/>
                </a:spcAft>
                <a:buClr>
                  <a:schemeClr val="accent1"/>
                </a:buClr>
                <a:buSzPts val="3300"/>
                <a:buFont typeface="Arial"/>
                <a:buChar char="•"/>
              </a:pPr>
              <a:r>
                <a:rPr lang="en-US" sz="3300" b="0" i="0" u="none" strike="noStrike" cap="none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Printer</a:t>
              </a:r>
              <a:endParaRPr sz="33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285750" marR="0" lvl="1" indent="-285750" algn="l" rtl="0">
                <a:lnSpc>
                  <a:spcPct val="90000"/>
                </a:lnSpc>
                <a:spcBef>
                  <a:spcPts val="495"/>
                </a:spcBef>
                <a:spcAft>
                  <a:spcPts val="0"/>
                </a:spcAft>
                <a:buClr>
                  <a:schemeClr val="accent1"/>
                </a:buClr>
                <a:buSzPts val="3300"/>
                <a:buFont typeface="Arial"/>
                <a:buChar char="•"/>
              </a:pPr>
              <a:r>
                <a:rPr lang="en-US" sz="3300" b="0" i="0" u="none" strike="noStrike" cap="none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Monitor</a:t>
              </a:r>
              <a:endParaRPr sz="33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21" name="Google Shape;221;p24"/>
          <p:cNvPicPr preferRelativeResize="0">
            <a:picLocks noGrp="1"/>
          </p:cNvPicPr>
          <p:nvPr>
            <p:ph type="title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42925" y="268288"/>
            <a:ext cx="8521700" cy="1158875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24">
            <a:hlinkClick r:id="rId4" action="ppaction://hlinksldjump"/>
          </p:cNvPr>
          <p:cNvSpPr txBox="1"/>
          <p:nvPr/>
        </p:nvSpPr>
        <p:spPr>
          <a:xfrm>
            <a:off x="7772400" y="5761038"/>
            <a:ext cx="1285875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 action="ppaction://hlinksldjump"/>
              </a:rPr>
              <a:t>Return</a:t>
            </a:r>
            <a:endParaRPr sz="2000" b="1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3" name="Google Shape;223;p2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64313" y="2854325"/>
            <a:ext cx="2376487" cy="1793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Google Shape;229;p25"/>
          <p:cNvPicPr preferRelativeResize="0">
            <a:picLocks noGrp="1"/>
          </p:cNvPicPr>
          <p:nvPr>
            <p:ph type="title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42925" y="268288"/>
            <a:ext cx="8521700" cy="1158875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25"/>
          <p:cNvSpPr txBox="1">
            <a:spLocks noGrp="1"/>
          </p:cNvSpPr>
          <p:nvPr>
            <p:ph type="body" idx="1"/>
          </p:nvPr>
        </p:nvSpPr>
        <p:spPr>
          <a:xfrm>
            <a:off x="1555750" y="1600200"/>
            <a:ext cx="713105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66092"/>
              </a:buClr>
              <a:buSzPts val="2849"/>
              <a:buFont typeface="Noto Sans Symbols"/>
              <a:buChar char="▪"/>
            </a:pPr>
            <a:r>
              <a:rPr lang="en-US" sz="259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Holds data and programs even if power is off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518"/>
              </a:spcBef>
              <a:spcAft>
                <a:spcPts val="0"/>
              </a:spcAft>
              <a:buClr>
                <a:srgbClr val="366092"/>
              </a:buClr>
              <a:buSzPts val="2849"/>
              <a:buFont typeface="Noto Sans Symbols"/>
              <a:buChar char="▪"/>
            </a:pPr>
            <a:r>
              <a:rPr lang="en-US" sz="259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Hard disk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518"/>
              </a:spcBef>
              <a:spcAft>
                <a:spcPts val="0"/>
              </a:spcAft>
              <a:buClr>
                <a:srgbClr val="366092"/>
              </a:buClr>
              <a:buSzPts val="2849"/>
              <a:buFont typeface="Noto Sans Symbols"/>
              <a:buChar char="▪"/>
            </a:pPr>
            <a:r>
              <a:rPr lang="en-US" sz="259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Solid-state storage</a:t>
            </a:r>
            <a:endParaRPr/>
          </a:p>
          <a:p>
            <a:pPr marL="742950" marR="0" lvl="1" indent="-285750" algn="l" rtl="0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66092"/>
              </a:buClr>
              <a:buSzPts val="2220"/>
              <a:buFont typeface="Noto Sans Symbols"/>
              <a:buChar char="▪"/>
            </a:pPr>
            <a:r>
              <a:rPr lang="en-US" sz="222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No moving parts</a:t>
            </a:r>
            <a:endParaRPr/>
          </a:p>
          <a:p>
            <a:pPr marL="742950" marR="0" lvl="1" indent="-285750" algn="l" rtl="0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66092"/>
              </a:buClr>
              <a:buSzPts val="2220"/>
              <a:buFont typeface="Noto Sans Symbols"/>
              <a:buChar char="▪"/>
            </a:pPr>
            <a:r>
              <a:rPr lang="en-US" sz="222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More reliable</a:t>
            </a:r>
            <a:endParaRPr/>
          </a:p>
          <a:p>
            <a:pPr marL="742950" marR="0" lvl="1" indent="-285750" algn="l" rtl="0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66092"/>
              </a:buClr>
              <a:buSzPts val="2220"/>
              <a:buFont typeface="Noto Sans Symbols"/>
              <a:buChar char="▪"/>
            </a:pPr>
            <a:r>
              <a:rPr lang="en-US" sz="222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Requires less power</a:t>
            </a:r>
            <a:endParaRPr/>
          </a:p>
          <a:p>
            <a:pPr marL="742950" marR="0" lvl="1" indent="-285750" algn="l" rtl="0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66092"/>
              </a:buClr>
              <a:buSzPts val="2220"/>
              <a:buFont typeface="Noto Sans Symbols"/>
              <a:buChar char="▪"/>
            </a:pPr>
            <a:r>
              <a:rPr lang="en-US" sz="222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Flash memory cards, USB drives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518"/>
              </a:spcBef>
              <a:spcAft>
                <a:spcPts val="0"/>
              </a:spcAft>
              <a:buClr>
                <a:srgbClr val="366092"/>
              </a:buClr>
              <a:buSzPts val="2849"/>
              <a:buFont typeface="Noto Sans Symbols"/>
              <a:buChar char="▪"/>
            </a:pPr>
            <a:r>
              <a:rPr lang="en-US" sz="259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Optical disc</a:t>
            </a:r>
            <a:endParaRPr/>
          </a:p>
          <a:p>
            <a:pPr marL="742950" marR="0" lvl="1" indent="-285750" algn="l" rtl="0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66092"/>
              </a:buClr>
              <a:buSzPts val="2220"/>
              <a:buFont typeface="Noto Sans Symbols"/>
              <a:buChar char="▪"/>
            </a:pPr>
            <a:r>
              <a:rPr lang="en-US" sz="222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Laser technology</a:t>
            </a:r>
            <a:endParaRPr/>
          </a:p>
          <a:p>
            <a:pPr marL="742950" marR="0" lvl="1" indent="-285750" algn="l" rtl="0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66092"/>
              </a:buClr>
              <a:buSzPts val="2220"/>
              <a:buFont typeface="Noto Sans Symbols"/>
              <a:buChar char="▪"/>
            </a:pPr>
            <a:r>
              <a:rPr lang="en-US" sz="222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Great capacity</a:t>
            </a:r>
            <a:endParaRPr/>
          </a:p>
          <a:p>
            <a:pPr marL="742950" marR="0" lvl="1" indent="-285750" algn="l" rtl="0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66092"/>
              </a:buClr>
              <a:buSzPts val="2220"/>
              <a:buFont typeface="Noto Sans Symbols"/>
              <a:buChar char="▪"/>
            </a:pPr>
            <a:r>
              <a:rPr lang="en-US" sz="222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CDs, DVDs</a:t>
            </a:r>
            <a:endParaRPr/>
          </a:p>
        </p:txBody>
      </p:sp>
      <p:pic>
        <p:nvPicPr>
          <p:cNvPr id="231" name="Google Shape;231;p25" descr="C:\Users\Glen\Documents\McGraw-Hill\OLeary-CE2012\Art-2012\ole16805_ch01\ole16805_0114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70675" y="3357563"/>
            <a:ext cx="1708150" cy="2011362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25">
            <a:hlinkClick r:id="rId5" action="ppaction://hlinksldjump"/>
          </p:cNvPr>
          <p:cNvSpPr txBox="1"/>
          <p:nvPr/>
        </p:nvSpPr>
        <p:spPr>
          <a:xfrm>
            <a:off x="7772400" y="5761038"/>
            <a:ext cx="1285875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 action="ppaction://hlinksldjump"/>
              </a:rPr>
              <a:t>Return</a:t>
            </a:r>
            <a:endParaRPr sz="2000" b="1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Google Shape;237;p26"/>
          <p:cNvPicPr preferRelativeResize="0">
            <a:picLocks noGrp="1"/>
          </p:cNvPicPr>
          <p:nvPr>
            <p:ph type="title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42925" y="268288"/>
            <a:ext cx="8521700" cy="1158875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26"/>
          <p:cNvSpPr txBox="1">
            <a:spLocks noGrp="1"/>
          </p:cNvSpPr>
          <p:nvPr>
            <p:ph type="body" idx="1"/>
          </p:nvPr>
        </p:nvSpPr>
        <p:spPr>
          <a:xfrm>
            <a:off x="1555750" y="1600200"/>
            <a:ext cx="713105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376092"/>
              </a:buClr>
              <a:buSzPts val="3080"/>
              <a:buFont typeface="Noto Sans Symbols"/>
              <a:buChar char="▪"/>
            </a:pPr>
            <a:r>
              <a:rPr lang="en-US"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Communication devices, such as </a:t>
            </a:r>
            <a:r>
              <a:rPr lang="en-US" sz="28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modems</a:t>
            </a:r>
            <a:r>
              <a:rPr lang="en-US"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, provide microcomputers with the ability to communicate with other computer systems</a:t>
            </a:r>
            <a:endParaRPr/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376092"/>
              </a:buClr>
              <a:buSzPts val="3080"/>
              <a:buFont typeface="Noto Sans Symbols"/>
              <a:buChar char="▪"/>
            </a:pPr>
            <a:r>
              <a:rPr lang="en-US"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Modems modify information so that it may be sent and received across  telephone or cable lines</a:t>
            </a:r>
            <a:endParaRPr/>
          </a:p>
          <a:p>
            <a:pPr marL="342900" marR="0" lvl="0" indent="-147320" algn="l" rtl="0">
              <a:spcBef>
                <a:spcPts val="560"/>
              </a:spcBef>
              <a:spcAft>
                <a:spcPts val="0"/>
              </a:spcAft>
              <a:buClr>
                <a:srgbClr val="376092"/>
              </a:buClr>
              <a:buSzPts val="3080"/>
              <a:buFont typeface="Noto Sans Symbols"/>
              <a:buNone/>
            </a:pPr>
            <a:endParaRPr sz="28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39" name="Google Shape;239;p26">
            <a:hlinkClick r:id="rId4" action="ppaction://hlinksldjump"/>
          </p:cNvPr>
          <p:cNvSpPr txBox="1"/>
          <p:nvPr/>
        </p:nvSpPr>
        <p:spPr>
          <a:xfrm>
            <a:off x="7772400" y="5761038"/>
            <a:ext cx="1285875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 action="ppaction://hlinksldjump"/>
              </a:rPr>
              <a:t>Return</a:t>
            </a:r>
            <a:endParaRPr sz="2000" b="1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Google Shape;245;p27"/>
          <p:cNvPicPr preferRelativeResize="0">
            <a:picLocks noGrp="1"/>
          </p:cNvPicPr>
          <p:nvPr>
            <p:ph type="title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42925" y="268288"/>
            <a:ext cx="8497888" cy="1158875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27"/>
          <p:cNvSpPr txBox="1">
            <a:spLocks noGrp="1"/>
          </p:cNvSpPr>
          <p:nvPr>
            <p:ph type="body" idx="2"/>
          </p:nvPr>
        </p:nvSpPr>
        <p:spPr>
          <a:xfrm>
            <a:off x="5022850" y="1603375"/>
            <a:ext cx="4121150" cy="45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marR="0" lvl="0" indent="-273050" algn="l" rtl="0">
              <a:spcBef>
                <a:spcPts val="0"/>
              </a:spcBef>
              <a:spcAft>
                <a:spcPts val="0"/>
              </a:spcAft>
              <a:buClr>
                <a:srgbClr val="376092"/>
              </a:buClr>
              <a:buSzPts val="2800"/>
              <a:buFont typeface="Noto Sans Symbols"/>
              <a:buChar char="▪"/>
            </a:pPr>
            <a:r>
              <a:rPr lang="en-US"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Raw, unprocessed facts</a:t>
            </a:r>
            <a:endParaRPr/>
          </a:p>
          <a:p>
            <a:pPr marL="273050" marR="0" lvl="0" indent="-273050" algn="l" rtl="0">
              <a:spcBef>
                <a:spcPts val="560"/>
              </a:spcBef>
              <a:spcAft>
                <a:spcPts val="0"/>
              </a:spcAft>
              <a:buClr>
                <a:srgbClr val="376092"/>
              </a:buClr>
              <a:buSzPts val="2800"/>
              <a:buFont typeface="Noto Sans Symbols"/>
              <a:buChar char="▪"/>
            </a:pPr>
            <a:r>
              <a:rPr lang="en-US"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Processed data becomes information</a:t>
            </a:r>
            <a:endParaRPr/>
          </a:p>
          <a:p>
            <a:pPr marL="273050" marR="0" lvl="0" indent="-273050" algn="l" rtl="0">
              <a:spcBef>
                <a:spcPts val="560"/>
              </a:spcBef>
              <a:spcAft>
                <a:spcPts val="0"/>
              </a:spcAft>
              <a:buClr>
                <a:srgbClr val="376092"/>
              </a:buClr>
              <a:buSzPts val="2800"/>
              <a:buFont typeface="Noto Sans Symbols"/>
              <a:buChar char="▪"/>
            </a:pPr>
            <a:r>
              <a:rPr lang="en-US"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Digital data is stored electronically in files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Noto Sans Symbols"/>
              <a:buChar char="▪"/>
            </a:pPr>
            <a:r>
              <a:rPr lang="en-US" sz="2400" b="0" i="0" u="sng" strike="noStrike" cap="none"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  <a:hlinkClick r:id="rId4" action="ppaction://hlinksldjump"/>
              </a:rPr>
              <a:t>Document files</a:t>
            </a:r>
            <a:endParaRPr sz="24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Noto Sans Symbols"/>
              <a:buChar char="▪"/>
            </a:pPr>
            <a:r>
              <a:rPr lang="en-US" sz="2400" b="0" i="0" u="sng" strike="noStrike" cap="none"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  <a:hlinkClick r:id="rId5" action="ppaction://hlinksldjump"/>
              </a:rPr>
              <a:t>Worksheet files</a:t>
            </a:r>
            <a:endParaRPr sz="24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Noto Sans Symbols"/>
              <a:buChar char="▪"/>
            </a:pPr>
            <a:r>
              <a:rPr lang="en-US" sz="2400" b="0" i="0" u="sng" strike="noStrike" cap="none"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  <a:hlinkClick r:id="rId6" action="ppaction://hlinksldjump"/>
              </a:rPr>
              <a:t>Database files</a:t>
            </a:r>
            <a:endParaRPr sz="24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Noto Sans Symbols"/>
              <a:buChar char="▪"/>
            </a:pPr>
            <a:r>
              <a:rPr lang="en-US" sz="2400" b="0" i="0" u="sng" strike="noStrike" cap="none"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  <a:hlinkClick r:id="rId7" action="ppaction://hlinksldjump"/>
              </a:rPr>
              <a:t>Presentation files</a:t>
            </a:r>
            <a:endParaRPr sz="24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273050" marR="0" lvl="0" indent="-95250" algn="l" rtl="0">
              <a:spcBef>
                <a:spcPts val="560"/>
              </a:spcBef>
              <a:spcAft>
                <a:spcPts val="0"/>
              </a:spcAft>
              <a:buClr>
                <a:srgbClr val="376092"/>
              </a:buClr>
              <a:buSzPts val="2800"/>
              <a:buFont typeface="Noto Sans Symbols"/>
              <a:buNone/>
            </a:pPr>
            <a:endParaRPr sz="28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grpSp>
        <p:nvGrpSpPr>
          <p:cNvPr id="247" name="Google Shape;247;p27"/>
          <p:cNvGrpSpPr/>
          <p:nvPr/>
        </p:nvGrpSpPr>
        <p:grpSpPr>
          <a:xfrm>
            <a:off x="1698819" y="2254531"/>
            <a:ext cx="3072384" cy="3467405"/>
            <a:chOff x="658367" y="483025"/>
            <a:chExt cx="3072384" cy="3467405"/>
          </a:xfrm>
        </p:grpSpPr>
        <p:sp>
          <p:nvSpPr>
            <p:cNvPr id="248" name="Google Shape;248;p27"/>
            <p:cNvSpPr/>
            <p:nvPr/>
          </p:nvSpPr>
          <p:spPr>
            <a:xfrm>
              <a:off x="774679" y="603726"/>
              <a:ext cx="2830982" cy="983162"/>
            </a:xfrm>
            <a:prstGeom prst="ellipse">
              <a:avLst/>
            </a:prstGeom>
            <a:solidFill>
              <a:srgbClr val="C0CCE1">
                <a:alpha val="4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27"/>
            <p:cNvSpPr/>
            <p:nvPr/>
          </p:nvSpPr>
          <p:spPr>
            <a:xfrm>
              <a:off x="1920240" y="3011158"/>
              <a:ext cx="548640" cy="351129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B1C0D7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27"/>
            <p:cNvSpPr/>
            <p:nvPr/>
          </p:nvSpPr>
          <p:spPr>
            <a:xfrm>
              <a:off x="877823" y="3292062"/>
              <a:ext cx="2633472" cy="6583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7"/>
            <p:cNvSpPr txBox="1"/>
            <p:nvPr/>
          </p:nvSpPr>
          <p:spPr>
            <a:xfrm>
              <a:off x="877823" y="3292062"/>
              <a:ext cx="2633472" cy="6583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9125" tIns="199125" rIns="199125" bIns="1991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Information</a:t>
              </a:r>
              <a:endPara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27"/>
            <p:cNvSpPr/>
            <p:nvPr/>
          </p:nvSpPr>
          <p:spPr>
            <a:xfrm>
              <a:off x="1803928" y="1662821"/>
              <a:ext cx="987552" cy="987552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7"/>
            <p:cNvSpPr txBox="1"/>
            <p:nvPr/>
          </p:nvSpPr>
          <p:spPr>
            <a:xfrm>
              <a:off x="1948552" y="1807445"/>
              <a:ext cx="698304" cy="6983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1750" tIns="31750" rIns="31750" bIns="31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5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Data</a:t>
              </a:r>
              <a:endParaRPr sz="2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27"/>
            <p:cNvSpPr/>
            <p:nvPr/>
          </p:nvSpPr>
          <p:spPr>
            <a:xfrm>
              <a:off x="1097279" y="921937"/>
              <a:ext cx="987552" cy="987552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27"/>
            <p:cNvSpPr txBox="1"/>
            <p:nvPr/>
          </p:nvSpPr>
          <p:spPr>
            <a:xfrm>
              <a:off x="1241903" y="1066561"/>
              <a:ext cx="698304" cy="6983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1750" tIns="31750" rIns="31750" bIns="31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5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Data</a:t>
              </a:r>
              <a:endParaRPr sz="2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27"/>
            <p:cNvSpPr/>
            <p:nvPr/>
          </p:nvSpPr>
          <p:spPr>
            <a:xfrm>
              <a:off x="2106777" y="683169"/>
              <a:ext cx="987552" cy="987552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7"/>
            <p:cNvSpPr txBox="1"/>
            <p:nvPr/>
          </p:nvSpPr>
          <p:spPr>
            <a:xfrm>
              <a:off x="2251401" y="827793"/>
              <a:ext cx="698304" cy="6983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1750" tIns="31750" rIns="31750" bIns="31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5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Data</a:t>
              </a:r>
              <a:endParaRPr sz="2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27"/>
            <p:cNvSpPr/>
            <p:nvPr/>
          </p:nvSpPr>
          <p:spPr>
            <a:xfrm>
              <a:off x="658367" y="483025"/>
              <a:ext cx="3072384" cy="2457907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584" y="34175"/>
                  </a:moveTo>
                  <a:lnTo>
                    <a:pt x="584" y="34175"/>
                  </a:lnTo>
                  <a:cubicBezTo>
                    <a:pt x="-2679" y="22567"/>
                    <a:pt x="7879" y="11072"/>
                    <a:pt x="27615" y="4745"/>
                  </a:cubicBezTo>
                  <a:cubicBezTo>
                    <a:pt x="47351" y="-1582"/>
                    <a:pt x="72649" y="-1582"/>
                    <a:pt x="92385" y="4745"/>
                  </a:cubicBezTo>
                  <a:cubicBezTo>
                    <a:pt x="112121" y="11072"/>
                    <a:pt x="122679" y="22567"/>
                    <a:pt x="119416" y="34175"/>
                  </a:cubicBezTo>
                  <a:lnTo>
                    <a:pt x="74854" y="113544"/>
                  </a:lnTo>
                  <a:cubicBezTo>
                    <a:pt x="73813" y="117246"/>
                    <a:pt x="67478" y="120000"/>
                    <a:pt x="60000" y="120000"/>
                  </a:cubicBezTo>
                  <a:cubicBezTo>
                    <a:pt x="52522" y="120000"/>
                    <a:pt x="46187" y="117246"/>
                    <a:pt x="45146" y="113544"/>
                  </a:cubicBezTo>
                  <a:close/>
                  <a:moveTo>
                    <a:pt x="4800" y="30000"/>
                  </a:moveTo>
                  <a:lnTo>
                    <a:pt x="4800" y="30000"/>
                  </a:lnTo>
                  <a:cubicBezTo>
                    <a:pt x="4800" y="43255"/>
                    <a:pt x="29514" y="54000"/>
                    <a:pt x="60000" y="54000"/>
                  </a:cubicBezTo>
                  <a:cubicBezTo>
                    <a:pt x="90486" y="54000"/>
                    <a:pt x="115200" y="43255"/>
                    <a:pt x="115200" y="30000"/>
                  </a:cubicBezTo>
                  <a:cubicBezTo>
                    <a:pt x="115200" y="16745"/>
                    <a:pt x="90486" y="6000"/>
                    <a:pt x="60000" y="6000"/>
                  </a:cubicBezTo>
                  <a:cubicBezTo>
                    <a:pt x="29514" y="6000"/>
                    <a:pt x="4800" y="16745"/>
                    <a:pt x="4800" y="30000"/>
                  </a:cubicBez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push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Google Shape;264;p28"/>
          <p:cNvPicPr preferRelativeResize="0">
            <a:picLocks noGrp="1"/>
          </p:cNvPicPr>
          <p:nvPr>
            <p:ph type="title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42925" y="268288"/>
            <a:ext cx="8521700" cy="1158875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28"/>
          <p:cNvSpPr txBox="1">
            <a:spLocks noGrp="1"/>
          </p:cNvSpPr>
          <p:nvPr>
            <p:ph type="body" idx="1"/>
          </p:nvPr>
        </p:nvSpPr>
        <p:spPr>
          <a:xfrm>
            <a:off x="1555750" y="1600200"/>
            <a:ext cx="713105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376092"/>
              </a:buClr>
              <a:buSzPts val="3080"/>
              <a:buFont typeface="Noto Sans Symbols"/>
              <a:buChar char="▪"/>
            </a:pPr>
            <a:r>
              <a:rPr lang="en-US"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Created by word processors 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Term papers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Memos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Letters</a:t>
            </a:r>
            <a:endParaRPr/>
          </a:p>
          <a:p>
            <a:pPr marL="342900" marR="0" lvl="0" indent="-147320" algn="l" rtl="0">
              <a:spcBef>
                <a:spcPts val="560"/>
              </a:spcBef>
              <a:spcAft>
                <a:spcPts val="0"/>
              </a:spcAft>
              <a:buClr>
                <a:srgbClr val="376092"/>
              </a:buClr>
              <a:buSzPts val="3080"/>
              <a:buFont typeface="Noto Sans Symbols"/>
              <a:buNone/>
            </a:pPr>
            <a:endParaRPr sz="28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266" name="Google Shape;266;p28" descr="C:\Users\Glen\Documents\McGraw-Hill\OLeary-CE2012\Art-2012\ole16805_ch01\ole16805_cut0107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37000" y="2773363"/>
            <a:ext cx="4903788" cy="3016250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28">
            <a:hlinkClick r:id="rId5" action="ppaction://hlinksldjump"/>
          </p:cNvPr>
          <p:cNvSpPr txBox="1"/>
          <p:nvPr/>
        </p:nvSpPr>
        <p:spPr>
          <a:xfrm>
            <a:off x="7772400" y="5761038"/>
            <a:ext cx="1285875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 action="ppaction://hlinksldjump"/>
              </a:rPr>
              <a:t>Return</a:t>
            </a:r>
            <a:endParaRPr sz="2000" b="1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Google Shape;273;p29"/>
          <p:cNvPicPr preferRelativeResize="0">
            <a:picLocks noGrp="1"/>
          </p:cNvPicPr>
          <p:nvPr>
            <p:ph type="title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42925" y="268288"/>
            <a:ext cx="8521700" cy="1158875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29"/>
          <p:cNvSpPr txBox="1">
            <a:spLocks noGrp="1"/>
          </p:cNvSpPr>
          <p:nvPr>
            <p:ph type="body" idx="1"/>
          </p:nvPr>
        </p:nvSpPr>
        <p:spPr>
          <a:xfrm>
            <a:off x="1555750" y="1600200"/>
            <a:ext cx="713105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376092"/>
              </a:buClr>
              <a:buSzPts val="3080"/>
              <a:buFont typeface="Noto Sans Symbols"/>
              <a:buChar char="▪"/>
            </a:pPr>
            <a:r>
              <a:rPr lang="en-US"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Created by electronic spreadsheets to analyze things like budgets and to predict sales</a:t>
            </a:r>
            <a:endParaRPr/>
          </a:p>
          <a:p>
            <a:pPr marL="342900" marR="0" lvl="0" indent="-147320" algn="l" rtl="0">
              <a:spcBef>
                <a:spcPts val="560"/>
              </a:spcBef>
              <a:spcAft>
                <a:spcPts val="0"/>
              </a:spcAft>
              <a:buClr>
                <a:srgbClr val="376092"/>
              </a:buClr>
              <a:buSzPts val="3080"/>
              <a:buFont typeface="Noto Sans Symbols"/>
              <a:buNone/>
            </a:pPr>
            <a:endParaRPr sz="28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275" name="Google Shape;275;p29" descr="C:\Users\Glen\Documents\McGraw-Hill\OLeary-CE2012\Art-2012\ole16805_ch01\ole16805_cut0108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87775" y="2981325"/>
            <a:ext cx="5108575" cy="2811463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29">
            <a:hlinkClick r:id="rId5" action="ppaction://hlinksldjump"/>
          </p:cNvPr>
          <p:cNvSpPr txBox="1"/>
          <p:nvPr/>
        </p:nvSpPr>
        <p:spPr>
          <a:xfrm>
            <a:off x="7772400" y="5761038"/>
            <a:ext cx="1285875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 action="ppaction://hlinksldjump"/>
              </a:rPr>
              <a:t>Return</a:t>
            </a:r>
            <a:endParaRPr sz="2000" b="1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Google Shape;282;p30"/>
          <p:cNvPicPr preferRelativeResize="0">
            <a:picLocks noGrp="1"/>
          </p:cNvPicPr>
          <p:nvPr>
            <p:ph type="title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42925" y="268288"/>
            <a:ext cx="8521700" cy="1158875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30"/>
          <p:cNvSpPr txBox="1">
            <a:spLocks noGrp="1"/>
          </p:cNvSpPr>
          <p:nvPr>
            <p:ph type="body" idx="1"/>
          </p:nvPr>
        </p:nvSpPr>
        <p:spPr>
          <a:xfrm>
            <a:off x="1555750" y="1600200"/>
            <a:ext cx="713105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376092"/>
              </a:buClr>
              <a:buSzPts val="3080"/>
              <a:buFont typeface="Noto Sans Symbols"/>
              <a:buChar char="▪"/>
            </a:pPr>
            <a:r>
              <a:rPr lang="en-US"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Typically created by database management programs to contain highly structured and organized data</a:t>
            </a:r>
            <a:endParaRPr/>
          </a:p>
          <a:p>
            <a:pPr marL="342900" marR="0" lvl="0" indent="-147320" algn="l" rtl="0">
              <a:spcBef>
                <a:spcPts val="560"/>
              </a:spcBef>
              <a:spcAft>
                <a:spcPts val="0"/>
              </a:spcAft>
              <a:buClr>
                <a:srgbClr val="376092"/>
              </a:buClr>
              <a:buSzPts val="3080"/>
              <a:buFont typeface="Noto Sans Symbols"/>
              <a:buNone/>
            </a:pPr>
            <a:endParaRPr sz="28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284" name="Google Shape;284;p30" descr="C:\Users\Glen\Documents\McGraw-Hill\OLeary-CE2012\Art-2012\ole16805_ch01\ole16805_cut0109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51263" y="2944813"/>
            <a:ext cx="4702175" cy="2898775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30">
            <a:hlinkClick r:id="rId5" action="ppaction://hlinksldjump"/>
          </p:cNvPr>
          <p:cNvSpPr txBox="1"/>
          <p:nvPr/>
        </p:nvSpPr>
        <p:spPr>
          <a:xfrm>
            <a:off x="7772400" y="5761038"/>
            <a:ext cx="1285875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 action="ppaction://hlinksldjump"/>
              </a:rPr>
              <a:t>Return</a:t>
            </a:r>
            <a:endParaRPr sz="2000" b="1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" name="Google Shape;291;p31"/>
          <p:cNvPicPr preferRelativeResize="0">
            <a:picLocks noGrp="1"/>
          </p:cNvPicPr>
          <p:nvPr>
            <p:ph type="title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42925" y="268288"/>
            <a:ext cx="8521700" cy="1158875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31"/>
          <p:cNvSpPr txBox="1">
            <a:spLocks noGrp="1"/>
          </p:cNvSpPr>
          <p:nvPr>
            <p:ph type="body" idx="1"/>
          </p:nvPr>
        </p:nvSpPr>
        <p:spPr>
          <a:xfrm>
            <a:off x="1555750" y="1600200"/>
            <a:ext cx="713105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376092"/>
              </a:buClr>
              <a:buSzPts val="3080"/>
              <a:buFont typeface="Noto Sans Symbols"/>
              <a:buChar char="▪"/>
            </a:pPr>
            <a:r>
              <a:rPr lang="en-US"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Created by presentation graphics programs to prepare presentation materials. </a:t>
            </a:r>
            <a:endParaRPr/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376092"/>
              </a:buClr>
              <a:buSzPts val="3080"/>
              <a:buFont typeface="Noto Sans Symbols"/>
              <a:buChar char="▪"/>
            </a:pPr>
            <a:r>
              <a:rPr lang="en-US"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Can contain audience handouts, speaker notes, and electronic slides.</a:t>
            </a:r>
            <a:endParaRPr sz="2800" b="0" i="0" u="sng" strike="noStrike" cap="none">
              <a:solidFill>
                <a:schemeClr val="hlink"/>
              </a:solidFill>
              <a:latin typeface="Questrial"/>
              <a:ea typeface="Questrial"/>
              <a:cs typeface="Questrial"/>
              <a:sym typeface="Questrial"/>
              <a:hlinkClick r:id="rId4" action="ppaction://hlinksldjump"/>
            </a:endParaRPr>
          </a:p>
        </p:txBody>
      </p:sp>
      <p:pic>
        <p:nvPicPr>
          <p:cNvPr id="293" name="Google Shape;293;p31" descr="C:\Users\Glen\Documents\McGraw-Hill\OLeary-CE2012\Art-2012\ole16805_ch01\ole16805_cut0110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38550" y="3886200"/>
            <a:ext cx="3932238" cy="2419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31">
            <a:hlinkClick r:id="rId4" action="ppaction://hlinksldjump"/>
          </p:cNvPr>
          <p:cNvSpPr txBox="1"/>
          <p:nvPr/>
        </p:nvSpPr>
        <p:spPr>
          <a:xfrm>
            <a:off x="7772400" y="5761038"/>
            <a:ext cx="1285875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 action="ppaction://hlinksldjump"/>
              </a:rPr>
              <a:t>Return</a:t>
            </a:r>
            <a:endParaRPr sz="2000" b="1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Google Shape;300;p32"/>
          <p:cNvPicPr preferRelativeResize="0">
            <a:picLocks noGrp="1"/>
          </p:cNvPicPr>
          <p:nvPr>
            <p:ph type="title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73088" y="139700"/>
            <a:ext cx="8491537" cy="1311275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32"/>
          <p:cNvSpPr txBox="1">
            <a:spLocks noGrp="1"/>
          </p:cNvSpPr>
          <p:nvPr>
            <p:ph type="body" idx="1"/>
          </p:nvPr>
        </p:nvSpPr>
        <p:spPr>
          <a:xfrm>
            <a:off x="1555750" y="1600200"/>
            <a:ext cx="713105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376092"/>
              </a:buClr>
              <a:buSzPts val="3080"/>
              <a:buFont typeface="Noto Sans Symbols"/>
              <a:buChar char="▪"/>
            </a:pPr>
            <a:r>
              <a:rPr lang="en-US"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Connectivity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Sharing of information 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Wireless communication has widespread use</a:t>
            </a:r>
            <a:endParaRPr/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376092"/>
              </a:buClr>
              <a:buSzPts val="3080"/>
              <a:buFont typeface="Noto Sans Symbols"/>
              <a:buChar char="▪"/>
            </a:pPr>
            <a:r>
              <a:rPr lang="en-US"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Computer </a:t>
            </a:r>
            <a:r>
              <a:rPr lang="en-US" sz="28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networks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Connected communication system of computers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Largest network is the Internet</a:t>
            </a:r>
            <a:endParaRPr/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376092"/>
              </a:buClr>
              <a:buSzPts val="3080"/>
              <a:buFont typeface="Noto Sans Symbols"/>
              <a:buChar char="▪"/>
            </a:pPr>
            <a:r>
              <a:rPr lang="en-US" sz="28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Cloud Computing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Uses the Internet and the Web to shift many computer activities from a user’s computer to computers on the Internet</a:t>
            </a:r>
            <a:endParaRPr/>
          </a:p>
          <a:p>
            <a:pPr marL="342900" marR="0" lvl="0" indent="-147320" algn="l" rtl="0">
              <a:spcBef>
                <a:spcPts val="560"/>
              </a:spcBef>
              <a:spcAft>
                <a:spcPts val="0"/>
              </a:spcAft>
              <a:buClr>
                <a:srgbClr val="376092"/>
              </a:buClr>
              <a:buSzPts val="3080"/>
              <a:buFont typeface="Noto Sans Symbols"/>
              <a:buNone/>
            </a:pPr>
            <a:endParaRPr sz="28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  <p:transition spd="slow">
    <p:push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" name="Google Shape;306;p33"/>
          <p:cNvPicPr preferRelativeResize="0">
            <a:picLocks noGrp="1"/>
          </p:cNvPicPr>
          <p:nvPr>
            <p:ph type="title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42925" y="268288"/>
            <a:ext cx="8521700" cy="1158875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33"/>
          <p:cNvSpPr txBox="1">
            <a:spLocks noGrp="1"/>
          </p:cNvSpPr>
          <p:nvPr>
            <p:ph type="body" idx="1"/>
          </p:nvPr>
        </p:nvSpPr>
        <p:spPr>
          <a:xfrm>
            <a:off x="1555750" y="1600200"/>
            <a:ext cx="713105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376092"/>
              </a:buClr>
              <a:buSzPts val="3080"/>
              <a:buFont typeface="Noto Sans Symbols"/>
              <a:buChar char="▪"/>
            </a:pPr>
            <a:r>
              <a:rPr lang="en-US"/>
              <a:t>Example of career</a:t>
            </a:r>
            <a:endParaRPr/>
          </a:p>
        </p:txBody>
      </p:sp>
      <p:pic>
        <p:nvPicPr>
          <p:cNvPr id="308" name="Google Shape;308;p33" descr="C:\Users\Glen\Documents\McGraw-Hill\OLeary-CE2012\Art-2012\ole16805_ch01\ole16805_0117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97000" y="2076050"/>
            <a:ext cx="6627850" cy="4327925"/>
          </a:xfrm>
          <a:prstGeom prst="rect">
            <a:avLst/>
          </a:prstGeom>
          <a:noFill/>
          <a:ln>
            <a:noFill/>
          </a:ln>
          <a:effectLst>
            <a:outerShdw dist="38100" dir="2700000" algn="tl" rotWithShape="0">
              <a:srgbClr val="000000">
                <a:alpha val="39607"/>
              </a:srgbClr>
            </a:outerShdw>
          </a:effectLst>
        </p:spPr>
      </p:pic>
    </p:spTree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7"/>
          <p:cNvPicPr preferRelativeResize="0">
            <a:picLocks noGrp="1"/>
          </p:cNvPicPr>
          <p:nvPr>
            <p:ph type="title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42925" y="268288"/>
            <a:ext cx="8521700" cy="1158875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7"/>
          <p:cNvSpPr txBox="1">
            <a:spLocks noGrp="1"/>
          </p:cNvSpPr>
          <p:nvPr>
            <p:ph type="body" idx="1"/>
          </p:nvPr>
        </p:nvSpPr>
        <p:spPr>
          <a:xfrm>
            <a:off x="1555750" y="1385888"/>
            <a:ext cx="713105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376092"/>
              </a:buClr>
              <a:buSzPts val="2860"/>
              <a:buFont typeface="Noto Sans Symbols"/>
              <a:buChar char="▪"/>
            </a:pPr>
            <a:r>
              <a:rPr lang="en-US" sz="2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Identify the four types of computers and the six types of </a:t>
            </a:r>
            <a:r>
              <a:rPr lang="en-US" sz="26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microcomputers</a:t>
            </a:r>
            <a:r>
              <a:rPr lang="en-US" sz="2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.</a:t>
            </a:r>
            <a:endParaRPr/>
          </a:p>
          <a:p>
            <a:pPr marL="342900" marR="0" lvl="0" indent="-342900" algn="l" rtl="0">
              <a:spcBef>
                <a:spcPts val="520"/>
              </a:spcBef>
              <a:spcAft>
                <a:spcPts val="0"/>
              </a:spcAft>
              <a:buClr>
                <a:srgbClr val="376092"/>
              </a:buClr>
              <a:buSzPts val="2860"/>
              <a:buFont typeface="Noto Sans Symbols"/>
              <a:buChar char="▪"/>
            </a:pPr>
            <a:r>
              <a:rPr lang="en-US" sz="2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Describe the different types of computer hardware including the </a:t>
            </a:r>
            <a:r>
              <a:rPr lang="en-US" sz="26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system unit</a:t>
            </a:r>
            <a:r>
              <a:rPr lang="en-US" sz="2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, </a:t>
            </a:r>
            <a:r>
              <a:rPr lang="en-US" sz="26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input</a:t>
            </a:r>
            <a:r>
              <a:rPr lang="en-US" sz="2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, </a:t>
            </a:r>
            <a:r>
              <a:rPr lang="en-US" sz="26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output</a:t>
            </a:r>
            <a:r>
              <a:rPr lang="en-US" sz="2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, storage, and </a:t>
            </a:r>
            <a:r>
              <a:rPr lang="en-US" sz="26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communication</a:t>
            </a:r>
            <a:r>
              <a:rPr lang="en-US" sz="2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 devices.</a:t>
            </a:r>
            <a:endParaRPr/>
          </a:p>
          <a:p>
            <a:pPr marL="342900" marR="0" lvl="0" indent="-342900" algn="l" rtl="0">
              <a:spcBef>
                <a:spcPts val="520"/>
              </a:spcBef>
              <a:spcAft>
                <a:spcPts val="0"/>
              </a:spcAft>
              <a:buClr>
                <a:srgbClr val="376092"/>
              </a:buClr>
              <a:buSzPts val="2860"/>
              <a:buFont typeface="Noto Sans Symbols"/>
              <a:buChar char="▪"/>
            </a:pPr>
            <a:r>
              <a:rPr lang="en-US" sz="2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Define </a:t>
            </a:r>
            <a:r>
              <a:rPr lang="en-US" sz="26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data</a:t>
            </a:r>
            <a:r>
              <a:rPr lang="en-US" sz="2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 and describe document, </a:t>
            </a:r>
            <a:r>
              <a:rPr lang="en-US" sz="26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worksheet</a:t>
            </a:r>
            <a:r>
              <a:rPr lang="en-US" sz="2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, </a:t>
            </a:r>
            <a:r>
              <a:rPr lang="en-US" sz="26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database</a:t>
            </a:r>
            <a:r>
              <a:rPr lang="en-US" sz="2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, and </a:t>
            </a:r>
            <a:r>
              <a:rPr lang="en-US" sz="26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presentation</a:t>
            </a:r>
            <a:r>
              <a:rPr lang="en-US" sz="2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 files.</a:t>
            </a:r>
            <a:endParaRPr/>
          </a:p>
          <a:p>
            <a:pPr marL="342900" marR="0" lvl="0" indent="-342900" algn="l" rtl="0">
              <a:spcBef>
                <a:spcPts val="520"/>
              </a:spcBef>
              <a:spcAft>
                <a:spcPts val="0"/>
              </a:spcAft>
              <a:buClr>
                <a:srgbClr val="376092"/>
              </a:buClr>
              <a:buSzPts val="2860"/>
              <a:buFont typeface="Noto Sans Symbols"/>
              <a:buChar char="▪"/>
            </a:pPr>
            <a:r>
              <a:rPr lang="en-US" sz="2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Explain computer </a:t>
            </a:r>
            <a:r>
              <a:rPr lang="en-US" sz="26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connectivity</a:t>
            </a:r>
            <a:r>
              <a:rPr lang="en-US" sz="2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, the </a:t>
            </a:r>
            <a:r>
              <a:rPr lang="en-US" sz="26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wireless</a:t>
            </a:r>
            <a:r>
              <a:rPr lang="en-US" sz="2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26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revolution</a:t>
            </a:r>
            <a:r>
              <a:rPr lang="en-US" sz="2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, the </a:t>
            </a:r>
            <a:r>
              <a:rPr lang="en-US" sz="26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Internet</a:t>
            </a:r>
            <a:r>
              <a:rPr lang="en-US" sz="2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, </a:t>
            </a:r>
            <a:r>
              <a:rPr lang="en-US" sz="26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smartphone</a:t>
            </a:r>
            <a:r>
              <a:rPr lang="en-US" sz="2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, and </a:t>
            </a:r>
            <a:r>
              <a:rPr lang="en-US" sz="26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cloud</a:t>
            </a:r>
            <a:r>
              <a:rPr lang="en-US" sz="2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260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computing</a:t>
            </a:r>
            <a:r>
              <a:rPr lang="en-US" sz="2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.</a:t>
            </a:r>
            <a:endParaRPr/>
          </a:p>
          <a:p>
            <a:pPr marL="342900" marR="0" lvl="0" indent="-161290" algn="l" rtl="0">
              <a:spcBef>
                <a:spcPts val="520"/>
              </a:spcBef>
              <a:spcAft>
                <a:spcPts val="0"/>
              </a:spcAft>
              <a:buClr>
                <a:srgbClr val="376092"/>
              </a:buClr>
              <a:buSzPts val="2860"/>
              <a:buFont typeface="Noto Sans Symbols"/>
              <a:buNone/>
            </a:pPr>
            <a:endParaRPr sz="26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  <p:transition spd="slow">
    <p:push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" name="Google Shape;314;p34"/>
          <p:cNvPicPr preferRelativeResize="0">
            <a:picLocks noGrp="1"/>
          </p:cNvPicPr>
          <p:nvPr>
            <p:ph type="title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42925" y="268288"/>
            <a:ext cx="8521700" cy="1158875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34"/>
          <p:cNvSpPr txBox="1">
            <a:spLocks noGrp="1"/>
          </p:cNvSpPr>
          <p:nvPr>
            <p:ph type="body" idx="1"/>
          </p:nvPr>
        </p:nvSpPr>
        <p:spPr>
          <a:xfrm>
            <a:off x="1555750" y="1600200"/>
            <a:ext cx="713105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376092"/>
              </a:buClr>
              <a:buSzPts val="3080"/>
              <a:buFont typeface="Noto Sans Symbols"/>
              <a:buChar char="▪"/>
            </a:pPr>
            <a:r>
              <a:rPr lang="en-US"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The Internet and the Web</a:t>
            </a:r>
            <a:endParaRPr/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376092"/>
              </a:buClr>
              <a:buSzPts val="3080"/>
              <a:buFont typeface="Noto Sans Symbols"/>
              <a:buChar char="▪"/>
            </a:pPr>
            <a:r>
              <a:rPr lang="en-US"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Powerful Software</a:t>
            </a:r>
            <a:endParaRPr/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376092"/>
              </a:buClr>
              <a:buSzPts val="3080"/>
              <a:buFont typeface="Noto Sans Symbols"/>
              <a:buChar char="▪"/>
            </a:pPr>
            <a:r>
              <a:rPr lang="en-US"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Powerful Hardware</a:t>
            </a:r>
            <a:endParaRPr/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376092"/>
              </a:buClr>
              <a:buSzPts val="3080"/>
              <a:buFont typeface="Noto Sans Symbols"/>
              <a:buChar char="▪"/>
            </a:pPr>
            <a:r>
              <a:rPr lang="en-US"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Security and Privacy</a:t>
            </a:r>
            <a:endParaRPr/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376092"/>
              </a:buClr>
              <a:buSzPts val="3080"/>
              <a:buFont typeface="Noto Sans Symbols"/>
              <a:buChar char="▪"/>
            </a:pPr>
            <a:r>
              <a:rPr lang="en-US"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Organizations</a:t>
            </a:r>
            <a:endParaRPr/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376092"/>
              </a:buClr>
              <a:buSzPts val="3080"/>
              <a:buFont typeface="Noto Sans Symbols"/>
              <a:buChar char="▪"/>
            </a:pPr>
            <a:r>
              <a:rPr lang="en-US"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Changing Times</a:t>
            </a:r>
            <a:endParaRPr/>
          </a:p>
        </p:txBody>
      </p:sp>
      <p:pic>
        <p:nvPicPr>
          <p:cNvPr id="316" name="Google Shape;316;p34" descr="C:\Users\Glen\Documents\McGraw-Hill\OLeary-CE2012\Art-2012\ole16805_ch01\ole16805_cut0102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02250" y="2917825"/>
            <a:ext cx="3657600" cy="3036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Google Shape;322;p35"/>
          <p:cNvPicPr preferRelativeResize="0">
            <a:picLocks noGrp="1"/>
          </p:cNvPicPr>
          <p:nvPr>
            <p:ph type="title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42925" y="268288"/>
            <a:ext cx="8521700" cy="1158875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35"/>
          <p:cNvSpPr txBox="1">
            <a:spLocks noGrp="1"/>
          </p:cNvSpPr>
          <p:nvPr>
            <p:ph type="body" idx="1"/>
          </p:nvPr>
        </p:nvSpPr>
        <p:spPr>
          <a:xfrm>
            <a:off x="1555750" y="1328738"/>
            <a:ext cx="713105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366092"/>
              </a:buClr>
              <a:buSzPts val="2849"/>
              <a:buFont typeface="Noto Sans Symbols"/>
              <a:buChar char="▪"/>
            </a:pPr>
            <a:r>
              <a:rPr lang="en-US" sz="259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Explain the five parts of an information system. </a:t>
            </a:r>
            <a:br>
              <a:rPr lang="en-US" sz="259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</a:br>
            <a:r>
              <a:rPr lang="en-US" sz="259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What part do people play in this system?</a:t>
            </a:r>
            <a:endParaRPr/>
          </a:p>
          <a:p>
            <a:pPr marL="342900" marR="0" lvl="0" indent="-161988" algn="l" rtl="0">
              <a:spcBef>
                <a:spcPts val="518"/>
              </a:spcBef>
              <a:spcAft>
                <a:spcPts val="0"/>
              </a:spcAft>
              <a:buClr>
                <a:srgbClr val="366092"/>
              </a:buClr>
              <a:buSzPts val="2849"/>
              <a:buFont typeface="Noto Sans Symbols"/>
              <a:buNone/>
            </a:pPr>
            <a:endParaRPr sz="259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342900" marR="0" lvl="0" indent="-342900" algn="l" rtl="0">
              <a:spcBef>
                <a:spcPts val="518"/>
              </a:spcBef>
              <a:spcAft>
                <a:spcPts val="0"/>
              </a:spcAft>
              <a:buClr>
                <a:srgbClr val="366092"/>
              </a:buClr>
              <a:buSzPts val="2849"/>
              <a:buFont typeface="Noto Sans Symbols"/>
              <a:buChar char="▪"/>
            </a:pPr>
            <a:r>
              <a:rPr lang="en-US" sz="259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What is system software? What kinds of programs are included in system software?</a:t>
            </a:r>
            <a:endParaRPr/>
          </a:p>
          <a:p>
            <a:pPr marL="342900" marR="0" lvl="0" indent="-161988" algn="l" rtl="0">
              <a:spcBef>
                <a:spcPts val="518"/>
              </a:spcBef>
              <a:spcAft>
                <a:spcPts val="0"/>
              </a:spcAft>
              <a:buClr>
                <a:srgbClr val="366092"/>
              </a:buClr>
              <a:buSzPts val="2849"/>
              <a:buFont typeface="Noto Sans Symbols"/>
              <a:buNone/>
            </a:pPr>
            <a:endParaRPr sz="259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342900" marR="0" lvl="0" indent="-342900" algn="l" rtl="0">
              <a:spcBef>
                <a:spcPts val="518"/>
              </a:spcBef>
              <a:spcAft>
                <a:spcPts val="0"/>
              </a:spcAft>
              <a:buClr>
                <a:srgbClr val="366092"/>
              </a:buClr>
              <a:buSzPts val="2849"/>
              <a:buFont typeface="Noto Sans Symbols"/>
              <a:buChar char="▪"/>
            </a:pPr>
            <a:r>
              <a:rPr lang="en-US" sz="259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Define and compare basic and specialized application software. </a:t>
            </a:r>
            <a:endParaRPr/>
          </a:p>
          <a:p>
            <a:pPr marL="742950" marR="0" lvl="1" indent="-285750" algn="l" rtl="0">
              <a:spcBef>
                <a:spcPts val="444"/>
              </a:spcBef>
              <a:spcAft>
                <a:spcPts val="0"/>
              </a:spcAft>
              <a:buClr>
                <a:srgbClr val="366092"/>
              </a:buClr>
              <a:buSzPts val="2220"/>
              <a:buFont typeface="Noto Sans Symbols"/>
              <a:buChar char="▪"/>
            </a:pPr>
            <a:r>
              <a:rPr lang="en-US" sz="222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Describe some different types of basic applications. </a:t>
            </a:r>
            <a:endParaRPr/>
          </a:p>
          <a:p>
            <a:pPr marL="742950" marR="0" lvl="1" indent="-285750" algn="l" rtl="0">
              <a:spcBef>
                <a:spcPts val="444"/>
              </a:spcBef>
              <a:spcAft>
                <a:spcPts val="0"/>
              </a:spcAft>
              <a:buClr>
                <a:srgbClr val="366092"/>
              </a:buClr>
              <a:buSzPts val="2220"/>
              <a:buFont typeface="Noto Sans Symbols"/>
              <a:buChar char="▪"/>
            </a:pPr>
            <a:r>
              <a:rPr lang="en-US" sz="222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Describe some types of specialized applications.</a:t>
            </a:r>
            <a:endParaRPr/>
          </a:p>
          <a:p>
            <a:pPr marL="342900" marR="0" lvl="0" indent="-161988" algn="l" rtl="0">
              <a:spcBef>
                <a:spcPts val="518"/>
              </a:spcBef>
              <a:spcAft>
                <a:spcPts val="0"/>
              </a:spcAft>
              <a:buClr>
                <a:srgbClr val="366092"/>
              </a:buClr>
              <a:buSzPts val="2849"/>
              <a:buFont typeface="Noto Sans Symbols"/>
              <a:buNone/>
            </a:pPr>
            <a:endParaRPr sz="259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9" name="Google Shape;329;p36"/>
          <p:cNvPicPr preferRelativeResize="0">
            <a:picLocks noGrp="1"/>
          </p:cNvPicPr>
          <p:nvPr>
            <p:ph type="title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42925" y="268288"/>
            <a:ext cx="8521700" cy="1158875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p36"/>
          <p:cNvSpPr txBox="1">
            <a:spLocks noGrp="1"/>
          </p:cNvSpPr>
          <p:nvPr>
            <p:ph type="body" idx="1"/>
          </p:nvPr>
        </p:nvSpPr>
        <p:spPr>
          <a:xfrm>
            <a:off x="1555750" y="1600200"/>
            <a:ext cx="713105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376092"/>
              </a:buClr>
              <a:buSzPts val="3080"/>
              <a:buFont typeface="Noto Sans Symbols"/>
              <a:buChar char="▪"/>
            </a:pPr>
            <a:r>
              <a:rPr lang="en-US"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Describe the different types of computers. 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What is the most common type? 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What are the types of microcomputers?</a:t>
            </a:r>
            <a:endParaRPr/>
          </a:p>
          <a:p>
            <a:pPr marL="342900" marR="0" lvl="0" indent="-147320" algn="l" rtl="0">
              <a:spcBef>
                <a:spcPts val="560"/>
              </a:spcBef>
              <a:spcAft>
                <a:spcPts val="0"/>
              </a:spcAft>
              <a:buClr>
                <a:srgbClr val="376092"/>
              </a:buClr>
              <a:buSzPts val="3080"/>
              <a:buFont typeface="Noto Sans Symbols"/>
              <a:buNone/>
            </a:pPr>
            <a:endParaRPr sz="28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376092"/>
              </a:buClr>
              <a:buSzPts val="3080"/>
              <a:buFont typeface="Noto Sans Symbols"/>
              <a:buChar char="▪"/>
            </a:pPr>
            <a:r>
              <a:rPr lang="en-US"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What is connectivity? What are wireless devices and the wireless revolution? What is a computer network? </a:t>
            </a:r>
            <a:br>
              <a:rPr lang="en-US"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</a:br>
            <a:r>
              <a:rPr lang="en-US"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What are the Internet and the Web? What is cloud computing?</a:t>
            </a:r>
            <a:endParaRPr/>
          </a:p>
          <a:p>
            <a:pPr marL="342900" marR="0" lvl="0" indent="-147320" algn="l" rtl="0">
              <a:spcBef>
                <a:spcPts val="560"/>
              </a:spcBef>
              <a:spcAft>
                <a:spcPts val="0"/>
              </a:spcAft>
              <a:buClr>
                <a:srgbClr val="376092"/>
              </a:buClr>
              <a:buSzPts val="3080"/>
              <a:buFont typeface="Noto Sans Symbols"/>
              <a:buNone/>
            </a:pPr>
            <a:endParaRPr sz="28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8"/>
          <p:cNvPicPr preferRelativeResize="0">
            <a:picLocks noGrp="1"/>
          </p:cNvPicPr>
          <p:nvPr>
            <p:ph type="title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42925" y="268288"/>
            <a:ext cx="8521700" cy="1158875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8"/>
          <p:cNvSpPr txBox="1">
            <a:spLocks noGrp="1"/>
          </p:cNvSpPr>
          <p:nvPr>
            <p:ph type="body" idx="1"/>
          </p:nvPr>
        </p:nvSpPr>
        <p:spPr>
          <a:xfrm>
            <a:off x="1555750" y="1600200"/>
            <a:ext cx="713105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66092"/>
              </a:buClr>
              <a:buSzPts val="2849"/>
              <a:buFont typeface="Noto Sans Symbols"/>
              <a:buChar char="▪"/>
            </a:pPr>
            <a:r>
              <a:rPr lang="en-US" sz="2590" b="0" i="0" u="none" strike="noStrike" cap="non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rPr>
              <a:t>Computer competency </a:t>
            </a:r>
            <a:r>
              <a:rPr lang="en-US" sz="259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refers to acquiring computer-related skills.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518"/>
              </a:spcBef>
              <a:spcAft>
                <a:spcPts val="0"/>
              </a:spcAft>
              <a:buClr>
                <a:srgbClr val="366092"/>
              </a:buClr>
              <a:buSzPts val="2849"/>
              <a:buFont typeface="Noto Sans Symbols"/>
              <a:buChar char="▪"/>
            </a:pPr>
            <a:r>
              <a:rPr lang="en-US" sz="259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Information systems  are  involved in many of the things we encounter each day.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518"/>
              </a:spcBef>
              <a:spcAft>
                <a:spcPts val="0"/>
              </a:spcAft>
              <a:buClr>
                <a:srgbClr val="366092"/>
              </a:buClr>
              <a:buSzPts val="2849"/>
              <a:buFont typeface="Noto Sans Symbols"/>
              <a:buChar char="▪"/>
            </a:pPr>
            <a:r>
              <a:rPr lang="en-US" sz="259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Microcomputers are common in all areas of life.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518"/>
              </a:spcBef>
              <a:spcAft>
                <a:spcPts val="0"/>
              </a:spcAft>
              <a:buClr>
                <a:srgbClr val="366092"/>
              </a:buClr>
              <a:buSzPts val="2849"/>
              <a:buFont typeface="Noto Sans Symbols"/>
              <a:buChar char="▪"/>
            </a:pPr>
            <a:r>
              <a:rPr lang="en-US" sz="259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New forms of learning online provide alternatives for people  to become educated without attending a physical class. 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518"/>
              </a:spcBef>
              <a:spcAft>
                <a:spcPts val="0"/>
              </a:spcAft>
              <a:buClr>
                <a:srgbClr val="366092"/>
              </a:buClr>
              <a:buSzPts val="2849"/>
              <a:buFont typeface="Noto Sans Symbols"/>
              <a:buChar char="▪"/>
            </a:pPr>
            <a:r>
              <a:rPr lang="en-US" sz="259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The Web provides new ways to communicate, to find people with similar interests, and to purchase goods.</a:t>
            </a:r>
            <a:endParaRPr/>
          </a:p>
          <a:p>
            <a:pPr marL="342900" marR="0" lvl="0" indent="-161988" algn="l" rtl="0">
              <a:lnSpc>
                <a:spcPct val="90000"/>
              </a:lnSpc>
              <a:spcBef>
                <a:spcPts val="518"/>
              </a:spcBef>
              <a:spcAft>
                <a:spcPts val="0"/>
              </a:spcAft>
              <a:buClr>
                <a:srgbClr val="366092"/>
              </a:buClr>
              <a:buSzPts val="2849"/>
              <a:buFont typeface="Noto Sans Symbols"/>
              <a:buNone/>
            </a:pPr>
            <a:endParaRPr sz="259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oogle Shape;88;p9"/>
          <p:cNvGrpSpPr/>
          <p:nvPr/>
        </p:nvGrpSpPr>
        <p:grpSpPr>
          <a:xfrm>
            <a:off x="800100" y="3302000"/>
            <a:ext cx="8139113" cy="3140075"/>
            <a:chOff x="724251" y="2216390"/>
            <a:chExt cx="8362599" cy="3226518"/>
          </a:xfrm>
        </p:grpSpPr>
        <p:pic>
          <p:nvPicPr>
            <p:cNvPr id="89" name="Google Shape;89;p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24251" y="2216390"/>
              <a:ext cx="4572000" cy="322651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0" name="Google Shape;90;p9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514850" y="2216390"/>
              <a:ext cx="4572000" cy="302576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91" name="Google Shape;91;p9"/>
          <p:cNvPicPr preferRelativeResize="0">
            <a:picLocks noGrp="1"/>
          </p:cNvPicPr>
          <p:nvPr>
            <p:ph type="title"/>
          </p:nvPr>
        </p:nvPicPr>
        <p:blipFill rotWithShape="1">
          <a:blip r:embed="rId5">
            <a:alphaModFix/>
          </a:blip>
          <a:srcRect/>
          <a:stretch/>
        </p:blipFill>
        <p:spPr>
          <a:xfrm>
            <a:off x="542925" y="268288"/>
            <a:ext cx="8497888" cy="1158875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9"/>
          <p:cNvSpPr txBox="1">
            <a:spLocks noGrp="1"/>
          </p:cNvSpPr>
          <p:nvPr>
            <p:ph type="body" idx="1"/>
          </p:nvPr>
        </p:nvSpPr>
        <p:spPr>
          <a:xfrm>
            <a:off x="814388" y="1590675"/>
            <a:ext cx="4046537" cy="4522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4320" marR="0" lvl="0" indent="-274320" algn="l" rtl="0">
              <a:spcBef>
                <a:spcPts val="0"/>
              </a:spcBef>
              <a:spcAft>
                <a:spcPts val="0"/>
              </a:spcAft>
              <a:buClr>
                <a:srgbClr val="366092"/>
              </a:buClr>
              <a:buSzPts val="2800"/>
              <a:buFont typeface="Noto Sans Symbols"/>
              <a:buChar char="▪"/>
            </a:pPr>
            <a:r>
              <a:rPr lang="en-US"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People</a:t>
            </a:r>
            <a:endParaRPr/>
          </a:p>
          <a:p>
            <a:pPr marL="274320" marR="0" lvl="0" indent="-274320" algn="l" rtl="0">
              <a:spcBef>
                <a:spcPts val="560"/>
              </a:spcBef>
              <a:spcAft>
                <a:spcPts val="0"/>
              </a:spcAft>
              <a:buClr>
                <a:srgbClr val="366092"/>
              </a:buClr>
              <a:buSzPts val="2800"/>
              <a:buFont typeface="Noto Sans Symbols"/>
              <a:buChar char="▪"/>
            </a:pPr>
            <a:r>
              <a:rPr lang="en-US"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Procedures</a:t>
            </a:r>
            <a:endParaRPr/>
          </a:p>
          <a:p>
            <a:pPr marL="274320" marR="0" lvl="0" indent="-274320" algn="l" rtl="0">
              <a:spcBef>
                <a:spcPts val="560"/>
              </a:spcBef>
              <a:spcAft>
                <a:spcPts val="0"/>
              </a:spcAft>
              <a:buClr>
                <a:srgbClr val="366092"/>
              </a:buClr>
              <a:buSzPts val="2800"/>
              <a:buFont typeface="Noto Sans Symbols"/>
              <a:buChar char="▪"/>
            </a:pPr>
            <a:r>
              <a:rPr lang="en-US"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Software</a:t>
            </a:r>
            <a:endParaRPr sz="28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0" marR="0" lvl="0" indent="0" algn="l" rtl="0">
              <a:spcBef>
                <a:spcPts val="560"/>
              </a:spcBef>
              <a:spcAft>
                <a:spcPts val="0"/>
              </a:spcAft>
              <a:buClr>
                <a:srgbClr val="366092"/>
              </a:buClr>
              <a:buSzPts val="2800"/>
              <a:buFont typeface="Noto Sans Symbols"/>
              <a:buNone/>
            </a:pPr>
            <a:endParaRPr sz="28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0"/>
          <p:cNvPicPr preferRelativeResize="0">
            <a:picLocks noGrp="1"/>
          </p:cNvPicPr>
          <p:nvPr>
            <p:ph type="title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42925" y="268288"/>
            <a:ext cx="8521700" cy="1158875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0"/>
          <p:cNvSpPr txBox="1">
            <a:spLocks noGrp="1"/>
          </p:cNvSpPr>
          <p:nvPr>
            <p:ph type="body" idx="1"/>
          </p:nvPr>
        </p:nvSpPr>
        <p:spPr>
          <a:xfrm>
            <a:off x="1555750" y="1600200"/>
            <a:ext cx="713105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376092"/>
              </a:buClr>
              <a:buSzPts val="3080"/>
              <a:buFont typeface="Noto Sans Symbols"/>
              <a:buChar char="▪"/>
            </a:pPr>
            <a:r>
              <a:rPr lang="en-US"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Most important part of any system</a:t>
            </a:r>
            <a:endParaRPr/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376092"/>
              </a:buClr>
              <a:buSzPts val="3080"/>
              <a:buFont typeface="Noto Sans Symbols"/>
              <a:buChar char="▪"/>
            </a:pPr>
            <a:r>
              <a:rPr lang="en-US"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Contact is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Direct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Indirect</a:t>
            </a:r>
            <a:endParaRPr/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376092"/>
              </a:buClr>
              <a:buSzPts val="3080"/>
              <a:buFont typeface="Noto Sans Symbols"/>
              <a:buChar char="▪"/>
            </a:pPr>
            <a:r>
              <a:rPr lang="en-US"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Computer uses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Entertainment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Business 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Medicine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Education</a:t>
            </a:r>
            <a:endParaRPr/>
          </a:p>
          <a:p>
            <a:pPr marL="742950" marR="0" lvl="1" indent="-133350" algn="l" rtl="0">
              <a:spcBef>
                <a:spcPts val="48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Noto Sans Symbols"/>
              <a:buNone/>
            </a:pPr>
            <a:endParaRPr sz="24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100" name="Google Shape;100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76750" y="2262188"/>
            <a:ext cx="4572000" cy="3135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11"/>
          <p:cNvPicPr preferRelativeResize="0">
            <a:picLocks noGrp="1"/>
          </p:cNvPicPr>
          <p:nvPr>
            <p:ph type="title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42925" y="268288"/>
            <a:ext cx="8521700" cy="1158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676275" y="1762125"/>
            <a:ext cx="8370888" cy="4657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12"/>
          <p:cNvPicPr preferRelativeResize="0">
            <a:picLocks noGrp="1"/>
          </p:cNvPicPr>
          <p:nvPr>
            <p:ph type="title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42925" y="268288"/>
            <a:ext cx="8521700" cy="1158875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2"/>
          <p:cNvSpPr txBox="1">
            <a:spLocks noGrp="1"/>
          </p:cNvSpPr>
          <p:nvPr>
            <p:ph type="body" idx="1"/>
          </p:nvPr>
        </p:nvSpPr>
        <p:spPr>
          <a:xfrm>
            <a:off x="841375" y="1671638"/>
            <a:ext cx="713105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66092"/>
              </a:buClr>
              <a:buSzPts val="2849"/>
              <a:buFont typeface="Noto Sans Symbols"/>
              <a:buChar char="▪"/>
            </a:pPr>
            <a:r>
              <a:rPr lang="en-US" sz="259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Collection of programs</a:t>
            </a:r>
            <a:endParaRPr/>
          </a:p>
          <a:p>
            <a:pPr marL="742950" marR="0" lvl="1" indent="-285750" algn="l" rtl="0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66092"/>
              </a:buClr>
              <a:buSzPts val="2220"/>
              <a:buFont typeface="Noto Sans Symbols"/>
              <a:buChar char="▪"/>
            </a:pPr>
            <a:r>
              <a:rPr lang="en-US" sz="222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Operating Systems</a:t>
            </a:r>
            <a:endParaRPr/>
          </a:p>
          <a:p>
            <a:pPr marL="742950" marR="0" lvl="1" indent="-285750" algn="l" rtl="0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66092"/>
              </a:buClr>
              <a:buSzPts val="2220"/>
              <a:buFont typeface="Noto Sans Symbols"/>
              <a:buChar char="▪"/>
            </a:pPr>
            <a:r>
              <a:rPr lang="en-US" sz="222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Utilities</a:t>
            </a:r>
            <a:endParaRPr/>
          </a:p>
          <a:p>
            <a:pPr marL="742950" marR="0" lvl="1" indent="-285750" algn="l" rtl="0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66092"/>
              </a:buClr>
              <a:buSzPts val="2220"/>
              <a:buFont typeface="Noto Sans Symbols"/>
              <a:buChar char="▪"/>
            </a:pPr>
            <a:r>
              <a:rPr lang="en-US" sz="222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Device Drivers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518"/>
              </a:spcBef>
              <a:spcAft>
                <a:spcPts val="0"/>
              </a:spcAft>
              <a:buClr>
                <a:srgbClr val="366092"/>
              </a:buClr>
              <a:buSzPts val="2849"/>
              <a:buFont typeface="Noto Sans Symbols"/>
              <a:buChar char="▪"/>
            </a:pPr>
            <a:r>
              <a:rPr lang="en-US" sz="259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Enables application software to interact with the computer hardware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518"/>
              </a:spcBef>
              <a:spcAft>
                <a:spcPts val="0"/>
              </a:spcAft>
              <a:buClr>
                <a:srgbClr val="366092"/>
              </a:buClr>
              <a:buSzPts val="2849"/>
              <a:buFont typeface="Noto Sans Symbols"/>
              <a:buChar char="▪"/>
            </a:pPr>
            <a:r>
              <a:rPr lang="en-US" sz="259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Background software helps  manage resources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518"/>
              </a:spcBef>
              <a:spcAft>
                <a:spcPts val="0"/>
              </a:spcAft>
              <a:buClr>
                <a:srgbClr val="366092"/>
              </a:buClr>
              <a:buSzPts val="2849"/>
              <a:buFont typeface="Noto Sans Symbols"/>
              <a:buChar char="▪"/>
            </a:pPr>
            <a:r>
              <a:rPr lang="en-US" sz="259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Operating System </a:t>
            </a:r>
            <a:endParaRPr/>
          </a:p>
          <a:p>
            <a:pPr marL="742950" marR="0" lvl="1" indent="-285750" algn="l" rtl="0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66092"/>
              </a:buClr>
              <a:buSzPts val="2220"/>
              <a:buFont typeface="Noto Sans Symbols"/>
              <a:buChar char="▪"/>
            </a:pPr>
            <a:r>
              <a:rPr lang="en-US" sz="222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Coordinates computer resources</a:t>
            </a:r>
            <a:endParaRPr/>
          </a:p>
          <a:p>
            <a:pPr marL="742950" marR="0" lvl="1" indent="-285750" algn="l" rtl="0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66092"/>
              </a:buClr>
              <a:buSzPts val="2220"/>
              <a:buFont typeface="Noto Sans Symbols"/>
              <a:buChar char="▪"/>
            </a:pPr>
            <a:r>
              <a:rPr lang="en-US" sz="222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Provides the user interface</a:t>
            </a:r>
            <a:endParaRPr/>
          </a:p>
          <a:p>
            <a:pPr marL="742950" marR="0" lvl="1" indent="-285750" algn="l" rtl="0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66092"/>
              </a:buClr>
              <a:buSzPts val="2220"/>
              <a:buFont typeface="Noto Sans Symbols"/>
              <a:buChar char="▪"/>
            </a:pPr>
            <a:r>
              <a:rPr lang="en-US" sz="222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Runs applications</a:t>
            </a:r>
            <a:endParaRPr/>
          </a:p>
          <a:p>
            <a:pPr marL="342900" marR="0" lvl="0" indent="-161988" algn="l" rtl="0">
              <a:lnSpc>
                <a:spcPct val="90000"/>
              </a:lnSpc>
              <a:spcBef>
                <a:spcPts val="518"/>
              </a:spcBef>
              <a:spcAft>
                <a:spcPts val="0"/>
              </a:spcAft>
              <a:buClr>
                <a:srgbClr val="366092"/>
              </a:buClr>
              <a:buSzPts val="2849"/>
              <a:buFont typeface="Noto Sans Symbols"/>
              <a:buNone/>
            </a:pPr>
            <a:endParaRPr sz="259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115" name="Google Shape;115;p12" descr="C:\Users\Glen\AppData\Local\Temp\SNAGHTMLad84774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72088" y="1131888"/>
            <a:ext cx="3771900" cy="2098675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116" name="Google Shape;116;p12">
            <a:hlinkClick r:id="rId5" action="ppaction://hlinksldjump"/>
          </p:cNvPr>
          <p:cNvSpPr txBox="1"/>
          <p:nvPr/>
        </p:nvSpPr>
        <p:spPr>
          <a:xfrm>
            <a:off x="7772400" y="5761038"/>
            <a:ext cx="1285875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 action="ppaction://hlinksldjump"/>
              </a:rPr>
              <a:t>Return</a:t>
            </a:r>
            <a:endParaRPr sz="2000" b="1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13"/>
          <p:cNvPicPr preferRelativeResize="0">
            <a:picLocks noGrp="1"/>
          </p:cNvPicPr>
          <p:nvPr>
            <p:ph type="title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42925" y="268288"/>
            <a:ext cx="8521700" cy="1158875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3"/>
          <p:cNvSpPr txBox="1">
            <a:spLocks noGrp="1"/>
          </p:cNvSpPr>
          <p:nvPr>
            <p:ph type="body" idx="1"/>
          </p:nvPr>
        </p:nvSpPr>
        <p:spPr>
          <a:xfrm>
            <a:off x="1555750" y="1600200"/>
            <a:ext cx="713105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376092"/>
              </a:buClr>
              <a:buSzPts val="3080"/>
              <a:buFont typeface="Noto Sans Symbols"/>
              <a:buChar char="▪"/>
            </a:pPr>
            <a:r>
              <a:rPr lang="en-US"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End-user software</a:t>
            </a:r>
            <a:endParaRPr/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376092"/>
              </a:buClr>
              <a:buSzPts val="3080"/>
              <a:buFont typeface="Noto Sans Symbols"/>
              <a:buChar char="▪"/>
            </a:pPr>
            <a:r>
              <a:rPr lang="en-US" sz="2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Two major categories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Basic applications</a:t>
            </a:r>
            <a:endParaRPr/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Noto Sans Symbols"/>
              <a:buChar char="▪"/>
            </a:pPr>
            <a:r>
              <a:rPr lang="en-US" sz="2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Specialized applications</a:t>
            </a:r>
            <a:endParaRPr/>
          </a:p>
        </p:txBody>
      </p:sp>
      <p:sp>
        <p:nvSpPr>
          <p:cNvPr id="124" name="Google Shape;124;p13"/>
          <p:cNvSpPr txBox="1">
            <a:spLocks noGrp="1"/>
          </p:cNvSpPr>
          <p:nvPr>
            <p:ph type="sldNum" idx="12"/>
          </p:nvPr>
        </p:nvSpPr>
        <p:spPr>
          <a:xfrm>
            <a:off x="8193088" y="6278563"/>
            <a:ext cx="914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125" name="Google Shape;125;p13" descr="C:\Users\Glen\AppData\Local\Temp\SNAGHTMLae1413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24363" y="3621088"/>
            <a:ext cx="4206875" cy="2112962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13">
            <a:hlinkClick r:id="rId5" action="ppaction://hlinksldjump"/>
          </p:cNvPr>
          <p:cNvSpPr txBox="1"/>
          <p:nvPr/>
        </p:nvSpPr>
        <p:spPr>
          <a:xfrm>
            <a:off x="7772400" y="5761038"/>
            <a:ext cx="1285875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 action="ppaction://hlinksldjump"/>
              </a:rPr>
              <a:t>Return</a:t>
            </a:r>
            <a:endParaRPr sz="2000" b="1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Computing Essentials 2013 Template">
  <a:themeElements>
    <a:clrScheme name="Custom 4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F497D"/>
      </a:hlink>
      <a:folHlink>
        <a:srgbClr val="17365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2055</Words>
  <Application>Microsoft Office PowerPoint</Application>
  <PresentationFormat>On-screen Show (4:3)</PresentationFormat>
  <Paragraphs>293</Paragraphs>
  <Slides>32</Slides>
  <Notes>32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Questrial</vt:lpstr>
      <vt:lpstr>Corbel</vt:lpstr>
      <vt:lpstr>Noto Sans Symbols</vt:lpstr>
      <vt:lpstr>Arial</vt:lpstr>
      <vt:lpstr>Calibri</vt:lpstr>
      <vt:lpstr>Computing Essentials 2013 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2</cp:revision>
  <dcterms:modified xsi:type="dcterms:W3CDTF">2018-09-16T21:56:25Z</dcterms:modified>
</cp:coreProperties>
</file>