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65" r:id="rId4"/>
    <p:sldId id="266" r:id="rId5"/>
    <p:sldId id="267" r:id="rId6"/>
    <p:sldId id="261" r:id="rId7"/>
    <p:sldId id="264" r:id="rId8"/>
    <p:sldId id="260" r:id="rId9"/>
    <p:sldId id="268" r:id="rId10"/>
    <p:sldId id="270" r:id="rId11"/>
    <p:sldId id="258" r:id="rId12"/>
    <p:sldId id="259"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B199"/>
    <a:srgbClr val="FF6584"/>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8243-4522-449E-86E5-A33973A27B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1362F453-EE9A-4F72-8B9F-58AAFCDEAF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47627DA6-5089-474E-B748-009E6B4DE26D}"/>
              </a:ext>
            </a:extLst>
          </p:cNvPr>
          <p:cNvSpPr>
            <a:spLocks noGrp="1"/>
          </p:cNvSpPr>
          <p:nvPr>
            <p:ph type="dt" sz="half" idx="10"/>
          </p:nvPr>
        </p:nvSpPr>
        <p:spPr/>
        <p:txBody>
          <a:bodyPr/>
          <a:lstStyle/>
          <a:p>
            <a:fld id="{F9F671E5-A481-46BA-ACC1-E469DADE33CF}" type="datetimeFigureOut">
              <a:rPr lang="en-MY" smtClean="0"/>
              <a:t>5/11/2019</a:t>
            </a:fld>
            <a:endParaRPr lang="en-MY"/>
          </a:p>
        </p:txBody>
      </p:sp>
      <p:sp>
        <p:nvSpPr>
          <p:cNvPr id="5" name="Footer Placeholder 4">
            <a:extLst>
              <a:ext uri="{FF2B5EF4-FFF2-40B4-BE49-F238E27FC236}">
                <a16:creationId xmlns:a16="http://schemas.microsoft.com/office/drawing/2014/main" id="{9C26B3BD-57D5-4F3C-8262-A15229247CF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01910A1-B0D0-4A38-AEDC-D6DB1257A563}"/>
              </a:ext>
            </a:extLst>
          </p:cNvPr>
          <p:cNvSpPr>
            <a:spLocks noGrp="1"/>
          </p:cNvSpPr>
          <p:nvPr>
            <p:ph type="sldNum" sz="quarter" idx="12"/>
          </p:nvPr>
        </p:nvSpPr>
        <p:spPr/>
        <p:txBody>
          <a:bodyPr/>
          <a:lstStyle/>
          <a:p>
            <a:fld id="{9C9E6DE6-B188-4E5B-AA9D-9C22BCB97DFC}" type="slidenum">
              <a:rPr lang="en-MY" smtClean="0"/>
              <a:t>‹#›</a:t>
            </a:fld>
            <a:endParaRPr lang="en-MY"/>
          </a:p>
        </p:txBody>
      </p:sp>
    </p:spTree>
    <p:extLst>
      <p:ext uri="{BB962C8B-B14F-4D97-AF65-F5344CB8AC3E}">
        <p14:creationId xmlns:p14="http://schemas.microsoft.com/office/powerpoint/2010/main" val="2780579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DD5F-2566-45BF-A5BF-665F2BAB7256}"/>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9BE23035-D416-4417-B468-0336F0D292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1288CF0-0C7F-49B5-86F6-A34B61A0F451}"/>
              </a:ext>
            </a:extLst>
          </p:cNvPr>
          <p:cNvSpPr>
            <a:spLocks noGrp="1"/>
          </p:cNvSpPr>
          <p:nvPr>
            <p:ph type="dt" sz="half" idx="10"/>
          </p:nvPr>
        </p:nvSpPr>
        <p:spPr/>
        <p:txBody>
          <a:bodyPr/>
          <a:lstStyle/>
          <a:p>
            <a:fld id="{F9F671E5-A481-46BA-ACC1-E469DADE33CF}" type="datetimeFigureOut">
              <a:rPr lang="en-MY" smtClean="0"/>
              <a:t>5/11/2019</a:t>
            </a:fld>
            <a:endParaRPr lang="en-MY"/>
          </a:p>
        </p:txBody>
      </p:sp>
      <p:sp>
        <p:nvSpPr>
          <p:cNvPr id="5" name="Footer Placeholder 4">
            <a:extLst>
              <a:ext uri="{FF2B5EF4-FFF2-40B4-BE49-F238E27FC236}">
                <a16:creationId xmlns:a16="http://schemas.microsoft.com/office/drawing/2014/main" id="{09939269-6999-470A-A5F5-1AAFC63F86F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91D10CE6-9A14-47C4-8DED-110B9271D5FA}"/>
              </a:ext>
            </a:extLst>
          </p:cNvPr>
          <p:cNvSpPr>
            <a:spLocks noGrp="1"/>
          </p:cNvSpPr>
          <p:nvPr>
            <p:ph type="sldNum" sz="quarter" idx="12"/>
          </p:nvPr>
        </p:nvSpPr>
        <p:spPr/>
        <p:txBody>
          <a:bodyPr/>
          <a:lstStyle/>
          <a:p>
            <a:fld id="{9C9E6DE6-B188-4E5B-AA9D-9C22BCB97DFC}" type="slidenum">
              <a:rPr lang="en-MY" smtClean="0"/>
              <a:t>‹#›</a:t>
            </a:fld>
            <a:endParaRPr lang="en-MY"/>
          </a:p>
        </p:txBody>
      </p:sp>
    </p:spTree>
    <p:extLst>
      <p:ext uri="{BB962C8B-B14F-4D97-AF65-F5344CB8AC3E}">
        <p14:creationId xmlns:p14="http://schemas.microsoft.com/office/powerpoint/2010/main" val="60753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BCAE20-AC3C-4872-8A5E-D30B4885AB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B53A7B15-7C9A-4CBF-ADDE-F4954E9EA3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977CED46-F2EC-40D4-B87F-7C1CD94C73E6}"/>
              </a:ext>
            </a:extLst>
          </p:cNvPr>
          <p:cNvSpPr>
            <a:spLocks noGrp="1"/>
          </p:cNvSpPr>
          <p:nvPr>
            <p:ph type="dt" sz="half" idx="10"/>
          </p:nvPr>
        </p:nvSpPr>
        <p:spPr/>
        <p:txBody>
          <a:bodyPr/>
          <a:lstStyle/>
          <a:p>
            <a:fld id="{F9F671E5-A481-46BA-ACC1-E469DADE33CF}" type="datetimeFigureOut">
              <a:rPr lang="en-MY" smtClean="0"/>
              <a:t>5/11/2019</a:t>
            </a:fld>
            <a:endParaRPr lang="en-MY"/>
          </a:p>
        </p:txBody>
      </p:sp>
      <p:sp>
        <p:nvSpPr>
          <p:cNvPr id="5" name="Footer Placeholder 4">
            <a:extLst>
              <a:ext uri="{FF2B5EF4-FFF2-40B4-BE49-F238E27FC236}">
                <a16:creationId xmlns:a16="http://schemas.microsoft.com/office/drawing/2014/main" id="{57845F71-65DB-4D4A-920D-2F8A9F616291}"/>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2E3F5D26-D59A-4B1B-9529-99B12BDA4822}"/>
              </a:ext>
            </a:extLst>
          </p:cNvPr>
          <p:cNvSpPr>
            <a:spLocks noGrp="1"/>
          </p:cNvSpPr>
          <p:nvPr>
            <p:ph type="sldNum" sz="quarter" idx="12"/>
          </p:nvPr>
        </p:nvSpPr>
        <p:spPr/>
        <p:txBody>
          <a:bodyPr/>
          <a:lstStyle/>
          <a:p>
            <a:fld id="{9C9E6DE6-B188-4E5B-AA9D-9C22BCB97DFC}" type="slidenum">
              <a:rPr lang="en-MY" smtClean="0"/>
              <a:t>‹#›</a:t>
            </a:fld>
            <a:endParaRPr lang="en-MY"/>
          </a:p>
        </p:txBody>
      </p:sp>
    </p:spTree>
    <p:extLst>
      <p:ext uri="{BB962C8B-B14F-4D97-AF65-F5344CB8AC3E}">
        <p14:creationId xmlns:p14="http://schemas.microsoft.com/office/powerpoint/2010/main" val="2200984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C464-09C2-4994-B756-9244424BFA86}"/>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1079115D-5CB5-4C4C-8D58-E8CAB4AA9A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AEE425C-8ECE-4739-BBAD-A94C8BD312D2}"/>
              </a:ext>
            </a:extLst>
          </p:cNvPr>
          <p:cNvSpPr>
            <a:spLocks noGrp="1"/>
          </p:cNvSpPr>
          <p:nvPr>
            <p:ph type="dt" sz="half" idx="10"/>
          </p:nvPr>
        </p:nvSpPr>
        <p:spPr/>
        <p:txBody>
          <a:bodyPr/>
          <a:lstStyle/>
          <a:p>
            <a:fld id="{F9F671E5-A481-46BA-ACC1-E469DADE33CF}" type="datetimeFigureOut">
              <a:rPr lang="en-MY" smtClean="0"/>
              <a:t>5/11/2019</a:t>
            </a:fld>
            <a:endParaRPr lang="en-MY"/>
          </a:p>
        </p:txBody>
      </p:sp>
      <p:sp>
        <p:nvSpPr>
          <p:cNvPr id="5" name="Footer Placeholder 4">
            <a:extLst>
              <a:ext uri="{FF2B5EF4-FFF2-40B4-BE49-F238E27FC236}">
                <a16:creationId xmlns:a16="http://schemas.microsoft.com/office/drawing/2014/main" id="{DC86897B-0D06-4D87-B201-EC42AD55B83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972E5C99-AEEA-4FBD-9600-4A3BB3A81C11}"/>
              </a:ext>
            </a:extLst>
          </p:cNvPr>
          <p:cNvSpPr>
            <a:spLocks noGrp="1"/>
          </p:cNvSpPr>
          <p:nvPr>
            <p:ph type="sldNum" sz="quarter" idx="12"/>
          </p:nvPr>
        </p:nvSpPr>
        <p:spPr/>
        <p:txBody>
          <a:bodyPr/>
          <a:lstStyle/>
          <a:p>
            <a:fld id="{9C9E6DE6-B188-4E5B-AA9D-9C22BCB97DFC}" type="slidenum">
              <a:rPr lang="en-MY" smtClean="0"/>
              <a:t>‹#›</a:t>
            </a:fld>
            <a:endParaRPr lang="en-MY"/>
          </a:p>
        </p:txBody>
      </p:sp>
    </p:spTree>
    <p:extLst>
      <p:ext uri="{BB962C8B-B14F-4D97-AF65-F5344CB8AC3E}">
        <p14:creationId xmlns:p14="http://schemas.microsoft.com/office/powerpoint/2010/main" val="4792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1468E-18D9-4B2E-9224-5288AEF659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2D0FACC9-64FA-4396-ACE6-842F4099E6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55EC96-5163-4905-AF98-10324E8CF62A}"/>
              </a:ext>
            </a:extLst>
          </p:cNvPr>
          <p:cNvSpPr>
            <a:spLocks noGrp="1"/>
          </p:cNvSpPr>
          <p:nvPr>
            <p:ph type="dt" sz="half" idx="10"/>
          </p:nvPr>
        </p:nvSpPr>
        <p:spPr/>
        <p:txBody>
          <a:bodyPr/>
          <a:lstStyle/>
          <a:p>
            <a:fld id="{F9F671E5-A481-46BA-ACC1-E469DADE33CF}" type="datetimeFigureOut">
              <a:rPr lang="en-MY" smtClean="0"/>
              <a:t>5/11/2019</a:t>
            </a:fld>
            <a:endParaRPr lang="en-MY"/>
          </a:p>
        </p:txBody>
      </p:sp>
      <p:sp>
        <p:nvSpPr>
          <p:cNvPr id="5" name="Footer Placeholder 4">
            <a:extLst>
              <a:ext uri="{FF2B5EF4-FFF2-40B4-BE49-F238E27FC236}">
                <a16:creationId xmlns:a16="http://schemas.microsoft.com/office/drawing/2014/main" id="{F50B7F1B-3DBB-4C9F-92D7-6B5980D89643}"/>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41AAE124-CCFF-44CB-AD4A-3CD784A29CA8}"/>
              </a:ext>
            </a:extLst>
          </p:cNvPr>
          <p:cNvSpPr>
            <a:spLocks noGrp="1"/>
          </p:cNvSpPr>
          <p:nvPr>
            <p:ph type="sldNum" sz="quarter" idx="12"/>
          </p:nvPr>
        </p:nvSpPr>
        <p:spPr/>
        <p:txBody>
          <a:bodyPr/>
          <a:lstStyle/>
          <a:p>
            <a:fld id="{9C9E6DE6-B188-4E5B-AA9D-9C22BCB97DFC}" type="slidenum">
              <a:rPr lang="en-MY" smtClean="0"/>
              <a:t>‹#›</a:t>
            </a:fld>
            <a:endParaRPr lang="en-MY"/>
          </a:p>
        </p:txBody>
      </p:sp>
    </p:spTree>
    <p:extLst>
      <p:ext uri="{BB962C8B-B14F-4D97-AF65-F5344CB8AC3E}">
        <p14:creationId xmlns:p14="http://schemas.microsoft.com/office/powerpoint/2010/main" val="289060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B8A9-0442-47E0-A445-6D97EB4A9FE3}"/>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CD66131F-B56E-42A5-AD64-7AB984C087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8D5637BE-E22F-41B5-AFF9-20185D6299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2B0C79FB-7EBB-42E9-ABB3-5F0BD92D22D0}"/>
              </a:ext>
            </a:extLst>
          </p:cNvPr>
          <p:cNvSpPr>
            <a:spLocks noGrp="1"/>
          </p:cNvSpPr>
          <p:nvPr>
            <p:ph type="dt" sz="half" idx="10"/>
          </p:nvPr>
        </p:nvSpPr>
        <p:spPr/>
        <p:txBody>
          <a:bodyPr/>
          <a:lstStyle/>
          <a:p>
            <a:fld id="{F9F671E5-A481-46BA-ACC1-E469DADE33CF}" type="datetimeFigureOut">
              <a:rPr lang="en-MY" smtClean="0"/>
              <a:t>5/11/2019</a:t>
            </a:fld>
            <a:endParaRPr lang="en-MY"/>
          </a:p>
        </p:txBody>
      </p:sp>
      <p:sp>
        <p:nvSpPr>
          <p:cNvPr id="6" name="Footer Placeholder 5">
            <a:extLst>
              <a:ext uri="{FF2B5EF4-FFF2-40B4-BE49-F238E27FC236}">
                <a16:creationId xmlns:a16="http://schemas.microsoft.com/office/drawing/2014/main" id="{0702800C-DBA7-40C2-9D78-086050CCA8C3}"/>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3DF468B5-CE61-439E-B7B0-ED419082F333}"/>
              </a:ext>
            </a:extLst>
          </p:cNvPr>
          <p:cNvSpPr>
            <a:spLocks noGrp="1"/>
          </p:cNvSpPr>
          <p:nvPr>
            <p:ph type="sldNum" sz="quarter" idx="12"/>
          </p:nvPr>
        </p:nvSpPr>
        <p:spPr/>
        <p:txBody>
          <a:bodyPr/>
          <a:lstStyle/>
          <a:p>
            <a:fld id="{9C9E6DE6-B188-4E5B-AA9D-9C22BCB97DFC}" type="slidenum">
              <a:rPr lang="en-MY" smtClean="0"/>
              <a:t>‹#›</a:t>
            </a:fld>
            <a:endParaRPr lang="en-MY"/>
          </a:p>
        </p:txBody>
      </p:sp>
    </p:spTree>
    <p:extLst>
      <p:ext uri="{BB962C8B-B14F-4D97-AF65-F5344CB8AC3E}">
        <p14:creationId xmlns:p14="http://schemas.microsoft.com/office/powerpoint/2010/main" val="74293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7A9A-6E88-44F4-8C16-6E24169BD6CD}"/>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7D5E282A-458B-4B95-A33D-55C015914A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A4B07E-EB27-4BC9-A5D7-DC48A5E0E0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B9C06F2E-B38A-4057-891C-934818E59F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DB72A7-8B38-46EC-8E2F-EF14098AF1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78B2203E-C6AD-4DE1-A5E0-60CE7283FEB6}"/>
              </a:ext>
            </a:extLst>
          </p:cNvPr>
          <p:cNvSpPr>
            <a:spLocks noGrp="1"/>
          </p:cNvSpPr>
          <p:nvPr>
            <p:ph type="dt" sz="half" idx="10"/>
          </p:nvPr>
        </p:nvSpPr>
        <p:spPr/>
        <p:txBody>
          <a:bodyPr/>
          <a:lstStyle/>
          <a:p>
            <a:fld id="{F9F671E5-A481-46BA-ACC1-E469DADE33CF}" type="datetimeFigureOut">
              <a:rPr lang="en-MY" smtClean="0"/>
              <a:t>5/11/2019</a:t>
            </a:fld>
            <a:endParaRPr lang="en-MY"/>
          </a:p>
        </p:txBody>
      </p:sp>
      <p:sp>
        <p:nvSpPr>
          <p:cNvPr id="8" name="Footer Placeholder 7">
            <a:extLst>
              <a:ext uri="{FF2B5EF4-FFF2-40B4-BE49-F238E27FC236}">
                <a16:creationId xmlns:a16="http://schemas.microsoft.com/office/drawing/2014/main" id="{41493EFF-FD9C-4A78-AF48-A8085E075BEE}"/>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04408303-2176-4596-B65B-6B21DC4B8989}"/>
              </a:ext>
            </a:extLst>
          </p:cNvPr>
          <p:cNvSpPr>
            <a:spLocks noGrp="1"/>
          </p:cNvSpPr>
          <p:nvPr>
            <p:ph type="sldNum" sz="quarter" idx="12"/>
          </p:nvPr>
        </p:nvSpPr>
        <p:spPr/>
        <p:txBody>
          <a:bodyPr/>
          <a:lstStyle/>
          <a:p>
            <a:fld id="{9C9E6DE6-B188-4E5B-AA9D-9C22BCB97DFC}" type="slidenum">
              <a:rPr lang="en-MY" smtClean="0"/>
              <a:t>‹#›</a:t>
            </a:fld>
            <a:endParaRPr lang="en-MY"/>
          </a:p>
        </p:txBody>
      </p:sp>
    </p:spTree>
    <p:extLst>
      <p:ext uri="{BB962C8B-B14F-4D97-AF65-F5344CB8AC3E}">
        <p14:creationId xmlns:p14="http://schemas.microsoft.com/office/powerpoint/2010/main" val="319106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15C5-1FED-49C2-ADDD-2FA9AD160471}"/>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05E8F883-9270-4933-A3AD-EDE6197FA25A}"/>
              </a:ext>
            </a:extLst>
          </p:cNvPr>
          <p:cNvSpPr>
            <a:spLocks noGrp="1"/>
          </p:cNvSpPr>
          <p:nvPr>
            <p:ph type="dt" sz="half" idx="10"/>
          </p:nvPr>
        </p:nvSpPr>
        <p:spPr/>
        <p:txBody>
          <a:bodyPr/>
          <a:lstStyle/>
          <a:p>
            <a:fld id="{F9F671E5-A481-46BA-ACC1-E469DADE33CF}" type="datetimeFigureOut">
              <a:rPr lang="en-MY" smtClean="0"/>
              <a:t>5/11/2019</a:t>
            </a:fld>
            <a:endParaRPr lang="en-MY"/>
          </a:p>
        </p:txBody>
      </p:sp>
      <p:sp>
        <p:nvSpPr>
          <p:cNvPr id="4" name="Footer Placeholder 3">
            <a:extLst>
              <a:ext uri="{FF2B5EF4-FFF2-40B4-BE49-F238E27FC236}">
                <a16:creationId xmlns:a16="http://schemas.microsoft.com/office/drawing/2014/main" id="{1B65DF69-FF92-43EA-B39B-096D7813EA94}"/>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B9A9CEAD-8A32-411D-A87F-B212C3DBF3A5}"/>
              </a:ext>
            </a:extLst>
          </p:cNvPr>
          <p:cNvSpPr>
            <a:spLocks noGrp="1"/>
          </p:cNvSpPr>
          <p:nvPr>
            <p:ph type="sldNum" sz="quarter" idx="12"/>
          </p:nvPr>
        </p:nvSpPr>
        <p:spPr/>
        <p:txBody>
          <a:bodyPr/>
          <a:lstStyle/>
          <a:p>
            <a:fld id="{9C9E6DE6-B188-4E5B-AA9D-9C22BCB97DFC}" type="slidenum">
              <a:rPr lang="en-MY" smtClean="0"/>
              <a:t>‹#›</a:t>
            </a:fld>
            <a:endParaRPr lang="en-MY"/>
          </a:p>
        </p:txBody>
      </p:sp>
    </p:spTree>
    <p:extLst>
      <p:ext uri="{BB962C8B-B14F-4D97-AF65-F5344CB8AC3E}">
        <p14:creationId xmlns:p14="http://schemas.microsoft.com/office/powerpoint/2010/main" val="416541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2D91E6-DD2B-4E0C-AB36-F9F5AEAC5A21}"/>
              </a:ext>
            </a:extLst>
          </p:cNvPr>
          <p:cNvSpPr>
            <a:spLocks noGrp="1"/>
          </p:cNvSpPr>
          <p:nvPr>
            <p:ph type="dt" sz="half" idx="10"/>
          </p:nvPr>
        </p:nvSpPr>
        <p:spPr/>
        <p:txBody>
          <a:bodyPr/>
          <a:lstStyle/>
          <a:p>
            <a:fld id="{F9F671E5-A481-46BA-ACC1-E469DADE33CF}" type="datetimeFigureOut">
              <a:rPr lang="en-MY" smtClean="0"/>
              <a:t>5/11/2019</a:t>
            </a:fld>
            <a:endParaRPr lang="en-MY"/>
          </a:p>
        </p:txBody>
      </p:sp>
      <p:sp>
        <p:nvSpPr>
          <p:cNvPr id="3" name="Footer Placeholder 2">
            <a:extLst>
              <a:ext uri="{FF2B5EF4-FFF2-40B4-BE49-F238E27FC236}">
                <a16:creationId xmlns:a16="http://schemas.microsoft.com/office/drawing/2014/main" id="{C8D0C864-F11B-4483-8F81-65C469CB2205}"/>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C70B24E3-6331-44CD-9730-5ABBEE0B4348}"/>
              </a:ext>
            </a:extLst>
          </p:cNvPr>
          <p:cNvSpPr>
            <a:spLocks noGrp="1"/>
          </p:cNvSpPr>
          <p:nvPr>
            <p:ph type="sldNum" sz="quarter" idx="12"/>
          </p:nvPr>
        </p:nvSpPr>
        <p:spPr/>
        <p:txBody>
          <a:bodyPr/>
          <a:lstStyle/>
          <a:p>
            <a:fld id="{9C9E6DE6-B188-4E5B-AA9D-9C22BCB97DFC}" type="slidenum">
              <a:rPr lang="en-MY" smtClean="0"/>
              <a:t>‹#›</a:t>
            </a:fld>
            <a:endParaRPr lang="en-MY"/>
          </a:p>
        </p:txBody>
      </p:sp>
    </p:spTree>
    <p:extLst>
      <p:ext uri="{BB962C8B-B14F-4D97-AF65-F5344CB8AC3E}">
        <p14:creationId xmlns:p14="http://schemas.microsoft.com/office/powerpoint/2010/main" val="198565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01E2-CBA4-4FC3-A1D1-11B458BEAE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B31CC72A-0685-46B6-9B25-9E5EBFC0DB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747870E4-3138-494B-B4F9-BB7D73EEB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7D17AF-21CA-4EB0-AE14-4D294378CC0F}"/>
              </a:ext>
            </a:extLst>
          </p:cNvPr>
          <p:cNvSpPr>
            <a:spLocks noGrp="1"/>
          </p:cNvSpPr>
          <p:nvPr>
            <p:ph type="dt" sz="half" idx="10"/>
          </p:nvPr>
        </p:nvSpPr>
        <p:spPr/>
        <p:txBody>
          <a:bodyPr/>
          <a:lstStyle/>
          <a:p>
            <a:fld id="{F9F671E5-A481-46BA-ACC1-E469DADE33CF}" type="datetimeFigureOut">
              <a:rPr lang="en-MY" smtClean="0"/>
              <a:t>5/11/2019</a:t>
            </a:fld>
            <a:endParaRPr lang="en-MY"/>
          </a:p>
        </p:txBody>
      </p:sp>
      <p:sp>
        <p:nvSpPr>
          <p:cNvPr id="6" name="Footer Placeholder 5">
            <a:extLst>
              <a:ext uri="{FF2B5EF4-FFF2-40B4-BE49-F238E27FC236}">
                <a16:creationId xmlns:a16="http://schemas.microsoft.com/office/drawing/2014/main" id="{FDE9AAAC-9339-43B8-8E09-FCE202072FBC}"/>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0F0432DE-145A-4C8A-8597-F52CAEAC5D2A}"/>
              </a:ext>
            </a:extLst>
          </p:cNvPr>
          <p:cNvSpPr>
            <a:spLocks noGrp="1"/>
          </p:cNvSpPr>
          <p:nvPr>
            <p:ph type="sldNum" sz="quarter" idx="12"/>
          </p:nvPr>
        </p:nvSpPr>
        <p:spPr/>
        <p:txBody>
          <a:bodyPr/>
          <a:lstStyle/>
          <a:p>
            <a:fld id="{9C9E6DE6-B188-4E5B-AA9D-9C22BCB97DFC}" type="slidenum">
              <a:rPr lang="en-MY" smtClean="0"/>
              <a:t>‹#›</a:t>
            </a:fld>
            <a:endParaRPr lang="en-MY"/>
          </a:p>
        </p:txBody>
      </p:sp>
    </p:spTree>
    <p:extLst>
      <p:ext uri="{BB962C8B-B14F-4D97-AF65-F5344CB8AC3E}">
        <p14:creationId xmlns:p14="http://schemas.microsoft.com/office/powerpoint/2010/main" val="111278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28AF-BC79-46E4-9254-DE8991A840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65AD36B9-103E-4222-85D0-423C11F803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97E7DDCF-E9E7-4F4D-A809-A485E27B9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2A8FC2-6FA1-40E2-BF48-8941F483AFB8}"/>
              </a:ext>
            </a:extLst>
          </p:cNvPr>
          <p:cNvSpPr>
            <a:spLocks noGrp="1"/>
          </p:cNvSpPr>
          <p:nvPr>
            <p:ph type="dt" sz="half" idx="10"/>
          </p:nvPr>
        </p:nvSpPr>
        <p:spPr/>
        <p:txBody>
          <a:bodyPr/>
          <a:lstStyle/>
          <a:p>
            <a:fld id="{F9F671E5-A481-46BA-ACC1-E469DADE33CF}" type="datetimeFigureOut">
              <a:rPr lang="en-MY" smtClean="0"/>
              <a:t>5/11/2019</a:t>
            </a:fld>
            <a:endParaRPr lang="en-MY"/>
          </a:p>
        </p:txBody>
      </p:sp>
      <p:sp>
        <p:nvSpPr>
          <p:cNvPr id="6" name="Footer Placeholder 5">
            <a:extLst>
              <a:ext uri="{FF2B5EF4-FFF2-40B4-BE49-F238E27FC236}">
                <a16:creationId xmlns:a16="http://schemas.microsoft.com/office/drawing/2014/main" id="{BFDC59E7-080F-483C-88C1-B184BE2CE1EB}"/>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F8C56ED6-BDA0-4F29-BD94-C96F4ECDCD14}"/>
              </a:ext>
            </a:extLst>
          </p:cNvPr>
          <p:cNvSpPr>
            <a:spLocks noGrp="1"/>
          </p:cNvSpPr>
          <p:nvPr>
            <p:ph type="sldNum" sz="quarter" idx="12"/>
          </p:nvPr>
        </p:nvSpPr>
        <p:spPr/>
        <p:txBody>
          <a:bodyPr/>
          <a:lstStyle/>
          <a:p>
            <a:fld id="{9C9E6DE6-B188-4E5B-AA9D-9C22BCB97DFC}" type="slidenum">
              <a:rPr lang="en-MY" smtClean="0"/>
              <a:t>‹#›</a:t>
            </a:fld>
            <a:endParaRPr lang="en-MY"/>
          </a:p>
        </p:txBody>
      </p:sp>
    </p:spTree>
    <p:extLst>
      <p:ext uri="{BB962C8B-B14F-4D97-AF65-F5344CB8AC3E}">
        <p14:creationId xmlns:p14="http://schemas.microsoft.com/office/powerpoint/2010/main" val="137225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AE3635-E0BF-49AF-8995-2E4B6C25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589469D9-7A85-4E66-A0E3-0AE7F36F6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C7EE2F8-B5F0-46BF-A5BA-959662559A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671E5-A481-46BA-ACC1-E469DADE33CF}" type="datetimeFigureOut">
              <a:rPr lang="en-MY" smtClean="0"/>
              <a:t>5/11/2019</a:t>
            </a:fld>
            <a:endParaRPr lang="en-MY"/>
          </a:p>
        </p:txBody>
      </p:sp>
      <p:sp>
        <p:nvSpPr>
          <p:cNvPr id="5" name="Footer Placeholder 4">
            <a:extLst>
              <a:ext uri="{FF2B5EF4-FFF2-40B4-BE49-F238E27FC236}">
                <a16:creationId xmlns:a16="http://schemas.microsoft.com/office/drawing/2014/main" id="{607C6A8F-90B7-4B06-9F5A-09B6E6530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71415721-0ADB-4CF9-901F-357C6F8D0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E6DE6-B188-4E5B-AA9D-9C22BCB97DFC}" type="slidenum">
              <a:rPr lang="en-MY" smtClean="0"/>
              <a:t>‹#›</a:t>
            </a:fld>
            <a:endParaRPr lang="en-MY"/>
          </a:p>
        </p:txBody>
      </p:sp>
    </p:spTree>
    <p:extLst>
      <p:ext uri="{BB962C8B-B14F-4D97-AF65-F5344CB8AC3E}">
        <p14:creationId xmlns:p14="http://schemas.microsoft.com/office/powerpoint/2010/main" val="48640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8E1B0E-B29F-4EEB-BEB2-4BEBB993F663}"/>
              </a:ext>
            </a:extLst>
          </p:cNvPr>
          <p:cNvPicPr>
            <a:picLocks noChangeAspect="1"/>
          </p:cNvPicPr>
          <p:nvPr/>
        </p:nvPicPr>
        <p:blipFill>
          <a:blip r:embed="rId2"/>
          <a:stretch>
            <a:fillRect/>
          </a:stretch>
        </p:blipFill>
        <p:spPr>
          <a:xfrm>
            <a:off x="-161956" y="-29845"/>
            <a:ext cx="12515911" cy="6894251"/>
          </a:xfrm>
          <a:prstGeom prst="rect">
            <a:avLst/>
          </a:prstGeom>
        </p:spPr>
      </p:pic>
      <p:pic>
        <p:nvPicPr>
          <p:cNvPr id="5" name="Picture 4">
            <a:extLst>
              <a:ext uri="{FF2B5EF4-FFF2-40B4-BE49-F238E27FC236}">
                <a16:creationId xmlns:a16="http://schemas.microsoft.com/office/drawing/2014/main" id="{7BEA7F71-F78C-46AF-AFFE-CDF235875085}"/>
              </a:ext>
            </a:extLst>
          </p:cNvPr>
          <p:cNvPicPr>
            <a:picLocks noChangeAspect="1"/>
          </p:cNvPicPr>
          <p:nvPr/>
        </p:nvPicPr>
        <p:blipFill>
          <a:blip r:embed="rId3"/>
          <a:stretch>
            <a:fillRect/>
          </a:stretch>
        </p:blipFill>
        <p:spPr>
          <a:xfrm>
            <a:off x="751840" y="469266"/>
            <a:ext cx="9055188" cy="5882448"/>
          </a:xfrm>
          <a:prstGeom prst="rect">
            <a:avLst/>
          </a:prstGeom>
        </p:spPr>
      </p:pic>
      <p:pic>
        <p:nvPicPr>
          <p:cNvPr id="56" name="Google Shape;59;p14" descr="Görüntü">
            <a:extLst>
              <a:ext uri="{FF2B5EF4-FFF2-40B4-BE49-F238E27FC236}">
                <a16:creationId xmlns:a16="http://schemas.microsoft.com/office/drawing/2014/main" id="{F4E9BC6D-D830-4663-ABE1-DA2B62D8D722}"/>
              </a:ext>
            </a:extLst>
          </p:cNvPr>
          <p:cNvPicPr preferRelativeResize="0"/>
          <p:nvPr/>
        </p:nvPicPr>
        <p:blipFill rotWithShape="1">
          <a:blip r:embed="rId4">
            <a:alphaModFix/>
          </a:blip>
          <a:srcRect/>
          <a:stretch/>
        </p:blipFill>
        <p:spPr>
          <a:xfrm>
            <a:off x="2384973" y="497840"/>
            <a:ext cx="9055188" cy="5711448"/>
          </a:xfrm>
          <a:prstGeom prst="rect">
            <a:avLst/>
          </a:prstGeom>
          <a:noFill/>
          <a:ln>
            <a:noFill/>
          </a:ln>
        </p:spPr>
      </p:pic>
      <p:pic>
        <p:nvPicPr>
          <p:cNvPr id="58" name="Google Shape;61;p14" descr="Görüntü">
            <a:extLst>
              <a:ext uri="{FF2B5EF4-FFF2-40B4-BE49-F238E27FC236}">
                <a16:creationId xmlns:a16="http://schemas.microsoft.com/office/drawing/2014/main" id="{19777FAB-90F1-4AF6-B487-C196F0CE0D89}"/>
              </a:ext>
            </a:extLst>
          </p:cNvPr>
          <p:cNvPicPr preferRelativeResize="0"/>
          <p:nvPr/>
        </p:nvPicPr>
        <p:blipFill rotWithShape="1">
          <a:blip r:embed="rId5">
            <a:alphaModFix/>
          </a:blip>
          <a:srcRect/>
          <a:stretch/>
        </p:blipFill>
        <p:spPr>
          <a:xfrm>
            <a:off x="6255066" y="3290340"/>
            <a:ext cx="5118419" cy="3089949"/>
          </a:xfrm>
          <a:prstGeom prst="rect">
            <a:avLst/>
          </a:prstGeom>
          <a:noFill/>
          <a:ln>
            <a:noFill/>
          </a:ln>
        </p:spPr>
      </p:pic>
      <p:sp>
        <p:nvSpPr>
          <p:cNvPr id="6" name="TextBox 5">
            <a:extLst>
              <a:ext uri="{FF2B5EF4-FFF2-40B4-BE49-F238E27FC236}">
                <a16:creationId xmlns:a16="http://schemas.microsoft.com/office/drawing/2014/main" id="{2A8F6B9D-0E4F-4ECE-B125-D462A86D444A}"/>
              </a:ext>
            </a:extLst>
          </p:cNvPr>
          <p:cNvSpPr txBox="1"/>
          <p:nvPr/>
        </p:nvSpPr>
        <p:spPr>
          <a:xfrm>
            <a:off x="944837" y="648712"/>
            <a:ext cx="9061610" cy="1323439"/>
          </a:xfrm>
          <a:prstGeom prst="rect">
            <a:avLst/>
          </a:prstGeom>
          <a:noFill/>
        </p:spPr>
        <p:txBody>
          <a:bodyPr wrap="square" rtlCol="0">
            <a:spAutoFit/>
          </a:bodyPr>
          <a:lstStyle/>
          <a:p>
            <a:r>
              <a:rPr lang="en-MY" sz="4000" dirty="0">
                <a:solidFill>
                  <a:schemeClr val="tx1">
                    <a:lumMod val="65000"/>
                    <a:lumOff val="35000"/>
                  </a:schemeClr>
                </a:solidFill>
                <a:latin typeface="Helvetica" panose="020B0604020202030204" pitchFamily="34" charset="0"/>
              </a:rPr>
              <a:t>UHMT1012-27</a:t>
            </a:r>
          </a:p>
          <a:p>
            <a:r>
              <a:rPr lang="en-MY" sz="4000" dirty="0">
                <a:solidFill>
                  <a:schemeClr val="tx1">
                    <a:lumMod val="65000"/>
                    <a:lumOff val="35000"/>
                  </a:schemeClr>
                </a:solidFill>
                <a:latin typeface="Helvetica" panose="020B0604020202030204" pitchFamily="34" charset="0"/>
              </a:rPr>
              <a:t>GRADUATE SUCCESS ATTRIBUTES</a:t>
            </a:r>
          </a:p>
        </p:txBody>
      </p:sp>
      <p:sp>
        <p:nvSpPr>
          <p:cNvPr id="7" name="TextBox 6">
            <a:extLst>
              <a:ext uri="{FF2B5EF4-FFF2-40B4-BE49-F238E27FC236}">
                <a16:creationId xmlns:a16="http://schemas.microsoft.com/office/drawing/2014/main" id="{8D5FF9E8-1C67-4D48-93C3-C0FC2E646A1C}"/>
              </a:ext>
            </a:extLst>
          </p:cNvPr>
          <p:cNvSpPr txBox="1"/>
          <p:nvPr/>
        </p:nvSpPr>
        <p:spPr>
          <a:xfrm>
            <a:off x="944837" y="2123022"/>
            <a:ext cx="6033001" cy="1938992"/>
          </a:xfrm>
          <a:prstGeom prst="rect">
            <a:avLst/>
          </a:prstGeom>
          <a:noFill/>
        </p:spPr>
        <p:txBody>
          <a:bodyPr wrap="square" rtlCol="0">
            <a:spAutoFit/>
          </a:bodyPr>
          <a:lstStyle/>
          <a:p>
            <a:r>
              <a:rPr lang="en-MY" sz="6000" dirty="0">
                <a:solidFill>
                  <a:srgbClr val="91B199"/>
                </a:solidFill>
                <a:latin typeface="Arial Rounded MT Bold" panose="020F0704030504030204" pitchFamily="34" charset="0"/>
              </a:rPr>
              <a:t>ENTERPRISING </a:t>
            </a:r>
            <a:r>
              <a:rPr lang="en-MY" sz="6000" dirty="0">
                <a:solidFill>
                  <a:srgbClr val="FF6584"/>
                </a:solidFill>
                <a:latin typeface="Arial Rounded MT Bold" panose="020F0704030504030204" pitchFamily="34" charset="0"/>
              </a:rPr>
              <a:t>SKILLS</a:t>
            </a:r>
          </a:p>
        </p:txBody>
      </p:sp>
      <p:sp>
        <p:nvSpPr>
          <p:cNvPr id="28" name="TextBox 27">
            <a:extLst>
              <a:ext uri="{FF2B5EF4-FFF2-40B4-BE49-F238E27FC236}">
                <a16:creationId xmlns:a16="http://schemas.microsoft.com/office/drawing/2014/main" id="{C17ED6A3-1BBD-4E53-A785-FB1FF2D09031}"/>
              </a:ext>
            </a:extLst>
          </p:cNvPr>
          <p:cNvSpPr txBox="1"/>
          <p:nvPr/>
        </p:nvSpPr>
        <p:spPr>
          <a:xfrm>
            <a:off x="751839" y="4206537"/>
            <a:ext cx="6534150" cy="2031325"/>
          </a:xfrm>
          <a:prstGeom prst="rect">
            <a:avLst/>
          </a:prstGeom>
          <a:noFill/>
        </p:spPr>
        <p:txBody>
          <a:bodyPr wrap="square" rtlCol="0">
            <a:spAutoFit/>
          </a:bodyPr>
          <a:lstStyle/>
          <a:p>
            <a:r>
              <a:rPr lang="en-MY" dirty="0"/>
              <a:t>NURSYAHIDATUL ASYIQIN BINTI YUSOF (A19EC0140)</a:t>
            </a:r>
          </a:p>
          <a:p>
            <a:r>
              <a:rPr lang="en-MY" dirty="0"/>
              <a:t>NOOR ARINIE BINTI NORHALIL (A19EC0121)</a:t>
            </a:r>
          </a:p>
          <a:p>
            <a:r>
              <a:rPr lang="en-MY" dirty="0"/>
              <a:t>MUHAMMAD FAHMI BIN MOHD NURJI (A19EC0302)</a:t>
            </a:r>
          </a:p>
          <a:p>
            <a:r>
              <a:rPr lang="en-MY" dirty="0"/>
              <a:t>IRMA ZAFIRAH BINTI MOHD IKRAM (A19EC0054)</a:t>
            </a:r>
          </a:p>
          <a:p>
            <a:r>
              <a:rPr lang="en-MY" dirty="0"/>
              <a:t>NURUL SYAMIRA BT AMAT JIFRI (A19EC0145)</a:t>
            </a:r>
          </a:p>
          <a:p>
            <a:r>
              <a:rPr lang="en-MY" dirty="0"/>
              <a:t>KHAIREENUR KHALIESHA BINTI MOHAMAD JAIS (A19EC0300)</a:t>
            </a:r>
          </a:p>
          <a:p>
            <a:r>
              <a:rPr lang="en-MY" dirty="0"/>
              <a:t>MUHAMMAD HALIM BIN JOHAR (A19EC0097)</a:t>
            </a:r>
          </a:p>
        </p:txBody>
      </p:sp>
    </p:spTree>
    <p:extLst>
      <p:ext uri="{BB962C8B-B14F-4D97-AF65-F5344CB8AC3E}">
        <p14:creationId xmlns:p14="http://schemas.microsoft.com/office/powerpoint/2010/main" val="2478086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F34F85-16C8-4AA6-9455-585E856B2E7F}"/>
              </a:ext>
            </a:extLst>
          </p:cNvPr>
          <p:cNvPicPr>
            <a:picLocks noChangeAspect="1"/>
          </p:cNvPicPr>
          <p:nvPr/>
        </p:nvPicPr>
        <p:blipFill>
          <a:blip r:embed="rId2"/>
          <a:stretch>
            <a:fillRect/>
          </a:stretch>
        </p:blipFill>
        <p:spPr>
          <a:xfrm>
            <a:off x="-163005" y="0"/>
            <a:ext cx="12518009" cy="6858000"/>
          </a:xfrm>
          <a:prstGeom prst="rect">
            <a:avLst/>
          </a:prstGeom>
        </p:spPr>
      </p:pic>
      <p:sp>
        <p:nvSpPr>
          <p:cNvPr id="5" name="Teardrop 4">
            <a:extLst>
              <a:ext uri="{FF2B5EF4-FFF2-40B4-BE49-F238E27FC236}">
                <a16:creationId xmlns:a16="http://schemas.microsoft.com/office/drawing/2014/main" id="{EF384655-7117-4C26-BA76-A33C87409FA2}"/>
              </a:ext>
            </a:extLst>
          </p:cNvPr>
          <p:cNvSpPr/>
          <p:nvPr/>
        </p:nvSpPr>
        <p:spPr>
          <a:xfrm rot="15837418">
            <a:off x="7216986" y="3943276"/>
            <a:ext cx="2205994" cy="2181978"/>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2" name="Teardrop 11">
            <a:extLst>
              <a:ext uri="{FF2B5EF4-FFF2-40B4-BE49-F238E27FC236}">
                <a16:creationId xmlns:a16="http://schemas.microsoft.com/office/drawing/2014/main" id="{B097F55B-3AA1-4784-823E-2F5C4248D002}"/>
              </a:ext>
            </a:extLst>
          </p:cNvPr>
          <p:cNvSpPr/>
          <p:nvPr/>
        </p:nvSpPr>
        <p:spPr>
          <a:xfrm rot="3508673">
            <a:off x="2546072" y="1781644"/>
            <a:ext cx="2205994" cy="2181978"/>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3" name="Teardrop 12">
            <a:extLst>
              <a:ext uri="{FF2B5EF4-FFF2-40B4-BE49-F238E27FC236}">
                <a16:creationId xmlns:a16="http://schemas.microsoft.com/office/drawing/2014/main" id="{B8DD248E-FFAD-4F5A-A6B5-A3BA5625CD18}"/>
              </a:ext>
            </a:extLst>
          </p:cNvPr>
          <p:cNvSpPr/>
          <p:nvPr/>
        </p:nvSpPr>
        <p:spPr>
          <a:xfrm rot="13002553">
            <a:off x="7664928" y="1781644"/>
            <a:ext cx="2205994" cy="2181978"/>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4" name="Teardrop 13">
            <a:extLst>
              <a:ext uri="{FF2B5EF4-FFF2-40B4-BE49-F238E27FC236}">
                <a16:creationId xmlns:a16="http://schemas.microsoft.com/office/drawing/2014/main" id="{09601FA5-8ED4-450B-A66E-74C54B500532}"/>
              </a:ext>
            </a:extLst>
          </p:cNvPr>
          <p:cNvSpPr/>
          <p:nvPr/>
        </p:nvSpPr>
        <p:spPr>
          <a:xfrm rot="18766600">
            <a:off x="5081139" y="4668591"/>
            <a:ext cx="2205994" cy="2181978"/>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5" name="Teardrop 14">
            <a:extLst>
              <a:ext uri="{FF2B5EF4-FFF2-40B4-BE49-F238E27FC236}">
                <a16:creationId xmlns:a16="http://schemas.microsoft.com/office/drawing/2014/main" id="{4168BF20-DA05-4AC5-B61A-01CCD5946E9E}"/>
              </a:ext>
            </a:extLst>
          </p:cNvPr>
          <p:cNvSpPr/>
          <p:nvPr/>
        </p:nvSpPr>
        <p:spPr>
          <a:xfrm rot="9699288">
            <a:off x="6274609" y="53192"/>
            <a:ext cx="2205994" cy="2181978"/>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6" name="Teardrop 15">
            <a:extLst>
              <a:ext uri="{FF2B5EF4-FFF2-40B4-BE49-F238E27FC236}">
                <a16:creationId xmlns:a16="http://schemas.microsoft.com/office/drawing/2014/main" id="{7C175EBA-D4F8-41F5-A7FB-C45FAC4FB92F}"/>
              </a:ext>
            </a:extLst>
          </p:cNvPr>
          <p:cNvSpPr/>
          <p:nvPr/>
        </p:nvSpPr>
        <p:spPr>
          <a:xfrm rot="6126641">
            <a:off x="4052750" y="47904"/>
            <a:ext cx="2205994" cy="2181978"/>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7" name="Teardrop 16">
            <a:extLst>
              <a:ext uri="{FF2B5EF4-FFF2-40B4-BE49-F238E27FC236}">
                <a16:creationId xmlns:a16="http://schemas.microsoft.com/office/drawing/2014/main" id="{2E5498BD-D444-449A-A564-BE056F83DEEA}"/>
              </a:ext>
            </a:extLst>
          </p:cNvPr>
          <p:cNvSpPr/>
          <p:nvPr/>
        </p:nvSpPr>
        <p:spPr>
          <a:xfrm rot="508491">
            <a:off x="2975492" y="3973185"/>
            <a:ext cx="2205994" cy="2181978"/>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8" name="Oval 17">
            <a:extLst>
              <a:ext uri="{FF2B5EF4-FFF2-40B4-BE49-F238E27FC236}">
                <a16:creationId xmlns:a16="http://schemas.microsoft.com/office/drawing/2014/main" id="{308F7EB9-105B-4760-817B-C3C7AB51A633}"/>
              </a:ext>
            </a:extLst>
          </p:cNvPr>
          <p:cNvSpPr/>
          <p:nvPr/>
        </p:nvSpPr>
        <p:spPr>
          <a:xfrm>
            <a:off x="4606260" y="1878456"/>
            <a:ext cx="3134849" cy="31010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2000" dirty="0">
              <a:solidFill>
                <a:schemeClr val="bg2">
                  <a:lumMod val="7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E38A2C9-118B-470B-906E-94275E9E3B29}"/>
              </a:ext>
            </a:extLst>
          </p:cNvPr>
          <p:cNvSpPr txBox="1"/>
          <p:nvPr/>
        </p:nvSpPr>
        <p:spPr>
          <a:xfrm>
            <a:off x="2772378" y="2349604"/>
            <a:ext cx="1681865" cy="923330"/>
          </a:xfrm>
          <a:prstGeom prst="rect">
            <a:avLst/>
          </a:prstGeom>
          <a:noFill/>
        </p:spPr>
        <p:txBody>
          <a:bodyPr wrap="square" rtlCol="0">
            <a:spAutoFit/>
          </a:bodyPr>
          <a:lstStyle/>
          <a:p>
            <a:pPr algn="ctr"/>
            <a:r>
              <a:rPr lang="en-MY" dirty="0">
                <a:solidFill>
                  <a:schemeClr val="bg1"/>
                </a:solidFill>
                <a:latin typeface="Calisto MT" panose="02040603050505030304" pitchFamily="18" charset="0"/>
              </a:rPr>
              <a:t>CREATIVE AND INNOVATIVE</a:t>
            </a:r>
          </a:p>
        </p:txBody>
      </p:sp>
      <p:sp>
        <p:nvSpPr>
          <p:cNvPr id="21" name="TextBox 20">
            <a:extLst>
              <a:ext uri="{FF2B5EF4-FFF2-40B4-BE49-F238E27FC236}">
                <a16:creationId xmlns:a16="http://schemas.microsoft.com/office/drawing/2014/main" id="{72DDCC03-4CD9-4E0B-A2E4-23CCDD9452A6}"/>
              </a:ext>
            </a:extLst>
          </p:cNvPr>
          <p:cNvSpPr txBox="1"/>
          <p:nvPr/>
        </p:nvSpPr>
        <p:spPr>
          <a:xfrm>
            <a:off x="4295775" y="612012"/>
            <a:ext cx="1691511" cy="923330"/>
          </a:xfrm>
          <a:prstGeom prst="rect">
            <a:avLst/>
          </a:prstGeom>
          <a:noFill/>
        </p:spPr>
        <p:txBody>
          <a:bodyPr wrap="square" rtlCol="0">
            <a:spAutoFit/>
          </a:bodyPr>
          <a:lstStyle/>
          <a:p>
            <a:pPr algn="ctr"/>
            <a:r>
              <a:rPr lang="en-MY" dirty="0">
                <a:solidFill>
                  <a:schemeClr val="bg1"/>
                </a:solidFill>
                <a:latin typeface="Calisto MT" panose="02040603050505030304" pitchFamily="18" charset="0"/>
              </a:rPr>
              <a:t>CONFIDENT AND OPTIMISTIC</a:t>
            </a:r>
          </a:p>
        </p:txBody>
      </p:sp>
      <p:sp>
        <p:nvSpPr>
          <p:cNvPr id="22" name="TextBox 21">
            <a:extLst>
              <a:ext uri="{FF2B5EF4-FFF2-40B4-BE49-F238E27FC236}">
                <a16:creationId xmlns:a16="http://schemas.microsoft.com/office/drawing/2014/main" id="{355DD589-F0F2-4722-AAF4-BB9237BC0FD9}"/>
              </a:ext>
            </a:extLst>
          </p:cNvPr>
          <p:cNvSpPr txBox="1"/>
          <p:nvPr/>
        </p:nvSpPr>
        <p:spPr>
          <a:xfrm>
            <a:off x="6531850" y="779146"/>
            <a:ext cx="1691511" cy="646331"/>
          </a:xfrm>
          <a:prstGeom prst="rect">
            <a:avLst/>
          </a:prstGeom>
          <a:noFill/>
        </p:spPr>
        <p:txBody>
          <a:bodyPr wrap="square" rtlCol="0">
            <a:spAutoFit/>
          </a:bodyPr>
          <a:lstStyle/>
          <a:p>
            <a:pPr algn="ctr"/>
            <a:r>
              <a:rPr lang="en-MY" dirty="0">
                <a:solidFill>
                  <a:schemeClr val="bg1"/>
                </a:solidFill>
                <a:latin typeface="Calisto MT" panose="02040603050505030304" pitchFamily="18" charset="0"/>
              </a:rPr>
              <a:t>MODERATE RISK TAKER</a:t>
            </a:r>
          </a:p>
        </p:txBody>
      </p:sp>
      <p:sp>
        <p:nvSpPr>
          <p:cNvPr id="23" name="TextBox 22">
            <a:extLst>
              <a:ext uri="{FF2B5EF4-FFF2-40B4-BE49-F238E27FC236}">
                <a16:creationId xmlns:a16="http://schemas.microsoft.com/office/drawing/2014/main" id="{D3D8A6DD-F6B9-42B5-8071-1FDD6B087E8D}"/>
              </a:ext>
            </a:extLst>
          </p:cNvPr>
          <p:cNvSpPr txBox="1"/>
          <p:nvPr/>
        </p:nvSpPr>
        <p:spPr>
          <a:xfrm>
            <a:off x="7987723" y="2446233"/>
            <a:ext cx="1624552" cy="923330"/>
          </a:xfrm>
          <a:prstGeom prst="rect">
            <a:avLst/>
          </a:prstGeom>
          <a:noFill/>
        </p:spPr>
        <p:txBody>
          <a:bodyPr wrap="square" rtlCol="0">
            <a:spAutoFit/>
          </a:bodyPr>
          <a:lstStyle/>
          <a:p>
            <a:pPr algn="ctr"/>
            <a:r>
              <a:rPr lang="en-MY" dirty="0">
                <a:solidFill>
                  <a:schemeClr val="bg1"/>
                </a:solidFill>
                <a:latin typeface="Calisto MT" panose="02040603050505030304" pitchFamily="18" charset="0"/>
              </a:rPr>
              <a:t>CAN TOLERATE FAILURE</a:t>
            </a:r>
          </a:p>
        </p:txBody>
      </p:sp>
      <p:sp>
        <p:nvSpPr>
          <p:cNvPr id="24" name="TextBox 23">
            <a:extLst>
              <a:ext uri="{FF2B5EF4-FFF2-40B4-BE49-F238E27FC236}">
                <a16:creationId xmlns:a16="http://schemas.microsoft.com/office/drawing/2014/main" id="{1C5AE5D5-1C4B-4692-B9E2-FD16C3E7EE27}"/>
              </a:ext>
            </a:extLst>
          </p:cNvPr>
          <p:cNvSpPr txBox="1"/>
          <p:nvPr/>
        </p:nvSpPr>
        <p:spPr>
          <a:xfrm>
            <a:off x="7562745" y="4656378"/>
            <a:ext cx="1514475" cy="646331"/>
          </a:xfrm>
          <a:prstGeom prst="rect">
            <a:avLst/>
          </a:prstGeom>
          <a:noFill/>
        </p:spPr>
        <p:txBody>
          <a:bodyPr wrap="square" rtlCol="0">
            <a:spAutoFit/>
          </a:bodyPr>
          <a:lstStyle/>
          <a:p>
            <a:pPr algn="ctr"/>
            <a:r>
              <a:rPr lang="en-MY" dirty="0">
                <a:solidFill>
                  <a:schemeClr val="bg1"/>
                </a:solidFill>
                <a:latin typeface="Calisto MT" panose="02040603050505030304" pitchFamily="18" charset="0"/>
              </a:rPr>
              <a:t>GOAL ORIENTED</a:t>
            </a:r>
          </a:p>
        </p:txBody>
      </p:sp>
      <p:sp>
        <p:nvSpPr>
          <p:cNvPr id="25" name="TextBox 24">
            <a:extLst>
              <a:ext uri="{FF2B5EF4-FFF2-40B4-BE49-F238E27FC236}">
                <a16:creationId xmlns:a16="http://schemas.microsoft.com/office/drawing/2014/main" id="{E7AD2F37-574B-437E-8EFA-38427F37B5D6}"/>
              </a:ext>
            </a:extLst>
          </p:cNvPr>
          <p:cNvSpPr txBox="1"/>
          <p:nvPr/>
        </p:nvSpPr>
        <p:spPr>
          <a:xfrm>
            <a:off x="5427859" y="5693745"/>
            <a:ext cx="1506341" cy="369332"/>
          </a:xfrm>
          <a:prstGeom prst="rect">
            <a:avLst/>
          </a:prstGeom>
          <a:noFill/>
        </p:spPr>
        <p:txBody>
          <a:bodyPr wrap="square" rtlCol="0">
            <a:spAutoFit/>
          </a:bodyPr>
          <a:lstStyle/>
          <a:p>
            <a:pPr algn="ctr"/>
            <a:r>
              <a:rPr lang="en-MY" dirty="0">
                <a:solidFill>
                  <a:schemeClr val="bg1"/>
                </a:solidFill>
                <a:latin typeface="Calisto MT" panose="02040603050505030304" pitchFamily="18" charset="0"/>
              </a:rPr>
              <a:t>FLEXIBLE</a:t>
            </a:r>
          </a:p>
        </p:txBody>
      </p:sp>
      <p:sp>
        <p:nvSpPr>
          <p:cNvPr id="26" name="TextBox 25">
            <a:extLst>
              <a:ext uri="{FF2B5EF4-FFF2-40B4-BE49-F238E27FC236}">
                <a16:creationId xmlns:a16="http://schemas.microsoft.com/office/drawing/2014/main" id="{BD5F83C4-8BE0-48CD-B178-EF636E94268A}"/>
              </a:ext>
            </a:extLst>
          </p:cNvPr>
          <p:cNvSpPr txBox="1"/>
          <p:nvPr/>
        </p:nvSpPr>
        <p:spPr>
          <a:xfrm>
            <a:off x="3146448" y="4711099"/>
            <a:ext cx="1798125" cy="646331"/>
          </a:xfrm>
          <a:prstGeom prst="rect">
            <a:avLst/>
          </a:prstGeom>
          <a:noFill/>
        </p:spPr>
        <p:txBody>
          <a:bodyPr wrap="square" rtlCol="0">
            <a:spAutoFit/>
          </a:bodyPr>
          <a:lstStyle/>
          <a:p>
            <a:pPr algn="ctr"/>
            <a:r>
              <a:rPr lang="en-MY" dirty="0">
                <a:solidFill>
                  <a:schemeClr val="bg1"/>
                </a:solidFill>
                <a:latin typeface="Calisto MT" panose="02040603050505030304" pitchFamily="18" charset="0"/>
              </a:rPr>
              <a:t>SKILLED AT ORGANISING</a:t>
            </a:r>
          </a:p>
        </p:txBody>
      </p:sp>
      <p:sp>
        <p:nvSpPr>
          <p:cNvPr id="27" name="TextBox 26">
            <a:extLst>
              <a:ext uri="{FF2B5EF4-FFF2-40B4-BE49-F238E27FC236}">
                <a16:creationId xmlns:a16="http://schemas.microsoft.com/office/drawing/2014/main" id="{75366E8E-ED19-4735-8BDE-673C57F70BB1}"/>
              </a:ext>
            </a:extLst>
          </p:cNvPr>
          <p:cNvSpPr txBox="1"/>
          <p:nvPr/>
        </p:nvSpPr>
        <p:spPr>
          <a:xfrm>
            <a:off x="4672675" y="3148724"/>
            <a:ext cx="2857180" cy="523220"/>
          </a:xfrm>
          <a:prstGeom prst="rect">
            <a:avLst/>
          </a:prstGeom>
          <a:noFill/>
        </p:spPr>
        <p:txBody>
          <a:bodyPr wrap="square" rtlCol="0">
            <a:spAutoFit/>
          </a:bodyPr>
          <a:lstStyle/>
          <a:p>
            <a:pPr algn="ctr"/>
            <a:r>
              <a:rPr lang="en-MY" sz="2800" dirty="0">
                <a:solidFill>
                  <a:schemeClr val="tx1">
                    <a:lumMod val="65000"/>
                    <a:lumOff val="35000"/>
                  </a:schemeClr>
                </a:solidFill>
              </a:rPr>
              <a:t>CHARACTERISTICS</a:t>
            </a:r>
          </a:p>
        </p:txBody>
      </p:sp>
    </p:spTree>
    <p:extLst>
      <p:ext uri="{BB962C8B-B14F-4D97-AF65-F5344CB8AC3E}">
        <p14:creationId xmlns:p14="http://schemas.microsoft.com/office/powerpoint/2010/main" val="311247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E40948-07F2-46FF-B55A-DB65382FC672}"/>
              </a:ext>
            </a:extLst>
          </p:cNvPr>
          <p:cNvPicPr>
            <a:picLocks noChangeAspect="1"/>
          </p:cNvPicPr>
          <p:nvPr/>
        </p:nvPicPr>
        <p:blipFill>
          <a:blip r:embed="rId2"/>
          <a:stretch>
            <a:fillRect/>
          </a:stretch>
        </p:blipFill>
        <p:spPr>
          <a:xfrm>
            <a:off x="-175259" y="0"/>
            <a:ext cx="12542520" cy="6858000"/>
          </a:xfrm>
          <a:prstGeom prst="rect">
            <a:avLst/>
          </a:prstGeom>
        </p:spPr>
      </p:pic>
      <p:sp>
        <p:nvSpPr>
          <p:cNvPr id="2" name="Title 1">
            <a:extLst>
              <a:ext uri="{FF2B5EF4-FFF2-40B4-BE49-F238E27FC236}">
                <a16:creationId xmlns:a16="http://schemas.microsoft.com/office/drawing/2014/main" id="{68437FB7-41AC-41CA-887E-8F27126A3155}"/>
              </a:ext>
            </a:extLst>
          </p:cNvPr>
          <p:cNvSpPr>
            <a:spLocks noGrp="1"/>
          </p:cNvSpPr>
          <p:nvPr>
            <p:ph type="ctrTitle"/>
          </p:nvPr>
        </p:nvSpPr>
        <p:spPr>
          <a:xfrm>
            <a:off x="-219075" y="1258888"/>
            <a:ext cx="12630150" cy="2708275"/>
          </a:xfrm>
        </p:spPr>
        <p:txBody>
          <a:bodyPr>
            <a:normAutofit/>
          </a:bodyPr>
          <a:lstStyle/>
          <a:p>
            <a:r>
              <a:rPr lang="en-MY" sz="4800" dirty="0">
                <a:solidFill>
                  <a:srgbClr val="FF6584"/>
                </a:solidFill>
                <a:latin typeface="Goudy Stout" panose="0202090407030B020401" pitchFamily="18" charset="0"/>
              </a:rPr>
              <a:t>Game 1</a:t>
            </a:r>
            <a:r>
              <a:rPr lang="en-MY" sz="4800" dirty="0">
                <a:latin typeface="Goudy Stout" panose="0202090407030B020401" pitchFamily="18" charset="0"/>
              </a:rPr>
              <a:t>  </a:t>
            </a:r>
            <a:br>
              <a:rPr lang="en-MY" sz="4800" dirty="0">
                <a:latin typeface="Goudy Stout" panose="0202090407030B020401" pitchFamily="18" charset="0"/>
              </a:rPr>
            </a:br>
            <a:br>
              <a:rPr lang="en-MY" sz="4800" dirty="0">
                <a:latin typeface="Goudy Stout" panose="0202090407030B020401" pitchFamily="18" charset="0"/>
              </a:rPr>
            </a:br>
            <a:r>
              <a:rPr lang="en-MY" sz="4800" dirty="0">
                <a:latin typeface="Goudy Stout" panose="0202090407030B020401" pitchFamily="18" charset="0"/>
              </a:rPr>
              <a:t>“Can you sell it?”</a:t>
            </a:r>
          </a:p>
        </p:txBody>
      </p:sp>
      <p:sp>
        <p:nvSpPr>
          <p:cNvPr id="3" name="Subtitle 2">
            <a:extLst>
              <a:ext uri="{FF2B5EF4-FFF2-40B4-BE49-F238E27FC236}">
                <a16:creationId xmlns:a16="http://schemas.microsoft.com/office/drawing/2014/main" id="{AE4629C2-266F-4512-8FAD-A2DB51DE8882}"/>
              </a:ext>
            </a:extLst>
          </p:cNvPr>
          <p:cNvSpPr>
            <a:spLocks noGrp="1"/>
          </p:cNvSpPr>
          <p:nvPr>
            <p:ph type="subTitle" idx="1"/>
          </p:nvPr>
        </p:nvSpPr>
        <p:spPr>
          <a:xfrm>
            <a:off x="1524000" y="3967163"/>
            <a:ext cx="9144000" cy="455612"/>
          </a:xfrm>
        </p:spPr>
        <p:txBody>
          <a:bodyPr/>
          <a:lstStyle/>
          <a:p>
            <a:r>
              <a:rPr lang="en-MY" dirty="0">
                <a:latin typeface="Calisto MT" panose="02040603050505030304" pitchFamily="18" charset="0"/>
              </a:rPr>
              <a:t>creative and innovative</a:t>
            </a:r>
          </a:p>
        </p:txBody>
      </p:sp>
    </p:spTree>
    <p:extLst>
      <p:ext uri="{BB962C8B-B14F-4D97-AF65-F5344CB8AC3E}">
        <p14:creationId xmlns:p14="http://schemas.microsoft.com/office/powerpoint/2010/main" val="103326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C5697B-497B-40BD-9376-495B0A3AE76F}"/>
              </a:ext>
            </a:extLst>
          </p:cNvPr>
          <p:cNvPicPr>
            <a:picLocks noChangeAspect="1"/>
          </p:cNvPicPr>
          <p:nvPr/>
        </p:nvPicPr>
        <p:blipFill>
          <a:blip r:embed="rId2"/>
          <a:stretch>
            <a:fillRect/>
          </a:stretch>
        </p:blipFill>
        <p:spPr>
          <a:xfrm>
            <a:off x="-175259" y="0"/>
            <a:ext cx="12542520" cy="6858000"/>
          </a:xfrm>
          <a:prstGeom prst="rect">
            <a:avLst/>
          </a:prstGeom>
        </p:spPr>
      </p:pic>
      <p:sp>
        <p:nvSpPr>
          <p:cNvPr id="2" name="Title 1">
            <a:extLst>
              <a:ext uri="{FF2B5EF4-FFF2-40B4-BE49-F238E27FC236}">
                <a16:creationId xmlns:a16="http://schemas.microsoft.com/office/drawing/2014/main" id="{43995590-C504-4ACC-B969-9759F8DEF746}"/>
              </a:ext>
            </a:extLst>
          </p:cNvPr>
          <p:cNvSpPr>
            <a:spLocks noGrp="1"/>
          </p:cNvSpPr>
          <p:nvPr>
            <p:ph type="ctrTitle"/>
          </p:nvPr>
        </p:nvSpPr>
        <p:spPr>
          <a:xfrm>
            <a:off x="1524000" y="1537494"/>
            <a:ext cx="9143999" cy="2387600"/>
          </a:xfrm>
        </p:spPr>
        <p:txBody>
          <a:bodyPr>
            <a:normAutofit/>
          </a:bodyPr>
          <a:lstStyle/>
          <a:p>
            <a:r>
              <a:rPr lang="en-MY" sz="4800" dirty="0">
                <a:solidFill>
                  <a:srgbClr val="FF6584"/>
                </a:solidFill>
                <a:latin typeface="Goudy Stout" panose="0202090407030B020401" pitchFamily="18" charset="0"/>
              </a:rPr>
              <a:t>Game 2  </a:t>
            </a:r>
            <a:br>
              <a:rPr lang="en-MY" sz="4800" dirty="0">
                <a:latin typeface="Goudy Stout" panose="0202090407030B020401" pitchFamily="18" charset="0"/>
              </a:rPr>
            </a:br>
            <a:br>
              <a:rPr lang="en-MY" sz="4800" dirty="0">
                <a:latin typeface="Goudy Stout" panose="0202090407030B020401" pitchFamily="18" charset="0"/>
              </a:rPr>
            </a:br>
            <a:r>
              <a:rPr lang="en-MY" sz="4800" dirty="0">
                <a:latin typeface="Goudy Stout" panose="0202090407030B020401" pitchFamily="18" charset="0"/>
              </a:rPr>
              <a:t>“Go Shop”</a:t>
            </a:r>
          </a:p>
        </p:txBody>
      </p:sp>
      <p:sp>
        <p:nvSpPr>
          <p:cNvPr id="3" name="Subtitle 2">
            <a:extLst>
              <a:ext uri="{FF2B5EF4-FFF2-40B4-BE49-F238E27FC236}">
                <a16:creationId xmlns:a16="http://schemas.microsoft.com/office/drawing/2014/main" id="{95FDC805-3F78-4416-8D1C-981628BBD0C6}"/>
              </a:ext>
            </a:extLst>
          </p:cNvPr>
          <p:cNvSpPr>
            <a:spLocks noGrp="1"/>
          </p:cNvSpPr>
          <p:nvPr>
            <p:ph type="subTitle" idx="1"/>
          </p:nvPr>
        </p:nvSpPr>
        <p:spPr>
          <a:xfrm>
            <a:off x="1523999" y="3925094"/>
            <a:ext cx="9144000" cy="417512"/>
          </a:xfrm>
        </p:spPr>
        <p:txBody>
          <a:bodyPr>
            <a:normAutofit lnSpcReduction="10000"/>
          </a:bodyPr>
          <a:lstStyle/>
          <a:p>
            <a:r>
              <a:rPr lang="en-MY" dirty="0">
                <a:latin typeface="Calisto MT" panose="02040603050505030304" pitchFamily="18" charset="0"/>
              </a:rPr>
              <a:t>confident and optimistic</a:t>
            </a:r>
          </a:p>
        </p:txBody>
      </p:sp>
    </p:spTree>
    <p:extLst>
      <p:ext uri="{BB962C8B-B14F-4D97-AF65-F5344CB8AC3E}">
        <p14:creationId xmlns:p14="http://schemas.microsoft.com/office/powerpoint/2010/main" val="5759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72016-670C-4BD6-818A-5EA13DF9A9C3}"/>
              </a:ext>
            </a:extLst>
          </p:cNvPr>
          <p:cNvPicPr>
            <a:picLocks noChangeAspect="1"/>
          </p:cNvPicPr>
          <p:nvPr/>
        </p:nvPicPr>
        <p:blipFill>
          <a:blip r:embed="rId2"/>
          <a:stretch>
            <a:fillRect/>
          </a:stretch>
        </p:blipFill>
        <p:spPr>
          <a:xfrm>
            <a:off x="-175259" y="0"/>
            <a:ext cx="12542520" cy="6858000"/>
          </a:xfrm>
          <a:prstGeom prst="rect">
            <a:avLst/>
          </a:prstGeom>
        </p:spPr>
      </p:pic>
      <p:sp>
        <p:nvSpPr>
          <p:cNvPr id="2" name="Title 1">
            <a:extLst>
              <a:ext uri="{FF2B5EF4-FFF2-40B4-BE49-F238E27FC236}">
                <a16:creationId xmlns:a16="http://schemas.microsoft.com/office/drawing/2014/main" id="{16D224E1-C6F3-41AD-BDDF-2271333BE038}"/>
              </a:ext>
            </a:extLst>
          </p:cNvPr>
          <p:cNvSpPr>
            <a:spLocks noGrp="1"/>
          </p:cNvSpPr>
          <p:nvPr>
            <p:ph type="title"/>
          </p:nvPr>
        </p:nvSpPr>
        <p:spPr>
          <a:xfrm>
            <a:off x="514350" y="1412081"/>
            <a:ext cx="11163300" cy="3119438"/>
          </a:xfrm>
        </p:spPr>
        <p:txBody>
          <a:bodyPr>
            <a:noAutofit/>
          </a:bodyPr>
          <a:lstStyle/>
          <a:p>
            <a:pPr algn="ctr"/>
            <a:r>
              <a:rPr lang="en-MY" sz="4800" dirty="0">
                <a:solidFill>
                  <a:srgbClr val="FF6584"/>
                </a:solidFill>
                <a:latin typeface="Goudy Stout" panose="0202090407030B020401" pitchFamily="18" charset="0"/>
              </a:rPr>
              <a:t>Game 3  </a:t>
            </a:r>
            <a:br>
              <a:rPr lang="en-MY" sz="4800" dirty="0">
                <a:latin typeface="Goudy Stout" panose="0202090407030B020401" pitchFamily="18" charset="0"/>
              </a:rPr>
            </a:br>
            <a:br>
              <a:rPr lang="en-MY" sz="4800" dirty="0">
                <a:latin typeface="Goudy Stout" panose="0202090407030B020401" pitchFamily="18" charset="0"/>
              </a:rPr>
            </a:br>
            <a:r>
              <a:rPr lang="en-MY" sz="4800" dirty="0">
                <a:latin typeface="Goudy Stout" panose="0202090407030B020401" pitchFamily="18" charset="0"/>
              </a:rPr>
              <a:t>“Investment Cup”</a:t>
            </a:r>
          </a:p>
        </p:txBody>
      </p:sp>
      <p:sp>
        <p:nvSpPr>
          <p:cNvPr id="5" name="Subtitle 2">
            <a:extLst>
              <a:ext uri="{FF2B5EF4-FFF2-40B4-BE49-F238E27FC236}">
                <a16:creationId xmlns:a16="http://schemas.microsoft.com/office/drawing/2014/main" id="{F4B37A6B-8A1D-4F74-8EB5-D9424E2FD814}"/>
              </a:ext>
            </a:extLst>
          </p:cNvPr>
          <p:cNvSpPr>
            <a:spLocks noGrp="1"/>
          </p:cNvSpPr>
          <p:nvPr>
            <p:ph idx="1"/>
          </p:nvPr>
        </p:nvSpPr>
        <p:spPr>
          <a:xfrm>
            <a:off x="1000125" y="3998119"/>
            <a:ext cx="10191750" cy="352425"/>
          </a:xfrm>
        </p:spPr>
        <p:txBody>
          <a:bodyPr>
            <a:noAutofit/>
          </a:bodyPr>
          <a:lstStyle/>
          <a:p>
            <a:pPr marL="0" indent="0" algn="ctr">
              <a:buNone/>
            </a:pPr>
            <a:r>
              <a:rPr lang="en-MY" sz="2400" dirty="0">
                <a:latin typeface="Calisto MT" panose="02040603050505030304" pitchFamily="18" charset="0"/>
              </a:rPr>
              <a:t>risk taker and can tolerate failure</a:t>
            </a:r>
          </a:p>
        </p:txBody>
      </p:sp>
    </p:spTree>
    <p:extLst>
      <p:ext uri="{BB962C8B-B14F-4D97-AF65-F5344CB8AC3E}">
        <p14:creationId xmlns:p14="http://schemas.microsoft.com/office/powerpoint/2010/main" val="25691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E0B68B-D2ED-44C2-B083-07B4EFD02161}"/>
              </a:ext>
            </a:extLst>
          </p:cNvPr>
          <p:cNvPicPr>
            <a:picLocks noChangeAspect="1"/>
          </p:cNvPicPr>
          <p:nvPr/>
        </p:nvPicPr>
        <p:blipFill>
          <a:blip r:embed="rId2"/>
          <a:stretch>
            <a:fillRect/>
          </a:stretch>
        </p:blipFill>
        <p:spPr>
          <a:xfrm>
            <a:off x="-175261" y="0"/>
            <a:ext cx="12542520" cy="6858000"/>
          </a:xfrm>
          <a:prstGeom prst="rect">
            <a:avLst/>
          </a:prstGeom>
        </p:spPr>
      </p:pic>
      <p:sp>
        <p:nvSpPr>
          <p:cNvPr id="3" name="Subtitle 2">
            <a:extLst>
              <a:ext uri="{FF2B5EF4-FFF2-40B4-BE49-F238E27FC236}">
                <a16:creationId xmlns:a16="http://schemas.microsoft.com/office/drawing/2014/main" id="{97E40FC0-56B9-4FAD-B873-3F253B0591C5}"/>
              </a:ext>
            </a:extLst>
          </p:cNvPr>
          <p:cNvSpPr>
            <a:spLocks noGrp="1"/>
          </p:cNvSpPr>
          <p:nvPr>
            <p:ph type="subTitle" idx="1"/>
          </p:nvPr>
        </p:nvSpPr>
        <p:spPr>
          <a:xfrm>
            <a:off x="1523998" y="1647825"/>
            <a:ext cx="9144000" cy="4552950"/>
          </a:xfrm>
        </p:spPr>
        <p:txBody>
          <a:bodyPr>
            <a:noAutofit/>
          </a:bodyPr>
          <a:lstStyle/>
          <a:p>
            <a:pPr algn="l"/>
            <a:r>
              <a:rPr lang="en-MY" sz="3200" dirty="0">
                <a:latin typeface="Calisto MT" panose="02040603050505030304" pitchFamily="18" charset="0"/>
              </a:rPr>
              <a:t>According to Professor Howard Stevenson, </a:t>
            </a:r>
            <a:r>
              <a:rPr lang="en-US" sz="3200" dirty="0">
                <a:latin typeface="Calisto MT" panose="02040603050505030304" pitchFamily="18" charset="0"/>
              </a:rPr>
              <a:t>the godfather of entrepreneurship studies at Harvard Business School, </a:t>
            </a:r>
            <a:r>
              <a:rPr lang="en-US" sz="3200" b="1" dirty="0">
                <a:latin typeface="Calisto MT" panose="02040603050505030304" pitchFamily="18" charset="0"/>
              </a:rPr>
              <a:t>entrepreneurship is the pursuit of opportunity beyond resources controlled.</a:t>
            </a:r>
          </a:p>
          <a:p>
            <a:pPr algn="l"/>
            <a:endParaRPr lang="en-MY" sz="3200" dirty="0">
              <a:latin typeface="Calisto MT" panose="02040603050505030304" pitchFamily="18" charset="0"/>
            </a:endParaRPr>
          </a:p>
          <a:p>
            <a:pPr algn="l"/>
            <a:r>
              <a:rPr lang="en-MY" sz="3200" dirty="0">
                <a:latin typeface="Calisto MT" panose="02040603050505030304" pitchFamily="18" charset="0"/>
              </a:rPr>
              <a:t>In other words, </a:t>
            </a:r>
            <a:r>
              <a:rPr lang="en-US" sz="3200" dirty="0">
                <a:latin typeface="Calisto MT" panose="02040603050505030304" pitchFamily="18" charset="0"/>
              </a:rPr>
              <a:t>it is the process of individuals being able to spot </a:t>
            </a:r>
            <a:r>
              <a:rPr lang="en-MY" sz="3200" dirty="0">
                <a:latin typeface="Calisto MT" panose="02040603050505030304" pitchFamily="18" charset="0"/>
              </a:rPr>
              <a:t>opportunities</a:t>
            </a:r>
            <a:r>
              <a:rPr lang="en-US" sz="3200" dirty="0">
                <a:latin typeface="Calisto MT" panose="02040603050505030304" pitchFamily="18" charset="0"/>
              </a:rPr>
              <a:t>, pursuing them and willing to take its risks that are then applied to provide value.</a:t>
            </a:r>
          </a:p>
        </p:txBody>
      </p:sp>
      <p:sp>
        <p:nvSpPr>
          <p:cNvPr id="7" name="Rectangle 6">
            <a:extLst>
              <a:ext uri="{FF2B5EF4-FFF2-40B4-BE49-F238E27FC236}">
                <a16:creationId xmlns:a16="http://schemas.microsoft.com/office/drawing/2014/main" id="{97326140-D3E5-4C0B-BF6D-91E066679D78}"/>
              </a:ext>
            </a:extLst>
          </p:cNvPr>
          <p:cNvSpPr/>
          <p:nvPr/>
        </p:nvSpPr>
        <p:spPr>
          <a:xfrm>
            <a:off x="1991957" y="555695"/>
            <a:ext cx="8208081" cy="707886"/>
          </a:xfrm>
          <a:prstGeom prst="rect">
            <a:avLst/>
          </a:prstGeom>
        </p:spPr>
        <p:txBody>
          <a:bodyPr wrap="none">
            <a:spAutoFit/>
          </a:bodyPr>
          <a:lstStyle/>
          <a:p>
            <a:pPr lvl="0" algn="ctr">
              <a:buClr>
                <a:srgbClr val="000000"/>
              </a:buClr>
              <a:buSzPts val="18000"/>
            </a:pPr>
            <a:r>
              <a:rPr lang="en-US" sz="4000" b="1" dirty="0">
                <a:solidFill>
                  <a:srgbClr val="91B199"/>
                </a:solidFill>
                <a:latin typeface="Arial" panose="020B0604020202020204" pitchFamily="34" charset="0"/>
                <a:cs typeface="Arial" panose="020B0604020202020204" pitchFamily="34" charset="0"/>
                <a:sym typeface="Abhaya Libre"/>
              </a:rPr>
              <a:t>WHAT IS ENTREPRENEURSHIP?</a:t>
            </a:r>
            <a:endParaRPr lang="en-US" sz="4000" dirty="0">
              <a:solidFill>
                <a:srgbClr val="91B1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122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9F43D-E814-42EB-BCB1-FCD642C60F91}"/>
              </a:ext>
            </a:extLst>
          </p:cNvPr>
          <p:cNvPicPr>
            <a:picLocks noChangeAspect="1"/>
          </p:cNvPicPr>
          <p:nvPr/>
        </p:nvPicPr>
        <p:blipFill>
          <a:blip r:embed="rId2"/>
          <a:stretch>
            <a:fillRect/>
          </a:stretch>
        </p:blipFill>
        <p:spPr>
          <a:xfrm>
            <a:off x="-175260" y="0"/>
            <a:ext cx="12542520" cy="6858000"/>
          </a:xfrm>
          <a:prstGeom prst="rect">
            <a:avLst/>
          </a:prstGeom>
        </p:spPr>
      </p:pic>
      <p:sp>
        <p:nvSpPr>
          <p:cNvPr id="2" name="Title 1">
            <a:extLst>
              <a:ext uri="{FF2B5EF4-FFF2-40B4-BE49-F238E27FC236}">
                <a16:creationId xmlns:a16="http://schemas.microsoft.com/office/drawing/2014/main" id="{17C9E8C4-11D8-4622-85D3-75C5414CC583}"/>
              </a:ext>
            </a:extLst>
          </p:cNvPr>
          <p:cNvSpPr>
            <a:spLocks noGrp="1"/>
          </p:cNvSpPr>
          <p:nvPr>
            <p:ph type="title"/>
          </p:nvPr>
        </p:nvSpPr>
        <p:spPr>
          <a:xfrm>
            <a:off x="2112168" y="401638"/>
            <a:ext cx="7967663" cy="1022348"/>
          </a:xfrm>
        </p:spPr>
        <p:txBody>
          <a:bodyPr>
            <a:normAutofit/>
          </a:bodyPr>
          <a:lstStyle/>
          <a:p>
            <a:pPr algn="ctr"/>
            <a:r>
              <a:rPr lang="en-MY" sz="4000" b="1" dirty="0">
                <a:solidFill>
                  <a:srgbClr val="91B199"/>
                </a:solidFill>
                <a:latin typeface="Arial" panose="020B0604020202020204" pitchFamily="34" charset="0"/>
                <a:cs typeface="Arial" panose="020B0604020202020204" pitchFamily="34" charset="0"/>
              </a:rPr>
              <a:t>WHAT IS AN ENTREPRENEUR?</a:t>
            </a:r>
          </a:p>
        </p:txBody>
      </p:sp>
      <p:sp>
        <p:nvSpPr>
          <p:cNvPr id="3" name="Content Placeholder 2">
            <a:extLst>
              <a:ext uri="{FF2B5EF4-FFF2-40B4-BE49-F238E27FC236}">
                <a16:creationId xmlns:a16="http://schemas.microsoft.com/office/drawing/2014/main" id="{B567C437-C84D-46CD-9B11-C5BBE9ECB83A}"/>
              </a:ext>
            </a:extLst>
          </p:cNvPr>
          <p:cNvSpPr>
            <a:spLocks noGrp="1"/>
          </p:cNvSpPr>
          <p:nvPr>
            <p:ph idx="1"/>
          </p:nvPr>
        </p:nvSpPr>
        <p:spPr>
          <a:xfrm>
            <a:off x="838200" y="1825624"/>
            <a:ext cx="10515600" cy="4594225"/>
          </a:xfrm>
        </p:spPr>
        <p:txBody>
          <a:bodyPr>
            <a:normAutofit/>
          </a:bodyPr>
          <a:lstStyle/>
          <a:p>
            <a:pPr marL="0" indent="0">
              <a:buNone/>
            </a:pPr>
            <a:r>
              <a:rPr lang="en-US" sz="3200" dirty="0">
                <a:latin typeface="Calisto MT" panose="02040603050505030304" pitchFamily="18" charset="0"/>
              </a:rPr>
              <a:t>Comes from the French verb </a:t>
            </a:r>
            <a:r>
              <a:rPr lang="en-US" sz="3200" i="1" dirty="0" err="1">
                <a:latin typeface="Calisto MT" panose="02040603050505030304" pitchFamily="18" charset="0"/>
              </a:rPr>
              <a:t>entreprendre</a:t>
            </a:r>
            <a:r>
              <a:rPr lang="en-US" sz="3200" dirty="0">
                <a:latin typeface="Calisto MT" panose="02040603050505030304" pitchFamily="18" charset="0"/>
              </a:rPr>
              <a:t>, meaning “to undertake”.</a:t>
            </a:r>
          </a:p>
          <a:p>
            <a:pPr marL="0" indent="0">
              <a:buNone/>
            </a:pPr>
            <a:endParaRPr lang="en-US" sz="3200" dirty="0">
              <a:latin typeface="Calisto MT" panose="02040603050505030304" pitchFamily="18" charset="0"/>
            </a:endParaRPr>
          </a:p>
          <a:p>
            <a:pPr marL="0" indent="0" algn="ctr">
              <a:buNone/>
            </a:pPr>
            <a:r>
              <a:rPr lang="en-US" sz="3200" dirty="0">
                <a:latin typeface="Calisto MT" panose="02040603050505030304" pitchFamily="18" charset="0"/>
              </a:rPr>
              <a:t>entre – to enter, get in, move in</a:t>
            </a:r>
          </a:p>
          <a:p>
            <a:pPr marL="0" indent="0" algn="ctr">
              <a:buNone/>
            </a:pPr>
            <a:r>
              <a:rPr lang="en-US" sz="3200" dirty="0" err="1">
                <a:latin typeface="Calisto MT" panose="02040603050505030304" pitchFamily="18" charset="0"/>
              </a:rPr>
              <a:t>preneur</a:t>
            </a:r>
            <a:r>
              <a:rPr lang="en-US" sz="3200" dirty="0">
                <a:latin typeface="Calisto MT" panose="02040603050505030304" pitchFamily="18" charset="0"/>
              </a:rPr>
              <a:t> – someone who takes</a:t>
            </a:r>
          </a:p>
          <a:p>
            <a:endParaRPr lang="en-MY" dirty="0"/>
          </a:p>
        </p:txBody>
      </p:sp>
    </p:spTree>
    <p:extLst>
      <p:ext uri="{BB962C8B-B14F-4D97-AF65-F5344CB8AC3E}">
        <p14:creationId xmlns:p14="http://schemas.microsoft.com/office/powerpoint/2010/main" val="252839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DB050C-9687-4852-8EC1-372234167230}"/>
              </a:ext>
            </a:extLst>
          </p:cNvPr>
          <p:cNvPicPr>
            <a:picLocks noChangeAspect="1"/>
          </p:cNvPicPr>
          <p:nvPr/>
        </p:nvPicPr>
        <p:blipFill>
          <a:blip r:embed="rId2"/>
          <a:stretch>
            <a:fillRect/>
          </a:stretch>
        </p:blipFill>
        <p:spPr>
          <a:xfrm>
            <a:off x="-175259" y="0"/>
            <a:ext cx="12542520" cy="6858000"/>
          </a:xfrm>
          <a:prstGeom prst="rect">
            <a:avLst/>
          </a:prstGeom>
        </p:spPr>
      </p:pic>
      <p:pic>
        <p:nvPicPr>
          <p:cNvPr id="2" name="Picture 1">
            <a:extLst>
              <a:ext uri="{FF2B5EF4-FFF2-40B4-BE49-F238E27FC236}">
                <a16:creationId xmlns:a16="http://schemas.microsoft.com/office/drawing/2014/main" id="{56D9E627-3644-4A60-9D22-C2D3677C95ED}"/>
              </a:ext>
            </a:extLst>
          </p:cNvPr>
          <p:cNvPicPr>
            <a:picLocks noChangeAspect="1"/>
          </p:cNvPicPr>
          <p:nvPr/>
        </p:nvPicPr>
        <p:blipFill>
          <a:blip r:embed="rId3"/>
          <a:stretch>
            <a:fillRect/>
          </a:stretch>
        </p:blipFill>
        <p:spPr>
          <a:xfrm>
            <a:off x="0" y="-325640"/>
            <a:ext cx="5124450" cy="7307465"/>
          </a:xfrm>
          <a:prstGeom prst="rect">
            <a:avLst/>
          </a:prstGeom>
        </p:spPr>
      </p:pic>
      <p:sp>
        <p:nvSpPr>
          <p:cNvPr id="3" name="TextBox 2">
            <a:extLst>
              <a:ext uri="{FF2B5EF4-FFF2-40B4-BE49-F238E27FC236}">
                <a16:creationId xmlns:a16="http://schemas.microsoft.com/office/drawing/2014/main" id="{BC05E13E-262F-4009-8C2B-C80DC7925D5B}"/>
              </a:ext>
            </a:extLst>
          </p:cNvPr>
          <p:cNvSpPr txBox="1"/>
          <p:nvPr/>
        </p:nvSpPr>
        <p:spPr>
          <a:xfrm>
            <a:off x="5766610" y="573588"/>
            <a:ext cx="4902084" cy="1446550"/>
          </a:xfrm>
          <a:prstGeom prst="rect">
            <a:avLst/>
          </a:prstGeom>
          <a:noFill/>
        </p:spPr>
        <p:txBody>
          <a:bodyPr wrap="square" rtlCol="0">
            <a:spAutoFit/>
          </a:bodyPr>
          <a:lstStyle/>
          <a:p>
            <a:r>
              <a:rPr lang="en-MY" sz="4400" dirty="0">
                <a:latin typeface="Arial" panose="020B0604020202020204" pitchFamily="34" charset="0"/>
                <a:cs typeface="Arial" panose="020B0604020202020204" pitchFamily="34" charset="0"/>
              </a:rPr>
              <a:t>An </a:t>
            </a:r>
            <a:r>
              <a:rPr lang="en-MY" sz="4400" dirty="0">
                <a:solidFill>
                  <a:srgbClr val="FF7C80"/>
                </a:solidFill>
                <a:latin typeface="Arial" panose="020B0604020202020204" pitchFamily="34" charset="0"/>
                <a:cs typeface="Arial" panose="020B0604020202020204" pitchFamily="34" charset="0"/>
              </a:rPr>
              <a:t>enterprise</a:t>
            </a:r>
            <a:r>
              <a:rPr lang="en-MY" sz="4400" dirty="0">
                <a:latin typeface="Arial" panose="020B0604020202020204" pitchFamily="34" charset="0"/>
                <a:cs typeface="Arial" panose="020B0604020202020204" pitchFamily="34" charset="0"/>
              </a:rPr>
              <a:t> is a venture….</a:t>
            </a:r>
          </a:p>
        </p:txBody>
      </p:sp>
      <p:sp>
        <p:nvSpPr>
          <p:cNvPr id="4" name="TextBox 3">
            <a:extLst>
              <a:ext uri="{FF2B5EF4-FFF2-40B4-BE49-F238E27FC236}">
                <a16:creationId xmlns:a16="http://schemas.microsoft.com/office/drawing/2014/main" id="{911289B8-DA76-4B37-B877-3C830E3ABD70}"/>
              </a:ext>
            </a:extLst>
          </p:cNvPr>
          <p:cNvSpPr txBox="1"/>
          <p:nvPr/>
        </p:nvSpPr>
        <p:spPr>
          <a:xfrm>
            <a:off x="6829425" y="4837862"/>
            <a:ext cx="4902084" cy="1446550"/>
          </a:xfrm>
          <a:prstGeom prst="rect">
            <a:avLst/>
          </a:prstGeom>
          <a:noFill/>
        </p:spPr>
        <p:txBody>
          <a:bodyPr wrap="square" rtlCol="0">
            <a:spAutoFit/>
          </a:bodyPr>
          <a:lstStyle/>
          <a:p>
            <a:pPr algn="r"/>
            <a:r>
              <a:rPr lang="en-MY" sz="4400" dirty="0">
                <a:latin typeface="Arial" panose="020B0604020202020204" pitchFamily="34" charset="0"/>
                <a:cs typeface="Arial" panose="020B0604020202020204" pitchFamily="34" charset="0"/>
              </a:rPr>
              <a:t>Entrepreneur</a:t>
            </a:r>
            <a:r>
              <a:rPr lang="en-MY" sz="4400" dirty="0">
                <a:solidFill>
                  <a:srgbClr val="FF7C80"/>
                </a:solidFill>
                <a:latin typeface="Arial" panose="020B0604020202020204" pitchFamily="34" charset="0"/>
                <a:cs typeface="Arial" panose="020B0604020202020204" pitchFamily="34" charset="0"/>
              </a:rPr>
              <a:t>ship</a:t>
            </a:r>
            <a:r>
              <a:rPr lang="en-MY" sz="4400" dirty="0">
                <a:latin typeface="Arial" panose="020B0604020202020204" pitchFamily="34" charset="0"/>
                <a:cs typeface="Arial" panose="020B0604020202020204" pitchFamily="34" charset="0"/>
              </a:rPr>
              <a:t> is an adventure!</a:t>
            </a:r>
          </a:p>
        </p:txBody>
      </p:sp>
    </p:spTree>
    <p:extLst>
      <p:ext uri="{BB962C8B-B14F-4D97-AF65-F5344CB8AC3E}">
        <p14:creationId xmlns:p14="http://schemas.microsoft.com/office/powerpoint/2010/main" val="351902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9FF823-00CF-417C-88F4-583D78BFDF85}"/>
              </a:ext>
            </a:extLst>
          </p:cNvPr>
          <p:cNvPicPr>
            <a:picLocks noChangeAspect="1"/>
          </p:cNvPicPr>
          <p:nvPr/>
        </p:nvPicPr>
        <p:blipFill>
          <a:blip r:embed="rId2"/>
          <a:stretch>
            <a:fillRect/>
          </a:stretch>
        </p:blipFill>
        <p:spPr>
          <a:xfrm>
            <a:off x="-175259" y="0"/>
            <a:ext cx="12542520" cy="6858000"/>
          </a:xfrm>
          <a:prstGeom prst="rect">
            <a:avLst/>
          </a:prstGeom>
        </p:spPr>
      </p:pic>
      <p:sp>
        <p:nvSpPr>
          <p:cNvPr id="3" name="TextBox 2">
            <a:extLst>
              <a:ext uri="{FF2B5EF4-FFF2-40B4-BE49-F238E27FC236}">
                <a16:creationId xmlns:a16="http://schemas.microsoft.com/office/drawing/2014/main" id="{4099FB4F-4044-4EA7-B06C-F6F700396546}"/>
              </a:ext>
            </a:extLst>
          </p:cNvPr>
          <p:cNvSpPr txBox="1"/>
          <p:nvPr/>
        </p:nvSpPr>
        <p:spPr>
          <a:xfrm>
            <a:off x="1310003" y="4897616"/>
            <a:ext cx="9282430" cy="769441"/>
          </a:xfrm>
          <a:prstGeom prst="rect">
            <a:avLst/>
          </a:prstGeom>
          <a:noFill/>
        </p:spPr>
        <p:txBody>
          <a:bodyPr wrap="square" rtlCol="0">
            <a:spAutoFit/>
          </a:bodyPr>
          <a:lstStyle/>
          <a:p>
            <a:pPr algn="ctr"/>
            <a:r>
              <a:rPr lang="en-MY" sz="4400" dirty="0">
                <a:latin typeface="Arial" panose="020B0604020202020204" pitchFamily="34" charset="0"/>
                <a:cs typeface="Arial" panose="020B0604020202020204" pitchFamily="34" charset="0"/>
              </a:rPr>
              <a:t>BUT THERE ARE ALWAYS </a:t>
            </a:r>
            <a:r>
              <a:rPr lang="en-MY" sz="4400" dirty="0">
                <a:solidFill>
                  <a:srgbClr val="FF7C80"/>
                </a:solidFill>
                <a:latin typeface="Arial" panose="020B0604020202020204" pitchFamily="34" charset="0"/>
                <a:cs typeface="Arial" panose="020B0604020202020204" pitchFamily="34" charset="0"/>
              </a:rPr>
              <a:t>RISKS</a:t>
            </a:r>
            <a:r>
              <a:rPr lang="en-MY" sz="4400" dirty="0">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6EDC61BA-3778-4BC1-9B58-352986961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750" y="721995"/>
            <a:ext cx="6826937" cy="3754120"/>
          </a:xfrm>
          <a:prstGeom prst="rect">
            <a:avLst/>
          </a:prstGeom>
        </p:spPr>
      </p:pic>
    </p:spTree>
    <p:extLst>
      <p:ext uri="{BB962C8B-B14F-4D97-AF65-F5344CB8AC3E}">
        <p14:creationId xmlns:p14="http://schemas.microsoft.com/office/powerpoint/2010/main" val="106557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5835EC-1E05-43E0-B414-2C47699378B1}"/>
              </a:ext>
            </a:extLst>
          </p:cNvPr>
          <p:cNvPicPr>
            <a:picLocks noChangeAspect="1"/>
          </p:cNvPicPr>
          <p:nvPr/>
        </p:nvPicPr>
        <p:blipFill>
          <a:blip r:embed="rId2"/>
          <a:stretch>
            <a:fillRect/>
          </a:stretch>
        </p:blipFill>
        <p:spPr>
          <a:xfrm>
            <a:off x="-175259" y="0"/>
            <a:ext cx="12542520" cy="6858000"/>
          </a:xfrm>
          <a:prstGeom prst="rect">
            <a:avLst/>
          </a:prstGeom>
        </p:spPr>
      </p:pic>
      <p:sp>
        <p:nvSpPr>
          <p:cNvPr id="2" name="Title 1">
            <a:extLst>
              <a:ext uri="{FF2B5EF4-FFF2-40B4-BE49-F238E27FC236}">
                <a16:creationId xmlns:a16="http://schemas.microsoft.com/office/drawing/2014/main" id="{D38E0369-48B5-4B62-AA07-E07986AA0569}"/>
              </a:ext>
            </a:extLst>
          </p:cNvPr>
          <p:cNvSpPr>
            <a:spLocks noGrp="1"/>
          </p:cNvSpPr>
          <p:nvPr>
            <p:ph type="ctrTitle"/>
          </p:nvPr>
        </p:nvSpPr>
        <p:spPr>
          <a:xfrm>
            <a:off x="1143000" y="279387"/>
            <a:ext cx="9906000" cy="838200"/>
          </a:xfrm>
        </p:spPr>
        <p:txBody>
          <a:bodyPr>
            <a:noAutofit/>
          </a:bodyPr>
          <a:lstStyle/>
          <a:p>
            <a:r>
              <a:rPr lang="en-MY" sz="4000" b="1" dirty="0">
                <a:solidFill>
                  <a:srgbClr val="91B199"/>
                </a:solidFill>
                <a:latin typeface="Arial" panose="020B0604020202020204" pitchFamily="34" charset="0"/>
                <a:cs typeface="Arial" panose="020B0604020202020204" pitchFamily="34" charset="0"/>
              </a:rPr>
              <a:t>ENTREPRENEUR VS. BUSINESSMAN</a:t>
            </a:r>
          </a:p>
        </p:txBody>
      </p:sp>
      <p:sp>
        <p:nvSpPr>
          <p:cNvPr id="5" name="TextBox 4">
            <a:extLst>
              <a:ext uri="{FF2B5EF4-FFF2-40B4-BE49-F238E27FC236}">
                <a16:creationId xmlns:a16="http://schemas.microsoft.com/office/drawing/2014/main" id="{B39655BF-FAB9-413C-AEED-D267A732A472}"/>
              </a:ext>
            </a:extLst>
          </p:cNvPr>
          <p:cNvSpPr txBox="1"/>
          <p:nvPr/>
        </p:nvSpPr>
        <p:spPr>
          <a:xfrm>
            <a:off x="1143000" y="1586567"/>
            <a:ext cx="9839325" cy="523220"/>
          </a:xfrm>
          <a:prstGeom prst="rect">
            <a:avLst/>
          </a:prstGeom>
          <a:noFill/>
        </p:spPr>
        <p:txBody>
          <a:bodyPr wrap="square" rtlCol="0">
            <a:spAutoFit/>
          </a:bodyPr>
          <a:lstStyle/>
          <a:p>
            <a:r>
              <a:rPr lang="en-MY" sz="2800" dirty="0">
                <a:latin typeface="Calisto MT" panose="02040603050505030304" pitchFamily="18" charset="0"/>
              </a:rPr>
              <a:t>Which is more important: Making money or solving a problem?</a:t>
            </a:r>
          </a:p>
        </p:txBody>
      </p:sp>
      <p:pic>
        <p:nvPicPr>
          <p:cNvPr id="11" name="Picture 10">
            <a:extLst>
              <a:ext uri="{FF2B5EF4-FFF2-40B4-BE49-F238E27FC236}">
                <a16:creationId xmlns:a16="http://schemas.microsoft.com/office/drawing/2014/main" id="{0C15C3DE-F3AE-4AA6-967D-22519C8EB54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889" b="89907" l="10000" r="90000">
                        <a14:foregroundMark x1="58571" y1="6759" x2="58571" y2="6759"/>
                        <a14:foregroundMark x1="65286" y1="3981" x2="65286" y2="3981"/>
                        <a14:foregroundMark x1="56143" y1="85185" x2="56143" y2="85185"/>
                        <a14:foregroundMark x1="77429" y1="87963" x2="77429" y2="87963"/>
                        <a14:foregroundMark x1="55000" y1="89444" x2="55000" y2="89444"/>
                        <a14:foregroundMark x1="79000" y1="89907" x2="79000" y2="89907"/>
                      </a14:backgroundRemoval>
                    </a14:imgEffect>
                  </a14:imgLayer>
                </a14:imgProps>
              </a:ext>
              <a:ext uri="{28A0092B-C50C-407E-A947-70E740481C1C}">
                <a14:useLocalDpi xmlns:a14="http://schemas.microsoft.com/office/drawing/2010/main" val="0"/>
              </a:ext>
            </a:extLst>
          </a:blip>
          <a:srcRect b="8233"/>
          <a:stretch/>
        </p:blipFill>
        <p:spPr>
          <a:xfrm>
            <a:off x="494493" y="2642883"/>
            <a:ext cx="2555557" cy="3682021"/>
          </a:xfrm>
          <a:prstGeom prst="rect">
            <a:avLst/>
          </a:prstGeom>
        </p:spPr>
      </p:pic>
      <p:pic>
        <p:nvPicPr>
          <p:cNvPr id="13" name="Picture 12">
            <a:extLst>
              <a:ext uri="{FF2B5EF4-FFF2-40B4-BE49-F238E27FC236}">
                <a16:creationId xmlns:a16="http://schemas.microsoft.com/office/drawing/2014/main" id="{1C41F06F-503E-4B78-9BA5-BCCB90A72F4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8750" l="4693" r="99330">
                        <a14:foregroundMark x1="8156" y1="58611" x2="8156" y2="58611"/>
                        <a14:foregroundMark x1="10838" y1="52361" x2="10838" y2="52361"/>
                        <a14:foregroundMark x1="4693" y1="52917" x2="4693" y2="52917"/>
                        <a14:foregroundMark x1="45251" y1="91250" x2="45251" y2="91250"/>
                        <a14:foregroundMark x1="35531" y1="90972" x2="35531" y2="90972"/>
                        <a14:foregroundMark x1="60335" y1="91528" x2="60335" y2="91528"/>
                        <a14:foregroundMark x1="51620" y1="89444" x2="51620" y2="89444"/>
                        <a14:foregroundMark x1="51955" y1="88889" x2="50838" y2="90833"/>
                        <a14:foregroundMark x1="50615" y1="94583" x2="57654" y2="96944"/>
                        <a14:foregroundMark x1="57654" y1="96944" x2="89609" y2="86806"/>
                        <a14:foregroundMark x1="89609" y1="86806" x2="91844" y2="75000"/>
                        <a14:foregroundMark x1="91844" y1="75000" x2="74302" y2="35694"/>
                        <a14:foregroundMark x1="74302" y1="35694" x2="62458" y2="18194"/>
                        <a14:foregroundMark x1="69385" y1="54861" x2="69050" y2="65417"/>
                        <a14:foregroundMark x1="69050" y1="65417" x2="66145" y2="73750"/>
                        <a14:foregroundMark x1="66145" y1="73750" x2="51955" y2="76250"/>
                        <a14:foregroundMark x1="68156" y1="56667" x2="76536" y2="56389"/>
                        <a14:foregroundMark x1="76536" y1="56389" x2="62346" y2="56806"/>
                        <a14:foregroundMark x1="65251" y1="27500" x2="64804" y2="28056"/>
                        <a14:foregroundMark x1="58994" y1="29722" x2="58994" y2="29722"/>
                        <a14:foregroundMark x1="57877" y1="31111" x2="57877" y2="31111"/>
                        <a14:foregroundMark x1="92849" y1="60139" x2="94972" y2="68333"/>
                        <a14:foregroundMark x1="94972" y1="68333" x2="95084" y2="77083"/>
                        <a14:foregroundMark x1="95084" y1="77083" x2="92402" y2="85278"/>
                        <a14:foregroundMark x1="92402" y1="85278" x2="63352" y2="96250"/>
                        <a14:foregroundMark x1="63352" y1="96250" x2="59665" y2="94167"/>
                        <a14:foregroundMark x1="94525" y1="89444" x2="94525" y2="88750"/>
                        <a14:foregroundMark x1="97207" y1="60694" x2="98771" y2="81111"/>
                        <a14:foregroundMark x1="98771" y1="81111" x2="97989" y2="91528"/>
                        <a14:foregroundMark x1="97989" y1="91528" x2="93855" y2="98750"/>
                        <a14:foregroundMark x1="93855" y1="98750" x2="93296" y2="98750"/>
                        <a14:foregroundMark x1="99330" y1="73056" x2="97542" y2="82361"/>
                        <a14:foregroundMark x1="72402" y1="48750" x2="72402" y2="48750"/>
                        <a14:foregroundMark x1="59218" y1="31806" x2="59218" y2="31806"/>
                        <a14:foregroundMark x1="60559" y1="14306" x2="60559" y2="14306"/>
                        <a14:foregroundMark x1="62905" y1="10278" x2="55196" y2="11389"/>
                        <a14:backgroundMark x1="40782" y1="79167" x2="40782" y2="79167"/>
                      </a14:backgroundRemoval>
                    </a14:imgEffect>
                  </a14:imgLayer>
                </a14:imgProps>
              </a:ext>
              <a:ext uri="{28A0092B-C50C-407E-A947-70E740481C1C}">
                <a14:useLocalDpi xmlns:a14="http://schemas.microsoft.com/office/drawing/2010/main" val="0"/>
              </a:ext>
            </a:extLst>
          </a:blip>
          <a:stretch>
            <a:fillRect/>
          </a:stretch>
        </p:blipFill>
        <p:spPr>
          <a:xfrm>
            <a:off x="7833382" y="3078422"/>
            <a:ext cx="3787293" cy="3046761"/>
          </a:xfrm>
          <a:prstGeom prst="rect">
            <a:avLst/>
          </a:prstGeom>
        </p:spPr>
      </p:pic>
      <p:pic>
        <p:nvPicPr>
          <p:cNvPr id="15" name="Picture 14">
            <a:extLst>
              <a:ext uri="{FF2B5EF4-FFF2-40B4-BE49-F238E27FC236}">
                <a16:creationId xmlns:a16="http://schemas.microsoft.com/office/drawing/2014/main" id="{DF18369F-F9DD-4ACB-BC9A-F76CBB7E610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921" b="92144" l="9585" r="89617">
                        <a14:foregroundMark x1="26677" y1="10919" x2="26677" y2="10919"/>
                        <a14:foregroundMark x1="19329" y1="89880" x2="19329" y2="89880"/>
                        <a14:foregroundMark x1="52077" y1="90280" x2="52077" y2="90280"/>
                        <a14:foregroundMark x1="73482" y1="92144" x2="73482" y2="92144"/>
                        <a14:foregroundMark x1="29393" y1="8921" x2="29393" y2="8921"/>
                      </a14:backgroundRemoval>
                    </a14:imgEffect>
                  </a14:imgLayer>
                </a14:imgProps>
              </a:ext>
              <a:ext uri="{28A0092B-C50C-407E-A947-70E740481C1C}">
                <a14:useLocalDpi xmlns:a14="http://schemas.microsoft.com/office/drawing/2010/main" val="0"/>
              </a:ext>
            </a:extLst>
          </a:blip>
          <a:stretch>
            <a:fillRect/>
          </a:stretch>
        </p:blipFill>
        <p:spPr>
          <a:xfrm>
            <a:off x="4130539" y="2730477"/>
            <a:ext cx="3107055" cy="3727473"/>
          </a:xfrm>
          <a:prstGeom prst="rect">
            <a:avLst/>
          </a:prstGeom>
        </p:spPr>
      </p:pic>
      <p:sp>
        <p:nvSpPr>
          <p:cNvPr id="16" name="Speech Bubble: Oval 15">
            <a:extLst>
              <a:ext uri="{FF2B5EF4-FFF2-40B4-BE49-F238E27FC236}">
                <a16:creationId xmlns:a16="http://schemas.microsoft.com/office/drawing/2014/main" id="{3AB8009F-9637-4599-8FAE-418B88C79EA0}"/>
              </a:ext>
            </a:extLst>
          </p:cNvPr>
          <p:cNvSpPr/>
          <p:nvPr/>
        </p:nvSpPr>
        <p:spPr>
          <a:xfrm flipH="1">
            <a:off x="300989" y="2154515"/>
            <a:ext cx="1457325" cy="83820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MY" dirty="0">
                <a:latin typeface="Comic Sans MS" panose="030F0702030302020204" pitchFamily="66" charset="0"/>
              </a:rPr>
              <a:t>Money!</a:t>
            </a:r>
          </a:p>
        </p:txBody>
      </p:sp>
      <p:sp>
        <p:nvSpPr>
          <p:cNvPr id="17" name="Speech Bubble: Oval 16">
            <a:extLst>
              <a:ext uri="{FF2B5EF4-FFF2-40B4-BE49-F238E27FC236}">
                <a16:creationId xmlns:a16="http://schemas.microsoft.com/office/drawing/2014/main" id="{DA7A0DFE-7D2F-482B-8611-C8CD9C949EEF}"/>
              </a:ext>
            </a:extLst>
          </p:cNvPr>
          <p:cNvSpPr/>
          <p:nvPr/>
        </p:nvSpPr>
        <p:spPr>
          <a:xfrm flipH="1">
            <a:off x="3329938" y="2355056"/>
            <a:ext cx="1613536" cy="1073944"/>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MY" dirty="0">
                <a:latin typeface="Comic Sans MS" panose="030F0702030302020204" pitchFamily="66" charset="0"/>
              </a:rPr>
              <a:t>Solving a problem</a:t>
            </a:r>
          </a:p>
        </p:txBody>
      </p:sp>
      <p:sp>
        <p:nvSpPr>
          <p:cNvPr id="19" name="Speech Bubble: Rectangle 18">
            <a:extLst>
              <a:ext uri="{FF2B5EF4-FFF2-40B4-BE49-F238E27FC236}">
                <a16:creationId xmlns:a16="http://schemas.microsoft.com/office/drawing/2014/main" id="{6AECB114-C709-4AC0-A415-144CDBA312D6}"/>
              </a:ext>
            </a:extLst>
          </p:cNvPr>
          <p:cNvSpPr/>
          <p:nvPr/>
        </p:nvSpPr>
        <p:spPr>
          <a:xfrm>
            <a:off x="7561519" y="2281530"/>
            <a:ext cx="2676525" cy="1378744"/>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chemeClr val="tx1"/>
                </a:solidFill>
                <a:latin typeface="Comic Sans MS" panose="030F0702030302020204" pitchFamily="66" charset="0"/>
              </a:rPr>
              <a:t>I see opportunity and make money while solving a problem </a:t>
            </a:r>
          </a:p>
        </p:txBody>
      </p:sp>
      <p:sp>
        <p:nvSpPr>
          <p:cNvPr id="20" name="Rectangle 19">
            <a:extLst>
              <a:ext uri="{FF2B5EF4-FFF2-40B4-BE49-F238E27FC236}">
                <a16:creationId xmlns:a16="http://schemas.microsoft.com/office/drawing/2014/main" id="{8A6E37FA-17A4-4285-94E4-98CEF2D8C699}"/>
              </a:ext>
            </a:extLst>
          </p:cNvPr>
          <p:cNvSpPr/>
          <p:nvPr/>
        </p:nvSpPr>
        <p:spPr>
          <a:xfrm>
            <a:off x="873324" y="6324904"/>
            <a:ext cx="2510059" cy="3333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1" name="Rectangle 20">
            <a:extLst>
              <a:ext uri="{FF2B5EF4-FFF2-40B4-BE49-F238E27FC236}">
                <a16:creationId xmlns:a16="http://schemas.microsoft.com/office/drawing/2014/main" id="{5EAE1107-E9C1-49B6-9A45-416F4F9D5938}"/>
              </a:ext>
            </a:extLst>
          </p:cNvPr>
          <p:cNvSpPr/>
          <p:nvPr/>
        </p:nvSpPr>
        <p:spPr>
          <a:xfrm>
            <a:off x="4431966" y="6324904"/>
            <a:ext cx="2510059" cy="3333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 name="Rectangle 21">
            <a:extLst>
              <a:ext uri="{FF2B5EF4-FFF2-40B4-BE49-F238E27FC236}">
                <a16:creationId xmlns:a16="http://schemas.microsoft.com/office/drawing/2014/main" id="{911EB757-03BE-4B71-8F63-B8643E2637CB}"/>
              </a:ext>
            </a:extLst>
          </p:cNvPr>
          <p:cNvSpPr/>
          <p:nvPr/>
        </p:nvSpPr>
        <p:spPr>
          <a:xfrm>
            <a:off x="8899782" y="6324904"/>
            <a:ext cx="2510059" cy="3333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 name="TextBox 22">
            <a:extLst>
              <a:ext uri="{FF2B5EF4-FFF2-40B4-BE49-F238E27FC236}">
                <a16:creationId xmlns:a16="http://schemas.microsoft.com/office/drawing/2014/main" id="{3E719870-BB81-4B24-B8C9-2C5AE69AB34F}"/>
              </a:ext>
            </a:extLst>
          </p:cNvPr>
          <p:cNvSpPr txBox="1"/>
          <p:nvPr/>
        </p:nvSpPr>
        <p:spPr>
          <a:xfrm>
            <a:off x="1029651" y="6324904"/>
            <a:ext cx="2143468" cy="369332"/>
          </a:xfrm>
          <a:prstGeom prst="rect">
            <a:avLst/>
          </a:prstGeom>
          <a:noFill/>
        </p:spPr>
        <p:txBody>
          <a:bodyPr wrap="square" rtlCol="0">
            <a:spAutoFit/>
          </a:bodyPr>
          <a:lstStyle/>
          <a:p>
            <a:pPr algn="ctr"/>
            <a:r>
              <a:rPr lang="en-MY" dirty="0"/>
              <a:t>BUSINESSMAN</a:t>
            </a:r>
          </a:p>
        </p:txBody>
      </p:sp>
      <p:sp>
        <p:nvSpPr>
          <p:cNvPr id="24" name="TextBox 23">
            <a:extLst>
              <a:ext uri="{FF2B5EF4-FFF2-40B4-BE49-F238E27FC236}">
                <a16:creationId xmlns:a16="http://schemas.microsoft.com/office/drawing/2014/main" id="{EFE101B5-549C-4D78-A3F5-73D80AEDAB38}"/>
              </a:ext>
            </a:extLst>
          </p:cNvPr>
          <p:cNvSpPr txBox="1"/>
          <p:nvPr/>
        </p:nvSpPr>
        <p:spPr>
          <a:xfrm>
            <a:off x="4529397" y="6324904"/>
            <a:ext cx="2143468" cy="369332"/>
          </a:xfrm>
          <a:prstGeom prst="rect">
            <a:avLst/>
          </a:prstGeom>
          <a:noFill/>
        </p:spPr>
        <p:txBody>
          <a:bodyPr wrap="square" rtlCol="0">
            <a:spAutoFit/>
          </a:bodyPr>
          <a:lstStyle/>
          <a:p>
            <a:pPr algn="ctr"/>
            <a:r>
              <a:rPr lang="en-MY" dirty="0"/>
              <a:t>SOCIAL WORKER</a:t>
            </a:r>
          </a:p>
        </p:txBody>
      </p:sp>
      <p:sp>
        <p:nvSpPr>
          <p:cNvPr id="25" name="TextBox 24">
            <a:extLst>
              <a:ext uri="{FF2B5EF4-FFF2-40B4-BE49-F238E27FC236}">
                <a16:creationId xmlns:a16="http://schemas.microsoft.com/office/drawing/2014/main" id="{A0F1E790-ECC4-455A-8FDD-4EEBED7C76D8}"/>
              </a:ext>
            </a:extLst>
          </p:cNvPr>
          <p:cNvSpPr txBox="1"/>
          <p:nvPr/>
        </p:nvSpPr>
        <p:spPr>
          <a:xfrm>
            <a:off x="9166310" y="6324904"/>
            <a:ext cx="2143468" cy="369332"/>
          </a:xfrm>
          <a:prstGeom prst="rect">
            <a:avLst/>
          </a:prstGeom>
          <a:noFill/>
        </p:spPr>
        <p:txBody>
          <a:bodyPr wrap="square" rtlCol="0">
            <a:spAutoFit/>
          </a:bodyPr>
          <a:lstStyle/>
          <a:p>
            <a:pPr algn="ctr"/>
            <a:r>
              <a:rPr lang="en-MY" dirty="0"/>
              <a:t>ENTREPRENEUR</a:t>
            </a:r>
          </a:p>
        </p:txBody>
      </p:sp>
    </p:spTree>
    <p:extLst>
      <p:ext uri="{BB962C8B-B14F-4D97-AF65-F5344CB8AC3E}">
        <p14:creationId xmlns:p14="http://schemas.microsoft.com/office/powerpoint/2010/main" val="52538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AD31EF-24B1-4756-8F66-95F679035D83}"/>
              </a:ext>
            </a:extLst>
          </p:cNvPr>
          <p:cNvPicPr>
            <a:picLocks noChangeAspect="1"/>
          </p:cNvPicPr>
          <p:nvPr/>
        </p:nvPicPr>
        <p:blipFill>
          <a:blip r:embed="rId2"/>
          <a:stretch>
            <a:fillRect/>
          </a:stretch>
        </p:blipFill>
        <p:spPr>
          <a:xfrm>
            <a:off x="-175259" y="0"/>
            <a:ext cx="12542520" cy="6858000"/>
          </a:xfrm>
          <a:prstGeom prst="rect">
            <a:avLst/>
          </a:prstGeom>
        </p:spPr>
      </p:pic>
      <p:graphicFrame>
        <p:nvGraphicFramePr>
          <p:cNvPr id="2" name="Table 1">
            <a:extLst>
              <a:ext uri="{FF2B5EF4-FFF2-40B4-BE49-F238E27FC236}">
                <a16:creationId xmlns:a16="http://schemas.microsoft.com/office/drawing/2014/main" id="{551AC01E-A424-4EFA-84D7-4E2160CB40D2}"/>
              </a:ext>
            </a:extLst>
          </p:cNvPr>
          <p:cNvGraphicFramePr>
            <a:graphicFrameLocks noGrp="1"/>
          </p:cNvGraphicFramePr>
          <p:nvPr>
            <p:extLst>
              <p:ext uri="{D42A27DB-BD31-4B8C-83A1-F6EECF244321}">
                <p14:modId xmlns:p14="http://schemas.microsoft.com/office/powerpoint/2010/main" val="79004533"/>
              </p:ext>
            </p:extLst>
          </p:nvPr>
        </p:nvGraphicFramePr>
        <p:xfrm>
          <a:off x="1456133" y="1666875"/>
          <a:ext cx="9272827" cy="4686300"/>
        </p:xfrm>
        <a:graphic>
          <a:graphicData uri="http://schemas.openxmlformats.org/drawingml/2006/table">
            <a:tbl>
              <a:tblPr/>
              <a:tblGrid>
                <a:gridCol w="4641802">
                  <a:extLst>
                    <a:ext uri="{9D8B030D-6E8A-4147-A177-3AD203B41FA5}">
                      <a16:colId xmlns:a16="http://schemas.microsoft.com/office/drawing/2014/main" val="522266388"/>
                    </a:ext>
                  </a:extLst>
                </a:gridCol>
                <a:gridCol w="4631025">
                  <a:extLst>
                    <a:ext uri="{9D8B030D-6E8A-4147-A177-3AD203B41FA5}">
                      <a16:colId xmlns:a16="http://schemas.microsoft.com/office/drawing/2014/main" val="1860244789"/>
                    </a:ext>
                  </a:extLst>
                </a:gridCol>
              </a:tblGrid>
              <a:tr h="5491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Rounded MT Bold" panose="020F0704030504030204" pitchFamily="34" charset="0"/>
                          <a:cs typeface="Arial" pitchFamily="34" charset="0"/>
                        </a:rPr>
                        <a:t>ENTREPRENEUR</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Rounded MT Bold" panose="020F0704030504030204" pitchFamily="34" charset="0"/>
                          <a:cs typeface="Arial" pitchFamily="34" charset="0"/>
                        </a:rPr>
                        <a:t>BUSINESSMAN</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482887551"/>
                  </a:ext>
                </a:extLst>
              </a:tr>
              <a:tr h="610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sto MT" panose="02040603050505030304" pitchFamily="18" charset="0"/>
                          <a:cs typeface="Arial" pitchFamily="34" charset="0"/>
                        </a:rPr>
                        <a:t>Creates new markets</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sto MT" panose="02040603050505030304" pitchFamily="18" charset="0"/>
                          <a:cs typeface="Arial" pitchFamily="34" charset="0"/>
                        </a:rPr>
                        <a:t>Creates a place in existing markets</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4391701"/>
                  </a:ext>
                </a:extLst>
              </a:tr>
              <a:tr h="6457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sto MT" panose="02040603050505030304" pitchFamily="18" charset="0"/>
                          <a:cs typeface="Arial" pitchFamily="34" charset="0"/>
                        </a:rPr>
                        <a:t>Innovative and revolutionary</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sto MT" panose="02040603050505030304" pitchFamily="18" charset="0"/>
                          <a:cs typeface="Arial" pitchFamily="34" charset="0"/>
                        </a:rPr>
                        <a:t>Traditional</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9352693"/>
                  </a:ext>
                </a:extLst>
              </a:tr>
              <a:tr h="7379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sto MT" panose="02040603050505030304" pitchFamily="18" charset="0"/>
                          <a:cs typeface="Arial" pitchFamily="34" charset="0"/>
                        </a:rPr>
                        <a:t>Risk taker and accountable</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sto MT" panose="02040603050505030304" pitchFamily="18" charset="0"/>
                          <a:cs typeface="Arial" pitchFamily="34" charset="0"/>
                        </a:rPr>
                        <a:t>Stays safe</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8124741"/>
                  </a:ext>
                </a:extLst>
              </a:tr>
              <a:tr h="549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sto MT" panose="02040603050505030304" pitchFamily="18" charset="0"/>
                          <a:cs typeface="Arial" pitchFamily="34" charset="0"/>
                        </a:rPr>
                        <a:t>A market leader</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sto MT" panose="02040603050505030304" pitchFamily="18" charset="0"/>
                          <a:cs typeface="Arial" pitchFamily="34" charset="0"/>
                        </a:rPr>
                        <a:t>A market player</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9405983"/>
                  </a:ext>
                </a:extLst>
              </a:tr>
              <a:tr h="6237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sto MT" panose="02040603050505030304" pitchFamily="18" charset="0"/>
                          <a:cs typeface="Arial" pitchFamily="34" charset="0"/>
                        </a:rPr>
                        <a:t>People oriented</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sto MT" panose="02040603050505030304" pitchFamily="18" charset="0"/>
                          <a:cs typeface="Arial" pitchFamily="34" charset="0"/>
                        </a:rPr>
                        <a:t>Profit oriented</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3281503"/>
                  </a:ext>
                </a:extLst>
              </a:tr>
              <a:tr h="969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sto MT" panose="02040603050505030304" pitchFamily="18" charset="0"/>
                          <a:cs typeface="Arial" pitchFamily="34" charset="0"/>
                        </a:rPr>
                        <a:t>Hire people to give them productivity</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sto MT" panose="02040603050505030304" pitchFamily="18" charset="0"/>
                          <a:cs typeface="Arial" pitchFamily="34" charset="0"/>
                        </a:rPr>
                        <a:t>Hire people to increase business productivity</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2131740"/>
                  </a:ext>
                </a:extLst>
              </a:tr>
            </a:tbl>
          </a:graphicData>
        </a:graphic>
      </p:graphicFrame>
      <p:sp>
        <p:nvSpPr>
          <p:cNvPr id="6" name="Title 1">
            <a:extLst>
              <a:ext uri="{FF2B5EF4-FFF2-40B4-BE49-F238E27FC236}">
                <a16:creationId xmlns:a16="http://schemas.microsoft.com/office/drawing/2014/main" id="{1841650B-0153-48DC-97F1-62D93EE36A00}"/>
              </a:ext>
            </a:extLst>
          </p:cNvPr>
          <p:cNvSpPr txBox="1">
            <a:spLocks/>
          </p:cNvSpPr>
          <p:nvPr/>
        </p:nvSpPr>
        <p:spPr>
          <a:xfrm>
            <a:off x="1139546" y="504825"/>
            <a:ext cx="9906000" cy="838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000" b="1" dirty="0">
                <a:solidFill>
                  <a:srgbClr val="91B199"/>
                </a:solidFill>
                <a:latin typeface="Arial" panose="020B0604020202020204" pitchFamily="34" charset="0"/>
                <a:cs typeface="Arial" panose="020B0604020202020204" pitchFamily="34" charset="0"/>
              </a:rPr>
              <a:t>ENTREPRENEUR VS. BUSINESSMAN</a:t>
            </a:r>
          </a:p>
        </p:txBody>
      </p:sp>
    </p:spTree>
    <p:extLst>
      <p:ext uri="{BB962C8B-B14F-4D97-AF65-F5344CB8AC3E}">
        <p14:creationId xmlns:p14="http://schemas.microsoft.com/office/powerpoint/2010/main" val="531532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87F3454-1A5B-4659-9763-2E627D3C3BA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342"/>
          <a:stretch/>
        </p:blipFill>
        <p:spPr>
          <a:xfrm>
            <a:off x="5768642" y="-1"/>
            <a:ext cx="6423053" cy="6858001"/>
          </a:xfrm>
          <a:prstGeom prst="rect">
            <a:avLst/>
          </a:prstGeom>
        </p:spPr>
      </p:pic>
      <p:pic>
        <p:nvPicPr>
          <p:cNvPr id="19" name="Picture 18">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B2EDF628-04E5-44A8-99E3-19AD5575CAE7}"/>
              </a:ext>
            </a:extLst>
          </p:cNvPr>
          <p:cNvSpPr>
            <a:spLocks noGrp="1"/>
          </p:cNvSpPr>
          <p:nvPr>
            <p:ph type="ctrTitle"/>
          </p:nvPr>
        </p:nvSpPr>
        <p:spPr>
          <a:xfrm>
            <a:off x="185358" y="154016"/>
            <a:ext cx="4805996" cy="731809"/>
          </a:xfrm>
        </p:spPr>
        <p:txBody>
          <a:bodyPr anchor="t">
            <a:normAutofit/>
          </a:bodyPr>
          <a:lstStyle/>
          <a:p>
            <a:pPr algn="l"/>
            <a:r>
              <a:rPr lang="en-MY" sz="3700" b="1" dirty="0">
                <a:solidFill>
                  <a:srgbClr val="91B199"/>
                </a:solidFill>
                <a:latin typeface="Arial" panose="020B0604020202020204" pitchFamily="34" charset="0"/>
                <a:cs typeface="Arial" panose="020B0604020202020204" pitchFamily="34" charset="0"/>
              </a:rPr>
              <a:t>FAMOUS FIGURE</a:t>
            </a:r>
          </a:p>
        </p:txBody>
      </p:sp>
      <p:sp>
        <p:nvSpPr>
          <p:cNvPr id="3" name="Subtitle 2">
            <a:extLst>
              <a:ext uri="{FF2B5EF4-FFF2-40B4-BE49-F238E27FC236}">
                <a16:creationId xmlns:a16="http://schemas.microsoft.com/office/drawing/2014/main" id="{2FBB4FBF-763A-4371-A063-BC970C18E460}"/>
              </a:ext>
            </a:extLst>
          </p:cNvPr>
          <p:cNvSpPr>
            <a:spLocks noGrp="1"/>
          </p:cNvSpPr>
          <p:nvPr>
            <p:ph type="subTitle" idx="1"/>
          </p:nvPr>
        </p:nvSpPr>
        <p:spPr>
          <a:xfrm>
            <a:off x="737833" y="519920"/>
            <a:ext cx="2881667" cy="473102"/>
          </a:xfrm>
        </p:spPr>
        <p:txBody>
          <a:bodyPr anchor="b">
            <a:noAutofit/>
          </a:bodyPr>
          <a:lstStyle/>
          <a:p>
            <a:pPr algn="l"/>
            <a:r>
              <a:rPr lang="en-MY" sz="2800" b="1" dirty="0">
                <a:solidFill>
                  <a:srgbClr val="000000"/>
                </a:solidFill>
                <a:effectLst>
                  <a:outerShdw blurRad="38100" dist="38100" dir="2700000" algn="tl">
                    <a:srgbClr val="000000">
                      <a:alpha val="43137"/>
                    </a:srgbClr>
                  </a:outerShdw>
                </a:effectLst>
                <a:latin typeface="Corbel Light" panose="020B0303020204020204" pitchFamily="34" charset="0"/>
              </a:rPr>
              <a:t>Datuk Jimmy Choo</a:t>
            </a:r>
          </a:p>
        </p:txBody>
      </p:sp>
      <p:pic>
        <p:nvPicPr>
          <p:cNvPr id="22" name="Picture 21">
            <a:extLst>
              <a:ext uri="{FF2B5EF4-FFF2-40B4-BE49-F238E27FC236}">
                <a16:creationId xmlns:a16="http://schemas.microsoft.com/office/drawing/2014/main" id="{33E7175E-78FD-4F85-93E7-4FA5D0E47D9B}"/>
              </a:ext>
            </a:extLst>
          </p:cNvPr>
          <p:cNvPicPr>
            <a:picLocks noChangeAspect="1"/>
          </p:cNvPicPr>
          <p:nvPr/>
        </p:nvPicPr>
        <p:blipFill>
          <a:blip r:embed="rId4"/>
          <a:stretch>
            <a:fillRect/>
          </a:stretch>
        </p:blipFill>
        <p:spPr>
          <a:xfrm>
            <a:off x="-163158" y="0"/>
            <a:ext cx="12518009" cy="6858000"/>
          </a:xfrm>
          <a:prstGeom prst="rect">
            <a:avLst/>
          </a:prstGeom>
        </p:spPr>
      </p:pic>
      <p:sp>
        <p:nvSpPr>
          <p:cNvPr id="8" name="TextBox 7">
            <a:extLst>
              <a:ext uri="{FF2B5EF4-FFF2-40B4-BE49-F238E27FC236}">
                <a16:creationId xmlns:a16="http://schemas.microsoft.com/office/drawing/2014/main" id="{81AE7305-93A6-401B-B5F2-985BEF3AC178}"/>
              </a:ext>
            </a:extLst>
          </p:cNvPr>
          <p:cNvSpPr txBox="1"/>
          <p:nvPr/>
        </p:nvSpPr>
        <p:spPr>
          <a:xfrm>
            <a:off x="185358" y="996176"/>
            <a:ext cx="5910642" cy="6463308"/>
          </a:xfrm>
          <a:prstGeom prst="rect">
            <a:avLst/>
          </a:prstGeom>
          <a:noFill/>
        </p:spPr>
        <p:txBody>
          <a:bodyPr wrap="square" rtlCol="0">
            <a:spAutoFit/>
          </a:bodyPr>
          <a:lstStyle/>
          <a:p>
            <a:pPr marL="285750" indent="-285750">
              <a:buFont typeface="Courier New" panose="02070309020205020404" pitchFamily="49" charset="0"/>
              <a:buChar char="o"/>
            </a:pPr>
            <a:r>
              <a:rPr lang="en-MY" dirty="0"/>
              <a:t>He was born on the 15</a:t>
            </a:r>
            <a:r>
              <a:rPr lang="en-MY" baseline="30000" dirty="0"/>
              <a:t>th</a:t>
            </a:r>
            <a:r>
              <a:rPr lang="en-MY" dirty="0"/>
              <a:t> November 1948 in Penang, Malaysia</a:t>
            </a:r>
          </a:p>
          <a:p>
            <a:pPr marL="285750" indent="-285750">
              <a:buFont typeface="Courier New" panose="02070309020205020404" pitchFamily="49" charset="0"/>
              <a:buChar char="o"/>
            </a:pPr>
            <a:r>
              <a:rPr lang="en-US" dirty="0"/>
              <a:t>He handmade his first shoe at the age of 11, in 1959, under his father's expert guidance</a:t>
            </a:r>
          </a:p>
          <a:p>
            <a:pPr marL="285750" indent="-285750">
              <a:buFont typeface="Courier New" panose="02070309020205020404" pitchFamily="49" charset="0"/>
              <a:buChar char="o"/>
            </a:pPr>
            <a:r>
              <a:rPr lang="en-US" dirty="0"/>
              <a:t>He opened his first shop in Hackney in 1986 in an old hospital building. It didn't take long for Choo's reputation to build. Within two years of opening his shop, Choo's shoes were featured in an eight-page spread in Vogue magazine.</a:t>
            </a:r>
          </a:p>
          <a:p>
            <a:pPr marL="285750" indent="-285750">
              <a:buFont typeface="Courier New" panose="02070309020205020404" pitchFamily="49" charset="0"/>
              <a:buChar char="o"/>
            </a:pPr>
            <a:r>
              <a:rPr lang="en-US" dirty="0"/>
              <a:t>His notoriety received an additional boost two years later when cultural icon Diana the ‘Princess of Wales’ became a frequent customer.</a:t>
            </a:r>
          </a:p>
          <a:p>
            <a:pPr marL="285750" indent="-285750">
              <a:buFont typeface="Courier New" panose="02070309020205020404" pitchFamily="49" charset="0"/>
              <a:buChar char="o"/>
            </a:pPr>
            <a:r>
              <a:rPr lang="en-MY" dirty="0"/>
              <a:t>In 1996, </a:t>
            </a:r>
            <a:r>
              <a:rPr lang="en-US" dirty="0"/>
              <a:t>his designs took off as an international brand when he worked together with the accessories editor for British 'Vogue', Tamara Mellon, to co-found ‘Jimmy Choo Ltd’.</a:t>
            </a:r>
          </a:p>
          <a:p>
            <a:pPr marL="285750" indent="-285750">
              <a:buFont typeface="Courier New" panose="02070309020205020404" pitchFamily="49" charset="0"/>
              <a:buChar char="o"/>
            </a:pPr>
            <a:r>
              <a:rPr lang="en-US" dirty="0"/>
              <a:t>He was the co-founder of ‘Jimmy Choo Ltd’, which continues to produce both couture and ready to wear fashion today. Although he relinquished his controlling stake in the company, Choo continues to be active in designing the couture line for ‘Jimmy Choo Ltd’.</a:t>
            </a:r>
            <a:endParaRPr lang="en-MY" dirty="0"/>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164926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41DA71-412C-4E4C-B6E0-776D70EA3128}"/>
              </a:ext>
            </a:extLst>
          </p:cNvPr>
          <p:cNvPicPr>
            <a:picLocks noChangeAspect="1"/>
          </p:cNvPicPr>
          <p:nvPr/>
        </p:nvPicPr>
        <p:blipFill>
          <a:blip r:embed="rId2"/>
          <a:stretch>
            <a:fillRect/>
          </a:stretch>
        </p:blipFill>
        <p:spPr>
          <a:xfrm>
            <a:off x="-166459" y="0"/>
            <a:ext cx="12518009" cy="6858000"/>
          </a:xfrm>
          <a:prstGeom prst="rect">
            <a:avLst/>
          </a:prstGeom>
        </p:spPr>
      </p:pic>
      <p:sp>
        <p:nvSpPr>
          <p:cNvPr id="3" name="Content Placeholder 2">
            <a:extLst>
              <a:ext uri="{FF2B5EF4-FFF2-40B4-BE49-F238E27FC236}">
                <a16:creationId xmlns:a16="http://schemas.microsoft.com/office/drawing/2014/main" id="{6D41F3E4-F4CF-4AC7-A974-F5B5C3C87B2E}"/>
              </a:ext>
            </a:extLst>
          </p:cNvPr>
          <p:cNvSpPr>
            <a:spLocks noGrp="1"/>
          </p:cNvSpPr>
          <p:nvPr>
            <p:ph idx="1"/>
          </p:nvPr>
        </p:nvSpPr>
        <p:spPr>
          <a:xfrm>
            <a:off x="834746" y="1533525"/>
            <a:ext cx="10515600" cy="5257800"/>
          </a:xfrm>
        </p:spPr>
        <p:txBody>
          <a:bodyPr>
            <a:normAutofit fontScale="77500" lnSpcReduction="20000"/>
          </a:bodyPr>
          <a:lstStyle/>
          <a:p>
            <a:pPr marL="0" indent="0">
              <a:buNone/>
            </a:pPr>
            <a:r>
              <a:rPr lang="en-MY" sz="3100" b="1" dirty="0"/>
              <a:t>2000: </a:t>
            </a:r>
            <a:r>
              <a:rPr lang="en-US" sz="3100" dirty="0"/>
              <a:t>Received a state award from the Sultan of his native state in Malaysia. This award bestowed upon him the title of ‘Dato' and commemorates his achievements.</a:t>
            </a:r>
          </a:p>
          <a:p>
            <a:pPr marL="0" indent="0">
              <a:buNone/>
            </a:pPr>
            <a:r>
              <a:rPr lang="en-US" sz="3100" b="1" dirty="0"/>
              <a:t>2001</a:t>
            </a:r>
            <a:r>
              <a:rPr lang="en-US" sz="3100" dirty="0"/>
              <a:t>: Received several awards commemorating his status as a notable Malaysian designer, including recognition as the ‘World's Outstanding Malaysian Designer’.</a:t>
            </a:r>
            <a:endParaRPr lang="en-MY" sz="3100" dirty="0"/>
          </a:p>
          <a:p>
            <a:pPr marL="0" indent="0">
              <a:lnSpc>
                <a:spcPct val="120000"/>
              </a:lnSpc>
              <a:buNone/>
            </a:pPr>
            <a:r>
              <a:rPr lang="en-MY" sz="3100" b="1" dirty="0"/>
              <a:t>2002</a:t>
            </a:r>
            <a:r>
              <a:rPr lang="en-MY" sz="3100" dirty="0"/>
              <a:t>: </a:t>
            </a:r>
            <a:r>
              <a:rPr lang="en-US" sz="3100" dirty="0"/>
              <a:t>Was honored with an ‘Order of British Empire’ to recognize his services to the fashion industry in the UK. His shoes have been worn by many members of the royal family.</a:t>
            </a:r>
          </a:p>
          <a:p>
            <a:pPr marL="0" indent="0">
              <a:buNone/>
            </a:pPr>
            <a:r>
              <a:rPr lang="en-US" sz="3100" b="1" dirty="0"/>
              <a:t>2004</a:t>
            </a:r>
            <a:r>
              <a:rPr lang="en-US" sz="3100" dirty="0"/>
              <a:t>: Awarded an honorary doctorate in art by De Montfort University, Leicester, UK, for his contribution to their unique Single </a:t>
            </a:r>
            <a:r>
              <a:rPr lang="en-US" sz="3100" dirty="0" err="1"/>
              <a:t>Honours</a:t>
            </a:r>
            <a:r>
              <a:rPr lang="en-US" sz="3100" dirty="0"/>
              <a:t> Footwear Design degree</a:t>
            </a:r>
          </a:p>
          <a:p>
            <a:pPr marL="0" indent="0">
              <a:buNone/>
            </a:pPr>
            <a:r>
              <a:rPr lang="en-US" sz="3100" b="1" dirty="0"/>
              <a:t>2009</a:t>
            </a:r>
            <a:r>
              <a:rPr lang="en-US" sz="3100" dirty="0"/>
              <a:t>: Awarded an Honorary Fellowship by University of the Arts London</a:t>
            </a:r>
          </a:p>
          <a:p>
            <a:pPr marL="0" indent="0">
              <a:buNone/>
            </a:pPr>
            <a:r>
              <a:rPr lang="en-US" sz="3100" b="1" dirty="0"/>
              <a:t>2011</a:t>
            </a:r>
            <a:r>
              <a:rPr lang="en-US" sz="3100" dirty="0"/>
              <a:t>: Winner of "The World’s Outstanding Malaysian Designer 2011" Design for Asia Award for the "Daniel" part</a:t>
            </a:r>
          </a:p>
          <a:p>
            <a:pPr marL="0" indent="0">
              <a:buNone/>
            </a:pPr>
            <a:r>
              <a:rPr lang="en-US" sz="3100" b="1" dirty="0"/>
              <a:t>2012</a:t>
            </a:r>
            <a:r>
              <a:rPr lang="en-US" sz="3100" dirty="0"/>
              <a:t>: Received You Bring Charm to the World – the Most Influential Malaysian Award</a:t>
            </a:r>
          </a:p>
          <a:p>
            <a:pPr marL="0" indent="0">
              <a:buNone/>
            </a:pPr>
            <a:r>
              <a:rPr lang="en-US" sz="3100" b="1" dirty="0"/>
              <a:t>2013</a:t>
            </a:r>
            <a:r>
              <a:rPr lang="en-US" sz="3100" dirty="0"/>
              <a:t>: Became a member of the Red Dot product design jury</a:t>
            </a:r>
          </a:p>
          <a:p>
            <a:pPr marL="0" indent="0">
              <a:buNone/>
            </a:pPr>
            <a:endParaRPr lang="en-US" sz="2400" dirty="0"/>
          </a:p>
        </p:txBody>
      </p:sp>
      <p:sp>
        <p:nvSpPr>
          <p:cNvPr id="5" name="Title 1">
            <a:extLst>
              <a:ext uri="{FF2B5EF4-FFF2-40B4-BE49-F238E27FC236}">
                <a16:creationId xmlns:a16="http://schemas.microsoft.com/office/drawing/2014/main" id="{87005D79-F9E2-4907-A972-0D4F00B832BF}"/>
              </a:ext>
            </a:extLst>
          </p:cNvPr>
          <p:cNvSpPr txBox="1">
            <a:spLocks/>
          </p:cNvSpPr>
          <p:nvPr/>
        </p:nvSpPr>
        <p:spPr>
          <a:xfrm>
            <a:off x="1139546" y="504825"/>
            <a:ext cx="9906000" cy="838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000" b="1" dirty="0">
                <a:solidFill>
                  <a:srgbClr val="91B199"/>
                </a:solidFill>
                <a:latin typeface="Arial" panose="020B0604020202020204" pitchFamily="34" charset="0"/>
                <a:cs typeface="Arial" panose="020B0604020202020204" pitchFamily="34" charset="0"/>
              </a:rPr>
              <a:t>ACHIEVEMENTS</a:t>
            </a:r>
          </a:p>
        </p:txBody>
      </p:sp>
    </p:spTree>
    <p:extLst>
      <p:ext uri="{BB962C8B-B14F-4D97-AF65-F5344CB8AC3E}">
        <p14:creationId xmlns:p14="http://schemas.microsoft.com/office/powerpoint/2010/main" val="4235890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339</TotalTime>
  <Words>574</Words>
  <Application>Microsoft Office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Arial Rounded MT Bold</vt:lpstr>
      <vt:lpstr>Calibri</vt:lpstr>
      <vt:lpstr>Calibri Light</vt:lpstr>
      <vt:lpstr>Calisto MT</vt:lpstr>
      <vt:lpstr>Comic Sans MS</vt:lpstr>
      <vt:lpstr>Corbel Light</vt:lpstr>
      <vt:lpstr>Courier New</vt:lpstr>
      <vt:lpstr>Goudy Stout</vt:lpstr>
      <vt:lpstr>Helvetica</vt:lpstr>
      <vt:lpstr>Office Theme</vt:lpstr>
      <vt:lpstr>PowerPoint Presentation</vt:lpstr>
      <vt:lpstr>PowerPoint Presentation</vt:lpstr>
      <vt:lpstr>WHAT IS AN ENTREPRENEUR?</vt:lpstr>
      <vt:lpstr>PowerPoint Presentation</vt:lpstr>
      <vt:lpstr>PowerPoint Presentation</vt:lpstr>
      <vt:lpstr>ENTREPRENEUR VS. BUSINESSMAN</vt:lpstr>
      <vt:lpstr>PowerPoint Presentation</vt:lpstr>
      <vt:lpstr>FAMOUS FIGURE</vt:lpstr>
      <vt:lpstr>PowerPoint Presentation</vt:lpstr>
      <vt:lpstr>PowerPoint Presentation</vt:lpstr>
      <vt:lpstr>Game 1    “Can you sell it?”</vt:lpstr>
      <vt:lpstr>Game 2    “Go Shop”</vt:lpstr>
      <vt:lpstr>Game 3    “Investment Cup”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an entrepreneur?</dc:title>
  <dc:creator>Mohd Ikram Redwan</dc:creator>
  <cp:lastModifiedBy>Mohd Ikram Redwan</cp:lastModifiedBy>
  <cp:revision>27</cp:revision>
  <dcterms:created xsi:type="dcterms:W3CDTF">2019-11-04T14:52:45Z</dcterms:created>
  <dcterms:modified xsi:type="dcterms:W3CDTF">2019-11-05T08:15:31Z</dcterms:modified>
</cp:coreProperties>
</file>