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0" r:id="rId5"/>
    <p:sldId id="266" r:id="rId6"/>
    <p:sldId id="262" r:id="rId7"/>
    <p:sldId id="263" r:id="rId8"/>
    <p:sldId id="264" r:id="rId9"/>
    <p:sldId id="265" r:id="rId10"/>
    <p:sldId id="258"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8D"/>
    <a:srgbClr val="FCF6D4"/>
    <a:srgbClr val="FDF8D7"/>
    <a:srgbClr val="EBD999"/>
    <a:srgbClr val="F8F190"/>
    <a:srgbClr val="FFF6C1"/>
    <a:srgbClr val="FFF6DD"/>
    <a:srgbClr val="FFECB7"/>
    <a:srgbClr val="D4B8E4"/>
    <a:srgbClr val="FCD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93" autoAdjust="0"/>
  </p:normalViewPr>
  <p:slideViewPr>
    <p:cSldViewPr snapToGrid="0">
      <p:cViewPr varScale="1">
        <p:scale>
          <a:sx n="75" d="100"/>
          <a:sy n="75" d="100"/>
        </p:scale>
        <p:origin x="787" y="4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8F6EE-9E67-4398-A2E6-294557FEB721}" type="datetimeFigureOut">
              <a:rPr lang="en-ID" smtClean="0"/>
              <a:t>16/10/2019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340D9-3287-4BA9-83B9-CE79F912954A}" type="slidenum">
              <a:rPr lang="en-ID" smtClean="0"/>
              <a:t>‹#›</a:t>
            </a:fld>
            <a:endParaRPr lang="en-ID"/>
          </a:p>
        </p:txBody>
      </p:sp>
    </p:spTree>
    <p:extLst>
      <p:ext uri="{BB962C8B-B14F-4D97-AF65-F5344CB8AC3E}">
        <p14:creationId xmlns:p14="http://schemas.microsoft.com/office/powerpoint/2010/main" val="132801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D340D9-3287-4BA9-83B9-CE79F912954A}" type="slidenum">
              <a:rPr lang="en-ID" smtClean="0"/>
              <a:t>4</a:t>
            </a:fld>
            <a:endParaRPr lang="en-ID"/>
          </a:p>
        </p:txBody>
      </p:sp>
    </p:spTree>
    <p:extLst>
      <p:ext uri="{BB962C8B-B14F-4D97-AF65-F5344CB8AC3E}">
        <p14:creationId xmlns:p14="http://schemas.microsoft.com/office/powerpoint/2010/main" val="404011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3D340D9-3287-4BA9-83B9-CE79F912954A}" type="slidenum">
              <a:rPr lang="en-ID" smtClean="0"/>
              <a:t>5</a:t>
            </a:fld>
            <a:endParaRPr lang="en-ID"/>
          </a:p>
        </p:txBody>
      </p:sp>
    </p:spTree>
    <p:extLst>
      <p:ext uri="{BB962C8B-B14F-4D97-AF65-F5344CB8AC3E}">
        <p14:creationId xmlns:p14="http://schemas.microsoft.com/office/powerpoint/2010/main" val="357406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43D340D9-3287-4BA9-83B9-CE79F912954A}" type="slidenum">
              <a:rPr lang="en-ID" smtClean="0"/>
              <a:t>6</a:t>
            </a:fld>
            <a:endParaRPr lang="en-ID"/>
          </a:p>
        </p:txBody>
      </p:sp>
    </p:spTree>
    <p:extLst>
      <p:ext uri="{BB962C8B-B14F-4D97-AF65-F5344CB8AC3E}">
        <p14:creationId xmlns:p14="http://schemas.microsoft.com/office/powerpoint/2010/main" val="47869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Warong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Pokok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Ceri</a:t>
            </a:r>
            <a:r>
              <a:rPr lang="en-US" sz="1200" b="0" i="0" kern="1200" dirty="0">
                <a:solidFill>
                  <a:schemeClr val="tx1"/>
                </a:solidFill>
                <a:effectLst/>
                <a:latin typeface="+mn-lt"/>
                <a:ea typeface="+mn-ea"/>
                <a:cs typeface="+mn-cs"/>
              </a:rPr>
              <a:t> serves a really good traditional breakfast of nasi lemak with fragrant coconut rice, perfectly spiced sambal, and crispy fried chicken.</a:t>
            </a:r>
          </a:p>
          <a:p>
            <a:r>
              <a:rPr lang="en-US" sz="1200" b="0" i="0" kern="1200" dirty="0">
                <a:solidFill>
                  <a:schemeClr val="tx1"/>
                </a:solidFill>
                <a:effectLst/>
                <a:latin typeface="+mn-lt"/>
                <a:ea typeface="+mn-ea"/>
                <a:cs typeface="+mn-cs"/>
              </a:rPr>
              <a:t>2. </a:t>
            </a:r>
            <a:r>
              <a:rPr lang="en-US" sz="1200" b="0" i="0" kern="1200" dirty="0" err="1">
                <a:solidFill>
                  <a:schemeClr val="tx1"/>
                </a:solidFill>
                <a:effectLst/>
                <a:latin typeface="+mn-lt"/>
                <a:ea typeface="+mn-ea"/>
                <a:cs typeface="+mn-cs"/>
              </a:rPr>
              <a:t>Wak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kentut</a:t>
            </a:r>
            <a:r>
              <a:rPr lang="en-US" sz="1200" b="0" i="0" kern="1200" dirty="0">
                <a:solidFill>
                  <a:schemeClr val="tx1"/>
                </a:solidFill>
                <a:effectLst/>
                <a:latin typeface="+mn-lt"/>
                <a:ea typeface="+mn-ea"/>
                <a:cs typeface="+mn-cs"/>
              </a:rPr>
              <a:t> nasi lemak serve With coconut rice so fragrant, your olfactory senses will go into overdrive before your taste buds get their turn. Top that off with their “double-fry” fried chicken, which goes through the same process twice to ensure you gain maximum crisp on the outside, yet still retaining a juicy and succulent inside.</a:t>
            </a:r>
          </a:p>
          <a:p>
            <a:r>
              <a:rPr lang="en-ID" sz="1200" b="0" i="0" kern="1200" dirty="0">
                <a:solidFill>
                  <a:schemeClr val="tx1"/>
                </a:solidFill>
                <a:effectLst/>
                <a:latin typeface="+mn-lt"/>
                <a:ea typeface="+mn-ea"/>
                <a:cs typeface="+mn-cs"/>
              </a:rPr>
              <a:t>3. their Nasi Lemak includes all from aromatic steamed rice cooked in coconut milk, chicken</a:t>
            </a:r>
            <a:r>
              <a:rPr lang="en-ID" sz="1200" b="0" i="1" kern="1200" dirty="0">
                <a:solidFill>
                  <a:schemeClr val="tx1"/>
                </a:solidFill>
                <a:effectLst/>
                <a:latin typeface="+mn-lt"/>
                <a:ea typeface="+mn-ea"/>
                <a:cs typeface="+mn-cs"/>
              </a:rPr>
              <a:t> rendang</a:t>
            </a:r>
            <a:r>
              <a:rPr lang="en-ID" sz="1200" b="0" i="0" kern="1200" dirty="0">
                <a:solidFill>
                  <a:schemeClr val="tx1"/>
                </a:solidFill>
                <a:effectLst/>
                <a:latin typeface="+mn-lt"/>
                <a:ea typeface="+mn-ea"/>
                <a:cs typeface="+mn-cs"/>
              </a:rPr>
              <a:t>, hard-boiled egg, sambal along with</a:t>
            </a:r>
            <a:r>
              <a:rPr lang="en-ID" sz="1200" b="0" i="1" kern="1200" dirty="0">
                <a:solidFill>
                  <a:schemeClr val="tx1"/>
                </a:solidFill>
                <a:effectLst/>
                <a:latin typeface="+mn-lt"/>
                <a:ea typeface="+mn-ea"/>
                <a:cs typeface="+mn-cs"/>
              </a:rPr>
              <a:t> </a:t>
            </a:r>
            <a:r>
              <a:rPr lang="en-ID" sz="1200" b="0" i="1" kern="1200" dirty="0" err="1">
                <a:solidFill>
                  <a:schemeClr val="tx1"/>
                </a:solidFill>
                <a:effectLst/>
                <a:latin typeface="+mn-lt"/>
                <a:ea typeface="+mn-ea"/>
                <a:cs typeface="+mn-cs"/>
              </a:rPr>
              <a:t>ikan</a:t>
            </a:r>
            <a:r>
              <a:rPr lang="en-ID" sz="1200" b="0" i="1" kern="1200" dirty="0">
                <a:solidFill>
                  <a:schemeClr val="tx1"/>
                </a:solidFill>
                <a:effectLst/>
                <a:latin typeface="+mn-lt"/>
                <a:ea typeface="+mn-ea"/>
                <a:cs typeface="+mn-cs"/>
              </a:rPr>
              <a:t> </a:t>
            </a:r>
            <a:r>
              <a:rPr lang="en-ID" sz="1200" b="0" i="1" kern="1200" dirty="0" err="1">
                <a:solidFill>
                  <a:schemeClr val="tx1"/>
                </a:solidFill>
                <a:effectLst/>
                <a:latin typeface="+mn-lt"/>
                <a:ea typeface="+mn-ea"/>
                <a:cs typeface="+mn-cs"/>
              </a:rPr>
              <a:t>bilis</a:t>
            </a:r>
            <a:r>
              <a:rPr lang="en-ID" sz="1200" b="0" i="0" kern="1200" dirty="0">
                <a:solidFill>
                  <a:schemeClr val="tx1"/>
                </a:solidFill>
                <a:effectLst/>
                <a:latin typeface="+mn-lt"/>
                <a:ea typeface="+mn-ea"/>
                <a:cs typeface="+mn-cs"/>
              </a:rPr>
              <a:t> and </a:t>
            </a:r>
            <a:r>
              <a:rPr lang="en-ID" sz="1200" b="0" i="1" kern="1200" dirty="0" err="1">
                <a:solidFill>
                  <a:schemeClr val="tx1"/>
                </a:solidFill>
                <a:effectLst/>
                <a:latin typeface="+mn-lt"/>
                <a:ea typeface="+mn-ea"/>
                <a:cs typeface="+mn-cs"/>
              </a:rPr>
              <a:t>kacang</a:t>
            </a:r>
            <a:r>
              <a:rPr lang="en-ID" sz="1200" b="0" i="0" kern="1200" dirty="0">
                <a:solidFill>
                  <a:schemeClr val="tx1"/>
                </a:solidFill>
                <a:effectLst/>
                <a:latin typeface="+mn-lt"/>
                <a:ea typeface="+mn-ea"/>
                <a:cs typeface="+mn-cs"/>
              </a:rPr>
              <a:t> for a scrumptious filling meal.</a:t>
            </a:r>
            <a:endParaRPr lang="en-ID" dirty="0"/>
          </a:p>
        </p:txBody>
      </p:sp>
      <p:sp>
        <p:nvSpPr>
          <p:cNvPr id="4" name="Slide Number Placeholder 3"/>
          <p:cNvSpPr>
            <a:spLocks noGrp="1"/>
          </p:cNvSpPr>
          <p:nvPr>
            <p:ph type="sldNum" sz="quarter" idx="5"/>
          </p:nvPr>
        </p:nvSpPr>
        <p:spPr/>
        <p:txBody>
          <a:bodyPr/>
          <a:lstStyle/>
          <a:p>
            <a:fld id="{43D340D9-3287-4BA9-83B9-CE79F912954A}" type="slidenum">
              <a:rPr lang="en-ID" smtClean="0"/>
              <a:t>11</a:t>
            </a:fld>
            <a:endParaRPr lang="en-ID"/>
          </a:p>
        </p:txBody>
      </p:sp>
    </p:spTree>
    <p:extLst>
      <p:ext uri="{BB962C8B-B14F-4D97-AF65-F5344CB8AC3E}">
        <p14:creationId xmlns:p14="http://schemas.microsoft.com/office/powerpoint/2010/main" val="122034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7DF6-19FA-4F4A-B2AA-2BB5C8682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F088031-6CFF-4EB4-AC6D-5BE8CA922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437B1C2-AA2F-4264-84F9-42F885AFC244}"/>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5" name="Footer Placeholder 4">
            <a:extLst>
              <a:ext uri="{FF2B5EF4-FFF2-40B4-BE49-F238E27FC236}">
                <a16:creationId xmlns:a16="http://schemas.microsoft.com/office/drawing/2014/main" id="{BA0C4E2A-9CEE-4D46-9B8E-43009011E62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7CD7580-CA47-4EA2-9BF3-83214A2C0BF5}"/>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53991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B1EF-D835-46A5-805F-C1464B6596C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21C4DEE-A8A3-49B4-AED3-B97FA2C60E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89050D2-1D76-49A2-A820-8E81A84F0A2F}"/>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5" name="Footer Placeholder 4">
            <a:extLst>
              <a:ext uri="{FF2B5EF4-FFF2-40B4-BE49-F238E27FC236}">
                <a16:creationId xmlns:a16="http://schemas.microsoft.com/office/drawing/2014/main" id="{04F70426-D09F-4681-BCFB-1AE44138B0B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F4FAA83-F6EF-489F-B2C0-EFE1DE46C212}"/>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81053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3155F-6E3F-4FAC-BCE1-0D919F8D18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FD893C5-2FF1-4A51-9536-D97A065792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E8BE2F3-4C46-41BD-8520-692A397F1E81}"/>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5" name="Footer Placeholder 4">
            <a:extLst>
              <a:ext uri="{FF2B5EF4-FFF2-40B4-BE49-F238E27FC236}">
                <a16:creationId xmlns:a16="http://schemas.microsoft.com/office/drawing/2014/main" id="{805FDDF0-AE83-415E-A829-872BA1BC59C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58D59C2-06D4-4A99-9B6F-B55F279EF2E0}"/>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27843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D822-7FC2-43AA-B4D0-7B0BB206F84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8E01079-F0DC-4CAA-8C0D-7E8ABA1BD6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3B38042-383D-4570-BBA3-DA57CDC23BBE}"/>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5" name="Footer Placeholder 4">
            <a:extLst>
              <a:ext uri="{FF2B5EF4-FFF2-40B4-BE49-F238E27FC236}">
                <a16:creationId xmlns:a16="http://schemas.microsoft.com/office/drawing/2014/main" id="{B0D01EBC-9C80-4053-9EAC-C2C07E1BE13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114B25B-43A4-43A2-8DBE-B13481BC902B}"/>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129481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0C7E-5042-42B4-9C42-A7B7D3B76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5B6EE96-7399-4034-A2E1-3AE3958E9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29A3A1-C1DC-4128-9E81-CE7F1F6055A0}"/>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5" name="Footer Placeholder 4">
            <a:extLst>
              <a:ext uri="{FF2B5EF4-FFF2-40B4-BE49-F238E27FC236}">
                <a16:creationId xmlns:a16="http://schemas.microsoft.com/office/drawing/2014/main" id="{2549CEC2-3ABA-42A2-BB79-4CCC3937BCA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9B1CDA1-0F42-4ADA-A5C3-8FC9BFB76476}"/>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71649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46F4-2F7E-4DD4-9FF7-9B3DF4D3AC0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77668B5-1DBF-4747-951D-A19D470764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7185CF72-5BF4-41FC-AE6A-FD9A8173D5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196D00A-7AF2-4D6A-9879-5E02780B6D34}"/>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6" name="Footer Placeholder 5">
            <a:extLst>
              <a:ext uri="{FF2B5EF4-FFF2-40B4-BE49-F238E27FC236}">
                <a16:creationId xmlns:a16="http://schemas.microsoft.com/office/drawing/2014/main" id="{25C76326-B296-49F9-BCE8-E526B5522EB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2E72E90-CB0D-4E82-A7DB-DD4193DEFF48}"/>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300318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3B2E-0F5B-47A8-9DD7-432B89E1492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D249AA7-D424-4CB5-88A0-F2500E4EC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C3D780-2ED7-4D31-9158-CF54363A82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F811C8B-987A-4346-9919-3CCA60A79D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FC2BB0-7117-4099-983E-0369958E90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599F1ADF-7EA4-446D-9BB3-C42518BE0FC5}"/>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8" name="Footer Placeholder 7">
            <a:extLst>
              <a:ext uri="{FF2B5EF4-FFF2-40B4-BE49-F238E27FC236}">
                <a16:creationId xmlns:a16="http://schemas.microsoft.com/office/drawing/2014/main" id="{97BC204E-D144-4E37-A2DC-075CE9A80D2A}"/>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E4EE708-99BA-4D7B-B435-5ADDA767D4F5}"/>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179412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D37D-3E05-49C3-AE6F-8C0CB47E3A1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BEABF52-A157-476C-9B93-00FA5EBE16CF}"/>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4" name="Footer Placeholder 3">
            <a:extLst>
              <a:ext uri="{FF2B5EF4-FFF2-40B4-BE49-F238E27FC236}">
                <a16:creationId xmlns:a16="http://schemas.microsoft.com/office/drawing/2014/main" id="{32E996CB-7BE3-4963-B75C-9F34C116D07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B4ACDE8-6D66-4C5F-91F8-B3932EBA09FB}"/>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130467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430DEB-FA25-420E-9179-C56530A7B428}"/>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3" name="Footer Placeholder 2">
            <a:extLst>
              <a:ext uri="{FF2B5EF4-FFF2-40B4-BE49-F238E27FC236}">
                <a16:creationId xmlns:a16="http://schemas.microsoft.com/office/drawing/2014/main" id="{66B54850-1116-4A33-BB77-07041278DBE9}"/>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AA8E6C5-8065-4578-A5F4-BE0A1B187266}"/>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325445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064F-376A-4C2C-9FE5-FEF7287CC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B03848E5-AC56-420E-94A5-BF67D2D475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EF59A71-E79E-4B32-8985-E29D78AAD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ECEFE4-E1C6-4C61-91A9-48A4720F2C12}"/>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6" name="Footer Placeholder 5">
            <a:extLst>
              <a:ext uri="{FF2B5EF4-FFF2-40B4-BE49-F238E27FC236}">
                <a16:creationId xmlns:a16="http://schemas.microsoft.com/office/drawing/2014/main" id="{3482BA30-30F8-429E-8553-1B308411CCB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15E8F5A-7129-4EEA-A205-145BEAACAAB6}"/>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243251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32B1-BE67-45E2-BA0A-315B0F3DB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0738644B-C5DA-4012-856A-2BE7EF7716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711DA7E-5C3D-48D1-88BD-DF8027994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6DE98D-C264-47F5-A281-A11A5B7D6961}"/>
              </a:ext>
            </a:extLst>
          </p:cNvPr>
          <p:cNvSpPr>
            <a:spLocks noGrp="1"/>
          </p:cNvSpPr>
          <p:nvPr>
            <p:ph type="dt" sz="half" idx="10"/>
          </p:nvPr>
        </p:nvSpPr>
        <p:spPr/>
        <p:txBody>
          <a:bodyPr/>
          <a:lstStyle/>
          <a:p>
            <a:fld id="{8154979E-8313-4429-9F59-70E4D37CC5E5}" type="datetimeFigureOut">
              <a:rPr lang="en-ID" smtClean="0"/>
              <a:t>16/10/2019</a:t>
            </a:fld>
            <a:endParaRPr lang="en-ID"/>
          </a:p>
        </p:txBody>
      </p:sp>
      <p:sp>
        <p:nvSpPr>
          <p:cNvPr id="6" name="Footer Placeholder 5">
            <a:extLst>
              <a:ext uri="{FF2B5EF4-FFF2-40B4-BE49-F238E27FC236}">
                <a16:creationId xmlns:a16="http://schemas.microsoft.com/office/drawing/2014/main" id="{ECA6A909-65A8-42D2-8E0A-98B21C73701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D525D1C-193B-4B69-B34E-5C119FD84774}"/>
              </a:ext>
            </a:extLst>
          </p:cNvPr>
          <p:cNvSpPr>
            <a:spLocks noGrp="1"/>
          </p:cNvSpPr>
          <p:nvPr>
            <p:ph type="sldNum" sz="quarter" idx="12"/>
          </p:nvPr>
        </p:nvSpPr>
        <p:spPr/>
        <p:txBody>
          <a:bodyPr/>
          <a:lstStyle/>
          <a:p>
            <a:fld id="{B5222478-6EBE-4CB0-9241-0ACC88B24C11}" type="slidenum">
              <a:rPr lang="en-ID" smtClean="0"/>
              <a:t>‹#›</a:t>
            </a:fld>
            <a:endParaRPr lang="en-ID"/>
          </a:p>
        </p:txBody>
      </p:sp>
    </p:spTree>
    <p:extLst>
      <p:ext uri="{BB962C8B-B14F-4D97-AF65-F5344CB8AC3E}">
        <p14:creationId xmlns:p14="http://schemas.microsoft.com/office/powerpoint/2010/main" val="87602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57B39-A555-40C7-B9DC-75179924F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B5A7FC8-79BC-468E-929D-A45BCD366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CDEC8F2-8A47-41F5-B8AA-8E7F0E6A3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4979E-8313-4429-9F59-70E4D37CC5E5}" type="datetimeFigureOut">
              <a:rPr lang="en-ID" smtClean="0"/>
              <a:t>16/10/2019</a:t>
            </a:fld>
            <a:endParaRPr lang="en-ID"/>
          </a:p>
        </p:txBody>
      </p:sp>
      <p:sp>
        <p:nvSpPr>
          <p:cNvPr id="5" name="Footer Placeholder 4">
            <a:extLst>
              <a:ext uri="{FF2B5EF4-FFF2-40B4-BE49-F238E27FC236}">
                <a16:creationId xmlns:a16="http://schemas.microsoft.com/office/drawing/2014/main" id="{5CAEFB92-0B8B-44E6-9DCF-EA82BDC01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3FB9446-9B11-420F-B0C7-70F920D2D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22478-6EBE-4CB0-9241-0ACC88B24C11}" type="slidenum">
              <a:rPr lang="en-ID" smtClean="0"/>
              <a:t>‹#›</a:t>
            </a:fld>
            <a:endParaRPr lang="en-ID"/>
          </a:p>
        </p:txBody>
      </p:sp>
    </p:spTree>
    <p:extLst>
      <p:ext uri="{BB962C8B-B14F-4D97-AF65-F5344CB8AC3E}">
        <p14:creationId xmlns:p14="http://schemas.microsoft.com/office/powerpoint/2010/main" val="3765261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oodadvisor.my/best-nasi-lemak-johor-bahru" TargetMode="External"/><Relationship Id="rId3" Type="http://schemas.openxmlformats.org/officeDocument/2006/relationships/hyperlink" Target="https://vectorlogo4u.com/nasi-lemak-vector/" TargetMode="External"/><Relationship Id="rId7" Type="http://schemas.openxmlformats.org/officeDocument/2006/relationships/hyperlink" Target="https://depositphotos.com/13576582/stock-illustration-speaking-doodle-man-cartoon.html" TargetMode="External"/><Relationship Id="rId2" Type="http://schemas.openxmlformats.org/officeDocument/2006/relationships/hyperlink" Target="https://www.pngfly.com/png-qi6rdg/download.html" TargetMode="External"/><Relationship Id="rId1" Type="http://schemas.openxmlformats.org/officeDocument/2006/relationships/slideLayout" Target="../slideLayouts/slideLayout2.xml"/><Relationship Id="rId6" Type="http://schemas.openxmlformats.org/officeDocument/2006/relationships/hyperlink" Target="https://www.pinclipart.com/pindetail/bRmbJb_cafe-restaurant-cartoon-color-transprent-cafe-cartoon-png/" TargetMode="External"/><Relationship Id="rId11" Type="http://schemas.openxmlformats.org/officeDocument/2006/relationships/hyperlink" Target="http://eresources.nlb.gov.sg/infopedia/articles/SIP_1739_2010-12-13.html" TargetMode="External"/><Relationship Id="rId5" Type="http://schemas.openxmlformats.org/officeDocument/2006/relationships/hyperlink" Target="https://www.dreamstime.com/nasi-lemak-dishes-traditional-malay-food-nasi-lemak-rice-boiled-egg-peanuts-banana-leaf-spicy-sambal-top-rice-tagline-i-image145524535" TargetMode="External"/><Relationship Id="rId10" Type="http://schemas.openxmlformats.org/officeDocument/2006/relationships/hyperlink" Target="https://www.freepik.com/free-vector/boy-getting-food-canteen_4951774.htm#page=1&amp;query=canteen&amp;position=4" TargetMode="External"/><Relationship Id="rId4" Type="http://schemas.openxmlformats.org/officeDocument/2006/relationships/hyperlink" Target="https://jommakan.my/index-raaga.html" TargetMode="External"/><Relationship Id="rId9" Type="http://schemas.openxmlformats.org/officeDocument/2006/relationships/hyperlink" Target="https://www.vecteezy.com/vector-art/166376-canteen-illustr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B8E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542F61-0519-40AD-9F16-BC5C47DE5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610" y="2603274"/>
            <a:ext cx="6178840" cy="4854802"/>
          </a:xfrm>
          <a:prstGeom prst="rect">
            <a:avLst/>
          </a:prstGeom>
        </p:spPr>
      </p:pic>
      <p:sp>
        <p:nvSpPr>
          <p:cNvPr id="2" name="Title 1">
            <a:extLst>
              <a:ext uri="{FF2B5EF4-FFF2-40B4-BE49-F238E27FC236}">
                <a16:creationId xmlns:a16="http://schemas.microsoft.com/office/drawing/2014/main" id="{E4877B55-99A8-4448-B4ED-BEEDE87BB10F}"/>
              </a:ext>
            </a:extLst>
          </p:cNvPr>
          <p:cNvSpPr>
            <a:spLocks noGrp="1"/>
          </p:cNvSpPr>
          <p:nvPr>
            <p:ph type="ctrTitle"/>
          </p:nvPr>
        </p:nvSpPr>
        <p:spPr>
          <a:xfrm>
            <a:off x="0" y="742949"/>
            <a:ext cx="12192000" cy="1744663"/>
          </a:xfrm>
        </p:spPr>
        <p:txBody>
          <a:bodyPr>
            <a:normAutofit/>
          </a:bodyPr>
          <a:lstStyle/>
          <a:p>
            <a:r>
              <a:rPr lang="en-US" sz="11500" spc="600" dirty="0">
                <a:solidFill>
                  <a:schemeClr val="accent3">
                    <a:lumMod val="50000"/>
                  </a:schemeClr>
                </a:solidFill>
                <a:latin typeface="Lemon Brush - Personal Use" pitchFamily="50" charset="0"/>
              </a:rPr>
              <a:t>Nasi Lemak Challenge</a:t>
            </a:r>
            <a:endParaRPr lang="en-ID" sz="11500" spc="600" dirty="0">
              <a:solidFill>
                <a:schemeClr val="accent3">
                  <a:lumMod val="50000"/>
                </a:schemeClr>
              </a:solidFill>
              <a:latin typeface="Lemon Brush - Personal Use" pitchFamily="50" charset="0"/>
            </a:endParaRPr>
          </a:p>
        </p:txBody>
      </p:sp>
      <p:sp>
        <p:nvSpPr>
          <p:cNvPr id="3" name="Subtitle 2">
            <a:extLst>
              <a:ext uri="{FF2B5EF4-FFF2-40B4-BE49-F238E27FC236}">
                <a16:creationId xmlns:a16="http://schemas.microsoft.com/office/drawing/2014/main" id="{0FC1B74A-DBBF-46C7-B26F-5A331472EC43}"/>
              </a:ext>
            </a:extLst>
          </p:cNvPr>
          <p:cNvSpPr>
            <a:spLocks noGrp="1"/>
          </p:cNvSpPr>
          <p:nvPr>
            <p:ph type="subTitle" idx="1"/>
          </p:nvPr>
        </p:nvSpPr>
        <p:spPr>
          <a:xfrm>
            <a:off x="1438274" y="2868613"/>
            <a:ext cx="9144000" cy="1655762"/>
          </a:xfrm>
        </p:spPr>
        <p:txBody>
          <a:bodyPr>
            <a:normAutofit/>
          </a:bodyPr>
          <a:lstStyle/>
          <a:p>
            <a:pPr marL="457200" indent="-457200" algn="l">
              <a:buFont typeface="Arial" panose="020B0604020202020204" pitchFamily="34" charset="0"/>
              <a:buChar char="•"/>
            </a:pPr>
            <a:r>
              <a:rPr lang="en-US" sz="2800" spc="600" dirty="0" err="1">
                <a:latin typeface="Doubledecker DEMO" pitchFamily="50" charset="0"/>
              </a:rPr>
              <a:t>Atifah</a:t>
            </a:r>
            <a:r>
              <a:rPr lang="en-US" sz="2800" spc="600" dirty="0">
                <a:latin typeface="Doubledecker DEMO" pitchFamily="50" charset="0"/>
              </a:rPr>
              <a:t>  </a:t>
            </a:r>
            <a:r>
              <a:rPr lang="en-US" sz="2800" spc="600" dirty="0" err="1">
                <a:latin typeface="Doubledecker DEMO" pitchFamily="50" charset="0"/>
              </a:rPr>
              <a:t>Qothrunnada</a:t>
            </a:r>
            <a:endParaRPr lang="en-US" sz="2800" spc="600" dirty="0">
              <a:latin typeface="Doubledecker DEMO" pitchFamily="50" charset="0"/>
            </a:endParaRPr>
          </a:p>
          <a:p>
            <a:pPr marL="457200" indent="-457200" algn="l">
              <a:buFont typeface="Arial" panose="020B0604020202020204" pitchFamily="34" charset="0"/>
              <a:buChar char="•"/>
            </a:pPr>
            <a:r>
              <a:rPr lang="en-US" sz="2800" spc="600" dirty="0" err="1">
                <a:latin typeface="Doubledecker DEMO" pitchFamily="50" charset="0"/>
              </a:rPr>
              <a:t>Fathimah</a:t>
            </a:r>
            <a:r>
              <a:rPr lang="en-US" sz="2800" spc="600" dirty="0">
                <a:latin typeface="Doubledecker DEMO" pitchFamily="50" charset="0"/>
              </a:rPr>
              <a:t>  </a:t>
            </a:r>
            <a:r>
              <a:rPr lang="en-US" sz="2800" spc="600" dirty="0" err="1">
                <a:latin typeface="Doubledecker DEMO" pitchFamily="50" charset="0"/>
              </a:rPr>
              <a:t>Hasanti</a:t>
            </a:r>
            <a:endParaRPr lang="en-US" sz="2800" spc="600" dirty="0">
              <a:latin typeface="Doubledecker DEMO" pitchFamily="50" charset="0"/>
            </a:endParaRPr>
          </a:p>
          <a:p>
            <a:pPr marL="457200" indent="-457200" algn="l">
              <a:buFont typeface="Arial" panose="020B0604020202020204" pitchFamily="34" charset="0"/>
              <a:buChar char="•"/>
            </a:pPr>
            <a:r>
              <a:rPr lang="en-US" sz="2800" spc="600" dirty="0">
                <a:latin typeface="Doubledecker DEMO" pitchFamily="50" charset="0"/>
              </a:rPr>
              <a:t>Ng Pei  Wen</a:t>
            </a:r>
            <a:endParaRPr lang="en-ID" sz="2800" spc="600" dirty="0">
              <a:latin typeface="Doubledecker DEMO" pitchFamily="50" charset="0"/>
            </a:endParaRPr>
          </a:p>
        </p:txBody>
      </p:sp>
      <p:cxnSp>
        <p:nvCxnSpPr>
          <p:cNvPr id="7" name="Straight Connector 6">
            <a:extLst>
              <a:ext uri="{FF2B5EF4-FFF2-40B4-BE49-F238E27FC236}">
                <a16:creationId xmlns:a16="http://schemas.microsoft.com/office/drawing/2014/main" id="{9A4396BA-46B8-45F5-8473-8B1DBC6ABBF0}"/>
              </a:ext>
            </a:extLst>
          </p:cNvPr>
          <p:cNvCxnSpPr/>
          <p:nvPr/>
        </p:nvCxnSpPr>
        <p:spPr>
          <a:xfrm>
            <a:off x="0" y="2487613"/>
            <a:ext cx="1227772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BA15B91-BE26-40D1-87E8-8F41076AF59F}"/>
              </a:ext>
            </a:extLst>
          </p:cNvPr>
          <p:cNvCxnSpPr/>
          <p:nvPr/>
        </p:nvCxnSpPr>
        <p:spPr>
          <a:xfrm>
            <a:off x="0" y="742949"/>
            <a:ext cx="122777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699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5353-2789-471C-B506-02AF05D1E2AB}"/>
              </a:ext>
            </a:extLst>
          </p:cNvPr>
          <p:cNvSpPr>
            <a:spLocks noGrp="1"/>
          </p:cNvSpPr>
          <p:nvPr>
            <p:ph type="title"/>
          </p:nvPr>
        </p:nvSpPr>
        <p:spPr/>
        <p:txBody>
          <a:bodyPr/>
          <a:lstStyle/>
          <a:p>
            <a:r>
              <a:rPr lang="en-US" dirty="0"/>
              <a:t>Reference </a:t>
            </a:r>
            <a:endParaRPr lang="en-ID" dirty="0"/>
          </a:p>
        </p:txBody>
      </p:sp>
      <p:sp>
        <p:nvSpPr>
          <p:cNvPr id="3" name="Content Placeholder 2">
            <a:extLst>
              <a:ext uri="{FF2B5EF4-FFF2-40B4-BE49-F238E27FC236}">
                <a16:creationId xmlns:a16="http://schemas.microsoft.com/office/drawing/2014/main" id="{B004CD60-56A6-46E3-A82C-B078146757E8}"/>
              </a:ext>
            </a:extLst>
          </p:cNvPr>
          <p:cNvSpPr>
            <a:spLocks noGrp="1"/>
          </p:cNvSpPr>
          <p:nvPr>
            <p:ph idx="1"/>
          </p:nvPr>
        </p:nvSpPr>
        <p:spPr/>
        <p:txBody>
          <a:bodyPr>
            <a:normAutofit fontScale="70000" lnSpcReduction="20000"/>
          </a:bodyPr>
          <a:lstStyle/>
          <a:p>
            <a:r>
              <a:rPr lang="en-ID" dirty="0">
                <a:hlinkClick r:id="rId2"/>
              </a:rPr>
              <a:t>https://www.pngfly.com/png-qi6rdg/download.html</a:t>
            </a:r>
            <a:endParaRPr lang="en-ID" dirty="0"/>
          </a:p>
          <a:p>
            <a:r>
              <a:rPr lang="en-ID" dirty="0">
                <a:hlinkClick r:id="rId3"/>
              </a:rPr>
              <a:t>https://vectorlogo4u.com/nasi-lemak-vector/</a:t>
            </a:r>
            <a:endParaRPr lang="en-ID" dirty="0"/>
          </a:p>
          <a:p>
            <a:r>
              <a:rPr lang="en-ID" dirty="0">
                <a:hlinkClick r:id="rId4"/>
              </a:rPr>
              <a:t>https://jommakan.my/index-raaga.html</a:t>
            </a:r>
            <a:endParaRPr lang="en-ID" dirty="0"/>
          </a:p>
          <a:p>
            <a:r>
              <a:rPr lang="en-ID" dirty="0">
                <a:hlinkClick r:id="rId5"/>
              </a:rPr>
              <a:t>https://www.dreamstime.com/nasi-lemak-dishes-traditional-malay-food-nasi-lemak-rice-boiled-egg-peanuts-banana-leaf-spicy-sambal-top-rice-tagline-i-image145524535</a:t>
            </a:r>
            <a:endParaRPr lang="en-ID" dirty="0"/>
          </a:p>
          <a:p>
            <a:r>
              <a:rPr lang="en-ID" dirty="0">
                <a:hlinkClick r:id="rId6"/>
              </a:rPr>
              <a:t>https://www.pinclipart.com/pindetail/bRmbJb_cafe-restaurant-cartoon-color-transprent-cafe-cartoon-png/</a:t>
            </a:r>
            <a:endParaRPr lang="en-ID" dirty="0"/>
          </a:p>
          <a:p>
            <a:r>
              <a:rPr lang="en-ID" dirty="0">
                <a:hlinkClick r:id="rId7"/>
              </a:rPr>
              <a:t>https://depositphotos.com/13576582/stock-illustration-speaking-doodle-man-cartoon.html</a:t>
            </a:r>
            <a:endParaRPr lang="en-ID" dirty="0"/>
          </a:p>
          <a:p>
            <a:r>
              <a:rPr lang="en-ID" dirty="0">
                <a:hlinkClick r:id="rId8"/>
              </a:rPr>
              <a:t>https://www.foodadvisor.my/best-nasi-lemak-johor-bahru</a:t>
            </a:r>
            <a:endParaRPr lang="en-ID" dirty="0"/>
          </a:p>
          <a:p>
            <a:r>
              <a:rPr lang="en-ID" dirty="0">
                <a:hlinkClick r:id="rId9"/>
              </a:rPr>
              <a:t>https://www.vecteezy.com/vector-art/166376-canteen-illustration</a:t>
            </a:r>
            <a:endParaRPr lang="en-ID" dirty="0"/>
          </a:p>
          <a:p>
            <a:r>
              <a:rPr lang="en-ID" dirty="0">
                <a:hlinkClick r:id="rId10"/>
              </a:rPr>
              <a:t>https://www.freepik.com/free-vector/boy-getting-food-canteen_4951774.htm#page=1&amp;query=canteen&amp;position=4</a:t>
            </a:r>
            <a:endParaRPr lang="en-ID" dirty="0"/>
          </a:p>
          <a:p>
            <a:r>
              <a:rPr lang="en-ID" dirty="0">
                <a:hlinkClick r:id="rId11"/>
              </a:rPr>
              <a:t>http://eresources.nlb.gov.sg/infopedia/articles/SIP_1739_2010-12-13.html</a:t>
            </a:r>
            <a:endParaRPr lang="en-ID" dirty="0"/>
          </a:p>
        </p:txBody>
      </p:sp>
    </p:spTree>
    <p:extLst>
      <p:ext uri="{BB962C8B-B14F-4D97-AF65-F5344CB8AC3E}">
        <p14:creationId xmlns:p14="http://schemas.microsoft.com/office/powerpoint/2010/main" val="171583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57639F-D79B-4013-A589-2A53E4441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5575"/>
            <a:ext cx="5187416" cy="4162425"/>
          </a:xfrm>
          <a:prstGeom prst="rect">
            <a:avLst/>
          </a:prstGeom>
        </p:spPr>
      </p:pic>
      <p:sp>
        <p:nvSpPr>
          <p:cNvPr id="4" name="Rectangle: Rounded Corners 3">
            <a:extLst>
              <a:ext uri="{FF2B5EF4-FFF2-40B4-BE49-F238E27FC236}">
                <a16:creationId xmlns:a16="http://schemas.microsoft.com/office/drawing/2014/main" id="{39A3401E-B4FF-41AF-9149-091A28224619}"/>
              </a:ext>
            </a:extLst>
          </p:cNvPr>
          <p:cNvSpPr/>
          <p:nvPr/>
        </p:nvSpPr>
        <p:spPr>
          <a:xfrm>
            <a:off x="161848" y="392816"/>
            <a:ext cx="5968094" cy="1031172"/>
          </a:xfrm>
          <a:prstGeom prst="roundRect">
            <a:avLst/>
          </a:prstGeom>
          <a:solidFill>
            <a:schemeClr val="accent3">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rgbClr val="996633"/>
                </a:solidFill>
                <a:latin typeface="Gisbon DEMO" pitchFamily="2" charset="0"/>
              </a:rPr>
              <a:t>Best place to eat nasi lemak in JB</a:t>
            </a:r>
            <a:endParaRPr lang="en-ID" sz="3200" dirty="0">
              <a:solidFill>
                <a:srgbClr val="996633"/>
              </a:solidFill>
              <a:latin typeface="Gisbon DEMO" pitchFamily="2" charset="0"/>
            </a:endParaRPr>
          </a:p>
        </p:txBody>
      </p:sp>
      <p:sp>
        <p:nvSpPr>
          <p:cNvPr id="5" name="Rectangle 4">
            <a:extLst>
              <a:ext uri="{FF2B5EF4-FFF2-40B4-BE49-F238E27FC236}">
                <a16:creationId xmlns:a16="http://schemas.microsoft.com/office/drawing/2014/main" id="{5E49A992-DB8F-4719-9B3C-2A846E65816C}"/>
              </a:ext>
            </a:extLst>
          </p:cNvPr>
          <p:cNvSpPr/>
          <p:nvPr/>
        </p:nvSpPr>
        <p:spPr>
          <a:xfrm>
            <a:off x="6296022" y="1771829"/>
            <a:ext cx="4981575" cy="1276350"/>
          </a:xfrm>
          <a:prstGeom prst="rect">
            <a:avLst/>
          </a:prstGeom>
          <a:solidFill>
            <a:srgbClr val="ADAD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400" b="0" i="0" dirty="0" err="1">
                <a:effectLst/>
                <a:latin typeface="JAVATA" panose="02000600000000000000" pitchFamily="50" charset="0"/>
              </a:rPr>
              <a:t>Warung</a:t>
            </a:r>
            <a:r>
              <a:rPr lang="en-ID" sz="2400" b="0" i="0" dirty="0">
                <a:effectLst/>
                <a:latin typeface="JAVATA" panose="02000600000000000000" pitchFamily="50" charset="0"/>
              </a:rPr>
              <a:t> </a:t>
            </a:r>
            <a:r>
              <a:rPr lang="en-ID" sz="2400" b="0" i="0" dirty="0" err="1">
                <a:effectLst/>
                <a:latin typeface="JAVATA" panose="02000600000000000000" pitchFamily="50" charset="0"/>
              </a:rPr>
              <a:t>Pokok</a:t>
            </a:r>
            <a:r>
              <a:rPr lang="en-ID" sz="2400" b="0" i="0" dirty="0">
                <a:effectLst/>
                <a:latin typeface="JAVATA" panose="02000600000000000000" pitchFamily="50" charset="0"/>
              </a:rPr>
              <a:t> Ceri</a:t>
            </a:r>
          </a:p>
          <a:p>
            <a:r>
              <a:rPr lang="en-ID" dirty="0">
                <a:latin typeface="Adobe Gothic Std B" panose="020B0800000000000000" pitchFamily="34" charset="-128"/>
                <a:ea typeface="Adobe Gothic Std B" panose="020B0800000000000000" pitchFamily="34" charset="-128"/>
              </a:rPr>
              <a:t>23, Jalan </a:t>
            </a:r>
            <a:r>
              <a:rPr lang="en-ID" dirty="0" err="1">
                <a:latin typeface="Adobe Gothic Std B" panose="020B0800000000000000" pitchFamily="34" charset="-128"/>
                <a:ea typeface="Adobe Gothic Std B" panose="020B0800000000000000" pitchFamily="34" charset="-128"/>
              </a:rPr>
              <a:t>Inche</a:t>
            </a:r>
            <a:r>
              <a:rPr lang="en-ID" dirty="0">
                <a:latin typeface="Adobe Gothic Std B" panose="020B0800000000000000" pitchFamily="34" charset="-128"/>
                <a:ea typeface="Adobe Gothic Std B" panose="020B0800000000000000" pitchFamily="34" charset="-128"/>
              </a:rPr>
              <a:t> </a:t>
            </a:r>
            <a:r>
              <a:rPr lang="en-ID" dirty="0" err="1">
                <a:latin typeface="Adobe Gothic Std B" panose="020B0800000000000000" pitchFamily="34" charset="-128"/>
                <a:ea typeface="Adobe Gothic Std B" panose="020B0800000000000000" pitchFamily="34" charset="-128"/>
              </a:rPr>
              <a:t>Besar</a:t>
            </a:r>
            <a:r>
              <a:rPr lang="en-ID" dirty="0">
                <a:latin typeface="Adobe Gothic Std B" panose="020B0800000000000000" pitchFamily="34" charset="-128"/>
                <a:ea typeface="Adobe Gothic Std B" panose="020B0800000000000000" pitchFamily="34" charset="-128"/>
              </a:rPr>
              <a:t> </a:t>
            </a:r>
            <a:r>
              <a:rPr lang="en-ID" dirty="0" err="1">
                <a:latin typeface="Adobe Gothic Std B" panose="020B0800000000000000" pitchFamily="34" charset="-128"/>
                <a:ea typeface="Adobe Gothic Std B" panose="020B0800000000000000" pitchFamily="34" charset="-128"/>
              </a:rPr>
              <a:t>Zubaidah</a:t>
            </a:r>
            <a:r>
              <a:rPr lang="en-ID" dirty="0">
                <a:latin typeface="Adobe Gothic Std B" panose="020B0800000000000000" pitchFamily="34" charset="-128"/>
                <a:ea typeface="Adobe Gothic Std B" panose="020B0800000000000000" pitchFamily="34" charset="-128"/>
              </a:rPr>
              <a:t>, Kampung </a:t>
            </a:r>
            <a:r>
              <a:rPr lang="en-ID" dirty="0" err="1">
                <a:latin typeface="Adobe Gothic Std B" panose="020B0800000000000000" pitchFamily="34" charset="-128"/>
                <a:ea typeface="Adobe Gothic Std B" panose="020B0800000000000000" pitchFamily="34" charset="-128"/>
              </a:rPr>
              <a:t>Mahmoddiah</a:t>
            </a:r>
            <a:r>
              <a:rPr lang="en-ID" dirty="0">
                <a:latin typeface="Adobe Gothic Std B" panose="020B0800000000000000" pitchFamily="34" charset="-128"/>
                <a:ea typeface="Adobe Gothic Std B" panose="020B0800000000000000" pitchFamily="34" charset="-128"/>
              </a:rPr>
              <a:t>, 80100, Johor Bahru, Johor</a:t>
            </a:r>
            <a:endParaRPr lang="en-ID" sz="2400" dirty="0">
              <a:latin typeface="Adobe Gothic Std B" panose="020B0800000000000000" pitchFamily="34" charset="-128"/>
              <a:ea typeface="Adobe Gothic Std B" panose="020B0800000000000000" pitchFamily="34" charset="-128"/>
            </a:endParaRPr>
          </a:p>
        </p:txBody>
      </p:sp>
      <p:sp>
        <p:nvSpPr>
          <p:cNvPr id="8" name="Rectangle 7">
            <a:extLst>
              <a:ext uri="{FF2B5EF4-FFF2-40B4-BE49-F238E27FC236}">
                <a16:creationId xmlns:a16="http://schemas.microsoft.com/office/drawing/2014/main" id="{852995E0-96FC-44B4-B801-B3BB12DFDC30}"/>
              </a:ext>
            </a:extLst>
          </p:cNvPr>
          <p:cNvSpPr/>
          <p:nvPr/>
        </p:nvSpPr>
        <p:spPr>
          <a:xfrm>
            <a:off x="6296022" y="3439299"/>
            <a:ext cx="4981575" cy="1276350"/>
          </a:xfrm>
          <a:prstGeom prst="rect">
            <a:avLst/>
          </a:prstGeom>
          <a:solidFill>
            <a:srgbClr val="ADAD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JAVATA" panose="02000600000000000000" pitchFamily="50" charset="0"/>
              </a:rPr>
              <a:t>Wak</a:t>
            </a:r>
            <a:r>
              <a:rPr lang="en-US" sz="2400" dirty="0">
                <a:latin typeface="JAVATA" panose="02000600000000000000" pitchFamily="50" charset="0"/>
              </a:rPr>
              <a:t> </a:t>
            </a:r>
            <a:r>
              <a:rPr lang="en-US" sz="2400" dirty="0" err="1">
                <a:latin typeface="JAVATA" panose="02000600000000000000" pitchFamily="50" charset="0"/>
              </a:rPr>
              <a:t>Kentut</a:t>
            </a:r>
            <a:r>
              <a:rPr lang="en-US" sz="2400" dirty="0">
                <a:latin typeface="JAVATA" panose="02000600000000000000" pitchFamily="50" charset="0"/>
              </a:rPr>
              <a:t> Nasi Lemak</a:t>
            </a:r>
          </a:p>
          <a:p>
            <a:r>
              <a:rPr lang="fi-FI" dirty="0">
                <a:latin typeface="Adobe Gothic Std B" panose="020B0800000000000000" pitchFamily="34" charset="-128"/>
                <a:ea typeface="Adobe Gothic Std B" panose="020B0800000000000000" pitchFamily="34" charset="-128"/>
              </a:rPr>
              <a:t>Jalan Susur Kulai 2, Taman Kulai Besar, 81000, Kulai , Johor</a:t>
            </a:r>
            <a:endParaRPr lang="en-ID" sz="2400" dirty="0">
              <a:latin typeface="Adobe Gothic Std B" panose="020B0800000000000000" pitchFamily="34" charset="-128"/>
              <a:ea typeface="Adobe Gothic Std B" panose="020B0800000000000000" pitchFamily="34" charset="-128"/>
            </a:endParaRPr>
          </a:p>
        </p:txBody>
      </p:sp>
      <p:sp>
        <p:nvSpPr>
          <p:cNvPr id="9" name="Rectangle 8">
            <a:extLst>
              <a:ext uri="{FF2B5EF4-FFF2-40B4-BE49-F238E27FC236}">
                <a16:creationId xmlns:a16="http://schemas.microsoft.com/office/drawing/2014/main" id="{9B9832BC-D098-4E4A-A95A-0C894C22D701}"/>
              </a:ext>
            </a:extLst>
          </p:cNvPr>
          <p:cNvSpPr/>
          <p:nvPr/>
        </p:nvSpPr>
        <p:spPr>
          <a:xfrm>
            <a:off x="6296024" y="5314950"/>
            <a:ext cx="4981575" cy="1276350"/>
          </a:xfrm>
          <a:prstGeom prst="rect">
            <a:avLst/>
          </a:prstGeom>
          <a:solidFill>
            <a:srgbClr val="ADAD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JAVATA" panose="02000600000000000000" pitchFamily="50" charset="0"/>
              </a:rPr>
              <a:t>261 Bar &amp; Restaurant @ The Els Club </a:t>
            </a:r>
            <a:r>
              <a:rPr lang="en-US" dirty="0" err="1">
                <a:latin typeface="JAVATA" panose="02000600000000000000" pitchFamily="50" charset="0"/>
              </a:rPr>
              <a:t>Desaru</a:t>
            </a:r>
            <a:r>
              <a:rPr lang="en-US" dirty="0">
                <a:latin typeface="JAVATA" panose="02000600000000000000" pitchFamily="50" charset="0"/>
              </a:rPr>
              <a:t> Coast</a:t>
            </a:r>
          </a:p>
          <a:p>
            <a:r>
              <a:rPr lang="pt-BR" sz="1600" dirty="0">
                <a:latin typeface="Adobe Gothic Std B" panose="020B0800000000000000" pitchFamily="34" charset="-128"/>
                <a:ea typeface="Adobe Gothic Std B" panose="020B0800000000000000" pitchFamily="34" charset="-128"/>
              </a:rPr>
              <a:t>No. 4, Jalan Danau, Desaru Coast, Desaru, 82200, Kota Tinggi, Johor</a:t>
            </a:r>
            <a:endParaRPr lang="en-US" sz="1600" dirty="0">
              <a:latin typeface="Adobe Gothic Std B" panose="020B0800000000000000" pitchFamily="34" charset="-128"/>
              <a:ea typeface="Adobe Gothic Std B" panose="020B0800000000000000" pitchFamily="34" charset="-128"/>
            </a:endParaRPr>
          </a:p>
        </p:txBody>
      </p:sp>
      <p:sp>
        <p:nvSpPr>
          <p:cNvPr id="10" name="TextBox 9">
            <a:extLst>
              <a:ext uri="{FF2B5EF4-FFF2-40B4-BE49-F238E27FC236}">
                <a16:creationId xmlns:a16="http://schemas.microsoft.com/office/drawing/2014/main" id="{4F95A1DE-E528-4A70-88DB-ED8E0AFC9293}"/>
              </a:ext>
            </a:extLst>
          </p:cNvPr>
          <p:cNvSpPr txBox="1"/>
          <p:nvPr/>
        </p:nvSpPr>
        <p:spPr>
          <a:xfrm>
            <a:off x="4914900" y="1847850"/>
            <a:ext cx="1181100" cy="1200329"/>
          </a:xfrm>
          <a:prstGeom prst="rect">
            <a:avLst/>
          </a:prstGeom>
          <a:noFill/>
        </p:spPr>
        <p:txBody>
          <a:bodyPr wrap="square" rtlCol="0">
            <a:spAutoFit/>
          </a:bodyPr>
          <a:lstStyle/>
          <a:p>
            <a:r>
              <a:rPr lang="en-US" sz="7200" dirty="0">
                <a:latin typeface="Lemon Brush - Personal Use" pitchFamily="50" charset="0"/>
              </a:rPr>
              <a:t>   </a:t>
            </a:r>
            <a:r>
              <a:rPr lang="en-US" sz="7200" dirty="0">
                <a:solidFill>
                  <a:schemeClr val="tx1">
                    <a:lumMod val="50000"/>
                    <a:lumOff val="50000"/>
                  </a:schemeClr>
                </a:solidFill>
                <a:latin typeface="Lemon Brush - Personal Use" pitchFamily="50" charset="0"/>
              </a:rPr>
              <a:t>1.</a:t>
            </a:r>
            <a:endParaRPr lang="en-ID" sz="7200" dirty="0">
              <a:solidFill>
                <a:schemeClr val="tx1">
                  <a:lumMod val="50000"/>
                  <a:lumOff val="50000"/>
                </a:schemeClr>
              </a:solidFill>
              <a:latin typeface="Lemon Brush - Personal Use" pitchFamily="50" charset="0"/>
            </a:endParaRPr>
          </a:p>
        </p:txBody>
      </p:sp>
      <p:sp>
        <p:nvSpPr>
          <p:cNvPr id="12" name="TextBox 11">
            <a:extLst>
              <a:ext uri="{FF2B5EF4-FFF2-40B4-BE49-F238E27FC236}">
                <a16:creationId xmlns:a16="http://schemas.microsoft.com/office/drawing/2014/main" id="{A73A56AA-A254-4F68-8564-D2FC22854289}"/>
              </a:ext>
            </a:extLst>
          </p:cNvPr>
          <p:cNvSpPr txBox="1"/>
          <p:nvPr/>
        </p:nvSpPr>
        <p:spPr>
          <a:xfrm>
            <a:off x="4914900" y="5314950"/>
            <a:ext cx="1181100" cy="1200329"/>
          </a:xfrm>
          <a:prstGeom prst="rect">
            <a:avLst/>
          </a:prstGeom>
          <a:noFill/>
        </p:spPr>
        <p:txBody>
          <a:bodyPr wrap="square" rtlCol="0">
            <a:spAutoFit/>
          </a:bodyPr>
          <a:lstStyle/>
          <a:p>
            <a:r>
              <a:rPr lang="en-US" sz="7200" dirty="0">
                <a:latin typeface="Lemon Brush - Personal Use" pitchFamily="50" charset="0"/>
              </a:rPr>
              <a:t>  </a:t>
            </a:r>
            <a:r>
              <a:rPr lang="en-US" sz="7200" dirty="0">
                <a:solidFill>
                  <a:schemeClr val="tx1">
                    <a:lumMod val="50000"/>
                    <a:lumOff val="50000"/>
                  </a:schemeClr>
                </a:solidFill>
                <a:latin typeface="Lemon Brush - Personal Use" pitchFamily="50" charset="0"/>
              </a:rPr>
              <a:t>3.</a:t>
            </a:r>
            <a:endParaRPr lang="en-ID" sz="7200" dirty="0">
              <a:solidFill>
                <a:schemeClr val="tx1">
                  <a:lumMod val="50000"/>
                  <a:lumOff val="50000"/>
                </a:schemeClr>
              </a:solidFill>
              <a:latin typeface="Lemon Brush - Personal Use" pitchFamily="50" charset="0"/>
            </a:endParaRPr>
          </a:p>
        </p:txBody>
      </p:sp>
      <p:sp>
        <p:nvSpPr>
          <p:cNvPr id="13" name="TextBox 12">
            <a:extLst>
              <a:ext uri="{FF2B5EF4-FFF2-40B4-BE49-F238E27FC236}">
                <a16:creationId xmlns:a16="http://schemas.microsoft.com/office/drawing/2014/main" id="{3ECBF9E2-3893-4B04-8A00-72101D840129}"/>
              </a:ext>
            </a:extLst>
          </p:cNvPr>
          <p:cNvSpPr txBox="1"/>
          <p:nvPr/>
        </p:nvSpPr>
        <p:spPr>
          <a:xfrm>
            <a:off x="5038725" y="3477309"/>
            <a:ext cx="1181100" cy="1200329"/>
          </a:xfrm>
          <a:prstGeom prst="rect">
            <a:avLst/>
          </a:prstGeom>
          <a:noFill/>
        </p:spPr>
        <p:txBody>
          <a:bodyPr wrap="square" rtlCol="0">
            <a:spAutoFit/>
          </a:bodyPr>
          <a:lstStyle/>
          <a:p>
            <a:r>
              <a:rPr lang="en-US" sz="7200" dirty="0">
                <a:latin typeface="Lemon Brush - Personal Use" pitchFamily="50" charset="0"/>
              </a:rPr>
              <a:t>  </a:t>
            </a:r>
            <a:r>
              <a:rPr lang="en-US" sz="7200" dirty="0">
                <a:solidFill>
                  <a:schemeClr val="tx1">
                    <a:lumMod val="50000"/>
                    <a:lumOff val="50000"/>
                  </a:schemeClr>
                </a:solidFill>
                <a:latin typeface="Lemon Brush - Personal Use" pitchFamily="50" charset="0"/>
              </a:rPr>
              <a:t>2.</a:t>
            </a:r>
            <a:endParaRPr lang="en-ID" sz="7200" dirty="0">
              <a:solidFill>
                <a:schemeClr val="tx1">
                  <a:lumMod val="50000"/>
                  <a:lumOff val="50000"/>
                </a:schemeClr>
              </a:solidFill>
              <a:latin typeface="Lemon Brush - Personal Use" pitchFamily="50" charset="0"/>
            </a:endParaRPr>
          </a:p>
        </p:txBody>
      </p:sp>
    </p:spTree>
    <p:extLst>
      <p:ext uri="{BB962C8B-B14F-4D97-AF65-F5344CB8AC3E}">
        <p14:creationId xmlns:p14="http://schemas.microsoft.com/office/powerpoint/2010/main" val="359367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900" decel="100000" fill="hold"/>
                                        <p:tgtEl>
                                          <p:spTgt spid="1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900" decel="100000" fill="hold"/>
                                        <p:tgtEl>
                                          <p:spTgt spid="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2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4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89FA8-E3E7-499A-B2C5-F318E9AA1DE7}"/>
              </a:ext>
            </a:extLst>
          </p:cNvPr>
          <p:cNvPicPr>
            <a:picLocks noChangeAspect="1"/>
          </p:cNvPicPr>
          <p:nvPr/>
        </p:nvPicPr>
        <p:blipFill rotWithShape="1">
          <a:blip r:embed="rId2">
            <a:extLst>
              <a:ext uri="{28A0092B-C50C-407E-A947-70E740481C1C}">
                <a14:useLocalDpi xmlns:a14="http://schemas.microsoft.com/office/drawing/2010/main" val="0"/>
              </a:ext>
            </a:extLst>
          </a:blip>
          <a:srcRect r="1974"/>
          <a:stretch/>
        </p:blipFill>
        <p:spPr>
          <a:xfrm>
            <a:off x="498961" y="180975"/>
            <a:ext cx="4339739" cy="6291812"/>
          </a:xfrm>
          <a:prstGeom prst="rect">
            <a:avLst/>
          </a:prstGeom>
          <a:noFill/>
        </p:spPr>
      </p:pic>
      <p:sp>
        <p:nvSpPr>
          <p:cNvPr id="6" name="Rectangle: Rounded Corners 5">
            <a:extLst>
              <a:ext uri="{FF2B5EF4-FFF2-40B4-BE49-F238E27FC236}">
                <a16:creationId xmlns:a16="http://schemas.microsoft.com/office/drawing/2014/main" id="{7695C468-6EBB-4D19-A8FA-52561A6303E9}"/>
              </a:ext>
            </a:extLst>
          </p:cNvPr>
          <p:cNvSpPr/>
          <p:nvPr/>
        </p:nvSpPr>
        <p:spPr>
          <a:xfrm>
            <a:off x="5934075" y="469104"/>
            <a:ext cx="4019550" cy="885825"/>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Tournedos DEMO" pitchFamily="50" charset="0"/>
              </a:rPr>
              <a:t>What is Nasi Lemak?</a:t>
            </a:r>
            <a:endParaRPr lang="en-ID" sz="2800" dirty="0">
              <a:latin typeface="Tournedos DEMO" pitchFamily="50" charset="0"/>
            </a:endParaRPr>
          </a:p>
        </p:txBody>
      </p:sp>
      <p:sp>
        <p:nvSpPr>
          <p:cNvPr id="10" name="Rectangle: Rounded Corners 9">
            <a:extLst>
              <a:ext uri="{FF2B5EF4-FFF2-40B4-BE49-F238E27FC236}">
                <a16:creationId xmlns:a16="http://schemas.microsoft.com/office/drawing/2014/main" id="{601AC6AB-2C90-4306-804F-8AC208763F83}"/>
              </a:ext>
            </a:extLst>
          </p:cNvPr>
          <p:cNvSpPr/>
          <p:nvPr/>
        </p:nvSpPr>
        <p:spPr>
          <a:xfrm>
            <a:off x="5934075" y="2195512"/>
            <a:ext cx="4019550" cy="885825"/>
          </a:xfrm>
          <a:prstGeom prst="roundRect">
            <a:avLst/>
          </a:prstGeom>
          <a:solidFill>
            <a:schemeClr val="accent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Tournedos DEMO" pitchFamily="50" charset="0"/>
              </a:rPr>
              <a:t>Characteristic a good nasi lemak</a:t>
            </a:r>
            <a:endParaRPr lang="en-ID" sz="2800" dirty="0">
              <a:latin typeface="Tournedos DEMO" pitchFamily="50" charset="0"/>
            </a:endParaRPr>
          </a:p>
        </p:txBody>
      </p:sp>
      <p:sp>
        <p:nvSpPr>
          <p:cNvPr id="11" name="Rectangle: Rounded Corners 10">
            <a:extLst>
              <a:ext uri="{FF2B5EF4-FFF2-40B4-BE49-F238E27FC236}">
                <a16:creationId xmlns:a16="http://schemas.microsoft.com/office/drawing/2014/main" id="{C604A224-5132-45DF-A137-4177A9D0F941}"/>
              </a:ext>
            </a:extLst>
          </p:cNvPr>
          <p:cNvSpPr/>
          <p:nvPr/>
        </p:nvSpPr>
        <p:spPr>
          <a:xfrm>
            <a:off x="5934075" y="3864767"/>
            <a:ext cx="4019550" cy="885825"/>
          </a:xfrm>
          <a:prstGeom prst="roundRect">
            <a:avLst/>
          </a:prstGeom>
          <a:solidFill>
            <a:schemeClr val="accent3">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latin typeface="Tournedos DEMO" pitchFamily="50" charset="0"/>
              </a:rPr>
              <a:t>Best place to eat nasi lemak</a:t>
            </a:r>
            <a:endParaRPr lang="en-ID" sz="3200" dirty="0">
              <a:latin typeface="Tournedos DEMO" pitchFamily="50" charset="0"/>
            </a:endParaRPr>
          </a:p>
        </p:txBody>
      </p:sp>
      <p:sp>
        <p:nvSpPr>
          <p:cNvPr id="12" name="Rectangle: Rounded Corners 11">
            <a:extLst>
              <a:ext uri="{FF2B5EF4-FFF2-40B4-BE49-F238E27FC236}">
                <a16:creationId xmlns:a16="http://schemas.microsoft.com/office/drawing/2014/main" id="{5C84360B-7BA0-4B91-BA77-D9C1BF84DBDF}"/>
              </a:ext>
            </a:extLst>
          </p:cNvPr>
          <p:cNvSpPr/>
          <p:nvPr/>
        </p:nvSpPr>
        <p:spPr>
          <a:xfrm>
            <a:off x="5934075" y="5591175"/>
            <a:ext cx="4019550" cy="885825"/>
          </a:xfrm>
          <a:prstGeom prst="roundRect">
            <a:avLst/>
          </a:prstGeom>
          <a:solidFill>
            <a:schemeClr val="accent4">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latin typeface="Tournedos DEMO" pitchFamily="50" charset="0"/>
              </a:rPr>
              <a:t>Our honest review</a:t>
            </a:r>
            <a:endParaRPr lang="en-ID" sz="3600" dirty="0">
              <a:latin typeface="Tournedos DEMO" pitchFamily="50" charset="0"/>
            </a:endParaRPr>
          </a:p>
        </p:txBody>
      </p:sp>
    </p:spTree>
    <p:extLst>
      <p:ext uri="{BB962C8B-B14F-4D97-AF65-F5344CB8AC3E}">
        <p14:creationId xmlns:p14="http://schemas.microsoft.com/office/powerpoint/2010/main" val="18102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9CDF1AF1-7639-4900-A623-5D1FD1EE6069}"/>
              </a:ext>
            </a:extLst>
          </p:cNvPr>
          <p:cNvSpPr/>
          <p:nvPr/>
        </p:nvSpPr>
        <p:spPr>
          <a:xfrm>
            <a:off x="3076575" y="1857375"/>
            <a:ext cx="8896350" cy="4819650"/>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latin typeface="Ink Free" panose="03080402000500000000" pitchFamily="66" charset="0"/>
              </a:rPr>
              <a:t>Rice cooked in coconut milk with fragrance of pandas leaves-traditionally served with some kind of fried fish meanwhile Modern one served with anchovies fried with salted peanut, slice of cucumber, fried egg. Sometimes they kept nasi lemak in banana leaf folded in conical pocket</a:t>
            </a:r>
            <a:endParaRPr lang="en-ID" sz="2400" b="1" dirty="0">
              <a:solidFill>
                <a:schemeClr val="tx1">
                  <a:lumMod val="65000"/>
                  <a:lumOff val="35000"/>
                </a:schemeClr>
              </a:solidFill>
              <a:latin typeface="Ink Free" panose="03080402000500000000" pitchFamily="66" charset="0"/>
            </a:endParaRPr>
          </a:p>
        </p:txBody>
      </p:sp>
      <p:pic>
        <p:nvPicPr>
          <p:cNvPr id="11" name="Graphic 10" descr="Line arrow Clockwise curve">
            <a:extLst>
              <a:ext uri="{FF2B5EF4-FFF2-40B4-BE49-F238E27FC236}">
                <a16:creationId xmlns:a16="http://schemas.microsoft.com/office/drawing/2014/main" id="{0EF2A349-78CE-4F16-B42A-6AC6608E4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flipH="1">
            <a:off x="1104900" y="1200150"/>
            <a:ext cx="1800225" cy="2143125"/>
          </a:xfrm>
          <a:prstGeom prst="rect">
            <a:avLst/>
          </a:prstGeom>
        </p:spPr>
      </p:pic>
      <p:sp>
        <p:nvSpPr>
          <p:cNvPr id="12" name="Rectangle: Rounded Corners 11">
            <a:extLst>
              <a:ext uri="{FF2B5EF4-FFF2-40B4-BE49-F238E27FC236}">
                <a16:creationId xmlns:a16="http://schemas.microsoft.com/office/drawing/2014/main" id="{C5F15251-B103-4211-8D29-FF55DD0FF74F}"/>
              </a:ext>
            </a:extLst>
          </p:cNvPr>
          <p:cNvSpPr/>
          <p:nvPr/>
        </p:nvSpPr>
        <p:spPr>
          <a:xfrm>
            <a:off x="704850" y="180975"/>
            <a:ext cx="4743450" cy="1304925"/>
          </a:xfrm>
          <a:prstGeom prst="roundRec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600" dirty="0">
                <a:solidFill>
                  <a:schemeClr val="accent3">
                    <a:lumMod val="50000"/>
                  </a:schemeClr>
                </a:solidFill>
                <a:latin typeface="Samantha" pitchFamily="2" charset="0"/>
              </a:rPr>
              <a:t>What is Nasi Lemak?</a:t>
            </a:r>
            <a:endParaRPr lang="en-ID" sz="6600" dirty="0">
              <a:solidFill>
                <a:schemeClr val="accent3">
                  <a:lumMod val="50000"/>
                </a:schemeClr>
              </a:solidFill>
              <a:latin typeface="Samantha" pitchFamily="2" charset="0"/>
            </a:endParaRPr>
          </a:p>
        </p:txBody>
      </p:sp>
      <p:pic>
        <p:nvPicPr>
          <p:cNvPr id="14" name="Picture 13">
            <a:extLst>
              <a:ext uri="{FF2B5EF4-FFF2-40B4-BE49-F238E27FC236}">
                <a16:creationId xmlns:a16="http://schemas.microsoft.com/office/drawing/2014/main" id="{34F70095-BFE0-4C7A-BAF8-F5AA9D14B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626" y="3019425"/>
            <a:ext cx="8127424" cy="3838575"/>
          </a:xfrm>
          <a:prstGeom prst="rect">
            <a:avLst/>
          </a:prstGeom>
        </p:spPr>
      </p:pic>
    </p:spTree>
    <p:extLst>
      <p:ext uri="{BB962C8B-B14F-4D97-AF65-F5344CB8AC3E}">
        <p14:creationId xmlns:p14="http://schemas.microsoft.com/office/powerpoint/2010/main" val="18780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E4552E-55B5-48A5-B9BA-318E04D414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74240" y="1494164"/>
            <a:ext cx="6918182" cy="5984227"/>
          </a:xfrm>
          <a:prstGeom prst="rect">
            <a:avLst/>
          </a:prstGeom>
        </p:spPr>
      </p:pic>
      <p:sp>
        <p:nvSpPr>
          <p:cNvPr id="4" name="Rectangle: Rounded Corners 3">
            <a:extLst>
              <a:ext uri="{FF2B5EF4-FFF2-40B4-BE49-F238E27FC236}">
                <a16:creationId xmlns:a16="http://schemas.microsoft.com/office/drawing/2014/main" id="{F11951DD-0438-4353-BC01-BE65769EBD4A}"/>
              </a:ext>
            </a:extLst>
          </p:cNvPr>
          <p:cNvSpPr/>
          <p:nvPr/>
        </p:nvSpPr>
        <p:spPr>
          <a:xfrm>
            <a:off x="276225" y="300037"/>
            <a:ext cx="4552950" cy="1271588"/>
          </a:xfrm>
          <a:prstGeom prst="roundRect">
            <a:avLst/>
          </a:prstGeom>
          <a:solidFill>
            <a:schemeClr val="accent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spc="-150" dirty="0">
                <a:solidFill>
                  <a:srgbClr val="FF0000"/>
                </a:solidFill>
                <a:latin typeface="China Syndrome DEMO" pitchFamily="50" charset="0"/>
              </a:rPr>
              <a:t>Characteristic a good nasi lemak</a:t>
            </a:r>
            <a:endParaRPr lang="en-ID" sz="3200" spc="-150" dirty="0">
              <a:solidFill>
                <a:srgbClr val="FF0000"/>
              </a:solidFill>
              <a:latin typeface="China Syndrome DEMO" pitchFamily="50" charset="0"/>
            </a:endParaRPr>
          </a:p>
        </p:txBody>
      </p:sp>
      <p:sp>
        <p:nvSpPr>
          <p:cNvPr id="20" name="Flowchart: Terminator 19">
            <a:extLst>
              <a:ext uri="{FF2B5EF4-FFF2-40B4-BE49-F238E27FC236}">
                <a16:creationId xmlns:a16="http://schemas.microsoft.com/office/drawing/2014/main" id="{86C7B22A-6186-40DF-9388-C867D3B14C59}"/>
              </a:ext>
            </a:extLst>
          </p:cNvPr>
          <p:cNvSpPr/>
          <p:nvPr/>
        </p:nvSpPr>
        <p:spPr>
          <a:xfrm>
            <a:off x="6886575" y="1238248"/>
            <a:ext cx="5305425" cy="1133475"/>
          </a:xfrm>
          <a:prstGeom prst="flowChartTerminator">
            <a:avLst/>
          </a:prstGeom>
          <a:solidFill>
            <a:srgbClr val="FFF6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a:solidFill>
                  <a:schemeClr val="tx1"/>
                </a:solidFill>
                <a:latin typeface="Candara Light" panose="020E0502030303020204" pitchFamily="34" charset="0"/>
              </a:rPr>
              <a:t>Fragrance coconut rice</a:t>
            </a:r>
          </a:p>
        </p:txBody>
      </p:sp>
      <p:sp>
        <p:nvSpPr>
          <p:cNvPr id="21" name="Flowchart: Terminator 20">
            <a:extLst>
              <a:ext uri="{FF2B5EF4-FFF2-40B4-BE49-F238E27FC236}">
                <a16:creationId xmlns:a16="http://schemas.microsoft.com/office/drawing/2014/main" id="{B70CE1AB-52FF-4A20-9483-48545F35494A}"/>
              </a:ext>
            </a:extLst>
          </p:cNvPr>
          <p:cNvSpPr/>
          <p:nvPr/>
        </p:nvSpPr>
        <p:spPr>
          <a:xfrm>
            <a:off x="0" y="1985964"/>
            <a:ext cx="5948364" cy="1133475"/>
          </a:xfrm>
          <a:prstGeom prst="flowChartTerminator">
            <a:avLst/>
          </a:prstGeom>
          <a:solidFill>
            <a:srgbClr val="FFF6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200" b="1" dirty="0">
                <a:solidFill>
                  <a:schemeClr val="tx1"/>
                </a:solidFill>
                <a:latin typeface="Candara Light" panose="020E0502030303020204" pitchFamily="34" charset="0"/>
              </a:rPr>
              <a:t>Dark red sambal</a:t>
            </a:r>
          </a:p>
        </p:txBody>
      </p:sp>
      <p:sp>
        <p:nvSpPr>
          <p:cNvPr id="22" name="Flowchart: Terminator 21">
            <a:extLst>
              <a:ext uri="{FF2B5EF4-FFF2-40B4-BE49-F238E27FC236}">
                <a16:creationId xmlns:a16="http://schemas.microsoft.com/office/drawing/2014/main" id="{47EB7D40-2F43-4552-A4FB-3492A4B19BF0}"/>
              </a:ext>
            </a:extLst>
          </p:cNvPr>
          <p:cNvSpPr/>
          <p:nvPr/>
        </p:nvSpPr>
        <p:spPr>
          <a:xfrm>
            <a:off x="6886575" y="4685662"/>
            <a:ext cx="5305425" cy="1133475"/>
          </a:xfrm>
          <a:prstGeom prst="flowChartTerminator">
            <a:avLst/>
          </a:prstGeom>
          <a:solidFill>
            <a:srgbClr val="FFF6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ndara Light" panose="020E0502030303020204" pitchFamily="34" charset="0"/>
              </a:rPr>
              <a:t>Sweet and </a:t>
            </a:r>
            <a:r>
              <a:rPr lang="en-US" sz="2800" b="1" dirty="0" err="1">
                <a:solidFill>
                  <a:schemeClr val="tx1"/>
                </a:solidFill>
                <a:latin typeface="Candara Light" panose="020E0502030303020204" pitchFamily="34" charset="0"/>
              </a:rPr>
              <a:t>savoury</a:t>
            </a:r>
            <a:endParaRPr lang="en-ID" sz="2800" b="1" dirty="0">
              <a:solidFill>
                <a:schemeClr val="tx1"/>
              </a:solidFill>
              <a:latin typeface="Candara Light" panose="020E0502030303020204" pitchFamily="34" charset="0"/>
            </a:endParaRPr>
          </a:p>
        </p:txBody>
      </p:sp>
      <p:sp>
        <p:nvSpPr>
          <p:cNvPr id="23" name="Flowchart: Terminator 22">
            <a:extLst>
              <a:ext uri="{FF2B5EF4-FFF2-40B4-BE49-F238E27FC236}">
                <a16:creationId xmlns:a16="http://schemas.microsoft.com/office/drawing/2014/main" id="{458412CD-955B-4815-A014-24CF352D5B56}"/>
              </a:ext>
            </a:extLst>
          </p:cNvPr>
          <p:cNvSpPr/>
          <p:nvPr/>
        </p:nvSpPr>
        <p:spPr>
          <a:xfrm>
            <a:off x="0" y="5724525"/>
            <a:ext cx="6429377" cy="1133475"/>
          </a:xfrm>
          <a:prstGeom prst="flowChartTerminator">
            <a:avLst/>
          </a:prstGeom>
          <a:solidFill>
            <a:srgbClr val="FFF6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b="1" dirty="0">
                <a:solidFill>
                  <a:schemeClr val="tx1"/>
                </a:solidFill>
                <a:latin typeface="Candara Light" panose="020E0502030303020204" pitchFamily="34" charset="0"/>
              </a:rPr>
              <a:t>Crispy anchovy and peanut</a:t>
            </a:r>
          </a:p>
        </p:txBody>
      </p:sp>
      <p:sp>
        <p:nvSpPr>
          <p:cNvPr id="25" name="Flowchart: Alternate Process 24">
            <a:extLst>
              <a:ext uri="{FF2B5EF4-FFF2-40B4-BE49-F238E27FC236}">
                <a16:creationId xmlns:a16="http://schemas.microsoft.com/office/drawing/2014/main" id="{001E42D6-56FB-4704-AA74-2E8B7E91A051}"/>
              </a:ext>
            </a:extLst>
          </p:cNvPr>
          <p:cNvSpPr/>
          <p:nvPr/>
        </p:nvSpPr>
        <p:spPr>
          <a:xfrm>
            <a:off x="6886575" y="1238247"/>
            <a:ext cx="933450" cy="1133475"/>
          </a:xfrm>
          <a:prstGeom prst="flowChartAlternateProcess">
            <a:avLst/>
          </a:prstGeom>
          <a:solidFill>
            <a:srgbClr val="FFF6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dobe Gothic Std B" panose="020B0800000000000000" pitchFamily="34" charset="-128"/>
                <a:ea typeface="Adobe Gothic Std B" panose="020B0800000000000000" pitchFamily="34" charset="-128"/>
              </a:rPr>
              <a:t>1</a:t>
            </a:r>
            <a:endParaRPr lang="en-ID" sz="4000" dirty="0">
              <a:solidFill>
                <a:schemeClr val="tx1"/>
              </a:solidFill>
              <a:latin typeface="Adobe Gothic Std B" panose="020B0800000000000000" pitchFamily="34" charset="-128"/>
              <a:ea typeface="Adobe Gothic Std B" panose="020B0800000000000000" pitchFamily="34" charset="-128"/>
            </a:endParaRPr>
          </a:p>
        </p:txBody>
      </p:sp>
      <p:sp>
        <p:nvSpPr>
          <p:cNvPr id="26" name="Flowchart: Alternate Process 25">
            <a:extLst>
              <a:ext uri="{FF2B5EF4-FFF2-40B4-BE49-F238E27FC236}">
                <a16:creationId xmlns:a16="http://schemas.microsoft.com/office/drawing/2014/main" id="{937D956B-073F-4A74-8FAF-6AEE60785557}"/>
              </a:ext>
            </a:extLst>
          </p:cNvPr>
          <p:cNvSpPr/>
          <p:nvPr/>
        </p:nvSpPr>
        <p:spPr>
          <a:xfrm>
            <a:off x="6777038" y="4685662"/>
            <a:ext cx="933450" cy="1133475"/>
          </a:xfrm>
          <a:prstGeom prst="flowChartAlternateProcess">
            <a:avLst/>
          </a:prstGeom>
          <a:solidFill>
            <a:srgbClr val="FFF6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dobe Gothic Std B" panose="020B0800000000000000" pitchFamily="34" charset="-128"/>
                <a:ea typeface="Adobe Gothic Std B" panose="020B0800000000000000" pitchFamily="34" charset="-128"/>
              </a:rPr>
              <a:t>2</a:t>
            </a:r>
            <a:endParaRPr lang="en-ID" sz="4000" dirty="0">
              <a:solidFill>
                <a:schemeClr val="tx1"/>
              </a:solidFill>
              <a:latin typeface="Adobe Gothic Std B" panose="020B0800000000000000" pitchFamily="34" charset="-128"/>
              <a:ea typeface="Adobe Gothic Std B" panose="020B0800000000000000" pitchFamily="34" charset="-128"/>
            </a:endParaRPr>
          </a:p>
        </p:txBody>
      </p:sp>
      <p:sp>
        <p:nvSpPr>
          <p:cNvPr id="27" name="Flowchart: Alternate Process 26">
            <a:extLst>
              <a:ext uri="{FF2B5EF4-FFF2-40B4-BE49-F238E27FC236}">
                <a16:creationId xmlns:a16="http://schemas.microsoft.com/office/drawing/2014/main" id="{438FF0CB-0ECB-4787-9FE2-EE126CCAB37D}"/>
              </a:ext>
            </a:extLst>
          </p:cNvPr>
          <p:cNvSpPr/>
          <p:nvPr/>
        </p:nvSpPr>
        <p:spPr>
          <a:xfrm>
            <a:off x="0" y="1985963"/>
            <a:ext cx="933450" cy="1133475"/>
          </a:xfrm>
          <a:prstGeom prst="flowChartAlternateProcess">
            <a:avLst/>
          </a:prstGeom>
          <a:solidFill>
            <a:srgbClr val="FFF6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dobe Gothic Std B" panose="020B0800000000000000" pitchFamily="34" charset="-128"/>
                <a:ea typeface="Adobe Gothic Std B" panose="020B0800000000000000" pitchFamily="34" charset="-128"/>
              </a:rPr>
              <a:t>3</a:t>
            </a:r>
            <a:endParaRPr lang="en-ID" sz="4000" dirty="0">
              <a:solidFill>
                <a:schemeClr val="tx1"/>
              </a:solidFill>
              <a:latin typeface="Adobe Gothic Std B" panose="020B0800000000000000" pitchFamily="34" charset="-128"/>
              <a:ea typeface="Adobe Gothic Std B" panose="020B0800000000000000" pitchFamily="34" charset="-128"/>
            </a:endParaRPr>
          </a:p>
        </p:txBody>
      </p:sp>
      <p:sp>
        <p:nvSpPr>
          <p:cNvPr id="28" name="Flowchart: Alternate Process 27">
            <a:extLst>
              <a:ext uri="{FF2B5EF4-FFF2-40B4-BE49-F238E27FC236}">
                <a16:creationId xmlns:a16="http://schemas.microsoft.com/office/drawing/2014/main" id="{FC595265-7B4C-4DA4-AEBF-3C2B82FDCE9A}"/>
              </a:ext>
            </a:extLst>
          </p:cNvPr>
          <p:cNvSpPr/>
          <p:nvPr/>
        </p:nvSpPr>
        <p:spPr>
          <a:xfrm>
            <a:off x="-39372" y="5724524"/>
            <a:ext cx="933450" cy="1133475"/>
          </a:xfrm>
          <a:prstGeom prst="flowChartAlternateProcess">
            <a:avLst/>
          </a:prstGeom>
          <a:solidFill>
            <a:srgbClr val="FFF6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dobe Gothic Std B" panose="020B0800000000000000" pitchFamily="34" charset="-128"/>
                <a:ea typeface="Adobe Gothic Std B" panose="020B0800000000000000" pitchFamily="34" charset="-128"/>
              </a:rPr>
              <a:t>4</a:t>
            </a:r>
            <a:endParaRPr lang="en-ID" sz="4000" dirty="0">
              <a:solidFill>
                <a:schemeClr val="tx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8402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9B0410-D98E-4BF3-9A21-1E6C6E6CCD88}"/>
              </a:ext>
            </a:extLst>
          </p:cNvPr>
          <p:cNvSpPr/>
          <p:nvPr/>
        </p:nvSpPr>
        <p:spPr>
          <a:xfrm>
            <a:off x="127906" y="237372"/>
            <a:ext cx="5968094" cy="1031172"/>
          </a:xfrm>
          <a:prstGeom prst="roundRect">
            <a:avLst/>
          </a:prstGeom>
          <a:solidFill>
            <a:schemeClr val="accent3">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rgbClr val="996633"/>
                </a:solidFill>
                <a:latin typeface="Gisbon DEMO" pitchFamily="2" charset="0"/>
              </a:rPr>
              <a:t>Best place to eat nasi lemak in UTM</a:t>
            </a:r>
            <a:endParaRPr lang="en-ID" sz="3200" dirty="0">
              <a:solidFill>
                <a:srgbClr val="996633"/>
              </a:solidFill>
              <a:latin typeface="Gisbon DEMO" pitchFamily="2" charset="0"/>
            </a:endParaRPr>
          </a:p>
        </p:txBody>
      </p:sp>
      <p:sp>
        <p:nvSpPr>
          <p:cNvPr id="5" name="Rectangle 4">
            <a:extLst>
              <a:ext uri="{FF2B5EF4-FFF2-40B4-BE49-F238E27FC236}">
                <a16:creationId xmlns:a16="http://schemas.microsoft.com/office/drawing/2014/main" id="{160B03E5-4E39-4A5C-83BE-EA19961196FB}"/>
              </a:ext>
            </a:extLst>
          </p:cNvPr>
          <p:cNvSpPr/>
          <p:nvPr/>
        </p:nvSpPr>
        <p:spPr>
          <a:xfrm>
            <a:off x="7210425" y="3363091"/>
            <a:ext cx="4981575" cy="1276350"/>
          </a:xfrm>
          <a:prstGeom prst="rect">
            <a:avLst/>
          </a:prstGeom>
          <a:solidFill>
            <a:srgbClr val="ADAD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400" dirty="0">
              <a:latin typeface="Adobe Gothic Std B" panose="020B0800000000000000" pitchFamily="34" charset="-128"/>
              <a:ea typeface="Adobe Gothic Std B" panose="020B0800000000000000" pitchFamily="34" charset="-128"/>
            </a:endParaRPr>
          </a:p>
        </p:txBody>
      </p:sp>
      <p:sp>
        <p:nvSpPr>
          <p:cNvPr id="6" name="Rectangle 5">
            <a:extLst>
              <a:ext uri="{FF2B5EF4-FFF2-40B4-BE49-F238E27FC236}">
                <a16:creationId xmlns:a16="http://schemas.microsoft.com/office/drawing/2014/main" id="{D3493EDF-3283-4C7A-BAD5-4AB830FEF274}"/>
              </a:ext>
            </a:extLst>
          </p:cNvPr>
          <p:cNvSpPr/>
          <p:nvPr/>
        </p:nvSpPr>
        <p:spPr>
          <a:xfrm>
            <a:off x="4555369" y="1477992"/>
            <a:ext cx="4981575" cy="1276350"/>
          </a:xfrm>
          <a:prstGeom prst="rect">
            <a:avLst/>
          </a:prstGeom>
          <a:solidFill>
            <a:srgbClr val="ADAD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400" dirty="0">
              <a:latin typeface="Adobe Gothic Std B" panose="020B0800000000000000" pitchFamily="34" charset="-128"/>
              <a:ea typeface="Adobe Gothic Std B" panose="020B0800000000000000" pitchFamily="34" charset="-128"/>
            </a:endParaRPr>
          </a:p>
        </p:txBody>
      </p:sp>
      <p:sp>
        <p:nvSpPr>
          <p:cNvPr id="7" name="TextBox 6">
            <a:extLst>
              <a:ext uri="{FF2B5EF4-FFF2-40B4-BE49-F238E27FC236}">
                <a16:creationId xmlns:a16="http://schemas.microsoft.com/office/drawing/2014/main" id="{CB020EBB-E08F-4B0B-ADF3-3E0A57D6F49A}"/>
              </a:ext>
            </a:extLst>
          </p:cNvPr>
          <p:cNvSpPr txBox="1"/>
          <p:nvPr/>
        </p:nvSpPr>
        <p:spPr>
          <a:xfrm>
            <a:off x="3341570" y="1516003"/>
            <a:ext cx="1181100" cy="1200329"/>
          </a:xfrm>
          <a:prstGeom prst="rect">
            <a:avLst/>
          </a:prstGeom>
          <a:noFill/>
        </p:spPr>
        <p:txBody>
          <a:bodyPr wrap="square" rtlCol="0">
            <a:spAutoFit/>
          </a:bodyPr>
          <a:lstStyle/>
          <a:p>
            <a:r>
              <a:rPr lang="en-US" sz="7200" dirty="0">
                <a:latin typeface="Lemon Brush - Personal Use" pitchFamily="50" charset="0"/>
              </a:rPr>
              <a:t>   </a:t>
            </a:r>
            <a:r>
              <a:rPr lang="en-US" sz="7200" dirty="0">
                <a:solidFill>
                  <a:schemeClr val="tx1">
                    <a:lumMod val="50000"/>
                    <a:lumOff val="50000"/>
                  </a:schemeClr>
                </a:solidFill>
                <a:latin typeface="Lemon Brush - Personal Use" pitchFamily="50" charset="0"/>
              </a:rPr>
              <a:t>1.</a:t>
            </a:r>
            <a:endParaRPr lang="en-ID" sz="7200" dirty="0">
              <a:solidFill>
                <a:schemeClr val="tx1">
                  <a:lumMod val="50000"/>
                  <a:lumOff val="50000"/>
                </a:schemeClr>
              </a:solidFill>
              <a:latin typeface="Lemon Brush - Personal Use" pitchFamily="50" charset="0"/>
            </a:endParaRPr>
          </a:p>
        </p:txBody>
      </p:sp>
      <p:sp>
        <p:nvSpPr>
          <p:cNvPr id="8" name="TextBox 7">
            <a:extLst>
              <a:ext uri="{FF2B5EF4-FFF2-40B4-BE49-F238E27FC236}">
                <a16:creationId xmlns:a16="http://schemas.microsoft.com/office/drawing/2014/main" id="{36EA4489-49AE-4D54-B82B-E7D4CC28013E}"/>
              </a:ext>
            </a:extLst>
          </p:cNvPr>
          <p:cNvSpPr txBox="1"/>
          <p:nvPr/>
        </p:nvSpPr>
        <p:spPr>
          <a:xfrm>
            <a:off x="3374270" y="5014319"/>
            <a:ext cx="1181100" cy="1200329"/>
          </a:xfrm>
          <a:prstGeom prst="rect">
            <a:avLst/>
          </a:prstGeom>
          <a:noFill/>
        </p:spPr>
        <p:txBody>
          <a:bodyPr wrap="square" rtlCol="0">
            <a:spAutoFit/>
          </a:bodyPr>
          <a:lstStyle/>
          <a:p>
            <a:r>
              <a:rPr lang="en-US" sz="7200" dirty="0">
                <a:latin typeface="Lemon Brush - Personal Use" pitchFamily="50" charset="0"/>
              </a:rPr>
              <a:t>  </a:t>
            </a:r>
            <a:r>
              <a:rPr lang="en-US" sz="7200" dirty="0">
                <a:solidFill>
                  <a:schemeClr val="tx1">
                    <a:lumMod val="50000"/>
                    <a:lumOff val="50000"/>
                  </a:schemeClr>
                </a:solidFill>
                <a:latin typeface="Lemon Brush - Personal Use" pitchFamily="50" charset="0"/>
              </a:rPr>
              <a:t>3.</a:t>
            </a:r>
            <a:endParaRPr lang="en-ID" sz="7200" dirty="0">
              <a:solidFill>
                <a:schemeClr val="tx1">
                  <a:lumMod val="50000"/>
                  <a:lumOff val="50000"/>
                </a:schemeClr>
              </a:solidFill>
              <a:latin typeface="Lemon Brush - Personal Use" pitchFamily="50" charset="0"/>
            </a:endParaRPr>
          </a:p>
        </p:txBody>
      </p:sp>
      <p:sp>
        <p:nvSpPr>
          <p:cNvPr id="9" name="TextBox 8">
            <a:extLst>
              <a:ext uri="{FF2B5EF4-FFF2-40B4-BE49-F238E27FC236}">
                <a16:creationId xmlns:a16="http://schemas.microsoft.com/office/drawing/2014/main" id="{9FAAAD87-56C6-403D-8FA7-BE94AF526A59}"/>
              </a:ext>
            </a:extLst>
          </p:cNvPr>
          <p:cNvSpPr txBox="1"/>
          <p:nvPr/>
        </p:nvSpPr>
        <p:spPr>
          <a:xfrm>
            <a:off x="5865057" y="3363091"/>
            <a:ext cx="1181100" cy="1200329"/>
          </a:xfrm>
          <a:prstGeom prst="rect">
            <a:avLst/>
          </a:prstGeom>
          <a:noFill/>
        </p:spPr>
        <p:txBody>
          <a:bodyPr wrap="square" rtlCol="0">
            <a:spAutoFit/>
          </a:bodyPr>
          <a:lstStyle/>
          <a:p>
            <a:r>
              <a:rPr lang="en-US" sz="7200" dirty="0">
                <a:latin typeface="Lemon Brush - Personal Use" pitchFamily="50" charset="0"/>
              </a:rPr>
              <a:t>  </a:t>
            </a:r>
            <a:r>
              <a:rPr lang="en-US" sz="7200" dirty="0">
                <a:solidFill>
                  <a:schemeClr val="tx1">
                    <a:lumMod val="50000"/>
                    <a:lumOff val="50000"/>
                  </a:schemeClr>
                </a:solidFill>
                <a:latin typeface="Lemon Brush - Personal Use" pitchFamily="50" charset="0"/>
              </a:rPr>
              <a:t>2.</a:t>
            </a:r>
            <a:endParaRPr lang="en-ID" sz="7200" dirty="0">
              <a:solidFill>
                <a:schemeClr val="tx1">
                  <a:lumMod val="50000"/>
                  <a:lumOff val="50000"/>
                </a:schemeClr>
              </a:solidFill>
              <a:latin typeface="Lemon Brush - Personal Use" pitchFamily="50" charset="0"/>
            </a:endParaRPr>
          </a:p>
        </p:txBody>
      </p:sp>
      <p:sp>
        <p:nvSpPr>
          <p:cNvPr id="10" name="Rectangle 9">
            <a:extLst>
              <a:ext uri="{FF2B5EF4-FFF2-40B4-BE49-F238E27FC236}">
                <a16:creationId xmlns:a16="http://schemas.microsoft.com/office/drawing/2014/main" id="{1730BA26-86EF-4895-AF1F-9051EEB05412}"/>
              </a:ext>
            </a:extLst>
          </p:cNvPr>
          <p:cNvSpPr/>
          <p:nvPr/>
        </p:nvSpPr>
        <p:spPr>
          <a:xfrm>
            <a:off x="4522670" y="5014319"/>
            <a:ext cx="4981575" cy="1276350"/>
          </a:xfrm>
          <a:prstGeom prst="rect">
            <a:avLst/>
          </a:prstGeom>
          <a:solidFill>
            <a:srgbClr val="ADAD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400" dirty="0">
              <a:latin typeface="Adobe Gothic Std B" panose="020B0800000000000000" pitchFamily="34" charset="-128"/>
              <a:ea typeface="Adobe Gothic Std B" panose="020B0800000000000000" pitchFamily="34" charset="-128"/>
            </a:endParaRPr>
          </a:p>
        </p:txBody>
      </p:sp>
      <p:pic>
        <p:nvPicPr>
          <p:cNvPr id="11" name="Picture 10">
            <a:extLst>
              <a:ext uri="{FF2B5EF4-FFF2-40B4-BE49-F238E27FC236}">
                <a16:creationId xmlns:a16="http://schemas.microsoft.com/office/drawing/2014/main" id="{37D50312-C7B2-4BBA-8C4D-FDE423DC4A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76" b="97561" l="4473" r="96965">
                        <a14:foregroundMark x1="25559" y1="90894" x2="33067" y2="94146"/>
                        <a14:foregroundMark x1="33067" y1="94146" x2="41054" y2="95122"/>
                        <a14:foregroundMark x1="41054" y1="95122" x2="49042" y2="93984"/>
                        <a14:foregroundMark x1="49042" y1="93984" x2="53514" y2="91057"/>
                        <a14:foregroundMark x1="21725" y1="97561" x2="21725" y2="97561"/>
                        <a14:foregroundMark x1="80990" y1="66179" x2="80990" y2="66179"/>
                        <a14:foregroundMark x1="84984" y1="64553" x2="84984" y2="64553"/>
                        <a14:foregroundMark x1="84345" y1="58699" x2="83546" y2="85203"/>
                        <a14:foregroundMark x1="83546" y1="85203" x2="80990" y2="93333"/>
                        <a14:foregroundMark x1="80990" y1="93333" x2="76837" y2="94309"/>
                        <a14:foregroundMark x1="92492" y1="85366" x2="90735" y2="93008"/>
                        <a14:foregroundMark x1="96166" y1="89756" x2="96166" y2="89756"/>
                        <a14:foregroundMark x1="96805" y1="90732" x2="96965" y2="91382"/>
                        <a14:foregroundMark x1="90096" y1="35447" x2="91214" y2="42764"/>
                        <a14:foregroundMark x1="80351" y1="40163" x2="77796" y2="48618"/>
                        <a14:foregroundMark x1="77796" y1="48618" x2="72843" y2="51382"/>
                        <a14:foregroundMark x1="81789" y1="24878" x2="74441" y2="21626"/>
                        <a14:foregroundMark x1="74441" y1="21626" x2="73802" y2="19350"/>
                        <a14:foregroundMark x1="85942" y1="13984" x2="89936" y2="17886"/>
                        <a14:foregroundMark x1="77636" y1="22276" x2="73802" y2="28455"/>
                        <a14:foregroundMark x1="70607" y1="17561" x2="70927" y2="20813"/>
                        <a14:foregroundMark x1="72524" y1="27317" x2="72204" y2="28780"/>
                        <a14:foregroundMark x1="70607" y1="25528" x2="70288" y2="25366"/>
                        <a14:foregroundMark x1="65335" y1="51545" x2="65335" y2="51545"/>
                        <a14:foregroundMark x1="67093" y1="50732" x2="67093" y2="50732"/>
                        <a14:foregroundMark x1="90575" y1="35122" x2="90575" y2="35122"/>
                        <a14:foregroundMark x1="88658" y1="33333" x2="88658" y2="33333"/>
                        <a14:foregroundMark x1="91693" y1="44878" x2="91693" y2="44878"/>
                        <a14:foregroundMark x1="92173" y1="46829" x2="92173" y2="46829"/>
                        <a14:foregroundMark x1="85942" y1="48293" x2="85942" y2="48293"/>
                        <a14:foregroundMark x1="86102" y1="47480" x2="86102" y2="47480"/>
                        <a14:foregroundMark x1="81629" y1="34797" x2="81629" y2="34797"/>
                        <a14:foregroundMark x1="82748" y1="33659" x2="82748" y2="33659"/>
                        <a14:foregroundMark x1="88179" y1="30569" x2="88179" y2="30569"/>
                        <a14:foregroundMark x1="91054" y1="30569" x2="91054" y2="30569"/>
                        <a14:foregroundMark x1="94569" y1="38537" x2="94569" y2="38537"/>
                        <a14:foregroundMark x1="70128" y1="23415" x2="70128" y2="23415"/>
                        <a14:foregroundMark x1="17572" y1="12683" x2="17572" y2="12683"/>
                        <a14:foregroundMark x1="16613" y1="11057" x2="16613" y2="11057"/>
                        <a14:foregroundMark x1="83706" y1="10081" x2="83706" y2="10081"/>
                        <a14:foregroundMark x1="21406" y1="19187" x2="21406" y2="19187"/>
                        <a14:foregroundMark x1="22843" y1="12358" x2="15176" y2="6667"/>
                        <a14:foregroundMark x1="15176" y1="6667" x2="12141" y2="14959"/>
                        <a14:foregroundMark x1="12141" y1="14959" x2="18850" y2="15935"/>
                        <a14:foregroundMark x1="21565" y1="7805" x2="21406" y2="7642"/>
                        <a14:foregroundMark x1="27955" y1="15285" x2="23163" y2="22602"/>
                        <a14:foregroundMark x1="23163" y1="22602" x2="23163" y2="21951"/>
                        <a14:foregroundMark x1="24601" y1="13821" x2="22045" y2="22276"/>
                        <a14:foregroundMark x1="22045" y1="22276" x2="21885" y2="22276"/>
                        <a14:foregroundMark x1="19329" y1="22276" x2="15335" y2="28455"/>
                        <a14:foregroundMark x1="13738" y1="34797" x2="11821" y2="43740"/>
                        <a14:foregroundMark x1="11821" y1="43740" x2="12141" y2="49106"/>
                        <a14:foregroundMark x1="15655" y1="44065" x2="14696" y2="57073"/>
                        <a14:foregroundMark x1="11981" y1="57398" x2="4473" y2="68455"/>
                        <a14:foregroundMark x1="5112" y1="50569" x2="7029" y2="65691"/>
                        <a14:foregroundMark x1="8946" y1="72683" x2="8946" y2="80325"/>
                        <a14:foregroundMark x1="13259" y1="72846" x2="13419" y2="78049"/>
                        <a14:foregroundMark x1="35144" y1="32033" x2="35144" y2="32033"/>
                        <a14:foregroundMark x1="36422" y1="30894" x2="36422" y2="30894"/>
                        <a14:foregroundMark x1="36422" y1="30894" x2="35623" y2="32358"/>
                        <a14:foregroundMark x1="33387" y1="28293" x2="33387" y2="28293"/>
                        <a14:foregroundMark x1="28115" y1="37724" x2="28115" y2="37724"/>
                        <a14:foregroundMark x1="83546" y1="38049" x2="83546" y2="38049"/>
                        <a14:foregroundMark x1="85783" y1="40650" x2="85783" y2="40650"/>
                        <a14:foregroundMark x1="85942" y1="41951" x2="85942" y2="47154"/>
                        <a14:foregroundMark x1="81789" y1="48943" x2="82907" y2="52033"/>
                        <a14:foregroundMark x1="78594" y1="40163" x2="77316" y2="42602"/>
                        <a14:foregroundMark x1="85623" y1="30894" x2="88658" y2="30081"/>
                        <a14:foregroundMark x1="93291" y1="32846" x2="94409" y2="34959"/>
                        <a14:foregroundMark x1="89936" y1="32033" x2="91374" y2="33821"/>
                        <a14:foregroundMark x1="25879" y1="24065" x2="25879" y2="24065"/>
                        <a14:foregroundMark x1="19329" y1="2276" x2="19329" y2="2276"/>
                        <a14:backgroundMark x1="43610" y1="25366" x2="47284" y2="17398"/>
                        <a14:backgroundMark x1="47284" y1="17398" x2="47444" y2="16585"/>
                        <a14:backgroundMark x1="42013" y1="12846" x2="60064" y2="7480"/>
                        <a14:backgroundMark x1="60064" y1="7480" x2="37380" y2="16423"/>
                        <a14:backgroundMark x1="37380" y1="16423" x2="56390" y2="12520"/>
                        <a14:backgroundMark x1="56390" y1="12520" x2="46645" y2="17073"/>
                        <a14:backgroundMark x1="46645" y1="17073" x2="46166" y2="16911"/>
                      </a14:backgroundRemoval>
                    </a14:imgEffect>
                  </a14:imgLayer>
                </a14:imgProps>
              </a:ext>
              <a:ext uri="{28A0092B-C50C-407E-A947-70E740481C1C}">
                <a14:useLocalDpi xmlns:a14="http://schemas.microsoft.com/office/drawing/2010/main" val="0"/>
              </a:ext>
            </a:extLst>
          </a:blip>
          <a:stretch>
            <a:fillRect/>
          </a:stretch>
        </p:blipFill>
        <p:spPr>
          <a:xfrm>
            <a:off x="-37812" y="3064233"/>
            <a:ext cx="3969932" cy="3900173"/>
          </a:xfrm>
          <a:prstGeom prst="rect">
            <a:avLst/>
          </a:prstGeom>
        </p:spPr>
      </p:pic>
      <p:sp>
        <p:nvSpPr>
          <p:cNvPr id="2" name="TextBox 1">
            <a:extLst>
              <a:ext uri="{FF2B5EF4-FFF2-40B4-BE49-F238E27FC236}">
                <a16:creationId xmlns:a16="http://schemas.microsoft.com/office/drawing/2014/main" id="{004D8D75-9EB0-43B4-B2C0-602097BB1437}"/>
              </a:ext>
            </a:extLst>
          </p:cNvPr>
          <p:cNvSpPr txBox="1"/>
          <p:nvPr/>
        </p:nvSpPr>
        <p:spPr>
          <a:xfrm>
            <a:off x="4693920" y="1837106"/>
            <a:ext cx="4257040" cy="523220"/>
          </a:xfrm>
          <a:prstGeom prst="rect">
            <a:avLst/>
          </a:prstGeom>
          <a:noFill/>
        </p:spPr>
        <p:txBody>
          <a:bodyPr wrap="square" rtlCol="0">
            <a:spAutoFit/>
          </a:bodyPr>
          <a:lstStyle/>
          <a:p>
            <a:r>
              <a:rPr lang="en-US" sz="2800" dirty="0">
                <a:solidFill>
                  <a:srgbClr val="FF0000"/>
                </a:solidFill>
                <a:latin typeface="Adobe Gothic Std B" panose="020B0800000000000000" pitchFamily="34" charset="-128"/>
                <a:ea typeface="Adobe Gothic Std B" panose="020B0800000000000000" pitchFamily="34" charset="-128"/>
              </a:rPr>
              <a:t>N24 Street Cafe</a:t>
            </a:r>
            <a:endParaRPr lang="en-ID" sz="2800" dirty="0">
              <a:solidFill>
                <a:srgbClr val="FF0000"/>
              </a:solidFill>
              <a:latin typeface="Adobe Gothic Std B" panose="020B0800000000000000" pitchFamily="34" charset="-128"/>
              <a:ea typeface="Adobe Gothic Std B" panose="020B0800000000000000" pitchFamily="34" charset="-128"/>
            </a:endParaRPr>
          </a:p>
        </p:txBody>
      </p:sp>
      <p:sp>
        <p:nvSpPr>
          <p:cNvPr id="3" name="TextBox 2">
            <a:extLst>
              <a:ext uri="{FF2B5EF4-FFF2-40B4-BE49-F238E27FC236}">
                <a16:creationId xmlns:a16="http://schemas.microsoft.com/office/drawing/2014/main" id="{54B46CBD-0095-48AA-B09D-2E21AC9C52B1}"/>
              </a:ext>
            </a:extLst>
          </p:cNvPr>
          <p:cNvSpPr txBox="1"/>
          <p:nvPr/>
        </p:nvSpPr>
        <p:spPr>
          <a:xfrm>
            <a:off x="7293172" y="3702799"/>
            <a:ext cx="3881120" cy="584775"/>
          </a:xfrm>
          <a:prstGeom prst="rect">
            <a:avLst/>
          </a:prstGeom>
          <a:noFill/>
        </p:spPr>
        <p:txBody>
          <a:bodyPr wrap="square" rtlCol="0">
            <a:spAutoFit/>
          </a:bodyPr>
          <a:lstStyle/>
          <a:p>
            <a:r>
              <a:rPr lang="en-US" sz="3200" dirty="0" err="1">
                <a:solidFill>
                  <a:srgbClr val="FF0000"/>
                </a:solidFill>
                <a:latin typeface="Adobe Gothic Std B" panose="020B0800000000000000" pitchFamily="34" charset="-128"/>
                <a:ea typeface="Adobe Gothic Std B" panose="020B0800000000000000" pitchFamily="34" charset="-128"/>
              </a:rPr>
              <a:t>Mak</a:t>
            </a:r>
            <a:r>
              <a:rPr lang="en-US" sz="3200" dirty="0">
                <a:solidFill>
                  <a:srgbClr val="FF0000"/>
                </a:solidFill>
                <a:latin typeface="Adobe Gothic Std B" panose="020B0800000000000000" pitchFamily="34" charset="-128"/>
                <a:ea typeface="Adobe Gothic Std B" panose="020B0800000000000000" pitchFamily="34" charset="-128"/>
              </a:rPr>
              <a:t> </a:t>
            </a:r>
            <a:r>
              <a:rPr lang="en-US" sz="3200" dirty="0" err="1">
                <a:solidFill>
                  <a:srgbClr val="FF0000"/>
                </a:solidFill>
                <a:latin typeface="Adobe Gothic Std B" panose="020B0800000000000000" pitchFamily="34" charset="-128"/>
                <a:ea typeface="Adobe Gothic Std B" panose="020B0800000000000000" pitchFamily="34" charset="-128"/>
              </a:rPr>
              <a:t>Ngah</a:t>
            </a:r>
            <a:endParaRPr lang="en-ID" sz="3200" dirty="0">
              <a:solidFill>
                <a:srgbClr val="FF0000"/>
              </a:solidFill>
              <a:latin typeface="Adobe Gothic Std B" panose="020B0800000000000000" pitchFamily="34" charset="-128"/>
              <a:ea typeface="Adobe Gothic Std B" panose="020B0800000000000000" pitchFamily="34" charset="-128"/>
            </a:endParaRPr>
          </a:p>
        </p:txBody>
      </p:sp>
      <p:sp>
        <p:nvSpPr>
          <p:cNvPr id="12" name="TextBox 11">
            <a:extLst>
              <a:ext uri="{FF2B5EF4-FFF2-40B4-BE49-F238E27FC236}">
                <a16:creationId xmlns:a16="http://schemas.microsoft.com/office/drawing/2014/main" id="{07A77F27-6427-4497-B126-5AC41B8C56E4}"/>
              </a:ext>
            </a:extLst>
          </p:cNvPr>
          <p:cNvSpPr txBox="1"/>
          <p:nvPr/>
        </p:nvSpPr>
        <p:spPr>
          <a:xfrm>
            <a:off x="4693920" y="5380008"/>
            <a:ext cx="3789680" cy="584775"/>
          </a:xfrm>
          <a:prstGeom prst="rect">
            <a:avLst/>
          </a:prstGeom>
          <a:noFill/>
        </p:spPr>
        <p:txBody>
          <a:bodyPr wrap="square" rtlCol="0">
            <a:spAutoFit/>
          </a:bodyPr>
          <a:lstStyle/>
          <a:p>
            <a:r>
              <a:rPr lang="en-US" sz="3200" dirty="0" err="1">
                <a:solidFill>
                  <a:srgbClr val="FF0000"/>
                </a:solidFill>
                <a:latin typeface="Adobe Gothic Std B" panose="020B0800000000000000" pitchFamily="34" charset="-128"/>
                <a:ea typeface="Adobe Gothic Std B" panose="020B0800000000000000" pitchFamily="34" charset="-128"/>
              </a:rPr>
              <a:t>Arked</a:t>
            </a:r>
            <a:r>
              <a:rPr lang="en-US" sz="3200" dirty="0">
                <a:solidFill>
                  <a:srgbClr val="FF0000"/>
                </a:solidFill>
                <a:latin typeface="Adobe Gothic Std B" panose="020B0800000000000000" pitchFamily="34" charset="-128"/>
                <a:ea typeface="Adobe Gothic Std B" panose="020B0800000000000000" pitchFamily="34" charset="-128"/>
              </a:rPr>
              <a:t> </a:t>
            </a:r>
            <a:r>
              <a:rPr lang="en-US" sz="3200" dirty="0" err="1">
                <a:solidFill>
                  <a:srgbClr val="FF0000"/>
                </a:solidFill>
                <a:latin typeface="Adobe Gothic Std B" panose="020B0800000000000000" pitchFamily="34" charset="-128"/>
                <a:ea typeface="Adobe Gothic Std B" panose="020B0800000000000000" pitchFamily="34" charset="-128"/>
              </a:rPr>
              <a:t>Cengal</a:t>
            </a:r>
            <a:endParaRPr lang="en-ID" sz="3200" dirty="0">
              <a:solidFill>
                <a:srgbClr val="FF0000"/>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30880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P spid="2" grpId="0"/>
      <p:bldP spid="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35DD417-826A-4512-BB62-E1ACBC17BFDA}"/>
              </a:ext>
            </a:extLst>
          </p:cNvPr>
          <p:cNvSpPr/>
          <p:nvPr/>
        </p:nvSpPr>
        <p:spPr>
          <a:xfrm>
            <a:off x="7753350" y="295276"/>
            <a:ext cx="4019550" cy="885825"/>
          </a:xfrm>
          <a:prstGeom prst="roundRect">
            <a:avLst/>
          </a:prstGeom>
          <a:solidFill>
            <a:schemeClr val="accent4">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spc="-150" dirty="0">
                <a:solidFill>
                  <a:srgbClr val="0070C0"/>
                </a:solidFill>
                <a:latin typeface="Lithos Pro Regular" panose="04020505030E02020A04" pitchFamily="82" charset="0"/>
              </a:rPr>
              <a:t>Our honest review</a:t>
            </a:r>
            <a:endParaRPr lang="en-ID" sz="2800" b="1" spc="-150" dirty="0">
              <a:solidFill>
                <a:srgbClr val="0070C0"/>
              </a:solidFill>
              <a:latin typeface="Lithos Pro Regular" panose="04020505030E02020A04" pitchFamily="82" charset="0"/>
            </a:endParaRPr>
          </a:p>
        </p:txBody>
      </p:sp>
      <p:sp>
        <p:nvSpPr>
          <p:cNvPr id="8" name="Flowchart: Delay 7">
            <a:extLst>
              <a:ext uri="{FF2B5EF4-FFF2-40B4-BE49-F238E27FC236}">
                <a16:creationId xmlns:a16="http://schemas.microsoft.com/office/drawing/2014/main" id="{C5715091-DC69-4699-A2AE-466F1006114D}"/>
              </a:ext>
            </a:extLst>
          </p:cNvPr>
          <p:cNvSpPr/>
          <p:nvPr/>
        </p:nvSpPr>
        <p:spPr>
          <a:xfrm rot="16200000">
            <a:off x="4264406" y="304801"/>
            <a:ext cx="1038225" cy="1752600"/>
          </a:xfrm>
          <a:prstGeom prst="flowChartDelay">
            <a:avLst/>
          </a:prstGeom>
          <a:solidFill>
            <a:srgbClr val="EBD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pc="-300" dirty="0">
              <a:solidFill>
                <a:srgbClr val="0070C0"/>
              </a:solidFill>
              <a:latin typeface="Lithos Pro Regular" panose="04020505030E02020A04" pitchFamily="82" charset="0"/>
            </a:endParaRPr>
          </a:p>
        </p:txBody>
      </p:sp>
      <p:pic>
        <p:nvPicPr>
          <p:cNvPr id="10" name="Picture 9">
            <a:extLst>
              <a:ext uri="{FF2B5EF4-FFF2-40B4-BE49-F238E27FC236}">
                <a16:creationId xmlns:a16="http://schemas.microsoft.com/office/drawing/2014/main" id="{B2C21096-5A52-4B25-82A5-380023F01E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8391525" y="2483168"/>
            <a:ext cx="4819650" cy="4819650"/>
          </a:xfrm>
          <a:prstGeom prst="rect">
            <a:avLst/>
          </a:prstGeom>
        </p:spPr>
      </p:pic>
      <p:sp>
        <p:nvSpPr>
          <p:cNvPr id="11" name="Thought Bubble: Cloud 10">
            <a:extLst>
              <a:ext uri="{FF2B5EF4-FFF2-40B4-BE49-F238E27FC236}">
                <a16:creationId xmlns:a16="http://schemas.microsoft.com/office/drawing/2014/main" id="{C38F014F-CCF1-41B5-AA26-834B7D9C5DAA}"/>
              </a:ext>
            </a:extLst>
          </p:cNvPr>
          <p:cNvSpPr/>
          <p:nvPr/>
        </p:nvSpPr>
        <p:spPr>
          <a:xfrm rot="21131617" flipH="1">
            <a:off x="710022" y="1283726"/>
            <a:ext cx="8364098" cy="4854429"/>
          </a:xfrm>
          <a:prstGeom prst="cloudCallout">
            <a:avLst/>
          </a:prstGeom>
          <a:solidFill>
            <a:srgbClr val="EBD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5D13607E-5745-44BC-84A1-82FB8AAB66F3}"/>
              </a:ext>
            </a:extLst>
          </p:cNvPr>
          <p:cNvSpPr txBox="1"/>
          <p:nvPr/>
        </p:nvSpPr>
        <p:spPr>
          <a:xfrm>
            <a:off x="3991959" y="881063"/>
            <a:ext cx="1809750" cy="461665"/>
          </a:xfrm>
          <a:prstGeom prst="rect">
            <a:avLst/>
          </a:prstGeom>
          <a:noFill/>
        </p:spPr>
        <p:txBody>
          <a:bodyPr wrap="square" rtlCol="0">
            <a:spAutoFit/>
          </a:bodyPr>
          <a:lstStyle/>
          <a:p>
            <a:r>
              <a:rPr lang="en-US" sz="2400" spc="300" dirty="0">
                <a:latin typeface="Hobo Std" panose="020B0803040709020204" pitchFamily="34" charset="0"/>
              </a:rPr>
              <a:t>PEIWEN</a:t>
            </a:r>
            <a:endParaRPr lang="en-ID" sz="2400" spc="300" dirty="0">
              <a:latin typeface="Hobo Std" panose="020B0803040709020204" pitchFamily="34" charset="0"/>
            </a:endParaRPr>
          </a:p>
        </p:txBody>
      </p:sp>
      <p:sp>
        <p:nvSpPr>
          <p:cNvPr id="2" name="TextBox 1">
            <a:extLst>
              <a:ext uri="{FF2B5EF4-FFF2-40B4-BE49-F238E27FC236}">
                <a16:creationId xmlns:a16="http://schemas.microsoft.com/office/drawing/2014/main" id="{4F99851C-4B47-47C7-BCAF-A284C5EE98A5}"/>
              </a:ext>
            </a:extLst>
          </p:cNvPr>
          <p:cNvSpPr txBox="1"/>
          <p:nvPr/>
        </p:nvSpPr>
        <p:spPr>
          <a:xfrm>
            <a:off x="2133600" y="2703344"/>
            <a:ext cx="5821680" cy="1938992"/>
          </a:xfrm>
          <a:prstGeom prst="rect">
            <a:avLst/>
          </a:prstGeom>
          <a:noFill/>
        </p:spPr>
        <p:txBody>
          <a:bodyPr wrap="square" rtlCol="0">
            <a:spAutoFit/>
          </a:bodyPr>
          <a:lstStyle/>
          <a:p>
            <a:r>
              <a:rPr lang="en-US" sz="2400" b="1" dirty="0">
                <a:latin typeface="Imprint MT Shadow" panose="04020605060303030202" pitchFamily="82" charset="0"/>
              </a:rPr>
              <a:t>In my opinion, the best nasi lemak for me is the nasi lemak in N24. The rice that served is still warm and it makes the dish become more delicious. Although it seem simple but perfect.</a:t>
            </a:r>
            <a:endParaRPr lang="en-ID" sz="2400" b="1" dirty="0">
              <a:latin typeface="Imprint MT Shadow" panose="04020605060303030202" pitchFamily="82" charset="0"/>
            </a:endParaRPr>
          </a:p>
        </p:txBody>
      </p:sp>
    </p:spTree>
    <p:extLst>
      <p:ext uri="{BB962C8B-B14F-4D97-AF65-F5344CB8AC3E}">
        <p14:creationId xmlns:p14="http://schemas.microsoft.com/office/powerpoint/2010/main" val="7016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5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B7"/>
        </a:solidFill>
        <a:effectLst/>
      </p:bgPr>
    </p:bg>
    <p:spTree>
      <p:nvGrpSpPr>
        <p:cNvPr id="1" name=""/>
        <p:cNvGrpSpPr/>
        <p:nvPr/>
      </p:nvGrpSpPr>
      <p:grpSpPr>
        <a:xfrm>
          <a:off x="0" y="0"/>
          <a:ext cx="0" cy="0"/>
          <a:chOff x="0" y="0"/>
          <a:chExt cx="0" cy="0"/>
        </a:xfrm>
      </p:grpSpPr>
      <p:sp>
        <p:nvSpPr>
          <p:cNvPr id="7" name="Flowchart: Delay 6">
            <a:extLst>
              <a:ext uri="{FF2B5EF4-FFF2-40B4-BE49-F238E27FC236}">
                <a16:creationId xmlns:a16="http://schemas.microsoft.com/office/drawing/2014/main" id="{0A189C2F-0781-4200-915B-FBC8DEEFF5D3}"/>
              </a:ext>
            </a:extLst>
          </p:cNvPr>
          <p:cNvSpPr/>
          <p:nvPr/>
        </p:nvSpPr>
        <p:spPr>
          <a:xfrm rot="16200000">
            <a:off x="4264406" y="304801"/>
            <a:ext cx="1038225" cy="1752600"/>
          </a:xfrm>
          <a:prstGeom prst="flowChartDelay">
            <a:avLst/>
          </a:prstGeom>
          <a:solidFill>
            <a:srgbClr val="FDF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pc="-300" dirty="0">
              <a:solidFill>
                <a:srgbClr val="0070C0"/>
              </a:solidFill>
              <a:latin typeface="Lithos Pro Regular" panose="04020505030E02020A04" pitchFamily="82" charset="0"/>
            </a:endParaRPr>
          </a:p>
        </p:txBody>
      </p:sp>
      <p:sp>
        <p:nvSpPr>
          <p:cNvPr id="8" name="Thought Bubble: Cloud 7">
            <a:extLst>
              <a:ext uri="{FF2B5EF4-FFF2-40B4-BE49-F238E27FC236}">
                <a16:creationId xmlns:a16="http://schemas.microsoft.com/office/drawing/2014/main" id="{02C40E07-B563-436F-8A25-A934257C5C10}"/>
              </a:ext>
            </a:extLst>
          </p:cNvPr>
          <p:cNvSpPr/>
          <p:nvPr/>
        </p:nvSpPr>
        <p:spPr>
          <a:xfrm rot="21131617" flipH="1">
            <a:off x="710022" y="1283726"/>
            <a:ext cx="8364098" cy="4854429"/>
          </a:xfrm>
          <a:prstGeom prst="cloudCallout">
            <a:avLst/>
          </a:prstGeom>
          <a:solidFill>
            <a:srgbClr val="FDF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9BED27C1-3DAD-42BD-83E9-07616A9AF6F3}"/>
              </a:ext>
            </a:extLst>
          </p:cNvPr>
          <p:cNvSpPr txBox="1"/>
          <p:nvPr/>
        </p:nvSpPr>
        <p:spPr>
          <a:xfrm>
            <a:off x="3991959" y="881063"/>
            <a:ext cx="1809750" cy="461665"/>
          </a:xfrm>
          <a:prstGeom prst="rect">
            <a:avLst/>
          </a:prstGeom>
          <a:noFill/>
        </p:spPr>
        <p:txBody>
          <a:bodyPr wrap="square" rtlCol="0">
            <a:spAutoFit/>
          </a:bodyPr>
          <a:lstStyle/>
          <a:p>
            <a:r>
              <a:rPr lang="en-US" sz="2400" spc="300" dirty="0">
                <a:latin typeface="Hobo Std" panose="020B0803040709020204" pitchFamily="34" charset="0"/>
              </a:rPr>
              <a:t>ATIFAH</a:t>
            </a:r>
            <a:endParaRPr lang="en-ID" sz="2400" spc="300" dirty="0">
              <a:latin typeface="Hobo Std" panose="020B0803040709020204" pitchFamily="34" charset="0"/>
            </a:endParaRPr>
          </a:p>
        </p:txBody>
      </p:sp>
      <p:pic>
        <p:nvPicPr>
          <p:cNvPr id="10" name="Picture 9">
            <a:extLst>
              <a:ext uri="{FF2B5EF4-FFF2-40B4-BE49-F238E27FC236}">
                <a16:creationId xmlns:a16="http://schemas.microsoft.com/office/drawing/2014/main" id="{C09F963E-AFE1-4551-8E17-470C465473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8391525" y="2483168"/>
            <a:ext cx="4819650" cy="4819650"/>
          </a:xfrm>
          <a:prstGeom prst="rect">
            <a:avLst/>
          </a:prstGeom>
        </p:spPr>
      </p:pic>
      <p:sp>
        <p:nvSpPr>
          <p:cNvPr id="2" name="TextBox 1">
            <a:extLst>
              <a:ext uri="{FF2B5EF4-FFF2-40B4-BE49-F238E27FC236}">
                <a16:creationId xmlns:a16="http://schemas.microsoft.com/office/drawing/2014/main" id="{4BCF9EBB-93B3-4BEE-9ADC-500E6F6F91DB}"/>
              </a:ext>
            </a:extLst>
          </p:cNvPr>
          <p:cNvSpPr txBox="1"/>
          <p:nvPr/>
        </p:nvSpPr>
        <p:spPr>
          <a:xfrm>
            <a:off x="2194560" y="2585592"/>
            <a:ext cx="5770880" cy="1785104"/>
          </a:xfrm>
          <a:prstGeom prst="rect">
            <a:avLst/>
          </a:prstGeom>
          <a:noFill/>
        </p:spPr>
        <p:txBody>
          <a:bodyPr wrap="square" rtlCol="0">
            <a:spAutoFit/>
          </a:bodyPr>
          <a:lstStyle/>
          <a:p>
            <a:r>
              <a:rPr lang="en-US" sz="2200" b="1" dirty="0">
                <a:latin typeface="Imprint MT Shadow" panose="04020605060303030202" pitchFamily="82" charset="0"/>
              </a:rPr>
              <a:t>Nasi Lemak at N24 Street Café that is so good because of it has savory and sweet taste but not overrated only cost RM3 and you will get Fried Chicken and Nasi Lemak that is very worth it to try. </a:t>
            </a:r>
            <a:endParaRPr lang="en-ID" sz="2200" b="1" dirty="0">
              <a:latin typeface="Imprint MT Shadow" panose="04020605060303030202" pitchFamily="82" charset="0"/>
            </a:endParaRPr>
          </a:p>
        </p:txBody>
      </p:sp>
    </p:spTree>
    <p:extLst>
      <p:ext uri="{BB962C8B-B14F-4D97-AF65-F5344CB8AC3E}">
        <p14:creationId xmlns:p14="http://schemas.microsoft.com/office/powerpoint/2010/main" val="262889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497"/>
        </a:solidFill>
        <a:effectLst/>
      </p:bgPr>
    </p:bg>
    <p:spTree>
      <p:nvGrpSpPr>
        <p:cNvPr id="1" name=""/>
        <p:cNvGrpSpPr/>
        <p:nvPr/>
      </p:nvGrpSpPr>
      <p:grpSpPr>
        <a:xfrm>
          <a:off x="0" y="0"/>
          <a:ext cx="0" cy="0"/>
          <a:chOff x="0" y="0"/>
          <a:chExt cx="0" cy="0"/>
        </a:xfrm>
      </p:grpSpPr>
      <p:sp>
        <p:nvSpPr>
          <p:cNvPr id="6" name="Flowchart: Delay 5">
            <a:extLst>
              <a:ext uri="{FF2B5EF4-FFF2-40B4-BE49-F238E27FC236}">
                <a16:creationId xmlns:a16="http://schemas.microsoft.com/office/drawing/2014/main" id="{D927EA24-0CF6-4789-A26E-626841374AAC}"/>
              </a:ext>
            </a:extLst>
          </p:cNvPr>
          <p:cNvSpPr/>
          <p:nvPr/>
        </p:nvSpPr>
        <p:spPr>
          <a:xfrm rot="16200000">
            <a:off x="4264406" y="304801"/>
            <a:ext cx="1038225" cy="1752600"/>
          </a:xfrm>
          <a:prstGeom prst="flowChartDelay">
            <a:avLst/>
          </a:prstGeom>
          <a:solidFill>
            <a:srgbClr val="F7F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pc="-300" dirty="0">
              <a:solidFill>
                <a:srgbClr val="0070C0"/>
              </a:solidFill>
              <a:latin typeface="Lithos Pro Regular" panose="04020505030E02020A04" pitchFamily="82" charset="0"/>
            </a:endParaRPr>
          </a:p>
        </p:txBody>
      </p:sp>
      <p:sp>
        <p:nvSpPr>
          <p:cNvPr id="7" name="Thought Bubble: Cloud 6">
            <a:extLst>
              <a:ext uri="{FF2B5EF4-FFF2-40B4-BE49-F238E27FC236}">
                <a16:creationId xmlns:a16="http://schemas.microsoft.com/office/drawing/2014/main" id="{823F18C4-05D8-4234-84BC-6B022FA97AFE}"/>
              </a:ext>
            </a:extLst>
          </p:cNvPr>
          <p:cNvSpPr/>
          <p:nvPr/>
        </p:nvSpPr>
        <p:spPr>
          <a:xfrm rot="21131617" flipH="1">
            <a:off x="710022" y="1283726"/>
            <a:ext cx="8364098" cy="4854429"/>
          </a:xfrm>
          <a:prstGeom prst="cloudCallout">
            <a:avLst/>
          </a:prstGeom>
          <a:solidFill>
            <a:srgbClr val="F7F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E5037AD4-A540-4CA9-B7AC-CCC59FE981F2}"/>
              </a:ext>
            </a:extLst>
          </p:cNvPr>
          <p:cNvSpPr txBox="1"/>
          <p:nvPr/>
        </p:nvSpPr>
        <p:spPr>
          <a:xfrm>
            <a:off x="3987196" y="881063"/>
            <a:ext cx="1809750" cy="369332"/>
          </a:xfrm>
          <a:prstGeom prst="rect">
            <a:avLst/>
          </a:prstGeom>
          <a:noFill/>
        </p:spPr>
        <p:txBody>
          <a:bodyPr wrap="square" rtlCol="0">
            <a:spAutoFit/>
          </a:bodyPr>
          <a:lstStyle/>
          <a:p>
            <a:r>
              <a:rPr lang="en-US" spc="300" dirty="0">
                <a:latin typeface="Hobo Std" panose="020B0803040709020204" pitchFamily="34" charset="0"/>
              </a:rPr>
              <a:t>FATHIMAH</a:t>
            </a:r>
            <a:endParaRPr lang="en-ID" spc="300" dirty="0">
              <a:latin typeface="Hobo Std" panose="020B0803040709020204" pitchFamily="34" charset="0"/>
            </a:endParaRPr>
          </a:p>
        </p:txBody>
      </p:sp>
      <p:pic>
        <p:nvPicPr>
          <p:cNvPr id="9" name="Picture 8">
            <a:extLst>
              <a:ext uri="{FF2B5EF4-FFF2-40B4-BE49-F238E27FC236}">
                <a16:creationId xmlns:a16="http://schemas.microsoft.com/office/drawing/2014/main" id="{2594B003-F733-476A-9437-F862A240D07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8391525" y="2483168"/>
            <a:ext cx="4819650" cy="4819650"/>
          </a:xfrm>
          <a:prstGeom prst="rect">
            <a:avLst/>
          </a:prstGeom>
        </p:spPr>
      </p:pic>
      <p:sp>
        <p:nvSpPr>
          <p:cNvPr id="2" name="TextBox 1">
            <a:extLst>
              <a:ext uri="{FF2B5EF4-FFF2-40B4-BE49-F238E27FC236}">
                <a16:creationId xmlns:a16="http://schemas.microsoft.com/office/drawing/2014/main" id="{5A2006AC-2A2C-4691-851D-C585C18D8DD5}"/>
              </a:ext>
            </a:extLst>
          </p:cNvPr>
          <p:cNvSpPr txBox="1"/>
          <p:nvPr/>
        </p:nvSpPr>
        <p:spPr>
          <a:xfrm>
            <a:off x="2214880" y="2477871"/>
            <a:ext cx="5669280" cy="1938992"/>
          </a:xfrm>
          <a:prstGeom prst="rect">
            <a:avLst/>
          </a:prstGeom>
          <a:noFill/>
        </p:spPr>
        <p:txBody>
          <a:bodyPr wrap="square" rtlCol="0">
            <a:spAutoFit/>
          </a:bodyPr>
          <a:lstStyle/>
          <a:p>
            <a:r>
              <a:rPr lang="en-US" sz="2400" b="1" dirty="0" err="1">
                <a:latin typeface="Imprint MT Shadow" panose="04020605060303030202" pitchFamily="82" charset="0"/>
              </a:rPr>
              <a:t>Cengal's</a:t>
            </a:r>
            <a:r>
              <a:rPr lang="en-US" sz="2400" b="1" dirty="0">
                <a:latin typeface="Imprint MT Shadow" panose="04020605060303030202" pitchFamily="82" charset="0"/>
              </a:rPr>
              <a:t> nasi lemak is the best nasi lemak. The sambal of nasi lemak taste really good and spicy that make the nasi lemak taste better and also for the side dishes are crispy. It tastes just right for me.</a:t>
            </a:r>
            <a:endParaRPr lang="en-ID" sz="2400" b="1" dirty="0">
              <a:latin typeface="Imprint MT Shadow" panose="04020605060303030202" pitchFamily="82" charset="0"/>
            </a:endParaRPr>
          </a:p>
        </p:txBody>
      </p:sp>
    </p:spTree>
    <p:extLst>
      <p:ext uri="{BB962C8B-B14F-4D97-AF65-F5344CB8AC3E}">
        <p14:creationId xmlns:p14="http://schemas.microsoft.com/office/powerpoint/2010/main" val="9157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5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5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967E98D6-90F0-4075-862C-5F22E997AFDD}"/>
              </a:ext>
            </a:extLst>
          </p:cNvPr>
          <p:cNvSpPr/>
          <p:nvPr/>
        </p:nvSpPr>
        <p:spPr>
          <a:xfrm>
            <a:off x="2895600" y="2224087"/>
            <a:ext cx="5105400" cy="2409825"/>
          </a:xfrm>
          <a:prstGeom prst="flowChartPunchedTap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6">
                    <a:lumMod val="50000"/>
                  </a:schemeClr>
                </a:solidFill>
                <a:latin typeface="Doubledecker DEMO" pitchFamily="50" charset="0"/>
              </a:rPr>
              <a:t>END OF PRESENTATION</a:t>
            </a:r>
            <a:endParaRPr lang="en-ID" sz="4000" dirty="0">
              <a:solidFill>
                <a:schemeClr val="accent6">
                  <a:lumMod val="50000"/>
                </a:schemeClr>
              </a:solidFill>
              <a:latin typeface="Doubledecker DEMO" pitchFamily="50" charset="0"/>
            </a:endParaRPr>
          </a:p>
        </p:txBody>
      </p:sp>
    </p:spTree>
    <p:extLst>
      <p:ext uri="{BB962C8B-B14F-4D97-AF65-F5344CB8AC3E}">
        <p14:creationId xmlns:p14="http://schemas.microsoft.com/office/powerpoint/2010/main" val="630265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586</Words>
  <Application>Microsoft Office PowerPoint</Application>
  <PresentationFormat>Widescreen</PresentationFormat>
  <Paragraphs>62</Paragraphs>
  <Slides>11</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Adobe Gothic Std B</vt:lpstr>
      <vt:lpstr>Arial</vt:lpstr>
      <vt:lpstr>Calibri</vt:lpstr>
      <vt:lpstr>Calibri Light</vt:lpstr>
      <vt:lpstr>Candara Light</vt:lpstr>
      <vt:lpstr>China Syndrome DEMO</vt:lpstr>
      <vt:lpstr>Doubledecker DEMO</vt:lpstr>
      <vt:lpstr>Gisbon DEMO</vt:lpstr>
      <vt:lpstr>Hobo Std</vt:lpstr>
      <vt:lpstr>Imprint MT Shadow</vt:lpstr>
      <vt:lpstr>Ink Free</vt:lpstr>
      <vt:lpstr>JAVATA</vt:lpstr>
      <vt:lpstr>Lemon Brush - Personal Use</vt:lpstr>
      <vt:lpstr>Lithos Pro Regular</vt:lpstr>
      <vt:lpstr>Samantha</vt:lpstr>
      <vt:lpstr>Tournedos DEMO</vt:lpstr>
      <vt:lpstr>Office Theme</vt:lpstr>
      <vt:lpstr>Nasi Lemak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Nasi Lemak Challenge</dc:title>
  <dc:creator>ismail - [2010]</dc:creator>
  <cp:lastModifiedBy>ismail - [2010]</cp:lastModifiedBy>
  <cp:revision>25</cp:revision>
  <dcterms:created xsi:type="dcterms:W3CDTF">2019-10-12T14:03:26Z</dcterms:created>
  <dcterms:modified xsi:type="dcterms:W3CDTF">2019-10-16T01:34:40Z</dcterms:modified>
</cp:coreProperties>
</file>