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 id="2147483678" r:id="rId2"/>
    <p:sldMasterId id="2147483680" r:id="rId3"/>
    <p:sldMasterId id="2147483682" r:id="rId4"/>
    <p:sldMasterId id="2147483684" r:id="rId5"/>
    <p:sldMasterId id="2147483686" r:id="rId6"/>
  </p:sldMasterIdLst>
  <p:notesMasterIdLst>
    <p:notesMasterId r:id="rId75"/>
  </p:notesMasterIdLst>
  <p:handoutMasterIdLst>
    <p:handoutMasterId r:id="rId76"/>
  </p:handoutMasterIdLst>
  <p:sldIdLst>
    <p:sldId id="638" r:id="rId7"/>
    <p:sldId id="614" r:id="rId8"/>
    <p:sldId id="502" r:id="rId9"/>
    <p:sldId id="594" r:id="rId10"/>
    <p:sldId id="559" r:id="rId11"/>
    <p:sldId id="558" r:id="rId12"/>
    <p:sldId id="560" r:id="rId13"/>
    <p:sldId id="503" r:id="rId14"/>
    <p:sldId id="509" r:id="rId15"/>
    <p:sldId id="615" r:id="rId16"/>
    <p:sldId id="561" r:id="rId17"/>
    <p:sldId id="505" r:id="rId18"/>
    <p:sldId id="562" r:id="rId19"/>
    <p:sldId id="506" r:id="rId20"/>
    <p:sldId id="513" r:id="rId21"/>
    <p:sldId id="595" r:id="rId22"/>
    <p:sldId id="517" r:id="rId23"/>
    <p:sldId id="514" r:id="rId24"/>
    <p:sldId id="616" r:id="rId25"/>
    <p:sldId id="563" r:id="rId26"/>
    <p:sldId id="617" r:id="rId27"/>
    <p:sldId id="596" r:id="rId28"/>
    <p:sldId id="597" r:id="rId29"/>
    <p:sldId id="598" r:id="rId30"/>
    <p:sldId id="519" r:id="rId31"/>
    <p:sldId id="521" r:id="rId32"/>
    <p:sldId id="585" r:id="rId33"/>
    <p:sldId id="522" r:id="rId34"/>
    <p:sldId id="564" r:id="rId35"/>
    <p:sldId id="618" r:id="rId36"/>
    <p:sldId id="565" r:id="rId37"/>
    <p:sldId id="523" r:id="rId38"/>
    <p:sldId id="586" r:id="rId39"/>
    <p:sldId id="619" r:id="rId40"/>
    <p:sldId id="529" r:id="rId41"/>
    <p:sldId id="535" r:id="rId42"/>
    <p:sldId id="567" r:id="rId43"/>
    <p:sldId id="599" r:id="rId44"/>
    <p:sldId id="600" r:id="rId45"/>
    <p:sldId id="536" r:id="rId46"/>
    <p:sldId id="573" r:id="rId47"/>
    <p:sldId id="538" r:id="rId48"/>
    <p:sldId id="574" r:id="rId49"/>
    <p:sldId id="575" r:id="rId50"/>
    <p:sldId id="576" r:id="rId51"/>
    <p:sldId id="606" r:id="rId52"/>
    <p:sldId id="621" r:id="rId53"/>
    <p:sldId id="607" r:id="rId54"/>
    <p:sldId id="608" r:id="rId55"/>
    <p:sldId id="577" r:id="rId56"/>
    <p:sldId id="568" r:id="rId57"/>
    <p:sldId id="547" r:id="rId58"/>
    <p:sldId id="603" r:id="rId59"/>
    <p:sldId id="548" r:id="rId60"/>
    <p:sldId id="549" r:id="rId61"/>
    <p:sldId id="550" r:id="rId62"/>
    <p:sldId id="551" r:id="rId63"/>
    <p:sldId id="552" r:id="rId64"/>
    <p:sldId id="553" r:id="rId65"/>
    <p:sldId id="554" r:id="rId66"/>
    <p:sldId id="647" r:id="rId67"/>
    <p:sldId id="648" r:id="rId68"/>
    <p:sldId id="655" r:id="rId69"/>
    <p:sldId id="656" r:id="rId70"/>
    <p:sldId id="657" r:id="rId71"/>
    <p:sldId id="658" r:id="rId72"/>
    <p:sldId id="659" r:id="rId73"/>
    <p:sldId id="660" r:id="rId74"/>
  </p:sldIdLst>
  <p:sldSz cx="9144000" cy="6858000" type="screen4x3"/>
  <p:notesSz cx="6858000" cy="9144000"/>
  <p:custDataLst>
    <p:tags r:id="rId78"/>
  </p:custDataLst>
  <p:defaultTextStyle>
    <a:defPPr>
      <a:defRPr lang="en-CA"/>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 xmlns:p15="http://schemas.microsoft.com/office/powerpoint/2012/main">
        <p15:guide id="1" orient="horz" pos="1008">
          <p15:clr>
            <a:srgbClr val="A4A3A4"/>
          </p15:clr>
        </p15:guide>
        <p15:guide id="2" pos="96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6600"/>
    <a:srgbClr val="E50030"/>
    <a:srgbClr val="00468F"/>
    <a:srgbClr val="3333CC"/>
    <a:srgbClr val="FF3300"/>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snapToObjects="1">
      <p:cViewPr varScale="1">
        <p:scale>
          <a:sx n="10" d="100"/>
          <a:sy n="10" d="100"/>
        </p:scale>
        <p:origin x="8" y="-1312"/>
      </p:cViewPr>
      <p:guideLst>
        <p:guide orient="horz" pos="1008"/>
        <p:guide pos="96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50" d="100"/>
        <a:sy n="50" d="100"/>
      </p:scale>
      <p:origin x="0" y="0"/>
    </p:cViewPr>
  </p:sorterViewPr>
  <p:notesViewPr>
    <p:cSldViewPr snapToObjects="1">
      <p:cViewPr>
        <p:scale>
          <a:sx n="75" d="100"/>
          <a:sy n="75" d="100"/>
        </p:scale>
        <p:origin x="4092" y="4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slide" Target="slides/slide62.xml"/><Relationship Id="rId69" Type="http://schemas.openxmlformats.org/officeDocument/2006/relationships/slide" Target="slides/slide6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4.xml"/><Relationship Id="rId71" Type="http://schemas.openxmlformats.org/officeDocument/2006/relationships/slide" Target="slides/slide65.xml"/><Relationship Id="rId72" Type="http://schemas.openxmlformats.org/officeDocument/2006/relationships/slide" Target="slides/slide66.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73" Type="http://schemas.openxmlformats.org/officeDocument/2006/relationships/slide" Target="slides/slide67.xml"/><Relationship Id="rId74" Type="http://schemas.openxmlformats.org/officeDocument/2006/relationships/slide" Target="slides/slide68.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interSettings" Target="printerSettings/printerSettings1.bin"/><Relationship Id="rId78" Type="http://schemas.openxmlformats.org/officeDocument/2006/relationships/tags" Target="tags/tag1.xml"/><Relationship Id="rId79" Type="http://schemas.openxmlformats.org/officeDocument/2006/relationships/presProps" Target="presProps.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4" Type="http://schemas.openxmlformats.org/officeDocument/2006/relationships/slide" Target="slides/slide18.xml"/><Relationship Id="rId5" Type="http://schemas.openxmlformats.org/officeDocument/2006/relationships/slide" Target="slides/slide26.xml"/><Relationship Id="rId6" Type="http://schemas.openxmlformats.org/officeDocument/2006/relationships/slide" Target="slides/slide32.xml"/><Relationship Id="rId7" Type="http://schemas.openxmlformats.org/officeDocument/2006/relationships/slide" Target="slides/slide34.xml"/><Relationship Id="rId8" Type="http://schemas.openxmlformats.org/officeDocument/2006/relationships/slide" Target="slides/slide36.xml"/><Relationship Id="rId1" Type="http://schemas.openxmlformats.org/officeDocument/2006/relationships/slide" Target="slides/slide3.xml"/><Relationship Id="rId2"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charset="0"/>
                <a:ea typeface="ＭＳ Ｐゴシック" charset="0"/>
                <a:cs typeface="+mn-cs"/>
              </a:defRPr>
            </a:lvl1pPr>
          </a:lstStyle>
          <a:p>
            <a:pPr>
              <a:defRPr/>
            </a:pPr>
            <a:endParaRPr lang="en-CA"/>
          </a:p>
        </p:txBody>
      </p:sp>
      <p:sp>
        <p:nvSpPr>
          <p:cNvPr id="604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charset="0"/>
                <a:ea typeface="ＭＳ Ｐゴシック" charset="0"/>
                <a:cs typeface="+mn-cs"/>
              </a:defRPr>
            </a:lvl1pPr>
          </a:lstStyle>
          <a:p>
            <a:pPr>
              <a:defRPr/>
            </a:pPr>
            <a:endParaRPr lang="en-CA"/>
          </a:p>
        </p:txBody>
      </p:sp>
      <p:sp>
        <p:nvSpPr>
          <p:cNvPr id="6042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charset="0"/>
                <a:ea typeface="ＭＳ Ｐゴシック" charset="0"/>
                <a:cs typeface="+mn-cs"/>
              </a:defRPr>
            </a:lvl1pPr>
          </a:lstStyle>
          <a:p>
            <a:pPr>
              <a:defRPr/>
            </a:pPr>
            <a:endParaRPr lang="en-CA"/>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FD52C0E6-FDD0-494E-B759-2876CE64422D}" type="slidenum">
              <a:rPr lang="en-CA" altLang="en-US"/>
              <a:pPr>
                <a:defRPr/>
              </a:pPr>
              <a:t>‹#›</a:t>
            </a:fld>
            <a:endParaRPr lang="en-CA" altLang="en-US"/>
          </a:p>
        </p:txBody>
      </p:sp>
    </p:spTree>
    <p:extLst>
      <p:ext uri="{BB962C8B-B14F-4D97-AF65-F5344CB8AC3E}">
        <p14:creationId xmlns:p14="http://schemas.microsoft.com/office/powerpoint/2010/main" val="3341105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charset="0"/>
                <a:ea typeface="ＭＳ Ｐゴシック" charset="0"/>
                <a:cs typeface="+mn-cs"/>
              </a:defRPr>
            </a:lvl1pPr>
          </a:lstStyle>
          <a:p>
            <a:pPr>
              <a:defRPr/>
            </a:pPr>
            <a:endParaRPr lang="en-CA"/>
          </a:p>
        </p:txBody>
      </p:sp>
      <p:sp>
        <p:nvSpPr>
          <p:cNvPr id="614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charset="0"/>
                <a:ea typeface="ＭＳ Ｐゴシック" charset="0"/>
                <a:cs typeface="+mn-cs"/>
              </a:defRPr>
            </a:lvl1pPr>
          </a:lstStyle>
          <a:p>
            <a:pPr>
              <a:defRPr/>
            </a:pPr>
            <a:endParaRPr lang="en-CA"/>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charset="0"/>
                <a:ea typeface="ＭＳ Ｐゴシック" charset="0"/>
                <a:cs typeface="+mn-cs"/>
              </a:defRPr>
            </a:lvl1pPr>
          </a:lstStyle>
          <a:p>
            <a:pPr>
              <a:defRPr/>
            </a:pPr>
            <a:endParaRPr lang="en-CA"/>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01C9214F-AD80-432E-877E-7D5415F524C1}" type="slidenum">
              <a:rPr lang="en-CA" altLang="en-US"/>
              <a:pPr>
                <a:defRPr/>
              </a:pPr>
              <a:t>‹#›</a:t>
            </a:fld>
            <a:endParaRPr lang="en-CA" altLang="en-US"/>
          </a:p>
        </p:txBody>
      </p:sp>
    </p:spTree>
    <p:extLst>
      <p:ext uri="{BB962C8B-B14F-4D97-AF65-F5344CB8AC3E}">
        <p14:creationId xmlns:p14="http://schemas.microsoft.com/office/powerpoint/2010/main" val="15134810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6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4579" name="Notes Placeholder 2"/>
          <p:cNvSpPr>
            <a:spLocks noGrp="1"/>
          </p:cNvSpPr>
          <p:nvPr>
            <p:ph type="body" idx="1"/>
          </p:nvPr>
        </p:nvSpPr>
        <p:spPr/>
        <p:txBody>
          <a:bodyPr/>
          <a:lstStyle/>
          <a:p>
            <a:pPr>
              <a:defRPr/>
            </a:pPr>
            <a:endParaRPr lang="en-US" altLang="en-US">
              <a:ea typeface="ＭＳ Ｐゴシック" pitchFamily="34" charset="-128"/>
            </a:endParaRPr>
          </a:p>
        </p:txBody>
      </p:sp>
      <p:sp>
        <p:nvSpPr>
          <p:cNvPr id="24580" name="Slide Number Placeholder 3"/>
          <p:cNvSpPr>
            <a:spLocks noGrp="1"/>
          </p:cNvSpPr>
          <p:nvPr>
            <p:ph type="sldNum" sz="quarter" idx="5"/>
          </p:nvPr>
        </p:nvSpPr>
        <p:spPr>
          <a:xfrm>
            <a:off x="3884613" y="8685213"/>
            <a:ext cx="29718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39775" indent="-28257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39825" indent="-225425"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597025" indent="-225425"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4225" indent="-225425"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1425" indent="-2254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68625" indent="-2254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5825" indent="-2254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3025" indent="-22542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73800EA4-C473-4B4D-8077-E13FC94ED9B1}" type="slidenum">
              <a:rPr lang="en-CA" altLang="en-US" sz="2200" smtClean="0">
                <a:latin typeface="Tahoma" panose="020B0604030504040204" pitchFamily="34" charset="0"/>
              </a:rPr>
              <a:pPr eaLnBrk="1" hangingPunct="1">
                <a:spcBef>
                  <a:spcPct val="0"/>
                </a:spcBef>
                <a:defRPr/>
              </a:pPr>
              <a:t>1</a:t>
            </a:fld>
            <a:endParaRPr lang="en-CA" altLang="en-US" sz="2200">
              <a:latin typeface="Tahoma" panose="020B060403050404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43A0AC42-2C75-4514-B764-C45B95C48F77}" type="slidenum">
              <a:rPr lang="en-CA" altLang="en-US" smtClean="0">
                <a:latin typeface="Tahoma" panose="020B0604030504040204" pitchFamily="34" charset="0"/>
              </a:rPr>
              <a:pPr eaLnBrk="1" hangingPunct="1">
                <a:spcBef>
                  <a:spcPct val="0"/>
                </a:spcBef>
                <a:defRPr/>
              </a:pPr>
              <a:t>10</a:t>
            </a:fld>
            <a:endParaRPr lang="en-CA" altLang="en-US">
              <a:latin typeface="Tahoma" panose="020B0604030504040204" pitchFamily="34" charset="0"/>
            </a:endParaRPr>
          </a:p>
        </p:txBody>
      </p:sp>
      <p:sp>
        <p:nvSpPr>
          <p:cNvPr id="856066" name="Rectangle 2"/>
          <p:cNvSpPr>
            <a:spLocks noGrp="1" noRot="1" noChangeAspect="1" noChangeArrowheads="1" noTextEdit="1"/>
          </p:cNvSpPr>
          <p:nvPr>
            <p:ph type="sldImg"/>
          </p:nvPr>
        </p:nvSpPr>
        <p:spPr>
          <a:ln/>
          <a:extLst/>
        </p:spPr>
      </p:sp>
      <p:sp>
        <p:nvSpPr>
          <p:cNvPr id="856067"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E527C353-99E7-471A-B736-7D4311906511}" type="slidenum">
              <a:rPr lang="en-CA" altLang="en-US" smtClean="0">
                <a:latin typeface="Tahoma" panose="020B0604030504040204" pitchFamily="34" charset="0"/>
              </a:rPr>
              <a:pPr eaLnBrk="1" hangingPunct="1">
                <a:spcBef>
                  <a:spcPct val="0"/>
                </a:spcBef>
                <a:defRPr/>
              </a:pPr>
              <a:t>11</a:t>
            </a:fld>
            <a:endParaRPr lang="en-CA" altLang="en-US">
              <a:latin typeface="Tahoma" panose="020B0604030504040204" pitchFamily="34" charset="0"/>
            </a:endParaRPr>
          </a:p>
        </p:txBody>
      </p:sp>
      <p:sp>
        <p:nvSpPr>
          <p:cNvPr id="768002" name="Rectangle 2"/>
          <p:cNvSpPr>
            <a:spLocks noGrp="1" noRot="1" noChangeAspect="1" noChangeArrowheads="1" noTextEdit="1"/>
          </p:cNvSpPr>
          <p:nvPr>
            <p:ph type="sldImg"/>
          </p:nvPr>
        </p:nvSpPr>
        <p:spPr>
          <a:ln/>
          <a:extLst/>
        </p:spPr>
      </p:sp>
      <p:sp>
        <p:nvSpPr>
          <p:cNvPr id="768003"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0FBEAC9D-E095-44A5-B0A8-11583D36032F}" type="slidenum">
              <a:rPr lang="en-CA" altLang="en-US" smtClean="0">
                <a:latin typeface="Tahoma" panose="020B0604030504040204" pitchFamily="34" charset="0"/>
              </a:rPr>
              <a:pPr eaLnBrk="1" hangingPunct="1">
                <a:spcBef>
                  <a:spcPct val="0"/>
                </a:spcBef>
                <a:defRPr/>
              </a:pPr>
              <a:t>12</a:t>
            </a:fld>
            <a:endParaRPr lang="en-CA" altLang="en-US">
              <a:latin typeface="Tahoma" panose="020B0604030504040204" pitchFamily="34" charset="0"/>
            </a:endParaRPr>
          </a:p>
        </p:txBody>
      </p:sp>
      <p:sp>
        <p:nvSpPr>
          <p:cNvPr id="770050" name="Rectangle 2"/>
          <p:cNvSpPr>
            <a:spLocks noGrp="1" noRot="1" noChangeAspect="1" noChangeArrowheads="1" noTextEdit="1"/>
          </p:cNvSpPr>
          <p:nvPr>
            <p:ph type="sldImg"/>
          </p:nvPr>
        </p:nvSpPr>
        <p:spPr>
          <a:ln/>
          <a:extLst/>
        </p:spPr>
      </p:sp>
      <p:sp>
        <p:nvSpPr>
          <p:cNvPr id="770051"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1BB26D68-86A5-4A4A-95D5-70421FF612E6}" type="slidenum">
              <a:rPr lang="en-CA" altLang="en-US" smtClean="0">
                <a:latin typeface="Tahoma" panose="020B0604030504040204" pitchFamily="34" charset="0"/>
              </a:rPr>
              <a:pPr eaLnBrk="1" hangingPunct="1">
                <a:spcBef>
                  <a:spcPct val="0"/>
                </a:spcBef>
                <a:defRPr/>
              </a:pPr>
              <a:t>13</a:t>
            </a:fld>
            <a:endParaRPr lang="en-CA" altLang="en-US">
              <a:latin typeface="Tahoma" panose="020B0604030504040204" pitchFamily="34" charset="0"/>
            </a:endParaRPr>
          </a:p>
        </p:txBody>
      </p:sp>
      <p:sp>
        <p:nvSpPr>
          <p:cNvPr id="772098" name="Rectangle 2"/>
          <p:cNvSpPr>
            <a:spLocks noGrp="1" noRot="1" noChangeAspect="1" noChangeArrowheads="1" noTextEdit="1"/>
          </p:cNvSpPr>
          <p:nvPr>
            <p:ph type="sldImg"/>
          </p:nvPr>
        </p:nvSpPr>
        <p:spPr>
          <a:ln/>
          <a:extLst/>
        </p:spPr>
      </p:sp>
      <p:sp>
        <p:nvSpPr>
          <p:cNvPr id="772099" name="Rectangle 3"/>
          <p:cNvSpPr>
            <a:spLocks noGrp="1" noChangeArrowheads="1"/>
          </p:cNvSpPr>
          <p:nvPr>
            <p:ph type="body" idx="1"/>
          </p:nvPr>
        </p:nvSpPr>
        <p:spPr/>
        <p:txBody>
          <a:bodyPr/>
          <a:lstStyle/>
          <a:p>
            <a:pPr eaLnBrk="1" hangingPunct="1">
              <a:defRPr/>
            </a:pPr>
            <a:r>
              <a:rPr lang="en-GB">
                <a:cs typeface="+mn-cs"/>
              </a:rPr>
              <a:t>You might prefer to emphasize that the demand for money is a demand for real money, </a:t>
            </a:r>
            <a:r>
              <a:rPr lang="en-GB" i="1">
                <a:cs typeface="+mn-cs"/>
              </a:rPr>
              <a:t>M</a:t>
            </a:r>
            <a:r>
              <a:rPr lang="en-GB">
                <a:cs typeface="+mn-cs"/>
              </a:rPr>
              <a:t>/</a:t>
            </a:r>
            <a:r>
              <a:rPr lang="en-GB" i="1">
                <a:cs typeface="+mn-cs"/>
              </a:rPr>
              <a:t>P</a:t>
            </a:r>
            <a:r>
              <a:rPr lang="en-GB">
                <a:cs typeface="+mn-cs"/>
              </a:rPr>
              <a:t>, and the demand for real money depends on real GDP and the nominal interest rate.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6B665564-4F2B-42DB-A5FB-4BDEF2758422}" type="slidenum">
              <a:rPr lang="en-CA" altLang="en-US" smtClean="0">
                <a:latin typeface="Tahoma" panose="020B0604030504040204" pitchFamily="34" charset="0"/>
              </a:rPr>
              <a:pPr eaLnBrk="1" hangingPunct="1">
                <a:spcBef>
                  <a:spcPct val="0"/>
                </a:spcBef>
                <a:defRPr/>
              </a:pPr>
              <a:t>14</a:t>
            </a:fld>
            <a:endParaRPr lang="en-CA" altLang="en-US">
              <a:latin typeface="Tahoma" panose="020B0604030504040204" pitchFamily="34" charset="0"/>
            </a:endParaRPr>
          </a:p>
        </p:txBody>
      </p:sp>
      <p:sp>
        <p:nvSpPr>
          <p:cNvPr id="773122" name="Rectangle 2"/>
          <p:cNvSpPr>
            <a:spLocks noGrp="1" noRot="1" noChangeAspect="1" noChangeArrowheads="1" noTextEdit="1"/>
          </p:cNvSpPr>
          <p:nvPr>
            <p:ph type="sldImg"/>
          </p:nvPr>
        </p:nvSpPr>
        <p:spPr>
          <a:ln/>
          <a:extLst/>
        </p:spPr>
      </p:sp>
      <p:sp>
        <p:nvSpPr>
          <p:cNvPr id="773123"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1C6D0B2A-36B0-49A9-B9C7-A0E164FFCE34}" type="slidenum">
              <a:rPr lang="en-CA" altLang="en-US" smtClean="0">
                <a:latin typeface="Tahoma" panose="020B0604030504040204" pitchFamily="34" charset="0"/>
              </a:rPr>
              <a:pPr eaLnBrk="1" hangingPunct="1">
                <a:spcBef>
                  <a:spcPct val="0"/>
                </a:spcBef>
                <a:defRPr/>
              </a:pPr>
              <a:t>15</a:t>
            </a:fld>
            <a:endParaRPr lang="en-CA" altLang="en-US">
              <a:latin typeface="Tahoma" panose="020B0604030504040204" pitchFamily="34" charset="0"/>
            </a:endParaRPr>
          </a:p>
        </p:txBody>
      </p:sp>
      <p:sp>
        <p:nvSpPr>
          <p:cNvPr id="774146" name="Rectangle 2"/>
          <p:cNvSpPr>
            <a:spLocks noGrp="1" noRot="1" noChangeAspect="1" noChangeArrowheads="1" noTextEdit="1"/>
          </p:cNvSpPr>
          <p:nvPr>
            <p:ph type="sldImg"/>
          </p:nvPr>
        </p:nvSpPr>
        <p:spPr>
          <a:ln/>
          <a:extLst/>
        </p:spPr>
      </p:sp>
      <p:sp>
        <p:nvSpPr>
          <p:cNvPr id="774147" name="Rectangle 3"/>
          <p:cNvSpPr>
            <a:spLocks noGrp="1" noChangeArrowheads="1"/>
          </p:cNvSpPr>
          <p:nvPr>
            <p:ph type="body" idx="1"/>
          </p:nvPr>
        </p:nvSpPr>
        <p:spPr/>
        <p:txBody>
          <a:bodyPr/>
          <a:lstStyle/>
          <a:p>
            <a:pPr eaLnBrk="1" hangingPunct="1">
              <a:defRPr/>
            </a:pPr>
            <a:r>
              <a:rPr lang="en-GB" altLang="en-US">
                <a:latin typeface="Times New Roman" pitchFamily="18" charset="0"/>
                <a:ea typeface="ＭＳ Ｐゴシック" pitchFamily="34" charset="-128"/>
              </a:rPr>
              <a:t>We are careful to maintain the hard-learned distinction between supply and quantity supplied. We use the term “supply of money” to mean the supply schedule or curve and not the “quantity of money.”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BC58488A-5543-4B68-9AD0-ABF9A37D6887}" type="slidenum">
              <a:rPr lang="en-CA" altLang="en-US" smtClean="0">
                <a:latin typeface="Tahoma" panose="020B0604030504040204" pitchFamily="34" charset="0"/>
              </a:rPr>
              <a:pPr eaLnBrk="1" hangingPunct="1">
                <a:spcBef>
                  <a:spcPct val="0"/>
                </a:spcBef>
                <a:defRPr/>
              </a:pPr>
              <a:t>16</a:t>
            </a:fld>
            <a:endParaRPr lang="en-CA" altLang="en-US">
              <a:latin typeface="Tahoma" panose="020B0604030504040204" pitchFamily="34" charset="0"/>
            </a:endParaRPr>
          </a:p>
        </p:txBody>
      </p:sp>
      <p:sp>
        <p:nvSpPr>
          <p:cNvPr id="775170" name="Rectangle 2"/>
          <p:cNvSpPr>
            <a:spLocks noGrp="1" noRot="1" noChangeAspect="1" noChangeArrowheads="1" noTextEdit="1"/>
          </p:cNvSpPr>
          <p:nvPr>
            <p:ph type="sldImg"/>
          </p:nvPr>
        </p:nvSpPr>
        <p:spPr>
          <a:ln/>
          <a:extLst/>
        </p:spPr>
      </p:sp>
      <p:sp>
        <p:nvSpPr>
          <p:cNvPr id="775171"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241FA2FA-13CA-4F31-85A4-2192ED8AA1A5}" type="slidenum">
              <a:rPr lang="en-CA" altLang="en-US" smtClean="0">
                <a:latin typeface="Tahoma" panose="020B0604030504040204" pitchFamily="34" charset="0"/>
              </a:rPr>
              <a:pPr eaLnBrk="1" hangingPunct="1">
                <a:spcBef>
                  <a:spcPct val="0"/>
                </a:spcBef>
                <a:defRPr/>
              </a:pPr>
              <a:t>17</a:t>
            </a:fld>
            <a:endParaRPr lang="en-CA" altLang="en-US">
              <a:latin typeface="Tahoma" panose="020B0604030504040204" pitchFamily="34" charset="0"/>
            </a:endParaRPr>
          </a:p>
        </p:txBody>
      </p:sp>
      <p:sp>
        <p:nvSpPr>
          <p:cNvPr id="776194" name="Rectangle 2"/>
          <p:cNvSpPr>
            <a:spLocks noGrp="1" noRot="1" noChangeAspect="1" noChangeArrowheads="1" noTextEdit="1"/>
          </p:cNvSpPr>
          <p:nvPr>
            <p:ph type="sldImg"/>
          </p:nvPr>
        </p:nvSpPr>
        <p:spPr>
          <a:ln/>
          <a:extLst/>
        </p:spPr>
      </p:sp>
      <p:sp>
        <p:nvSpPr>
          <p:cNvPr id="77619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347EDE62-9174-4680-A5D2-27B98685A359}" type="slidenum">
              <a:rPr lang="en-CA" altLang="en-US" smtClean="0">
                <a:latin typeface="Tahoma" panose="020B0604030504040204" pitchFamily="34" charset="0"/>
              </a:rPr>
              <a:pPr eaLnBrk="1" hangingPunct="1">
                <a:spcBef>
                  <a:spcPct val="0"/>
                </a:spcBef>
                <a:defRPr/>
              </a:pPr>
              <a:t>18</a:t>
            </a:fld>
            <a:endParaRPr lang="en-CA" altLang="en-US">
              <a:latin typeface="Tahoma" panose="020B0604030504040204" pitchFamily="34" charset="0"/>
            </a:endParaRPr>
          </a:p>
        </p:txBody>
      </p:sp>
      <p:sp>
        <p:nvSpPr>
          <p:cNvPr id="777218" name="Rectangle 2"/>
          <p:cNvSpPr>
            <a:spLocks noGrp="1" noRot="1" noChangeAspect="1" noChangeArrowheads="1" noTextEdit="1"/>
          </p:cNvSpPr>
          <p:nvPr>
            <p:ph type="sldImg"/>
          </p:nvPr>
        </p:nvSpPr>
        <p:spPr>
          <a:ln/>
          <a:extLst/>
        </p:spPr>
      </p:sp>
      <p:sp>
        <p:nvSpPr>
          <p:cNvPr id="77721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51B9740-9D54-4B15-BDFF-F1E45AD0DD6A}" type="slidenum">
              <a:rPr lang="en-CA" altLang="en-US" smtClean="0">
                <a:latin typeface="Tahoma" panose="020B0604030504040204" pitchFamily="34" charset="0"/>
              </a:rPr>
              <a:pPr eaLnBrk="1" hangingPunct="1">
                <a:spcBef>
                  <a:spcPct val="0"/>
                </a:spcBef>
                <a:defRPr/>
              </a:pPr>
              <a:t>19</a:t>
            </a:fld>
            <a:endParaRPr lang="en-CA" altLang="en-US">
              <a:latin typeface="Tahoma" panose="020B0604030504040204" pitchFamily="34" charset="0"/>
            </a:endParaRPr>
          </a:p>
        </p:txBody>
      </p:sp>
      <p:sp>
        <p:nvSpPr>
          <p:cNvPr id="858114" name="Rectangle 2"/>
          <p:cNvSpPr>
            <a:spLocks noGrp="1" noRot="1" noChangeAspect="1" noChangeArrowheads="1" noTextEdit="1"/>
          </p:cNvSpPr>
          <p:nvPr>
            <p:ph type="sldImg"/>
          </p:nvPr>
        </p:nvSpPr>
        <p:spPr>
          <a:ln/>
          <a:extLst/>
        </p:spPr>
      </p:sp>
      <p:sp>
        <p:nvSpPr>
          <p:cNvPr id="85811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3562495A-4751-487E-8379-381F33EB0D16}" type="slidenum">
              <a:rPr lang="en-CA" altLang="en-US" smtClean="0">
                <a:latin typeface="Tahoma" panose="020B0604030504040204" pitchFamily="34" charset="0"/>
              </a:rPr>
              <a:pPr eaLnBrk="1" hangingPunct="1">
                <a:spcBef>
                  <a:spcPct val="0"/>
                </a:spcBef>
                <a:defRPr/>
              </a:pPr>
              <a:t>2</a:t>
            </a:fld>
            <a:endParaRPr lang="en-CA" altLang="en-US">
              <a:latin typeface="Tahoma" panose="020B0604030504040204" pitchFamily="34" charset="0"/>
            </a:endParaRPr>
          </a:p>
        </p:txBody>
      </p:sp>
      <p:sp>
        <p:nvSpPr>
          <p:cNvPr id="849922" name="Rectangle 2"/>
          <p:cNvSpPr>
            <a:spLocks noGrp="1" noRot="1" noChangeAspect="1" noChangeArrowheads="1" noTextEdit="1"/>
          </p:cNvSpPr>
          <p:nvPr>
            <p:ph type="sldImg"/>
          </p:nvPr>
        </p:nvSpPr>
        <p:spPr>
          <a:ln/>
          <a:extLst/>
        </p:spPr>
      </p:sp>
      <p:sp>
        <p:nvSpPr>
          <p:cNvPr id="849923" name="Rectangle 3"/>
          <p:cNvSpPr>
            <a:spLocks noGrp="1" noChangeArrowheads="1"/>
          </p:cNvSpPr>
          <p:nvPr>
            <p:ph type="body" idx="1"/>
          </p:nvPr>
        </p:nvSpPr>
        <p:spPr/>
        <p:txBody>
          <a:bodyPr/>
          <a:lstStyle/>
          <a:p>
            <a:pPr eaLnBrk="1" hangingPunct="1">
              <a:defRPr/>
            </a:pPr>
            <a:r>
              <a:rPr lang="en-CA" altLang="en-US" sz="2000" dirty="0">
                <a:latin typeface="Times New Roman" pitchFamily="18" charset="0"/>
                <a:ea typeface="ＭＳ Ｐゴシック" pitchFamily="34" charset="-128"/>
              </a:rPr>
              <a:t>Notes and teaching tips: </a:t>
            </a:r>
            <a:r>
              <a:rPr lang="en-GB" altLang="en-US" sz="2000" dirty="0">
                <a:latin typeface="Times New Roman" pitchFamily="18" charset="0"/>
                <a:ea typeface="ＭＳ Ｐゴシック" pitchFamily="34" charset="-128"/>
              </a:rPr>
              <a:t>7, 8, 14, 16, 23, 27, 29, 31, 33, 41, 49, 58, and 61.</a:t>
            </a:r>
            <a:endParaRPr lang="en-CA" altLang="en-US" sz="2000" dirty="0">
              <a:latin typeface="Times New Roman" pitchFamily="18" charset="0"/>
              <a:ea typeface="ＭＳ Ｐゴシック" pitchFamily="34" charset="-128"/>
            </a:endParaRPr>
          </a:p>
          <a:p>
            <a:pPr eaLnBrk="1" hangingPunct="1">
              <a:defRPr/>
            </a:pPr>
            <a:r>
              <a:rPr lang="en-CA" altLang="en-US" sz="2000" dirty="0">
                <a:latin typeface="Times New Roman" pitchFamily="18" charset="0"/>
                <a:ea typeface="ＭＳ Ｐゴシック" pitchFamily="34" charset="-128"/>
              </a:rPr>
              <a:t>To view a full-screen figure during a class, click the red </a:t>
            </a:r>
            <a:r>
              <a:rPr lang="ja-JP" altLang="en-CA" sz="2000" dirty="0">
                <a:latin typeface="Arial" pitchFamily="34" charset="0"/>
                <a:ea typeface="ＭＳ Ｐゴシック" pitchFamily="34" charset="-128"/>
              </a:rPr>
              <a:t>“</a:t>
            </a:r>
            <a:r>
              <a:rPr lang="en-CA" altLang="ja-JP" sz="2000" dirty="0">
                <a:latin typeface="Times New Roman" pitchFamily="18" charset="0"/>
                <a:ea typeface="ＭＳ Ｐゴシック" pitchFamily="34" charset="-128"/>
              </a:rPr>
              <a:t>expand</a:t>
            </a:r>
            <a:r>
              <a:rPr lang="ja-JP" altLang="en-CA" sz="2000" dirty="0">
                <a:latin typeface="Arial" pitchFamily="34" charset="0"/>
                <a:ea typeface="ＭＳ Ｐゴシック" pitchFamily="34" charset="-128"/>
              </a:rPr>
              <a:t>”</a:t>
            </a:r>
            <a:r>
              <a:rPr lang="en-CA" altLang="ja-JP" sz="2000" dirty="0">
                <a:latin typeface="Times New Roman" pitchFamily="18" charset="0"/>
                <a:ea typeface="ＭＳ Ｐゴシック" pitchFamily="34" charset="-128"/>
              </a:rPr>
              <a:t> button.</a:t>
            </a:r>
          </a:p>
          <a:p>
            <a:pPr eaLnBrk="1" hangingPunct="1">
              <a:defRPr/>
            </a:pPr>
            <a:r>
              <a:rPr lang="en-CA" altLang="en-US" sz="2000" dirty="0">
                <a:latin typeface="Times New Roman" pitchFamily="18" charset="0"/>
                <a:ea typeface="ＭＳ Ｐゴシック" pitchFamily="34" charset="-128"/>
              </a:rPr>
              <a:t>To return to the previous slide, click the red </a:t>
            </a:r>
            <a:r>
              <a:rPr lang="ja-JP" altLang="en-CA" sz="2000" dirty="0">
                <a:latin typeface="Arial" pitchFamily="34" charset="0"/>
                <a:ea typeface="ＭＳ Ｐゴシック" pitchFamily="34" charset="-128"/>
              </a:rPr>
              <a:t>“</a:t>
            </a:r>
            <a:r>
              <a:rPr lang="en-CA" altLang="ja-JP" sz="2000" dirty="0">
                <a:latin typeface="Times New Roman" pitchFamily="18" charset="0"/>
                <a:ea typeface="ＭＳ Ｐゴシック" pitchFamily="34" charset="-128"/>
              </a:rPr>
              <a:t>shrink</a:t>
            </a:r>
            <a:r>
              <a:rPr lang="ja-JP" altLang="en-CA" sz="2000" dirty="0">
                <a:latin typeface="Arial" pitchFamily="34" charset="0"/>
                <a:ea typeface="ＭＳ Ｐゴシック" pitchFamily="34" charset="-128"/>
              </a:rPr>
              <a:t>”</a:t>
            </a:r>
            <a:r>
              <a:rPr lang="en-CA" altLang="ja-JP" sz="2000" dirty="0">
                <a:latin typeface="Times New Roman" pitchFamily="18" charset="0"/>
                <a:ea typeface="ＭＳ Ｐゴシック" pitchFamily="34" charset="-128"/>
              </a:rPr>
              <a:t> button.</a:t>
            </a:r>
          </a:p>
          <a:p>
            <a:pPr eaLnBrk="1" hangingPunct="1">
              <a:defRPr/>
            </a:pPr>
            <a:r>
              <a:rPr lang="en-CA" altLang="en-US" sz="2000" dirty="0">
                <a:latin typeface="Times New Roman" pitchFamily="18" charset="0"/>
                <a:ea typeface="ＭＳ Ｐゴシック" pitchFamily="34" charset="-128"/>
              </a:rPr>
              <a:t>To advance to the next slide, click anywhere on the full screen figure.</a:t>
            </a:r>
          </a:p>
          <a:p>
            <a:pPr eaLnBrk="1" hangingPunct="1">
              <a:defRPr/>
            </a:pPr>
            <a:r>
              <a:rPr lang="en-CA" altLang="en-US" sz="2000" dirty="0">
                <a:latin typeface="Times New Roman" pitchFamily="18" charset="0"/>
                <a:ea typeface="ＭＳ Ｐゴシック" pitchFamily="34" charset="-128"/>
              </a:rPr>
              <a:t>To enhance your lecture, check out the Lecture Launchers, Land Mines, and Class Activities in the Instructor</a:t>
            </a:r>
            <a:r>
              <a:rPr lang="ja-JP" altLang="en-CA" sz="2000" dirty="0">
                <a:latin typeface="Arial" pitchFamily="34" charset="0"/>
                <a:ea typeface="ＭＳ Ｐゴシック" pitchFamily="34" charset="-128"/>
              </a:rPr>
              <a:t>’</a:t>
            </a:r>
            <a:r>
              <a:rPr lang="en-CA" altLang="ja-JP" sz="2000" dirty="0">
                <a:latin typeface="Times New Roman" pitchFamily="18" charset="0"/>
                <a:ea typeface="ＭＳ Ｐゴシック" pitchFamily="34" charset="-128"/>
              </a:rPr>
              <a:t>s Manual.</a:t>
            </a:r>
          </a:p>
          <a:p>
            <a:pPr eaLnBrk="1" hangingPunct="1">
              <a:defRPr/>
            </a:pPr>
            <a:endParaRPr lang="en-US" altLang="en-US" sz="2000" dirty="0">
              <a:latin typeface="Times New Roman" pitchFamily="18"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A822345-6E69-4852-A20D-1371D8004975}" type="slidenum">
              <a:rPr lang="en-CA" altLang="en-US" smtClean="0">
                <a:latin typeface="Tahoma" panose="020B0604030504040204" pitchFamily="34" charset="0"/>
              </a:rPr>
              <a:pPr eaLnBrk="1" hangingPunct="1">
                <a:spcBef>
                  <a:spcPct val="0"/>
                </a:spcBef>
                <a:defRPr/>
              </a:pPr>
              <a:t>20</a:t>
            </a:fld>
            <a:endParaRPr lang="en-CA" altLang="en-US">
              <a:latin typeface="Tahoma" panose="020B0604030504040204" pitchFamily="34" charset="0"/>
            </a:endParaRPr>
          </a:p>
        </p:txBody>
      </p:sp>
      <p:sp>
        <p:nvSpPr>
          <p:cNvPr id="778242" name="Rectangle 2"/>
          <p:cNvSpPr>
            <a:spLocks noGrp="1" noRot="1" noChangeAspect="1" noChangeArrowheads="1" noTextEdit="1"/>
          </p:cNvSpPr>
          <p:nvPr>
            <p:ph type="sldImg"/>
          </p:nvPr>
        </p:nvSpPr>
        <p:spPr>
          <a:ln/>
          <a:extLst/>
        </p:spPr>
      </p:sp>
      <p:sp>
        <p:nvSpPr>
          <p:cNvPr id="778243"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500736E8-2BF3-409B-AE52-02D6B1AF72A1}" type="slidenum">
              <a:rPr lang="en-CA" altLang="en-US" smtClean="0">
                <a:latin typeface="Tahoma" panose="020B0604030504040204" pitchFamily="34" charset="0"/>
              </a:rPr>
              <a:pPr eaLnBrk="1" hangingPunct="1">
                <a:spcBef>
                  <a:spcPct val="0"/>
                </a:spcBef>
                <a:defRPr/>
              </a:pPr>
              <a:t>21</a:t>
            </a:fld>
            <a:endParaRPr lang="en-CA" altLang="en-US">
              <a:latin typeface="Tahoma" panose="020B0604030504040204" pitchFamily="34" charset="0"/>
            </a:endParaRPr>
          </a:p>
        </p:txBody>
      </p:sp>
      <p:sp>
        <p:nvSpPr>
          <p:cNvPr id="862210" name="Rectangle 2"/>
          <p:cNvSpPr>
            <a:spLocks noGrp="1" noRot="1" noChangeAspect="1" noChangeArrowheads="1" noTextEdit="1"/>
          </p:cNvSpPr>
          <p:nvPr>
            <p:ph type="sldImg"/>
          </p:nvPr>
        </p:nvSpPr>
        <p:spPr>
          <a:ln/>
          <a:extLst/>
        </p:spPr>
      </p:sp>
      <p:sp>
        <p:nvSpPr>
          <p:cNvPr id="862211"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D8FE49B3-A54C-4FCC-8D0E-F241664AA934}" type="slidenum">
              <a:rPr lang="en-CA" altLang="en-US" smtClean="0">
                <a:latin typeface="Tahoma" panose="020B0604030504040204" pitchFamily="34" charset="0"/>
              </a:rPr>
              <a:pPr eaLnBrk="1" hangingPunct="1">
                <a:spcBef>
                  <a:spcPct val="0"/>
                </a:spcBef>
                <a:defRPr/>
              </a:pPr>
              <a:t>22</a:t>
            </a:fld>
            <a:endParaRPr lang="en-CA" altLang="en-US">
              <a:latin typeface="Tahoma" panose="020B0604030504040204" pitchFamily="34" charset="0"/>
            </a:endParaRPr>
          </a:p>
        </p:txBody>
      </p:sp>
      <p:sp>
        <p:nvSpPr>
          <p:cNvPr id="780290" name="Rectangle 2"/>
          <p:cNvSpPr>
            <a:spLocks noGrp="1" noRot="1" noChangeAspect="1" noChangeArrowheads="1" noTextEdit="1"/>
          </p:cNvSpPr>
          <p:nvPr>
            <p:ph type="sldImg"/>
          </p:nvPr>
        </p:nvSpPr>
        <p:spPr>
          <a:ln/>
          <a:extLst/>
        </p:spPr>
      </p:sp>
      <p:sp>
        <p:nvSpPr>
          <p:cNvPr id="780291" name="Rectangle 3"/>
          <p:cNvSpPr>
            <a:spLocks noGrp="1" noChangeArrowheads="1"/>
          </p:cNvSpPr>
          <p:nvPr>
            <p:ph type="body" idx="1"/>
          </p:nvPr>
        </p:nvSpPr>
        <p:spPr/>
        <p:txBody>
          <a:bodyPr/>
          <a:lstStyle/>
          <a:p>
            <a:pPr eaLnBrk="1" hangingPunct="1">
              <a:defRPr/>
            </a:pPr>
            <a:r>
              <a:rPr lang="en-GB" altLang="en-US">
                <a:latin typeface="Times New Roman" pitchFamily="18" charset="0"/>
                <a:ea typeface="ＭＳ Ｐゴシック" pitchFamily="34" charset="-128"/>
              </a:rPr>
              <a:t>Spend a bit of time explaining the inverse relationship between the interest rate and the price of a bond.</a:t>
            </a:r>
          </a:p>
          <a:p>
            <a:pPr eaLnBrk="1" hangingPunct="1">
              <a:defRPr/>
            </a:pPr>
            <a:r>
              <a:rPr lang="en-GB" altLang="en-US">
                <a:latin typeface="Times New Roman" pitchFamily="18" charset="0"/>
                <a:ea typeface="ＭＳ Ｐゴシック" pitchFamily="34" charset="-128"/>
              </a:rPr>
              <a:t>Use a numerical example: if the interest payment on a bond is $5 per year, when the price of the bond is $100, the interest rate is 5 percent; when the price of the bond is $50, the interest rate is 10 percent; and when the price of the bond is $200, the interest rate is 2.5 percent. Bond holders like the interest rate to fall—like the prices of bonds to rise.</a:t>
            </a:r>
          </a:p>
          <a:p>
            <a:pPr eaLnBrk="1" hangingPunct="1">
              <a:defRPr/>
            </a:pPr>
            <a:endParaRPr lang="en-GB" altLang="en-US">
              <a:latin typeface="Times New Roman" pitchFamily="18"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AFFD1489-6106-4C4C-8169-C7BB43B229DE}" type="slidenum">
              <a:rPr lang="en-CA" altLang="en-US" smtClean="0">
                <a:latin typeface="Tahoma" panose="020B0604030504040204" pitchFamily="34" charset="0"/>
              </a:rPr>
              <a:pPr eaLnBrk="1" hangingPunct="1">
                <a:spcBef>
                  <a:spcPct val="0"/>
                </a:spcBef>
                <a:defRPr/>
              </a:pPr>
              <a:t>23</a:t>
            </a:fld>
            <a:endParaRPr lang="en-CA" altLang="en-US">
              <a:latin typeface="Tahoma" panose="020B0604030504040204" pitchFamily="34" charset="0"/>
            </a:endParaRPr>
          </a:p>
        </p:txBody>
      </p:sp>
      <p:sp>
        <p:nvSpPr>
          <p:cNvPr id="781314" name="Rectangle 2"/>
          <p:cNvSpPr>
            <a:spLocks noGrp="1" noRot="1" noChangeAspect="1" noChangeArrowheads="1" noTextEdit="1"/>
          </p:cNvSpPr>
          <p:nvPr>
            <p:ph type="sldImg"/>
          </p:nvPr>
        </p:nvSpPr>
        <p:spPr>
          <a:ln/>
          <a:extLst/>
        </p:spPr>
      </p:sp>
      <p:sp>
        <p:nvSpPr>
          <p:cNvPr id="78131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DB4057D7-05CD-48AD-9E21-3E3AE2862A2F}" type="slidenum">
              <a:rPr lang="en-CA" altLang="en-US" smtClean="0">
                <a:latin typeface="Tahoma" panose="020B0604030504040204" pitchFamily="34" charset="0"/>
              </a:rPr>
              <a:pPr eaLnBrk="1" hangingPunct="1">
                <a:spcBef>
                  <a:spcPct val="0"/>
                </a:spcBef>
                <a:defRPr/>
              </a:pPr>
              <a:t>24</a:t>
            </a:fld>
            <a:endParaRPr lang="en-CA" altLang="en-US">
              <a:latin typeface="Tahoma" panose="020B0604030504040204" pitchFamily="34" charset="0"/>
            </a:endParaRPr>
          </a:p>
        </p:txBody>
      </p:sp>
      <p:sp>
        <p:nvSpPr>
          <p:cNvPr id="782338" name="Rectangle 2"/>
          <p:cNvSpPr>
            <a:spLocks noGrp="1" noRot="1" noChangeAspect="1" noChangeArrowheads="1" noTextEdit="1"/>
          </p:cNvSpPr>
          <p:nvPr>
            <p:ph type="sldImg"/>
          </p:nvPr>
        </p:nvSpPr>
        <p:spPr>
          <a:ln/>
          <a:extLst/>
        </p:spPr>
      </p:sp>
      <p:sp>
        <p:nvSpPr>
          <p:cNvPr id="78233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C4D7EBF9-2E0C-49B5-B228-7706990DB2CA}" type="slidenum">
              <a:rPr lang="en-CA" altLang="en-US" smtClean="0">
                <a:latin typeface="Tahoma" panose="020B0604030504040204" pitchFamily="34" charset="0"/>
              </a:rPr>
              <a:pPr eaLnBrk="1" hangingPunct="1">
                <a:spcBef>
                  <a:spcPct val="0"/>
                </a:spcBef>
                <a:defRPr/>
              </a:pPr>
              <a:t>25</a:t>
            </a:fld>
            <a:endParaRPr lang="en-CA" altLang="en-US">
              <a:latin typeface="Tahoma" panose="020B0604030504040204" pitchFamily="34" charset="0"/>
            </a:endParaRPr>
          </a:p>
        </p:txBody>
      </p:sp>
      <p:sp>
        <p:nvSpPr>
          <p:cNvPr id="783362" name="Rectangle 2"/>
          <p:cNvSpPr>
            <a:spLocks noGrp="1" noRot="1" noChangeAspect="1" noChangeArrowheads="1" noTextEdit="1"/>
          </p:cNvSpPr>
          <p:nvPr>
            <p:ph type="sldImg"/>
          </p:nvPr>
        </p:nvSpPr>
        <p:spPr>
          <a:ln/>
          <a:extLst/>
        </p:spPr>
      </p:sp>
      <p:sp>
        <p:nvSpPr>
          <p:cNvPr id="783363"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DE4E3F39-0B9B-4D5E-B915-51255FEED02F}" type="slidenum">
              <a:rPr lang="en-CA" altLang="en-US" smtClean="0">
                <a:latin typeface="Tahoma" panose="020B0604030504040204" pitchFamily="34" charset="0"/>
              </a:rPr>
              <a:pPr eaLnBrk="1" hangingPunct="1">
                <a:spcBef>
                  <a:spcPct val="0"/>
                </a:spcBef>
                <a:defRPr/>
              </a:pPr>
              <a:t>26</a:t>
            </a:fld>
            <a:endParaRPr lang="en-CA" altLang="en-US">
              <a:latin typeface="Tahoma" panose="020B0604030504040204" pitchFamily="34" charset="0"/>
            </a:endParaRPr>
          </a:p>
        </p:txBody>
      </p:sp>
      <p:sp>
        <p:nvSpPr>
          <p:cNvPr id="784386" name="Rectangle 2"/>
          <p:cNvSpPr>
            <a:spLocks noGrp="1" noRot="1" noChangeAspect="1" noChangeArrowheads="1" noTextEdit="1"/>
          </p:cNvSpPr>
          <p:nvPr>
            <p:ph type="sldImg"/>
          </p:nvPr>
        </p:nvSpPr>
        <p:spPr>
          <a:ln/>
          <a:extLst/>
        </p:spPr>
      </p:sp>
      <p:sp>
        <p:nvSpPr>
          <p:cNvPr id="784387" name="Rectangle 3"/>
          <p:cNvSpPr>
            <a:spLocks noGrp="1" noChangeArrowheads="1"/>
          </p:cNvSpPr>
          <p:nvPr>
            <p:ph type="body" idx="1"/>
          </p:nvPr>
        </p:nvSpPr>
        <p:spPr/>
        <p:txBody>
          <a:bodyPr/>
          <a:lstStyle/>
          <a:p>
            <a:pPr eaLnBrk="1" hangingPunct="1">
              <a:defRPr/>
            </a:pPr>
            <a:r>
              <a:rPr lang="en-US" dirty="0"/>
              <a:t>When describing changes in the interest rate using the money demand/money supply model, graph an example of changing money demand and how it affects the interest rate. Then note that on a given day, the demand for money curve is fixed because the price level, real GDP, and financial technology are fixed. The Federal Reserve then uses its knowledge of the current the demand for money to determine how much to change the quantity of money to affect a particular change in the interest rate.</a:t>
            </a:r>
            <a:endParaRPr lang="en-CA"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0C7A1FD1-3AD5-42D3-8637-D4A81387FE9C}" type="slidenum">
              <a:rPr lang="en-CA" altLang="en-US" smtClean="0">
                <a:latin typeface="Tahoma" panose="020B0604030504040204" pitchFamily="34" charset="0"/>
              </a:rPr>
              <a:pPr eaLnBrk="1" hangingPunct="1">
                <a:spcBef>
                  <a:spcPct val="0"/>
                </a:spcBef>
                <a:defRPr/>
              </a:pPr>
              <a:t>27</a:t>
            </a:fld>
            <a:endParaRPr lang="en-CA" altLang="en-US">
              <a:latin typeface="Tahoma" panose="020B0604030504040204" pitchFamily="34" charset="0"/>
            </a:endParaRPr>
          </a:p>
        </p:txBody>
      </p:sp>
      <p:sp>
        <p:nvSpPr>
          <p:cNvPr id="785410" name="Rectangle 2"/>
          <p:cNvSpPr>
            <a:spLocks noGrp="1" noRot="1" noChangeAspect="1" noChangeArrowheads="1" noTextEdit="1"/>
          </p:cNvSpPr>
          <p:nvPr>
            <p:ph type="sldImg"/>
          </p:nvPr>
        </p:nvSpPr>
        <p:spPr>
          <a:ln/>
          <a:extLst/>
        </p:spPr>
      </p:sp>
      <p:sp>
        <p:nvSpPr>
          <p:cNvPr id="785411" name="Rectangle 3"/>
          <p:cNvSpPr>
            <a:spLocks noGrp="1" noChangeArrowheads="1"/>
          </p:cNvSpPr>
          <p:nvPr>
            <p:ph type="body" idx="1"/>
          </p:nvPr>
        </p:nvSpPr>
        <p:spPr/>
        <p:txBody>
          <a:bodyPr/>
          <a:lstStyle/>
          <a:p>
            <a:pPr eaLnBrk="1" hangingPunct="1">
              <a:defRPr/>
            </a:pPr>
            <a:endParaRPr lang="en-GB" dirty="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67FC0083-9E50-4D0A-8278-06ED71602BDE}" type="slidenum">
              <a:rPr lang="en-CA" altLang="en-US" smtClean="0">
                <a:latin typeface="Tahoma" panose="020B0604030504040204" pitchFamily="34" charset="0"/>
              </a:rPr>
              <a:pPr eaLnBrk="1" hangingPunct="1">
                <a:spcBef>
                  <a:spcPct val="0"/>
                </a:spcBef>
                <a:defRPr/>
              </a:pPr>
              <a:t>28</a:t>
            </a:fld>
            <a:endParaRPr lang="en-CA" altLang="en-US">
              <a:latin typeface="Tahoma" panose="020B0604030504040204" pitchFamily="34" charset="0"/>
            </a:endParaRPr>
          </a:p>
        </p:txBody>
      </p:sp>
      <p:sp>
        <p:nvSpPr>
          <p:cNvPr id="786434" name="Rectangle 2"/>
          <p:cNvSpPr>
            <a:spLocks noGrp="1" noRot="1" noChangeAspect="1" noChangeArrowheads="1" noTextEdit="1"/>
          </p:cNvSpPr>
          <p:nvPr>
            <p:ph type="sldImg"/>
          </p:nvPr>
        </p:nvSpPr>
        <p:spPr>
          <a:ln/>
          <a:extLst/>
        </p:spPr>
      </p:sp>
      <p:sp>
        <p:nvSpPr>
          <p:cNvPr id="786435" name="Rectangle 3"/>
          <p:cNvSpPr>
            <a:spLocks noGrp="1" noChangeArrowheads="1"/>
          </p:cNvSpPr>
          <p:nvPr>
            <p:ph type="body" idx="1"/>
          </p:nvPr>
        </p:nvSpPr>
        <p:spPr/>
        <p:txBody>
          <a:bodyPr/>
          <a:lstStyle/>
          <a:p>
            <a:pPr eaLnBrk="1" hangingPunct="1">
              <a:defRPr/>
            </a:pPr>
            <a:r>
              <a:rPr lang="en-GB" altLang="en-US" dirty="0">
                <a:latin typeface="Times New Roman" pitchFamily="18" charset="0"/>
                <a:ea typeface="ＭＳ Ｐゴシック" pitchFamily="34" charset="-128"/>
              </a:rPr>
              <a:t>The Fed can influence short-term interest rates in the short run. But in the long run, the Fed must come into line with more fundamental market forces. In the market loanable funds, long-term interest rates balance supply and demand at a nominal interest rate that incorporates the expected long-term inflation rate. Other (short-term) interest rates align with the long-term rate  because long-term and short-term bonds are close substitutes. Given the equilibrium interest rate, if the quantity of money exceeds the quantity that people want to hold, they spend the excess and the price level rises.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A92940FE-06B0-4D91-A7F8-1463EFBFC15F}" type="slidenum">
              <a:rPr lang="en-CA" altLang="en-US" smtClean="0">
                <a:latin typeface="Tahoma" panose="020B0604030504040204" pitchFamily="34" charset="0"/>
              </a:rPr>
              <a:pPr eaLnBrk="1" hangingPunct="1">
                <a:spcBef>
                  <a:spcPct val="0"/>
                </a:spcBef>
                <a:defRPr/>
              </a:pPr>
              <a:t>29</a:t>
            </a:fld>
            <a:endParaRPr lang="en-CA" altLang="en-US">
              <a:latin typeface="Tahoma" panose="020B0604030504040204" pitchFamily="34" charset="0"/>
            </a:endParaRPr>
          </a:p>
        </p:txBody>
      </p:sp>
      <p:sp>
        <p:nvSpPr>
          <p:cNvPr id="787458" name="Rectangle 2"/>
          <p:cNvSpPr>
            <a:spLocks noGrp="1" noRot="1" noChangeAspect="1" noChangeArrowheads="1" noTextEdit="1"/>
          </p:cNvSpPr>
          <p:nvPr>
            <p:ph type="sldImg"/>
          </p:nvPr>
        </p:nvSpPr>
        <p:spPr>
          <a:ln/>
          <a:extLst/>
        </p:spPr>
      </p:sp>
      <p:sp>
        <p:nvSpPr>
          <p:cNvPr id="78745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600FF927-D55E-42E3-8B5C-69B49DE2E513}" type="slidenum">
              <a:rPr lang="en-CA" altLang="en-US" smtClean="0">
                <a:latin typeface="Tahoma" panose="020B0604030504040204" pitchFamily="34" charset="0"/>
              </a:rPr>
              <a:pPr eaLnBrk="1" hangingPunct="1">
                <a:spcBef>
                  <a:spcPct val="0"/>
                </a:spcBef>
                <a:defRPr/>
              </a:pPr>
              <a:t>3</a:t>
            </a:fld>
            <a:endParaRPr lang="en-CA" altLang="en-US">
              <a:latin typeface="Tahoma" panose="020B0604030504040204" pitchFamily="34" charset="0"/>
            </a:endParaRPr>
          </a:p>
        </p:txBody>
      </p:sp>
      <p:sp>
        <p:nvSpPr>
          <p:cNvPr id="760834" name="Rectangle 2"/>
          <p:cNvSpPr>
            <a:spLocks noGrp="1" noRot="1" noChangeAspect="1" noChangeArrowheads="1" noTextEdit="1"/>
          </p:cNvSpPr>
          <p:nvPr>
            <p:ph type="sldImg"/>
          </p:nvPr>
        </p:nvSpPr>
        <p:spPr>
          <a:ln/>
          <a:extLst/>
        </p:spPr>
      </p:sp>
      <p:sp>
        <p:nvSpPr>
          <p:cNvPr id="76083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587F5F63-F787-476E-B227-5C37CDBFA3A8}" type="slidenum">
              <a:rPr lang="en-CA" altLang="en-US" smtClean="0">
                <a:latin typeface="Tahoma" panose="020B0604030504040204" pitchFamily="34" charset="0"/>
              </a:rPr>
              <a:pPr eaLnBrk="1" hangingPunct="1">
                <a:spcBef>
                  <a:spcPct val="0"/>
                </a:spcBef>
                <a:defRPr/>
              </a:pPr>
              <a:t>30</a:t>
            </a:fld>
            <a:endParaRPr lang="en-CA" altLang="en-US">
              <a:latin typeface="Tahoma" panose="020B0604030504040204" pitchFamily="34" charset="0"/>
            </a:endParaRPr>
          </a:p>
        </p:txBody>
      </p:sp>
      <p:sp>
        <p:nvSpPr>
          <p:cNvPr id="864258" name="Rectangle 2"/>
          <p:cNvSpPr>
            <a:spLocks noGrp="1" noRot="1" noChangeAspect="1" noChangeArrowheads="1" noTextEdit="1"/>
          </p:cNvSpPr>
          <p:nvPr>
            <p:ph type="sldImg"/>
          </p:nvPr>
        </p:nvSpPr>
        <p:spPr>
          <a:ln/>
          <a:extLst/>
        </p:spPr>
      </p:sp>
      <p:sp>
        <p:nvSpPr>
          <p:cNvPr id="864259" name="Rectangle 3"/>
          <p:cNvSpPr>
            <a:spLocks noGrp="1" noChangeArrowheads="1"/>
          </p:cNvSpPr>
          <p:nvPr>
            <p:ph type="body" idx="1"/>
          </p:nvPr>
        </p:nvSpPr>
        <p:spPr/>
        <p:txBody>
          <a:bodyPr/>
          <a:lstStyle/>
          <a:p>
            <a:pPr eaLnBrk="1" hangingPunct="1">
              <a:defRPr/>
            </a:pPr>
            <a:r>
              <a:rPr lang="en-US" dirty="0"/>
              <a:t>The value of money is a relatively abstract concept. To make it more concrete to the students, tell them that value of money resides in how much they can purchase with it. Then use a specific good and its price as an example. For instance, you can point out that if a taco at Taco Bell costs 1 dollar, then the value of a dollar is 1 taco. Hold up a dollar bill and point to it to make clear that the value of that dollar is 1 taco. Now, if Taco Bell doubles the price of its tacos to $2 per taco, then the value of your dollar bill has fallen by ½--it now takes 2 dollar bills to buy 1 taco so each dollar bill is worth only ½ taco. </a:t>
            </a:r>
            <a:endParaRPr lang="en-CA" dirty="0"/>
          </a:p>
          <a:p>
            <a:pPr eaLnBrk="1" hangingPunct="1">
              <a:defRPr/>
            </a:pPr>
            <a:endParaRPr lang="en-GB" dirty="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AD9B6DF4-A81B-4AA8-A5EB-9E0C5C736CFD}" type="slidenum">
              <a:rPr lang="en-CA" altLang="en-US" smtClean="0">
                <a:latin typeface="Tahoma" panose="020B0604030504040204" pitchFamily="34" charset="0"/>
              </a:rPr>
              <a:pPr eaLnBrk="1" hangingPunct="1">
                <a:spcBef>
                  <a:spcPct val="0"/>
                </a:spcBef>
                <a:defRPr/>
              </a:pPr>
              <a:t>31</a:t>
            </a:fld>
            <a:endParaRPr lang="en-CA" altLang="en-US">
              <a:latin typeface="Tahoma" panose="020B0604030504040204" pitchFamily="34" charset="0"/>
            </a:endParaRPr>
          </a:p>
        </p:txBody>
      </p:sp>
      <p:sp>
        <p:nvSpPr>
          <p:cNvPr id="788482" name="Rectangle 2"/>
          <p:cNvSpPr>
            <a:spLocks noGrp="1" noRot="1" noChangeAspect="1" noChangeArrowheads="1" noTextEdit="1"/>
          </p:cNvSpPr>
          <p:nvPr>
            <p:ph type="sldImg"/>
          </p:nvPr>
        </p:nvSpPr>
        <p:spPr>
          <a:ln/>
          <a:extLst/>
        </p:spPr>
      </p:sp>
      <p:sp>
        <p:nvSpPr>
          <p:cNvPr id="788483"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4B30CCD2-389B-438C-903B-5F6DF2EFED73}" type="slidenum">
              <a:rPr lang="en-CA" altLang="en-US" smtClean="0">
                <a:latin typeface="Tahoma" panose="020B0604030504040204" pitchFamily="34" charset="0"/>
              </a:rPr>
              <a:pPr eaLnBrk="1" hangingPunct="1">
                <a:spcBef>
                  <a:spcPct val="0"/>
                </a:spcBef>
                <a:defRPr/>
              </a:pPr>
              <a:t>32</a:t>
            </a:fld>
            <a:endParaRPr lang="en-CA" altLang="en-US">
              <a:latin typeface="Tahoma" panose="020B0604030504040204" pitchFamily="34" charset="0"/>
            </a:endParaRPr>
          </a:p>
        </p:txBody>
      </p:sp>
      <p:sp>
        <p:nvSpPr>
          <p:cNvPr id="789506" name="Rectangle 2"/>
          <p:cNvSpPr>
            <a:spLocks noGrp="1" noRot="1" noChangeAspect="1" noChangeArrowheads="1" noTextEdit="1"/>
          </p:cNvSpPr>
          <p:nvPr>
            <p:ph type="sldImg"/>
          </p:nvPr>
        </p:nvSpPr>
        <p:spPr>
          <a:ln/>
          <a:extLst/>
        </p:spPr>
      </p:sp>
      <p:sp>
        <p:nvSpPr>
          <p:cNvPr id="789507" name="Rectangle 3"/>
          <p:cNvSpPr>
            <a:spLocks noGrp="1" noChangeArrowheads="1"/>
          </p:cNvSpPr>
          <p:nvPr>
            <p:ph type="body" idx="1"/>
          </p:nvPr>
        </p:nvSpPr>
        <p:spPr/>
        <p:txBody>
          <a:bodyPr/>
          <a:lstStyle/>
          <a:p>
            <a:pPr eaLnBrk="1" hangingPunct="1">
              <a:defRPr/>
            </a:pPr>
            <a:r>
              <a:rPr lang="en-US" dirty="0"/>
              <a:t>In the figure students may wonder why the value of money is given as 1/</a:t>
            </a:r>
            <a:r>
              <a:rPr lang="en-US" i="1" dirty="0"/>
              <a:t>P</a:t>
            </a:r>
            <a:r>
              <a:rPr lang="en-US" dirty="0"/>
              <a:t>. Point out to them the value of money is the inverse of the price level. Why? Tell them that intuitively “</a:t>
            </a:r>
            <a:r>
              <a:rPr lang="en-US" i="1" dirty="0"/>
              <a:t>P</a:t>
            </a:r>
            <a:r>
              <a:rPr lang="en-US" dirty="0"/>
              <a:t>” tells them how many dollars it takes to buy a good or service. Therefore “1/</a:t>
            </a:r>
            <a:r>
              <a:rPr lang="en-US" i="1" dirty="0"/>
              <a:t>P</a:t>
            </a:r>
            <a:r>
              <a:rPr lang="en-US" dirty="0"/>
              <a:t>” tells them what fraction of the good or service 1 dollar will buy…which is the value of money! Some might also wonder why the price index is divided by 100 to give the price level. Point out to them that the price data are converted to index numbers by multiplying them by 100. Dividing by “100” merely transforms the price index back to the price level data from which it was created.</a:t>
            </a:r>
            <a:endParaRPr lang="en-GB" dirty="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7F5C5FB8-A765-4DFF-A8A5-5DF74BF7CBB6}" type="slidenum">
              <a:rPr lang="en-CA" altLang="en-US" smtClean="0">
                <a:latin typeface="Tahoma" panose="020B0604030504040204" pitchFamily="34" charset="0"/>
              </a:rPr>
              <a:pPr eaLnBrk="1" hangingPunct="1">
                <a:spcBef>
                  <a:spcPct val="0"/>
                </a:spcBef>
                <a:defRPr/>
              </a:pPr>
              <a:t>33</a:t>
            </a:fld>
            <a:endParaRPr lang="en-CA" altLang="en-US">
              <a:latin typeface="Tahoma" panose="020B0604030504040204" pitchFamily="34" charset="0"/>
            </a:endParaRPr>
          </a:p>
        </p:txBody>
      </p:sp>
      <p:sp>
        <p:nvSpPr>
          <p:cNvPr id="790530" name="Rectangle 2"/>
          <p:cNvSpPr>
            <a:spLocks noGrp="1" noRot="1" noChangeAspect="1" noChangeArrowheads="1" noTextEdit="1"/>
          </p:cNvSpPr>
          <p:nvPr>
            <p:ph type="sldImg"/>
          </p:nvPr>
        </p:nvSpPr>
        <p:spPr>
          <a:ln/>
          <a:extLst/>
        </p:spPr>
      </p:sp>
      <p:sp>
        <p:nvSpPr>
          <p:cNvPr id="790531"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02A298EF-0264-4692-BA81-CBB7244C5DA4}" type="slidenum">
              <a:rPr lang="en-CA" altLang="en-US" smtClean="0">
                <a:latin typeface="Tahoma" panose="020B0604030504040204" pitchFamily="34" charset="0"/>
              </a:rPr>
              <a:pPr eaLnBrk="1" hangingPunct="1">
                <a:spcBef>
                  <a:spcPct val="0"/>
                </a:spcBef>
                <a:defRPr/>
              </a:pPr>
              <a:t>34</a:t>
            </a:fld>
            <a:endParaRPr lang="en-CA" altLang="en-US">
              <a:latin typeface="Tahoma" panose="020B0604030504040204" pitchFamily="34" charset="0"/>
            </a:endParaRPr>
          </a:p>
        </p:txBody>
      </p:sp>
      <p:sp>
        <p:nvSpPr>
          <p:cNvPr id="866306" name="Rectangle 2"/>
          <p:cNvSpPr>
            <a:spLocks noGrp="1" noRot="1" noChangeAspect="1" noChangeArrowheads="1" noTextEdit="1"/>
          </p:cNvSpPr>
          <p:nvPr>
            <p:ph type="sldImg"/>
          </p:nvPr>
        </p:nvSpPr>
        <p:spPr>
          <a:ln/>
          <a:extLst/>
        </p:spPr>
      </p:sp>
      <p:sp>
        <p:nvSpPr>
          <p:cNvPr id="866307"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8BCF9254-4A9F-46E4-96D4-CB7CDE55D857}" type="slidenum">
              <a:rPr lang="en-CA" altLang="en-US" smtClean="0">
                <a:latin typeface="Tahoma" panose="020B0604030504040204" pitchFamily="34" charset="0"/>
              </a:rPr>
              <a:pPr eaLnBrk="1" hangingPunct="1">
                <a:spcBef>
                  <a:spcPct val="0"/>
                </a:spcBef>
                <a:defRPr/>
              </a:pPr>
              <a:t>35</a:t>
            </a:fld>
            <a:endParaRPr lang="en-CA" altLang="en-US">
              <a:latin typeface="Tahoma" panose="020B0604030504040204" pitchFamily="34" charset="0"/>
            </a:endParaRPr>
          </a:p>
        </p:txBody>
      </p:sp>
      <p:sp>
        <p:nvSpPr>
          <p:cNvPr id="793602" name="Rectangle 2"/>
          <p:cNvSpPr>
            <a:spLocks noGrp="1" noRot="1" noChangeAspect="1" noChangeArrowheads="1" noTextEdit="1"/>
          </p:cNvSpPr>
          <p:nvPr>
            <p:ph type="sldImg"/>
          </p:nvPr>
        </p:nvSpPr>
        <p:spPr>
          <a:ln/>
          <a:extLst/>
        </p:spPr>
      </p:sp>
      <p:sp>
        <p:nvSpPr>
          <p:cNvPr id="793603"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52D59F6-84C2-4ED1-9383-2BFC299596FE}" type="slidenum">
              <a:rPr lang="en-CA" altLang="en-US" smtClean="0">
                <a:latin typeface="Tahoma" panose="020B0604030504040204" pitchFamily="34" charset="0"/>
              </a:rPr>
              <a:pPr eaLnBrk="1" hangingPunct="1">
                <a:spcBef>
                  <a:spcPct val="0"/>
                </a:spcBef>
                <a:defRPr/>
              </a:pPr>
              <a:t>36</a:t>
            </a:fld>
            <a:endParaRPr lang="en-CA" altLang="en-US">
              <a:latin typeface="Tahoma" panose="020B0604030504040204" pitchFamily="34" charset="0"/>
            </a:endParaRPr>
          </a:p>
        </p:txBody>
      </p:sp>
      <p:sp>
        <p:nvSpPr>
          <p:cNvPr id="794626" name="Rectangle 2"/>
          <p:cNvSpPr>
            <a:spLocks noGrp="1" noRot="1" noChangeAspect="1" noChangeArrowheads="1" noTextEdit="1"/>
          </p:cNvSpPr>
          <p:nvPr>
            <p:ph type="sldImg"/>
          </p:nvPr>
        </p:nvSpPr>
        <p:spPr>
          <a:ln/>
          <a:extLst/>
        </p:spPr>
      </p:sp>
      <p:sp>
        <p:nvSpPr>
          <p:cNvPr id="794627"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1462B7D-3E2E-49CF-B3D7-B058BA44EFF2}" type="slidenum">
              <a:rPr lang="en-CA" altLang="en-US" smtClean="0">
                <a:latin typeface="Tahoma" panose="020B0604030504040204" pitchFamily="34" charset="0"/>
              </a:rPr>
              <a:pPr eaLnBrk="1" hangingPunct="1">
                <a:spcBef>
                  <a:spcPct val="0"/>
                </a:spcBef>
                <a:defRPr/>
              </a:pPr>
              <a:t>37</a:t>
            </a:fld>
            <a:endParaRPr lang="en-CA" altLang="en-US">
              <a:latin typeface="Tahoma" panose="020B0604030504040204" pitchFamily="34" charset="0"/>
            </a:endParaRPr>
          </a:p>
        </p:txBody>
      </p:sp>
      <p:sp>
        <p:nvSpPr>
          <p:cNvPr id="795650" name="Rectangle 2"/>
          <p:cNvSpPr>
            <a:spLocks noGrp="1" noRot="1" noChangeAspect="1" noChangeArrowheads="1" noTextEdit="1"/>
          </p:cNvSpPr>
          <p:nvPr>
            <p:ph type="sldImg"/>
          </p:nvPr>
        </p:nvSpPr>
        <p:spPr>
          <a:ln/>
          <a:extLst/>
        </p:spPr>
      </p:sp>
      <p:sp>
        <p:nvSpPr>
          <p:cNvPr id="795651"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F881D0F-4FCC-4947-BF31-112D5B4AF79B}" type="slidenum">
              <a:rPr lang="en-CA" altLang="en-US" smtClean="0">
                <a:latin typeface="Tahoma" panose="020B0604030504040204" pitchFamily="34" charset="0"/>
              </a:rPr>
              <a:pPr eaLnBrk="1" hangingPunct="1">
                <a:spcBef>
                  <a:spcPct val="0"/>
                </a:spcBef>
                <a:defRPr/>
              </a:pPr>
              <a:t>38</a:t>
            </a:fld>
            <a:endParaRPr lang="en-CA" altLang="en-US">
              <a:latin typeface="Tahoma" panose="020B0604030504040204" pitchFamily="34" charset="0"/>
            </a:endParaRPr>
          </a:p>
        </p:txBody>
      </p:sp>
      <p:sp>
        <p:nvSpPr>
          <p:cNvPr id="797698" name="Rectangle 2"/>
          <p:cNvSpPr>
            <a:spLocks noGrp="1" noRot="1" noChangeAspect="1" noChangeArrowheads="1" noTextEdit="1"/>
          </p:cNvSpPr>
          <p:nvPr>
            <p:ph type="sldImg"/>
          </p:nvPr>
        </p:nvSpPr>
        <p:spPr>
          <a:ln/>
          <a:extLst/>
        </p:spPr>
      </p:sp>
      <p:sp>
        <p:nvSpPr>
          <p:cNvPr id="79769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22EE3FE0-AD09-4036-9E80-036C0BEC067C}" type="slidenum">
              <a:rPr lang="en-CA" altLang="en-US" smtClean="0">
                <a:latin typeface="Tahoma" panose="020B0604030504040204" pitchFamily="34" charset="0"/>
              </a:rPr>
              <a:pPr eaLnBrk="1" hangingPunct="1">
                <a:spcBef>
                  <a:spcPct val="0"/>
                </a:spcBef>
                <a:defRPr/>
              </a:pPr>
              <a:t>39</a:t>
            </a:fld>
            <a:endParaRPr lang="en-CA" altLang="en-US">
              <a:latin typeface="Tahoma" panose="020B0604030504040204" pitchFamily="34" charset="0"/>
            </a:endParaRPr>
          </a:p>
        </p:txBody>
      </p:sp>
      <p:sp>
        <p:nvSpPr>
          <p:cNvPr id="798722" name="Rectangle 2"/>
          <p:cNvSpPr>
            <a:spLocks noGrp="1" noRot="1" noChangeAspect="1" noChangeArrowheads="1" noTextEdit="1"/>
          </p:cNvSpPr>
          <p:nvPr>
            <p:ph type="sldImg"/>
          </p:nvPr>
        </p:nvSpPr>
        <p:spPr>
          <a:ln/>
          <a:extLst/>
        </p:spPr>
      </p:sp>
      <p:sp>
        <p:nvSpPr>
          <p:cNvPr id="798723" name="Rectangle 3"/>
          <p:cNvSpPr>
            <a:spLocks noGrp="1" noChangeArrowheads="1"/>
          </p:cNvSpPr>
          <p:nvPr>
            <p:ph type="body" idx="1"/>
          </p:nvPr>
        </p:nvSpPr>
        <p:spPr/>
        <p:txBody>
          <a:bodyPr/>
          <a:lstStyle/>
          <a:p>
            <a:pPr eaLnBrk="1" hangingPunct="1">
              <a:defRPr/>
            </a:pPr>
            <a:r>
              <a:rPr lang="en-GB" altLang="en-US">
                <a:latin typeface="Times New Roman" pitchFamily="18" charset="0"/>
                <a:ea typeface="ＭＳ Ｐゴシック" pitchFamily="34" charset="-128"/>
              </a:rPr>
              <a:t>You might want to run an in-class experiments to demonstrate the quantity theory of money.</a:t>
            </a:r>
          </a:p>
          <a:p>
            <a:pPr eaLnBrk="1" hangingPunct="1">
              <a:defRPr/>
            </a:pPr>
            <a:r>
              <a:rPr lang="en-US" altLang="en-US">
                <a:latin typeface="Times New Roman" pitchFamily="18" charset="0"/>
                <a:ea typeface="ＭＳ Ｐゴシック" pitchFamily="34" charset="-128"/>
              </a:rPr>
              <a:t>Here is game #162 from </a:t>
            </a:r>
            <a:r>
              <a:rPr lang="en-GB" altLang="en-US">
                <a:latin typeface="Times New Roman" pitchFamily="18" charset="0"/>
                <a:ea typeface="ＭＳ Ｐゴシック" pitchFamily="34" charset="-128"/>
              </a:rPr>
              <a:t>http://www.marietta.edu/~delemeeg/games/games161-170.htm</a:t>
            </a:r>
          </a:p>
          <a:p>
            <a:pPr eaLnBrk="1" hangingPunct="1">
              <a:defRPr/>
            </a:pPr>
            <a:r>
              <a:rPr lang="en-US" altLang="en-US">
                <a:latin typeface="Times New Roman" pitchFamily="18" charset="0"/>
                <a:ea typeface="ＭＳ Ｐゴシック" pitchFamily="34" charset="-128"/>
              </a:rPr>
              <a:t>“Students are randomly allocated five poker chips of varying color (red, white, blue) to serve as money in a series of auctions.  Chip values for the first series of auctions are: red = 25, white = 50, and blue = 100.  Candy and granola bars are then auctioned off with prices posted on the chalkboard.  For the second series of auctions, students exchange their poker chips with another student and a new set of values are revealed: red = 50, white = 100, and blue = 200.  Predictably, the prices of the candy and granola bars will approximately double.”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6EC16FE2-C852-43C4-AADB-8492B063F136}" type="slidenum">
              <a:rPr lang="en-CA" altLang="en-US" smtClean="0">
                <a:latin typeface="Tahoma" panose="020B0604030504040204" pitchFamily="34" charset="0"/>
              </a:rPr>
              <a:pPr eaLnBrk="1" hangingPunct="1">
                <a:spcBef>
                  <a:spcPct val="0"/>
                </a:spcBef>
                <a:defRPr/>
              </a:pPr>
              <a:t>4</a:t>
            </a:fld>
            <a:endParaRPr lang="en-CA" altLang="en-US">
              <a:latin typeface="Tahoma" panose="020B0604030504040204" pitchFamily="34" charset="0"/>
            </a:endParaRPr>
          </a:p>
        </p:txBody>
      </p:sp>
      <p:sp>
        <p:nvSpPr>
          <p:cNvPr id="761858" name="Rectangle 2"/>
          <p:cNvSpPr>
            <a:spLocks noGrp="1" noRot="1" noChangeAspect="1" noChangeArrowheads="1" noTextEdit="1"/>
          </p:cNvSpPr>
          <p:nvPr>
            <p:ph type="sldImg"/>
          </p:nvPr>
        </p:nvSpPr>
        <p:spPr>
          <a:ln/>
          <a:extLst/>
        </p:spPr>
      </p:sp>
      <p:sp>
        <p:nvSpPr>
          <p:cNvPr id="76185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BC915F5B-799B-4E5D-8FFF-BE88B445ACFB}" type="slidenum">
              <a:rPr lang="en-CA" altLang="en-US" smtClean="0">
                <a:latin typeface="Tahoma" panose="020B0604030504040204" pitchFamily="34" charset="0"/>
              </a:rPr>
              <a:pPr eaLnBrk="1" hangingPunct="1">
                <a:spcBef>
                  <a:spcPct val="0"/>
                </a:spcBef>
                <a:defRPr/>
              </a:pPr>
              <a:t>40</a:t>
            </a:fld>
            <a:endParaRPr lang="en-CA" altLang="en-US">
              <a:latin typeface="Tahoma" panose="020B0604030504040204" pitchFamily="34" charset="0"/>
            </a:endParaRPr>
          </a:p>
        </p:txBody>
      </p:sp>
      <p:sp>
        <p:nvSpPr>
          <p:cNvPr id="799746" name="Rectangle 2"/>
          <p:cNvSpPr>
            <a:spLocks noGrp="1" noRot="1" noChangeAspect="1" noChangeArrowheads="1" noTextEdit="1"/>
          </p:cNvSpPr>
          <p:nvPr>
            <p:ph type="sldImg"/>
          </p:nvPr>
        </p:nvSpPr>
        <p:spPr>
          <a:ln/>
          <a:extLst/>
        </p:spPr>
      </p:sp>
      <p:sp>
        <p:nvSpPr>
          <p:cNvPr id="799747"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79E1C73F-019B-4119-BF33-C2689E8B6A22}" type="slidenum">
              <a:rPr lang="en-CA" altLang="en-US" smtClean="0">
                <a:latin typeface="Tahoma" panose="020B0604030504040204" pitchFamily="34" charset="0"/>
              </a:rPr>
              <a:pPr eaLnBrk="1" hangingPunct="1">
                <a:spcBef>
                  <a:spcPct val="0"/>
                </a:spcBef>
                <a:defRPr/>
              </a:pPr>
              <a:t>41</a:t>
            </a:fld>
            <a:endParaRPr lang="en-CA" altLang="en-US">
              <a:latin typeface="Tahoma" panose="020B0604030504040204" pitchFamily="34" charset="0"/>
            </a:endParaRPr>
          </a:p>
        </p:txBody>
      </p:sp>
      <p:sp>
        <p:nvSpPr>
          <p:cNvPr id="800770" name="Rectangle 2"/>
          <p:cNvSpPr>
            <a:spLocks noGrp="1" noRot="1" noChangeAspect="1" noChangeArrowheads="1" noTextEdit="1"/>
          </p:cNvSpPr>
          <p:nvPr>
            <p:ph type="sldImg"/>
          </p:nvPr>
        </p:nvSpPr>
        <p:spPr>
          <a:ln/>
          <a:extLst/>
        </p:spPr>
      </p:sp>
      <p:sp>
        <p:nvSpPr>
          <p:cNvPr id="800771"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A8A6D47-F90D-4983-8E48-52891AE737CA}" type="slidenum">
              <a:rPr lang="en-CA" altLang="en-US" smtClean="0">
                <a:latin typeface="Tahoma" panose="020B0604030504040204" pitchFamily="34" charset="0"/>
              </a:rPr>
              <a:pPr eaLnBrk="1" hangingPunct="1">
                <a:spcBef>
                  <a:spcPct val="0"/>
                </a:spcBef>
                <a:defRPr/>
              </a:pPr>
              <a:t>42</a:t>
            </a:fld>
            <a:endParaRPr lang="en-CA" altLang="en-US">
              <a:latin typeface="Tahoma" panose="020B0604030504040204" pitchFamily="34" charset="0"/>
            </a:endParaRPr>
          </a:p>
        </p:txBody>
      </p:sp>
      <p:sp>
        <p:nvSpPr>
          <p:cNvPr id="801794" name="Rectangle 2"/>
          <p:cNvSpPr>
            <a:spLocks noGrp="1" noRot="1" noChangeAspect="1" noChangeArrowheads="1" noTextEdit="1"/>
          </p:cNvSpPr>
          <p:nvPr>
            <p:ph type="sldImg"/>
          </p:nvPr>
        </p:nvSpPr>
        <p:spPr>
          <a:ln/>
          <a:extLst/>
        </p:spPr>
      </p:sp>
      <p:sp>
        <p:nvSpPr>
          <p:cNvPr id="80179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A3F4A0CC-0ACE-49FB-B746-04C8FA1AFDD0}" type="slidenum">
              <a:rPr lang="en-CA" altLang="en-US" smtClean="0">
                <a:latin typeface="Tahoma" panose="020B0604030504040204" pitchFamily="34" charset="0"/>
              </a:rPr>
              <a:pPr eaLnBrk="1" hangingPunct="1">
                <a:spcBef>
                  <a:spcPct val="0"/>
                </a:spcBef>
                <a:defRPr/>
              </a:pPr>
              <a:t>43</a:t>
            </a:fld>
            <a:endParaRPr lang="en-CA" altLang="en-US">
              <a:latin typeface="Tahoma" panose="020B0604030504040204" pitchFamily="34" charset="0"/>
            </a:endParaRPr>
          </a:p>
        </p:txBody>
      </p:sp>
      <p:sp>
        <p:nvSpPr>
          <p:cNvPr id="802818" name="Rectangle 2"/>
          <p:cNvSpPr>
            <a:spLocks noGrp="1" noRot="1" noChangeAspect="1" noChangeArrowheads="1" noTextEdit="1"/>
          </p:cNvSpPr>
          <p:nvPr>
            <p:ph type="sldImg"/>
          </p:nvPr>
        </p:nvSpPr>
        <p:spPr>
          <a:ln/>
          <a:extLst/>
        </p:spPr>
      </p:sp>
      <p:sp>
        <p:nvSpPr>
          <p:cNvPr id="80281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F787614-CBC9-400E-9A5A-F5B594C692DF}" type="slidenum">
              <a:rPr lang="en-CA" altLang="en-US" smtClean="0">
                <a:latin typeface="Tahoma" panose="020B0604030504040204" pitchFamily="34" charset="0"/>
              </a:rPr>
              <a:pPr eaLnBrk="1" hangingPunct="1">
                <a:spcBef>
                  <a:spcPct val="0"/>
                </a:spcBef>
                <a:defRPr/>
              </a:pPr>
              <a:t>44</a:t>
            </a:fld>
            <a:endParaRPr lang="en-CA" altLang="en-US">
              <a:latin typeface="Tahoma" panose="020B0604030504040204" pitchFamily="34" charset="0"/>
            </a:endParaRPr>
          </a:p>
        </p:txBody>
      </p:sp>
      <p:sp>
        <p:nvSpPr>
          <p:cNvPr id="803842" name="Rectangle 2"/>
          <p:cNvSpPr>
            <a:spLocks noGrp="1" noRot="1" noChangeAspect="1" noChangeArrowheads="1" noTextEdit="1"/>
          </p:cNvSpPr>
          <p:nvPr>
            <p:ph type="sldImg"/>
          </p:nvPr>
        </p:nvSpPr>
        <p:spPr>
          <a:ln/>
          <a:extLst/>
        </p:spPr>
      </p:sp>
      <p:sp>
        <p:nvSpPr>
          <p:cNvPr id="803843"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B0278423-F561-412A-A036-BF3F5A2BD2BA}" type="slidenum">
              <a:rPr lang="en-CA" altLang="en-US" smtClean="0">
                <a:latin typeface="Tahoma" panose="020B0604030504040204" pitchFamily="34" charset="0"/>
              </a:rPr>
              <a:pPr eaLnBrk="1" hangingPunct="1">
                <a:spcBef>
                  <a:spcPct val="0"/>
                </a:spcBef>
                <a:defRPr/>
              </a:pPr>
              <a:t>45</a:t>
            </a:fld>
            <a:endParaRPr lang="en-CA" altLang="en-US">
              <a:latin typeface="Tahoma" panose="020B0604030504040204" pitchFamily="34" charset="0"/>
            </a:endParaRPr>
          </a:p>
        </p:txBody>
      </p:sp>
      <p:sp>
        <p:nvSpPr>
          <p:cNvPr id="804866" name="Rectangle 2"/>
          <p:cNvSpPr>
            <a:spLocks noGrp="1" noRot="1" noChangeAspect="1" noChangeArrowheads="1" noTextEdit="1"/>
          </p:cNvSpPr>
          <p:nvPr>
            <p:ph type="sldImg"/>
          </p:nvPr>
        </p:nvSpPr>
        <p:spPr>
          <a:ln/>
          <a:extLst/>
        </p:spPr>
      </p:sp>
      <p:sp>
        <p:nvSpPr>
          <p:cNvPr id="804867"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814D42E0-E40E-4911-A525-28CCACD1841B}" type="slidenum">
              <a:rPr lang="en-CA" altLang="en-US" smtClean="0">
                <a:latin typeface="Tahoma" panose="020B0604030504040204" pitchFamily="34" charset="0"/>
              </a:rPr>
              <a:pPr eaLnBrk="1" hangingPunct="1">
                <a:spcBef>
                  <a:spcPct val="0"/>
                </a:spcBef>
                <a:defRPr/>
              </a:pPr>
              <a:t>46</a:t>
            </a:fld>
            <a:endParaRPr lang="en-CA" altLang="en-US">
              <a:latin typeface="Tahoma" panose="020B0604030504040204" pitchFamily="34" charset="0"/>
            </a:endParaRPr>
          </a:p>
        </p:txBody>
      </p:sp>
      <p:sp>
        <p:nvSpPr>
          <p:cNvPr id="805890" name="Rectangle 2"/>
          <p:cNvSpPr>
            <a:spLocks noGrp="1" noRot="1" noChangeAspect="1" noChangeArrowheads="1" noTextEdit="1"/>
          </p:cNvSpPr>
          <p:nvPr>
            <p:ph type="sldImg"/>
          </p:nvPr>
        </p:nvSpPr>
        <p:spPr>
          <a:ln/>
          <a:extLst/>
        </p:spPr>
      </p:sp>
      <p:sp>
        <p:nvSpPr>
          <p:cNvPr id="805891"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5409AB7-4B9A-49D6-A3CB-C8BEEEA808CC}" type="slidenum">
              <a:rPr lang="en-CA" altLang="en-US" smtClean="0">
                <a:latin typeface="Tahoma" panose="020B0604030504040204" pitchFamily="34" charset="0"/>
              </a:rPr>
              <a:pPr eaLnBrk="1" hangingPunct="1">
                <a:spcBef>
                  <a:spcPct val="0"/>
                </a:spcBef>
                <a:defRPr/>
              </a:pPr>
              <a:t>47</a:t>
            </a:fld>
            <a:endParaRPr lang="en-CA" altLang="en-US">
              <a:latin typeface="Tahoma" panose="020B0604030504040204" pitchFamily="34" charset="0"/>
            </a:endParaRPr>
          </a:p>
        </p:txBody>
      </p:sp>
      <p:sp>
        <p:nvSpPr>
          <p:cNvPr id="870402" name="Rectangle 2"/>
          <p:cNvSpPr>
            <a:spLocks noGrp="1" noRot="1" noChangeAspect="1" noChangeArrowheads="1" noTextEdit="1"/>
          </p:cNvSpPr>
          <p:nvPr>
            <p:ph type="sldImg"/>
          </p:nvPr>
        </p:nvSpPr>
        <p:spPr>
          <a:ln/>
          <a:extLst/>
        </p:spPr>
      </p:sp>
      <p:sp>
        <p:nvSpPr>
          <p:cNvPr id="870403" name="Rectangle 3"/>
          <p:cNvSpPr>
            <a:spLocks noGrp="1" noChangeArrowheads="1"/>
          </p:cNvSpPr>
          <p:nvPr>
            <p:ph type="body" idx="1"/>
          </p:nvPr>
        </p:nvSpPr>
        <p:spPr/>
        <p:txBody>
          <a:bodyPr/>
          <a:lstStyle/>
          <a:p>
            <a:pPr eaLnBrk="1" hangingPunct="1">
              <a:defRPr/>
            </a:pPr>
            <a:r>
              <a:rPr lang="en-GB">
                <a:cs typeface="+mn-cs"/>
              </a:rPr>
              <a:t>Emphasize that this relationship really does work. In the 1970s when inflation took off, the quantity of money was growing very rapidly. When inflation slowed during the 1980s and was low during the 1990s and 2000s, money growth was slower.</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36846B7D-B7AB-4904-9D39-78DDDBF0E3CC}" type="slidenum">
              <a:rPr lang="en-CA" altLang="en-US" smtClean="0">
                <a:latin typeface="Tahoma" panose="020B0604030504040204" pitchFamily="34" charset="0"/>
              </a:rPr>
              <a:pPr eaLnBrk="1" hangingPunct="1">
                <a:spcBef>
                  <a:spcPct val="0"/>
                </a:spcBef>
                <a:defRPr/>
              </a:pPr>
              <a:t>48</a:t>
            </a:fld>
            <a:endParaRPr lang="en-CA" altLang="en-US">
              <a:latin typeface="Tahoma" panose="020B0604030504040204" pitchFamily="34" charset="0"/>
            </a:endParaRPr>
          </a:p>
        </p:txBody>
      </p:sp>
      <p:sp>
        <p:nvSpPr>
          <p:cNvPr id="806914" name="Rectangle 2"/>
          <p:cNvSpPr>
            <a:spLocks noGrp="1" noRot="1" noChangeAspect="1" noChangeArrowheads="1" noTextEdit="1"/>
          </p:cNvSpPr>
          <p:nvPr>
            <p:ph type="sldImg"/>
          </p:nvPr>
        </p:nvSpPr>
        <p:spPr>
          <a:ln/>
          <a:extLst/>
        </p:spPr>
      </p:sp>
      <p:sp>
        <p:nvSpPr>
          <p:cNvPr id="80691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6791D7AC-813B-4C5A-862B-03A0DCA5BFD6}" type="slidenum">
              <a:rPr lang="en-CA" altLang="en-US" smtClean="0">
                <a:latin typeface="Tahoma" panose="020B0604030504040204" pitchFamily="34" charset="0"/>
              </a:rPr>
              <a:pPr eaLnBrk="1" hangingPunct="1">
                <a:spcBef>
                  <a:spcPct val="0"/>
                </a:spcBef>
                <a:defRPr/>
              </a:pPr>
              <a:t>49</a:t>
            </a:fld>
            <a:endParaRPr lang="en-CA" altLang="en-US">
              <a:latin typeface="Tahoma" panose="020B0604030504040204" pitchFamily="34" charset="0"/>
            </a:endParaRPr>
          </a:p>
        </p:txBody>
      </p:sp>
      <p:sp>
        <p:nvSpPr>
          <p:cNvPr id="807938" name="Rectangle 2"/>
          <p:cNvSpPr>
            <a:spLocks noGrp="1" noRot="1" noChangeAspect="1" noChangeArrowheads="1" noTextEdit="1"/>
          </p:cNvSpPr>
          <p:nvPr>
            <p:ph type="sldImg"/>
          </p:nvPr>
        </p:nvSpPr>
        <p:spPr>
          <a:ln/>
          <a:extLst/>
        </p:spPr>
      </p:sp>
      <p:sp>
        <p:nvSpPr>
          <p:cNvPr id="80793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7203D4BC-B0EA-4B52-A076-BE625B827BD2}" type="slidenum">
              <a:rPr lang="en-CA" altLang="en-US" smtClean="0">
                <a:latin typeface="Tahoma" panose="020B0604030504040204" pitchFamily="34" charset="0"/>
              </a:rPr>
              <a:pPr eaLnBrk="1" hangingPunct="1">
                <a:spcBef>
                  <a:spcPct val="0"/>
                </a:spcBef>
                <a:defRPr/>
              </a:pPr>
              <a:t>5</a:t>
            </a:fld>
            <a:endParaRPr lang="en-CA" altLang="en-US">
              <a:latin typeface="Tahoma" panose="020B0604030504040204" pitchFamily="34" charset="0"/>
            </a:endParaRPr>
          </a:p>
        </p:txBody>
      </p:sp>
      <p:sp>
        <p:nvSpPr>
          <p:cNvPr id="762882" name="Rectangle 2"/>
          <p:cNvSpPr>
            <a:spLocks noGrp="1" noRot="1" noChangeAspect="1" noChangeArrowheads="1" noTextEdit="1"/>
          </p:cNvSpPr>
          <p:nvPr>
            <p:ph type="sldImg"/>
          </p:nvPr>
        </p:nvSpPr>
        <p:spPr>
          <a:ln/>
          <a:extLst/>
        </p:spPr>
      </p:sp>
      <p:sp>
        <p:nvSpPr>
          <p:cNvPr id="762883"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A9398511-2808-4F6F-AF91-D5430BC85028}" type="slidenum">
              <a:rPr lang="en-CA" altLang="en-US" smtClean="0">
                <a:latin typeface="Tahoma" panose="020B0604030504040204" pitchFamily="34" charset="0"/>
              </a:rPr>
              <a:pPr eaLnBrk="1" hangingPunct="1">
                <a:spcBef>
                  <a:spcPct val="0"/>
                </a:spcBef>
                <a:defRPr/>
              </a:pPr>
              <a:t>50</a:t>
            </a:fld>
            <a:endParaRPr lang="en-CA" altLang="en-US">
              <a:latin typeface="Tahoma" panose="020B0604030504040204" pitchFamily="34" charset="0"/>
            </a:endParaRPr>
          </a:p>
        </p:txBody>
      </p:sp>
      <p:sp>
        <p:nvSpPr>
          <p:cNvPr id="809986" name="Rectangle 2"/>
          <p:cNvSpPr>
            <a:spLocks noGrp="1" noRot="1" noChangeAspect="1" noChangeArrowheads="1" noTextEdit="1"/>
          </p:cNvSpPr>
          <p:nvPr>
            <p:ph type="sldImg"/>
          </p:nvPr>
        </p:nvSpPr>
        <p:spPr>
          <a:ln/>
          <a:extLst/>
        </p:spPr>
      </p:sp>
      <p:sp>
        <p:nvSpPr>
          <p:cNvPr id="809987"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3706A3BC-F8FE-4918-98C2-D1DE9AEA39D3}" type="slidenum">
              <a:rPr lang="en-CA" altLang="en-US" smtClean="0">
                <a:latin typeface="Tahoma" panose="020B0604030504040204" pitchFamily="34" charset="0"/>
              </a:rPr>
              <a:pPr eaLnBrk="1" hangingPunct="1">
                <a:spcBef>
                  <a:spcPct val="0"/>
                </a:spcBef>
                <a:defRPr/>
              </a:pPr>
              <a:t>51</a:t>
            </a:fld>
            <a:endParaRPr lang="en-CA" altLang="en-US">
              <a:latin typeface="Tahoma" panose="020B0604030504040204" pitchFamily="34" charset="0"/>
            </a:endParaRPr>
          </a:p>
        </p:txBody>
      </p:sp>
      <p:sp>
        <p:nvSpPr>
          <p:cNvPr id="811010" name="Rectangle 2"/>
          <p:cNvSpPr>
            <a:spLocks noGrp="1" noRot="1" noChangeAspect="1" noChangeArrowheads="1" noTextEdit="1"/>
          </p:cNvSpPr>
          <p:nvPr>
            <p:ph type="sldImg"/>
          </p:nvPr>
        </p:nvSpPr>
        <p:spPr>
          <a:ln/>
          <a:extLst/>
        </p:spPr>
      </p:sp>
      <p:sp>
        <p:nvSpPr>
          <p:cNvPr id="811011"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DD16E0D7-AEC8-445D-B179-62A53EB47A5D}" type="slidenum">
              <a:rPr lang="en-CA" altLang="en-US" smtClean="0">
                <a:latin typeface="Tahoma" panose="020B0604030504040204" pitchFamily="34" charset="0"/>
              </a:rPr>
              <a:pPr eaLnBrk="1" hangingPunct="1">
                <a:spcBef>
                  <a:spcPct val="0"/>
                </a:spcBef>
                <a:defRPr/>
              </a:pPr>
              <a:t>52</a:t>
            </a:fld>
            <a:endParaRPr lang="en-CA" altLang="en-US">
              <a:latin typeface="Tahoma" panose="020B0604030504040204" pitchFamily="34" charset="0"/>
            </a:endParaRPr>
          </a:p>
        </p:txBody>
      </p:sp>
      <p:sp>
        <p:nvSpPr>
          <p:cNvPr id="812034" name="Rectangle 2"/>
          <p:cNvSpPr>
            <a:spLocks noGrp="1" noRot="1" noChangeAspect="1" noChangeArrowheads="1" noTextEdit="1"/>
          </p:cNvSpPr>
          <p:nvPr>
            <p:ph type="sldImg"/>
          </p:nvPr>
        </p:nvSpPr>
        <p:spPr>
          <a:ln/>
          <a:extLst/>
        </p:spPr>
      </p:sp>
      <p:sp>
        <p:nvSpPr>
          <p:cNvPr id="81203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E7970292-20F2-4C46-8F2B-A4717A65A9F6}" type="slidenum">
              <a:rPr lang="en-CA" altLang="en-US" smtClean="0">
                <a:latin typeface="Tahoma" panose="020B0604030504040204" pitchFamily="34" charset="0"/>
              </a:rPr>
              <a:pPr eaLnBrk="1" hangingPunct="1">
                <a:spcBef>
                  <a:spcPct val="0"/>
                </a:spcBef>
                <a:defRPr/>
              </a:pPr>
              <a:t>53</a:t>
            </a:fld>
            <a:endParaRPr lang="en-CA" altLang="en-US">
              <a:latin typeface="Tahoma" panose="020B0604030504040204" pitchFamily="34" charset="0"/>
            </a:endParaRPr>
          </a:p>
        </p:txBody>
      </p:sp>
      <p:sp>
        <p:nvSpPr>
          <p:cNvPr id="814082" name="Rectangle 2"/>
          <p:cNvSpPr>
            <a:spLocks noGrp="1" noRot="1" noChangeAspect="1" noChangeArrowheads="1" noTextEdit="1"/>
          </p:cNvSpPr>
          <p:nvPr>
            <p:ph type="sldImg"/>
          </p:nvPr>
        </p:nvSpPr>
        <p:spPr>
          <a:ln/>
          <a:extLst/>
        </p:spPr>
      </p:sp>
      <p:sp>
        <p:nvSpPr>
          <p:cNvPr id="814083"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864A0F3C-71C1-48F2-BE4C-33A8FD53B6E1}" type="slidenum">
              <a:rPr lang="en-CA" altLang="en-US" smtClean="0">
                <a:latin typeface="Tahoma" panose="020B0604030504040204" pitchFamily="34" charset="0"/>
              </a:rPr>
              <a:pPr eaLnBrk="1" hangingPunct="1">
                <a:spcBef>
                  <a:spcPct val="0"/>
                </a:spcBef>
                <a:defRPr/>
              </a:pPr>
              <a:t>54</a:t>
            </a:fld>
            <a:endParaRPr lang="en-CA" altLang="en-US">
              <a:latin typeface="Tahoma" panose="020B0604030504040204" pitchFamily="34" charset="0"/>
            </a:endParaRPr>
          </a:p>
        </p:txBody>
      </p:sp>
      <p:sp>
        <p:nvSpPr>
          <p:cNvPr id="815106" name="Rectangle 2"/>
          <p:cNvSpPr>
            <a:spLocks noGrp="1" noRot="1" noChangeAspect="1" noChangeArrowheads="1" noTextEdit="1"/>
          </p:cNvSpPr>
          <p:nvPr>
            <p:ph type="sldImg"/>
          </p:nvPr>
        </p:nvSpPr>
        <p:spPr>
          <a:ln/>
          <a:extLst/>
        </p:spPr>
      </p:sp>
      <p:sp>
        <p:nvSpPr>
          <p:cNvPr id="815107"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88F281E-A095-4F9C-8263-415F0B645F97}" type="slidenum">
              <a:rPr lang="en-CA" altLang="en-US" smtClean="0">
                <a:latin typeface="Tahoma" panose="020B0604030504040204" pitchFamily="34" charset="0"/>
              </a:rPr>
              <a:pPr eaLnBrk="1" hangingPunct="1">
                <a:spcBef>
                  <a:spcPct val="0"/>
                </a:spcBef>
                <a:defRPr/>
              </a:pPr>
              <a:t>55</a:t>
            </a:fld>
            <a:endParaRPr lang="en-CA" altLang="en-US">
              <a:latin typeface="Tahoma" panose="020B0604030504040204" pitchFamily="34" charset="0"/>
            </a:endParaRPr>
          </a:p>
        </p:txBody>
      </p:sp>
      <p:sp>
        <p:nvSpPr>
          <p:cNvPr id="816130" name="Rectangle 2"/>
          <p:cNvSpPr>
            <a:spLocks noGrp="1" noRot="1" noChangeAspect="1" noChangeArrowheads="1" noTextEdit="1"/>
          </p:cNvSpPr>
          <p:nvPr>
            <p:ph type="sldImg"/>
          </p:nvPr>
        </p:nvSpPr>
        <p:spPr>
          <a:ln/>
          <a:extLst/>
        </p:spPr>
      </p:sp>
      <p:sp>
        <p:nvSpPr>
          <p:cNvPr id="816131"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B38A5548-CE92-4679-8D0D-D958227E5ABE}" type="slidenum">
              <a:rPr lang="en-CA" altLang="en-US" smtClean="0">
                <a:latin typeface="Tahoma" panose="020B0604030504040204" pitchFamily="34" charset="0"/>
              </a:rPr>
              <a:pPr eaLnBrk="1" hangingPunct="1">
                <a:spcBef>
                  <a:spcPct val="0"/>
                </a:spcBef>
                <a:defRPr/>
              </a:pPr>
              <a:t>56</a:t>
            </a:fld>
            <a:endParaRPr lang="en-CA" altLang="en-US">
              <a:latin typeface="Tahoma" panose="020B0604030504040204" pitchFamily="34" charset="0"/>
            </a:endParaRPr>
          </a:p>
        </p:txBody>
      </p:sp>
      <p:sp>
        <p:nvSpPr>
          <p:cNvPr id="817154" name="Rectangle 2"/>
          <p:cNvSpPr>
            <a:spLocks noGrp="1" noRot="1" noChangeAspect="1" noChangeArrowheads="1" noTextEdit="1"/>
          </p:cNvSpPr>
          <p:nvPr>
            <p:ph type="sldImg"/>
          </p:nvPr>
        </p:nvSpPr>
        <p:spPr>
          <a:ln/>
          <a:extLst/>
        </p:spPr>
      </p:sp>
      <p:sp>
        <p:nvSpPr>
          <p:cNvPr id="817155" name="Rectangle 3"/>
          <p:cNvSpPr>
            <a:spLocks noGrp="1" noChangeArrowheads="1"/>
          </p:cNvSpPr>
          <p:nvPr>
            <p:ph type="body" idx="1"/>
          </p:nvPr>
        </p:nvSpPr>
        <p:spPr/>
        <p:txBody>
          <a:bodyPr/>
          <a:lstStyle/>
          <a:p>
            <a:pPr>
              <a:defRPr/>
            </a:pPr>
            <a:r>
              <a:rPr lang="en-US" sz="1600" dirty="0"/>
              <a:t>In countries with high inflation, wage payments are made more frequently, sometimes multiple times a day in the middle of a hyperinflation. Workers try to spend their wages as quickly as possible before the money loses too much value. This transaction cost is referred to as a “shoe-leather cost” because of the idea of individuals wearing out their shoes as they rush around to convert money to goods and services or other assets before it loses its value. While the shoe-leather cost terminology may seem irrelevant to your students nowadays (since many of them don’t wear leather-soled shoes and many of them don’t physically walk into banks anymore), you can also emphasize the amount of additional financial planning involved with moving money around between different types of interest bearing accounts in order to minimize the bite associated with inflation.</a:t>
            </a:r>
            <a:endParaRPr lang="en-CA" sz="1600"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E105B8B5-8593-472E-B9FA-218AC9D5CBDC}" type="slidenum">
              <a:rPr lang="en-CA" altLang="en-US" smtClean="0">
                <a:latin typeface="Tahoma" panose="020B0604030504040204" pitchFamily="34" charset="0"/>
              </a:rPr>
              <a:pPr eaLnBrk="1" hangingPunct="1">
                <a:spcBef>
                  <a:spcPct val="0"/>
                </a:spcBef>
                <a:defRPr/>
              </a:pPr>
              <a:t>57</a:t>
            </a:fld>
            <a:endParaRPr lang="en-CA" altLang="en-US">
              <a:latin typeface="Tahoma" panose="020B0604030504040204" pitchFamily="34" charset="0"/>
            </a:endParaRPr>
          </a:p>
        </p:txBody>
      </p:sp>
      <p:sp>
        <p:nvSpPr>
          <p:cNvPr id="818178" name="Rectangle 2"/>
          <p:cNvSpPr>
            <a:spLocks noGrp="1" noRot="1" noChangeAspect="1" noChangeArrowheads="1" noTextEdit="1"/>
          </p:cNvSpPr>
          <p:nvPr>
            <p:ph type="sldImg"/>
          </p:nvPr>
        </p:nvSpPr>
        <p:spPr>
          <a:ln/>
          <a:extLst/>
        </p:spPr>
      </p:sp>
      <p:sp>
        <p:nvSpPr>
          <p:cNvPr id="81817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CE312BF-CB58-4D8A-81F5-45BFD1EA531C}" type="slidenum">
              <a:rPr lang="en-CA" altLang="en-US" smtClean="0">
                <a:latin typeface="Tahoma" panose="020B0604030504040204" pitchFamily="34" charset="0"/>
              </a:rPr>
              <a:pPr eaLnBrk="1" hangingPunct="1">
                <a:spcBef>
                  <a:spcPct val="0"/>
                </a:spcBef>
                <a:defRPr/>
              </a:pPr>
              <a:t>58</a:t>
            </a:fld>
            <a:endParaRPr lang="en-CA" altLang="en-US">
              <a:latin typeface="Tahoma" panose="020B0604030504040204" pitchFamily="34" charset="0"/>
            </a:endParaRPr>
          </a:p>
        </p:txBody>
      </p:sp>
      <p:sp>
        <p:nvSpPr>
          <p:cNvPr id="819202" name="Rectangle 2"/>
          <p:cNvSpPr>
            <a:spLocks noGrp="1" noRot="1" noChangeAspect="1" noChangeArrowheads="1" noTextEdit="1"/>
          </p:cNvSpPr>
          <p:nvPr>
            <p:ph type="sldImg"/>
          </p:nvPr>
        </p:nvSpPr>
        <p:spPr>
          <a:ln/>
          <a:extLst/>
        </p:spPr>
      </p:sp>
      <p:sp>
        <p:nvSpPr>
          <p:cNvPr id="819203"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DBDA7542-58E8-41CF-A2C1-777B4BDB012F}" type="slidenum">
              <a:rPr lang="en-CA" altLang="en-US" smtClean="0">
                <a:latin typeface="Tahoma" panose="020B0604030504040204" pitchFamily="34" charset="0"/>
              </a:rPr>
              <a:pPr eaLnBrk="1" hangingPunct="1">
                <a:spcBef>
                  <a:spcPct val="0"/>
                </a:spcBef>
                <a:defRPr/>
              </a:pPr>
              <a:t>59</a:t>
            </a:fld>
            <a:endParaRPr lang="en-CA" altLang="en-US">
              <a:latin typeface="Tahoma" panose="020B0604030504040204" pitchFamily="34" charset="0"/>
            </a:endParaRPr>
          </a:p>
        </p:txBody>
      </p:sp>
      <p:sp>
        <p:nvSpPr>
          <p:cNvPr id="820226" name="Rectangle 2"/>
          <p:cNvSpPr>
            <a:spLocks noGrp="1" noRot="1" noChangeAspect="1" noChangeArrowheads="1" noTextEdit="1"/>
          </p:cNvSpPr>
          <p:nvPr>
            <p:ph type="sldImg"/>
          </p:nvPr>
        </p:nvSpPr>
        <p:spPr>
          <a:ln/>
          <a:extLst/>
        </p:spPr>
      </p:sp>
      <p:sp>
        <p:nvSpPr>
          <p:cNvPr id="820227" name="Rectangle 3"/>
          <p:cNvSpPr>
            <a:spLocks noGrp="1" noChangeArrowheads="1"/>
          </p:cNvSpPr>
          <p:nvPr>
            <p:ph type="body" idx="1"/>
          </p:nvPr>
        </p:nvSpPr>
        <p:spPr/>
        <p:txBody>
          <a:bodyPr/>
          <a:lstStyle/>
          <a:p>
            <a:pPr eaLnBrk="1" hangingPunct="1">
              <a:defRPr/>
            </a:pPr>
            <a:r>
              <a:rPr lang="en-US" dirty="0"/>
              <a:t>Before exposing students to why, try to ingrain in their minds the phrase “inflation slows economic growth.” Explain to students that the severe consequences associated with inflation aren’t necessarily experienced while the inflation is occurring, but in the aftermath, in the form of slower economic growth. All of the costs explored are magnified when inflation is higher and/or more volatile. So, the higher the rate of inflation, the more it slows future economic growth. And the more volatile the rate of inflation, the more it slows future economic growth. Hence, why the goal for inflation is to keep it low and stable, as that is most conducive to promoting economic growth.</a:t>
            </a:r>
            <a:endParaRPr lang="en-CA" dirty="0"/>
          </a:p>
          <a:p>
            <a:pPr eaLnBrk="1" hangingPunct="1">
              <a:defRPr/>
            </a:pPr>
            <a:endParaRPr lang="en-GB" dirty="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1E65CBE1-8B30-46D2-B7CD-8EF5CA1C656F}" type="slidenum">
              <a:rPr lang="en-CA" altLang="en-US" smtClean="0">
                <a:latin typeface="Tahoma" panose="020B0604030504040204" pitchFamily="34" charset="0"/>
              </a:rPr>
              <a:pPr eaLnBrk="1" hangingPunct="1">
                <a:spcBef>
                  <a:spcPct val="0"/>
                </a:spcBef>
                <a:defRPr/>
              </a:pPr>
              <a:t>6</a:t>
            </a:fld>
            <a:endParaRPr lang="en-CA" altLang="en-US">
              <a:latin typeface="Tahoma" panose="020B0604030504040204" pitchFamily="34" charset="0"/>
            </a:endParaRPr>
          </a:p>
        </p:txBody>
      </p:sp>
      <p:sp>
        <p:nvSpPr>
          <p:cNvPr id="763906" name="Rectangle 2"/>
          <p:cNvSpPr>
            <a:spLocks noGrp="1" noRot="1" noChangeAspect="1" noChangeArrowheads="1" noTextEdit="1"/>
          </p:cNvSpPr>
          <p:nvPr>
            <p:ph type="sldImg"/>
          </p:nvPr>
        </p:nvSpPr>
        <p:spPr>
          <a:ln/>
          <a:extLst/>
        </p:spPr>
      </p:sp>
      <p:sp>
        <p:nvSpPr>
          <p:cNvPr id="763907" name="Rectangle 3"/>
          <p:cNvSpPr>
            <a:spLocks noGrp="1" noChangeArrowheads="1"/>
          </p:cNvSpPr>
          <p:nvPr>
            <p:ph type="body" idx="1"/>
          </p:nvPr>
        </p:nvSpPr>
        <p:spPr/>
        <p:txBody>
          <a:bodyPr/>
          <a:lstStyle/>
          <a:p>
            <a:pPr eaLnBrk="1" hangingPunct="1">
              <a:defRPr/>
            </a:pPr>
            <a:r>
              <a:rPr lang="en-GB" altLang="en-US">
                <a:latin typeface="Times New Roman" pitchFamily="18" charset="0"/>
                <a:ea typeface="ＭＳ Ｐゴシック" pitchFamily="34" charset="-128"/>
              </a:rPr>
              <a:t>The demand for money curve is unlike any other demand curve the students have met before.</a:t>
            </a:r>
          </a:p>
          <a:p>
            <a:pPr eaLnBrk="1" hangingPunct="1">
              <a:defRPr/>
            </a:pPr>
            <a:r>
              <a:rPr lang="en-GB" altLang="en-US">
                <a:latin typeface="Times New Roman" pitchFamily="18" charset="0"/>
                <a:ea typeface="ＭＳ Ｐゴシック" pitchFamily="34" charset="-128"/>
              </a:rPr>
              <a:t>It is a demand curve for a </a:t>
            </a:r>
            <a:r>
              <a:rPr lang="en-GB" altLang="en-US" i="1">
                <a:latin typeface="Times New Roman" pitchFamily="18" charset="0"/>
                <a:ea typeface="ＭＳ Ｐゴシック" pitchFamily="34" charset="-128"/>
              </a:rPr>
              <a:t>stock to hold</a:t>
            </a:r>
            <a:r>
              <a:rPr lang="en-GB" altLang="en-US">
                <a:latin typeface="Times New Roman" pitchFamily="18" charset="0"/>
                <a:ea typeface="ＭＳ Ｐゴシック" pitchFamily="34" charset="-128"/>
              </a:rPr>
              <a:t>, not a demand curve for </a:t>
            </a:r>
            <a:r>
              <a:rPr lang="en-GB" altLang="en-US" i="1">
                <a:latin typeface="Times New Roman" pitchFamily="18" charset="0"/>
                <a:ea typeface="ＭＳ Ｐゴシック" pitchFamily="34" charset="-128"/>
              </a:rPr>
              <a:t>a flow to use</a:t>
            </a:r>
            <a:r>
              <a:rPr lang="en-GB" altLang="en-US">
                <a:latin typeface="Times New Roman" pitchFamily="18" charset="0"/>
                <a:ea typeface="ＭＳ Ｐゴシック" pitchFamily="34" charset="-128"/>
              </a:rPr>
              <a:t>.</a:t>
            </a:r>
          </a:p>
          <a:p>
            <a:pPr eaLnBrk="1" hangingPunct="1">
              <a:defRPr/>
            </a:pPr>
            <a:r>
              <a:rPr lang="en-AU" altLang="en-US">
                <a:latin typeface="Times New Roman" pitchFamily="18" charset="0"/>
                <a:ea typeface="ＭＳ Ｐゴシック" pitchFamily="34" charset="-128"/>
              </a:rPr>
              <a:t>The interest rate on the next best alternative asset is the opportunity cost of holding money, which means that it is the relevant price against which we draw the demand for money curve.</a:t>
            </a:r>
          </a:p>
          <a:p>
            <a:pPr eaLnBrk="1" hangingPunct="1">
              <a:defRPr/>
            </a:pPr>
            <a:r>
              <a:rPr lang="en-AU" altLang="en-US">
                <a:latin typeface="Times New Roman" pitchFamily="18" charset="0"/>
                <a:ea typeface="ＭＳ Ｐゴシック" pitchFamily="34" charset="-128"/>
              </a:rPr>
              <a:t>Student’s find these ideas difficult and they need to be explained carefully.</a:t>
            </a:r>
            <a:r>
              <a:rPr lang="en-GB" altLang="en-US">
                <a:latin typeface="Times New Roman" pitchFamily="18" charset="0"/>
                <a:ea typeface="ＭＳ Ｐゴシック" pitchFamily="34" charset="-128"/>
              </a:rPr>
              <a:t>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9588FF0-4FA2-4D53-BBF0-363707B0D931}" type="slidenum">
              <a:rPr lang="en-CA" altLang="en-US" smtClean="0">
                <a:latin typeface="Tahoma" panose="020B0604030504040204" pitchFamily="34" charset="0"/>
              </a:rPr>
              <a:pPr eaLnBrk="1" hangingPunct="1">
                <a:spcBef>
                  <a:spcPct val="0"/>
                </a:spcBef>
                <a:defRPr/>
              </a:pPr>
              <a:t>60</a:t>
            </a:fld>
            <a:endParaRPr lang="en-CA" altLang="en-US">
              <a:latin typeface="Tahoma" panose="020B0604030504040204" pitchFamily="34" charset="0"/>
            </a:endParaRPr>
          </a:p>
        </p:txBody>
      </p:sp>
      <p:sp>
        <p:nvSpPr>
          <p:cNvPr id="821250" name="Rectangle 2"/>
          <p:cNvSpPr>
            <a:spLocks noGrp="1" noRot="1" noChangeAspect="1" noChangeArrowheads="1" noTextEdit="1"/>
          </p:cNvSpPr>
          <p:nvPr>
            <p:ph type="sldImg"/>
          </p:nvPr>
        </p:nvSpPr>
        <p:spPr>
          <a:ln/>
          <a:extLst/>
        </p:spPr>
      </p:sp>
      <p:sp>
        <p:nvSpPr>
          <p:cNvPr id="821251"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BBCCB705-230D-4DFA-AC9B-C1C66F11B13A}" type="slidenum">
              <a:rPr lang="en-CA" altLang="en-US" smtClean="0">
                <a:solidFill>
                  <a:srgbClr val="000000"/>
                </a:solidFill>
                <a:latin typeface="Tahoma" panose="020B0604030504040204" pitchFamily="34" charset="0"/>
              </a:rPr>
              <a:pPr eaLnBrk="1" hangingPunct="1">
                <a:spcBef>
                  <a:spcPct val="0"/>
                </a:spcBef>
                <a:defRPr/>
              </a:pPr>
              <a:t>61</a:t>
            </a:fld>
            <a:endParaRPr lang="en-CA" altLang="en-US">
              <a:solidFill>
                <a:srgbClr val="000000"/>
              </a:solidFill>
              <a:latin typeface="Tahoma" panose="020B0604030504040204" pitchFamily="34" charset="0"/>
            </a:endParaRPr>
          </a:p>
        </p:txBody>
      </p:sp>
      <p:sp>
        <p:nvSpPr>
          <p:cNvPr id="13721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48C4E713-4DA1-46C6-971D-D0FBFD1DEB4F}" type="slidenum">
              <a:rPr lang="en-CA" altLang="en-US" sz="1200">
                <a:solidFill>
                  <a:srgbClr val="000000"/>
                </a:solidFill>
                <a:latin typeface="Tahoma" panose="020B0604030504040204" pitchFamily="34" charset="0"/>
              </a:rPr>
              <a:pPr algn="r" eaLnBrk="1" hangingPunct="1">
                <a:spcBef>
                  <a:spcPct val="0"/>
                </a:spcBef>
              </a:pPr>
              <a:t>61</a:t>
            </a:fld>
            <a:endParaRPr lang="en-CA" altLang="en-US" sz="1200">
              <a:solidFill>
                <a:srgbClr val="000000"/>
              </a:solidFill>
              <a:latin typeface="Tahoma" panose="020B0604030504040204" pitchFamily="34" charset="0"/>
            </a:endParaRPr>
          </a:p>
        </p:txBody>
      </p:sp>
      <p:sp>
        <p:nvSpPr>
          <p:cNvPr id="769027" name="Rectangle 2"/>
          <p:cNvSpPr>
            <a:spLocks noGrp="1" noRot="1" noChangeAspect="1" noChangeArrowheads="1" noTextEdit="1"/>
          </p:cNvSpPr>
          <p:nvPr>
            <p:ph type="sldImg"/>
          </p:nvPr>
        </p:nvSpPr>
        <p:spPr>
          <a:ln/>
          <a:extLst/>
        </p:spPr>
      </p:sp>
      <p:sp>
        <p:nvSpPr>
          <p:cNvPr id="769028" name="Rectangle 3"/>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E7C85A7D-17B4-4BCD-AFAA-259EFBF26095}" type="slidenum">
              <a:rPr lang="en-CA" altLang="en-US" smtClean="0">
                <a:solidFill>
                  <a:srgbClr val="000000"/>
                </a:solidFill>
                <a:latin typeface="Tahoma" panose="020B0604030504040204" pitchFamily="34" charset="0"/>
              </a:rPr>
              <a:pPr eaLnBrk="1" hangingPunct="1">
                <a:spcBef>
                  <a:spcPct val="0"/>
                </a:spcBef>
                <a:defRPr/>
              </a:pPr>
              <a:t>62</a:t>
            </a:fld>
            <a:endParaRPr lang="en-CA" altLang="en-US">
              <a:solidFill>
                <a:srgbClr val="000000"/>
              </a:solidFill>
              <a:latin typeface="Tahoma" panose="020B0604030504040204" pitchFamily="34" charset="0"/>
            </a:endParaRPr>
          </a:p>
        </p:txBody>
      </p:sp>
      <p:sp>
        <p:nvSpPr>
          <p:cNvPr id="13926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D349B0C5-F32C-403E-BA0B-DE725AD8CD8F}" type="slidenum">
              <a:rPr lang="en-CA" altLang="en-US" sz="1200">
                <a:solidFill>
                  <a:srgbClr val="000000"/>
                </a:solidFill>
                <a:latin typeface="Tahoma" panose="020B0604030504040204" pitchFamily="34" charset="0"/>
              </a:rPr>
              <a:pPr algn="r" eaLnBrk="1" hangingPunct="1">
                <a:spcBef>
                  <a:spcPct val="0"/>
                </a:spcBef>
              </a:pPr>
              <a:t>62</a:t>
            </a:fld>
            <a:endParaRPr lang="en-CA" altLang="en-US" sz="1200">
              <a:solidFill>
                <a:srgbClr val="000000"/>
              </a:solidFill>
              <a:latin typeface="Tahoma" panose="020B0604030504040204" pitchFamily="34" charset="0"/>
            </a:endParaRPr>
          </a:p>
        </p:txBody>
      </p:sp>
      <p:sp>
        <p:nvSpPr>
          <p:cNvPr id="801795" name="Rectangle 2"/>
          <p:cNvSpPr>
            <a:spLocks noGrp="1" noRot="1" noChangeAspect="1" noChangeArrowheads="1" noTextEdit="1"/>
          </p:cNvSpPr>
          <p:nvPr>
            <p:ph type="sldImg"/>
          </p:nvPr>
        </p:nvSpPr>
        <p:spPr>
          <a:ln/>
          <a:extLst/>
        </p:spPr>
      </p:sp>
      <p:sp>
        <p:nvSpPr>
          <p:cNvPr id="801796" name="Rectangle 3"/>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4CA491F6-CF1E-47CF-B041-1CC88F91D0B6}" type="slidenum">
              <a:rPr lang="en-CA" altLang="en-US" smtClean="0">
                <a:latin typeface="Tahoma" panose="020B0604030504040204" pitchFamily="34" charset="0"/>
              </a:rPr>
              <a:pPr eaLnBrk="1" hangingPunct="1">
                <a:spcBef>
                  <a:spcPct val="0"/>
                </a:spcBef>
                <a:defRPr/>
              </a:pPr>
              <a:t>63</a:t>
            </a:fld>
            <a:endParaRPr lang="en-CA" altLang="en-US">
              <a:latin typeface="Tahoma" panose="020B0604030504040204" pitchFamily="34" charset="0"/>
            </a:endParaRPr>
          </a:p>
        </p:txBody>
      </p:sp>
      <p:sp>
        <p:nvSpPr>
          <p:cNvPr id="14131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3D8254B6-64BF-4251-B8D9-8F80CD223E0C}" type="slidenum">
              <a:rPr lang="en-CA" altLang="en-US" sz="1200">
                <a:latin typeface="Tahoma" panose="020B0604030504040204" pitchFamily="34" charset="0"/>
              </a:rPr>
              <a:pPr algn="r" eaLnBrk="1" hangingPunct="1">
                <a:spcBef>
                  <a:spcPct val="0"/>
                </a:spcBef>
              </a:pPr>
              <a:t>63</a:t>
            </a:fld>
            <a:endParaRPr lang="en-CA" altLang="en-US" sz="1200">
              <a:latin typeface="Tahoma" panose="020B0604030504040204" pitchFamily="34" charset="0"/>
            </a:endParaRPr>
          </a:p>
        </p:txBody>
      </p:sp>
      <p:sp>
        <p:nvSpPr>
          <p:cNvPr id="803843" name="Rectangle 2"/>
          <p:cNvSpPr>
            <a:spLocks noGrp="1" noRot="1" noChangeAspect="1" noChangeArrowheads="1" noTextEdit="1"/>
          </p:cNvSpPr>
          <p:nvPr>
            <p:ph type="sldImg"/>
          </p:nvPr>
        </p:nvSpPr>
        <p:spPr>
          <a:ln/>
          <a:extLst/>
        </p:spPr>
      </p:sp>
      <p:sp>
        <p:nvSpPr>
          <p:cNvPr id="803844" name="Rectangle 3"/>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7A53744C-3886-4149-B801-1DE90B4218BE}" type="slidenum">
              <a:rPr lang="en-CA" altLang="en-US" smtClean="0">
                <a:latin typeface="Tahoma" panose="020B0604030504040204" pitchFamily="34" charset="0"/>
              </a:rPr>
              <a:pPr eaLnBrk="1" hangingPunct="1">
                <a:spcBef>
                  <a:spcPct val="0"/>
                </a:spcBef>
                <a:defRPr/>
              </a:pPr>
              <a:t>64</a:t>
            </a:fld>
            <a:endParaRPr lang="en-CA" altLang="en-US">
              <a:latin typeface="Tahoma" panose="020B0604030504040204" pitchFamily="34" charset="0"/>
            </a:endParaRPr>
          </a:p>
        </p:txBody>
      </p:sp>
      <p:sp>
        <p:nvSpPr>
          <p:cNvPr id="14336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8B4391A8-61C7-49E0-AFF9-679F73F0BB85}" type="slidenum">
              <a:rPr lang="en-CA" altLang="en-US" sz="1200">
                <a:latin typeface="Tahoma" panose="020B0604030504040204" pitchFamily="34" charset="0"/>
              </a:rPr>
              <a:pPr algn="r" eaLnBrk="1" hangingPunct="1">
                <a:spcBef>
                  <a:spcPct val="0"/>
                </a:spcBef>
              </a:pPr>
              <a:t>64</a:t>
            </a:fld>
            <a:endParaRPr lang="en-CA" altLang="en-US" sz="1200">
              <a:latin typeface="Tahoma" panose="020B0604030504040204" pitchFamily="34" charset="0"/>
            </a:endParaRPr>
          </a:p>
        </p:txBody>
      </p:sp>
      <p:sp>
        <p:nvSpPr>
          <p:cNvPr id="805891" name="Rectangle 2"/>
          <p:cNvSpPr>
            <a:spLocks noGrp="1" noRot="1" noChangeAspect="1" noChangeArrowheads="1" noTextEdit="1"/>
          </p:cNvSpPr>
          <p:nvPr>
            <p:ph type="sldImg"/>
          </p:nvPr>
        </p:nvSpPr>
        <p:spPr>
          <a:ln/>
          <a:extLst/>
        </p:spPr>
      </p:sp>
      <p:sp>
        <p:nvSpPr>
          <p:cNvPr id="805892" name="Rectangle 3"/>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20356CC4-B863-4AD2-AA6B-59C36319AEA9}" type="slidenum">
              <a:rPr lang="en-CA" altLang="en-US" smtClean="0">
                <a:latin typeface="Tahoma" panose="020B0604030504040204" pitchFamily="34" charset="0"/>
              </a:rPr>
              <a:pPr eaLnBrk="1" hangingPunct="1">
                <a:spcBef>
                  <a:spcPct val="0"/>
                </a:spcBef>
                <a:defRPr/>
              </a:pPr>
              <a:t>65</a:t>
            </a:fld>
            <a:endParaRPr lang="en-CA" altLang="en-US">
              <a:latin typeface="Tahoma" panose="020B0604030504040204" pitchFamily="34" charset="0"/>
            </a:endParaRPr>
          </a:p>
        </p:txBody>
      </p:sp>
      <p:sp>
        <p:nvSpPr>
          <p:cNvPr id="14541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E3D9974F-C0D1-483F-87EB-66E6CF5CDE52}" type="slidenum">
              <a:rPr lang="en-CA" altLang="en-US" sz="1200">
                <a:latin typeface="Tahoma" panose="020B0604030504040204" pitchFamily="34" charset="0"/>
              </a:rPr>
              <a:pPr algn="r" eaLnBrk="1" hangingPunct="1">
                <a:spcBef>
                  <a:spcPct val="0"/>
                </a:spcBef>
              </a:pPr>
              <a:t>65</a:t>
            </a:fld>
            <a:endParaRPr lang="en-CA" altLang="en-US" sz="1200">
              <a:latin typeface="Tahoma" panose="020B0604030504040204" pitchFamily="34" charset="0"/>
            </a:endParaRPr>
          </a:p>
        </p:txBody>
      </p:sp>
      <p:sp>
        <p:nvSpPr>
          <p:cNvPr id="807939" name="Rectangle 2"/>
          <p:cNvSpPr>
            <a:spLocks noGrp="1" noRot="1" noChangeAspect="1" noChangeArrowheads="1" noTextEdit="1"/>
          </p:cNvSpPr>
          <p:nvPr>
            <p:ph type="sldImg"/>
          </p:nvPr>
        </p:nvSpPr>
        <p:spPr>
          <a:ln/>
          <a:extLst/>
        </p:spPr>
      </p:sp>
      <p:sp>
        <p:nvSpPr>
          <p:cNvPr id="807940" name="Rectangle 3"/>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2C7A4740-2B75-43A0-AAF3-DE12FE0A0CF4}" type="slidenum">
              <a:rPr lang="en-CA" altLang="en-US" smtClean="0">
                <a:latin typeface="Tahoma" panose="020B0604030504040204" pitchFamily="34" charset="0"/>
              </a:rPr>
              <a:pPr eaLnBrk="1" hangingPunct="1">
                <a:spcBef>
                  <a:spcPct val="0"/>
                </a:spcBef>
                <a:defRPr/>
              </a:pPr>
              <a:t>66</a:t>
            </a:fld>
            <a:endParaRPr lang="en-CA" altLang="en-US">
              <a:latin typeface="Tahoma" panose="020B0604030504040204" pitchFamily="34" charset="0"/>
            </a:endParaRPr>
          </a:p>
        </p:txBody>
      </p:sp>
      <p:sp>
        <p:nvSpPr>
          <p:cNvPr id="14745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4FA31ADE-A099-4256-ADE6-200257E4F082}" type="slidenum">
              <a:rPr lang="en-CA" altLang="en-US" sz="1200">
                <a:latin typeface="Tahoma" panose="020B0604030504040204" pitchFamily="34" charset="0"/>
              </a:rPr>
              <a:pPr algn="r" eaLnBrk="1" hangingPunct="1">
                <a:spcBef>
                  <a:spcPct val="0"/>
                </a:spcBef>
              </a:pPr>
              <a:t>66</a:t>
            </a:fld>
            <a:endParaRPr lang="en-CA" altLang="en-US" sz="1200">
              <a:latin typeface="Tahoma" panose="020B0604030504040204" pitchFamily="34" charset="0"/>
            </a:endParaRPr>
          </a:p>
        </p:txBody>
      </p:sp>
      <p:sp>
        <p:nvSpPr>
          <p:cNvPr id="809987" name="Rectangle 2"/>
          <p:cNvSpPr>
            <a:spLocks noGrp="1" noRot="1" noChangeAspect="1" noChangeArrowheads="1" noTextEdit="1"/>
          </p:cNvSpPr>
          <p:nvPr>
            <p:ph type="sldImg"/>
          </p:nvPr>
        </p:nvSpPr>
        <p:spPr>
          <a:ln/>
          <a:extLst/>
        </p:spPr>
      </p:sp>
      <p:sp>
        <p:nvSpPr>
          <p:cNvPr id="809988" name="Rectangle 3"/>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D21EFBAE-F076-4F4E-A72F-1DF6DCF9BCCB}" type="slidenum">
              <a:rPr lang="en-CA" altLang="en-US" smtClean="0">
                <a:latin typeface="Tahoma" panose="020B0604030504040204" pitchFamily="34" charset="0"/>
              </a:rPr>
              <a:pPr eaLnBrk="1" hangingPunct="1">
                <a:spcBef>
                  <a:spcPct val="0"/>
                </a:spcBef>
                <a:defRPr/>
              </a:pPr>
              <a:t>67</a:t>
            </a:fld>
            <a:endParaRPr lang="en-CA" altLang="en-US">
              <a:latin typeface="Tahoma" panose="020B0604030504040204" pitchFamily="34" charset="0"/>
            </a:endParaRPr>
          </a:p>
        </p:txBody>
      </p:sp>
      <p:sp>
        <p:nvSpPr>
          <p:cNvPr id="14950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452E927B-5DDD-494F-9C8E-E38BEDA2CDEF}" type="slidenum">
              <a:rPr lang="en-CA" altLang="en-US" sz="1200">
                <a:latin typeface="Tahoma" panose="020B0604030504040204" pitchFamily="34" charset="0"/>
              </a:rPr>
              <a:pPr algn="r" eaLnBrk="1" hangingPunct="1">
                <a:spcBef>
                  <a:spcPct val="0"/>
                </a:spcBef>
              </a:pPr>
              <a:t>67</a:t>
            </a:fld>
            <a:endParaRPr lang="en-CA" altLang="en-US" sz="1200">
              <a:latin typeface="Tahoma" panose="020B0604030504040204" pitchFamily="34" charset="0"/>
            </a:endParaRPr>
          </a:p>
        </p:txBody>
      </p:sp>
      <p:sp>
        <p:nvSpPr>
          <p:cNvPr id="812035" name="Rectangle 2"/>
          <p:cNvSpPr>
            <a:spLocks noGrp="1" noRot="1" noChangeAspect="1" noChangeArrowheads="1" noTextEdit="1"/>
          </p:cNvSpPr>
          <p:nvPr>
            <p:ph type="sldImg"/>
          </p:nvPr>
        </p:nvSpPr>
        <p:spPr>
          <a:ln/>
          <a:extLst/>
        </p:spPr>
      </p:sp>
      <p:sp>
        <p:nvSpPr>
          <p:cNvPr id="812036" name="Rectangle 3"/>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4F35B51-EC12-479A-AFAA-ECC7D1C9053C}" type="slidenum">
              <a:rPr lang="en-CA" altLang="en-US" smtClean="0">
                <a:latin typeface="Tahoma" panose="020B0604030504040204" pitchFamily="34" charset="0"/>
              </a:rPr>
              <a:pPr eaLnBrk="1" hangingPunct="1">
                <a:spcBef>
                  <a:spcPct val="0"/>
                </a:spcBef>
                <a:defRPr/>
              </a:pPr>
              <a:t>68</a:t>
            </a:fld>
            <a:endParaRPr lang="en-CA" altLang="en-US">
              <a:latin typeface="Tahoma" panose="020B0604030504040204" pitchFamily="34" charset="0"/>
            </a:endParaRPr>
          </a:p>
        </p:txBody>
      </p:sp>
      <p:sp>
        <p:nvSpPr>
          <p:cNvPr id="15155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00AFA93E-BA23-4664-BDDE-0733E349D2D4}" type="slidenum">
              <a:rPr lang="en-CA" altLang="en-US" sz="1200">
                <a:latin typeface="Tahoma" panose="020B0604030504040204" pitchFamily="34" charset="0"/>
              </a:rPr>
              <a:pPr algn="r" eaLnBrk="1" hangingPunct="1">
                <a:spcBef>
                  <a:spcPct val="0"/>
                </a:spcBef>
              </a:pPr>
              <a:t>68</a:t>
            </a:fld>
            <a:endParaRPr lang="en-CA" altLang="en-US" sz="1200">
              <a:latin typeface="Tahoma" panose="020B0604030504040204" pitchFamily="34" charset="0"/>
            </a:endParaRPr>
          </a:p>
        </p:txBody>
      </p:sp>
      <p:sp>
        <p:nvSpPr>
          <p:cNvPr id="812035" name="Rectangle 2"/>
          <p:cNvSpPr>
            <a:spLocks noGrp="1" noRot="1" noChangeAspect="1" noChangeArrowheads="1" noTextEdit="1"/>
          </p:cNvSpPr>
          <p:nvPr>
            <p:ph type="sldImg"/>
          </p:nvPr>
        </p:nvSpPr>
        <p:spPr>
          <a:ln/>
          <a:extLst/>
        </p:spPr>
      </p:sp>
      <p:sp>
        <p:nvSpPr>
          <p:cNvPr id="812036" name="Rectangle 3"/>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BA73FD8A-875D-42E5-80D3-AC792D586B23}" type="slidenum">
              <a:rPr lang="en-CA" altLang="en-US" smtClean="0">
                <a:latin typeface="Tahoma" panose="020B0604030504040204" pitchFamily="34" charset="0"/>
              </a:rPr>
              <a:pPr eaLnBrk="1" hangingPunct="1">
                <a:spcBef>
                  <a:spcPct val="0"/>
                </a:spcBef>
                <a:defRPr/>
              </a:pPr>
              <a:t>7</a:t>
            </a:fld>
            <a:endParaRPr lang="en-CA" altLang="en-US">
              <a:latin typeface="Tahoma" panose="020B0604030504040204" pitchFamily="34" charset="0"/>
            </a:endParaRPr>
          </a:p>
        </p:txBody>
      </p:sp>
      <p:sp>
        <p:nvSpPr>
          <p:cNvPr id="764930" name="Rectangle 2"/>
          <p:cNvSpPr>
            <a:spLocks noGrp="1" noRot="1" noChangeAspect="1" noChangeArrowheads="1" noTextEdit="1"/>
          </p:cNvSpPr>
          <p:nvPr>
            <p:ph type="sldImg"/>
          </p:nvPr>
        </p:nvSpPr>
        <p:spPr>
          <a:ln/>
          <a:extLst/>
        </p:spPr>
      </p:sp>
      <p:sp>
        <p:nvSpPr>
          <p:cNvPr id="764931" name="Rectangle 3"/>
          <p:cNvSpPr>
            <a:spLocks noGrp="1" noChangeArrowheads="1"/>
          </p:cNvSpPr>
          <p:nvPr>
            <p:ph type="body" idx="1"/>
          </p:nvPr>
        </p:nvSpPr>
        <p:spPr/>
        <p:txBody>
          <a:bodyPr/>
          <a:lstStyle/>
          <a:p>
            <a:pPr eaLnBrk="1" hangingPunct="1">
              <a:defRPr/>
            </a:pPr>
            <a:r>
              <a:rPr lang="en-GB" altLang="en-US" dirty="0">
                <a:latin typeface="Times New Roman" pitchFamily="18" charset="0"/>
                <a:ea typeface="ＭＳ Ｐゴシック" pitchFamily="34" charset="-128"/>
              </a:rPr>
              <a:t>It seems paradoxical that the demand for money depends on the nominal interest rate. But the nominal interest rate is the </a:t>
            </a:r>
            <a:r>
              <a:rPr lang="en-GB" altLang="en-US" i="1" dirty="0">
                <a:latin typeface="Times New Roman" pitchFamily="18" charset="0"/>
                <a:ea typeface="ＭＳ Ｐゴシック" pitchFamily="34" charset="-128"/>
              </a:rPr>
              <a:t>real</a:t>
            </a:r>
            <a:r>
              <a:rPr lang="en-GB" altLang="en-US" dirty="0">
                <a:latin typeface="Times New Roman" pitchFamily="18" charset="0"/>
                <a:ea typeface="ＭＳ Ｐゴシック" pitchFamily="34" charset="-128"/>
              </a:rPr>
              <a:t> cost—the opportunity cost—of holding money. The reason is that the real return on bonds equals the nominal interest rate minus the inflation rate and the real return on money equals </a:t>
            </a:r>
            <a:r>
              <a:rPr lang="en-GB" altLang="en-US" dirty="0">
                <a:latin typeface="Times New Roman" pitchFamily="18" charset="0"/>
                <a:ea typeface="ＭＳ Ｐゴシック" pitchFamily="34" charset="-128"/>
                <a:sym typeface="Symbol" pitchFamily="18" charset="2"/>
              </a:rPr>
              <a:t></a:t>
            </a:r>
            <a:r>
              <a:rPr lang="en-GB" altLang="en-US" dirty="0">
                <a:latin typeface="Times New Roman" pitchFamily="18" charset="0"/>
                <a:ea typeface="ＭＳ Ｐゴシック" pitchFamily="34" charset="-128"/>
              </a:rPr>
              <a:t>inflation rate, so the difference in the real return on money and the real return on bonds equals the nominal interest rate minus the inflation rate minus </a:t>
            </a:r>
            <a:r>
              <a:rPr lang="en-GB" altLang="en-US" dirty="0">
                <a:latin typeface="Times New Roman" pitchFamily="18" charset="0"/>
                <a:ea typeface="ＭＳ Ｐゴシック" pitchFamily="34" charset="-128"/>
                <a:sym typeface="Symbol" pitchFamily="18" charset="2"/>
              </a:rPr>
              <a:t></a:t>
            </a:r>
            <a:r>
              <a:rPr lang="en-GB" altLang="en-US" dirty="0">
                <a:latin typeface="Times New Roman" pitchFamily="18" charset="0"/>
                <a:ea typeface="ＭＳ Ｐゴシック" pitchFamily="34" charset="-128"/>
              </a:rPr>
              <a:t>inflation rate, which equals the nominal interest rate.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4BE1D6E4-A241-4437-BA3B-4AA6F892EDCD}" type="slidenum">
              <a:rPr lang="en-CA" altLang="en-US" smtClean="0">
                <a:latin typeface="Tahoma" panose="020B0604030504040204" pitchFamily="34" charset="0"/>
              </a:rPr>
              <a:pPr eaLnBrk="1" hangingPunct="1">
                <a:spcBef>
                  <a:spcPct val="0"/>
                </a:spcBef>
                <a:defRPr/>
              </a:pPr>
              <a:t>8</a:t>
            </a:fld>
            <a:endParaRPr lang="en-CA" altLang="en-US">
              <a:latin typeface="Tahoma" panose="020B0604030504040204" pitchFamily="34" charset="0"/>
            </a:endParaRPr>
          </a:p>
        </p:txBody>
      </p:sp>
      <p:sp>
        <p:nvSpPr>
          <p:cNvPr id="765954" name="Rectangle 2"/>
          <p:cNvSpPr>
            <a:spLocks noGrp="1" noRot="1" noChangeAspect="1" noChangeArrowheads="1" noTextEdit="1"/>
          </p:cNvSpPr>
          <p:nvPr>
            <p:ph type="sldImg"/>
          </p:nvPr>
        </p:nvSpPr>
        <p:spPr>
          <a:ln/>
          <a:extLst/>
        </p:spPr>
      </p:sp>
      <p:sp>
        <p:nvSpPr>
          <p:cNvPr id="76595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771C39EA-45B8-4DD1-A420-CAEB13091EA5}" type="slidenum">
              <a:rPr lang="en-CA" altLang="en-US" smtClean="0">
                <a:latin typeface="Tahoma" panose="020B0604030504040204" pitchFamily="34" charset="0"/>
              </a:rPr>
              <a:pPr eaLnBrk="1" hangingPunct="1">
                <a:spcBef>
                  <a:spcPct val="0"/>
                </a:spcBef>
                <a:defRPr/>
              </a:pPr>
              <a:t>9</a:t>
            </a:fld>
            <a:endParaRPr lang="en-CA" altLang="en-US">
              <a:latin typeface="Tahoma" panose="020B0604030504040204" pitchFamily="34" charset="0"/>
            </a:endParaRPr>
          </a:p>
        </p:txBody>
      </p:sp>
      <p:sp>
        <p:nvSpPr>
          <p:cNvPr id="766978" name="Rectangle 2"/>
          <p:cNvSpPr>
            <a:spLocks noGrp="1" noRot="1" noChangeAspect="1" noChangeArrowheads="1" noTextEdit="1"/>
          </p:cNvSpPr>
          <p:nvPr>
            <p:ph type="sldImg"/>
          </p:nvPr>
        </p:nvSpPr>
        <p:spPr>
          <a:ln/>
          <a:extLst/>
        </p:spPr>
      </p:sp>
      <p:sp>
        <p:nvSpPr>
          <p:cNvPr id="76697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289799"/>
      </p:ext>
    </p:extLst>
  </p:cSld>
  <p:clrMapOvr>
    <a:masterClrMapping/>
  </p:clrMapOvr>
  <p:transition xmlns:p14="http://schemas.microsoft.com/office/powerpoint/2010/mai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1884377"/>
      </p:ext>
    </p:extLst>
  </p:cSld>
  <p:clrMapOvr>
    <a:masterClrMapping/>
  </p:clrMapOvr>
  <p:transition xmlns:p14="http://schemas.microsoft.com/office/powerpoint/2010/mai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0000" y="14400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7272520"/>
      </p:ext>
    </p:extLst>
  </p:cSld>
  <p:clrMapOvr>
    <a:masterClrMapping/>
  </p:clrMapOvr>
  <p:transition xmlns:p14="http://schemas.microsoft.com/office/powerpoint/2010/mai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0000" y="14400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8362803"/>
      </p:ext>
    </p:extLst>
  </p:cSld>
  <p:clrMapOvr>
    <a:masterClrMapping/>
  </p:clrMapOvr>
  <p:transition xmlns:p14="http://schemas.microsoft.com/office/powerpoint/2010/mai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113345"/>
      </p:ext>
    </p:extLst>
  </p:cSld>
  <p:clrMapOvr>
    <a:masterClrMapping/>
  </p:clrMapOvr>
  <p:transition xmlns:p14="http://schemas.microsoft.com/office/powerpoint/2010/mai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08913"/>
      </p:ext>
    </p:extLst>
  </p:cSld>
  <p:clrMapOvr>
    <a:masterClrMapping/>
  </p:clrMapOvr>
  <p:transition xmlns:p14="http://schemas.microsoft.com/office/powerpoint/2010/main" spd="med">
    <p:wipe dir="r"/>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4.xml"/><Relationship Id="rId3"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5.xml"/><Relationship Id="rId3"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3810000" y="6653213"/>
            <a:ext cx="16922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en-US" sz="800" dirty="0">
                <a:solidFill>
                  <a:srgbClr val="000000"/>
                </a:solidFill>
              </a:rPr>
              <a:t>© 2018 Pearson</a:t>
            </a:r>
          </a:p>
        </p:txBody>
      </p:sp>
    </p:spTree>
  </p:cSld>
  <p:clrMap bg1="lt1" tx1="dk1" bg2="lt2" tx2="dk2" accent1="accent1" accent2="accent2" accent3="accent3" accent4="accent4" accent5="accent5" accent6="accent6" hlink="hlink" folHlink="folHlink"/>
  <p:sldLayoutIdLst>
    <p:sldLayoutId id="2147483687" r:id="rId1"/>
  </p:sldLayoutIdLst>
  <p:transition xmlns:p14="http://schemas.microsoft.com/office/powerpoint/2010/main" spd="med">
    <p:wipe dir="r"/>
  </p:transition>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defRPr sz="2800" b="1">
          <a:solidFill>
            <a:srgbClr val="FB1B2A"/>
          </a:solidFill>
          <a:latin typeface="+mn-lt"/>
          <a:ea typeface="ＭＳ Ｐゴシック" charset="0"/>
          <a:cs typeface="ＭＳ Ｐゴシック" charset="0"/>
        </a:defRPr>
      </a:lvl1pPr>
      <a:lvl2pPr marL="631825" indent="-174625" algn="l" rtl="0" eaLnBrk="0" fontAlgn="base" hangingPunct="0">
        <a:spcBef>
          <a:spcPct val="20000"/>
        </a:spcBef>
        <a:spcAft>
          <a:spcPct val="0"/>
        </a:spcAft>
        <a:defRPr sz="28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5378" name="Rectangle 2"/>
          <p:cNvSpPr>
            <a:spLocks noGrp="1" noChangeArrowheads="1"/>
          </p:cNvSpPr>
          <p:nvPr>
            <p:ph type="body" idx="1"/>
          </p:nvPr>
        </p:nvSpPr>
        <p:spPr bwMode="auto">
          <a:xfrm>
            <a:off x="360363" y="1439863"/>
            <a:ext cx="8229600" cy="428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r>
              <a:rPr lang="en-US" altLang="en-US" dirty="0"/>
              <a:t> when second level runs longer than one line we want no hanging indent</a:t>
            </a:r>
          </a:p>
          <a:p>
            <a:pPr lvl="1"/>
            <a:r>
              <a:rPr lang="en-US" altLang="en-US" dirty="0"/>
              <a:t>I’ve also set the gap between points at 0.5 lines.</a:t>
            </a:r>
            <a:endParaRPr lang="en-CA" altLang="en-US" dirty="0"/>
          </a:p>
          <a:p>
            <a:pPr lvl="2"/>
            <a:r>
              <a:rPr lang="en-CA" altLang="en-US" dirty="0"/>
              <a:t>Third level</a:t>
            </a:r>
          </a:p>
        </p:txBody>
      </p:sp>
      <p:sp>
        <p:nvSpPr>
          <p:cNvPr id="3075" name="Rectangle 3"/>
          <p:cNvSpPr>
            <a:spLocks noGrp="1" noChangeArrowheads="1"/>
          </p:cNvSpPr>
          <p:nvPr>
            <p:ph type="title"/>
          </p:nvPr>
        </p:nvSpPr>
        <p:spPr bwMode="auto">
          <a:xfrm>
            <a:off x="431800" y="539750"/>
            <a:ext cx="8229600" cy="533400"/>
          </a:xfrm>
          <a:prstGeom prst="rect">
            <a:avLst/>
          </a:prstGeom>
          <a:gradFill rotWithShape="0">
            <a:gsLst>
              <a:gs pos="0">
                <a:srgbClr val="00468F"/>
              </a:gs>
              <a:gs pos="100000">
                <a:srgbClr val="648FBB"/>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a:t>
            </a:r>
            <a:endParaRPr lang="en-CA"/>
          </a:p>
        </p:txBody>
      </p:sp>
      <p:sp>
        <p:nvSpPr>
          <p:cNvPr id="6" name="Text Box 2"/>
          <p:cNvSpPr txBox="1">
            <a:spLocks noChangeArrowheads="1"/>
          </p:cNvSpPr>
          <p:nvPr userDrawn="1"/>
        </p:nvSpPr>
        <p:spPr bwMode="auto">
          <a:xfrm>
            <a:off x="3810000" y="6653213"/>
            <a:ext cx="16922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en-US" sz="800" dirty="0">
                <a:solidFill>
                  <a:srgbClr val="000000"/>
                </a:solidFill>
              </a:rPr>
              <a:t>© 2018 Pearson</a:t>
            </a:r>
          </a:p>
        </p:txBody>
      </p:sp>
    </p:spTree>
  </p:cSld>
  <p:clrMap bg1="lt1" tx1="dk1" bg2="lt2" tx2="dk2" accent1="accent1" accent2="accent2" accent3="accent3" accent4="accent4" accent5="accent5" accent6="accent6" hlink="hlink" folHlink="folHlink"/>
  <p:sldLayoutIdLst>
    <p:sldLayoutId id="2147483688" r:id="rId1"/>
  </p:sldLayoutIdLst>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5378">
                                            <p:txEl>
                                              <p:pRg st="0" end="0"/>
                                            </p:txEl>
                                          </p:spTgt>
                                        </p:tgtEl>
                                        <p:attrNameLst>
                                          <p:attrName>style.visibility</p:attrName>
                                        </p:attrNameLst>
                                      </p:cBhvr>
                                      <p:to>
                                        <p:strVal val="visible"/>
                                      </p:to>
                                    </p:set>
                                    <p:animEffect transition="in" filter="wipe(left)">
                                      <p:cBhvr>
                                        <p:cTn id="7" dur="500"/>
                                        <p:tgtEl>
                                          <p:spTgt spid="4853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5378">
                                            <p:txEl>
                                              <p:pRg st="1" end="1"/>
                                            </p:txEl>
                                          </p:spTgt>
                                        </p:tgtEl>
                                        <p:attrNameLst>
                                          <p:attrName>style.visibility</p:attrName>
                                        </p:attrNameLst>
                                      </p:cBhvr>
                                      <p:to>
                                        <p:strVal val="visible"/>
                                      </p:to>
                                    </p:set>
                                    <p:animEffect transition="in" filter="wipe(left)">
                                      <p:cBhvr>
                                        <p:cTn id="12" dur="500"/>
                                        <p:tgtEl>
                                          <p:spTgt spid="4853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5378">
                                            <p:txEl>
                                              <p:pRg st="2" end="2"/>
                                            </p:txEl>
                                          </p:spTgt>
                                        </p:tgtEl>
                                        <p:attrNameLst>
                                          <p:attrName>style.visibility</p:attrName>
                                        </p:attrNameLst>
                                      </p:cBhvr>
                                      <p:to>
                                        <p:strVal val="visible"/>
                                      </p:to>
                                    </p:set>
                                    <p:animEffect transition="in" filter="wipe(left)">
                                      <p:cBhvr>
                                        <p:cTn id="17" dur="500"/>
                                        <p:tgtEl>
                                          <p:spTgt spid="48537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5378">
                                            <p:txEl>
                                              <p:pRg st="3" end="3"/>
                                            </p:txEl>
                                          </p:spTgt>
                                        </p:tgtEl>
                                        <p:attrNameLst>
                                          <p:attrName>style.visibility</p:attrName>
                                        </p:attrNameLst>
                                      </p:cBhvr>
                                      <p:to>
                                        <p:strVal val="visible"/>
                                      </p:to>
                                    </p:set>
                                    <p:animEffect transition="in" filter="wipe(left)">
                                      <p:cBhvr>
                                        <p:cTn id="22" dur="500"/>
                                        <p:tgtEl>
                                          <p:spTgt spid="4853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8" grpId="0" build="p" bldLvl="3" autoUpdateAnimBg="0">
        <p:tmplLst>
          <p:tmpl lvl="1">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485378"/>
                        </p:tgtEl>
                        <p:attrNameLst>
                          <p:attrName>style.visibility</p:attrName>
                        </p:attrNameLst>
                      </p:cBhvr>
                      <p:to>
                        <p:strVal val="visible"/>
                      </p:to>
                    </p:set>
                    <p:animEffect transition="in" filter="wipe(left)">
                      <p:cBhvr>
                        <p:cTn dur="500"/>
                        <p:tgtEl>
                          <p:spTgt spid="485378"/>
                        </p:tgtEl>
                      </p:cBhvr>
                    </p:animEffect>
                  </p:childTnLst>
                </p:cTn>
              </p:par>
            </p:tnLst>
          </p:tmpl>
          <p:tmpl lvl="2">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485378"/>
                        </p:tgtEl>
                        <p:attrNameLst>
                          <p:attrName>style.visibility</p:attrName>
                        </p:attrNameLst>
                      </p:cBhvr>
                      <p:to>
                        <p:strVal val="visible"/>
                      </p:to>
                    </p:set>
                    <p:animEffect transition="in" filter="wipe(left)">
                      <p:cBhvr>
                        <p:cTn dur="500"/>
                        <p:tgtEl>
                          <p:spTgt spid="485378"/>
                        </p:tgtEl>
                      </p:cBhvr>
                    </p:animEffect>
                  </p:childTnLst>
                </p:cTn>
              </p:par>
            </p:tnLst>
          </p:tmpl>
          <p:tmpl lvl="3">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485378"/>
                        </p:tgtEl>
                        <p:attrNameLst>
                          <p:attrName>style.visibility</p:attrName>
                        </p:attrNameLst>
                      </p:cBhvr>
                      <p:to>
                        <p:strVal val="visible"/>
                      </p:to>
                    </p:set>
                    <p:animEffect transition="in" filter="wipe(left)">
                      <p:cBhvr>
                        <p:cTn dur="500"/>
                        <p:tgtEl>
                          <p:spTgt spid="485378"/>
                        </p:tgtEl>
                      </p:cBhvr>
                    </p:animEffect>
                  </p:childTnLst>
                </p:cTn>
              </p:par>
            </p:tnLst>
          </p:tmpl>
        </p:tmplLst>
      </p:bldP>
    </p:bldLst>
  </p:timing>
  <p:txStyles>
    <p:titleStyle>
      <a:lvl1pPr algn="l" rtl="0" eaLnBrk="0" fontAlgn="base" hangingPunct="0">
        <a:spcBef>
          <a:spcPct val="0"/>
        </a:spcBef>
        <a:spcAft>
          <a:spcPct val="0"/>
        </a:spcAft>
        <a:defRPr sz="26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ＭＳ Ｐゴシック" charset="0"/>
          <a:cs typeface="ＭＳ Ｐゴシック" charset="0"/>
        </a:defRPr>
      </a:lvl1pPr>
      <a:lvl2pPr marL="358775" algn="l" rtl="0" eaLnBrk="0" fontAlgn="base" hangingPunct="0">
        <a:spcBef>
          <a:spcPts val="600"/>
        </a:spcBef>
        <a:spcAft>
          <a:spcPts val="600"/>
        </a:spcAft>
        <a:defRPr sz="2400">
          <a:solidFill>
            <a:schemeClr val="tx1"/>
          </a:solidFill>
          <a:latin typeface="+mn-lt"/>
          <a:ea typeface="ＭＳ Ｐゴシック" charset="0"/>
          <a:cs typeface="ＭＳ Ｐゴシック"/>
        </a:defRPr>
      </a:lvl2pPr>
      <a:lvl3pPr marL="1079500" algn="l" rtl="0" eaLnBrk="0" fontAlgn="base" hangingPunct="0">
        <a:spcBef>
          <a:spcPts val="600"/>
        </a:spcBef>
        <a:spcAft>
          <a:spcPts val="600"/>
        </a:spcAft>
        <a:buClr>
          <a:srgbClr val="00468F"/>
        </a:buClr>
        <a:buChar char="•"/>
        <a:defRPr sz="24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body" idx="1"/>
          </p:nvPr>
        </p:nvSpPr>
        <p:spPr bwMode="auto">
          <a:xfrm>
            <a:off x="360363" y="1439863"/>
            <a:ext cx="4114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r>
              <a:rPr lang="en-US" altLang="en-US" dirty="0"/>
              <a:t> when second level runs longer than one line we want no hanging indent</a:t>
            </a:r>
          </a:p>
          <a:p>
            <a:pPr lvl="1"/>
            <a:r>
              <a:rPr lang="en-US" altLang="en-US" dirty="0"/>
              <a:t>I’ve also set the gap between points at 0.5 lines.</a:t>
            </a:r>
            <a:endParaRPr lang="en-CA" altLang="en-US" dirty="0"/>
          </a:p>
        </p:txBody>
      </p:sp>
      <p:sp>
        <p:nvSpPr>
          <p:cNvPr id="4099" name="Rectangle 3"/>
          <p:cNvSpPr>
            <a:spLocks noGrp="1" noChangeArrowheads="1"/>
          </p:cNvSpPr>
          <p:nvPr>
            <p:ph type="title"/>
          </p:nvPr>
        </p:nvSpPr>
        <p:spPr bwMode="auto">
          <a:xfrm>
            <a:off x="431800" y="539750"/>
            <a:ext cx="8229600" cy="533400"/>
          </a:xfrm>
          <a:prstGeom prst="rect">
            <a:avLst/>
          </a:prstGeom>
          <a:gradFill rotWithShape="0">
            <a:gsLst>
              <a:gs pos="0">
                <a:srgbClr val="00468F"/>
              </a:gs>
              <a:gs pos="100000">
                <a:srgbClr val="648FBB"/>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a:t>
            </a:r>
            <a:endParaRPr lang="en-CA"/>
          </a:p>
        </p:txBody>
      </p:sp>
      <p:sp>
        <p:nvSpPr>
          <p:cNvPr id="5" name="Text Box 2"/>
          <p:cNvSpPr txBox="1">
            <a:spLocks noChangeArrowheads="1"/>
          </p:cNvSpPr>
          <p:nvPr userDrawn="1"/>
        </p:nvSpPr>
        <p:spPr bwMode="auto">
          <a:xfrm>
            <a:off x="3810000" y="6653213"/>
            <a:ext cx="16922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en-US" sz="800" dirty="0">
                <a:solidFill>
                  <a:srgbClr val="000000"/>
                </a:solidFill>
              </a:rPr>
              <a:t>© 2018 Pearson</a:t>
            </a:r>
          </a:p>
        </p:txBody>
      </p:sp>
    </p:spTree>
  </p:cSld>
  <p:clrMap bg1="lt1" tx1="dk1" bg2="lt2" tx2="dk2" accent1="accent1" accent2="accent2" accent3="accent3" accent4="accent4" accent5="accent5" accent6="accent6" hlink="hlink" folHlink="folHlink"/>
  <p:sldLayoutIdLst>
    <p:sldLayoutId id="2147483689" r:id="rId1"/>
  </p:sldLayoutIdLst>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6402">
                                            <p:txEl>
                                              <p:pRg st="0" end="0"/>
                                            </p:txEl>
                                          </p:spTgt>
                                        </p:tgtEl>
                                        <p:attrNameLst>
                                          <p:attrName>style.visibility</p:attrName>
                                        </p:attrNameLst>
                                      </p:cBhvr>
                                      <p:to>
                                        <p:strVal val="visible"/>
                                      </p:to>
                                    </p:set>
                                    <p:animEffect transition="in" filter="wipe(left)">
                                      <p:cBhvr>
                                        <p:cTn id="7" dur="500"/>
                                        <p:tgtEl>
                                          <p:spTgt spid="4864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6402">
                                            <p:txEl>
                                              <p:pRg st="1" end="1"/>
                                            </p:txEl>
                                          </p:spTgt>
                                        </p:tgtEl>
                                        <p:attrNameLst>
                                          <p:attrName>style.visibility</p:attrName>
                                        </p:attrNameLst>
                                      </p:cBhvr>
                                      <p:to>
                                        <p:strVal val="visible"/>
                                      </p:to>
                                    </p:set>
                                    <p:animEffect transition="in" filter="wipe(left)">
                                      <p:cBhvr>
                                        <p:cTn id="12" dur="500"/>
                                        <p:tgtEl>
                                          <p:spTgt spid="4864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6402">
                                            <p:txEl>
                                              <p:pRg st="2" end="2"/>
                                            </p:txEl>
                                          </p:spTgt>
                                        </p:tgtEl>
                                        <p:attrNameLst>
                                          <p:attrName>style.visibility</p:attrName>
                                        </p:attrNameLst>
                                      </p:cBhvr>
                                      <p:to>
                                        <p:strVal val="visible"/>
                                      </p:to>
                                    </p:set>
                                    <p:animEffect transition="in" filter="wipe(left)">
                                      <p:cBhvr>
                                        <p:cTn id="17" dur="500"/>
                                        <p:tgtEl>
                                          <p:spTgt spid="4864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2" grpId="0" build="p" bldLvl="3" autoUpdateAnimBg="0">
        <p:tmplLst>
          <p:tmpl lvl="1">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486402"/>
                        </p:tgtEl>
                        <p:attrNameLst>
                          <p:attrName>style.visibility</p:attrName>
                        </p:attrNameLst>
                      </p:cBhvr>
                      <p:to>
                        <p:strVal val="visible"/>
                      </p:to>
                    </p:set>
                    <p:animEffect transition="in" filter="wipe(left)">
                      <p:cBhvr>
                        <p:cTn dur="500"/>
                        <p:tgtEl>
                          <p:spTgt spid="486402"/>
                        </p:tgtEl>
                      </p:cBhvr>
                    </p:animEffect>
                  </p:childTnLst>
                </p:cTn>
              </p:par>
            </p:tnLst>
          </p:tmpl>
          <p:tmpl lvl="2">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486402"/>
                        </p:tgtEl>
                        <p:attrNameLst>
                          <p:attrName>style.visibility</p:attrName>
                        </p:attrNameLst>
                      </p:cBhvr>
                      <p:to>
                        <p:strVal val="visible"/>
                      </p:to>
                    </p:set>
                    <p:animEffect transition="in" filter="wipe(left)">
                      <p:cBhvr>
                        <p:cTn dur="500"/>
                        <p:tgtEl>
                          <p:spTgt spid="486402"/>
                        </p:tgtEl>
                      </p:cBhvr>
                    </p:animEffect>
                  </p:childTnLst>
                </p:cTn>
              </p:par>
            </p:tnLst>
          </p:tmpl>
          <p:tmpl lvl="3">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486402"/>
                        </p:tgtEl>
                        <p:attrNameLst>
                          <p:attrName>style.visibility</p:attrName>
                        </p:attrNameLst>
                      </p:cBhvr>
                      <p:to>
                        <p:strVal val="visible"/>
                      </p:to>
                    </p:set>
                    <p:animEffect transition="in" filter="wipe(left)">
                      <p:cBhvr>
                        <p:cTn dur="500"/>
                        <p:tgtEl>
                          <p:spTgt spid="486402"/>
                        </p:tgtEl>
                      </p:cBhvr>
                    </p:animEffect>
                  </p:childTnLst>
                </p:cTn>
              </p:par>
            </p:tnLst>
          </p:tmpl>
        </p:tmplLst>
      </p:bldP>
    </p:bldLst>
  </p:timing>
  <p:txStyles>
    <p:titleStyle>
      <a:lvl1pPr algn="l" rtl="0" eaLnBrk="0" fontAlgn="base" hangingPunct="0">
        <a:spcBef>
          <a:spcPct val="0"/>
        </a:spcBef>
        <a:spcAft>
          <a:spcPct val="0"/>
        </a:spcAft>
        <a:defRPr sz="26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ＭＳ Ｐゴシック" charset="0"/>
          <a:cs typeface="ＭＳ Ｐゴシック" charset="0"/>
        </a:defRPr>
      </a:lvl1pPr>
      <a:lvl2pPr marL="358775" algn="l" rtl="0" eaLnBrk="0" fontAlgn="base" hangingPunct="0">
        <a:spcBef>
          <a:spcPts val="600"/>
        </a:spcBef>
        <a:spcAft>
          <a:spcPts val="600"/>
        </a:spcAft>
        <a:defRPr sz="24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body" idx="1"/>
          </p:nvPr>
        </p:nvSpPr>
        <p:spPr bwMode="auto">
          <a:xfrm>
            <a:off x="360363" y="1439863"/>
            <a:ext cx="4114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r>
              <a:rPr lang="en-US" altLang="en-US" dirty="0"/>
              <a:t> when second level runs longer than one line we want no hanging indent</a:t>
            </a:r>
          </a:p>
          <a:p>
            <a:pPr lvl="1"/>
            <a:r>
              <a:rPr lang="en-US" altLang="en-US" dirty="0"/>
              <a:t>I’ve also set the gap between points at 0.5 lines.</a:t>
            </a:r>
            <a:endParaRPr lang="en-CA" altLang="en-US" dirty="0"/>
          </a:p>
        </p:txBody>
      </p:sp>
      <p:sp>
        <p:nvSpPr>
          <p:cNvPr id="4099" name="Rectangle 3"/>
          <p:cNvSpPr>
            <a:spLocks noGrp="1" noChangeArrowheads="1"/>
          </p:cNvSpPr>
          <p:nvPr>
            <p:ph type="title"/>
          </p:nvPr>
        </p:nvSpPr>
        <p:spPr bwMode="auto">
          <a:xfrm>
            <a:off x="431800" y="539750"/>
            <a:ext cx="8229600" cy="533400"/>
          </a:xfrm>
          <a:prstGeom prst="rect">
            <a:avLst/>
          </a:prstGeom>
          <a:gradFill rotWithShape="0">
            <a:gsLst>
              <a:gs pos="0">
                <a:srgbClr val="00468F"/>
              </a:gs>
              <a:gs pos="100000">
                <a:srgbClr val="648FBB"/>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a:t>
            </a:r>
            <a:endParaRPr lang="en-CA"/>
          </a:p>
        </p:txBody>
      </p:sp>
      <p:pic>
        <p:nvPicPr>
          <p:cNvPr id="4100" name="Picture 7">
            <a:hlinkClick r:id="" action="ppaction://hlinkshowjump?jump=nextslide" tooltip="Click to expand the figure"/>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p:cNvSpPr txBox="1">
            <a:spLocks noChangeArrowheads="1"/>
          </p:cNvSpPr>
          <p:nvPr userDrawn="1"/>
        </p:nvSpPr>
        <p:spPr bwMode="auto">
          <a:xfrm>
            <a:off x="3810000" y="6653213"/>
            <a:ext cx="16922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en-US" sz="800" dirty="0">
                <a:solidFill>
                  <a:srgbClr val="000000"/>
                </a:solidFill>
              </a:rPr>
              <a:t>© 2018 Pearson</a:t>
            </a:r>
          </a:p>
        </p:txBody>
      </p:sp>
    </p:spTree>
  </p:cSld>
  <p:clrMap bg1="lt1" tx1="dk1" bg2="lt2" tx2="dk2" accent1="accent1" accent2="accent2" accent3="accent3" accent4="accent4" accent5="accent5" accent6="accent6" hlink="hlink" folHlink="folHlink"/>
  <p:sldLayoutIdLst>
    <p:sldLayoutId id="2147483690" r:id="rId1"/>
  </p:sldLayoutIdLst>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6402">
                                            <p:txEl>
                                              <p:pRg st="0" end="0"/>
                                            </p:txEl>
                                          </p:spTgt>
                                        </p:tgtEl>
                                        <p:attrNameLst>
                                          <p:attrName>style.visibility</p:attrName>
                                        </p:attrNameLst>
                                      </p:cBhvr>
                                      <p:to>
                                        <p:strVal val="visible"/>
                                      </p:to>
                                    </p:set>
                                    <p:animEffect transition="in" filter="wipe(left)">
                                      <p:cBhvr>
                                        <p:cTn id="7" dur="500"/>
                                        <p:tgtEl>
                                          <p:spTgt spid="4864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6402">
                                            <p:txEl>
                                              <p:pRg st="1" end="1"/>
                                            </p:txEl>
                                          </p:spTgt>
                                        </p:tgtEl>
                                        <p:attrNameLst>
                                          <p:attrName>style.visibility</p:attrName>
                                        </p:attrNameLst>
                                      </p:cBhvr>
                                      <p:to>
                                        <p:strVal val="visible"/>
                                      </p:to>
                                    </p:set>
                                    <p:animEffect transition="in" filter="wipe(left)">
                                      <p:cBhvr>
                                        <p:cTn id="12" dur="500"/>
                                        <p:tgtEl>
                                          <p:spTgt spid="4864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6402">
                                            <p:txEl>
                                              <p:pRg st="2" end="2"/>
                                            </p:txEl>
                                          </p:spTgt>
                                        </p:tgtEl>
                                        <p:attrNameLst>
                                          <p:attrName>style.visibility</p:attrName>
                                        </p:attrNameLst>
                                      </p:cBhvr>
                                      <p:to>
                                        <p:strVal val="visible"/>
                                      </p:to>
                                    </p:set>
                                    <p:animEffect transition="in" filter="wipe(left)">
                                      <p:cBhvr>
                                        <p:cTn id="17" dur="500"/>
                                        <p:tgtEl>
                                          <p:spTgt spid="4864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2" grpId="0" build="p" bldLvl="3" autoUpdateAnimBg="0">
        <p:tmplLst>
          <p:tmpl lvl="1">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486402"/>
                        </p:tgtEl>
                        <p:attrNameLst>
                          <p:attrName>style.visibility</p:attrName>
                        </p:attrNameLst>
                      </p:cBhvr>
                      <p:to>
                        <p:strVal val="visible"/>
                      </p:to>
                    </p:set>
                    <p:animEffect transition="in" filter="wipe(left)">
                      <p:cBhvr>
                        <p:cTn dur="500"/>
                        <p:tgtEl>
                          <p:spTgt spid="486402"/>
                        </p:tgtEl>
                      </p:cBhvr>
                    </p:animEffect>
                  </p:childTnLst>
                </p:cTn>
              </p:par>
            </p:tnLst>
          </p:tmpl>
          <p:tmpl lvl="2">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486402"/>
                        </p:tgtEl>
                        <p:attrNameLst>
                          <p:attrName>style.visibility</p:attrName>
                        </p:attrNameLst>
                      </p:cBhvr>
                      <p:to>
                        <p:strVal val="visible"/>
                      </p:to>
                    </p:set>
                    <p:animEffect transition="in" filter="wipe(left)">
                      <p:cBhvr>
                        <p:cTn dur="500"/>
                        <p:tgtEl>
                          <p:spTgt spid="486402"/>
                        </p:tgtEl>
                      </p:cBhvr>
                    </p:animEffect>
                  </p:childTnLst>
                </p:cTn>
              </p:par>
            </p:tnLst>
          </p:tmpl>
          <p:tmpl lvl="3">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486402"/>
                        </p:tgtEl>
                        <p:attrNameLst>
                          <p:attrName>style.visibility</p:attrName>
                        </p:attrNameLst>
                      </p:cBhvr>
                      <p:to>
                        <p:strVal val="visible"/>
                      </p:to>
                    </p:set>
                    <p:animEffect transition="in" filter="wipe(left)">
                      <p:cBhvr>
                        <p:cTn dur="500"/>
                        <p:tgtEl>
                          <p:spTgt spid="486402"/>
                        </p:tgtEl>
                      </p:cBhvr>
                    </p:animEffect>
                  </p:childTnLst>
                </p:cTn>
              </p:par>
            </p:tnLst>
          </p:tmpl>
        </p:tmplLst>
      </p:bldP>
    </p:bldLst>
  </p:timing>
  <p:txStyles>
    <p:titleStyle>
      <a:lvl1pPr algn="l" rtl="0" eaLnBrk="0" fontAlgn="base" hangingPunct="0">
        <a:spcBef>
          <a:spcPct val="0"/>
        </a:spcBef>
        <a:spcAft>
          <a:spcPct val="0"/>
        </a:spcAft>
        <a:defRPr sz="26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ＭＳ Ｐゴシック" charset="0"/>
          <a:cs typeface="ＭＳ Ｐゴシック" charset="0"/>
        </a:defRPr>
      </a:lvl1pPr>
      <a:lvl2pPr marL="358775" algn="l" rtl="0" eaLnBrk="0" fontAlgn="base" hangingPunct="0">
        <a:spcBef>
          <a:spcPts val="600"/>
        </a:spcBef>
        <a:spcAft>
          <a:spcPts val="600"/>
        </a:spcAft>
        <a:defRPr sz="24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
            <a:hlinkClick r:id="" action="ppaction://hlinkshowjump?jump=previousslide" tooltip="Click to return to previous slide"/>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userDrawn="1"/>
        </p:nvSpPr>
        <p:spPr bwMode="auto">
          <a:xfrm>
            <a:off x="3810000" y="6653213"/>
            <a:ext cx="16922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en-US" sz="800" dirty="0">
                <a:solidFill>
                  <a:srgbClr val="000000"/>
                </a:solidFill>
              </a:rPr>
              <a:t>© 2018 Pearson</a:t>
            </a:r>
          </a:p>
        </p:txBody>
      </p:sp>
    </p:spTree>
  </p:cSld>
  <p:clrMap bg1="lt1" tx1="dk1" bg2="lt2" tx2="dk2" accent1="accent1" accent2="accent2" accent3="accent3" accent4="accent4" accent5="accent5" accent6="accent6" hlink="hlink" folHlink="folHlink"/>
  <p:sldLayoutIdLst>
    <p:sldLayoutId id="2147483691" r:id="rId1"/>
  </p:sldLayoutIdLst>
  <p:transition xmlns:p14="http://schemas.microsoft.com/office/powerpoint/2010/main" spd="med">
    <p:zoom/>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ext Box 3"/>
          <p:cNvSpPr txBox="1">
            <a:spLocks noChangeArrowheads="1"/>
          </p:cNvSpPr>
          <p:nvPr userDrawn="1"/>
        </p:nvSpPr>
        <p:spPr bwMode="auto">
          <a:xfrm>
            <a:off x="3709988" y="6634163"/>
            <a:ext cx="16922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en-US" sz="800" dirty="0">
                <a:solidFill>
                  <a:srgbClr val="000000"/>
                </a:solidFill>
              </a:rPr>
              <a:t>© 2018 Pearson</a:t>
            </a:r>
          </a:p>
        </p:txBody>
      </p:sp>
    </p:spTree>
  </p:cSld>
  <p:clrMap bg1="lt1" tx1="dk1" bg2="lt2" tx2="dk2" accent1="accent1" accent2="accent2" accent3="accent3" accent4="accent4" accent5="accent5" accent6="accent6" hlink="hlink" folHlink="folHlink"/>
  <p:sldLayoutIdLst>
    <p:sldLayoutId id="2147483692" r:id="rId1"/>
  </p:sldLayoutIdLst>
  <p:transition xmlns:p14="http://schemas.microsoft.com/office/powerpoint/2010/main" spd="med">
    <p:wipe dir="r"/>
  </p:transition>
  <p:txStyles>
    <p:titleStyle>
      <a:lvl1pPr algn="l" rtl="0" eaLnBrk="0" fontAlgn="base" hangingPunct="0">
        <a:spcBef>
          <a:spcPct val="0"/>
        </a:spcBef>
        <a:spcAft>
          <a:spcPct val="0"/>
        </a:spcAft>
        <a:defRPr sz="2600" b="1">
          <a:solidFill>
            <a:schemeClr val="bg1"/>
          </a:solidFill>
          <a:latin typeface="+mj-lt"/>
          <a:ea typeface="+mj-ea"/>
          <a:cs typeface="ＭＳ Ｐゴシック" charset="0"/>
        </a:defRPr>
      </a:lvl1pPr>
      <a:lvl2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bg1"/>
          </a:solidFill>
          <a:latin typeface="Arial" charset="0"/>
          <a:ea typeface="ＭＳ Ｐゴシック" charset="0"/>
        </a:defRPr>
      </a:lvl6pPr>
      <a:lvl7pPr marL="914400" algn="l" rtl="0" fontAlgn="base">
        <a:spcBef>
          <a:spcPct val="0"/>
        </a:spcBef>
        <a:spcAft>
          <a:spcPct val="0"/>
        </a:spcAft>
        <a:defRPr sz="2600" b="1">
          <a:solidFill>
            <a:schemeClr val="bg1"/>
          </a:solidFill>
          <a:latin typeface="Arial" charset="0"/>
          <a:ea typeface="ＭＳ Ｐゴシック" charset="0"/>
        </a:defRPr>
      </a:lvl7pPr>
      <a:lvl8pPr marL="1371600" algn="l" rtl="0" fontAlgn="base">
        <a:spcBef>
          <a:spcPct val="0"/>
        </a:spcBef>
        <a:spcAft>
          <a:spcPct val="0"/>
        </a:spcAft>
        <a:defRPr sz="2600" b="1">
          <a:solidFill>
            <a:schemeClr val="bg1"/>
          </a:solidFill>
          <a:latin typeface="Arial" charset="0"/>
          <a:ea typeface="ＭＳ Ｐゴシック" charset="0"/>
        </a:defRPr>
      </a:lvl8pPr>
      <a:lvl9pPr marL="1828800" algn="l" rtl="0" fontAlgn="base">
        <a:spcBef>
          <a:spcPct val="0"/>
        </a:spcBef>
        <a:spcAft>
          <a:spcPct val="0"/>
        </a:spcAft>
        <a:defRPr sz="2600" b="1">
          <a:solidFill>
            <a:schemeClr val="bg1"/>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mn-ea"/>
          <a:cs typeface="ＭＳ Ｐゴシック" charset="0"/>
        </a:defRPr>
      </a:lvl1pPr>
      <a:lvl2pPr marL="457200" algn="l" rtl="0" eaLnBrk="0" fontAlgn="base" hangingPunct="0">
        <a:lnSpc>
          <a:spcPct val="105000"/>
        </a:lnSpc>
        <a:spcBef>
          <a:spcPct val="50000"/>
        </a:spcBef>
        <a:spcAft>
          <a:spcPct val="0"/>
        </a:spcAft>
        <a:defRPr sz="2400">
          <a:solidFill>
            <a:schemeClr val="tx1"/>
          </a:solidFill>
          <a:latin typeface="+mn-lt"/>
          <a:ea typeface="+mn-ea"/>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png"/><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 Id="rId3" Type="http://schemas.openxmlformats.org/officeDocument/2006/relationships/image" Target="../media/image33.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 Id="rId3" Type="http://schemas.openxmlformats.org/officeDocument/2006/relationships/image" Target="../media/image33.jpeg"/></Relationships>
</file>

<file path=ppt/slides/_rels/slide63.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1" Type="http://schemas.openxmlformats.org/officeDocument/2006/relationships/image" Target="../media/image41.png"/><Relationship Id="rId12" Type="http://schemas.openxmlformats.org/officeDocument/2006/relationships/image" Target="../media/image42.png"/><Relationship Id="rId13" Type="http://schemas.openxmlformats.org/officeDocument/2006/relationships/image" Target="../media/image43.png"/><Relationship Id="rId14" Type="http://schemas.openxmlformats.org/officeDocument/2006/relationships/image" Target="../media/image44.png"/><Relationship Id="rId1" Type="http://schemas.openxmlformats.org/officeDocument/2006/relationships/slideLayout" Target="../slideLayouts/slideLayout6.xml"/><Relationship Id="rId2" Type="http://schemas.openxmlformats.org/officeDocument/2006/relationships/notesSlide" Target="../notesSlides/notesSlide65.xml"/><Relationship Id="rId3" Type="http://schemas.openxmlformats.org/officeDocument/2006/relationships/image" Target="../media/image33.jpe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40.png"/></Relationships>
</file>

<file path=ppt/slides/_rels/slide66.xml.rels><?xml version="1.0" encoding="UTF-8" standalone="yes"?>
<Relationships xmlns="http://schemas.openxmlformats.org/package/2006/relationships"><Relationship Id="rId11" Type="http://schemas.openxmlformats.org/officeDocument/2006/relationships/image" Target="../media/image41.png"/><Relationship Id="rId12" Type="http://schemas.openxmlformats.org/officeDocument/2006/relationships/image" Target="../media/image42.png"/><Relationship Id="rId13" Type="http://schemas.openxmlformats.org/officeDocument/2006/relationships/image" Target="../media/image43.png"/><Relationship Id="rId14" Type="http://schemas.openxmlformats.org/officeDocument/2006/relationships/image" Target="../media/image44.png"/><Relationship Id="rId15" Type="http://schemas.openxmlformats.org/officeDocument/2006/relationships/image" Target="../media/image45.png"/><Relationship Id="rId16" Type="http://schemas.openxmlformats.org/officeDocument/2006/relationships/image" Target="../media/image46.png"/><Relationship Id="rId17" Type="http://schemas.openxmlformats.org/officeDocument/2006/relationships/image" Target="../media/image47.png"/><Relationship Id="rId18" Type="http://schemas.openxmlformats.org/officeDocument/2006/relationships/image" Target="../media/image48.png"/><Relationship Id="rId1" Type="http://schemas.openxmlformats.org/officeDocument/2006/relationships/slideLayout" Target="../slideLayouts/slideLayout6.xml"/><Relationship Id="rId2" Type="http://schemas.openxmlformats.org/officeDocument/2006/relationships/notesSlide" Target="../notesSlides/notesSlide66.xml"/><Relationship Id="rId3" Type="http://schemas.openxmlformats.org/officeDocument/2006/relationships/image" Target="../media/image33.jpe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40.png"/></Relationships>
</file>

<file path=ppt/slides/_rels/slide67.xml.rels><?xml version="1.0" encoding="UTF-8" standalone="yes"?>
<Relationships xmlns="http://schemas.openxmlformats.org/package/2006/relationships"><Relationship Id="rId9" Type="http://schemas.openxmlformats.org/officeDocument/2006/relationships/image" Target="../media/image39.png"/><Relationship Id="rId20" Type="http://schemas.openxmlformats.org/officeDocument/2006/relationships/image" Target="../media/image5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image" Target="../media/image54.png"/><Relationship Id="rId25" Type="http://schemas.openxmlformats.org/officeDocument/2006/relationships/image" Target="../media/image55.png"/><Relationship Id="rId26" Type="http://schemas.openxmlformats.org/officeDocument/2006/relationships/image" Target="../media/image56.png"/><Relationship Id="rId10" Type="http://schemas.openxmlformats.org/officeDocument/2006/relationships/image" Target="../media/image40.png"/><Relationship Id="rId11" Type="http://schemas.openxmlformats.org/officeDocument/2006/relationships/image" Target="../media/image41.png"/><Relationship Id="rId12" Type="http://schemas.openxmlformats.org/officeDocument/2006/relationships/image" Target="../media/image42.png"/><Relationship Id="rId13" Type="http://schemas.openxmlformats.org/officeDocument/2006/relationships/image" Target="../media/image43.png"/><Relationship Id="rId14" Type="http://schemas.openxmlformats.org/officeDocument/2006/relationships/image" Target="../media/image44.png"/><Relationship Id="rId15" Type="http://schemas.openxmlformats.org/officeDocument/2006/relationships/image" Target="../media/image45.png"/><Relationship Id="rId16" Type="http://schemas.openxmlformats.org/officeDocument/2006/relationships/image" Target="../media/image46.png"/><Relationship Id="rId17" Type="http://schemas.openxmlformats.org/officeDocument/2006/relationships/image" Target="../media/image47.png"/><Relationship Id="rId18" Type="http://schemas.openxmlformats.org/officeDocument/2006/relationships/image" Target="../media/image48.png"/><Relationship Id="rId19" Type="http://schemas.openxmlformats.org/officeDocument/2006/relationships/image" Target="../media/image49.png"/><Relationship Id="rId1" Type="http://schemas.openxmlformats.org/officeDocument/2006/relationships/slideLayout" Target="../slideLayouts/slideLayout6.xml"/><Relationship Id="rId2" Type="http://schemas.openxmlformats.org/officeDocument/2006/relationships/notesSlide" Target="../notesSlides/notesSlide67.xml"/><Relationship Id="rId3" Type="http://schemas.openxmlformats.org/officeDocument/2006/relationships/image" Target="../media/image33.jpe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s>
</file>

<file path=ppt/slides/_rels/slide68.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56.png"/><Relationship Id="rId1" Type="http://schemas.openxmlformats.org/officeDocument/2006/relationships/slideLayout" Target="../slideLayouts/slideLayout6.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69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38200"/>
            <a:ext cx="7697788"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838200"/>
            <a:ext cx="7697788"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 y="838200"/>
            <a:ext cx="7697788"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2000" y="838200"/>
            <a:ext cx="7697788"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2000" y="838200"/>
            <a:ext cx="7697788"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2000" y="838200"/>
            <a:ext cx="7697788"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62000" y="838200"/>
            <a:ext cx="7697788"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2" name="Content Placeholder 1"/>
          <p:cNvSpPr>
            <a:spLocks noGrp="1"/>
          </p:cNvSpPr>
          <p:nvPr>
            <p:ph idx="1"/>
          </p:nvPr>
        </p:nvSpPr>
        <p:spPr>
          <a:xfrm>
            <a:off x="360363" y="1439863"/>
            <a:ext cx="2992437" cy="4648200"/>
          </a:xfrm>
        </p:spPr>
        <p:txBody>
          <a:bodyPr/>
          <a:lstStyle/>
          <a:p>
            <a:pPr marL="360000" indent="0">
              <a:spcBef>
                <a:spcPts val="600"/>
              </a:spcBef>
              <a:spcAft>
                <a:spcPts val="600"/>
              </a:spcAft>
              <a:buClrTx/>
              <a:buFont typeface="Webdings" panose="05030102010509060703" pitchFamily="18" charset="2"/>
              <a:buNone/>
              <a:tabLst>
                <a:tab pos="342900" algn="l"/>
              </a:tabLst>
              <a:defRPr/>
            </a:pPr>
            <a:r>
              <a:rPr lang="en-US" sz="2400" b="0" kern="1200" dirty="0">
                <a:solidFill>
                  <a:srgbClr val="000000"/>
                </a:solidFill>
                <a:cs typeface="+mn-cs"/>
              </a:rPr>
              <a:t>Other things remaining the same,</a:t>
            </a:r>
          </a:p>
          <a:p>
            <a:pPr marL="360000" indent="0">
              <a:spcBef>
                <a:spcPts val="600"/>
              </a:spcBef>
              <a:spcAft>
                <a:spcPts val="600"/>
              </a:spcAft>
              <a:buClrTx/>
              <a:buFont typeface="Webdings" panose="05030102010509060703" pitchFamily="18" charset="2"/>
              <a:buNone/>
              <a:tabLst>
                <a:tab pos="342900" algn="l"/>
              </a:tabLst>
              <a:defRPr/>
            </a:pPr>
            <a:r>
              <a:rPr lang="en-US" sz="2400" b="0" kern="1200" dirty="0">
                <a:solidFill>
                  <a:srgbClr val="000000"/>
                </a:solidFill>
                <a:cs typeface="+mn-cs"/>
              </a:rPr>
              <a:t>A rise in the nominal interest rate decreases the quantity of real money demanded.</a:t>
            </a:r>
          </a:p>
        </p:txBody>
      </p:sp>
      <p:pic>
        <p:nvPicPr>
          <p:cNvPr id="31748"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68650" y="1477963"/>
            <a:ext cx="555942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68650" y="1477963"/>
            <a:ext cx="555942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68650" y="1477963"/>
            <a:ext cx="555942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68650" y="1477963"/>
            <a:ext cx="555942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68650" y="1477963"/>
            <a:ext cx="555942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68650" y="1477963"/>
            <a:ext cx="555942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68650" y="1477963"/>
            <a:ext cx="555942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360363" y="5075238"/>
            <a:ext cx="543083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a:spcBef>
                <a:spcPct val="20000"/>
              </a:spcBef>
              <a:buClr>
                <a:srgbClr val="00468F"/>
              </a:buClr>
              <a:buFont typeface="Webdings" panose="05030102010509060703" pitchFamily="18" charset="2"/>
              <a:buChar char="&lt;"/>
              <a:tabLst>
                <a:tab pos="342900" algn="l"/>
              </a:tabLst>
              <a:defRPr sz="2800" b="1">
                <a:solidFill>
                  <a:srgbClr val="00468F"/>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tabLst>
                <a:tab pos="3429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68F"/>
              </a:buClr>
              <a:buChar char="•"/>
              <a:tabLst>
                <a:tab pos="3429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3429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3429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3429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3429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3429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342900" algn="l"/>
              </a:tabLst>
              <a:defRPr sz="2000">
                <a:solidFill>
                  <a:schemeClr val="tx1"/>
                </a:solidFill>
                <a:latin typeface="Arial" panose="020B0604020202020204" pitchFamily="34" charset="0"/>
                <a:ea typeface="ＭＳ Ｐゴシック" panose="020B0600070205080204" pitchFamily="34" charset="-128"/>
              </a:defRPr>
            </a:lvl9pPr>
          </a:lstStyle>
          <a:p>
            <a:pPr>
              <a:spcBef>
                <a:spcPts val="600"/>
              </a:spcBef>
              <a:spcAft>
                <a:spcPts val="600"/>
              </a:spcAft>
              <a:buClrTx/>
              <a:buFontTx/>
              <a:buNone/>
            </a:pPr>
            <a:r>
              <a:rPr lang="en-US" altLang="en-US" sz="2400" b="0">
                <a:solidFill>
                  <a:srgbClr val="000000"/>
                </a:solidFill>
              </a:rPr>
              <a:t>A fall the nominal interest rate increases the quantity of money demanded.</a:t>
            </a:r>
            <a:endParaRPr lang="en-CA" altLang="en-US" sz="2400" b="0">
              <a:solidFill>
                <a:srgbClr val="000000"/>
              </a:solidFill>
              <a:ea typeface="MS Mincho" pitchFamily="49" charset="-128"/>
            </a:endParaRP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500"/>
                                        <p:tgtEl>
                                          <p:spTgt spid="3">
                                            <p:txEl>
                                              <p:pRg st="0" end="0"/>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9284" name="Rectangle 4"/>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609285" name="Rectangle 5"/>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cs typeface="+mn-cs"/>
              </a:rPr>
              <a:t>Changes in the Demand for Money</a:t>
            </a:r>
          </a:p>
          <a:p>
            <a:pPr marL="360000" lvl="1" eaLnBrk="1" hangingPunct="1">
              <a:defRPr/>
            </a:pPr>
            <a:r>
              <a:rPr lang="en-US" dirty="0"/>
              <a:t>A change in the nominal interest rate brings a change in the quantity of money demanded.</a:t>
            </a:r>
          </a:p>
          <a:p>
            <a:pPr marL="360000" lvl="1" eaLnBrk="1" hangingPunct="1">
              <a:defRPr/>
            </a:pPr>
            <a:r>
              <a:rPr lang="en-US" dirty="0"/>
              <a:t>A change in any other influence on money holdings changes the demand for money. The three main influences are</a:t>
            </a:r>
          </a:p>
          <a:p>
            <a:pPr marL="702900" lvl="2" indent="-342900" eaLnBrk="1" hangingPunct="1">
              <a:defRPr/>
            </a:pPr>
            <a:r>
              <a:rPr lang="en-CA" dirty="0"/>
              <a:t>The price level</a:t>
            </a:r>
          </a:p>
          <a:p>
            <a:pPr marL="702900" lvl="2" indent="-342900" eaLnBrk="1" hangingPunct="1">
              <a:defRPr/>
            </a:pPr>
            <a:r>
              <a:rPr lang="en-CA" dirty="0"/>
              <a:t>Real GDP</a:t>
            </a:r>
          </a:p>
          <a:p>
            <a:pPr marL="702900" lvl="2" indent="-342900" eaLnBrk="1" hangingPunct="1">
              <a:defRPr/>
            </a:pPr>
            <a:r>
              <a:rPr lang="en-CA" dirty="0"/>
              <a:t>Financial technology</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9285">
                                            <p:txEl>
                                              <p:pRg st="1" end="1"/>
                                            </p:txEl>
                                          </p:spTgt>
                                        </p:tgtEl>
                                        <p:attrNameLst>
                                          <p:attrName>style.visibility</p:attrName>
                                        </p:attrNameLst>
                                      </p:cBhvr>
                                      <p:to>
                                        <p:strVal val="visible"/>
                                      </p:to>
                                    </p:set>
                                    <p:animEffect transition="in" filter="wipe(left)">
                                      <p:cBhvr>
                                        <p:cTn id="7" dur="500"/>
                                        <p:tgtEl>
                                          <p:spTgt spid="60928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9285">
                                            <p:txEl>
                                              <p:pRg st="2" end="2"/>
                                            </p:txEl>
                                          </p:spTgt>
                                        </p:tgtEl>
                                        <p:attrNameLst>
                                          <p:attrName>style.visibility</p:attrName>
                                        </p:attrNameLst>
                                      </p:cBhvr>
                                      <p:to>
                                        <p:strVal val="visible"/>
                                      </p:to>
                                    </p:set>
                                    <p:animEffect transition="in" filter="wipe(left)">
                                      <p:cBhvr>
                                        <p:cTn id="12" dur="500"/>
                                        <p:tgtEl>
                                          <p:spTgt spid="60928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9285">
                                            <p:txEl>
                                              <p:pRg st="3" end="3"/>
                                            </p:txEl>
                                          </p:spTgt>
                                        </p:tgtEl>
                                        <p:attrNameLst>
                                          <p:attrName>style.visibility</p:attrName>
                                        </p:attrNameLst>
                                      </p:cBhvr>
                                      <p:to>
                                        <p:strVal val="visible"/>
                                      </p:to>
                                    </p:set>
                                    <p:animEffect transition="in" filter="wipe(left)">
                                      <p:cBhvr>
                                        <p:cTn id="17" dur="500"/>
                                        <p:tgtEl>
                                          <p:spTgt spid="60928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9285">
                                            <p:txEl>
                                              <p:pRg st="4" end="4"/>
                                            </p:txEl>
                                          </p:spTgt>
                                        </p:tgtEl>
                                        <p:attrNameLst>
                                          <p:attrName>style.visibility</p:attrName>
                                        </p:attrNameLst>
                                      </p:cBhvr>
                                      <p:to>
                                        <p:strVal val="visible"/>
                                      </p:to>
                                    </p:set>
                                    <p:animEffect transition="in" filter="wipe(left)">
                                      <p:cBhvr>
                                        <p:cTn id="22" dur="500"/>
                                        <p:tgtEl>
                                          <p:spTgt spid="60928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09285">
                                            <p:txEl>
                                              <p:pRg st="5" end="5"/>
                                            </p:txEl>
                                          </p:spTgt>
                                        </p:tgtEl>
                                        <p:attrNameLst>
                                          <p:attrName>style.visibility</p:attrName>
                                        </p:attrNameLst>
                                      </p:cBhvr>
                                      <p:to>
                                        <p:strVal val="visible"/>
                                      </p:to>
                                    </p:set>
                                    <p:animEffect transition="in" filter="wipe(left)">
                                      <p:cBhvr>
                                        <p:cTn id="27" dur="500"/>
                                        <p:tgtEl>
                                          <p:spTgt spid="60928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5" grpId="0" build="p" bldLvl="3"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9700" name="Rectangle 4"/>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669701" name="Rectangle 5"/>
          <p:cNvSpPr>
            <a:spLocks noGrp="1" noChangeArrowheads="1"/>
          </p:cNvSpPr>
          <p:nvPr>
            <p:ph idx="1"/>
          </p:nvPr>
        </p:nvSpPr>
        <p:spPr/>
        <p:txBody>
          <a:bodyPr/>
          <a:lstStyle/>
          <a:p>
            <a:pPr lvl="1" eaLnBrk="1" hangingPunct="1">
              <a:defRPr/>
            </a:pPr>
            <a:r>
              <a:rPr lang="en-US" b="1" dirty="0">
                <a:solidFill>
                  <a:srgbClr val="00468F"/>
                </a:solidFill>
              </a:rPr>
              <a:t>The Price Level</a:t>
            </a:r>
          </a:p>
          <a:p>
            <a:pPr lvl="1" eaLnBrk="1" hangingPunct="1">
              <a:defRPr/>
            </a:pPr>
            <a:r>
              <a:rPr lang="en-US" dirty="0"/>
              <a:t>An </a:t>
            </a:r>
            <a:r>
              <a:rPr lang="en-US" i="1" dirty="0"/>
              <a:t>x</a:t>
            </a:r>
            <a:r>
              <a:rPr lang="en-US" dirty="0"/>
              <a:t> percent rise in the price level brings an </a:t>
            </a:r>
            <a:r>
              <a:rPr lang="en-US" i="1" dirty="0"/>
              <a:t>x</a:t>
            </a:r>
            <a:r>
              <a:rPr lang="en-US" dirty="0"/>
              <a:t> percent increase in the quantity of money that people plan to hold because the number of dollars we need to make payments is proportional to the price level.</a:t>
            </a:r>
          </a:p>
          <a:p>
            <a:pPr lvl="1" eaLnBrk="1" hangingPunct="1">
              <a:defRPr/>
            </a:pPr>
            <a:r>
              <a:rPr lang="en-US" b="1" dirty="0">
                <a:solidFill>
                  <a:srgbClr val="00468F"/>
                </a:solidFill>
              </a:rPr>
              <a:t>Real GDP</a:t>
            </a:r>
          </a:p>
          <a:p>
            <a:pPr lvl="1" eaLnBrk="1" hangingPunct="1">
              <a:defRPr/>
            </a:pPr>
            <a:r>
              <a:rPr lang="en-US" dirty="0"/>
              <a:t>The demand for money increases as real GDP increases because expenditures and incomes increase when real GDP increases.</a:t>
            </a:r>
            <a:endParaRPr lang="en-CA" dirty="0"/>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9701">
                                            <p:txEl>
                                              <p:pRg st="1" end="1"/>
                                            </p:txEl>
                                          </p:spTgt>
                                        </p:tgtEl>
                                        <p:attrNameLst>
                                          <p:attrName>style.visibility</p:attrName>
                                        </p:attrNameLst>
                                      </p:cBhvr>
                                      <p:to>
                                        <p:strVal val="visible"/>
                                      </p:to>
                                    </p:set>
                                    <p:animEffect transition="in" filter="wipe(left)">
                                      <p:cBhvr>
                                        <p:cTn id="7" dur="500"/>
                                        <p:tgtEl>
                                          <p:spTgt spid="66970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9701">
                                            <p:txEl>
                                              <p:pRg st="2" end="2"/>
                                            </p:txEl>
                                          </p:spTgt>
                                        </p:tgtEl>
                                        <p:attrNameLst>
                                          <p:attrName>style.visibility</p:attrName>
                                        </p:attrNameLst>
                                      </p:cBhvr>
                                      <p:to>
                                        <p:strVal val="visible"/>
                                      </p:to>
                                    </p:set>
                                    <p:animEffect transition="in" filter="wipe(left)">
                                      <p:cBhvr>
                                        <p:cTn id="12" dur="500"/>
                                        <p:tgtEl>
                                          <p:spTgt spid="66970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9701">
                                            <p:txEl>
                                              <p:pRg st="3" end="3"/>
                                            </p:txEl>
                                          </p:spTgt>
                                        </p:tgtEl>
                                        <p:attrNameLst>
                                          <p:attrName>style.visibility</p:attrName>
                                        </p:attrNameLst>
                                      </p:cBhvr>
                                      <p:to>
                                        <p:strVal val="visible"/>
                                      </p:to>
                                    </p:set>
                                    <p:animEffect transition="in" filter="wipe(left)">
                                      <p:cBhvr>
                                        <p:cTn id="17" dur="500"/>
                                        <p:tgtEl>
                                          <p:spTgt spid="66970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701" grpId="0" build="p" bldLvl="3"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610307" name="Rectangle 3"/>
          <p:cNvSpPr>
            <a:spLocks noGrp="1" noChangeArrowheads="1"/>
          </p:cNvSpPr>
          <p:nvPr>
            <p:ph idx="1"/>
          </p:nvPr>
        </p:nvSpPr>
        <p:spPr/>
        <p:txBody>
          <a:bodyPr/>
          <a:lstStyle/>
          <a:p>
            <a:pPr lvl="1" eaLnBrk="1" hangingPunct="1">
              <a:defRPr/>
            </a:pPr>
            <a:r>
              <a:rPr lang="en-US" b="1" dirty="0">
                <a:solidFill>
                  <a:srgbClr val="00468F"/>
                </a:solidFill>
              </a:rPr>
              <a:t>Financial Technology</a:t>
            </a:r>
          </a:p>
          <a:p>
            <a:pPr lvl="1" eaLnBrk="1" hangingPunct="1">
              <a:defRPr/>
            </a:pPr>
            <a:r>
              <a:rPr lang="en-US" dirty="0"/>
              <a:t>Changes in technology change the demand for money.</a:t>
            </a:r>
          </a:p>
          <a:p>
            <a:pPr lvl="1" eaLnBrk="1" hangingPunct="1">
              <a:defRPr/>
            </a:pPr>
            <a:r>
              <a:rPr lang="en-US" dirty="0"/>
              <a:t>Daily interest on checking deposits, automatic transfers between checking and savings accounts, automatic teller machines, debit cards, and smart cards have increased the marginal benefit of money and increased the demand for money.</a:t>
            </a:r>
          </a:p>
          <a:p>
            <a:pPr lvl="1" eaLnBrk="1" hangingPunct="1">
              <a:defRPr/>
            </a:pPr>
            <a:r>
              <a:rPr lang="en-US" dirty="0"/>
              <a:t>Credit cards have made it easier to buy goods and services on credit and have decreased the demand for money.</a:t>
            </a:r>
            <a:endParaRPr lang="en-CA" sz="2100" dirty="0">
              <a:ea typeface="MS Mincho" charset="0"/>
              <a:cs typeface="MS Mincho" charset="0"/>
            </a:endParaRP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10307">
                                            <p:txEl>
                                              <p:pRg st="1" end="1"/>
                                            </p:txEl>
                                          </p:spTgt>
                                        </p:tgtEl>
                                        <p:attrNameLst>
                                          <p:attrName>style.visibility</p:attrName>
                                        </p:attrNameLst>
                                      </p:cBhvr>
                                      <p:to>
                                        <p:strVal val="visible"/>
                                      </p:to>
                                    </p:set>
                                    <p:animEffect transition="in" filter="wipe(left)">
                                      <p:cBhvr>
                                        <p:cTn id="7" dur="500"/>
                                        <p:tgtEl>
                                          <p:spTgt spid="6103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0307">
                                            <p:txEl>
                                              <p:pRg st="2" end="2"/>
                                            </p:txEl>
                                          </p:spTgt>
                                        </p:tgtEl>
                                        <p:attrNameLst>
                                          <p:attrName>style.visibility</p:attrName>
                                        </p:attrNameLst>
                                      </p:cBhvr>
                                      <p:to>
                                        <p:strVal val="visible"/>
                                      </p:to>
                                    </p:set>
                                    <p:animEffect transition="in" filter="wipe(left)">
                                      <p:cBhvr>
                                        <p:cTn id="12" dur="500"/>
                                        <p:tgtEl>
                                          <p:spTgt spid="6103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0307">
                                            <p:txEl>
                                              <p:pRg st="3" end="3"/>
                                            </p:txEl>
                                          </p:spTgt>
                                        </p:tgtEl>
                                        <p:attrNameLst>
                                          <p:attrName>style.visibility</p:attrName>
                                        </p:attrNameLst>
                                      </p:cBhvr>
                                      <p:to>
                                        <p:strVal val="visible"/>
                                      </p:to>
                                    </p:set>
                                    <p:animEffect transition="in" filter="wipe(left)">
                                      <p:cBhvr>
                                        <p:cTn id="17" dur="500"/>
                                        <p:tgtEl>
                                          <p:spTgt spid="6103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7" grpId="0" build="p" bldLvl="3"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617475" name="Rectangle 3"/>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cs typeface="+mn-cs"/>
              </a:rPr>
              <a:t>The Supply of Money</a:t>
            </a:r>
          </a:p>
          <a:p>
            <a:pPr lvl="1" eaLnBrk="1" hangingPunct="1">
              <a:defRPr/>
            </a:pPr>
            <a:r>
              <a:rPr lang="en-US" dirty="0">
                <a:ea typeface="MS Mincho" charset="0"/>
                <a:cs typeface="MS Mincho" charset="0"/>
              </a:rPr>
              <a:t>The </a:t>
            </a:r>
            <a:r>
              <a:rPr lang="en-US" sz="2600" b="1" dirty="0">
                <a:solidFill>
                  <a:srgbClr val="FF0000"/>
                </a:solidFill>
                <a:ea typeface="MS Mincho" charset="0"/>
                <a:cs typeface="MS Mincho" charset="0"/>
              </a:rPr>
              <a:t>supply of money</a:t>
            </a:r>
            <a:r>
              <a:rPr lang="en-US" dirty="0">
                <a:ea typeface="MS Mincho" charset="0"/>
                <a:cs typeface="MS Mincho" charset="0"/>
              </a:rPr>
              <a:t> is the relationship between the quantity of money supplied and the nominal interest rate.</a:t>
            </a:r>
          </a:p>
          <a:p>
            <a:pPr lvl="1" eaLnBrk="1" hangingPunct="1">
              <a:defRPr/>
            </a:pPr>
            <a:r>
              <a:rPr lang="en-US" dirty="0">
                <a:ea typeface="MS Mincho" charset="0"/>
                <a:cs typeface="MS Mincho" charset="0"/>
              </a:rPr>
              <a:t>The quantity of money supplied is determined by the actions of the banking system and the Fed.</a:t>
            </a:r>
          </a:p>
          <a:p>
            <a:pPr lvl="1" eaLnBrk="1" hangingPunct="1">
              <a:defRPr/>
            </a:pPr>
            <a:r>
              <a:rPr lang="en-US" dirty="0">
                <a:ea typeface="MS Mincho" charset="0"/>
                <a:cs typeface="MS Mincho" charset="0"/>
              </a:rPr>
              <a:t>On any given day, the quantity of money is fixed independent of the interest rate.</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7475">
                                            <p:txEl>
                                              <p:pRg st="1" end="1"/>
                                            </p:txEl>
                                          </p:spTgt>
                                        </p:tgtEl>
                                        <p:attrNameLst>
                                          <p:attrName>style.visibility</p:attrName>
                                        </p:attrNameLst>
                                      </p:cBhvr>
                                      <p:to>
                                        <p:strVal val="visible"/>
                                      </p:to>
                                    </p:set>
                                    <p:animEffect transition="in" filter="wipe(left)">
                                      <p:cBhvr>
                                        <p:cTn id="7" dur="500"/>
                                        <p:tgtEl>
                                          <p:spTgt spid="6174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7475">
                                            <p:txEl>
                                              <p:pRg st="2" end="2"/>
                                            </p:txEl>
                                          </p:spTgt>
                                        </p:tgtEl>
                                        <p:attrNameLst>
                                          <p:attrName>style.visibility</p:attrName>
                                        </p:attrNameLst>
                                      </p:cBhvr>
                                      <p:to>
                                        <p:strVal val="visible"/>
                                      </p:to>
                                    </p:set>
                                    <p:animEffect transition="in" filter="wipe(left)">
                                      <p:cBhvr>
                                        <p:cTn id="12" dur="500"/>
                                        <p:tgtEl>
                                          <p:spTgt spid="6174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7475">
                                            <p:txEl>
                                              <p:pRg st="3" end="3"/>
                                            </p:txEl>
                                          </p:spTgt>
                                        </p:tgtEl>
                                        <p:attrNameLst>
                                          <p:attrName>style.visibility</p:attrName>
                                        </p:attrNameLst>
                                      </p:cBhvr>
                                      <p:to>
                                        <p:strVal val="visible"/>
                                      </p:to>
                                    </p:set>
                                    <p:animEffect transition="in" filter="wipe(left)">
                                      <p:cBhvr>
                                        <p:cTn id="17" dur="500"/>
                                        <p:tgtEl>
                                          <p:spTgt spid="6174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5" grpId="0" build="p" bldLvl="3"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82" name="Rectangle 2"/>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737283" name="Rectangle 3"/>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cs typeface="+mn-cs"/>
              </a:rPr>
              <a:t>The Nominal Interest Rate</a:t>
            </a:r>
          </a:p>
          <a:p>
            <a:pPr lvl="1" eaLnBrk="1" hangingPunct="1">
              <a:defRPr/>
            </a:pPr>
            <a:r>
              <a:rPr lang="en-US" dirty="0">
                <a:ea typeface="MS Mincho" charset="0"/>
                <a:cs typeface="MS Mincho" charset="0"/>
              </a:rPr>
              <a:t>The nominal interest rate adjusts to make the quantity of money demanded equal the quantity of money supplied.</a:t>
            </a:r>
          </a:p>
          <a:p>
            <a:pPr lvl="1" eaLnBrk="1" hangingPunct="1">
              <a:defRPr/>
            </a:pPr>
            <a:r>
              <a:rPr lang="en-US" dirty="0">
                <a:ea typeface="MS Mincho" charset="0"/>
                <a:cs typeface="MS Mincho" charset="0"/>
              </a:rPr>
              <a:t>On a given day, the price level, real GDP, and state of financial technology is fixed, so the demand for money is given.</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7283">
                                            <p:txEl>
                                              <p:pRg st="1" end="1"/>
                                            </p:txEl>
                                          </p:spTgt>
                                        </p:tgtEl>
                                        <p:attrNameLst>
                                          <p:attrName>style.visibility</p:attrName>
                                        </p:attrNameLst>
                                      </p:cBhvr>
                                      <p:to>
                                        <p:strVal val="visible"/>
                                      </p:to>
                                    </p:set>
                                    <p:animEffect transition="in" filter="wipe(left)">
                                      <p:cBhvr>
                                        <p:cTn id="7" dur="500"/>
                                        <p:tgtEl>
                                          <p:spTgt spid="7372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7283">
                                            <p:txEl>
                                              <p:pRg st="2" end="2"/>
                                            </p:txEl>
                                          </p:spTgt>
                                        </p:tgtEl>
                                        <p:attrNameLst>
                                          <p:attrName>style.visibility</p:attrName>
                                        </p:attrNameLst>
                                      </p:cBhvr>
                                      <p:to>
                                        <p:strVal val="visible"/>
                                      </p:to>
                                    </p:set>
                                    <p:animEffect transition="in" filter="wipe(left)">
                                      <p:cBhvr>
                                        <p:cTn id="12" dur="500"/>
                                        <p:tgtEl>
                                          <p:spTgt spid="7372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3" grpId="0" build="p" bldLvl="3"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1572" name="Rectangle 4"/>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621573" name="Rectangle 5"/>
          <p:cNvSpPr>
            <a:spLocks noGrp="1" noChangeArrowheads="1"/>
          </p:cNvSpPr>
          <p:nvPr>
            <p:ph idx="1"/>
          </p:nvPr>
        </p:nvSpPr>
        <p:spPr/>
        <p:txBody>
          <a:bodyPr/>
          <a:lstStyle/>
          <a:p>
            <a:pPr lvl="1" eaLnBrk="1" hangingPunct="1">
              <a:defRPr/>
            </a:pPr>
            <a:r>
              <a:rPr lang="en-US" dirty="0">
                <a:ea typeface="MS Mincho" charset="0"/>
                <a:cs typeface="MS Mincho" charset="0"/>
              </a:rPr>
              <a:t>The nominal interest rate is the only influence on the quantity of money demanded that is free to fluctuate to achieve money market equilibrium.</a:t>
            </a:r>
          </a:p>
          <a:p>
            <a:pPr lvl="1" eaLnBrk="1" hangingPunct="1">
              <a:defRPr/>
            </a:pPr>
            <a:r>
              <a:rPr lang="en-US" dirty="0">
                <a:ea typeface="MS Mincho" charset="0"/>
                <a:cs typeface="MS Mincho" charset="0"/>
              </a:rPr>
              <a:t>Figure 28.2 on the next slide illustrates money market equilibrium and the adjustment toward equilibrium.</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1573">
                                            <p:txEl>
                                              <p:pRg st="1" end="1"/>
                                            </p:txEl>
                                          </p:spTgt>
                                        </p:tgtEl>
                                        <p:attrNameLst>
                                          <p:attrName>style.visibility</p:attrName>
                                        </p:attrNameLst>
                                      </p:cBhvr>
                                      <p:to>
                                        <p:strVal val="visible"/>
                                      </p:to>
                                    </p:set>
                                    <p:animEffect transition="in" filter="wipe(left)">
                                      <p:cBhvr>
                                        <p:cTn id="7" dur="500"/>
                                        <p:tgtEl>
                                          <p:spTgt spid="6215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3" grpId="0" build="p" bldLvl="3"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2" name="Content Placeholder 1"/>
          <p:cNvSpPr>
            <a:spLocks noGrp="1"/>
          </p:cNvSpPr>
          <p:nvPr>
            <p:ph idx="1"/>
          </p:nvPr>
        </p:nvSpPr>
        <p:spPr>
          <a:xfrm>
            <a:off x="360363" y="1439863"/>
            <a:ext cx="4114800" cy="4648200"/>
          </a:xfrm>
        </p:spPr>
        <p:txBody>
          <a:bodyPr/>
          <a:lstStyle/>
          <a:p>
            <a:pPr marL="360000" indent="0">
              <a:spcBef>
                <a:spcPts val="600"/>
              </a:spcBef>
              <a:spcAft>
                <a:spcPts val="600"/>
              </a:spcAft>
              <a:buClrTx/>
              <a:buFont typeface="Webdings" panose="05030102010509060703" pitchFamily="18" charset="2"/>
              <a:buNone/>
              <a:defRPr/>
            </a:pPr>
            <a:r>
              <a:rPr lang="en-US" sz="2400" b="0" kern="1200" dirty="0">
                <a:solidFill>
                  <a:srgbClr val="000000"/>
                </a:solidFill>
                <a:cs typeface="+mn-cs"/>
              </a:rPr>
              <a:t>If the interest rate is 6 percent a year, the quantity of money held exceeds the quantity demanded. </a:t>
            </a:r>
          </a:p>
          <a:p>
            <a:pPr marL="360000" indent="0">
              <a:spcBef>
                <a:spcPts val="600"/>
              </a:spcBef>
              <a:spcAft>
                <a:spcPts val="600"/>
              </a:spcAft>
              <a:buClrTx/>
              <a:buFont typeface="Webdings" panose="05030102010509060703" pitchFamily="18" charset="2"/>
              <a:buNone/>
              <a:defRPr/>
            </a:pPr>
            <a:r>
              <a:rPr lang="en-US" sz="2400" b="0" kern="1200" dirty="0">
                <a:solidFill>
                  <a:srgbClr val="000000"/>
                </a:solidFill>
                <a:cs typeface="+mn-cs"/>
              </a:rPr>
              <a:t>People buy bonds, the price of a bond rises, and the interest rate falls.</a:t>
            </a:r>
          </a:p>
          <a:p>
            <a:pPr marL="360000" indent="0">
              <a:spcBef>
                <a:spcPts val="600"/>
              </a:spcBef>
              <a:spcAft>
                <a:spcPts val="600"/>
              </a:spcAft>
              <a:buClrTx/>
              <a:buFont typeface="Webdings" panose="05030102010509060703" pitchFamily="18" charset="2"/>
              <a:buNone/>
              <a:defRPr/>
            </a:pPr>
            <a:r>
              <a:rPr lang="en-US" sz="2400" b="0" kern="1200" dirty="0">
                <a:solidFill>
                  <a:srgbClr val="000000"/>
                </a:solidFill>
                <a:cs typeface="+mn-cs"/>
              </a:rPr>
              <a:t>As the nominal interest rate falls, the quantity of money demanded increases.</a:t>
            </a:r>
          </a:p>
        </p:txBody>
      </p:sp>
      <p:pic>
        <p:nvPicPr>
          <p:cNvPr id="4608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476375"/>
            <a:ext cx="4129087"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476375"/>
            <a:ext cx="4129087"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813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720725"/>
            <a:ext cx="485775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720725"/>
            <a:ext cx="485775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720725"/>
            <a:ext cx="485775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720725"/>
            <a:ext cx="485775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86836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5"/>
          <p:cNvSpPr txBox="1">
            <a:spLocks noChangeArrowheads="1"/>
          </p:cNvSpPr>
          <p:nvPr/>
        </p:nvSpPr>
        <p:spPr bwMode="auto">
          <a:xfrm>
            <a:off x="6172200" y="690563"/>
            <a:ext cx="11572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7200" b="1">
                <a:solidFill>
                  <a:schemeClr val="bg1"/>
                </a:solidFill>
              </a:rPr>
              <a:t>28</a:t>
            </a:r>
          </a:p>
        </p:txBody>
      </p:sp>
      <p:sp>
        <p:nvSpPr>
          <p:cNvPr id="848901" name="TextBox 6"/>
          <p:cNvSpPr txBox="1">
            <a:spLocks noChangeArrowheads="1"/>
          </p:cNvSpPr>
          <p:nvPr/>
        </p:nvSpPr>
        <p:spPr bwMode="auto">
          <a:xfrm>
            <a:off x="225425" y="2298700"/>
            <a:ext cx="6099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b="1"/>
              <a:t>When you have completed your </a:t>
            </a:r>
            <a:br>
              <a:rPr lang="en-CA" altLang="en-US" b="1"/>
            </a:br>
            <a:r>
              <a:rPr lang="en-CA" altLang="en-US" b="1"/>
              <a:t>study of this chapter, you will be able to</a:t>
            </a:r>
          </a:p>
        </p:txBody>
      </p:sp>
      <p:sp>
        <p:nvSpPr>
          <p:cNvPr id="8" name="TextBox 7"/>
          <p:cNvSpPr txBox="1">
            <a:spLocks noChangeArrowheads="1"/>
          </p:cNvSpPr>
          <p:nvPr/>
        </p:nvSpPr>
        <p:spPr bwMode="auto">
          <a:xfrm>
            <a:off x="381000" y="3184525"/>
            <a:ext cx="81534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00050">
              <a:defRPr sz="2400">
                <a:solidFill>
                  <a:schemeClr val="tx1"/>
                </a:solidFill>
                <a:latin typeface="Arial" panose="020B0604020202020204" pitchFamily="34" charset="0"/>
                <a:ea typeface="ＭＳ Ｐゴシック" panose="020B0600070205080204" pitchFamily="34" charset="-128"/>
              </a:defRPr>
            </a:lvl1pPr>
            <a:lvl2pPr marL="514350" indent="-400050" defTabSz="400050">
              <a:defRPr sz="2400">
                <a:solidFill>
                  <a:schemeClr val="tx1"/>
                </a:solidFill>
                <a:latin typeface="Arial" panose="020B0604020202020204" pitchFamily="34" charset="0"/>
                <a:ea typeface="ＭＳ Ｐゴシック" panose="020B0600070205080204" pitchFamily="34" charset="-128"/>
              </a:defRPr>
            </a:lvl2pPr>
            <a:lvl3pPr marL="1143000" indent="-228600" defTabSz="400050">
              <a:defRPr sz="2400">
                <a:solidFill>
                  <a:schemeClr val="tx1"/>
                </a:solidFill>
                <a:latin typeface="Arial" panose="020B0604020202020204" pitchFamily="34" charset="0"/>
                <a:ea typeface="ＭＳ Ｐゴシック" panose="020B0600070205080204" pitchFamily="34" charset="-128"/>
              </a:defRPr>
            </a:lvl3pPr>
            <a:lvl4pPr marL="1600200" indent="-228600" defTabSz="400050">
              <a:defRPr sz="2400">
                <a:solidFill>
                  <a:schemeClr val="tx1"/>
                </a:solidFill>
                <a:latin typeface="Arial" panose="020B0604020202020204" pitchFamily="34" charset="0"/>
                <a:ea typeface="ＭＳ Ｐゴシック" panose="020B0600070205080204" pitchFamily="34" charset="-128"/>
              </a:defRPr>
            </a:lvl4pPr>
            <a:lvl5pPr marL="2057400" indent="-228600" defTabSz="400050">
              <a:defRPr sz="2400">
                <a:solidFill>
                  <a:schemeClr val="tx1"/>
                </a:solidFill>
                <a:latin typeface="Arial" panose="020B0604020202020204" pitchFamily="34" charset="0"/>
                <a:ea typeface="ＭＳ Ｐゴシック" panose="020B0600070205080204" pitchFamily="34" charset="-128"/>
              </a:defRPr>
            </a:lvl5pPr>
            <a:lvl6pPr marL="2514600" indent="-228600" defTabSz="4000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000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000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000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eaLnBrk="1" hangingPunct="1">
              <a:spcBef>
                <a:spcPct val="20000"/>
              </a:spcBef>
              <a:spcAft>
                <a:spcPct val="40000"/>
              </a:spcAft>
            </a:pPr>
            <a:r>
              <a:rPr lang="en-US" altLang="en-US" b="1">
                <a:solidFill>
                  <a:srgbClr val="FF0000"/>
                </a:solidFill>
              </a:rPr>
              <a:t>1</a:t>
            </a:r>
            <a:r>
              <a:rPr lang="en-US" altLang="en-US" b="1"/>
              <a:t> 	</a:t>
            </a:r>
            <a:r>
              <a:rPr lang="en-US" altLang="en-US"/>
              <a:t>Explain what determines the demand for money and how the demand for money and the supply of money determine the </a:t>
            </a:r>
            <a:r>
              <a:rPr lang="en-US" altLang="en-US" i="1"/>
              <a:t>nominal</a:t>
            </a:r>
            <a:r>
              <a:rPr lang="en-US" altLang="en-US"/>
              <a:t> interest rate.</a:t>
            </a:r>
          </a:p>
          <a:p>
            <a:pPr lvl="1" eaLnBrk="1" hangingPunct="1">
              <a:spcBef>
                <a:spcPct val="20000"/>
              </a:spcBef>
              <a:spcAft>
                <a:spcPct val="40000"/>
              </a:spcAft>
            </a:pPr>
            <a:r>
              <a:rPr lang="en-US" altLang="en-US" b="1">
                <a:solidFill>
                  <a:srgbClr val="FF0000"/>
                </a:solidFill>
              </a:rPr>
              <a:t>2</a:t>
            </a:r>
            <a:r>
              <a:rPr lang="en-US" altLang="en-US" b="1"/>
              <a:t> 	</a:t>
            </a:r>
            <a:r>
              <a:rPr lang="en-US" altLang="en-US"/>
              <a:t>Explain how in the long run, the quantity of money determines the price level and money growth brings inflation.</a:t>
            </a:r>
            <a:endParaRPr lang="en-CA" altLang="en-US"/>
          </a:p>
          <a:p>
            <a:pPr lvl="1" eaLnBrk="1" hangingPunct="1">
              <a:spcBef>
                <a:spcPct val="20000"/>
              </a:spcBef>
              <a:spcAft>
                <a:spcPct val="40000"/>
              </a:spcAft>
            </a:pPr>
            <a:r>
              <a:rPr lang="en-US" altLang="en-US" b="1">
                <a:solidFill>
                  <a:srgbClr val="FF0000"/>
                </a:solidFill>
              </a:rPr>
              <a:t>3</a:t>
            </a:r>
            <a:r>
              <a:rPr lang="en-US" altLang="en-US" b="1"/>
              <a:t> 	</a:t>
            </a:r>
            <a:r>
              <a:rPr lang="en-US" altLang="en-US"/>
              <a:t>Identify the costs of inflation and the benefits of a stable value of money.</a:t>
            </a:r>
          </a:p>
        </p:txBody>
      </p:sp>
      <p:sp>
        <p:nvSpPr>
          <p:cNvPr id="13318" name="TextBox 9"/>
          <p:cNvSpPr txBox="1">
            <a:spLocks noChangeArrowheads="1"/>
          </p:cNvSpPr>
          <p:nvPr/>
        </p:nvSpPr>
        <p:spPr bwMode="auto">
          <a:xfrm>
            <a:off x="5843588" y="2192338"/>
            <a:ext cx="297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600">
                <a:solidFill>
                  <a:schemeClr val="bg1"/>
                </a:solidFill>
              </a:rPr>
              <a:t>CHAPTER CHECKLIST</a:t>
            </a:r>
          </a:p>
        </p:txBody>
      </p:sp>
      <p:sp>
        <p:nvSpPr>
          <p:cNvPr id="13319" name="TextBox 9"/>
          <p:cNvSpPr txBox="1">
            <a:spLocks noChangeArrowheads="1"/>
          </p:cNvSpPr>
          <p:nvPr/>
        </p:nvSpPr>
        <p:spPr bwMode="auto">
          <a:xfrm>
            <a:off x="228600" y="1103313"/>
            <a:ext cx="3581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2800" b="1"/>
              <a:t>Money, Interest, and Inflation</a:t>
            </a:r>
            <a:endParaRPr lang="en-CA" altLang="en-US" sz="2800">
              <a:solidFill>
                <a:srgbClr val="000000"/>
              </a:solidFill>
              <a:cs typeface="Arial" panose="020B0604020202020204" pitchFamily="34" charset="0"/>
            </a:endParaRP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8901"/>
                                        </p:tgtEl>
                                        <p:attrNameLst>
                                          <p:attrName>style.visibility</p:attrName>
                                        </p:attrNameLst>
                                      </p:cBhvr>
                                      <p:to>
                                        <p:strVal val="visible"/>
                                      </p:to>
                                    </p:set>
                                    <p:animEffect transition="in" filter="wipe(left)">
                                      <p:cBhvr>
                                        <p:cTn id="7" dur="500"/>
                                        <p:tgtEl>
                                          <p:spTgt spid="8489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1000"/>
                                        <p:tgtEl>
                                          <p:spTgt spid="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1000"/>
                                        <p:tgtEl>
                                          <p:spTgt spid="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90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2" name="Content Placeholder 1"/>
          <p:cNvSpPr>
            <a:spLocks noGrp="1"/>
          </p:cNvSpPr>
          <p:nvPr>
            <p:ph idx="1"/>
          </p:nvPr>
        </p:nvSpPr>
        <p:spPr>
          <a:xfrm>
            <a:off x="360363" y="1439863"/>
            <a:ext cx="4114800" cy="4648200"/>
          </a:xfrm>
        </p:spPr>
        <p:txBody>
          <a:bodyPr/>
          <a:lstStyle/>
          <a:p>
            <a:pPr marL="360000" indent="0">
              <a:spcBef>
                <a:spcPts val="600"/>
              </a:spcBef>
              <a:spcAft>
                <a:spcPts val="600"/>
              </a:spcAft>
              <a:buClrTx/>
              <a:buFont typeface="Webdings" panose="05030102010509060703" pitchFamily="18" charset="2"/>
              <a:buNone/>
              <a:defRPr/>
            </a:pPr>
            <a:r>
              <a:rPr lang="en-US" sz="2400" b="0" kern="1200" dirty="0">
                <a:solidFill>
                  <a:srgbClr val="000000"/>
                </a:solidFill>
                <a:cs typeface="+mn-cs"/>
              </a:rPr>
              <a:t>If the interest rate is 4 percent a year, the quantity of money held is less than the quantity demanded.</a:t>
            </a:r>
          </a:p>
          <a:p>
            <a:pPr marL="360000" indent="0">
              <a:spcBef>
                <a:spcPts val="600"/>
              </a:spcBef>
              <a:spcAft>
                <a:spcPts val="600"/>
              </a:spcAft>
              <a:buClrTx/>
              <a:buFont typeface="Webdings" panose="05030102010509060703" pitchFamily="18" charset="2"/>
              <a:buNone/>
              <a:defRPr/>
            </a:pPr>
            <a:r>
              <a:rPr lang="en-US" sz="2400" b="0" kern="1200" dirty="0">
                <a:solidFill>
                  <a:srgbClr val="000000"/>
                </a:solidFill>
                <a:cs typeface="+mn-cs"/>
              </a:rPr>
              <a:t>People sell bonds, the price of a bond falls, and the interest rate rises.</a:t>
            </a:r>
          </a:p>
          <a:p>
            <a:pPr marL="360000" indent="0">
              <a:spcBef>
                <a:spcPts val="600"/>
              </a:spcBef>
              <a:spcAft>
                <a:spcPts val="600"/>
              </a:spcAft>
              <a:buClrTx/>
              <a:buFont typeface="Webdings" panose="05030102010509060703" pitchFamily="18" charset="2"/>
              <a:buNone/>
              <a:defRPr/>
            </a:pPr>
            <a:r>
              <a:rPr lang="en-US" sz="2400" b="0" kern="1200" dirty="0">
                <a:solidFill>
                  <a:srgbClr val="000000"/>
                </a:solidFill>
                <a:cs typeface="+mn-cs"/>
              </a:rPr>
              <a:t>A rise in the nominal interest rate decreases the quantity of money demanded.</a:t>
            </a:r>
          </a:p>
          <a:p>
            <a:pPr>
              <a:defRPr/>
            </a:pPr>
            <a:endParaRPr lang="en-CA" dirty="0"/>
          </a:p>
        </p:txBody>
      </p:sp>
      <p:pic>
        <p:nvPicPr>
          <p:cNvPr id="5018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476375"/>
            <a:ext cx="4129087"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476375"/>
            <a:ext cx="4129087"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1476375"/>
            <a:ext cx="4129087"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0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861189" name="Rectangle 5"/>
          <p:cNvSpPr>
            <a:spLocks noGrp="1" noChangeArrowheads="1"/>
          </p:cNvSpPr>
          <p:nvPr>
            <p:ph idx="1"/>
          </p:nvPr>
        </p:nvSpPr>
        <p:spPr>
          <a:xfrm>
            <a:off x="360363" y="1439863"/>
            <a:ext cx="4114800" cy="4648200"/>
          </a:xfrm>
        </p:spPr>
        <p:txBody>
          <a:bodyPr/>
          <a:lstStyle/>
          <a:p>
            <a:pPr marL="360000" indent="0" eaLnBrk="1" hangingPunct="1">
              <a:spcBef>
                <a:spcPts val="600"/>
              </a:spcBef>
              <a:spcAft>
                <a:spcPts val="600"/>
              </a:spcAft>
              <a:buClrTx/>
              <a:buFontTx/>
              <a:buNone/>
              <a:defRPr/>
            </a:pPr>
            <a:r>
              <a:rPr lang="en-US" sz="2400" b="0" dirty="0">
                <a:solidFill>
                  <a:srgbClr val="000000"/>
                </a:solidFill>
                <a:cs typeface="+mn-cs"/>
              </a:rPr>
              <a:t>If the interest rate is 5 percent a year, the quantity of money held equals the quantity demanded.</a:t>
            </a:r>
          </a:p>
          <a:p>
            <a:pPr marL="360000" indent="0" eaLnBrk="1" hangingPunct="1">
              <a:spcBef>
                <a:spcPts val="600"/>
              </a:spcBef>
              <a:spcAft>
                <a:spcPts val="600"/>
              </a:spcAft>
              <a:buClrTx/>
              <a:buFontTx/>
              <a:buNone/>
              <a:defRPr/>
            </a:pPr>
            <a:r>
              <a:rPr lang="en-US" sz="2400" b="0" dirty="0">
                <a:solidFill>
                  <a:srgbClr val="000000"/>
                </a:solidFill>
                <a:cs typeface="+mn-cs"/>
              </a:rPr>
              <a:t>The money market is in equilibrium.</a:t>
            </a:r>
          </a:p>
        </p:txBody>
      </p:sp>
      <p:pic>
        <p:nvPicPr>
          <p:cNvPr id="5222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476375"/>
            <a:ext cx="4129087"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476375"/>
            <a:ext cx="4129087"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1476375"/>
            <a:ext cx="4129087"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1476375"/>
            <a:ext cx="4129087"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1189">
                                            <p:txEl>
                                              <p:pRg st="1" end="1"/>
                                            </p:txEl>
                                          </p:spTgt>
                                        </p:tgtEl>
                                        <p:attrNameLst>
                                          <p:attrName>style.visibility</p:attrName>
                                        </p:attrNameLst>
                                      </p:cBhvr>
                                      <p:to>
                                        <p:strVal val="visible"/>
                                      </p:to>
                                    </p:set>
                                    <p:animEffect transition="in" filter="wipe(left)">
                                      <p:cBhvr>
                                        <p:cTn id="7" dur="500"/>
                                        <p:tgtEl>
                                          <p:spTgt spid="86118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189" grpId="0" build="p" bldLvl="5"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738307" name="Rectangle 3"/>
          <p:cNvSpPr>
            <a:spLocks noGrp="1" noChangeArrowheads="1"/>
          </p:cNvSpPr>
          <p:nvPr>
            <p:ph idx="1"/>
          </p:nvPr>
        </p:nvSpPr>
        <p:spPr>
          <a:xfrm>
            <a:off x="360363" y="1439863"/>
            <a:ext cx="7793037" cy="4289425"/>
          </a:xfrm>
        </p:spPr>
        <p:txBody>
          <a:bodyPr/>
          <a:lstStyle/>
          <a:p>
            <a:pPr lvl="1" eaLnBrk="1" hangingPunct="1">
              <a:defRPr/>
            </a:pPr>
            <a:r>
              <a:rPr lang="en-US" b="1" i="1" dirty="0">
                <a:ea typeface="MS Mincho" charset="0"/>
                <a:cs typeface="MS Mincho" charset="0"/>
              </a:rPr>
              <a:t>The Interest Rate and Bond Price Move in Opposite Directions</a:t>
            </a:r>
          </a:p>
          <a:p>
            <a:pPr lvl="1" eaLnBrk="1" hangingPunct="1">
              <a:defRPr/>
            </a:pPr>
            <a:r>
              <a:rPr lang="en-US" dirty="0">
                <a:ea typeface="MS Mincho" charset="0"/>
                <a:cs typeface="MS Mincho" charset="0"/>
              </a:rPr>
              <a:t>When the government issues a bond, it specifies the dollar amount of interest that it will pay each year.</a:t>
            </a:r>
          </a:p>
          <a:p>
            <a:pPr lvl="1" eaLnBrk="1" hangingPunct="1">
              <a:defRPr/>
            </a:pPr>
            <a:r>
              <a:rPr lang="en-US" dirty="0">
                <a:ea typeface="MS Mincho" charset="0"/>
                <a:cs typeface="MS Mincho" charset="0"/>
              </a:rPr>
              <a:t>The interest rate on the bond is the dollar amount received divided by the price of the bond.</a:t>
            </a:r>
          </a:p>
          <a:p>
            <a:pPr lvl="1" eaLnBrk="1" hangingPunct="1">
              <a:defRPr/>
            </a:pPr>
            <a:r>
              <a:rPr lang="en-US" dirty="0">
                <a:ea typeface="MS Mincho" charset="0"/>
                <a:cs typeface="MS Mincho" charset="0"/>
              </a:rPr>
              <a:t>If the price of the bond falls, the interest rate rises.</a:t>
            </a:r>
          </a:p>
          <a:p>
            <a:pPr lvl="1" eaLnBrk="1" hangingPunct="1">
              <a:defRPr/>
            </a:pPr>
            <a:r>
              <a:rPr lang="en-US" dirty="0">
                <a:ea typeface="MS Mincho" charset="0"/>
                <a:cs typeface="MS Mincho" charset="0"/>
              </a:rPr>
              <a:t>If the price of the bond rises, the interest rate falls.</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8307">
                                            <p:txEl>
                                              <p:pRg st="1" end="1"/>
                                            </p:txEl>
                                          </p:spTgt>
                                        </p:tgtEl>
                                        <p:attrNameLst>
                                          <p:attrName>style.visibility</p:attrName>
                                        </p:attrNameLst>
                                      </p:cBhvr>
                                      <p:to>
                                        <p:strVal val="visible"/>
                                      </p:to>
                                    </p:set>
                                    <p:animEffect transition="in" filter="wipe(left)">
                                      <p:cBhvr>
                                        <p:cTn id="7" dur="500"/>
                                        <p:tgtEl>
                                          <p:spTgt spid="7383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8307">
                                            <p:txEl>
                                              <p:pRg st="2" end="2"/>
                                            </p:txEl>
                                          </p:spTgt>
                                        </p:tgtEl>
                                        <p:attrNameLst>
                                          <p:attrName>style.visibility</p:attrName>
                                        </p:attrNameLst>
                                      </p:cBhvr>
                                      <p:to>
                                        <p:strVal val="visible"/>
                                      </p:to>
                                    </p:set>
                                    <p:animEffect transition="in" filter="wipe(left)">
                                      <p:cBhvr>
                                        <p:cTn id="12" dur="500"/>
                                        <p:tgtEl>
                                          <p:spTgt spid="7383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8307">
                                            <p:txEl>
                                              <p:pRg st="3" end="3"/>
                                            </p:txEl>
                                          </p:spTgt>
                                        </p:tgtEl>
                                        <p:attrNameLst>
                                          <p:attrName>style.visibility</p:attrName>
                                        </p:attrNameLst>
                                      </p:cBhvr>
                                      <p:to>
                                        <p:strVal val="visible"/>
                                      </p:to>
                                    </p:set>
                                    <p:animEffect transition="in" filter="wipe(left)">
                                      <p:cBhvr>
                                        <p:cTn id="17" dur="500"/>
                                        <p:tgtEl>
                                          <p:spTgt spid="73830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38307">
                                            <p:txEl>
                                              <p:pRg st="4" end="4"/>
                                            </p:txEl>
                                          </p:spTgt>
                                        </p:tgtEl>
                                        <p:attrNameLst>
                                          <p:attrName>style.visibility</p:attrName>
                                        </p:attrNameLst>
                                      </p:cBhvr>
                                      <p:to>
                                        <p:strVal val="visible"/>
                                      </p:to>
                                    </p:set>
                                    <p:animEffect transition="in" filter="wipe(left)">
                                      <p:cBhvr>
                                        <p:cTn id="22" dur="500"/>
                                        <p:tgtEl>
                                          <p:spTgt spid="738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307" grpId="0" build="p" bldLvl="3"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739331" name="Rectangle 3"/>
          <p:cNvSpPr>
            <a:spLocks noGrp="1" noChangeArrowheads="1"/>
          </p:cNvSpPr>
          <p:nvPr>
            <p:ph idx="1"/>
          </p:nvPr>
        </p:nvSpPr>
        <p:spPr/>
        <p:txBody>
          <a:bodyPr/>
          <a:lstStyle/>
          <a:p>
            <a:pPr marL="360000" lvl="1" eaLnBrk="1" hangingPunct="1">
              <a:defRPr/>
            </a:pPr>
            <a:r>
              <a:rPr lang="en-US" b="1" i="1" dirty="0">
                <a:ea typeface="MS Mincho" charset="0"/>
                <a:cs typeface="MS Mincho" charset="0"/>
              </a:rPr>
              <a:t>Interest Rate Adjustment</a:t>
            </a:r>
          </a:p>
          <a:p>
            <a:pPr marL="702900" lvl="2" indent="-342900" eaLnBrk="1" hangingPunct="1">
              <a:buFont typeface="Arial" panose="020B0604020202020204" pitchFamily="34" charset="0"/>
              <a:buChar char="•"/>
              <a:defRPr/>
            </a:pPr>
            <a:r>
              <a:rPr lang="en-US" dirty="0"/>
              <a:t>When the interest rate is above its equilibrium level, the quantity of money supplied exceeds the quantity of money demanded. </a:t>
            </a:r>
          </a:p>
          <a:p>
            <a:pPr marL="702900" lvl="2" indent="-342900" eaLnBrk="1" hangingPunct="1">
              <a:buFont typeface="Arial" panose="020B0604020202020204" pitchFamily="34" charset="0"/>
              <a:buChar char="•"/>
              <a:defRPr/>
            </a:pPr>
            <a:r>
              <a:rPr lang="en-US" dirty="0"/>
              <a:t>People are holding too much money, so they try to get rid of money by buying other financial assets. </a:t>
            </a:r>
          </a:p>
          <a:p>
            <a:pPr marL="702900" lvl="2" indent="-342900" eaLnBrk="1" hangingPunct="1">
              <a:buFont typeface="Arial" panose="020B0604020202020204" pitchFamily="34" charset="0"/>
              <a:buChar char="•"/>
              <a:defRPr/>
            </a:pPr>
            <a:r>
              <a:rPr lang="en-US" dirty="0"/>
              <a:t>The demand for financial assets increases, the prices of these assets rise, and the interest rate falls.</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9331">
                                            <p:txEl>
                                              <p:pRg st="1" end="1"/>
                                            </p:txEl>
                                          </p:spTgt>
                                        </p:tgtEl>
                                        <p:attrNameLst>
                                          <p:attrName>style.visibility</p:attrName>
                                        </p:attrNameLst>
                                      </p:cBhvr>
                                      <p:to>
                                        <p:strVal val="visible"/>
                                      </p:to>
                                    </p:set>
                                    <p:animEffect transition="in" filter="wipe(left)">
                                      <p:cBhvr>
                                        <p:cTn id="7" dur="500"/>
                                        <p:tgtEl>
                                          <p:spTgt spid="7393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9331">
                                            <p:txEl>
                                              <p:pRg st="2" end="2"/>
                                            </p:txEl>
                                          </p:spTgt>
                                        </p:tgtEl>
                                        <p:attrNameLst>
                                          <p:attrName>style.visibility</p:attrName>
                                        </p:attrNameLst>
                                      </p:cBhvr>
                                      <p:to>
                                        <p:strVal val="visible"/>
                                      </p:to>
                                    </p:set>
                                    <p:animEffect transition="in" filter="wipe(left)">
                                      <p:cBhvr>
                                        <p:cTn id="12" dur="500"/>
                                        <p:tgtEl>
                                          <p:spTgt spid="7393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9331">
                                            <p:txEl>
                                              <p:pRg st="3" end="3"/>
                                            </p:txEl>
                                          </p:spTgt>
                                        </p:tgtEl>
                                        <p:attrNameLst>
                                          <p:attrName>style.visibility</p:attrName>
                                        </p:attrNameLst>
                                      </p:cBhvr>
                                      <p:to>
                                        <p:strVal val="visible"/>
                                      </p:to>
                                    </p:set>
                                    <p:animEffect transition="in" filter="wipe(left)">
                                      <p:cBhvr>
                                        <p:cTn id="17" dur="500"/>
                                        <p:tgtEl>
                                          <p:spTgt spid="7393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331" grpId="0" build="p" bldLvl="3"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740355" name="Rectangle 3"/>
          <p:cNvSpPr>
            <a:spLocks noGrp="1" noChangeArrowheads="1"/>
          </p:cNvSpPr>
          <p:nvPr>
            <p:ph idx="1"/>
          </p:nvPr>
        </p:nvSpPr>
        <p:spPr/>
        <p:txBody>
          <a:bodyPr/>
          <a:lstStyle/>
          <a:p>
            <a:pPr marL="360000" lvl="1" eaLnBrk="1" hangingPunct="1">
              <a:defRPr/>
            </a:pPr>
            <a:r>
              <a:rPr lang="en-US" dirty="0">
                <a:ea typeface="MS Mincho" charset="0"/>
                <a:cs typeface="MS Mincho" charset="0"/>
              </a:rPr>
              <a:t>Conversely,</a:t>
            </a:r>
          </a:p>
          <a:p>
            <a:pPr marL="702900" lvl="2" indent="-342900" eaLnBrk="1" hangingPunct="1">
              <a:buFont typeface="Arial" panose="020B0604020202020204" pitchFamily="34" charset="0"/>
              <a:buChar char="•"/>
              <a:defRPr/>
            </a:pPr>
            <a:r>
              <a:rPr lang="en-US" dirty="0"/>
              <a:t>When the interest rate is below its equilibrium level, the quantity of money demanded exceeds the quantity of money supplied. </a:t>
            </a:r>
          </a:p>
          <a:p>
            <a:pPr marL="702900" lvl="2" indent="-342900" eaLnBrk="1" hangingPunct="1">
              <a:buFont typeface="Arial" panose="020B0604020202020204" pitchFamily="34" charset="0"/>
              <a:buChar char="•"/>
              <a:defRPr/>
            </a:pPr>
            <a:r>
              <a:rPr lang="en-US" dirty="0"/>
              <a:t>People are holding too little money, so they try to get more money by selling other financial assets. </a:t>
            </a:r>
          </a:p>
          <a:p>
            <a:pPr marL="702900" lvl="2" indent="-342900" eaLnBrk="1" hangingPunct="1">
              <a:buFont typeface="Arial" panose="020B0604020202020204" pitchFamily="34" charset="0"/>
              <a:buChar char="•"/>
              <a:defRPr/>
            </a:pPr>
            <a:r>
              <a:rPr lang="en-US" dirty="0"/>
              <a:t>The demand for financial assets decreases, the prices of these assets fall, and the interest rate rises.</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0355">
                                            <p:txEl>
                                              <p:pRg st="1" end="1"/>
                                            </p:txEl>
                                          </p:spTgt>
                                        </p:tgtEl>
                                        <p:attrNameLst>
                                          <p:attrName>style.visibility</p:attrName>
                                        </p:attrNameLst>
                                      </p:cBhvr>
                                      <p:to>
                                        <p:strVal val="visible"/>
                                      </p:to>
                                    </p:set>
                                    <p:animEffect transition="in" filter="wipe(left)">
                                      <p:cBhvr>
                                        <p:cTn id="7" dur="500"/>
                                        <p:tgtEl>
                                          <p:spTgt spid="7403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0355">
                                            <p:txEl>
                                              <p:pRg st="2" end="2"/>
                                            </p:txEl>
                                          </p:spTgt>
                                        </p:tgtEl>
                                        <p:attrNameLst>
                                          <p:attrName>style.visibility</p:attrName>
                                        </p:attrNameLst>
                                      </p:cBhvr>
                                      <p:to>
                                        <p:strVal val="visible"/>
                                      </p:to>
                                    </p:set>
                                    <p:animEffect transition="in" filter="wipe(left)">
                                      <p:cBhvr>
                                        <p:cTn id="12" dur="500"/>
                                        <p:tgtEl>
                                          <p:spTgt spid="7403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40355">
                                            <p:txEl>
                                              <p:pRg st="3" end="3"/>
                                            </p:txEl>
                                          </p:spTgt>
                                        </p:tgtEl>
                                        <p:attrNameLst>
                                          <p:attrName>style.visibility</p:attrName>
                                        </p:attrNameLst>
                                      </p:cBhvr>
                                      <p:to>
                                        <p:strVal val="visible"/>
                                      </p:to>
                                    </p:set>
                                    <p:animEffect transition="in" filter="wipe(left)">
                                      <p:cBhvr>
                                        <p:cTn id="17" dur="500"/>
                                        <p:tgtEl>
                                          <p:spTgt spid="7403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355" grpId="0" build="p" bldLvl="3"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3620" name="Rectangle 4"/>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623621" name="Rectangle 5"/>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cs typeface="+mn-cs"/>
              </a:rPr>
              <a:t>Changing the Interest Rate</a:t>
            </a:r>
          </a:p>
          <a:p>
            <a:pPr lvl="1" eaLnBrk="1" hangingPunct="1">
              <a:defRPr/>
            </a:pPr>
            <a:r>
              <a:rPr lang="en-US" dirty="0"/>
              <a:t>To change the interest rate, the Fed changes the quantity of money. </a:t>
            </a:r>
          </a:p>
          <a:p>
            <a:pPr lvl="1" eaLnBrk="1" hangingPunct="1">
              <a:defRPr/>
            </a:pPr>
            <a:r>
              <a:rPr lang="en-US" dirty="0"/>
              <a:t>If the Fed </a:t>
            </a:r>
            <a:r>
              <a:rPr lang="en-US" i="1" dirty="0"/>
              <a:t>increases</a:t>
            </a:r>
            <a:r>
              <a:rPr lang="en-US" dirty="0"/>
              <a:t> the quantity of money, the interest rate </a:t>
            </a:r>
            <a:r>
              <a:rPr lang="en-US" i="1" dirty="0"/>
              <a:t>falls</a:t>
            </a:r>
            <a:r>
              <a:rPr lang="en-US" dirty="0"/>
              <a:t>.</a:t>
            </a:r>
          </a:p>
          <a:p>
            <a:pPr lvl="1" eaLnBrk="1" hangingPunct="1">
              <a:defRPr/>
            </a:pPr>
            <a:r>
              <a:rPr lang="en-US" dirty="0"/>
              <a:t>If the Fed </a:t>
            </a:r>
            <a:r>
              <a:rPr lang="en-US" i="1" dirty="0"/>
              <a:t>decreases</a:t>
            </a:r>
            <a:r>
              <a:rPr lang="en-US" dirty="0"/>
              <a:t> the quantity of money, the interest rate </a:t>
            </a:r>
            <a:r>
              <a:rPr lang="en-US" i="1" dirty="0"/>
              <a:t>rises</a:t>
            </a:r>
            <a:r>
              <a:rPr lang="en-US" dirty="0"/>
              <a:t>.</a:t>
            </a:r>
          </a:p>
          <a:p>
            <a:pPr lvl="1" eaLnBrk="1" hangingPunct="1">
              <a:defRPr/>
            </a:pPr>
            <a:r>
              <a:rPr lang="en-US" dirty="0"/>
              <a:t>Figure 28.3 on the next slide illustrates these changes.</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3621">
                                            <p:txEl>
                                              <p:pRg st="1" end="1"/>
                                            </p:txEl>
                                          </p:spTgt>
                                        </p:tgtEl>
                                        <p:attrNameLst>
                                          <p:attrName>style.visibility</p:attrName>
                                        </p:attrNameLst>
                                      </p:cBhvr>
                                      <p:to>
                                        <p:strVal val="visible"/>
                                      </p:to>
                                    </p:set>
                                    <p:animEffect transition="in" filter="wipe(left)">
                                      <p:cBhvr>
                                        <p:cTn id="7" dur="500"/>
                                        <p:tgtEl>
                                          <p:spTgt spid="62362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3621">
                                            <p:txEl>
                                              <p:pRg st="2" end="2"/>
                                            </p:txEl>
                                          </p:spTgt>
                                        </p:tgtEl>
                                        <p:attrNameLst>
                                          <p:attrName>style.visibility</p:attrName>
                                        </p:attrNameLst>
                                      </p:cBhvr>
                                      <p:to>
                                        <p:strVal val="visible"/>
                                      </p:to>
                                    </p:set>
                                    <p:animEffect transition="in" filter="wipe(left)">
                                      <p:cBhvr>
                                        <p:cTn id="12" dur="500"/>
                                        <p:tgtEl>
                                          <p:spTgt spid="62362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3621">
                                            <p:txEl>
                                              <p:pRg st="3" end="3"/>
                                            </p:txEl>
                                          </p:spTgt>
                                        </p:tgtEl>
                                        <p:attrNameLst>
                                          <p:attrName>style.visibility</p:attrName>
                                        </p:attrNameLst>
                                      </p:cBhvr>
                                      <p:to>
                                        <p:strVal val="visible"/>
                                      </p:to>
                                    </p:set>
                                    <p:animEffect transition="in" filter="wipe(left)">
                                      <p:cBhvr>
                                        <p:cTn id="17" dur="500"/>
                                        <p:tgtEl>
                                          <p:spTgt spid="62362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3621">
                                            <p:txEl>
                                              <p:pRg st="4" end="4"/>
                                            </p:txEl>
                                          </p:spTgt>
                                        </p:tgtEl>
                                        <p:attrNameLst>
                                          <p:attrName>style.visibility</p:attrName>
                                        </p:attrNameLst>
                                      </p:cBhvr>
                                      <p:to>
                                        <p:strVal val="visible"/>
                                      </p:to>
                                    </p:set>
                                    <p:animEffect transition="in" filter="wipe(left)">
                                      <p:cBhvr>
                                        <p:cTn id="22" dur="500"/>
                                        <p:tgtEl>
                                          <p:spTgt spid="6236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21" grpId="0" build="p" bldLvl="3"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5666" name="Rectangle 2"/>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2" name="Content Placeholder 1"/>
          <p:cNvSpPr>
            <a:spLocks noGrp="1"/>
          </p:cNvSpPr>
          <p:nvPr>
            <p:ph idx="1"/>
          </p:nvPr>
        </p:nvSpPr>
        <p:spPr>
          <a:xfrm>
            <a:off x="360363" y="1439863"/>
            <a:ext cx="4114800" cy="4648200"/>
          </a:xfrm>
        </p:spPr>
        <p:txBody>
          <a:bodyPr/>
          <a:lstStyle/>
          <a:p>
            <a:pPr marL="360000" indent="0">
              <a:spcBef>
                <a:spcPts val="600"/>
              </a:spcBef>
              <a:spcAft>
                <a:spcPts val="600"/>
              </a:spcAft>
              <a:buClrTx/>
              <a:buFont typeface="Webdings" panose="05030102010509060703" pitchFamily="18" charset="2"/>
              <a:buNone/>
              <a:defRPr/>
            </a:pPr>
            <a:r>
              <a:rPr lang="en-US" sz="2400" b="0" kern="1200" dirty="0">
                <a:solidFill>
                  <a:srgbClr val="000000"/>
                </a:solidFill>
                <a:cs typeface="+mn-cs"/>
              </a:rPr>
              <a:t>If the Fed increases the quantity of money and the supply of money curve shifts  to </a:t>
            </a:r>
            <a:r>
              <a:rPr lang="en-US" sz="2400" b="0" i="1" kern="1200" dirty="0">
                <a:solidFill>
                  <a:srgbClr val="000000"/>
                </a:solidFill>
                <a:cs typeface="+mn-cs"/>
              </a:rPr>
              <a:t>MS</a:t>
            </a:r>
            <a:r>
              <a:rPr lang="en-US" sz="2400" b="0" kern="1200" baseline="-25000" dirty="0">
                <a:solidFill>
                  <a:srgbClr val="000000"/>
                </a:solidFill>
                <a:cs typeface="+mn-cs"/>
              </a:rPr>
              <a:t>1</a:t>
            </a:r>
            <a:r>
              <a:rPr lang="en-US" sz="2400" b="0" kern="1200" dirty="0">
                <a:solidFill>
                  <a:srgbClr val="000000"/>
                </a:solidFill>
                <a:cs typeface="+mn-cs"/>
              </a:rPr>
              <a:t>, the interest rate falls to 4 percent a year.</a:t>
            </a:r>
          </a:p>
          <a:p>
            <a:pPr marL="360000" indent="0">
              <a:spcBef>
                <a:spcPts val="600"/>
              </a:spcBef>
              <a:spcAft>
                <a:spcPts val="600"/>
              </a:spcAft>
              <a:buClrTx/>
              <a:buFont typeface="Webdings" panose="05030102010509060703" pitchFamily="18" charset="2"/>
              <a:buNone/>
              <a:defRPr/>
            </a:pPr>
            <a:r>
              <a:rPr lang="en-US" sz="2400" b="0" kern="1200" dirty="0">
                <a:solidFill>
                  <a:srgbClr val="000000"/>
                </a:solidFill>
                <a:cs typeface="+mn-cs"/>
              </a:rPr>
              <a:t>If the Fed decreases the quantity of money and the supply of money curve shifts to </a:t>
            </a:r>
            <a:r>
              <a:rPr lang="en-US" sz="2400" b="0" i="1" kern="1200" dirty="0">
                <a:solidFill>
                  <a:srgbClr val="000000"/>
                </a:solidFill>
                <a:cs typeface="+mn-cs"/>
              </a:rPr>
              <a:t>MS</a:t>
            </a:r>
            <a:r>
              <a:rPr lang="en-US" sz="2400" b="0" kern="1200" baseline="-25000" dirty="0">
                <a:solidFill>
                  <a:srgbClr val="000000"/>
                </a:solidFill>
                <a:cs typeface="+mn-cs"/>
              </a:rPr>
              <a:t>2</a:t>
            </a:r>
            <a:r>
              <a:rPr lang="en-US" sz="2400" b="0" kern="1200" dirty="0">
                <a:solidFill>
                  <a:srgbClr val="000000"/>
                </a:solidFill>
                <a:cs typeface="+mn-cs"/>
              </a:rPr>
              <a:t>, the interest rate rises to 6 percent a year.</a:t>
            </a:r>
            <a:endParaRPr lang="en-CA" sz="2400" b="0" kern="1200" dirty="0">
              <a:solidFill>
                <a:srgbClr val="000000"/>
              </a:solidFill>
              <a:cs typeface="+mn-cs"/>
            </a:endParaRPr>
          </a:p>
        </p:txBody>
      </p:sp>
      <p:pic>
        <p:nvPicPr>
          <p:cNvPr id="6246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511300"/>
            <a:ext cx="418465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11300"/>
            <a:ext cx="418465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1511300"/>
            <a:ext cx="418465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75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par>
                                <p:cTn id="16" presetID="22" presetClass="entr" presetSubtype="2"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right)">
                                      <p:cBhvr>
                                        <p:cTn id="18"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451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720725"/>
            <a:ext cx="64389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720725"/>
            <a:ext cx="64389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720725"/>
            <a:ext cx="64389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626697" name="Rectangle 9"/>
          <p:cNvSpPr>
            <a:spLocks noGrp="1" noChangeArrowheads="1"/>
          </p:cNvSpPr>
          <p:nvPr>
            <p:ph idx="1"/>
          </p:nvPr>
        </p:nvSpPr>
        <p:spPr/>
        <p:txBody>
          <a:bodyPr/>
          <a:lstStyle/>
          <a:p>
            <a:pPr algn="just" eaLnBrk="1" hangingPunct="1">
              <a:spcBef>
                <a:spcPts val="600"/>
              </a:spcBef>
              <a:spcAft>
                <a:spcPts val="600"/>
              </a:spcAft>
              <a:buFont typeface="Webdings" charset="0"/>
              <a:buChar char="&lt;"/>
              <a:defRPr/>
            </a:pPr>
            <a:r>
              <a:rPr lang="en-US" dirty="0">
                <a:ea typeface="MS Mincho" charset="0"/>
                <a:cs typeface="MS Mincho" charset="0"/>
              </a:rPr>
              <a:t>The Money Market in the Long Run</a:t>
            </a:r>
            <a:endParaRPr lang="en-US" b="0" dirty="0">
              <a:ea typeface="MS Mincho" charset="0"/>
              <a:cs typeface="MS Mincho" charset="0"/>
            </a:endParaRPr>
          </a:p>
          <a:p>
            <a:pPr lvl="1" eaLnBrk="1" hangingPunct="1">
              <a:defRPr/>
            </a:pPr>
            <a:r>
              <a:rPr lang="en-US" dirty="0">
                <a:ea typeface="MS Mincho" charset="0"/>
                <a:cs typeface="MS Mincho" charset="0"/>
              </a:rPr>
              <a:t>The </a:t>
            </a:r>
            <a:r>
              <a:rPr lang="en-US" i="1" dirty="0">
                <a:ea typeface="MS Mincho" charset="0"/>
                <a:cs typeface="MS Mincho" charset="0"/>
              </a:rPr>
              <a:t>long run</a:t>
            </a:r>
            <a:r>
              <a:rPr lang="en-US" dirty="0">
                <a:ea typeface="MS Mincho" charset="0"/>
                <a:cs typeface="MS Mincho" charset="0"/>
              </a:rPr>
              <a:t> refers to the economy at full employment or when we smooth out the effects of the business cycle. </a:t>
            </a:r>
          </a:p>
          <a:p>
            <a:pPr lvl="1" eaLnBrk="1" hangingPunct="1">
              <a:defRPr/>
            </a:pPr>
            <a:r>
              <a:rPr lang="en-US" dirty="0">
                <a:ea typeface="MS Mincho" charset="0"/>
                <a:cs typeface="MS Mincho" charset="0"/>
              </a:rPr>
              <a:t>In the short run, the interest rate adjusts to make the quantity of money demanded equal the quantity of money supplied.</a:t>
            </a:r>
          </a:p>
          <a:p>
            <a:pPr lvl="1" eaLnBrk="1" hangingPunct="1">
              <a:defRPr/>
            </a:pPr>
            <a:r>
              <a:rPr lang="en-US" dirty="0">
                <a:ea typeface="MS Mincho" charset="0"/>
                <a:cs typeface="MS Mincho" charset="0"/>
              </a:rPr>
              <a:t>In the long run, the price level does the adjusting.</a:t>
            </a:r>
            <a:endParaRPr lang="en-CA" dirty="0"/>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6697">
                                            <p:txEl>
                                              <p:pRg st="1" end="1"/>
                                            </p:txEl>
                                          </p:spTgt>
                                        </p:tgtEl>
                                        <p:attrNameLst>
                                          <p:attrName>style.visibility</p:attrName>
                                        </p:attrNameLst>
                                      </p:cBhvr>
                                      <p:to>
                                        <p:strVal val="visible"/>
                                      </p:to>
                                    </p:set>
                                    <p:animEffect transition="in" filter="wipe(left)">
                                      <p:cBhvr>
                                        <p:cTn id="7" dur="500"/>
                                        <p:tgtEl>
                                          <p:spTgt spid="62669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6697">
                                            <p:txEl>
                                              <p:pRg st="2" end="2"/>
                                            </p:txEl>
                                          </p:spTgt>
                                        </p:tgtEl>
                                        <p:attrNameLst>
                                          <p:attrName>style.visibility</p:attrName>
                                        </p:attrNameLst>
                                      </p:cBhvr>
                                      <p:to>
                                        <p:strVal val="visible"/>
                                      </p:to>
                                    </p:set>
                                    <p:animEffect transition="in" filter="wipe(left)">
                                      <p:cBhvr>
                                        <p:cTn id="12" dur="500"/>
                                        <p:tgtEl>
                                          <p:spTgt spid="62669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6697">
                                            <p:txEl>
                                              <p:pRg st="3" end="3"/>
                                            </p:txEl>
                                          </p:spTgt>
                                        </p:tgtEl>
                                        <p:attrNameLst>
                                          <p:attrName>style.visibility</p:attrName>
                                        </p:attrNameLst>
                                      </p:cBhvr>
                                      <p:to>
                                        <p:strVal val="visible"/>
                                      </p:to>
                                    </p:set>
                                    <p:animEffect transition="in" filter="wipe(left)">
                                      <p:cBhvr>
                                        <p:cTn id="17" dur="500"/>
                                        <p:tgtEl>
                                          <p:spTgt spid="6266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7" grpId="0" build="p" bldLvl="3"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672771" name="Rectangle 3"/>
          <p:cNvSpPr>
            <a:spLocks noGrp="1" noChangeArrowheads="1"/>
          </p:cNvSpPr>
          <p:nvPr>
            <p:ph idx="1"/>
          </p:nvPr>
        </p:nvSpPr>
        <p:spPr/>
        <p:txBody>
          <a:bodyPr/>
          <a:lstStyle/>
          <a:p>
            <a:pPr lvl="1" algn="just" eaLnBrk="1" hangingPunct="1">
              <a:defRPr/>
            </a:pPr>
            <a:r>
              <a:rPr lang="en-US" altLang="en-US" b="1" dirty="0">
                <a:solidFill>
                  <a:srgbClr val="00468F"/>
                </a:solidFill>
                <a:ea typeface="MS Mincho" pitchFamily="49" charset="-128"/>
              </a:rPr>
              <a:t>The Long-Run Demand for Money</a:t>
            </a:r>
          </a:p>
          <a:p>
            <a:pPr lvl="1" eaLnBrk="1" hangingPunct="1">
              <a:defRPr/>
            </a:pPr>
            <a:r>
              <a:rPr lang="en-US" altLang="en-US" dirty="0">
                <a:ea typeface="MS Mincho" pitchFamily="49" charset="-128"/>
              </a:rPr>
              <a:t>In the long run, equilibrium in the market for loanable funds determines the real interest rate.</a:t>
            </a:r>
          </a:p>
          <a:p>
            <a:pPr lvl="1" eaLnBrk="1" hangingPunct="1">
              <a:defRPr/>
            </a:pPr>
            <a:r>
              <a:rPr lang="en-US" altLang="en-US" dirty="0">
                <a:ea typeface="MS Mincho" pitchFamily="49" charset="-128"/>
              </a:rPr>
              <a:t>The nominal interest rate that influences money holding plans equals the real interest rate plus the inflation rate.</a:t>
            </a:r>
          </a:p>
          <a:p>
            <a:pPr lvl="1" eaLnBrk="1" hangingPunct="1">
              <a:defRPr/>
            </a:pPr>
            <a:r>
              <a:rPr lang="en-US" altLang="en-US" dirty="0">
                <a:ea typeface="MS Mincho" pitchFamily="49" charset="-128"/>
              </a:rPr>
              <a:t>If the inflation rate is zero, the nominal interest rate in the long run equals the real interest rate.</a:t>
            </a:r>
          </a:p>
          <a:p>
            <a:pPr lvl="1" eaLnBrk="1" hangingPunct="1">
              <a:defRPr/>
            </a:pPr>
            <a:r>
              <a:rPr lang="en-US" altLang="en-US" dirty="0">
                <a:ea typeface="MS Mincho" pitchFamily="49" charset="-128"/>
              </a:rPr>
              <a:t>The interest rate is determined by real forces. </a:t>
            </a:r>
          </a:p>
          <a:p>
            <a:pPr lvl="1" eaLnBrk="1" hangingPunct="1">
              <a:defRPr/>
            </a:pPr>
            <a:r>
              <a:rPr lang="en-US" altLang="en-US" dirty="0">
                <a:ea typeface="MS Mincho" pitchFamily="49" charset="-128"/>
              </a:rPr>
              <a:t>The variable that adjusts in the long run is the “price” of money.</a:t>
            </a:r>
            <a:endParaRPr lang="en-CA" altLang="en-US" dirty="0"/>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2771">
                                            <p:txEl>
                                              <p:pRg st="1" end="1"/>
                                            </p:txEl>
                                          </p:spTgt>
                                        </p:tgtEl>
                                        <p:attrNameLst>
                                          <p:attrName>style.visibility</p:attrName>
                                        </p:attrNameLst>
                                      </p:cBhvr>
                                      <p:to>
                                        <p:strVal val="visible"/>
                                      </p:to>
                                    </p:set>
                                    <p:animEffect transition="in" filter="wipe(left)">
                                      <p:cBhvr>
                                        <p:cTn id="7" dur="500"/>
                                        <p:tgtEl>
                                          <p:spTgt spid="6727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2771">
                                            <p:txEl>
                                              <p:pRg st="2" end="2"/>
                                            </p:txEl>
                                          </p:spTgt>
                                        </p:tgtEl>
                                        <p:attrNameLst>
                                          <p:attrName>style.visibility</p:attrName>
                                        </p:attrNameLst>
                                      </p:cBhvr>
                                      <p:to>
                                        <p:strVal val="visible"/>
                                      </p:to>
                                    </p:set>
                                    <p:animEffect transition="in" filter="wipe(left)">
                                      <p:cBhvr>
                                        <p:cTn id="12" dur="500"/>
                                        <p:tgtEl>
                                          <p:spTgt spid="6727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72771">
                                            <p:txEl>
                                              <p:pRg st="3" end="3"/>
                                            </p:txEl>
                                          </p:spTgt>
                                        </p:tgtEl>
                                        <p:attrNameLst>
                                          <p:attrName>style.visibility</p:attrName>
                                        </p:attrNameLst>
                                      </p:cBhvr>
                                      <p:to>
                                        <p:strVal val="visible"/>
                                      </p:to>
                                    </p:set>
                                    <p:animEffect transition="in" filter="wipe(left)">
                                      <p:cBhvr>
                                        <p:cTn id="17" dur="500"/>
                                        <p:tgtEl>
                                          <p:spTgt spid="67277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72771">
                                            <p:txEl>
                                              <p:pRg st="4" end="4"/>
                                            </p:txEl>
                                          </p:spTgt>
                                        </p:tgtEl>
                                        <p:attrNameLst>
                                          <p:attrName>style.visibility</p:attrName>
                                        </p:attrNameLst>
                                      </p:cBhvr>
                                      <p:to>
                                        <p:strVal val="visible"/>
                                      </p:to>
                                    </p:set>
                                    <p:animEffect transition="in" filter="wipe(left)">
                                      <p:cBhvr>
                                        <p:cTn id="22" dur="500"/>
                                        <p:tgtEl>
                                          <p:spTgt spid="67277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72771">
                                            <p:txEl>
                                              <p:pRg st="5" end="5"/>
                                            </p:txEl>
                                          </p:spTgt>
                                        </p:tgtEl>
                                        <p:attrNameLst>
                                          <p:attrName>style.visibility</p:attrName>
                                        </p:attrNameLst>
                                      </p:cBhvr>
                                      <p:to>
                                        <p:strVal val="visible"/>
                                      </p:to>
                                    </p:set>
                                    <p:animEffect transition="in" filter="wipe(left)">
                                      <p:cBhvr>
                                        <p:cTn id="27" dur="500"/>
                                        <p:tgtEl>
                                          <p:spTgt spid="6727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1" grpId="0" build="p" bldLvl="3"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8"/>
          <p:cNvSpPr txBox="1">
            <a:spLocks noChangeArrowheads="1"/>
          </p:cNvSpPr>
          <p:nvPr/>
        </p:nvSpPr>
        <p:spPr bwMode="auto">
          <a:xfrm>
            <a:off x="360363" y="1871663"/>
            <a:ext cx="8229600" cy="428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mn-ea"/>
                <a:cs typeface="ＭＳ Ｐゴシック" charset="0"/>
              </a:defRPr>
            </a:lvl1pPr>
            <a:lvl2pPr marL="457200" algn="l" rtl="0" eaLnBrk="0" fontAlgn="base" hangingPunct="0">
              <a:lnSpc>
                <a:spcPct val="105000"/>
              </a:lnSpc>
              <a:spcBef>
                <a:spcPct val="50000"/>
              </a:spcBef>
              <a:spcAft>
                <a:spcPct val="0"/>
              </a:spcAft>
              <a:defRPr sz="2400">
                <a:solidFill>
                  <a:schemeClr val="tx1"/>
                </a:solidFill>
                <a:latin typeface="+mn-lt"/>
                <a:ea typeface="+mn-ea"/>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spcBef>
                <a:spcPts val="600"/>
              </a:spcBef>
              <a:spcAft>
                <a:spcPts val="600"/>
              </a:spcAft>
              <a:buFont typeface="Webdings" charset="0"/>
              <a:buChar char="&lt;"/>
              <a:defRPr/>
            </a:pPr>
            <a:r>
              <a:rPr lang="en-US" kern="0" dirty="0">
                <a:ea typeface="ＭＳ Ｐゴシック"/>
                <a:cs typeface="+mn-cs"/>
              </a:rPr>
              <a:t>The Real Economy</a:t>
            </a:r>
          </a:p>
          <a:p>
            <a:pPr marL="360000" lvl="1" eaLnBrk="1" hangingPunct="1">
              <a:lnSpc>
                <a:spcPct val="100000"/>
              </a:lnSpc>
              <a:spcBef>
                <a:spcPts val="600"/>
              </a:spcBef>
              <a:spcAft>
                <a:spcPts val="600"/>
              </a:spcAft>
              <a:defRPr/>
            </a:pPr>
            <a:r>
              <a:rPr lang="en-US" i="1" kern="0" dirty="0">
                <a:solidFill>
                  <a:srgbClr val="000000"/>
                </a:solidFill>
                <a:ea typeface="ＭＳ Ｐゴシック"/>
              </a:rPr>
              <a:t>Real</a:t>
            </a:r>
            <a:r>
              <a:rPr lang="en-US" kern="0" dirty="0">
                <a:solidFill>
                  <a:srgbClr val="000000"/>
                </a:solidFill>
                <a:ea typeface="ＭＳ Ｐゴシック"/>
              </a:rPr>
              <a:t> factors that are independent of the price level determine potential GDP and the natural unemployment rate.</a:t>
            </a:r>
          </a:p>
          <a:p>
            <a:pPr marL="360000" lvl="1" eaLnBrk="1" hangingPunct="1">
              <a:lnSpc>
                <a:spcPct val="100000"/>
              </a:lnSpc>
              <a:spcBef>
                <a:spcPts val="600"/>
              </a:spcBef>
              <a:spcAft>
                <a:spcPts val="600"/>
              </a:spcAft>
              <a:defRPr/>
            </a:pPr>
            <a:r>
              <a:rPr lang="en-US" kern="0" dirty="0">
                <a:solidFill>
                  <a:srgbClr val="000000"/>
                </a:solidFill>
                <a:ea typeface="ＭＳ Ｐゴシック"/>
              </a:rPr>
              <a:t>Investment demand and saving supply determine the amount of investment, the real interest rate and, along with population growth, human capital growth, and technological change, determine the growth rate of real GDP.</a:t>
            </a:r>
          </a:p>
        </p:txBody>
      </p:sp>
      <p:sp>
        <p:nvSpPr>
          <p:cNvPr id="9" name="Line 5"/>
          <p:cNvSpPr>
            <a:spLocks noChangeShapeType="1"/>
          </p:cNvSpPr>
          <p:nvPr/>
        </p:nvSpPr>
        <p:spPr bwMode="auto">
          <a:xfrm>
            <a:off x="381000" y="1524000"/>
            <a:ext cx="7620000" cy="0"/>
          </a:xfrm>
          <a:prstGeom prst="line">
            <a:avLst/>
          </a:prstGeom>
          <a:noFill/>
          <a:ln w="88900">
            <a:solidFill>
              <a:srgbClr val="00468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eaLnBrk="1" hangingPunct="1">
              <a:defRPr/>
            </a:pPr>
            <a:endParaRPr lang="en-US">
              <a:solidFill>
                <a:srgbClr val="000000"/>
              </a:solidFill>
              <a:latin typeface="Arial" charset="0"/>
              <a:ea typeface="ＭＳ Ｐゴシック" charset="0"/>
            </a:endParaRPr>
          </a:p>
        </p:txBody>
      </p:sp>
      <p:sp>
        <p:nvSpPr>
          <p:cNvPr id="10" name="Text Box 9"/>
          <p:cNvSpPr txBox="1">
            <a:spLocks noChangeArrowheads="1"/>
          </p:cNvSpPr>
          <p:nvPr/>
        </p:nvSpPr>
        <p:spPr bwMode="auto">
          <a:xfrm>
            <a:off x="381000" y="990600"/>
            <a:ext cx="8458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auto" hangingPunct="1">
              <a:spcBef>
                <a:spcPct val="50000"/>
              </a:spcBef>
              <a:spcAft>
                <a:spcPts val="0"/>
              </a:spcAft>
              <a:defRPr/>
            </a:pPr>
            <a:r>
              <a:rPr lang="en-US" altLang="en-US" sz="2600" b="1" kern="0">
                <a:solidFill>
                  <a:srgbClr val="000000"/>
                </a:solidFill>
              </a:rPr>
              <a:t>WHERE WE ARE AND WHERE WE’RE HEADING</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3"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863235" name="Rectangle 3"/>
          <p:cNvSpPr>
            <a:spLocks noGrp="1" noChangeArrowheads="1"/>
          </p:cNvSpPr>
          <p:nvPr>
            <p:ph idx="1"/>
          </p:nvPr>
        </p:nvSpPr>
        <p:spPr/>
        <p:txBody>
          <a:bodyPr/>
          <a:lstStyle/>
          <a:p>
            <a:pPr lvl="1" eaLnBrk="1" hangingPunct="1">
              <a:defRPr/>
            </a:pPr>
            <a:r>
              <a:rPr lang="en-US" altLang="en-US" dirty="0"/>
              <a:t>The lower the “price” of money, the greater is the quantity of money that people are willing to hold.</a:t>
            </a:r>
          </a:p>
          <a:p>
            <a:pPr lvl="1" eaLnBrk="1" hangingPunct="1">
              <a:defRPr/>
            </a:pPr>
            <a:r>
              <a:rPr lang="en-US" altLang="en-US" dirty="0">
                <a:ea typeface="MS Mincho" pitchFamily="49" charset="-128"/>
              </a:rPr>
              <a:t>The “price” of money is the value of money.</a:t>
            </a:r>
            <a:endParaRPr lang="en-US" altLang="en-US" b="1" dirty="0">
              <a:solidFill>
                <a:srgbClr val="00468F"/>
              </a:solidFill>
              <a:ea typeface="MS Mincho" pitchFamily="49" charset="-128"/>
            </a:endParaRPr>
          </a:p>
          <a:p>
            <a:pPr lvl="1" eaLnBrk="1" hangingPunct="1">
              <a:defRPr/>
            </a:pPr>
            <a:r>
              <a:rPr lang="en-US" altLang="en-US" b="1" dirty="0">
                <a:solidFill>
                  <a:srgbClr val="00468F"/>
                </a:solidFill>
                <a:ea typeface="MS Mincho" pitchFamily="49" charset="-128"/>
              </a:rPr>
              <a:t>The Value of Money</a:t>
            </a:r>
          </a:p>
          <a:p>
            <a:pPr lvl="1" eaLnBrk="1" hangingPunct="1">
              <a:defRPr/>
            </a:pPr>
            <a:r>
              <a:rPr lang="en-US" altLang="en-US" dirty="0"/>
              <a:t>The </a:t>
            </a:r>
            <a:r>
              <a:rPr lang="en-US" altLang="en-US" i="1" dirty="0"/>
              <a:t>value of money </a:t>
            </a:r>
            <a:r>
              <a:rPr lang="en-US" altLang="en-US" dirty="0"/>
              <a:t>is the quantity of goods and services that a unit of money will buy. </a:t>
            </a:r>
          </a:p>
          <a:p>
            <a:pPr lvl="1" eaLnBrk="1" hangingPunct="1">
              <a:defRPr/>
            </a:pPr>
            <a:r>
              <a:rPr lang="en-US" altLang="en-US" dirty="0"/>
              <a:t>It is the inverse of the </a:t>
            </a:r>
            <a:r>
              <a:rPr lang="en-US" altLang="en-US" i="1" dirty="0"/>
              <a:t>price level, P, </a:t>
            </a:r>
            <a:r>
              <a:rPr lang="en-US" altLang="en-US" dirty="0"/>
              <a:t>which equals the GDP price index divided by 100. That is,</a:t>
            </a:r>
          </a:p>
          <a:p>
            <a:pPr lvl="1" algn="ctr" eaLnBrk="1" hangingPunct="1">
              <a:defRPr/>
            </a:pPr>
            <a:r>
              <a:rPr lang="en-US" altLang="en-US" dirty="0"/>
              <a:t>Value of money = 1/</a:t>
            </a:r>
            <a:r>
              <a:rPr lang="en-US" altLang="en-US" i="1" dirty="0"/>
              <a:t>P</a:t>
            </a:r>
            <a:r>
              <a:rPr lang="en-US" altLang="en-US" dirty="0">
                <a:ea typeface="MS Mincho" pitchFamily="49" charset="-128"/>
              </a:rPr>
              <a:t>.</a:t>
            </a:r>
            <a:endParaRPr lang="en-CA" altLang="en-US" dirty="0">
              <a:ea typeface="MS Mincho" pitchFamily="49" charset="-128"/>
            </a:endParaRP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3235">
                                            <p:txEl>
                                              <p:pRg st="1" end="1"/>
                                            </p:txEl>
                                          </p:spTgt>
                                        </p:tgtEl>
                                        <p:attrNameLst>
                                          <p:attrName>style.visibility</p:attrName>
                                        </p:attrNameLst>
                                      </p:cBhvr>
                                      <p:to>
                                        <p:strVal val="visible"/>
                                      </p:to>
                                    </p:set>
                                    <p:animEffect transition="in" filter="wipe(left)">
                                      <p:cBhvr>
                                        <p:cTn id="7" dur="500"/>
                                        <p:tgtEl>
                                          <p:spTgt spid="8632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3235">
                                            <p:txEl>
                                              <p:pRg st="2" end="2"/>
                                            </p:txEl>
                                          </p:spTgt>
                                        </p:tgtEl>
                                        <p:attrNameLst>
                                          <p:attrName>style.visibility</p:attrName>
                                        </p:attrNameLst>
                                      </p:cBhvr>
                                      <p:to>
                                        <p:strVal val="visible"/>
                                      </p:to>
                                    </p:set>
                                    <p:animEffect transition="in" filter="wipe(left)">
                                      <p:cBhvr>
                                        <p:cTn id="12" dur="500"/>
                                        <p:tgtEl>
                                          <p:spTgt spid="8632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3235">
                                            <p:txEl>
                                              <p:pRg st="3" end="3"/>
                                            </p:txEl>
                                          </p:spTgt>
                                        </p:tgtEl>
                                        <p:attrNameLst>
                                          <p:attrName>style.visibility</p:attrName>
                                        </p:attrNameLst>
                                      </p:cBhvr>
                                      <p:to>
                                        <p:strVal val="visible"/>
                                      </p:to>
                                    </p:set>
                                    <p:animEffect transition="in" filter="wipe(left)">
                                      <p:cBhvr>
                                        <p:cTn id="17" dur="500"/>
                                        <p:tgtEl>
                                          <p:spTgt spid="86323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3235">
                                            <p:txEl>
                                              <p:pRg st="4" end="4"/>
                                            </p:txEl>
                                          </p:spTgt>
                                        </p:tgtEl>
                                        <p:attrNameLst>
                                          <p:attrName>style.visibility</p:attrName>
                                        </p:attrNameLst>
                                      </p:cBhvr>
                                      <p:to>
                                        <p:strVal val="visible"/>
                                      </p:to>
                                    </p:set>
                                    <p:animEffect transition="in" filter="wipe(left)">
                                      <p:cBhvr>
                                        <p:cTn id="22" dur="500"/>
                                        <p:tgtEl>
                                          <p:spTgt spid="86323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63235">
                                            <p:txEl>
                                              <p:pRg st="5" end="5"/>
                                            </p:txEl>
                                          </p:spTgt>
                                        </p:tgtEl>
                                        <p:attrNameLst>
                                          <p:attrName>style.visibility</p:attrName>
                                        </p:attrNameLst>
                                      </p:cBhvr>
                                      <p:to>
                                        <p:strVal val="visible"/>
                                      </p:to>
                                    </p:set>
                                    <p:animEffect transition="in" filter="wipe(left)">
                                      <p:cBhvr>
                                        <p:cTn id="27" dur="500"/>
                                        <p:tgtEl>
                                          <p:spTgt spid="8632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3235" grpId="0" build="p" bldLvl="3"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673795" name="Rectangle 3"/>
          <p:cNvSpPr>
            <a:spLocks noGrp="1" noChangeArrowheads="1"/>
          </p:cNvSpPr>
          <p:nvPr>
            <p:ph idx="1"/>
          </p:nvPr>
        </p:nvSpPr>
        <p:spPr/>
        <p:txBody>
          <a:bodyPr/>
          <a:lstStyle/>
          <a:p>
            <a:pPr lvl="1" algn="just" eaLnBrk="1" hangingPunct="1">
              <a:defRPr/>
            </a:pPr>
            <a:r>
              <a:rPr lang="en-US" sz="2600" b="1" dirty="0">
                <a:solidFill>
                  <a:srgbClr val="00468F"/>
                </a:solidFill>
                <a:ea typeface="MS Mincho" charset="0"/>
                <a:cs typeface="MS Mincho" charset="0"/>
              </a:rPr>
              <a:t>Money Market Equilibrium in the Long Run</a:t>
            </a:r>
          </a:p>
          <a:p>
            <a:pPr lvl="1" eaLnBrk="1" hangingPunct="1">
              <a:defRPr/>
            </a:pPr>
            <a:r>
              <a:rPr lang="en-US" dirty="0">
                <a:ea typeface="MS Mincho" charset="0"/>
                <a:cs typeface="MS Mincho" charset="0"/>
              </a:rPr>
              <a:t>All the influences on money holding except the price level are determined by real forces in the long run and are given.</a:t>
            </a:r>
          </a:p>
          <a:p>
            <a:pPr lvl="1" eaLnBrk="1" hangingPunct="1">
              <a:defRPr/>
            </a:pPr>
            <a:r>
              <a:rPr lang="en-US" dirty="0">
                <a:ea typeface="MS Mincho" charset="0"/>
                <a:cs typeface="MS Mincho" charset="0"/>
              </a:rPr>
              <a:t>In the long run, money market equilibrium determines the value of money.</a:t>
            </a:r>
          </a:p>
          <a:p>
            <a:pPr lvl="1" eaLnBrk="1" hangingPunct="1">
              <a:defRPr/>
            </a:pPr>
            <a:r>
              <a:rPr lang="en-US" dirty="0">
                <a:ea typeface="MS Mincho" charset="0"/>
                <a:cs typeface="MS Mincho" charset="0"/>
              </a:rPr>
              <a:t>Figure 28.4 on the next slides illustrates the long-run money market equilibrium.</a:t>
            </a:r>
            <a:endParaRPr lang="en-CA" dirty="0"/>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3795">
                                            <p:txEl>
                                              <p:pRg st="1" end="1"/>
                                            </p:txEl>
                                          </p:spTgt>
                                        </p:tgtEl>
                                        <p:attrNameLst>
                                          <p:attrName>style.visibility</p:attrName>
                                        </p:attrNameLst>
                                      </p:cBhvr>
                                      <p:to>
                                        <p:strVal val="visible"/>
                                      </p:to>
                                    </p:set>
                                    <p:animEffect transition="in" filter="wipe(left)">
                                      <p:cBhvr>
                                        <p:cTn id="7" dur="500"/>
                                        <p:tgtEl>
                                          <p:spTgt spid="6737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3795">
                                            <p:txEl>
                                              <p:pRg st="2" end="2"/>
                                            </p:txEl>
                                          </p:spTgt>
                                        </p:tgtEl>
                                        <p:attrNameLst>
                                          <p:attrName>style.visibility</p:attrName>
                                        </p:attrNameLst>
                                      </p:cBhvr>
                                      <p:to>
                                        <p:strVal val="visible"/>
                                      </p:to>
                                    </p:set>
                                    <p:animEffect transition="in" filter="wipe(left)">
                                      <p:cBhvr>
                                        <p:cTn id="12" dur="500"/>
                                        <p:tgtEl>
                                          <p:spTgt spid="6737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73795">
                                            <p:txEl>
                                              <p:pRg st="3" end="3"/>
                                            </p:txEl>
                                          </p:spTgt>
                                        </p:tgtEl>
                                        <p:attrNameLst>
                                          <p:attrName>style.visibility</p:attrName>
                                        </p:attrNameLst>
                                      </p:cBhvr>
                                      <p:to>
                                        <p:strVal val="visible"/>
                                      </p:to>
                                    </p:set>
                                    <p:animEffect transition="in" filter="wipe(left)">
                                      <p:cBhvr>
                                        <p:cTn id="17" dur="500"/>
                                        <p:tgtEl>
                                          <p:spTgt spid="673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3795" grpId="0" build="p" bldLvl="3"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7731" name="Rectangle 19"/>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2" name="Content Placeholder 1"/>
          <p:cNvSpPr>
            <a:spLocks noGrp="1"/>
          </p:cNvSpPr>
          <p:nvPr>
            <p:ph idx="1"/>
          </p:nvPr>
        </p:nvSpPr>
        <p:spPr>
          <a:xfrm>
            <a:off x="360363" y="1439863"/>
            <a:ext cx="4114800" cy="4648200"/>
          </a:xfrm>
        </p:spPr>
        <p:txBody>
          <a:bodyPr/>
          <a:lstStyle/>
          <a:p>
            <a:pPr marL="360000"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cs typeface="+mn-cs"/>
              </a:rPr>
              <a:t>The long-run demand for money is determined by potential GDP and the equilibrium interest rate.</a:t>
            </a:r>
          </a:p>
          <a:p>
            <a:pPr marL="360000"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cs typeface="+mn-cs"/>
              </a:rPr>
              <a:t>The </a:t>
            </a:r>
            <a:r>
              <a:rPr lang="en-US" sz="2400" b="0" i="1" kern="1200" dirty="0">
                <a:solidFill>
                  <a:srgbClr val="000000"/>
                </a:solidFill>
                <a:cs typeface="+mn-cs"/>
              </a:rPr>
              <a:t>LRMD </a:t>
            </a:r>
            <a:r>
              <a:rPr lang="en-US" sz="2400" b="0" kern="1200" dirty="0">
                <a:solidFill>
                  <a:srgbClr val="000000"/>
                </a:solidFill>
                <a:cs typeface="+mn-cs"/>
              </a:rPr>
              <a:t>curve shows how the quantity of money that households and firms plan to hold, in the long run, depends on the value of money.</a:t>
            </a:r>
          </a:p>
        </p:txBody>
      </p:sp>
      <p:pic>
        <p:nvPicPr>
          <p:cNvPr id="7475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5163" y="1439863"/>
            <a:ext cx="400685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680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0238" y="633413"/>
            <a:ext cx="5343525"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633413"/>
            <a:ext cx="5343525"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0238" y="633413"/>
            <a:ext cx="5343525"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5283" name="Rectangle 3"/>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2" name="Content Placeholder 1"/>
          <p:cNvSpPr>
            <a:spLocks noGrp="1"/>
          </p:cNvSpPr>
          <p:nvPr>
            <p:ph idx="1"/>
          </p:nvPr>
        </p:nvSpPr>
        <p:spPr>
          <a:xfrm>
            <a:off x="360363" y="1439863"/>
            <a:ext cx="4114800" cy="4648200"/>
          </a:xfrm>
        </p:spPr>
        <p:txBody>
          <a:bodyPr/>
          <a:lstStyle/>
          <a:p>
            <a:pPr marL="358775"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cs typeface="+mn-cs"/>
              </a:rPr>
              <a:t>The </a:t>
            </a:r>
            <a:r>
              <a:rPr lang="en-US" sz="2400" b="0" i="1" kern="1200" dirty="0">
                <a:solidFill>
                  <a:srgbClr val="000000"/>
                </a:solidFill>
                <a:cs typeface="+mn-cs"/>
              </a:rPr>
              <a:t>MS </a:t>
            </a:r>
            <a:r>
              <a:rPr lang="en-US" sz="2400" b="0" kern="1200" dirty="0">
                <a:solidFill>
                  <a:srgbClr val="000000"/>
                </a:solidFill>
                <a:cs typeface="+mn-cs"/>
              </a:rPr>
              <a:t>curve shows the quantity of money supplied, which is $1 trillion.</a:t>
            </a:r>
          </a:p>
          <a:p>
            <a:pPr marL="358775"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cs typeface="+mn-cs"/>
              </a:rPr>
              <a:t>The price level adjusts to make the value of money equal to 1 and achieve long-run money market equilibrium.</a:t>
            </a:r>
          </a:p>
        </p:txBody>
      </p:sp>
      <p:pic>
        <p:nvPicPr>
          <p:cNvPr id="7885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5163" y="1439863"/>
            <a:ext cx="400685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75163" y="1439863"/>
            <a:ext cx="400685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75163" y="1439863"/>
            <a:ext cx="400685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3860" name="Rectangle 4"/>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633861" name="Rectangle 5"/>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cs typeface="+mn-cs"/>
              </a:rPr>
              <a:t>A Change in the Quantity of Money</a:t>
            </a:r>
          </a:p>
          <a:p>
            <a:pPr lvl="1" eaLnBrk="1" hangingPunct="1">
              <a:defRPr/>
            </a:pPr>
            <a:r>
              <a:rPr lang="en-US" dirty="0"/>
              <a:t>Starting from a long-run equilibrium, suppose that the Fed increases the quantity of money by 10 percent.</a:t>
            </a:r>
          </a:p>
          <a:p>
            <a:pPr lvl="1" eaLnBrk="1" hangingPunct="1">
              <a:defRPr/>
            </a:pPr>
            <a:r>
              <a:rPr lang="en-US" dirty="0"/>
              <a:t>In the short run, the greater quantity of money lowers the nominal interest rate.</a:t>
            </a:r>
          </a:p>
          <a:p>
            <a:pPr lvl="1" eaLnBrk="1" hangingPunct="1">
              <a:defRPr/>
            </a:pPr>
            <a:r>
              <a:rPr lang="en-US" dirty="0"/>
              <a:t>With the lower interest rate, people and firms spend more.</a:t>
            </a:r>
          </a:p>
          <a:p>
            <a:pPr lvl="1" eaLnBrk="1" hangingPunct="1">
              <a:defRPr/>
            </a:pPr>
            <a:r>
              <a:rPr lang="en-US" dirty="0"/>
              <a:t>But with real GDP equal to potential GDP, prices start to rise.</a:t>
            </a:r>
          </a:p>
          <a:p>
            <a:pPr lvl="1" eaLnBrk="1" hangingPunct="1">
              <a:defRPr/>
            </a:pPr>
            <a:r>
              <a:rPr lang="en-US" dirty="0"/>
              <a:t>At the new long-run equilibrium, the price level will have risen by 10 percent, from 1.0 to 1.1. </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3861">
                                            <p:txEl>
                                              <p:pRg st="1" end="1"/>
                                            </p:txEl>
                                          </p:spTgt>
                                        </p:tgtEl>
                                        <p:attrNameLst>
                                          <p:attrName>style.visibility</p:attrName>
                                        </p:attrNameLst>
                                      </p:cBhvr>
                                      <p:to>
                                        <p:strVal val="visible"/>
                                      </p:to>
                                    </p:set>
                                    <p:animEffect transition="in" filter="wipe(left)">
                                      <p:cBhvr>
                                        <p:cTn id="7" dur="500"/>
                                        <p:tgtEl>
                                          <p:spTgt spid="63386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3861">
                                            <p:txEl>
                                              <p:pRg st="2" end="2"/>
                                            </p:txEl>
                                          </p:spTgt>
                                        </p:tgtEl>
                                        <p:attrNameLst>
                                          <p:attrName>style.visibility</p:attrName>
                                        </p:attrNameLst>
                                      </p:cBhvr>
                                      <p:to>
                                        <p:strVal val="visible"/>
                                      </p:to>
                                    </p:set>
                                    <p:animEffect transition="in" filter="wipe(left)">
                                      <p:cBhvr>
                                        <p:cTn id="12" dur="500"/>
                                        <p:tgtEl>
                                          <p:spTgt spid="63386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3861">
                                            <p:txEl>
                                              <p:pRg st="3" end="3"/>
                                            </p:txEl>
                                          </p:spTgt>
                                        </p:tgtEl>
                                        <p:attrNameLst>
                                          <p:attrName>style.visibility</p:attrName>
                                        </p:attrNameLst>
                                      </p:cBhvr>
                                      <p:to>
                                        <p:strVal val="visible"/>
                                      </p:to>
                                    </p:set>
                                    <p:animEffect transition="in" filter="wipe(left)">
                                      <p:cBhvr>
                                        <p:cTn id="17" dur="500"/>
                                        <p:tgtEl>
                                          <p:spTgt spid="63386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33861">
                                            <p:txEl>
                                              <p:pRg st="4" end="4"/>
                                            </p:txEl>
                                          </p:spTgt>
                                        </p:tgtEl>
                                        <p:attrNameLst>
                                          <p:attrName>style.visibility</p:attrName>
                                        </p:attrNameLst>
                                      </p:cBhvr>
                                      <p:to>
                                        <p:strVal val="visible"/>
                                      </p:to>
                                    </p:set>
                                    <p:animEffect transition="in" filter="wipe(left)">
                                      <p:cBhvr>
                                        <p:cTn id="22" dur="500"/>
                                        <p:tgtEl>
                                          <p:spTgt spid="63386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33861">
                                            <p:txEl>
                                              <p:pRg st="5" end="5"/>
                                            </p:txEl>
                                          </p:spTgt>
                                        </p:tgtEl>
                                        <p:attrNameLst>
                                          <p:attrName>style.visibility</p:attrName>
                                        </p:attrNameLst>
                                      </p:cBhvr>
                                      <p:to>
                                        <p:strVal val="visible"/>
                                      </p:to>
                                    </p:set>
                                    <p:animEffect transition="in" filter="wipe(left)">
                                      <p:cBhvr>
                                        <p:cTn id="27" dur="500"/>
                                        <p:tgtEl>
                                          <p:spTgt spid="63386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61" grpId="0" build="p" bldLvl="3"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0020" name="Rectangle 20"/>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2" name="Content Placeholder 1"/>
          <p:cNvSpPr>
            <a:spLocks noGrp="1"/>
          </p:cNvSpPr>
          <p:nvPr>
            <p:ph idx="1"/>
          </p:nvPr>
        </p:nvSpPr>
        <p:spPr>
          <a:xfrm>
            <a:off x="360363" y="1439863"/>
            <a:ext cx="4114800" cy="4648200"/>
          </a:xfrm>
        </p:spPr>
        <p:txBody>
          <a:bodyPr/>
          <a:lstStyle/>
          <a:p>
            <a:pPr marL="360000" indent="0" eaLnBrk="1" hangingPunct="1">
              <a:spcBef>
                <a:spcPts val="600"/>
              </a:spcBef>
              <a:spcAft>
                <a:spcPts val="600"/>
              </a:spcAft>
              <a:buClrTx/>
              <a:buFont typeface="Webdings" panose="05030102010509060703" pitchFamily="18" charset="2"/>
              <a:buNone/>
              <a:tabLst>
                <a:tab pos="400050" algn="l"/>
              </a:tabLst>
              <a:defRPr/>
            </a:pPr>
            <a:r>
              <a:rPr lang="en-US" sz="2400" b="0" kern="1200" dirty="0">
                <a:solidFill>
                  <a:srgbClr val="000000"/>
                </a:solidFill>
                <a:cs typeface="+mn-cs"/>
              </a:rPr>
              <a:t>Figure 28.5 illustrates the long-run outcome.</a:t>
            </a:r>
          </a:p>
          <a:p>
            <a:pPr marL="360000" indent="0" eaLnBrk="1" hangingPunct="1">
              <a:spcBef>
                <a:spcPts val="600"/>
              </a:spcBef>
              <a:spcAft>
                <a:spcPts val="600"/>
              </a:spcAft>
              <a:buClrTx/>
              <a:buFont typeface="Webdings" panose="05030102010509060703" pitchFamily="18" charset="2"/>
              <a:buNone/>
              <a:tabLst>
                <a:tab pos="400050" algn="l"/>
              </a:tabLst>
              <a:defRPr/>
            </a:pPr>
            <a:r>
              <a:rPr lang="en-US" sz="2400" b="0" kern="1200" dirty="0">
                <a:solidFill>
                  <a:srgbClr val="000000"/>
                </a:solidFill>
                <a:cs typeface="+mn-cs"/>
              </a:rPr>
              <a:t>The quantity of money increases by 10 percent from $1 trillion to $1.1 trillion and the supply of money curve shifts from </a:t>
            </a:r>
            <a:r>
              <a:rPr lang="en-US" sz="2400" b="0" i="1" kern="1200" dirty="0">
                <a:solidFill>
                  <a:srgbClr val="000000"/>
                </a:solidFill>
                <a:cs typeface="+mn-cs"/>
              </a:rPr>
              <a:t>MS</a:t>
            </a:r>
            <a:r>
              <a:rPr lang="en-US" sz="2400" b="0" kern="1200" baseline="-25000" dirty="0">
                <a:solidFill>
                  <a:srgbClr val="000000"/>
                </a:solidFill>
                <a:cs typeface="+mn-cs"/>
              </a:rPr>
              <a:t>0 </a:t>
            </a:r>
            <a:r>
              <a:rPr lang="en-US" sz="2400" b="0" kern="1200" dirty="0">
                <a:solidFill>
                  <a:srgbClr val="000000"/>
                </a:solidFill>
                <a:cs typeface="+mn-cs"/>
              </a:rPr>
              <a:t>to </a:t>
            </a:r>
            <a:r>
              <a:rPr lang="en-US" sz="2400" b="0" i="1" kern="1200" dirty="0">
                <a:solidFill>
                  <a:srgbClr val="000000"/>
                </a:solidFill>
                <a:cs typeface="+mn-cs"/>
              </a:rPr>
              <a:t>MS</a:t>
            </a:r>
            <a:r>
              <a:rPr lang="en-US" sz="2400" b="0" kern="1200" baseline="-25000" dirty="0">
                <a:solidFill>
                  <a:srgbClr val="000000"/>
                </a:solidFill>
                <a:cs typeface="+mn-cs"/>
              </a:rPr>
              <a:t>1</a:t>
            </a:r>
            <a:r>
              <a:rPr lang="en-US" sz="2400" b="0" kern="1200" dirty="0">
                <a:solidFill>
                  <a:srgbClr val="000000"/>
                </a:solidFill>
                <a:cs typeface="+mn-cs"/>
              </a:rPr>
              <a:t>.</a:t>
            </a:r>
          </a:p>
          <a:p>
            <a:pPr marL="0" indent="0" eaLnBrk="1" hangingPunct="1">
              <a:spcBef>
                <a:spcPct val="0"/>
              </a:spcBef>
              <a:buClrTx/>
              <a:buFont typeface="Webdings" panose="05030102010509060703" pitchFamily="18" charset="2"/>
              <a:buNone/>
              <a:tabLst>
                <a:tab pos="400050" algn="l"/>
              </a:tabLst>
              <a:defRPr/>
            </a:pPr>
            <a:endParaRPr lang="en-US" sz="2400" b="0" kern="1200" dirty="0">
              <a:solidFill>
                <a:srgbClr val="000000"/>
              </a:solidFill>
              <a:cs typeface="+mn-cs"/>
            </a:endParaRPr>
          </a:p>
          <a:p>
            <a:pPr>
              <a:defRPr/>
            </a:pPr>
            <a:endParaRPr lang="en-CA" dirty="0"/>
          </a:p>
        </p:txBody>
      </p:sp>
      <p:pic>
        <p:nvPicPr>
          <p:cNvPr id="8294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511300"/>
            <a:ext cx="400685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11300"/>
            <a:ext cx="400685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6875" name="Rectangle 11"/>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2" name="Content Placeholder 1"/>
          <p:cNvSpPr>
            <a:spLocks noGrp="1"/>
          </p:cNvSpPr>
          <p:nvPr>
            <p:ph idx="1"/>
          </p:nvPr>
        </p:nvSpPr>
        <p:spPr>
          <a:xfrm>
            <a:off x="360363" y="1439863"/>
            <a:ext cx="3830637" cy="4648200"/>
          </a:xfrm>
        </p:spPr>
        <p:txBody>
          <a:bodyPr/>
          <a:lstStyle/>
          <a:p>
            <a:pPr marL="360000"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cs typeface="+mn-cs"/>
              </a:rPr>
              <a:t>The price level rises by 10 percent and the value of money falls by 10 percent to restore long-run equilibrium in the money market.</a:t>
            </a:r>
            <a:endParaRPr lang="en-CA" sz="2400" b="0" kern="1200" dirty="0">
              <a:solidFill>
                <a:srgbClr val="000000"/>
              </a:solidFill>
              <a:cs typeface="+mn-cs"/>
            </a:endParaRPr>
          </a:p>
          <a:p>
            <a:pPr>
              <a:defRPr/>
            </a:pPr>
            <a:endParaRPr lang="en-CA" dirty="0"/>
          </a:p>
        </p:txBody>
      </p:sp>
      <p:pic>
        <p:nvPicPr>
          <p:cNvPr id="8704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511300"/>
            <a:ext cx="400685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11300"/>
            <a:ext cx="400685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1511300"/>
            <a:ext cx="400685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1378"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741379" name="Rectangle 3"/>
          <p:cNvSpPr>
            <a:spLocks noGrp="1" noChangeArrowheads="1"/>
          </p:cNvSpPr>
          <p:nvPr>
            <p:ph idx="1"/>
          </p:nvPr>
        </p:nvSpPr>
        <p:spPr/>
        <p:txBody>
          <a:bodyPr/>
          <a:lstStyle/>
          <a:p>
            <a:pPr lvl="1" eaLnBrk="1" hangingPunct="1">
              <a:defRPr/>
            </a:pPr>
            <a:r>
              <a:rPr lang="en-US" dirty="0"/>
              <a:t>A key proposition about the quantity of money and the price level is that:</a:t>
            </a:r>
          </a:p>
          <a:p>
            <a:pPr lvl="1" eaLnBrk="1" hangingPunct="1">
              <a:defRPr/>
            </a:pPr>
            <a:r>
              <a:rPr lang="en-US" dirty="0"/>
              <a:t>In the long run and other things remaining the same, a given percentage change in the quantity of money brings an equal percentage change in the price level.</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1379">
                                            <p:txEl>
                                              <p:pRg st="1" end="1"/>
                                            </p:txEl>
                                          </p:spTgt>
                                        </p:tgtEl>
                                        <p:attrNameLst>
                                          <p:attrName>style.visibility</p:attrName>
                                        </p:attrNameLst>
                                      </p:cBhvr>
                                      <p:to>
                                        <p:strVal val="visible"/>
                                      </p:to>
                                    </p:set>
                                    <p:animEffect transition="in" filter="wipe(left)">
                                      <p:cBhvr>
                                        <p:cTn id="7" dur="500"/>
                                        <p:tgtEl>
                                          <p:spTgt spid="7413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379" grpId="0" build="p" bldLvl="3"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2402"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742403" name="Rectangle 3"/>
          <p:cNvSpPr>
            <a:spLocks noGrp="1" noChangeArrowheads="1"/>
          </p:cNvSpPr>
          <p:nvPr>
            <p:ph idx="1"/>
          </p:nvPr>
        </p:nvSpPr>
        <p:spPr/>
        <p:txBody>
          <a:bodyPr/>
          <a:lstStyle/>
          <a:p>
            <a:pPr eaLnBrk="1" hangingPunct="1">
              <a:spcBef>
                <a:spcPts val="600"/>
              </a:spcBef>
              <a:spcAft>
                <a:spcPts val="600"/>
              </a:spcAft>
              <a:defRPr/>
            </a:pPr>
            <a:r>
              <a:rPr lang="en-US" altLang="en-US" dirty="0">
                <a:ea typeface="MS Mincho" pitchFamily="49" charset="-128"/>
              </a:rPr>
              <a:t>The Price Level in a Baby-Sitting Club</a:t>
            </a:r>
          </a:p>
          <a:p>
            <a:pPr lvl="1" eaLnBrk="1" hangingPunct="1">
              <a:defRPr/>
            </a:pPr>
            <a:r>
              <a:rPr lang="en-US" altLang="en-US" dirty="0">
                <a:ea typeface="MS Mincho" pitchFamily="49" charset="-128"/>
              </a:rPr>
              <a:t>A baby-sitting club uses tokens to pay for neighbor’s baby-sitting services. One sitting costs one token.</a:t>
            </a:r>
          </a:p>
          <a:p>
            <a:pPr lvl="1" eaLnBrk="1" hangingPunct="1">
              <a:defRPr/>
            </a:pPr>
            <a:r>
              <a:rPr lang="en-US" altLang="en-US" dirty="0">
                <a:ea typeface="MS Mincho" pitchFamily="49" charset="-128"/>
              </a:rPr>
              <a:t>The organizers double the number of tokens by giving a token to each member for each token currently held.</a:t>
            </a:r>
          </a:p>
          <a:p>
            <a:pPr lvl="1" eaLnBrk="1" hangingPunct="1">
              <a:defRPr/>
            </a:pPr>
            <a:r>
              <a:rPr lang="en-US" altLang="en-US" dirty="0">
                <a:ea typeface="MS Mincho" pitchFamily="49" charset="-128"/>
              </a:rPr>
              <a:t>Equilibrium in this local baby-sitting market is restored when the price of sit doubles to two tokens.</a:t>
            </a:r>
          </a:p>
          <a:p>
            <a:pPr lvl="1" eaLnBrk="1" hangingPunct="1">
              <a:defRPr/>
            </a:pPr>
            <a:r>
              <a:rPr lang="en-US" altLang="en-US" dirty="0">
                <a:ea typeface="MS Mincho" pitchFamily="49" charset="-128"/>
              </a:rPr>
              <a:t>Nothing real has changed, but the nominal quantity of tokens and the price level have doubled.</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2403">
                                            <p:txEl>
                                              <p:pRg st="1" end="1"/>
                                            </p:txEl>
                                          </p:spTgt>
                                        </p:tgtEl>
                                        <p:attrNameLst>
                                          <p:attrName>style.visibility</p:attrName>
                                        </p:attrNameLst>
                                      </p:cBhvr>
                                      <p:to>
                                        <p:strVal val="visible"/>
                                      </p:to>
                                    </p:set>
                                    <p:animEffect transition="in" filter="wipe(left)">
                                      <p:cBhvr>
                                        <p:cTn id="7" dur="500"/>
                                        <p:tgtEl>
                                          <p:spTgt spid="7424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2403">
                                            <p:txEl>
                                              <p:pRg st="2" end="2"/>
                                            </p:txEl>
                                          </p:spTgt>
                                        </p:tgtEl>
                                        <p:attrNameLst>
                                          <p:attrName>style.visibility</p:attrName>
                                        </p:attrNameLst>
                                      </p:cBhvr>
                                      <p:to>
                                        <p:strVal val="visible"/>
                                      </p:to>
                                    </p:set>
                                    <p:animEffect transition="in" filter="wipe(left)">
                                      <p:cBhvr>
                                        <p:cTn id="12" dur="500"/>
                                        <p:tgtEl>
                                          <p:spTgt spid="7424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42403">
                                            <p:txEl>
                                              <p:pRg st="3" end="3"/>
                                            </p:txEl>
                                          </p:spTgt>
                                        </p:tgtEl>
                                        <p:attrNameLst>
                                          <p:attrName>style.visibility</p:attrName>
                                        </p:attrNameLst>
                                      </p:cBhvr>
                                      <p:to>
                                        <p:strVal val="visible"/>
                                      </p:to>
                                    </p:set>
                                    <p:animEffect transition="in" filter="wipe(left)">
                                      <p:cBhvr>
                                        <p:cTn id="17" dur="500"/>
                                        <p:tgtEl>
                                          <p:spTgt spid="74240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42403">
                                            <p:txEl>
                                              <p:pRg st="4" end="4"/>
                                            </p:txEl>
                                          </p:spTgt>
                                        </p:tgtEl>
                                        <p:attrNameLst>
                                          <p:attrName>style.visibility</p:attrName>
                                        </p:attrNameLst>
                                      </p:cBhvr>
                                      <p:to>
                                        <p:strVal val="visible"/>
                                      </p:to>
                                    </p:set>
                                    <p:animEffect transition="in" filter="wipe(left)">
                                      <p:cBhvr>
                                        <p:cTn id="22" dur="500"/>
                                        <p:tgtEl>
                                          <p:spTgt spid="7424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403" grpId="0" build="p" bldLvl="3"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60363" y="1871663"/>
            <a:ext cx="8229600" cy="428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mn-ea"/>
                <a:cs typeface="ＭＳ Ｐゴシック" charset="0"/>
              </a:defRPr>
            </a:lvl1pPr>
            <a:lvl2pPr marL="457200" algn="l" rtl="0" eaLnBrk="0" fontAlgn="base" hangingPunct="0">
              <a:lnSpc>
                <a:spcPct val="105000"/>
              </a:lnSpc>
              <a:spcBef>
                <a:spcPct val="50000"/>
              </a:spcBef>
              <a:spcAft>
                <a:spcPct val="0"/>
              </a:spcAft>
              <a:defRPr sz="2400">
                <a:solidFill>
                  <a:schemeClr val="tx1"/>
                </a:solidFill>
                <a:latin typeface="+mn-lt"/>
                <a:ea typeface="+mn-ea"/>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spcBef>
                <a:spcPts val="600"/>
              </a:spcBef>
              <a:spcAft>
                <a:spcPts val="600"/>
              </a:spcAft>
              <a:defRPr/>
            </a:pPr>
            <a:r>
              <a:rPr lang="en-US" altLang="en-US" kern="0" dirty="0">
                <a:ea typeface="ＭＳ Ｐゴシック"/>
              </a:rPr>
              <a:t>The Money Economy</a:t>
            </a:r>
          </a:p>
          <a:p>
            <a:pPr marL="360000" lvl="1" eaLnBrk="1" hangingPunct="1">
              <a:lnSpc>
                <a:spcPct val="100000"/>
              </a:lnSpc>
              <a:spcBef>
                <a:spcPts val="600"/>
              </a:spcBef>
              <a:spcAft>
                <a:spcPts val="600"/>
              </a:spcAft>
              <a:defRPr/>
            </a:pPr>
            <a:r>
              <a:rPr lang="en-US" altLang="en-US" kern="0" dirty="0">
                <a:solidFill>
                  <a:srgbClr val="000000"/>
                </a:solidFill>
                <a:ea typeface="ＭＳ Ｐゴシック"/>
              </a:rPr>
              <a:t>Money</a:t>
            </a:r>
            <a:r>
              <a:rPr lang="en-US" altLang="en-US" kern="0" dirty="0">
                <a:solidFill>
                  <a:srgbClr val="000000"/>
                </a:solidFill>
                <a:ea typeface="ＭＳ Ｐゴシック"/>
                <a:cs typeface="Arial" pitchFamily="34" charset="0"/>
              </a:rPr>
              <a:t>—the means of payment—consists of currency and bank deposits.</a:t>
            </a:r>
          </a:p>
          <a:p>
            <a:pPr marL="360000" lvl="1" eaLnBrk="1" hangingPunct="1">
              <a:lnSpc>
                <a:spcPct val="100000"/>
              </a:lnSpc>
              <a:spcBef>
                <a:spcPts val="600"/>
              </a:spcBef>
              <a:spcAft>
                <a:spcPts val="600"/>
              </a:spcAft>
              <a:defRPr/>
            </a:pPr>
            <a:r>
              <a:rPr lang="en-US" altLang="en-US" kern="0" dirty="0">
                <a:solidFill>
                  <a:srgbClr val="000000"/>
                </a:solidFill>
                <a:ea typeface="ＭＳ Ｐゴシック"/>
                <a:cs typeface="Arial" pitchFamily="34" charset="0"/>
              </a:rPr>
              <a:t>B</a:t>
            </a:r>
            <a:r>
              <a:rPr lang="en-US" altLang="en-US" kern="0" dirty="0">
                <a:solidFill>
                  <a:srgbClr val="000000"/>
                </a:solidFill>
                <a:ea typeface="ＭＳ Ｐゴシック"/>
              </a:rPr>
              <a:t>anks create money and the Fed influences the quantity of money through its open market operations, which determines the monetary base and the federal funds rate.</a:t>
            </a:r>
          </a:p>
          <a:p>
            <a:pPr marL="360000" lvl="1" eaLnBrk="1" hangingPunct="1">
              <a:lnSpc>
                <a:spcPct val="100000"/>
              </a:lnSpc>
              <a:spcBef>
                <a:spcPts val="600"/>
              </a:spcBef>
              <a:spcAft>
                <a:spcPts val="600"/>
              </a:spcAft>
              <a:defRPr/>
            </a:pPr>
            <a:r>
              <a:rPr lang="en-US" altLang="en-US" kern="0" dirty="0">
                <a:solidFill>
                  <a:srgbClr val="000000"/>
                </a:solidFill>
                <a:ea typeface="ＭＳ Ｐゴシック"/>
              </a:rPr>
              <a:t>Here we explore the effects of money on the economy.</a:t>
            </a:r>
            <a:endParaRPr lang="en-CA" altLang="en-US" kern="0" dirty="0">
              <a:solidFill>
                <a:srgbClr val="000000"/>
              </a:solidFill>
              <a:ea typeface="ＭＳ Ｐゴシック"/>
            </a:endParaRPr>
          </a:p>
        </p:txBody>
      </p:sp>
      <p:sp>
        <p:nvSpPr>
          <p:cNvPr id="9" name="Line 3"/>
          <p:cNvSpPr>
            <a:spLocks noChangeShapeType="1"/>
          </p:cNvSpPr>
          <p:nvPr/>
        </p:nvSpPr>
        <p:spPr bwMode="auto">
          <a:xfrm>
            <a:off x="381000" y="1479550"/>
            <a:ext cx="7696200" cy="44450"/>
          </a:xfrm>
          <a:prstGeom prst="line">
            <a:avLst/>
          </a:prstGeom>
          <a:noFill/>
          <a:ln w="88900">
            <a:solidFill>
              <a:srgbClr val="00468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eaLnBrk="1" hangingPunct="1">
              <a:defRPr/>
            </a:pPr>
            <a:endParaRPr lang="en-US">
              <a:solidFill>
                <a:srgbClr val="000000"/>
              </a:solidFill>
              <a:latin typeface="Arial" charset="0"/>
              <a:ea typeface="ＭＳ Ｐゴシック" charset="0"/>
            </a:endParaRPr>
          </a:p>
        </p:txBody>
      </p:sp>
      <p:sp>
        <p:nvSpPr>
          <p:cNvPr id="10" name="Text Box 5"/>
          <p:cNvSpPr txBox="1">
            <a:spLocks noChangeArrowheads="1"/>
          </p:cNvSpPr>
          <p:nvPr/>
        </p:nvSpPr>
        <p:spPr bwMode="auto">
          <a:xfrm>
            <a:off x="381000" y="990600"/>
            <a:ext cx="8458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auto" hangingPunct="1">
              <a:spcBef>
                <a:spcPct val="50000"/>
              </a:spcBef>
              <a:spcAft>
                <a:spcPts val="0"/>
              </a:spcAft>
              <a:defRPr/>
            </a:pPr>
            <a:r>
              <a:rPr lang="en-US" altLang="en-US" sz="2600" b="1" kern="0">
                <a:solidFill>
                  <a:srgbClr val="000000"/>
                </a:solidFill>
              </a:rPr>
              <a:t>WHERE WE ARE AND WHERE WE’RE HEADING</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3"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1026"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641027" name="Rectangle 3"/>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ea typeface="MS Mincho" charset="0"/>
                <a:cs typeface="MS Mincho" charset="0"/>
              </a:rPr>
              <a:t>The Quantity Theory of Money</a:t>
            </a:r>
            <a:endParaRPr lang="en-US" b="0" dirty="0">
              <a:ea typeface="MS Mincho" charset="0"/>
              <a:cs typeface="MS Mincho" charset="0"/>
            </a:endParaRPr>
          </a:p>
          <a:p>
            <a:pPr lvl="1" eaLnBrk="1" hangingPunct="1">
              <a:defRPr/>
            </a:pPr>
            <a:r>
              <a:rPr lang="en-US" sz="2600" b="1" dirty="0">
                <a:solidFill>
                  <a:srgbClr val="FF0000"/>
                </a:solidFill>
                <a:ea typeface="MS Mincho" charset="0"/>
                <a:cs typeface="MS Mincho" charset="0"/>
              </a:rPr>
              <a:t>Quantity theory of money</a:t>
            </a:r>
            <a:r>
              <a:rPr lang="en-US" sz="2600" dirty="0">
                <a:solidFill>
                  <a:srgbClr val="FF0000"/>
                </a:solidFill>
                <a:ea typeface="MS Mincho" charset="0"/>
                <a:cs typeface="MS Mincho" charset="0"/>
              </a:rPr>
              <a:t> </a:t>
            </a:r>
            <a:r>
              <a:rPr lang="en-US" dirty="0">
                <a:ea typeface="MS Mincho" charset="0"/>
                <a:cs typeface="MS Mincho" charset="0"/>
              </a:rPr>
              <a:t>is the proposition that when real GDP equals potential GDP, an increase in the quantity of money brings an equal percentage increase in the price level (other things remaining the same).</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1027">
                                            <p:txEl>
                                              <p:pRg st="1" end="1"/>
                                            </p:txEl>
                                          </p:spTgt>
                                        </p:tgtEl>
                                        <p:attrNameLst>
                                          <p:attrName>style.visibility</p:attrName>
                                        </p:attrNameLst>
                                      </p:cBhvr>
                                      <p:to>
                                        <p:strVal val="visible"/>
                                      </p:to>
                                    </p:set>
                                    <p:animEffect transition="in" filter="wipe(left)">
                                      <p:cBhvr>
                                        <p:cTn id="7" dur="500"/>
                                        <p:tgtEl>
                                          <p:spTgt spid="641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7" grpId="0" build="p" bldLvl="3"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22"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696323" name="Rectangle 3"/>
          <p:cNvSpPr>
            <a:spLocks noGrp="1" noChangeArrowheads="1"/>
          </p:cNvSpPr>
          <p:nvPr>
            <p:ph idx="1"/>
          </p:nvPr>
        </p:nvSpPr>
        <p:spPr/>
        <p:txBody>
          <a:bodyPr/>
          <a:lstStyle/>
          <a:p>
            <a:pPr marL="360000" lvl="1" eaLnBrk="1" hangingPunct="1">
              <a:lnSpc>
                <a:spcPct val="90000"/>
              </a:lnSpc>
              <a:defRPr/>
            </a:pPr>
            <a:r>
              <a:rPr lang="en-US" sz="2600" b="1" dirty="0">
                <a:solidFill>
                  <a:srgbClr val="00468F"/>
                </a:solidFill>
                <a:ea typeface="MS Mincho" charset="0"/>
                <a:cs typeface="MS Mincho" charset="0"/>
              </a:rPr>
              <a:t>The Velocity of Circulation and Equation of Exchange</a:t>
            </a:r>
          </a:p>
          <a:p>
            <a:pPr marL="360000" lvl="1" eaLnBrk="1" hangingPunct="1">
              <a:defRPr/>
            </a:pPr>
            <a:r>
              <a:rPr lang="en-US" sz="2600" b="1" dirty="0">
                <a:solidFill>
                  <a:srgbClr val="FF0000"/>
                </a:solidFill>
                <a:ea typeface="MS Mincho" charset="0"/>
                <a:cs typeface="MS Mincho" charset="0"/>
              </a:rPr>
              <a:t>Velocity of circulation</a:t>
            </a:r>
            <a:r>
              <a:rPr lang="en-US" sz="2600" dirty="0">
                <a:solidFill>
                  <a:srgbClr val="FF0000"/>
                </a:solidFill>
                <a:ea typeface="MS Mincho" charset="0"/>
                <a:cs typeface="MS Mincho" charset="0"/>
              </a:rPr>
              <a:t> </a:t>
            </a:r>
            <a:r>
              <a:rPr lang="en-US" dirty="0">
                <a:ea typeface="MS Mincho" charset="0"/>
                <a:cs typeface="MS Mincho" charset="0"/>
              </a:rPr>
              <a:t>is the number of times in a year that the average dollar of money gets used to buy final goods and services. </a:t>
            </a:r>
          </a:p>
          <a:p>
            <a:pPr marL="360000" lvl="1" eaLnBrk="1" hangingPunct="1">
              <a:defRPr/>
            </a:pPr>
            <a:r>
              <a:rPr lang="en-US" sz="2600" b="1" dirty="0">
                <a:solidFill>
                  <a:srgbClr val="FF0000"/>
                </a:solidFill>
                <a:ea typeface="MS Mincho" charset="0"/>
                <a:cs typeface="MS Mincho" charset="0"/>
              </a:rPr>
              <a:t>Equation of exchange</a:t>
            </a:r>
            <a:r>
              <a:rPr lang="en-US" dirty="0">
                <a:ea typeface="MS Mincho" charset="0"/>
                <a:cs typeface="MS Mincho" charset="0"/>
              </a:rPr>
              <a:t> is an equation that states that the quantity of money multiplied by the velocity of circulation equals the price level multiplied by real GDP.</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23">
                                            <p:txEl>
                                              <p:pRg st="1" end="1"/>
                                            </p:txEl>
                                          </p:spTgt>
                                        </p:tgtEl>
                                        <p:attrNameLst>
                                          <p:attrName>style.visibility</p:attrName>
                                        </p:attrNameLst>
                                      </p:cBhvr>
                                      <p:to>
                                        <p:strVal val="visible"/>
                                      </p:to>
                                    </p:set>
                                    <p:animEffect transition="in" filter="wipe(left)">
                                      <p:cBhvr>
                                        <p:cTn id="7" dur="500"/>
                                        <p:tgtEl>
                                          <p:spTgt spid="6963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6323">
                                            <p:txEl>
                                              <p:pRg st="2" end="2"/>
                                            </p:txEl>
                                          </p:spTgt>
                                        </p:tgtEl>
                                        <p:attrNameLst>
                                          <p:attrName>style.visibility</p:attrName>
                                        </p:attrNameLst>
                                      </p:cBhvr>
                                      <p:to>
                                        <p:strVal val="visible"/>
                                      </p:to>
                                    </p:set>
                                    <p:animEffect transition="in" filter="wipe(left)">
                                      <p:cBhvr>
                                        <p:cTn id="12" dur="500"/>
                                        <p:tgtEl>
                                          <p:spTgt spid="69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3" grpId="0" build="p" bldLvl="3"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643075" name="Rectangle 3"/>
          <p:cNvSpPr>
            <a:spLocks noGrp="1" noChangeArrowheads="1"/>
          </p:cNvSpPr>
          <p:nvPr>
            <p:ph idx="1"/>
          </p:nvPr>
        </p:nvSpPr>
        <p:spPr/>
        <p:txBody>
          <a:bodyPr/>
          <a:lstStyle/>
          <a:p>
            <a:pPr marL="360000" lvl="1" eaLnBrk="1" hangingPunct="1">
              <a:defRPr/>
            </a:pPr>
            <a:r>
              <a:rPr lang="en-US" dirty="0">
                <a:ea typeface="MS Mincho" charset="0"/>
                <a:cs typeface="MS Mincho" charset="0"/>
              </a:rPr>
              <a:t>Define: </a:t>
            </a:r>
          </a:p>
          <a:p>
            <a:pPr marL="702900" lvl="2" indent="-342900" eaLnBrk="1" hangingPunct="1">
              <a:buFont typeface="Arial" panose="020B0604020202020204" pitchFamily="34" charset="0"/>
              <a:buChar char="•"/>
              <a:defRPr/>
            </a:pPr>
            <a:r>
              <a:rPr lang="en-US" dirty="0">
                <a:ea typeface="MS Mincho" charset="0"/>
                <a:cs typeface="MS Mincho" charset="0"/>
              </a:rPr>
              <a:t>The velocity of circulation = </a:t>
            </a:r>
            <a:r>
              <a:rPr lang="en-US" i="1" dirty="0">
                <a:ea typeface="MS Mincho" charset="0"/>
                <a:cs typeface="MS Mincho" charset="0"/>
              </a:rPr>
              <a:t>V</a:t>
            </a:r>
          </a:p>
          <a:p>
            <a:pPr marL="702900" lvl="2" indent="-342900" eaLnBrk="1" hangingPunct="1">
              <a:buFont typeface="Arial" panose="020B0604020202020204" pitchFamily="34" charset="0"/>
              <a:buChar char="•"/>
              <a:defRPr/>
            </a:pPr>
            <a:r>
              <a:rPr lang="en-US" dirty="0">
                <a:ea typeface="MS Mincho" charset="0"/>
                <a:cs typeface="MS Mincho" charset="0"/>
              </a:rPr>
              <a:t>The quantity of money  = </a:t>
            </a:r>
            <a:r>
              <a:rPr lang="en-US" i="1" dirty="0">
                <a:ea typeface="MS Mincho" charset="0"/>
                <a:cs typeface="MS Mincho" charset="0"/>
              </a:rPr>
              <a:t>M</a:t>
            </a:r>
          </a:p>
          <a:p>
            <a:pPr marL="702900" lvl="2" indent="-342900" eaLnBrk="1" hangingPunct="1">
              <a:buFont typeface="Arial" panose="020B0604020202020204" pitchFamily="34" charset="0"/>
              <a:buChar char="•"/>
              <a:defRPr/>
            </a:pPr>
            <a:r>
              <a:rPr lang="en-US" dirty="0">
                <a:ea typeface="MS Mincho" charset="0"/>
                <a:cs typeface="MS Mincho" charset="0"/>
              </a:rPr>
              <a:t> The price level = </a:t>
            </a:r>
            <a:r>
              <a:rPr lang="en-US" i="1" dirty="0">
                <a:ea typeface="MS Mincho" charset="0"/>
                <a:cs typeface="MS Mincho" charset="0"/>
              </a:rPr>
              <a:t>P</a:t>
            </a:r>
          </a:p>
          <a:p>
            <a:pPr marL="702900" lvl="2" indent="-342900" eaLnBrk="1" hangingPunct="1">
              <a:buFont typeface="Arial" panose="020B0604020202020204" pitchFamily="34" charset="0"/>
              <a:buChar char="•"/>
              <a:defRPr/>
            </a:pPr>
            <a:r>
              <a:rPr lang="en-US" dirty="0">
                <a:ea typeface="MS Mincho" charset="0"/>
                <a:cs typeface="MS Mincho" charset="0"/>
              </a:rPr>
              <a:t> Real GDP = </a:t>
            </a:r>
            <a:r>
              <a:rPr lang="en-US" i="1" dirty="0">
                <a:ea typeface="MS Mincho" charset="0"/>
                <a:cs typeface="MS Mincho" charset="0"/>
              </a:rPr>
              <a:t>Y</a:t>
            </a:r>
          </a:p>
          <a:p>
            <a:pPr marL="360000" lvl="1" eaLnBrk="1" hangingPunct="1">
              <a:defRPr/>
            </a:pPr>
            <a:r>
              <a:rPr lang="en-US" dirty="0">
                <a:ea typeface="MS Mincho" charset="0"/>
                <a:cs typeface="MS Mincho" charset="0"/>
              </a:rPr>
              <a:t>Then the equation of exchange is</a:t>
            </a:r>
          </a:p>
          <a:p>
            <a:pPr marL="360000" lvl="4" indent="0" algn="ctr" eaLnBrk="1" hangingPunct="1">
              <a:spcBef>
                <a:spcPts val="600"/>
              </a:spcBef>
              <a:spcAft>
                <a:spcPts val="600"/>
              </a:spcAft>
              <a:buFontTx/>
              <a:buNone/>
              <a:defRPr/>
            </a:pPr>
            <a:r>
              <a:rPr lang="en-US" sz="2400" dirty="0">
                <a:ea typeface="MS Mincho" charset="0"/>
                <a:cs typeface="MS Mincho" charset="0"/>
              </a:rPr>
              <a:t> </a:t>
            </a:r>
            <a:r>
              <a:rPr lang="en-US" sz="2400" i="1" dirty="0">
                <a:ea typeface="MS Mincho" charset="0"/>
                <a:cs typeface="MS Mincho" charset="0"/>
              </a:rPr>
              <a:t>M </a:t>
            </a:r>
            <a:r>
              <a:rPr lang="en-US" sz="2400" dirty="0">
                <a:ea typeface="MS Mincho" charset="0"/>
                <a:cs typeface="MS Mincho" charset="0"/>
                <a:sym typeface="Symbol" charset="0"/>
              </a:rPr>
              <a:t></a:t>
            </a:r>
            <a:r>
              <a:rPr lang="en-US" sz="2400" i="1" dirty="0">
                <a:ea typeface="MS Mincho" charset="0"/>
                <a:cs typeface="MS Mincho" charset="0"/>
              </a:rPr>
              <a:t> V</a:t>
            </a:r>
            <a:r>
              <a:rPr lang="en-US" sz="2400" dirty="0">
                <a:ea typeface="MS Mincho" charset="0"/>
                <a:cs typeface="MS Mincho" charset="0"/>
              </a:rPr>
              <a:t> = </a:t>
            </a:r>
            <a:r>
              <a:rPr lang="en-US" sz="2400" i="1" dirty="0">
                <a:ea typeface="MS Mincho" charset="0"/>
                <a:cs typeface="MS Mincho" charset="0"/>
              </a:rPr>
              <a:t>P</a:t>
            </a:r>
            <a:r>
              <a:rPr lang="en-US" sz="2400" dirty="0">
                <a:ea typeface="MS Mincho" charset="0"/>
                <a:cs typeface="MS Mincho" charset="0"/>
              </a:rPr>
              <a:t> </a:t>
            </a:r>
            <a:r>
              <a:rPr lang="en-US" sz="2400" dirty="0">
                <a:ea typeface="MS Mincho" charset="0"/>
                <a:cs typeface="MS Mincho" charset="0"/>
                <a:sym typeface="Symbol" charset="0"/>
              </a:rPr>
              <a:t></a:t>
            </a:r>
            <a:r>
              <a:rPr lang="en-US" sz="2400" dirty="0">
                <a:ea typeface="MS Mincho" charset="0"/>
                <a:cs typeface="MS Mincho" charset="0"/>
              </a:rPr>
              <a:t> </a:t>
            </a:r>
            <a:r>
              <a:rPr lang="en-US" sz="2400" i="1" dirty="0">
                <a:ea typeface="MS Mincho" charset="0"/>
                <a:cs typeface="MS Mincho" charset="0"/>
              </a:rPr>
              <a:t>Y</a:t>
            </a:r>
            <a:endParaRPr lang="en-US" sz="2400" dirty="0">
              <a:ea typeface="MS Mincho" charset="0"/>
              <a:cs typeface="MS Mincho" charset="0"/>
            </a:endParaRP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3075">
                                            <p:txEl>
                                              <p:pRg st="1" end="1"/>
                                            </p:txEl>
                                          </p:spTgt>
                                        </p:tgtEl>
                                        <p:attrNameLst>
                                          <p:attrName>style.visibility</p:attrName>
                                        </p:attrNameLst>
                                      </p:cBhvr>
                                      <p:to>
                                        <p:strVal val="visible"/>
                                      </p:to>
                                    </p:set>
                                    <p:animEffect transition="in" filter="wipe(left)">
                                      <p:cBhvr>
                                        <p:cTn id="7" dur="500"/>
                                        <p:tgtEl>
                                          <p:spTgt spid="6430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3075">
                                            <p:txEl>
                                              <p:pRg st="2" end="2"/>
                                            </p:txEl>
                                          </p:spTgt>
                                        </p:tgtEl>
                                        <p:attrNameLst>
                                          <p:attrName>style.visibility</p:attrName>
                                        </p:attrNameLst>
                                      </p:cBhvr>
                                      <p:to>
                                        <p:strVal val="visible"/>
                                      </p:to>
                                    </p:set>
                                    <p:animEffect transition="in" filter="wipe(left)">
                                      <p:cBhvr>
                                        <p:cTn id="12" dur="500"/>
                                        <p:tgtEl>
                                          <p:spTgt spid="6430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3075">
                                            <p:txEl>
                                              <p:pRg st="3" end="3"/>
                                            </p:txEl>
                                          </p:spTgt>
                                        </p:tgtEl>
                                        <p:attrNameLst>
                                          <p:attrName>style.visibility</p:attrName>
                                        </p:attrNameLst>
                                      </p:cBhvr>
                                      <p:to>
                                        <p:strVal val="visible"/>
                                      </p:to>
                                    </p:set>
                                    <p:animEffect transition="in" filter="wipe(left)">
                                      <p:cBhvr>
                                        <p:cTn id="17" dur="500"/>
                                        <p:tgtEl>
                                          <p:spTgt spid="64307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43075">
                                            <p:txEl>
                                              <p:pRg st="4" end="4"/>
                                            </p:txEl>
                                          </p:spTgt>
                                        </p:tgtEl>
                                        <p:attrNameLst>
                                          <p:attrName>style.visibility</p:attrName>
                                        </p:attrNameLst>
                                      </p:cBhvr>
                                      <p:to>
                                        <p:strVal val="visible"/>
                                      </p:to>
                                    </p:set>
                                    <p:animEffect transition="in" filter="wipe(left)">
                                      <p:cBhvr>
                                        <p:cTn id="22" dur="500"/>
                                        <p:tgtEl>
                                          <p:spTgt spid="64307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43075">
                                            <p:txEl>
                                              <p:pRg st="5" end="5"/>
                                            </p:txEl>
                                          </p:spTgt>
                                        </p:tgtEl>
                                        <p:attrNameLst>
                                          <p:attrName>style.visibility</p:attrName>
                                        </p:attrNameLst>
                                      </p:cBhvr>
                                      <p:to>
                                        <p:strVal val="visible"/>
                                      </p:to>
                                    </p:set>
                                    <p:animEffect transition="in" filter="wipe(left)">
                                      <p:cBhvr>
                                        <p:cTn id="27" dur="500"/>
                                        <p:tgtEl>
                                          <p:spTgt spid="643075">
                                            <p:txEl>
                                              <p:pRg st="5" end="5"/>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43075">
                                            <p:txEl>
                                              <p:pRg st="6" end="6"/>
                                            </p:txEl>
                                          </p:spTgt>
                                        </p:tgtEl>
                                        <p:attrNameLst>
                                          <p:attrName>style.visibility</p:attrName>
                                        </p:attrNameLst>
                                      </p:cBhvr>
                                      <p:to>
                                        <p:strVal val="visible"/>
                                      </p:to>
                                    </p:set>
                                    <p:animEffect transition="in" filter="wipe(left)">
                                      <p:cBhvr>
                                        <p:cTn id="30" dur="500"/>
                                        <p:tgtEl>
                                          <p:spTgt spid="64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075" grpId="0" build="p" bldLvl="3"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7346"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697347" name="Rectangle 3"/>
          <p:cNvSpPr>
            <a:spLocks noGrp="1" noChangeArrowheads="1"/>
          </p:cNvSpPr>
          <p:nvPr>
            <p:ph idx="1"/>
          </p:nvPr>
        </p:nvSpPr>
        <p:spPr/>
        <p:txBody>
          <a:bodyPr/>
          <a:lstStyle/>
          <a:p>
            <a:pPr marL="360000" lvl="1" eaLnBrk="1" hangingPunct="1">
              <a:defRPr/>
            </a:pPr>
            <a:r>
              <a:rPr lang="en-US" sz="2600" b="1" dirty="0">
                <a:solidFill>
                  <a:srgbClr val="00468F"/>
                </a:solidFill>
                <a:ea typeface="MS Mincho" charset="0"/>
                <a:cs typeface="MS Mincho" charset="0"/>
              </a:rPr>
              <a:t>The Quantity Theory Prediction</a:t>
            </a:r>
          </a:p>
          <a:p>
            <a:pPr marL="360000" lvl="1" eaLnBrk="1" hangingPunct="1">
              <a:defRPr/>
            </a:pPr>
            <a:r>
              <a:rPr lang="en-US" dirty="0">
                <a:ea typeface="MS Mincho" charset="0"/>
                <a:cs typeface="MS Mincho" charset="0"/>
              </a:rPr>
              <a:t>The equation of exchange, </a:t>
            </a:r>
            <a:r>
              <a:rPr lang="en-US" i="1" dirty="0">
                <a:ea typeface="MS Mincho" charset="0"/>
                <a:cs typeface="MS Mincho" charset="0"/>
              </a:rPr>
              <a:t>M </a:t>
            </a:r>
            <a:r>
              <a:rPr lang="en-US" dirty="0">
                <a:ea typeface="MS Mincho" charset="0"/>
                <a:cs typeface="MS Mincho" charset="0"/>
                <a:sym typeface="Symbol" charset="0"/>
              </a:rPr>
              <a:t></a:t>
            </a:r>
            <a:r>
              <a:rPr lang="en-US" i="1" dirty="0">
                <a:ea typeface="MS Mincho" charset="0"/>
                <a:cs typeface="MS Mincho" charset="0"/>
              </a:rPr>
              <a:t> V</a:t>
            </a:r>
            <a:r>
              <a:rPr lang="en-US" dirty="0">
                <a:ea typeface="MS Mincho" charset="0"/>
                <a:cs typeface="MS Mincho" charset="0"/>
              </a:rPr>
              <a:t> = </a:t>
            </a:r>
            <a:r>
              <a:rPr lang="en-US" i="1" dirty="0">
                <a:ea typeface="MS Mincho" charset="0"/>
                <a:cs typeface="MS Mincho" charset="0"/>
              </a:rPr>
              <a:t>P</a:t>
            </a:r>
            <a:r>
              <a:rPr lang="en-US" dirty="0">
                <a:ea typeface="MS Mincho" charset="0"/>
                <a:cs typeface="MS Mincho" charset="0"/>
              </a:rPr>
              <a:t> </a:t>
            </a:r>
            <a:r>
              <a:rPr lang="en-US" dirty="0">
                <a:ea typeface="MS Mincho" charset="0"/>
                <a:cs typeface="MS Mincho" charset="0"/>
                <a:sym typeface="Symbol" charset="0"/>
              </a:rPr>
              <a:t></a:t>
            </a:r>
            <a:r>
              <a:rPr lang="en-US" dirty="0">
                <a:ea typeface="MS Mincho" charset="0"/>
                <a:cs typeface="MS Mincho" charset="0"/>
              </a:rPr>
              <a:t> </a:t>
            </a:r>
            <a:r>
              <a:rPr lang="en-US" i="1" dirty="0">
                <a:ea typeface="MS Mincho" charset="0"/>
                <a:cs typeface="MS Mincho" charset="0"/>
              </a:rPr>
              <a:t>Y, </a:t>
            </a:r>
            <a:r>
              <a:rPr lang="en-US" dirty="0">
                <a:ea typeface="MS Mincho" charset="0"/>
                <a:cs typeface="MS Mincho" charset="0"/>
              </a:rPr>
              <a:t>implies that</a:t>
            </a:r>
          </a:p>
          <a:p>
            <a:pPr marL="360000" lvl="4" indent="0" algn="ctr" eaLnBrk="1" hangingPunct="1">
              <a:spcBef>
                <a:spcPts val="600"/>
              </a:spcBef>
              <a:spcAft>
                <a:spcPts val="600"/>
              </a:spcAft>
              <a:buFontTx/>
              <a:buNone/>
              <a:defRPr/>
            </a:pPr>
            <a:r>
              <a:rPr lang="en-US" sz="2400" i="1" dirty="0">
                <a:ea typeface="MS Mincho" charset="0"/>
                <a:cs typeface="MS Mincho" charset="0"/>
              </a:rPr>
              <a:t>P</a:t>
            </a:r>
            <a:r>
              <a:rPr lang="en-US" sz="2400" dirty="0">
                <a:ea typeface="MS Mincho" charset="0"/>
                <a:cs typeface="MS Mincho" charset="0"/>
              </a:rPr>
              <a:t> = (</a:t>
            </a:r>
            <a:r>
              <a:rPr lang="en-US" sz="2400" i="1" dirty="0">
                <a:ea typeface="MS Mincho" charset="0"/>
                <a:cs typeface="MS Mincho" charset="0"/>
              </a:rPr>
              <a:t>M</a:t>
            </a:r>
            <a:r>
              <a:rPr lang="en-US" sz="2400" dirty="0">
                <a:ea typeface="MS Mincho" charset="0"/>
                <a:cs typeface="MS Mincho" charset="0"/>
              </a:rPr>
              <a:t> </a:t>
            </a:r>
            <a:r>
              <a:rPr lang="en-US" sz="2400" dirty="0">
                <a:ea typeface="MS Mincho" charset="0"/>
                <a:cs typeface="MS Mincho" charset="0"/>
                <a:sym typeface="Symbol" charset="0"/>
              </a:rPr>
              <a:t></a:t>
            </a:r>
            <a:r>
              <a:rPr lang="en-US" sz="2400" dirty="0">
                <a:ea typeface="MS Mincho" charset="0"/>
                <a:cs typeface="MS Mincho" charset="0"/>
              </a:rPr>
              <a:t> </a:t>
            </a:r>
            <a:r>
              <a:rPr lang="en-US" sz="2400" i="1" dirty="0">
                <a:ea typeface="MS Mincho" charset="0"/>
                <a:cs typeface="MS Mincho" charset="0"/>
              </a:rPr>
              <a:t>V</a:t>
            </a:r>
            <a:r>
              <a:rPr lang="en-US" sz="2400" dirty="0">
                <a:ea typeface="MS Mincho" charset="0"/>
                <a:cs typeface="MS Mincho" charset="0"/>
              </a:rPr>
              <a:t>) </a:t>
            </a:r>
            <a:r>
              <a:rPr lang="en-US" sz="2400" dirty="0">
                <a:ea typeface="MS Mincho" charset="0"/>
                <a:cs typeface="MS Mincho" charset="0"/>
                <a:sym typeface="Symbol" charset="0"/>
              </a:rPr>
              <a:t></a:t>
            </a:r>
            <a:r>
              <a:rPr lang="en-US" sz="2400" dirty="0">
                <a:ea typeface="MS Mincho" charset="0"/>
                <a:cs typeface="MS Mincho" charset="0"/>
              </a:rPr>
              <a:t> </a:t>
            </a:r>
            <a:r>
              <a:rPr lang="en-US" sz="2400" i="1" dirty="0">
                <a:ea typeface="MS Mincho" charset="0"/>
                <a:cs typeface="MS Mincho" charset="0"/>
              </a:rPr>
              <a:t>Y.</a:t>
            </a:r>
          </a:p>
          <a:p>
            <a:pPr marL="360000" lvl="1" algn="just" eaLnBrk="1" hangingPunct="1">
              <a:defRPr/>
            </a:pPr>
            <a:r>
              <a:rPr lang="en-US" dirty="0">
                <a:ea typeface="MS Mincho" charset="0"/>
                <a:cs typeface="MS Mincho" charset="0"/>
              </a:rPr>
              <a:t>On the left is the price level and on the right are all the things that influence the price level.</a:t>
            </a:r>
          </a:p>
          <a:p>
            <a:pPr marL="360000" lvl="1" algn="just" eaLnBrk="1" hangingPunct="1">
              <a:defRPr/>
            </a:pPr>
            <a:r>
              <a:rPr lang="en-US" dirty="0">
                <a:ea typeface="MS Mincho" charset="0"/>
                <a:cs typeface="MS Mincho" charset="0"/>
              </a:rPr>
              <a:t>These influences are the quantity of money, the velocity of circulation, and real GDP. </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7347">
                                            <p:txEl>
                                              <p:pRg st="1" end="1"/>
                                            </p:txEl>
                                          </p:spTgt>
                                        </p:tgtEl>
                                        <p:attrNameLst>
                                          <p:attrName>style.visibility</p:attrName>
                                        </p:attrNameLst>
                                      </p:cBhvr>
                                      <p:to>
                                        <p:strVal val="visible"/>
                                      </p:to>
                                    </p:set>
                                    <p:animEffect transition="in" filter="wipe(left)">
                                      <p:cBhvr>
                                        <p:cTn id="7" dur="500"/>
                                        <p:tgtEl>
                                          <p:spTgt spid="697347">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97347">
                                            <p:txEl>
                                              <p:pRg st="2" end="2"/>
                                            </p:txEl>
                                          </p:spTgt>
                                        </p:tgtEl>
                                        <p:attrNameLst>
                                          <p:attrName>style.visibility</p:attrName>
                                        </p:attrNameLst>
                                      </p:cBhvr>
                                      <p:to>
                                        <p:strVal val="visible"/>
                                      </p:to>
                                    </p:set>
                                    <p:animEffect transition="in" filter="wipe(left)">
                                      <p:cBhvr>
                                        <p:cTn id="10" dur="500"/>
                                        <p:tgtEl>
                                          <p:spTgt spid="697347">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97347">
                                            <p:txEl>
                                              <p:pRg st="3" end="3"/>
                                            </p:txEl>
                                          </p:spTgt>
                                        </p:tgtEl>
                                        <p:attrNameLst>
                                          <p:attrName>style.visibility</p:attrName>
                                        </p:attrNameLst>
                                      </p:cBhvr>
                                      <p:to>
                                        <p:strVal val="visible"/>
                                      </p:to>
                                    </p:set>
                                    <p:animEffect transition="in" filter="wipe(left)">
                                      <p:cBhvr>
                                        <p:cTn id="15" dur="500"/>
                                        <p:tgtEl>
                                          <p:spTgt spid="697347">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97347">
                                            <p:txEl>
                                              <p:pRg st="4" end="4"/>
                                            </p:txEl>
                                          </p:spTgt>
                                        </p:tgtEl>
                                        <p:attrNameLst>
                                          <p:attrName>style.visibility</p:attrName>
                                        </p:attrNameLst>
                                      </p:cBhvr>
                                      <p:to>
                                        <p:strVal val="visible"/>
                                      </p:to>
                                    </p:set>
                                    <p:animEffect transition="in" filter="wipe(left)">
                                      <p:cBhvr>
                                        <p:cTn id="20" dur="500"/>
                                        <p:tgtEl>
                                          <p:spTgt spid="6973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347" grpId="0" build="p" bldLvl="3"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8370"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698371" name="Rectangle 3"/>
          <p:cNvSpPr>
            <a:spLocks noGrp="1" noChangeArrowheads="1"/>
          </p:cNvSpPr>
          <p:nvPr>
            <p:ph idx="1"/>
          </p:nvPr>
        </p:nvSpPr>
        <p:spPr/>
        <p:txBody>
          <a:bodyPr/>
          <a:lstStyle/>
          <a:p>
            <a:pPr lvl="1" eaLnBrk="1" hangingPunct="1">
              <a:tabLst>
                <a:tab pos="514350" algn="l"/>
              </a:tabLst>
              <a:defRPr/>
            </a:pPr>
            <a:r>
              <a:rPr lang="en-US" altLang="en-US">
                <a:ea typeface="MS Mincho" pitchFamily="49" charset="-128"/>
              </a:rPr>
              <a:t>To turn the equation into a theory of what determines the price level, we use two facts:</a:t>
            </a:r>
          </a:p>
          <a:p>
            <a:pPr lvl="1" eaLnBrk="1" hangingPunct="1">
              <a:buFontTx/>
              <a:buAutoNum type="arabicPeriod"/>
              <a:tabLst>
                <a:tab pos="514350" algn="l"/>
              </a:tabLst>
              <a:defRPr/>
            </a:pPr>
            <a:r>
              <a:rPr lang="en-US" altLang="en-US">
                <a:ea typeface="MS Mincho" pitchFamily="49" charset="-128"/>
              </a:rPr>
              <a:t>In the long run, real GDP equals potential GDP, which is independent of the quantity of money. </a:t>
            </a:r>
          </a:p>
          <a:p>
            <a:pPr lvl="1" eaLnBrk="1" hangingPunct="1">
              <a:buFontTx/>
              <a:buAutoNum type="arabicPeriod"/>
              <a:tabLst>
                <a:tab pos="514350" algn="l"/>
              </a:tabLst>
              <a:defRPr/>
            </a:pPr>
            <a:r>
              <a:rPr lang="en-US" altLang="en-US">
                <a:ea typeface="MS Mincho" pitchFamily="49" charset="-128"/>
              </a:rPr>
              <a:t>The velocity of circulation is relatively stable and does not change when the quantity of money changes. </a:t>
            </a:r>
          </a:p>
          <a:p>
            <a:pPr lvl="1" eaLnBrk="1" hangingPunct="1">
              <a:tabLst>
                <a:tab pos="514350" algn="l"/>
              </a:tabLst>
              <a:defRPr/>
            </a:pPr>
            <a:r>
              <a:rPr lang="en-US" altLang="en-US">
                <a:ea typeface="MS Mincho" pitchFamily="49" charset="-128"/>
              </a:rPr>
              <a:t>So, in the long run, </a:t>
            </a:r>
            <a:r>
              <a:rPr lang="en-US" altLang="en-US" i="1">
                <a:ea typeface="MS Mincho" pitchFamily="49" charset="-128"/>
              </a:rPr>
              <a:t>V</a:t>
            </a:r>
            <a:r>
              <a:rPr lang="en-US" altLang="en-US">
                <a:ea typeface="MS Mincho" pitchFamily="49" charset="-128"/>
              </a:rPr>
              <a:t> and </a:t>
            </a:r>
            <a:r>
              <a:rPr lang="en-US" altLang="en-US" i="1">
                <a:ea typeface="MS Mincho" pitchFamily="49" charset="-128"/>
              </a:rPr>
              <a:t>Y</a:t>
            </a:r>
            <a:r>
              <a:rPr lang="en-US" altLang="en-US">
                <a:ea typeface="MS Mincho" pitchFamily="49" charset="-128"/>
              </a:rPr>
              <a:t> are constant and the price level </a:t>
            </a:r>
            <a:r>
              <a:rPr lang="en-US" altLang="en-US" i="1">
                <a:ea typeface="MS Mincho" pitchFamily="49" charset="-128"/>
              </a:rPr>
              <a:t>P</a:t>
            </a:r>
            <a:r>
              <a:rPr lang="en-US" altLang="en-US">
                <a:ea typeface="MS Mincho" pitchFamily="49" charset="-128"/>
              </a:rPr>
              <a:t> is proportional to the quantity of money </a:t>
            </a:r>
            <a:r>
              <a:rPr lang="en-US" altLang="en-US" i="1">
                <a:ea typeface="MS Mincho" pitchFamily="49" charset="-128"/>
              </a:rPr>
              <a:t>M</a:t>
            </a:r>
            <a:r>
              <a:rPr lang="en-US" altLang="en-US">
                <a:ea typeface="MS Mincho" pitchFamily="49" charset="-128"/>
              </a:rPr>
              <a:t>.</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8371">
                                            <p:txEl>
                                              <p:pRg st="1" end="1"/>
                                            </p:txEl>
                                          </p:spTgt>
                                        </p:tgtEl>
                                        <p:attrNameLst>
                                          <p:attrName>style.visibility</p:attrName>
                                        </p:attrNameLst>
                                      </p:cBhvr>
                                      <p:to>
                                        <p:strVal val="visible"/>
                                      </p:to>
                                    </p:set>
                                    <p:animEffect transition="in" filter="wipe(left)">
                                      <p:cBhvr>
                                        <p:cTn id="7" dur="500"/>
                                        <p:tgtEl>
                                          <p:spTgt spid="6983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8371">
                                            <p:txEl>
                                              <p:pRg st="2" end="2"/>
                                            </p:txEl>
                                          </p:spTgt>
                                        </p:tgtEl>
                                        <p:attrNameLst>
                                          <p:attrName>style.visibility</p:attrName>
                                        </p:attrNameLst>
                                      </p:cBhvr>
                                      <p:to>
                                        <p:strVal val="visible"/>
                                      </p:to>
                                    </p:set>
                                    <p:animEffect transition="in" filter="wipe(left)">
                                      <p:cBhvr>
                                        <p:cTn id="12" dur="500"/>
                                        <p:tgtEl>
                                          <p:spTgt spid="6983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98371">
                                            <p:txEl>
                                              <p:pRg st="3" end="3"/>
                                            </p:txEl>
                                          </p:spTgt>
                                        </p:tgtEl>
                                        <p:attrNameLst>
                                          <p:attrName>style.visibility</p:attrName>
                                        </p:attrNameLst>
                                      </p:cBhvr>
                                      <p:to>
                                        <p:strVal val="visible"/>
                                      </p:to>
                                    </p:set>
                                    <p:animEffect transition="in" filter="wipe(left)">
                                      <p:cBhvr>
                                        <p:cTn id="17" dur="500"/>
                                        <p:tgtEl>
                                          <p:spTgt spid="698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1" grpId="0" build="p" bldLvl="3"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699395" name="Rectangle 3"/>
          <p:cNvSpPr>
            <a:spLocks noGrp="1" noChangeArrowheads="1"/>
          </p:cNvSpPr>
          <p:nvPr>
            <p:ph idx="1"/>
          </p:nvPr>
        </p:nvSpPr>
        <p:spPr/>
        <p:txBody>
          <a:bodyPr/>
          <a:lstStyle/>
          <a:p>
            <a:pPr marL="0" indent="0" eaLnBrk="1" hangingPunct="1">
              <a:spcBef>
                <a:spcPts val="600"/>
              </a:spcBef>
              <a:spcAft>
                <a:spcPts val="600"/>
              </a:spcAft>
              <a:buFont typeface="Webdings" charset="0"/>
              <a:buChar char="&lt;"/>
              <a:defRPr/>
            </a:pPr>
            <a:r>
              <a:rPr lang="en-US" dirty="0">
                <a:ea typeface="MS Mincho" charset="0"/>
                <a:cs typeface="MS Mincho" charset="0"/>
              </a:rPr>
              <a:t>Inflation and the Quantity Theory of Money</a:t>
            </a:r>
          </a:p>
          <a:p>
            <a:pPr marL="360000" lvl="1" eaLnBrk="1" hangingPunct="1">
              <a:defRPr/>
            </a:pPr>
            <a:r>
              <a:rPr lang="en-US" dirty="0">
                <a:ea typeface="MS Mincho" charset="0"/>
                <a:cs typeface="MS Mincho" charset="0"/>
              </a:rPr>
              <a:t>The equation of exchange tells us the relationship between the price </a:t>
            </a:r>
            <a:r>
              <a:rPr lang="en-US" i="1" dirty="0">
                <a:ea typeface="MS Mincho" charset="0"/>
                <a:cs typeface="MS Mincho" charset="0"/>
              </a:rPr>
              <a:t>level</a:t>
            </a:r>
            <a:r>
              <a:rPr lang="en-US" dirty="0">
                <a:ea typeface="MS Mincho" charset="0"/>
                <a:cs typeface="MS Mincho" charset="0"/>
              </a:rPr>
              <a:t>, the quantity of money, the velocity of circulation, and real GDP. </a:t>
            </a:r>
          </a:p>
          <a:p>
            <a:pPr marL="360000" lvl="1" eaLnBrk="1" hangingPunct="1">
              <a:defRPr/>
            </a:pPr>
            <a:r>
              <a:rPr lang="en-US" dirty="0">
                <a:ea typeface="MS Mincho" charset="0"/>
                <a:cs typeface="MS Mincho" charset="0"/>
              </a:rPr>
              <a:t>This equation implies a relationship between the rates of change of these variables, which is</a:t>
            </a:r>
          </a:p>
          <a:p>
            <a:pPr marL="360000" lvl="1" eaLnBrk="1" hangingPunct="1">
              <a:defRPr/>
            </a:pPr>
            <a:r>
              <a:rPr lang="en-US" dirty="0">
                <a:ea typeface="MS Mincho" charset="0"/>
                <a:cs typeface="MS Mincho" charset="0"/>
              </a:rPr>
              <a:t>Money growth + Velocity growth =</a:t>
            </a:r>
          </a:p>
          <a:p>
            <a:pPr marL="360000" indent="0" algn="r" eaLnBrk="1" hangingPunct="1">
              <a:spcBef>
                <a:spcPts val="600"/>
              </a:spcBef>
              <a:spcAft>
                <a:spcPts val="600"/>
              </a:spcAft>
              <a:buFont typeface="Webdings" charset="0"/>
              <a:buNone/>
              <a:defRPr/>
            </a:pPr>
            <a:r>
              <a:rPr lang="en-US" sz="2400" b="0" dirty="0">
                <a:solidFill>
                  <a:schemeClr val="tx1"/>
                </a:solidFill>
                <a:ea typeface="MS Mincho" charset="0"/>
                <a:cs typeface="MS Mincho" charset="0"/>
              </a:rPr>
              <a:t>Inflation rate + Real GDP growth</a:t>
            </a:r>
          </a:p>
          <a:p>
            <a:pPr marL="360000" lvl="1" eaLnBrk="1" hangingPunct="1">
              <a:defRPr/>
            </a:pPr>
            <a:r>
              <a:rPr lang="en-US" dirty="0">
                <a:ea typeface="MS Mincho" charset="0"/>
                <a:cs typeface="MS Mincho" charset="0"/>
              </a:rPr>
              <a:t>Figure 28.6 on the next slide illustrates the relationship.</a:t>
            </a:r>
            <a:endParaRPr lang="en-US" sz="2000" b="1" dirty="0">
              <a:ea typeface="MS Mincho" charset="0"/>
              <a:cs typeface="MS Mincho" charset="0"/>
            </a:endParaRP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9395">
                                            <p:txEl>
                                              <p:pRg st="1" end="1"/>
                                            </p:txEl>
                                          </p:spTgt>
                                        </p:tgtEl>
                                        <p:attrNameLst>
                                          <p:attrName>style.visibility</p:attrName>
                                        </p:attrNameLst>
                                      </p:cBhvr>
                                      <p:to>
                                        <p:strVal val="visible"/>
                                      </p:to>
                                    </p:set>
                                    <p:animEffect transition="in" filter="wipe(left)">
                                      <p:cBhvr>
                                        <p:cTn id="7" dur="500"/>
                                        <p:tgtEl>
                                          <p:spTgt spid="6993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9395">
                                            <p:txEl>
                                              <p:pRg st="2" end="2"/>
                                            </p:txEl>
                                          </p:spTgt>
                                        </p:tgtEl>
                                        <p:attrNameLst>
                                          <p:attrName>style.visibility</p:attrName>
                                        </p:attrNameLst>
                                      </p:cBhvr>
                                      <p:to>
                                        <p:strVal val="visible"/>
                                      </p:to>
                                    </p:set>
                                    <p:animEffect transition="in" filter="wipe(left)">
                                      <p:cBhvr>
                                        <p:cTn id="12" dur="500"/>
                                        <p:tgtEl>
                                          <p:spTgt spid="6993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99395">
                                            <p:txEl>
                                              <p:pRg st="3" end="3"/>
                                            </p:txEl>
                                          </p:spTgt>
                                        </p:tgtEl>
                                        <p:attrNameLst>
                                          <p:attrName>style.visibility</p:attrName>
                                        </p:attrNameLst>
                                      </p:cBhvr>
                                      <p:to>
                                        <p:strVal val="visible"/>
                                      </p:to>
                                    </p:set>
                                    <p:animEffect transition="in" filter="wipe(left)">
                                      <p:cBhvr>
                                        <p:cTn id="17" dur="500"/>
                                        <p:tgtEl>
                                          <p:spTgt spid="69939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99395">
                                            <p:txEl>
                                              <p:pRg st="4" end="4"/>
                                            </p:txEl>
                                          </p:spTgt>
                                        </p:tgtEl>
                                        <p:attrNameLst>
                                          <p:attrName>style.visibility</p:attrName>
                                        </p:attrNameLst>
                                      </p:cBhvr>
                                      <p:to>
                                        <p:strVal val="visible"/>
                                      </p:to>
                                    </p:set>
                                    <p:animEffect transition="in" filter="wipe(left)">
                                      <p:cBhvr>
                                        <p:cTn id="22" dur="500"/>
                                        <p:tgtEl>
                                          <p:spTgt spid="69939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99395">
                                            <p:txEl>
                                              <p:pRg st="5" end="5"/>
                                            </p:txEl>
                                          </p:spTgt>
                                        </p:tgtEl>
                                        <p:attrNameLst>
                                          <p:attrName>style.visibility</p:attrName>
                                        </p:attrNameLst>
                                      </p:cBhvr>
                                      <p:to>
                                        <p:strVal val="visible"/>
                                      </p:to>
                                    </p:set>
                                    <p:animEffect transition="in" filter="wipe(left)">
                                      <p:cBhvr>
                                        <p:cTn id="27" dur="500"/>
                                        <p:tgtEl>
                                          <p:spTgt spid="6993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395" grpId="0" build="p" bldLvl="3"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0594"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GB" dirty="0">
              <a:cs typeface="+mj-cs"/>
            </a:endParaRPr>
          </a:p>
        </p:txBody>
      </p:sp>
      <p:sp>
        <p:nvSpPr>
          <p:cNvPr id="750595" name="Rectangle 3"/>
          <p:cNvSpPr>
            <a:spLocks noGrp="1" noChangeArrowheads="1"/>
          </p:cNvSpPr>
          <p:nvPr>
            <p:ph idx="1"/>
          </p:nvPr>
        </p:nvSpPr>
        <p:spPr>
          <a:xfrm>
            <a:off x="360363" y="1439863"/>
            <a:ext cx="8301037" cy="4648200"/>
          </a:xfrm>
        </p:spPr>
        <p:txBody>
          <a:bodyPr/>
          <a:lstStyle/>
          <a:p>
            <a:pPr marL="360000" lvl="1" eaLnBrk="1" hangingPunct="1">
              <a:defRPr/>
            </a:pPr>
            <a:r>
              <a:rPr lang="en-US" dirty="0">
                <a:ea typeface="MS Mincho" charset="0"/>
                <a:cs typeface="MS Mincho" charset="0"/>
              </a:rPr>
              <a:t>The velocity of circulation grows at 1 percent a year and real GDP grows at 3 percent a year.</a:t>
            </a:r>
            <a:endParaRPr lang="en-GB" dirty="0"/>
          </a:p>
        </p:txBody>
      </p:sp>
      <p:sp>
        <p:nvSpPr>
          <p:cNvPr id="750603" name="Rectangle 11"/>
          <p:cNvSpPr>
            <a:spLocks noChangeArrowheads="1"/>
          </p:cNvSpPr>
          <p:nvPr/>
        </p:nvSpPr>
        <p:spPr bwMode="auto">
          <a:xfrm>
            <a:off x="360363" y="2339975"/>
            <a:ext cx="28178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60000" lvl="1" eaLnBrk="1" hangingPunct="1">
              <a:spcBef>
                <a:spcPts val="600"/>
              </a:spcBef>
              <a:spcAft>
                <a:spcPts val="600"/>
              </a:spcAft>
              <a:defRPr/>
            </a:pPr>
            <a:r>
              <a:rPr lang="en-US" dirty="0">
                <a:latin typeface="Arial" charset="0"/>
                <a:ea typeface="MS Mincho" charset="0"/>
                <a:cs typeface="MS Mincho" charset="0"/>
              </a:rPr>
              <a:t>If the quantity of money grows at 2 percent a year,</a:t>
            </a:r>
          </a:p>
          <a:p>
            <a:pPr marL="360000" lvl="1" eaLnBrk="1" hangingPunct="1">
              <a:spcBef>
                <a:spcPts val="600"/>
              </a:spcBef>
              <a:spcAft>
                <a:spcPts val="600"/>
              </a:spcAft>
              <a:defRPr/>
            </a:pPr>
            <a:r>
              <a:rPr lang="en-US" dirty="0">
                <a:latin typeface="Arial" charset="0"/>
                <a:ea typeface="MS Mincho" charset="0"/>
                <a:cs typeface="MS Mincho" charset="0"/>
              </a:rPr>
              <a:t>the inflation rate is zero. </a:t>
            </a:r>
            <a:endParaRPr lang="en-GB" dirty="0">
              <a:latin typeface="Arial" charset="0"/>
              <a:ea typeface="ＭＳ Ｐゴシック" charset="0"/>
            </a:endParaRPr>
          </a:p>
        </p:txBody>
      </p:sp>
      <p:pic>
        <p:nvPicPr>
          <p:cNvPr id="10547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339975"/>
            <a:ext cx="526097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339975"/>
            <a:ext cx="526097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750595">
                                            <p:txEl>
                                              <p:pRg st="0" end="0"/>
                                            </p:txEl>
                                          </p:spTgt>
                                        </p:tgtEl>
                                        <p:attrNameLst>
                                          <p:attrName>style.visibility</p:attrName>
                                        </p:attrNameLst>
                                      </p:cBhvr>
                                      <p:to>
                                        <p:strVal val="visible"/>
                                      </p:to>
                                    </p:set>
                                    <p:animEffect transition="in" filter="wipe(left)">
                                      <p:cBhvr>
                                        <p:cTn id="7" dur="500"/>
                                        <p:tgtEl>
                                          <p:spTgt spid="75059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10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750603">
                                            <p:txEl>
                                              <p:pRg st="0" end="0"/>
                                            </p:txEl>
                                          </p:spTgt>
                                        </p:tgtEl>
                                        <p:attrNameLst>
                                          <p:attrName>style.visibility</p:attrName>
                                        </p:attrNameLst>
                                      </p:cBhvr>
                                      <p:to>
                                        <p:strVal val="visible"/>
                                      </p:to>
                                    </p:set>
                                    <p:animEffect transition="in" filter="wipe(left)">
                                      <p:cBhvr>
                                        <p:cTn id="15" dur="500"/>
                                        <p:tgtEl>
                                          <p:spTgt spid="75060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750603">
                                            <p:txEl>
                                              <p:pRg st="1" end="1"/>
                                            </p:txEl>
                                          </p:spTgt>
                                        </p:tgtEl>
                                        <p:attrNameLst>
                                          <p:attrName>style.visibility</p:attrName>
                                        </p:attrNameLst>
                                      </p:cBhvr>
                                      <p:to>
                                        <p:strVal val="visible"/>
                                      </p:to>
                                    </p:set>
                                    <p:animEffect transition="in" filter="wipe(left)">
                                      <p:cBhvr>
                                        <p:cTn id="20" dur="500"/>
                                        <p:tgtEl>
                                          <p:spTgt spid="750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752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38200"/>
            <a:ext cx="751522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838200"/>
            <a:ext cx="751522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 y="838200"/>
            <a:ext cx="751522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2000" y="838200"/>
            <a:ext cx="751522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2000" y="838200"/>
            <a:ext cx="751522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2000" y="838200"/>
            <a:ext cx="751522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62000" y="838200"/>
            <a:ext cx="751522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838200"/>
            <a:ext cx="751522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0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10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10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100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1000"/>
                                        <p:tgtEl>
                                          <p:spTgt spid="2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1000"/>
                                        <p:tgtEl>
                                          <p:spTgt spid="2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2642"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GB" dirty="0">
              <a:cs typeface="+mj-cs"/>
            </a:endParaRPr>
          </a:p>
        </p:txBody>
      </p:sp>
      <p:sp>
        <p:nvSpPr>
          <p:cNvPr id="752643" name="Rectangle 3"/>
          <p:cNvSpPr>
            <a:spLocks noGrp="1" noChangeArrowheads="1"/>
          </p:cNvSpPr>
          <p:nvPr>
            <p:ph idx="1"/>
          </p:nvPr>
        </p:nvSpPr>
        <p:spPr/>
        <p:txBody>
          <a:bodyPr/>
          <a:lstStyle/>
          <a:p>
            <a:pPr marL="360000" lvl="1" eaLnBrk="1" hangingPunct="1">
              <a:defRPr/>
            </a:pPr>
            <a:r>
              <a:rPr lang="en-US" dirty="0">
                <a:ea typeface="MS Mincho" charset="0"/>
                <a:cs typeface="MS Mincho" charset="0"/>
              </a:rPr>
              <a:t>The velocity of circulation grows at 1 percent a year and real GDP grows at 3 percent a year.</a:t>
            </a:r>
          </a:p>
          <a:p>
            <a:pPr marL="290513" lvl="1" eaLnBrk="1" hangingPunct="1">
              <a:lnSpc>
                <a:spcPct val="95000"/>
              </a:lnSpc>
              <a:defRPr/>
            </a:pPr>
            <a:endParaRPr lang="en-GB" dirty="0"/>
          </a:p>
        </p:txBody>
      </p:sp>
      <p:sp>
        <p:nvSpPr>
          <p:cNvPr id="752651" name="Rectangle 11"/>
          <p:cNvSpPr>
            <a:spLocks noChangeArrowheads="1"/>
          </p:cNvSpPr>
          <p:nvPr/>
        </p:nvSpPr>
        <p:spPr bwMode="auto">
          <a:xfrm>
            <a:off x="360363" y="2339975"/>
            <a:ext cx="28924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60000" lvl="1" eaLnBrk="1" hangingPunct="1">
              <a:spcBef>
                <a:spcPts val="600"/>
              </a:spcBef>
              <a:spcAft>
                <a:spcPts val="600"/>
              </a:spcAft>
              <a:defRPr/>
            </a:pPr>
            <a:r>
              <a:rPr lang="en-US" dirty="0">
                <a:latin typeface="Arial" charset="0"/>
                <a:ea typeface="MS Mincho" charset="0"/>
                <a:cs typeface="MS Mincho" charset="0"/>
              </a:rPr>
              <a:t>If the quantity of money grows at</a:t>
            </a:r>
          </a:p>
          <a:p>
            <a:pPr marL="360000" lvl="1" eaLnBrk="1" hangingPunct="1">
              <a:spcBef>
                <a:spcPts val="600"/>
              </a:spcBef>
              <a:spcAft>
                <a:spcPts val="600"/>
              </a:spcAft>
              <a:defRPr/>
            </a:pPr>
            <a:r>
              <a:rPr lang="en-US" dirty="0">
                <a:latin typeface="Arial" charset="0"/>
                <a:ea typeface="MS Mincho" charset="0"/>
                <a:cs typeface="MS Mincho" charset="0"/>
              </a:rPr>
              <a:t>4 percent a year,</a:t>
            </a:r>
          </a:p>
          <a:p>
            <a:pPr marL="360000" lvl="1" eaLnBrk="1" hangingPunct="1">
              <a:spcBef>
                <a:spcPts val="600"/>
              </a:spcBef>
              <a:spcAft>
                <a:spcPts val="600"/>
              </a:spcAft>
              <a:defRPr/>
            </a:pPr>
            <a:r>
              <a:rPr lang="en-US" dirty="0">
                <a:latin typeface="Arial" charset="0"/>
                <a:ea typeface="MS Mincho" charset="0"/>
                <a:cs typeface="MS Mincho" charset="0"/>
              </a:rPr>
              <a:t>the inflation rate is 2 percent a year. </a:t>
            </a:r>
            <a:endParaRPr lang="en-GB" dirty="0">
              <a:latin typeface="Arial" charset="0"/>
              <a:ea typeface="ＭＳ Ｐゴシック" charset="0"/>
            </a:endParaRPr>
          </a:p>
        </p:txBody>
      </p:sp>
      <p:pic>
        <p:nvPicPr>
          <p:cNvPr id="10957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339975"/>
            <a:ext cx="526097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4"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339975"/>
            <a:ext cx="526097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339975"/>
            <a:ext cx="526097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2339975"/>
            <a:ext cx="526097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2339975"/>
            <a:ext cx="526097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52651">
                                            <p:txEl>
                                              <p:pRg st="0" end="0"/>
                                            </p:txEl>
                                          </p:spTgt>
                                        </p:tgtEl>
                                        <p:attrNameLst>
                                          <p:attrName>style.visibility</p:attrName>
                                        </p:attrNameLst>
                                      </p:cBhvr>
                                      <p:to>
                                        <p:strVal val="visible"/>
                                      </p:to>
                                    </p:set>
                                    <p:animEffect transition="in" filter="wipe(left)">
                                      <p:cBhvr>
                                        <p:cTn id="7" dur="500"/>
                                        <p:tgtEl>
                                          <p:spTgt spid="752651">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10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752651">
                                            <p:txEl>
                                              <p:pRg st="1" end="1"/>
                                            </p:txEl>
                                          </p:spTgt>
                                        </p:tgtEl>
                                        <p:attrNameLst>
                                          <p:attrName>style.visibility</p:attrName>
                                        </p:attrNameLst>
                                      </p:cBhvr>
                                      <p:to>
                                        <p:strVal val="visible"/>
                                      </p:to>
                                    </p:set>
                                    <p:animEffect transition="in" filter="wipe(left)">
                                      <p:cBhvr>
                                        <p:cTn id="15" dur="500"/>
                                        <p:tgtEl>
                                          <p:spTgt spid="752651">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1000"/>
                                        <p:tgtEl>
                                          <p:spTgt spid="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752651">
                                            <p:txEl>
                                              <p:pRg st="2" end="2"/>
                                            </p:txEl>
                                          </p:spTgt>
                                        </p:tgtEl>
                                        <p:attrNameLst>
                                          <p:attrName>style.visibility</p:attrName>
                                        </p:attrNameLst>
                                      </p:cBhvr>
                                      <p:to>
                                        <p:strVal val="visible"/>
                                      </p:to>
                                    </p:set>
                                    <p:animEffect transition="in" filter="wipe(left)">
                                      <p:cBhvr>
                                        <p:cTn id="23" dur="500"/>
                                        <p:tgtEl>
                                          <p:spTgt spid="752651">
                                            <p:txEl>
                                              <p:pRg st="2" end="2"/>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3666"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GB" dirty="0">
              <a:cs typeface="+mj-cs"/>
            </a:endParaRPr>
          </a:p>
        </p:txBody>
      </p:sp>
      <p:sp>
        <p:nvSpPr>
          <p:cNvPr id="753667" name="Rectangle 3"/>
          <p:cNvSpPr>
            <a:spLocks noGrp="1" noChangeArrowheads="1"/>
          </p:cNvSpPr>
          <p:nvPr>
            <p:ph idx="1"/>
          </p:nvPr>
        </p:nvSpPr>
        <p:spPr/>
        <p:txBody>
          <a:bodyPr/>
          <a:lstStyle/>
          <a:p>
            <a:pPr marL="360000" lvl="1" eaLnBrk="1" hangingPunct="1">
              <a:defRPr/>
            </a:pPr>
            <a:r>
              <a:rPr lang="en-US" dirty="0">
                <a:ea typeface="MS Mincho" charset="0"/>
                <a:cs typeface="MS Mincho" charset="0"/>
              </a:rPr>
              <a:t>The velocity of circulation grows at 1 percent a year and real GDP grows at 3 percent a year.</a:t>
            </a:r>
          </a:p>
          <a:p>
            <a:pPr marL="290513" lvl="1" eaLnBrk="1" hangingPunct="1">
              <a:lnSpc>
                <a:spcPct val="95000"/>
              </a:lnSpc>
              <a:defRPr/>
            </a:pPr>
            <a:endParaRPr lang="en-GB" dirty="0"/>
          </a:p>
        </p:txBody>
      </p:sp>
      <p:sp>
        <p:nvSpPr>
          <p:cNvPr id="753675" name="Rectangle 11"/>
          <p:cNvSpPr>
            <a:spLocks noChangeArrowheads="1"/>
          </p:cNvSpPr>
          <p:nvPr/>
        </p:nvSpPr>
        <p:spPr bwMode="auto">
          <a:xfrm>
            <a:off x="360363" y="2339975"/>
            <a:ext cx="30686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60000" lvl="1" eaLnBrk="1" hangingPunct="1">
              <a:spcBef>
                <a:spcPts val="600"/>
              </a:spcBef>
              <a:spcAft>
                <a:spcPts val="600"/>
              </a:spcAft>
              <a:defRPr/>
            </a:pPr>
            <a:r>
              <a:rPr lang="en-US" dirty="0">
                <a:latin typeface="Arial" charset="0"/>
                <a:ea typeface="MS Mincho" charset="0"/>
                <a:cs typeface="MS Mincho" charset="0"/>
              </a:rPr>
              <a:t>If the quantity of money grows at 10 percent a year,</a:t>
            </a:r>
          </a:p>
          <a:p>
            <a:pPr marL="360000" lvl="1" eaLnBrk="1" hangingPunct="1">
              <a:spcBef>
                <a:spcPts val="600"/>
              </a:spcBef>
              <a:spcAft>
                <a:spcPts val="600"/>
              </a:spcAft>
              <a:defRPr/>
            </a:pPr>
            <a:r>
              <a:rPr lang="en-US" dirty="0">
                <a:latin typeface="Arial" charset="0"/>
                <a:ea typeface="MS Mincho" charset="0"/>
                <a:cs typeface="MS Mincho" charset="0"/>
              </a:rPr>
              <a:t>the inflation rate is 8 percent a year. </a:t>
            </a:r>
            <a:endParaRPr lang="en-GB" dirty="0">
              <a:latin typeface="Arial" charset="0"/>
              <a:ea typeface="ＭＳ Ｐゴシック" charset="0"/>
            </a:endParaRPr>
          </a:p>
        </p:txBody>
      </p:sp>
      <p:pic>
        <p:nvPicPr>
          <p:cNvPr id="111621"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339975"/>
            <a:ext cx="526097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339975"/>
            <a:ext cx="526097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3"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339975"/>
            <a:ext cx="526097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4"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2339975"/>
            <a:ext cx="526097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5"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2339975"/>
            <a:ext cx="526097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2339975"/>
            <a:ext cx="526097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2339975"/>
            <a:ext cx="526097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2339975"/>
            <a:ext cx="526097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53675">
                                            <p:txEl>
                                              <p:pRg st="0" end="0"/>
                                            </p:txEl>
                                          </p:spTgt>
                                        </p:tgtEl>
                                        <p:attrNameLst>
                                          <p:attrName>style.visibility</p:attrName>
                                        </p:attrNameLst>
                                      </p:cBhvr>
                                      <p:to>
                                        <p:strVal val="visible"/>
                                      </p:to>
                                    </p:set>
                                    <p:animEffect transition="in" filter="wipe(left)">
                                      <p:cBhvr>
                                        <p:cTn id="7" dur="500"/>
                                        <p:tgtEl>
                                          <p:spTgt spid="75367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1000"/>
                                        <p:tgtEl>
                                          <p:spTgt spid="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753675">
                                            <p:txEl>
                                              <p:pRg st="1" end="1"/>
                                            </p:txEl>
                                          </p:spTgt>
                                        </p:tgtEl>
                                        <p:attrNameLst>
                                          <p:attrName>style.visibility</p:attrName>
                                        </p:attrNameLst>
                                      </p:cBhvr>
                                      <p:to>
                                        <p:strVal val="visible"/>
                                      </p:to>
                                    </p:set>
                                    <p:animEffect transition="in" filter="wipe(left)">
                                      <p:cBhvr>
                                        <p:cTn id="15" dur="500"/>
                                        <p:tgtEl>
                                          <p:spTgt spid="753675">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1000"/>
                                        <p:tgtEl>
                                          <p:spTgt spid="19"/>
                                        </p:tgtEl>
                                      </p:cBhvr>
                                    </p:animEffect>
                                  </p:childTnLst>
                                </p:cTn>
                              </p:par>
                              <p:par>
                                <p:cTn id="19" presetID="10" presetClass="entr" presetSubtype="0" fill="hold" nodeType="withEffect">
                                  <p:stCondLst>
                                    <p:cond delay="9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81000" y="1905000"/>
            <a:ext cx="8229600" cy="428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mn-ea"/>
                <a:cs typeface="ＭＳ Ｐゴシック" charset="0"/>
              </a:defRPr>
            </a:lvl1pPr>
            <a:lvl2pPr marL="457200" algn="l" rtl="0" eaLnBrk="0" fontAlgn="base" hangingPunct="0">
              <a:lnSpc>
                <a:spcPct val="105000"/>
              </a:lnSpc>
              <a:spcBef>
                <a:spcPct val="50000"/>
              </a:spcBef>
              <a:spcAft>
                <a:spcPct val="0"/>
              </a:spcAft>
              <a:defRPr sz="2400">
                <a:solidFill>
                  <a:schemeClr val="tx1"/>
                </a:solidFill>
                <a:latin typeface="+mn-lt"/>
                <a:ea typeface="+mn-ea"/>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defRPr/>
            </a:pPr>
            <a:r>
              <a:rPr lang="en-US" altLang="en-US" kern="0" dirty="0">
                <a:ea typeface="ＭＳ Ｐゴシック"/>
              </a:rPr>
              <a:t>Real and Money Interactions and Policy</a:t>
            </a:r>
          </a:p>
          <a:p>
            <a:pPr marL="360000" lvl="1" eaLnBrk="1" hangingPunct="1">
              <a:lnSpc>
                <a:spcPct val="100000"/>
              </a:lnSpc>
              <a:spcBef>
                <a:spcPts val="600"/>
              </a:spcBef>
              <a:spcAft>
                <a:spcPts val="600"/>
              </a:spcAft>
              <a:defRPr/>
            </a:pPr>
            <a:r>
              <a:rPr lang="en-US" altLang="en-US" kern="0" dirty="0">
                <a:solidFill>
                  <a:srgbClr val="000000"/>
                </a:solidFill>
                <a:ea typeface="ＭＳ Ｐゴシック"/>
              </a:rPr>
              <a:t>The effects of money can be best understood in two steps:</a:t>
            </a:r>
          </a:p>
          <a:p>
            <a:pPr marL="702900" lvl="2" indent="-342900" eaLnBrk="1" hangingPunct="1">
              <a:spcBef>
                <a:spcPts val="600"/>
              </a:spcBef>
              <a:spcAft>
                <a:spcPts val="600"/>
              </a:spcAft>
              <a:buFont typeface="Arial" panose="020B0604020202020204" pitchFamily="34" charset="0"/>
              <a:buChar char="•"/>
              <a:defRPr/>
            </a:pPr>
            <a:r>
              <a:rPr lang="en-CA" altLang="en-US" kern="0" dirty="0">
                <a:solidFill>
                  <a:srgbClr val="000000"/>
                </a:solidFill>
                <a:ea typeface="ＭＳ Ｐゴシック"/>
              </a:rPr>
              <a:t>The effects of the Fed</a:t>
            </a:r>
            <a:r>
              <a:rPr lang="en-US" altLang="en-US" kern="0" dirty="0">
                <a:solidFill>
                  <a:srgbClr val="000000"/>
                </a:solidFill>
                <a:ea typeface="ＭＳ Ｐゴシック"/>
              </a:rPr>
              <a:t>’</a:t>
            </a:r>
            <a:r>
              <a:rPr lang="en-CA" altLang="ja-JP" kern="0" dirty="0">
                <a:solidFill>
                  <a:srgbClr val="000000"/>
                </a:solidFill>
                <a:ea typeface="ＭＳ Ｐゴシック"/>
              </a:rPr>
              <a:t>s actions on the short-term nominal interest rate</a:t>
            </a:r>
          </a:p>
          <a:p>
            <a:pPr marL="702900" lvl="2" indent="-342900" eaLnBrk="1" hangingPunct="1">
              <a:spcBef>
                <a:spcPts val="600"/>
              </a:spcBef>
              <a:spcAft>
                <a:spcPts val="600"/>
              </a:spcAft>
              <a:buFont typeface="Arial" panose="020B0604020202020204" pitchFamily="34" charset="0"/>
              <a:buChar char="•"/>
              <a:defRPr/>
            </a:pPr>
            <a:r>
              <a:rPr lang="en-CA" altLang="en-US" kern="0" dirty="0">
                <a:solidFill>
                  <a:srgbClr val="000000"/>
                </a:solidFill>
                <a:ea typeface="ＭＳ Ｐゴシック"/>
              </a:rPr>
              <a:t>The long-run effects of the Fed</a:t>
            </a:r>
            <a:r>
              <a:rPr lang="en-US" altLang="en-US" kern="0" dirty="0">
                <a:solidFill>
                  <a:srgbClr val="000000"/>
                </a:solidFill>
                <a:ea typeface="ＭＳ Ｐゴシック"/>
              </a:rPr>
              <a:t>’</a:t>
            </a:r>
            <a:r>
              <a:rPr lang="en-CA" altLang="ja-JP" kern="0" dirty="0">
                <a:solidFill>
                  <a:srgbClr val="000000"/>
                </a:solidFill>
                <a:ea typeface="ＭＳ Ｐゴシック"/>
              </a:rPr>
              <a:t>s actions on the price level and the inflation rate</a:t>
            </a:r>
          </a:p>
          <a:p>
            <a:pPr lvl="2" eaLnBrk="1" hangingPunct="1">
              <a:buFontTx/>
              <a:buNone/>
              <a:defRPr/>
            </a:pPr>
            <a:endParaRPr lang="en-CA" altLang="en-US" kern="0" dirty="0">
              <a:solidFill>
                <a:srgbClr val="000000"/>
              </a:solidFill>
              <a:ea typeface="ＭＳ Ｐゴシック"/>
            </a:endParaRPr>
          </a:p>
        </p:txBody>
      </p:sp>
      <p:sp>
        <p:nvSpPr>
          <p:cNvPr id="9" name="Line 6"/>
          <p:cNvSpPr>
            <a:spLocks noChangeShapeType="1"/>
          </p:cNvSpPr>
          <p:nvPr/>
        </p:nvSpPr>
        <p:spPr bwMode="auto">
          <a:xfrm>
            <a:off x="381000" y="1524000"/>
            <a:ext cx="7620000" cy="0"/>
          </a:xfrm>
          <a:prstGeom prst="line">
            <a:avLst/>
          </a:prstGeom>
          <a:noFill/>
          <a:ln w="88900">
            <a:solidFill>
              <a:srgbClr val="00468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eaLnBrk="1" hangingPunct="1">
              <a:defRPr/>
            </a:pPr>
            <a:endParaRPr lang="en-US">
              <a:solidFill>
                <a:srgbClr val="000000"/>
              </a:solidFill>
              <a:latin typeface="Arial" charset="0"/>
              <a:ea typeface="ＭＳ Ｐゴシック" charset="0"/>
            </a:endParaRPr>
          </a:p>
        </p:txBody>
      </p:sp>
      <p:sp>
        <p:nvSpPr>
          <p:cNvPr id="10" name="Text Box 7"/>
          <p:cNvSpPr txBox="1">
            <a:spLocks noChangeArrowheads="1"/>
          </p:cNvSpPr>
          <p:nvPr/>
        </p:nvSpPr>
        <p:spPr bwMode="auto">
          <a:xfrm>
            <a:off x="381000" y="990600"/>
            <a:ext cx="8458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auto" hangingPunct="1">
              <a:spcBef>
                <a:spcPct val="50000"/>
              </a:spcBef>
              <a:spcAft>
                <a:spcPts val="0"/>
              </a:spcAft>
              <a:defRPr/>
            </a:pPr>
            <a:r>
              <a:rPr lang="en-US" altLang="en-US" sz="2600" b="1" kern="0">
                <a:solidFill>
                  <a:srgbClr val="000000"/>
                </a:solidFill>
              </a:rPr>
              <a:t>WHERE WE ARE AND WHERE WE’RE HEADING</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3"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700419" name="Rectangle 3"/>
          <p:cNvSpPr>
            <a:spLocks noGrp="1" noChangeArrowheads="1"/>
          </p:cNvSpPr>
          <p:nvPr>
            <p:ph idx="1"/>
          </p:nvPr>
        </p:nvSpPr>
        <p:spPr/>
        <p:txBody>
          <a:bodyPr/>
          <a:lstStyle/>
          <a:p>
            <a:pPr marL="360000" lvl="1" eaLnBrk="1" hangingPunct="1">
              <a:defRPr/>
            </a:pPr>
            <a:r>
              <a:rPr lang="en-US" sz="2600" b="1" dirty="0">
                <a:solidFill>
                  <a:srgbClr val="00468F"/>
                </a:solidFill>
                <a:ea typeface="MS Mincho" charset="0"/>
                <a:cs typeface="MS Mincho" charset="0"/>
              </a:rPr>
              <a:t>A Change in the Inflation Rate</a:t>
            </a:r>
          </a:p>
          <a:p>
            <a:pPr marL="360000" lvl="1" eaLnBrk="1" hangingPunct="1">
              <a:defRPr/>
            </a:pPr>
            <a:r>
              <a:rPr lang="en-US" dirty="0">
                <a:ea typeface="MS Mincho" charset="0"/>
                <a:cs typeface="MS Mincho" charset="0"/>
              </a:rPr>
              <a:t>Because, in the long run, both velocity growth and real GDP growth are independent of the growth rate of money: … </a:t>
            </a:r>
          </a:p>
          <a:p>
            <a:pPr marL="360000" lvl="1" eaLnBrk="1" hangingPunct="1">
              <a:defRPr/>
            </a:pPr>
            <a:r>
              <a:rPr lang="en-US" dirty="0">
                <a:ea typeface="MS Mincho" charset="0"/>
                <a:cs typeface="MS Mincho" charset="0"/>
              </a:rPr>
              <a:t>A change in the money growth rate brings an equal change in the inflation rate.</a:t>
            </a:r>
            <a:endParaRPr lang="en-US" sz="2000" b="1" i="1" dirty="0">
              <a:ea typeface="MS Mincho" charset="0"/>
              <a:cs typeface="MS Mincho" charset="0"/>
            </a:endParaRP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0419">
                                            <p:txEl>
                                              <p:pRg st="1" end="1"/>
                                            </p:txEl>
                                          </p:spTgt>
                                        </p:tgtEl>
                                        <p:attrNameLst>
                                          <p:attrName>style.visibility</p:attrName>
                                        </p:attrNameLst>
                                      </p:cBhvr>
                                      <p:to>
                                        <p:strVal val="visible"/>
                                      </p:to>
                                    </p:set>
                                    <p:animEffect transition="in" filter="wipe(left)">
                                      <p:cBhvr>
                                        <p:cTn id="7" dur="500"/>
                                        <p:tgtEl>
                                          <p:spTgt spid="7004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0419">
                                            <p:txEl>
                                              <p:pRg st="2" end="2"/>
                                            </p:txEl>
                                          </p:spTgt>
                                        </p:tgtEl>
                                        <p:attrNameLst>
                                          <p:attrName>style.visibility</p:attrName>
                                        </p:attrNameLst>
                                      </p:cBhvr>
                                      <p:to>
                                        <p:strVal val="visible"/>
                                      </p:to>
                                    </p:set>
                                    <p:animEffect transition="in" filter="wipe(left)">
                                      <p:cBhvr>
                                        <p:cTn id="12" dur="500"/>
                                        <p:tgtEl>
                                          <p:spTgt spid="700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19" grpId="0" build="p" bldLvl="3"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8916" name="Rectangle 4"/>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678917" name="Rectangle 5"/>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cs typeface="+mn-cs"/>
              </a:rPr>
              <a:t>Hyperinflation</a:t>
            </a:r>
          </a:p>
          <a:p>
            <a:pPr lvl="1" eaLnBrk="1" hangingPunct="1">
              <a:defRPr/>
            </a:pPr>
            <a:r>
              <a:rPr lang="en-US" dirty="0"/>
              <a:t>If the quantity of money grows rapidly, the inflation rate will be very high.</a:t>
            </a:r>
          </a:p>
          <a:p>
            <a:pPr lvl="1" eaLnBrk="1" hangingPunct="1">
              <a:defRPr/>
            </a:pPr>
            <a:r>
              <a:rPr lang="en-US" dirty="0"/>
              <a:t>An inflation rate that exceeds 50 percent a month is called </a:t>
            </a:r>
            <a:r>
              <a:rPr lang="en-US" sz="2600" b="1" dirty="0">
                <a:solidFill>
                  <a:srgbClr val="FF0000"/>
                </a:solidFill>
              </a:rPr>
              <a:t>hyperinflation</a:t>
            </a:r>
            <a:r>
              <a:rPr lang="en-US" dirty="0"/>
              <a:t>.</a:t>
            </a:r>
          </a:p>
          <a:p>
            <a:pPr lvl="1" eaLnBrk="1" hangingPunct="1">
              <a:defRPr/>
            </a:pPr>
            <a:r>
              <a:rPr lang="en-US" dirty="0"/>
              <a:t>50 percent a month is 12,875 percent per year. </a:t>
            </a:r>
          </a:p>
          <a:p>
            <a:pPr lvl="1" eaLnBrk="1" hangingPunct="1">
              <a:defRPr/>
            </a:pPr>
            <a:r>
              <a:rPr lang="en-US" dirty="0"/>
              <a:t>The highest inflation rate in recent times was in Zimbabwe, where inflation peaked at 231,150,888.87 percent a year in July 2008.</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8917">
                                            <p:txEl>
                                              <p:pRg st="1" end="1"/>
                                            </p:txEl>
                                          </p:spTgt>
                                        </p:tgtEl>
                                        <p:attrNameLst>
                                          <p:attrName>style.visibility</p:attrName>
                                        </p:attrNameLst>
                                      </p:cBhvr>
                                      <p:to>
                                        <p:strVal val="visible"/>
                                      </p:to>
                                    </p:set>
                                    <p:animEffect transition="in" filter="wipe(left)">
                                      <p:cBhvr>
                                        <p:cTn id="7" dur="500"/>
                                        <p:tgtEl>
                                          <p:spTgt spid="67891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8917">
                                            <p:txEl>
                                              <p:pRg st="2" end="2"/>
                                            </p:txEl>
                                          </p:spTgt>
                                        </p:tgtEl>
                                        <p:attrNameLst>
                                          <p:attrName>style.visibility</p:attrName>
                                        </p:attrNameLst>
                                      </p:cBhvr>
                                      <p:to>
                                        <p:strVal val="visible"/>
                                      </p:to>
                                    </p:set>
                                    <p:animEffect transition="in" filter="wipe(left)">
                                      <p:cBhvr>
                                        <p:cTn id="12" dur="500"/>
                                        <p:tgtEl>
                                          <p:spTgt spid="67891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78917">
                                            <p:txEl>
                                              <p:pRg st="3" end="3"/>
                                            </p:txEl>
                                          </p:spTgt>
                                        </p:tgtEl>
                                        <p:attrNameLst>
                                          <p:attrName>style.visibility</p:attrName>
                                        </p:attrNameLst>
                                      </p:cBhvr>
                                      <p:to>
                                        <p:strVal val="visible"/>
                                      </p:to>
                                    </p:set>
                                    <p:animEffect transition="in" filter="wipe(left)">
                                      <p:cBhvr>
                                        <p:cTn id="17" dur="500"/>
                                        <p:tgtEl>
                                          <p:spTgt spid="67891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78917">
                                            <p:txEl>
                                              <p:pRg st="4" end="4"/>
                                            </p:txEl>
                                          </p:spTgt>
                                        </p:tgtEl>
                                        <p:attrNameLst>
                                          <p:attrName>style.visibility</p:attrName>
                                        </p:attrNameLst>
                                      </p:cBhvr>
                                      <p:to>
                                        <p:strVal val="visible"/>
                                      </p:to>
                                    </p:set>
                                    <p:animEffect transition="in" filter="wipe(left)">
                                      <p:cBhvr>
                                        <p:cTn id="22" dur="500"/>
                                        <p:tgtEl>
                                          <p:spTgt spid="6789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917" grpId="0" build="p" bldLvl="3"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2290" name="Rectangle 2"/>
          <p:cNvSpPr>
            <a:spLocks noGrp="1" noChangeArrowheads="1"/>
          </p:cNvSpPr>
          <p:nvPr>
            <p:ph type="title"/>
          </p:nvPr>
        </p:nvSpPr>
        <p:spPr/>
        <p:txBody>
          <a:bodyPr/>
          <a:lstStyle/>
          <a:p>
            <a:pPr eaLnBrk="1" hangingPunct="1">
              <a:defRPr/>
            </a:pPr>
            <a:r>
              <a:rPr lang="en-US" dirty="0">
                <a:cs typeface="+mj-cs"/>
              </a:rPr>
              <a:t>28.3 </a:t>
            </a:r>
            <a:r>
              <a:rPr lang="en-US" dirty="0">
                <a:ea typeface="MS Mincho" charset="0"/>
                <a:cs typeface="MS Mincho" charset="0"/>
              </a:rPr>
              <a:t> THE COST OF INFLATION</a:t>
            </a:r>
            <a:endParaRPr lang="en-CA" dirty="0">
              <a:ea typeface="MS Mincho" charset="0"/>
              <a:cs typeface="MS Mincho" charset="0"/>
            </a:endParaRPr>
          </a:p>
        </p:txBody>
      </p:sp>
      <p:sp>
        <p:nvSpPr>
          <p:cNvPr id="652291" name="Rectangle 3"/>
          <p:cNvSpPr>
            <a:spLocks noGrp="1" noChangeArrowheads="1"/>
          </p:cNvSpPr>
          <p:nvPr>
            <p:ph idx="1"/>
          </p:nvPr>
        </p:nvSpPr>
        <p:spPr/>
        <p:txBody>
          <a:bodyPr/>
          <a:lstStyle/>
          <a:p>
            <a:pPr marL="360000" lvl="1" eaLnBrk="1" hangingPunct="1">
              <a:defRPr/>
            </a:pPr>
            <a:r>
              <a:rPr lang="en-US" dirty="0">
                <a:ea typeface="MS Mincho" charset="0"/>
                <a:cs typeface="MS Mincho" charset="0"/>
              </a:rPr>
              <a:t>Inflation is costly for four reasons:</a:t>
            </a:r>
          </a:p>
          <a:p>
            <a:pPr marL="702900" lvl="2" indent="-342900" eaLnBrk="1" hangingPunct="1">
              <a:buFont typeface="Arial" panose="020B0604020202020204" pitchFamily="34" charset="0"/>
              <a:buChar char="•"/>
              <a:defRPr/>
            </a:pPr>
            <a:r>
              <a:rPr lang="en-US" dirty="0">
                <a:ea typeface="MS Mincho" charset="0"/>
                <a:cs typeface="MS Mincho" charset="0"/>
              </a:rPr>
              <a:t>Tax costs</a:t>
            </a:r>
          </a:p>
          <a:p>
            <a:pPr marL="702900" lvl="2" indent="-342900" eaLnBrk="1" hangingPunct="1">
              <a:buFont typeface="Arial" panose="020B0604020202020204" pitchFamily="34" charset="0"/>
              <a:buChar char="•"/>
              <a:defRPr/>
            </a:pPr>
            <a:r>
              <a:rPr lang="en-US" dirty="0">
                <a:ea typeface="MS Mincho" charset="0"/>
                <a:cs typeface="MS Mincho" charset="0"/>
              </a:rPr>
              <a:t>Shoe-leather costs</a:t>
            </a:r>
          </a:p>
          <a:p>
            <a:pPr marL="702900" lvl="2" indent="-342900" eaLnBrk="1" hangingPunct="1">
              <a:buFont typeface="Arial" panose="020B0604020202020204" pitchFamily="34" charset="0"/>
              <a:buChar char="•"/>
              <a:defRPr/>
            </a:pPr>
            <a:r>
              <a:rPr lang="en-US" dirty="0">
                <a:ea typeface="MS Mincho" charset="0"/>
                <a:cs typeface="MS Mincho" charset="0"/>
              </a:rPr>
              <a:t>Confusion costs</a:t>
            </a:r>
          </a:p>
          <a:p>
            <a:pPr marL="702900" lvl="2" indent="-342900" eaLnBrk="1" hangingPunct="1">
              <a:buFont typeface="Arial" panose="020B0604020202020204" pitchFamily="34" charset="0"/>
              <a:buChar char="•"/>
              <a:defRPr/>
            </a:pPr>
            <a:r>
              <a:rPr lang="en-US" dirty="0">
                <a:ea typeface="MS Mincho" charset="0"/>
                <a:cs typeface="MS Mincho" charset="0"/>
              </a:rPr>
              <a:t>Uncertainty costs</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2291">
                                            <p:txEl>
                                              <p:pRg st="1" end="1"/>
                                            </p:txEl>
                                          </p:spTgt>
                                        </p:tgtEl>
                                        <p:attrNameLst>
                                          <p:attrName>style.visibility</p:attrName>
                                        </p:attrNameLst>
                                      </p:cBhvr>
                                      <p:to>
                                        <p:strVal val="visible"/>
                                      </p:to>
                                    </p:set>
                                    <p:animEffect transition="in" filter="wipe(left)">
                                      <p:cBhvr>
                                        <p:cTn id="7" dur="500"/>
                                        <p:tgtEl>
                                          <p:spTgt spid="6522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2291">
                                            <p:txEl>
                                              <p:pRg st="2" end="2"/>
                                            </p:txEl>
                                          </p:spTgt>
                                        </p:tgtEl>
                                        <p:attrNameLst>
                                          <p:attrName>style.visibility</p:attrName>
                                        </p:attrNameLst>
                                      </p:cBhvr>
                                      <p:to>
                                        <p:strVal val="visible"/>
                                      </p:to>
                                    </p:set>
                                    <p:animEffect transition="in" filter="wipe(left)">
                                      <p:cBhvr>
                                        <p:cTn id="12" dur="500"/>
                                        <p:tgtEl>
                                          <p:spTgt spid="6522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2291">
                                            <p:txEl>
                                              <p:pRg st="3" end="3"/>
                                            </p:txEl>
                                          </p:spTgt>
                                        </p:tgtEl>
                                        <p:attrNameLst>
                                          <p:attrName>style.visibility</p:attrName>
                                        </p:attrNameLst>
                                      </p:cBhvr>
                                      <p:to>
                                        <p:strVal val="visible"/>
                                      </p:to>
                                    </p:set>
                                    <p:animEffect transition="in" filter="wipe(left)">
                                      <p:cBhvr>
                                        <p:cTn id="17" dur="500"/>
                                        <p:tgtEl>
                                          <p:spTgt spid="65229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2291">
                                            <p:txEl>
                                              <p:pRg st="4" end="4"/>
                                            </p:txEl>
                                          </p:spTgt>
                                        </p:tgtEl>
                                        <p:attrNameLst>
                                          <p:attrName>style.visibility</p:attrName>
                                        </p:attrNameLst>
                                      </p:cBhvr>
                                      <p:to>
                                        <p:strVal val="visible"/>
                                      </p:to>
                                    </p:set>
                                    <p:animEffect transition="in" filter="wipe(left)">
                                      <p:cBhvr>
                                        <p:cTn id="22" dur="500"/>
                                        <p:tgtEl>
                                          <p:spTgt spid="65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1" grpId="0" build="p" bldLvl="3"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5474" name="Rectangle 2"/>
          <p:cNvSpPr>
            <a:spLocks noGrp="1" noChangeArrowheads="1"/>
          </p:cNvSpPr>
          <p:nvPr>
            <p:ph type="title"/>
          </p:nvPr>
        </p:nvSpPr>
        <p:spPr/>
        <p:txBody>
          <a:bodyPr/>
          <a:lstStyle/>
          <a:p>
            <a:pPr eaLnBrk="1" hangingPunct="1">
              <a:defRPr/>
            </a:pPr>
            <a:r>
              <a:rPr lang="en-US" dirty="0">
                <a:cs typeface="+mj-cs"/>
              </a:rPr>
              <a:t>28.3 </a:t>
            </a:r>
            <a:r>
              <a:rPr lang="en-US" dirty="0">
                <a:ea typeface="MS Mincho" charset="0"/>
                <a:cs typeface="MS Mincho" charset="0"/>
              </a:rPr>
              <a:t> THE COST OF INFLATION</a:t>
            </a:r>
            <a:endParaRPr lang="en-CA" dirty="0">
              <a:ea typeface="MS Mincho" charset="0"/>
              <a:cs typeface="MS Mincho" charset="0"/>
            </a:endParaRPr>
          </a:p>
        </p:txBody>
      </p:sp>
      <p:sp>
        <p:nvSpPr>
          <p:cNvPr id="745475" name="Rectangle 3"/>
          <p:cNvSpPr>
            <a:spLocks noGrp="1" noChangeArrowheads="1"/>
          </p:cNvSpPr>
          <p:nvPr>
            <p:ph idx="1"/>
          </p:nvPr>
        </p:nvSpPr>
        <p:spPr/>
        <p:txBody>
          <a:bodyPr/>
          <a:lstStyle/>
          <a:p>
            <a:pPr eaLnBrk="1" hangingPunct="1">
              <a:spcBef>
                <a:spcPts val="600"/>
              </a:spcBef>
              <a:spcAft>
                <a:spcPts val="600"/>
              </a:spcAft>
              <a:buFont typeface="Webdings" charset="0"/>
              <a:buChar char="&lt;"/>
              <a:defRPr/>
            </a:pPr>
            <a:r>
              <a:rPr noProof="1">
                <a:ea typeface="MS Mincho" charset="0"/>
                <a:cs typeface="MS Mincho" charset="0"/>
              </a:rPr>
              <a:t>Tax Costs</a:t>
            </a:r>
          </a:p>
          <a:p>
            <a:pPr lvl="1" algn="just" eaLnBrk="1" hangingPunct="1">
              <a:defRPr/>
            </a:pPr>
            <a:r>
              <a:rPr lang="en-US" dirty="0">
                <a:ea typeface="MS Mincho" charset="0"/>
                <a:cs typeface="MS Mincho" charset="0"/>
              </a:rPr>
              <a:t>Government gets revenue from inflation. </a:t>
            </a:r>
          </a:p>
          <a:p>
            <a:pPr lvl="1" eaLnBrk="1" hangingPunct="1">
              <a:defRPr/>
            </a:pPr>
            <a:r>
              <a:rPr lang="en-US" sz="2600" b="1" dirty="0">
                <a:solidFill>
                  <a:srgbClr val="00468F"/>
                </a:solidFill>
              </a:rPr>
              <a:t>Inflation Is a Tax</a:t>
            </a:r>
            <a:endParaRPr lang="en-US" sz="2600" dirty="0"/>
          </a:p>
          <a:p>
            <a:pPr lvl="1" eaLnBrk="1" hangingPunct="1">
              <a:defRPr/>
            </a:pPr>
            <a:r>
              <a:rPr lang="en-US" dirty="0">
                <a:ea typeface="MS Mincho" charset="0"/>
                <a:cs typeface="MS Mincho" charset="0"/>
              </a:rPr>
              <a:t>You have $100 and you could buy 10DVDs ($10 each) today or hold the $100 as money.</a:t>
            </a:r>
          </a:p>
          <a:p>
            <a:pPr lvl="1" eaLnBrk="1" hangingPunct="1">
              <a:defRPr/>
            </a:pPr>
            <a:r>
              <a:rPr lang="en-US" dirty="0">
                <a:ea typeface="MS Mincho" charset="0"/>
                <a:cs typeface="MS Mincho" charset="0"/>
              </a:rPr>
              <a:t>If the inflation rate is 5 percent a year, at the end of the year the 10DVDs will cost you $105. </a:t>
            </a:r>
          </a:p>
          <a:p>
            <a:pPr lvl="1" eaLnBrk="1" hangingPunct="1">
              <a:defRPr/>
            </a:pPr>
            <a:r>
              <a:rPr lang="en-US" dirty="0">
                <a:ea typeface="MS Mincho" charset="0"/>
                <a:cs typeface="MS Mincho" charset="0"/>
              </a:rPr>
              <a:t>If you held $100 as money for the year, you have paid a tax of $5 on your holding $100 of money.</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5475">
                                            <p:txEl>
                                              <p:pRg st="1" end="1"/>
                                            </p:txEl>
                                          </p:spTgt>
                                        </p:tgtEl>
                                        <p:attrNameLst>
                                          <p:attrName>style.visibility</p:attrName>
                                        </p:attrNameLst>
                                      </p:cBhvr>
                                      <p:to>
                                        <p:strVal val="visible"/>
                                      </p:to>
                                    </p:set>
                                    <p:animEffect transition="in" filter="wipe(left)">
                                      <p:cBhvr>
                                        <p:cTn id="7" dur="500"/>
                                        <p:tgtEl>
                                          <p:spTgt spid="7454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5475">
                                            <p:txEl>
                                              <p:pRg st="2" end="2"/>
                                            </p:txEl>
                                          </p:spTgt>
                                        </p:tgtEl>
                                        <p:attrNameLst>
                                          <p:attrName>style.visibility</p:attrName>
                                        </p:attrNameLst>
                                      </p:cBhvr>
                                      <p:to>
                                        <p:strVal val="visible"/>
                                      </p:to>
                                    </p:set>
                                    <p:animEffect transition="in" filter="wipe(left)">
                                      <p:cBhvr>
                                        <p:cTn id="12" dur="500"/>
                                        <p:tgtEl>
                                          <p:spTgt spid="7454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45475">
                                            <p:txEl>
                                              <p:pRg st="3" end="3"/>
                                            </p:txEl>
                                          </p:spTgt>
                                        </p:tgtEl>
                                        <p:attrNameLst>
                                          <p:attrName>style.visibility</p:attrName>
                                        </p:attrNameLst>
                                      </p:cBhvr>
                                      <p:to>
                                        <p:strVal val="visible"/>
                                      </p:to>
                                    </p:set>
                                    <p:animEffect transition="in" filter="wipe(left)">
                                      <p:cBhvr>
                                        <p:cTn id="17" dur="500"/>
                                        <p:tgtEl>
                                          <p:spTgt spid="74547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45475">
                                            <p:txEl>
                                              <p:pRg st="4" end="4"/>
                                            </p:txEl>
                                          </p:spTgt>
                                        </p:tgtEl>
                                        <p:attrNameLst>
                                          <p:attrName>style.visibility</p:attrName>
                                        </p:attrNameLst>
                                      </p:cBhvr>
                                      <p:to>
                                        <p:strVal val="visible"/>
                                      </p:to>
                                    </p:set>
                                    <p:animEffect transition="in" filter="wipe(left)">
                                      <p:cBhvr>
                                        <p:cTn id="22" dur="500"/>
                                        <p:tgtEl>
                                          <p:spTgt spid="74547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45475">
                                            <p:txEl>
                                              <p:pRg st="5" end="5"/>
                                            </p:txEl>
                                          </p:spTgt>
                                        </p:tgtEl>
                                        <p:attrNameLst>
                                          <p:attrName>style.visibility</p:attrName>
                                        </p:attrNameLst>
                                      </p:cBhvr>
                                      <p:to>
                                        <p:strVal val="visible"/>
                                      </p:to>
                                    </p:set>
                                    <p:animEffect transition="in" filter="wipe(left)">
                                      <p:cBhvr>
                                        <p:cTn id="27" dur="500"/>
                                        <p:tgtEl>
                                          <p:spTgt spid="7454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475" grpId="0" build="p" bldLvl="3"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3314" name="Rectangle 2"/>
          <p:cNvSpPr>
            <a:spLocks noGrp="1" noChangeArrowheads="1"/>
          </p:cNvSpPr>
          <p:nvPr>
            <p:ph type="title"/>
          </p:nvPr>
        </p:nvSpPr>
        <p:spPr/>
        <p:txBody>
          <a:bodyPr/>
          <a:lstStyle/>
          <a:p>
            <a:pPr eaLnBrk="1" hangingPunct="1">
              <a:defRPr/>
            </a:pPr>
            <a:r>
              <a:rPr lang="en-US" dirty="0">
                <a:cs typeface="+mj-cs"/>
              </a:rPr>
              <a:t>28.3 </a:t>
            </a:r>
            <a:r>
              <a:rPr lang="en-US" dirty="0">
                <a:ea typeface="MS Mincho" charset="0"/>
                <a:cs typeface="MS Mincho" charset="0"/>
              </a:rPr>
              <a:t> THE COST OF INFLATION</a:t>
            </a:r>
            <a:endParaRPr lang="en-CA" sz="2400" dirty="0">
              <a:ea typeface="MS Mincho" charset="0"/>
              <a:cs typeface="MS Mincho" charset="0"/>
            </a:endParaRPr>
          </a:p>
        </p:txBody>
      </p:sp>
      <p:sp>
        <p:nvSpPr>
          <p:cNvPr id="653315" name="Rectangle 3"/>
          <p:cNvSpPr>
            <a:spLocks noGrp="1" noChangeArrowheads="1"/>
          </p:cNvSpPr>
          <p:nvPr>
            <p:ph idx="1"/>
          </p:nvPr>
        </p:nvSpPr>
        <p:spPr>
          <a:xfrm>
            <a:off x="360363" y="1439863"/>
            <a:ext cx="8555037" cy="4289425"/>
          </a:xfrm>
        </p:spPr>
        <p:txBody>
          <a:bodyPr/>
          <a:lstStyle/>
          <a:p>
            <a:pPr marL="360000" lvl="2" eaLnBrk="1" hangingPunct="1">
              <a:buFontTx/>
              <a:buNone/>
              <a:defRPr/>
            </a:pPr>
            <a:r>
              <a:rPr lang="en-US" sz="2600" b="1" dirty="0">
                <a:solidFill>
                  <a:srgbClr val="00468F"/>
                </a:solidFill>
              </a:rPr>
              <a:t>Inflation, Saving, and Investment</a:t>
            </a:r>
            <a:endParaRPr lang="en-US" sz="2600" dirty="0"/>
          </a:p>
          <a:p>
            <a:pPr marL="360000" lvl="2" eaLnBrk="1" hangingPunct="1">
              <a:buFontTx/>
              <a:buNone/>
              <a:defRPr/>
            </a:pPr>
            <a:r>
              <a:rPr lang="en-US" dirty="0">
                <a:ea typeface="MS Mincho" charset="0"/>
                <a:cs typeface="MS Mincho" charset="0"/>
              </a:rPr>
              <a:t>The income tax on nominal interest income drives a wedge between the before-tax interest rate paid by borrowers and the after-tax interest rate received by lenders.</a:t>
            </a:r>
          </a:p>
          <a:p>
            <a:pPr marL="360000" lvl="2" eaLnBrk="1" hangingPunct="1">
              <a:buFontTx/>
              <a:buNone/>
              <a:defRPr/>
            </a:pPr>
            <a:r>
              <a:rPr lang="en-US" dirty="0">
                <a:ea typeface="MS Mincho" charset="0"/>
                <a:cs typeface="MS Mincho" charset="0"/>
              </a:rPr>
              <a:t>The fall in the after-tax interest rate weakens the incentive to save and lend.</a:t>
            </a:r>
          </a:p>
          <a:p>
            <a:pPr marL="360000" lvl="2" eaLnBrk="1" hangingPunct="1">
              <a:buFontTx/>
              <a:buNone/>
              <a:defRPr/>
            </a:pPr>
            <a:r>
              <a:rPr lang="en-US" dirty="0">
                <a:ea typeface="MS Mincho" charset="0"/>
                <a:cs typeface="MS Mincho" charset="0"/>
              </a:rPr>
              <a:t>The rise in the before-tax interest rate weakens the incentive to borrow and invest.</a:t>
            </a:r>
          </a:p>
          <a:p>
            <a:pPr marL="360000" lvl="2" eaLnBrk="1" hangingPunct="1">
              <a:buFontTx/>
              <a:buNone/>
              <a:defRPr/>
            </a:pPr>
            <a:r>
              <a:rPr lang="en-US" dirty="0">
                <a:ea typeface="MS Mincho" charset="0"/>
                <a:cs typeface="MS Mincho" charset="0"/>
              </a:rPr>
              <a:t>Inflation increases the nominal interest rate, and because income taxes are paid on nominal interest income, the true income tax rate rises with inflation.</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3315">
                                            <p:txEl>
                                              <p:pRg st="1" end="1"/>
                                            </p:txEl>
                                          </p:spTgt>
                                        </p:tgtEl>
                                        <p:attrNameLst>
                                          <p:attrName>style.visibility</p:attrName>
                                        </p:attrNameLst>
                                      </p:cBhvr>
                                      <p:to>
                                        <p:strVal val="visible"/>
                                      </p:to>
                                    </p:set>
                                    <p:animEffect transition="in" filter="wipe(left)">
                                      <p:cBhvr>
                                        <p:cTn id="7" dur="500"/>
                                        <p:tgtEl>
                                          <p:spTgt spid="6533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3315">
                                            <p:txEl>
                                              <p:pRg st="2" end="2"/>
                                            </p:txEl>
                                          </p:spTgt>
                                        </p:tgtEl>
                                        <p:attrNameLst>
                                          <p:attrName>style.visibility</p:attrName>
                                        </p:attrNameLst>
                                      </p:cBhvr>
                                      <p:to>
                                        <p:strVal val="visible"/>
                                      </p:to>
                                    </p:set>
                                    <p:animEffect transition="in" filter="wipe(left)">
                                      <p:cBhvr>
                                        <p:cTn id="12" dur="500"/>
                                        <p:tgtEl>
                                          <p:spTgt spid="6533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3315">
                                            <p:txEl>
                                              <p:pRg st="3" end="3"/>
                                            </p:txEl>
                                          </p:spTgt>
                                        </p:tgtEl>
                                        <p:attrNameLst>
                                          <p:attrName>style.visibility</p:attrName>
                                        </p:attrNameLst>
                                      </p:cBhvr>
                                      <p:to>
                                        <p:strVal val="visible"/>
                                      </p:to>
                                    </p:set>
                                    <p:animEffect transition="in" filter="wipe(left)">
                                      <p:cBhvr>
                                        <p:cTn id="17" dur="500"/>
                                        <p:tgtEl>
                                          <p:spTgt spid="6533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3315">
                                            <p:txEl>
                                              <p:pRg st="4" end="4"/>
                                            </p:txEl>
                                          </p:spTgt>
                                        </p:tgtEl>
                                        <p:attrNameLst>
                                          <p:attrName>style.visibility</p:attrName>
                                        </p:attrNameLst>
                                      </p:cBhvr>
                                      <p:to>
                                        <p:strVal val="visible"/>
                                      </p:to>
                                    </p:set>
                                    <p:animEffect transition="in" filter="wipe(left)">
                                      <p:cBhvr>
                                        <p:cTn id="22" dur="500"/>
                                        <p:tgtEl>
                                          <p:spTgt spid="65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15" grpId="0" build="p" bldLvl="3"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p:txBody>
          <a:bodyPr/>
          <a:lstStyle/>
          <a:p>
            <a:pPr eaLnBrk="1" hangingPunct="1">
              <a:defRPr/>
            </a:pPr>
            <a:r>
              <a:rPr lang="en-US" dirty="0">
                <a:cs typeface="+mj-cs"/>
              </a:rPr>
              <a:t>28.3 </a:t>
            </a:r>
            <a:r>
              <a:rPr lang="en-US" dirty="0">
                <a:ea typeface="MS Mincho" charset="0"/>
                <a:cs typeface="MS Mincho" charset="0"/>
              </a:rPr>
              <a:t> THE COST OF INFLATION</a:t>
            </a:r>
            <a:endParaRPr lang="en-CA" sz="2400" dirty="0">
              <a:ea typeface="MS Mincho" charset="0"/>
              <a:cs typeface="MS Mincho" charset="0"/>
            </a:endParaRPr>
          </a:p>
        </p:txBody>
      </p:sp>
      <p:sp>
        <p:nvSpPr>
          <p:cNvPr id="654339" name="Rectangle 3"/>
          <p:cNvSpPr>
            <a:spLocks noGrp="1" noChangeArrowheads="1"/>
          </p:cNvSpPr>
          <p:nvPr>
            <p:ph idx="1"/>
          </p:nvPr>
        </p:nvSpPr>
        <p:spPr/>
        <p:txBody>
          <a:bodyPr/>
          <a:lstStyle/>
          <a:p>
            <a:pPr lvl="1" eaLnBrk="1" hangingPunct="1">
              <a:defRPr/>
            </a:pPr>
            <a:r>
              <a:rPr lang="en-US" dirty="0">
                <a:ea typeface="MS Mincho" charset="0"/>
                <a:cs typeface="MS Mincho" charset="0"/>
              </a:rPr>
              <a:t>The higher the inflation rate, the higher is the true income tax rate on income from capital. </a:t>
            </a:r>
          </a:p>
          <a:p>
            <a:pPr lvl="1" eaLnBrk="1" hangingPunct="1">
              <a:defRPr/>
            </a:pPr>
            <a:r>
              <a:rPr lang="en-US" dirty="0">
                <a:ea typeface="MS Mincho" charset="0"/>
                <a:cs typeface="MS Mincho" charset="0"/>
              </a:rPr>
              <a:t>And the higher the tax rate, the higher is the interest rate paid by borrowers and the lower is the after-tax interest rate received by lenders.</a:t>
            </a:r>
          </a:p>
          <a:p>
            <a:pPr lvl="1" eaLnBrk="1" hangingPunct="1">
              <a:defRPr/>
            </a:pPr>
            <a:r>
              <a:rPr lang="en-US" dirty="0">
                <a:ea typeface="MS Mincho" charset="0"/>
                <a:cs typeface="MS Mincho" charset="0"/>
              </a:rPr>
              <a:t>With a fall in saving and investment, capital accumulation and real GDP growth slows.</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4339">
                                            <p:txEl>
                                              <p:pRg st="1" end="1"/>
                                            </p:txEl>
                                          </p:spTgt>
                                        </p:tgtEl>
                                        <p:attrNameLst>
                                          <p:attrName>style.visibility</p:attrName>
                                        </p:attrNameLst>
                                      </p:cBhvr>
                                      <p:to>
                                        <p:strVal val="visible"/>
                                      </p:to>
                                    </p:set>
                                    <p:animEffect transition="in" filter="wipe(left)">
                                      <p:cBhvr>
                                        <p:cTn id="7" dur="500"/>
                                        <p:tgtEl>
                                          <p:spTgt spid="6543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4339">
                                            <p:txEl>
                                              <p:pRg st="2" end="2"/>
                                            </p:txEl>
                                          </p:spTgt>
                                        </p:tgtEl>
                                        <p:attrNameLst>
                                          <p:attrName>style.visibility</p:attrName>
                                        </p:attrNameLst>
                                      </p:cBhvr>
                                      <p:to>
                                        <p:strVal val="visible"/>
                                      </p:to>
                                    </p:set>
                                    <p:animEffect transition="in" filter="wipe(left)">
                                      <p:cBhvr>
                                        <p:cTn id="12" dur="500"/>
                                        <p:tgtEl>
                                          <p:spTgt spid="65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339" grpId="0" build="p" bldLvl="3"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64" name="Rectangle 4"/>
          <p:cNvSpPr>
            <a:spLocks noGrp="1" noChangeArrowheads="1"/>
          </p:cNvSpPr>
          <p:nvPr>
            <p:ph type="title"/>
          </p:nvPr>
        </p:nvSpPr>
        <p:spPr/>
        <p:txBody>
          <a:bodyPr/>
          <a:lstStyle/>
          <a:p>
            <a:pPr eaLnBrk="1" hangingPunct="1">
              <a:defRPr/>
            </a:pPr>
            <a:r>
              <a:rPr lang="en-US" dirty="0">
                <a:cs typeface="+mj-cs"/>
              </a:rPr>
              <a:t>28.3  THE COST OF INFLATION</a:t>
            </a:r>
            <a:endParaRPr lang="en-CA" dirty="0">
              <a:cs typeface="+mj-cs"/>
            </a:endParaRPr>
          </a:p>
        </p:txBody>
      </p:sp>
      <p:sp>
        <p:nvSpPr>
          <p:cNvPr id="655365" name="Rectangle 5"/>
          <p:cNvSpPr>
            <a:spLocks noGrp="1" noChangeArrowheads="1"/>
          </p:cNvSpPr>
          <p:nvPr>
            <p:ph idx="1"/>
          </p:nvPr>
        </p:nvSpPr>
        <p:spPr/>
        <p:txBody>
          <a:bodyPr/>
          <a:lstStyle/>
          <a:p>
            <a:pPr eaLnBrk="1" hangingPunct="1">
              <a:spcBef>
                <a:spcPts val="600"/>
              </a:spcBef>
              <a:spcAft>
                <a:spcPts val="600"/>
              </a:spcAft>
              <a:defRPr/>
            </a:pPr>
            <a:r>
              <a:rPr lang="en-AU" altLang="en-US" noProof="1"/>
              <a:t>Shoe-</a:t>
            </a:r>
            <a:r>
              <a:rPr lang="en-US" altLang="en-US" dirty="0"/>
              <a:t>L</a:t>
            </a:r>
            <a:r>
              <a:rPr lang="en-US" altLang="en-US" noProof="1"/>
              <a:t>eather </a:t>
            </a:r>
            <a:r>
              <a:rPr lang="en-US" altLang="en-US" dirty="0"/>
              <a:t>C</a:t>
            </a:r>
            <a:r>
              <a:rPr lang="en-US" altLang="en-US" noProof="1"/>
              <a:t>osts</a:t>
            </a:r>
          </a:p>
          <a:p>
            <a:pPr lvl="1" eaLnBrk="1" hangingPunct="1">
              <a:defRPr/>
            </a:pPr>
            <a:r>
              <a:rPr lang="en-US" altLang="en-US" dirty="0"/>
              <a:t>So-called “shoe-leather” costs arise from an increase in the velocity of circulation of money and an increase in the amount of running around that people do to try to avoid incurring losses from the falling value of money.</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5365">
                                            <p:txEl>
                                              <p:pRg st="1" end="1"/>
                                            </p:txEl>
                                          </p:spTgt>
                                        </p:tgtEl>
                                        <p:attrNameLst>
                                          <p:attrName>style.visibility</p:attrName>
                                        </p:attrNameLst>
                                      </p:cBhvr>
                                      <p:to>
                                        <p:strVal val="visible"/>
                                      </p:to>
                                    </p:set>
                                    <p:animEffect transition="in" filter="wipe(left)">
                                      <p:cBhvr>
                                        <p:cTn id="7" dur="500"/>
                                        <p:tgtEl>
                                          <p:spTgt spid="6553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65" grpId="0" build="p" bldLvl="3"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p:txBody>
          <a:bodyPr/>
          <a:lstStyle/>
          <a:p>
            <a:pPr eaLnBrk="1" hangingPunct="1">
              <a:defRPr/>
            </a:pPr>
            <a:r>
              <a:rPr lang="en-US" dirty="0">
                <a:cs typeface="+mj-cs"/>
              </a:rPr>
              <a:t>28.3 </a:t>
            </a:r>
            <a:r>
              <a:rPr lang="en-US" dirty="0">
                <a:ea typeface="MS Mincho" charset="0"/>
                <a:cs typeface="MS Mincho" charset="0"/>
              </a:rPr>
              <a:t> THE COST OF INFLATION</a:t>
            </a:r>
            <a:endParaRPr lang="en-CA" sz="2400" dirty="0">
              <a:ea typeface="MS Mincho" charset="0"/>
              <a:cs typeface="MS Mincho" charset="0"/>
            </a:endParaRPr>
          </a:p>
        </p:txBody>
      </p:sp>
      <p:sp>
        <p:nvSpPr>
          <p:cNvPr id="656387" name="Rectangle 3"/>
          <p:cNvSpPr>
            <a:spLocks noGrp="1" noChangeArrowheads="1"/>
          </p:cNvSpPr>
          <p:nvPr>
            <p:ph idx="1"/>
          </p:nvPr>
        </p:nvSpPr>
        <p:spPr/>
        <p:txBody>
          <a:bodyPr/>
          <a:lstStyle/>
          <a:p>
            <a:pPr lvl="1" eaLnBrk="1" hangingPunct="1">
              <a:defRPr/>
            </a:pPr>
            <a:r>
              <a:rPr lang="en-US" altLang="en-US" dirty="0">
                <a:ea typeface="MS Mincho" pitchFamily="49" charset="-128"/>
              </a:rPr>
              <a:t>When money loses value at a rapid anticipated rate, it does not function well as a store of value and people try to avoid holding it. </a:t>
            </a:r>
          </a:p>
          <a:p>
            <a:pPr lvl="1" eaLnBrk="1" hangingPunct="1">
              <a:defRPr/>
            </a:pPr>
            <a:r>
              <a:rPr lang="en-US" altLang="en-US" dirty="0">
                <a:ea typeface="MS Mincho" pitchFamily="49" charset="-128"/>
              </a:rPr>
              <a:t>They spend their incomes as soon as they receive them, and firms pay out incomes—wages and dividends—as soon as they receive revenue from their sales. </a:t>
            </a:r>
          </a:p>
          <a:p>
            <a:pPr lvl="1" eaLnBrk="1" hangingPunct="1">
              <a:defRPr/>
            </a:pPr>
            <a:r>
              <a:rPr lang="en-US" altLang="en-US" dirty="0">
                <a:ea typeface="MS Mincho" pitchFamily="49" charset="-128"/>
              </a:rPr>
              <a:t>The velocity of circulation increases.</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6387">
                                            <p:txEl>
                                              <p:pRg st="1" end="1"/>
                                            </p:txEl>
                                          </p:spTgt>
                                        </p:tgtEl>
                                        <p:attrNameLst>
                                          <p:attrName>style.visibility</p:attrName>
                                        </p:attrNameLst>
                                      </p:cBhvr>
                                      <p:to>
                                        <p:strVal val="visible"/>
                                      </p:to>
                                    </p:set>
                                    <p:animEffect transition="in" filter="wipe(left)">
                                      <p:cBhvr>
                                        <p:cTn id="7" dur="500"/>
                                        <p:tgtEl>
                                          <p:spTgt spid="6563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6387">
                                            <p:txEl>
                                              <p:pRg st="2" end="2"/>
                                            </p:txEl>
                                          </p:spTgt>
                                        </p:tgtEl>
                                        <p:attrNameLst>
                                          <p:attrName>style.visibility</p:attrName>
                                        </p:attrNameLst>
                                      </p:cBhvr>
                                      <p:to>
                                        <p:strVal val="visible"/>
                                      </p:to>
                                    </p:set>
                                    <p:animEffect transition="in" filter="wipe(left)">
                                      <p:cBhvr>
                                        <p:cTn id="12" dur="500"/>
                                        <p:tgtEl>
                                          <p:spTgt spid="65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87" grpId="0" build="p" bldLvl="3"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7412" name="Rectangle 4"/>
          <p:cNvSpPr>
            <a:spLocks noGrp="1" noChangeArrowheads="1"/>
          </p:cNvSpPr>
          <p:nvPr>
            <p:ph type="title"/>
          </p:nvPr>
        </p:nvSpPr>
        <p:spPr/>
        <p:txBody>
          <a:bodyPr/>
          <a:lstStyle/>
          <a:p>
            <a:pPr eaLnBrk="1" hangingPunct="1">
              <a:defRPr/>
            </a:pPr>
            <a:r>
              <a:rPr lang="en-US" dirty="0">
                <a:cs typeface="+mj-cs"/>
              </a:rPr>
              <a:t>28.3  THE COST OF INFLATION</a:t>
            </a:r>
            <a:endParaRPr lang="en-CA" dirty="0">
              <a:cs typeface="+mj-cs"/>
            </a:endParaRPr>
          </a:p>
        </p:txBody>
      </p:sp>
      <p:sp>
        <p:nvSpPr>
          <p:cNvPr id="657413" name="Rectangle 5"/>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cs typeface="+mn-cs"/>
              </a:rPr>
              <a:t>Confusion Costs</a:t>
            </a:r>
          </a:p>
          <a:p>
            <a:pPr lvl="1" eaLnBrk="1" hangingPunct="1">
              <a:defRPr/>
            </a:pPr>
            <a:r>
              <a:rPr lang="en-US" dirty="0"/>
              <a:t>Money is our measuring rod of value. </a:t>
            </a:r>
          </a:p>
          <a:p>
            <a:pPr lvl="1" eaLnBrk="1" hangingPunct="1">
              <a:defRPr/>
            </a:pPr>
            <a:r>
              <a:rPr lang="en-US" dirty="0"/>
              <a:t>Borrowers and lenders, workers and employers, all make agreements in terms of money. </a:t>
            </a:r>
          </a:p>
          <a:p>
            <a:pPr lvl="1" eaLnBrk="1" hangingPunct="1">
              <a:defRPr/>
            </a:pPr>
            <a:r>
              <a:rPr lang="en-US" dirty="0"/>
              <a:t>Inflation makes the value of money change, so it changes the units on our measuring rod.</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7413">
                                            <p:txEl>
                                              <p:pRg st="1" end="1"/>
                                            </p:txEl>
                                          </p:spTgt>
                                        </p:tgtEl>
                                        <p:attrNameLst>
                                          <p:attrName>style.visibility</p:attrName>
                                        </p:attrNameLst>
                                      </p:cBhvr>
                                      <p:to>
                                        <p:strVal val="visible"/>
                                      </p:to>
                                    </p:set>
                                    <p:animEffect transition="in" filter="wipe(left)">
                                      <p:cBhvr>
                                        <p:cTn id="7" dur="500"/>
                                        <p:tgtEl>
                                          <p:spTgt spid="65741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7413">
                                            <p:txEl>
                                              <p:pRg st="2" end="2"/>
                                            </p:txEl>
                                          </p:spTgt>
                                        </p:tgtEl>
                                        <p:attrNameLst>
                                          <p:attrName>style.visibility</p:attrName>
                                        </p:attrNameLst>
                                      </p:cBhvr>
                                      <p:to>
                                        <p:strVal val="visible"/>
                                      </p:to>
                                    </p:set>
                                    <p:animEffect transition="in" filter="wipe(left)">
                                      <p:cBhvr>
                                        <p:cTn id="12" dur="500"/>
                                        <p:tgtEl>
                                          <p:spTgt spid="65741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7413">
                                            <p:txEl>
                                              <p:pRg st="3" end="3"/>
                                            </p:txEl>
                                          </p:spTgt>
                                        </p:tgtEl>
                                        <p:attrNameLst>
                                          <p:attrName>style.visibility</p:attrName>
                                        </p:attrNameLst>
                                      </p:cBhvr>
                                      <p:to>
                                        <p:strVal val="visible"/>
                                      </p:to>
                                    </p:set>
                                    <p:animEffect transition="in" filter="wipe(left)">
                                      <p:cBhvr>
                                        <p:cTn id="17" dur="500"/>
                                        <p:tgtEl>
                                          <p:spTgt spid="6574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13" grpId="0" build="p" bldLvl="3"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8436" name="Rectangle 4"/>
          <p:cNvSpPr>
            <a:spLocks noGrp="1" noChangeArrowheads="1"/>
          </p:cNvSpPr>
          <p:nvPr>
            <p:ph type="title"/>
          </p:nvPr>
        </p:nvSpPr>
        <p:spPr/>
        <p:txBody>
          <a:bodyPr/>
          <a:lstStyle/>
          <a:p>
            <a:pPr eaLnBrk="1" hangingPunct="1">
              <a:defRPr/>
            </a:pPr>
            <a:r>
              <a:rPr lang="en-US" dirty="0">
                <a:cs typeface="+mj-cs"/>
              </a:rPr>
              <a:t>28.3  THE COST OF INFLATION</a:t>
            </a:r>
            <a:endParaRPr lang="en-CA" dirty="0">
              <a:cs typeface="+mj-cs"/>
            </a:endParaRPr>
          </a:p>
        </p:txBody>
      </p:sp>
      <p:sp>
        <p:nvSpPr>
          <p:cNvPr id="658437" name="Rectangle 5"/>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cs typeface="+mn-cs"/>
              </a:rPr>
              <a:t>Uncertainty Costs</a:t>
            </a:r>
          </a:p>
          <a:p>
            <a:pPr lvl="1" eaLnBrk="1" hangingPunct="1">
              <a:defRPr/>
            </a:pPr>
            <a:r>
              <a:rPr lang="en-US" dirty="0"/>
              <a:t>A high inflation rate brings increased uncertainty about the long-term inflation rate.</a:t>
            </a:r>
          </a:p>
          <a:p>
            <a:pPr lvl="1" eaLnBrk="1" hangingPunct="1">
              <a:defRPr/>
            </a:pPr>
            <a:r>
              <a:rPr lang="en-US" dirty="0"/>
              <a:t>Increased uncertainty also misallocates resources.</a:t>
            </a:r>
          </a:p>
          <a:p>
            <a:pPr lvl="1" eaLnBrk="1" hangingPunct="1">
              <a:defRPr/>
            </a:pPr>
            <a:r>
              <a:rPr lang="en-US" dirty="0"/>
              <a:t>Instead of concentrating on the activities at which they have a comparative advantage, people find it more profitable to search for ways of avoiding the losses that inflation inflicts.</a:t>
            </a:r>
          </a:p>
          <a:p>
            <a:pPr lvl="1" eaLnBrk="1" hangingPunct="1">
              <a:defRPr/>
            </a:pPr>
            <a:r>
              <a:rPr lang="en-US" dirty="0"/>
              <a:t>Gains and losses occur because of unpredictable changes in the value of money.</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8437">
                                            <p:txEl>
                                              <p:pRg st="1" end="1"/>
                                            </p:txEl>
                                          </p:spTgt>
                                        </p:tgtEl>
                                        <p:attrNameLst>
                                          <p:attrName>style.visibility</p:attrName>
                                        </p:attrNameLst>
                                      </p:cBhvr>
                                      <p:to>
                                        <p:strVal val="visible"/>
                                      </p:to>
                                    </p:set>
                                    <p:animEffect transition="in" filter="wipe(left)">
                                      <p:cBhvr>
                                        <p:cTn id="7" dur="500"/>
                                        <p:tgtEl>
                                          <p:spTgt spid="65843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8437">
                                            <p:txEl>
                                              <p:pRg st="2" end="2"/>
                                            </p:txEl>
                                          </p:spTgt>
                                        </p:tgtEl>
                                        <p:attrNameLst>
                                          <p:attrName>style.visibility</p:attrName>
                                        </p:attrNameLst>
                                      </p:cBhvr>
                                      <p:to>
                                        <p:strVal val="visible"/>
                                      </p:to>
                                    </p:set>
                                    <p:animEffect transition="in" filter="wipe(left)">
                                      <p:cBhvr>
                                        <p:cTn id="12" dur="500"/>
                                        <p:tgtEl>
                                          <p:spTgt spid="65843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8437">
                                            <p:txEl>
                                              <p:pRg st="3" end="3"/>
                                            </p:txEl>
                                          </p:spTgt>
                                        </p:tgtEl>
                                        <p:attrNameLst>
                                          <p:attrName>style.visibility</p:attrName>
                                        </p:attrNameLst>
                                      </p:cBhvr>
                                      <p:to>
                                        <p:strVal val="visible"/>
                                      </p:to>
                                    </p:set>
                                    <p:animEffect transition="in" filter="wipe(left)">
                                      <p:cBhvr>
                                        <p:cTn id="17" dur="500"/>
                                        <p:tgtEl>
                                          <p:spTgt spid="65843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8437">
                                            <p:txEl>
                                              <p:pRg st="4" end="4"/>
                                            </p:txEl>
                                          </p:spTgt>
                                        </p:tgtEl>
                                        <p:attrNameLst>
                                          <p:attrName>style.visibility</p:attrName>
                                        </p:attrNameLst>
                                      </p:cBhvr>
                                      <p:to>
                                        <p:strVal val="visible"/>
                                      </p:to>
                                    </p:set>
                                    <p:animEffect transition="in" filter="wipe(left)">
                                      <p:cBhvr>
                                        <p:cTn id="22" dur="500"/>
                                        <p:tgtEl>
                                          <p:spTgt spid="6584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7" grpId="0" build="p" bldLvl="3"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02" name="Rectangle 2"/>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665603" name="Rectangle 3"/>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ea typeface="MS Mincho" charset="0"/>
                <a:cs typeface="MS Mincho" charset="0"/>
              </a:rPr>
              <a:t>The Demand for Money</a:t>
            </a:r>
          </a:p>
          <a:p>
            <a:pPr lvl="1" eaLnBrk="1" hangingPunct="1">
              <a:defRPr/>
            </a:pPr>
            <a:r>
              <a:rPr lang="en-US" sz="2600" b="1" dirty="0">
                <a:solidFill>
                  <a:srgbClr val="FF0000"/>
                </a:solidFill>
                <a:ea typeface="MS Mincho" charset="0"/>
                <a:cs typeface="MS Mincho" charset="0"/>
              </a:rPr>
              <a:t>Quantity of money demanded </a:t>
            </a:r>
            <a:r>
              <a:rPr lang="en-US" dirty="0">
                <a:ea typeface="MS Mincho" charset="0"/>
                <a:cs typeface="MS Mincho" charset="0"/>
              </a:rPr>
              <a:t>is the amount of money that households and firms choose to hold.</a:t>
            </a:r>
          </a:p>
          <a:p>
            <a:pPr lvl="1" eaLnBrk="1" hangingPunct="1">
              <a:defRPr/>
            </a:pPr>
            <a:r>
              <a:rPr lang="en-US" b="1" dirty="0">
                <a:solidFill>
                  <a:srgbClr val="00468F"/>
                </a:solidFill>
                <a:ea typeface="MS Mincho" charset="0"/>
                <a:cs typeface="MS Mincho" charset="0"/>
              </a:rPr>
              <a:t>Benefit of Holding Money</a:t>
            </a:r>
          </a:p>
          <a:p>
            <a:pPr lvl="1" eaLnBrk="1" hangingPunct="1">
              <a:defRPr/>
            </a:pPr>
            <a:r>
              <a:rPr lang="en-US" dirty="0">
                <a:ea typeface="MS Mincho" charset="0"/>
                <a:cs typeface="MS Mincho" charset="0"/>
              </a:rPr>
              <a:t>The benefit of holding money is the ability to make payments.</a:t>
            </a:r>
          </a:p>
          <a:p>
            <a:pPr lvl="1" eaLnBrk="1" hangingPunct="1">
              <a:defRPr/>
            </a:pPr>
            <a:r>
              <a:rPr lang="en-US" dirty="0">
                <a:ea typeface="MS Mincho" charset="0"/>
                <a:cs typeface="MS Mincho" charset="0"/>
              </a:rPr>
              <a:t>The more money you hold, the easier it is for you to make payments.</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5603">
                                            <p:txEl>
                                              <p:pRg st="1" end="1"/>
                                            </p:txEl>
                                          </p:spTgt>
                                        </p:tgtEl>
                                        <p:attrNameLst>
                                          <p:attrName>style.visibility</p:attrName>
                                        </p:attrNameLst>
                                      </p:cBhvr>
                                      <p:to>
                                        <p:strVal val="visible"/>
                                      </p:to>
                                    </p:set>
                                    <p:animEffect transition="in" filter="wipe(left)">
                                      <p:cBhvr>
                                        <p:cTn id="7" dur="500"/>
                                        <p:tgtEl>
                                          <p:spTgt spid="6656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5603">
                                            <p:txEl>
                                              <p:pRg st="2" end="2"/>
                                            </p:txEl>
                                          </p:spTgt>
                                        </p:tgtEl>
                                        <p:attrNameLst>
                                          <p:attrName>style.visibility</p:attrName>
                                        </p:attrNameLst>
                                      </p:cBhvr>
                                      <p:to>
                                        <p:strVal val="visible"/>
                                      </p:to>
                                    </p:set>
                                    <p:animEffect transition="in" filter="wipe(left)">
                                      <p:cBhvr>
                                        <p:cTn id="12" dur="500"/>
                                        <p:tgtEl>
                                          <p:spTgt spid="6656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5603">
                                            <p:txEl>
                                              <p:pRg st="3" end="3"/>
                                            </p:txEl>
                                          </p:spTgt>
                                        </p:tgtEl>
                                        <p:attrNameLst>
                                          <p:attrName>style.visibility</p:attrName>
                                        </p:attrNameLst>
                                      </p:cBhvr>
                                      <p:to>
                                        <p:strVal val="visible"/>
                                      </p:to>
                                    </p:set>
                                    <p:animEffect transition="in" filter="wipe(left)">
                                      <p:cBhvr>
                                        <p:cTn id="17" dur="500"/>
                                        <p:tgtEl>
                                          <p:spTgt spid="66560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65603">
                                            <p:txEl>
                                              <p:pRg st="4" end="4"/>
                                            </p:txEl>
                                          </p:spTgt>
                                        </p:tgtEl>
                                        <p:attrNameLst>
                                          <p:attrName>style.visibility</p:attrName>
                                        </p:attrNameLst>
                                      </p:cBhvr>
                                      <p:to>
                                        <p:strVal val="visible"/>
                                      </p:to>
                                    </p:set>
                                    <p:animEffect transition="in" filter="wipe(left)">
                                      <p:cBhvr>
                                        <p:cTn id="22" dur="500"/>
                                        <p:tgtEl>
                                          <p:spTgt spid="66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03" grpId="0" build="p" bldLvl="3"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9460" name="Rectangle 4"/>
          <p:cNvSpPr>
            <a:spLocks noGrp="1" noChangeArrowheads="1"/>
          </p:cNvSpPr>
          <p:nvPr>
            <p:ph type="title"/>
          </p:nvPr>
        </p:nvSpPr>
        <p:spPr/>
        <p:txBody>
          <a:bodyPr/>
          <a:lstStyle/>
          <a:p>
            <a:pPr eaLnBrk="1" hangingPunct="1">
              <a:defRPr/>
            </a:pPr>
            <a:r>
              <a:rPr lang="en-US" dirty="0">
                <a:cs typeface="+mj-cs"/>
              </a:rPr>
              <a:t>28.3  THE COST OF INFLATION</a:t>
            </a:r>
            <a:endParaRPr lang="en-CA" dirty="0">
              <a:cs typeface="+mj-cs"/>
            </a:endParaRPr>
          </a:p>
        </p:txBody>
      </p:sp>
      <p:sp>
        <p:nvSpPr>
          <p:cNvPr id="659461" name="Rectangle 5"/>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cs typeface="+mn-cs"/>
              </a:rPr>
              <a:t>How Big Is the Cost of Inflation?</a:t>
            </a:r>
          </a:p>
          <a:p>
            <a:pPr lvl="1" eaLnBrk="1" hangingPunct="1">
              <a:defRPr/>
            </a:pPr>
            <a:r>
              <a:rPr lang="en-US" dirty="0"/>
              <a:t>The cost of inflation depends on its rate and its predictability. </a:t>
            </a:r>
          </a:p>
          <a:p>
            <a:pPr lvl="1" eaLnBrk="1" hangingPunct="1">
              <a:defRPr/>
            </a:pPr>
            <a:r>
              <a:rPr lang="en-US" dirty="0"/>
              <a:t>The higher the inflation rate, the greater is its cost. </a:t>
            </a:r>
          </a:p>
          <a:p>
            <a:pPr lvl="1" eaLnBrk="1" hangingPunct="1">
              <a:defRPr/>
            </a:pPr>
            <a:r>
              <a:rPr lang="en-US" dirty="0"/>
              <a:t>And the more unpredictable the inflation rate, the greater is its cost.</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9461">
                                            <p:txEl>
                                              <p:pRg st="1" end="1"/>
                                            </p:txEl>
                                          </p:spTgt>
                                        </p:tgtEl>
                                        <p:attrNameLst>
                                          <p:attrName>style.visibility</p:attrName>
                                        </p:attrNameLst>
                                      </p:cBhvr>
                                      <p:to>
                                        <p:strVal val="visible"/>
                                      </p:to>
                                    </p:set>
                                    <p:animEffect transition="in" filter="wipe(left)">
                                      <p:cBhvr>
                                        <p:cTn id="7" dur="500"/>
                                        <p:tgtEl>
                                          <p:spTgt spid="65946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9461">
                                            <p:txEl>
                                              <p:pRg st="2" end="2"/>
                                            </p:txEl>
                                          </p:spTgt>
                                        </p:tgtEl>
                                        <p:attrNameLst>
                                          <p:attrName>style.visibility</p:attrName>
                                        </p:attrNameLst>
                                      </p:cBhvr>
                                      <p:to>
                                        <p:strVal val="visible"/>
                                      </p:to>
                                    </p:set>
                                    <p:animEffect transition="in" filter="wipe(left)">
                                      <p:cBhvr>
                                        <p:cTn id="12" dur="500"/>
                                        <p:tgtEl>
                                          <p:spTgt spid="65946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9461">
                                            <p:txEl>
                                              <p:pRg st="3" end="3"/>
                                            </p:txEl>
                                          </p:spTgt>
                                        </p:tgtEl>
                                        <p:attrNameLst>
                                          <p:attrName>style.visibility</p:attrName>
                                        </p:attrNameLst>
                                      </p:cBhvr>
                                      <p:to>
                                        <p:strVal val="visible"/>
                                      </p:to>
                                    </p:set>
                                    <p:animEffect transition="in" filter="wipe(left)">
                                      <p:cBhvr>
                                        <p:cTn id="17" dur="500"/>
                                        <p:tgtEl>
                                          <p:spTgt spid="6594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461" grpId="0" build="p" bldLvl="3"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60363" y="1511300"/>
            <a:ext cx="8382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79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pPr>
            <a:r>
              <a:rPr lang="en-US" altLang="en-US">
                <a:solidFill>
                  <a:srgbClr val="000000"/>
                </a:solidFill>
              </a:rPr>
              <a:t>According to the quantity theory of money, whether we face a future with inflation, deflation, or a stable price level depends entirely on the rate at which the Fed permits the quantity of money to grow.</a:t>
            </a:r>
          </a:p>
          <a:p>
            <a:pPr eaLnBrk="1" hangingPunct="1">
              <a:spcBef>
                <a:spcPts val="600"/>
              </a:spcBef>
              <a:spcAft>
                <a:spcPts val="600"/>
              </a:spcAft>
            </a:pPr>
            <a:r>
              <a:rPr lang="en-US" altLang="en-US">
                <a:solidFill>
                  <a:srgbClr val="000000"/>
                </a:solidFill>
              </a:rPr>
              <a:t>But is the quantity theory correct?</a:t>
            </a:r>
          </a:p>
          <a:p>
            <a:pPr eaLnBrk="1" hangingPunct="1">
              <a:spcBef>
                <a:spcPts val="600"/>
              </a:spcBef>
              <a:spcAft>
                <a:spcPts val="600"/>
              </a:spcAft>
            </a:pPr>
            <a:r>
              <a:rPr lang="en-US" altLang="en-US">
                <a:solidFill>
                  <a:srgbClr val="000000"/>
                </a:solidFill>
              </a:rPr>
              <a:t>Does it explain our past inflation with enough accuracy to be a guide to future inflation?</a:t>
            </a:r>
          </a:p>
        </p:txBody>
      </p:sp>
      <p:pic>
        <p:nvPicPr>
          <p:cNvPr id="13619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47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60363" y="1511300"/>
            <a:ext cx="802163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79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pPr>
            <a:r>
              <a:rPr lang="en-US" altLang="en-US">
                <a:solidFill>
                  <a:srgbClr val="000000"/>
                </a:solidFill>
              </a:rPr>
              <a:t>The quantity theory does not predict the year-to-year changes in the inflation rate.</a:t>
            </a:r>
          </a:p>
          <a:p>
            <a:pPr eaLnBrk="1" hangingPunct="1">
              <a:spcBef>
                <a:spcPts val="600"/>
              </a:spcBef>
              <a:spcAft>
                <a:spcPts val="600"/>
              </a:spcAft>
            </a:pPr>
            <a:r>
              <a:rPr lang="en-US" altLang="en-US">
                <a:solidFill>
                  <a:srgbClr val="000000"/>
                </a:solidFill>
              </a:rPr>
              <a:t>The quantity theory does an especially bad job of explaining 2008 and 2009 because in those years, the velocity of circulation tumbled.</a:t>
            </a:r>
          </a:p>
          <a:p>
            <a:pPr eaLnBrk="1" hangingPunct="1">
              <a:spcBef>
                <a:spcPts val="600"/>
              </a:spcBef>
              <a:spcAft>
                <a:spcPts val="600"/>
              </a:spcAft>
            </a:pPr>
            <a:r>
              <a:rPr lang="en-US" altLang="en-US">
                <a:solidFill>
                  <a:srgbClr val="000000"/>
                </a:solidFill>
              </a:rPr>
              <a:t>But on average, over a number of years, the quantity theory is a remarkably accurate predictor of the inflation rate.</a:t>
            </a:r>
          </a:p>
          <a:p>
            <a:pPr eaLnBrk="1" hangingPunct="1">
              <a:spcBef>
                <a:spcPts val="600"/>
              </a:spcBef>
              <a:spcAft>
                <a:spcPts val="600"/>
              </a:spcAft>
            </a:pPr>
            <a:r>
              <a:rPr lang="en-US" altLang="en-US">
                <a:solidFill>
                  <a:srgbClr val="000000"/>
                </a:solidFill>
              </a:rPr>
              <a:t>The figure (on the next slide) shows that the quantity theory explains our inflation rates since the 1960s.</a:t>
            </a:r>
          </a:p>
        </p:txBody>
      </p:sp>
      <p:pic>
        <p:nvPicPr>
          <p:cNvPr id="13824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47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txBox="1">
            <a:spLocks noChangeArrowheads="1"/>
          </p:cNvSpPr>
          <p:nvPr/>
        </p:nvSpPr>
        <p:spPr bwMode="auto">
          <a:xfrm>
            <a:off x="360363" y="1511300"/>
            <a:ext cx="344963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108000" eaLnBrk="1" hangingPunct="1">
              <a:spcBef>
                <a:spcPts val="600"/>
              </a:spcBef>
              <a:spcAft>
                <a:spcPts val="600"/>
              </a:spcAft>
              <a:defRPr/>
            </a:pPr>
            <a:r>
              <a:rPr lang="en-US" altLang="en-US" dirty="0">
                <a:solidFill>
                  <a:srgbClr val="00999D"/>
                </a:solidFill>
              </a:rPr>
              <a:t>The 1960s and 1970s</a:t>
            </a:r>
          </a:p>
          <a:p>
            <a:pPr marL="108000" eaLnBrk="1" hangingPunct="1">
              <a:spcBef>
                <a:spcPts val="600"/>
              </a:spcBef>
              <a:spcAft>
                <a:spcPts val="600"/>
              </a:spcAft>
              <a:defRPr/>
            </a:pPr>
            <a:r>
              <a:rPr lang="en-AU" altLang="en-US" dirty="0"/>
              <a:t>The quantity theory does a perfect job of explaining inflation in these two decades.</a:t>
            </a:r>
          </a:p>
          <a:p>
            <a:pPr eaLnBrk="1" hangingPunct="1">
              <a:spcBef>
                <a:spcPct val="50000"/>
              </a:spcBef>
              <a:defRPr/>
            </a:pPr>
            <a:endParaRPr lang="en-US" altLang="en-US" b="1" dirty="0"/>
          </a:p>
        </p:txBody>
      </p:sp>
      <p:sp>
        <p:nvSpPr>
          <p:cNvPr id="17" name="Rectangle 7"/>
          <p:cNvSpPr>
            <a:spLocks noChangeArrowheads="1"/>
          </p:cNvSpPr>
          <p:nvPr/>
        </p:nvSpPr>
        <p:spPr bwMode="auto">
          <a:xfrm>
            <a:off x="360363" y="3544888"/>
            <a:ext cx="3132137" cy="209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08000" eaLnBrk="1" hangingPunct="1">
              <a:spcBef>
                <a:spcPts val="600"/>
              </a:spcBef>
              <a:spcAft>
                <a:spcPts val="600"/>
              </a:spcAft>
              <a:defRPr/>
            </a:pPr>
            <a:r>
              <a:rPr lang="en-AU" altLang="en-US" dirty="0"/>
              <a:t>The inflation rate (green bar) </a:t>
            </a:r>
            <a:r>
              <a:rPr lang="en-AU" altLang="en-US" dirty="0" err="1"/>
              <a:t>equaled</a:t>
            </a:r>
            <a:r>
              <a:rPr lang="en-AU" altLang="en-US" dirty="0"/>
              <a:t> the M2 growth rate (blue bar) minus the</a:t>
            </a:r>
          </a:p>
        </p:txBody>
      </p:sp>
      <p:pic>
        <p:nvPicPr>
          <p:cNvPr id="14029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47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3"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360363" y="5003800"/>
            <a:ext cx="7488237"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pPr>
            <a:r>
              <a:rPr lang="en-AU" altLang="en-US"/>
              <a:t>real GDP growth rate (red bar).</a:t>
            </a:r>
          </a:p>
          <a:p>
            <a:pPr eaLnBrk="1" hangingPunct="1">
              <a:spcBef>
                <a:spcPts val="600"/>
              </a:spcBef>
              <a:spcAft>
                <a:spcPts val="600"/>
              </a:spcAft>
            </a:pPr>
            <a:r>
              <a:rPr lang="en-AU" altLang="en-US"/>
              <a:t>Velocity of circulation of M2 was constant.</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left)">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wipe(left)">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wipe(left)">
                                      <p:cBhvr>
                                        <p:cTn id="17" dur="500"/>
                                        <p:tgtEl>
                                          <p:spTgt spid="17">
                                            <p:txEl>
                                              <p:pRg st="0" end="0"/>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left)">
                                      <p:cBhvr>
                                        <p:cTn id="20" dur="500"/>
                                        <p:tgtEl>
                                          <p:spTgt spid="2">
                                            <p:txEl>
                                              <p:pRg st="0" end="0"/>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par>
                          <p:cTn id="24" fill="hold" nodeType="afterGroup">
                            <p:stCondLst>
                              <p:cond delay="500"/>
                            </p:stCondLst>
                            <p:childTnLst>
                              <p:par>
                                <p:cTn id="25" presetID="22" presetClass="entr" presetSubtype="4"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par>
                          <p:cTn id="28" fill="hold" nodeType="afterGroup">
                            <p:stCondLst>
                              <p:cond delay="1000"/>
                            </p:stCondLst>
                            <p:childTnLst>
                              <p:par>
                                <p:cTn id="29" presetID="22" presetClass="entr" presetSubtype="4"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par>
                          <p:cTn id="32" fill="hold" nodeType="afterGroup">
                            <p:stCondLst>
                              <p:cond delay="1500"/>
                            </p:stCondLst>
                            <p:childTnLst>
                              <p:par>
                                <p:cTn id="33" presetID="22" presetClass="entr" presetSubtype="4"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nodeType="afterGroup">
                            <p:stCondLst>
                              <p:cond delay="2000"/>
                            </p:stCondLst>
                            <p:childTnLst>
                              <p:par>
                                <p:cTn id="37" presetID="22" presetClass="entr" presetSubtype="4"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par>
                          <p:cTn id="40" fill="hold" nodeType="afterGroup">
                            <p:stCondLst>
                              <p:cond delay="2500"/>
                            </p:stCondLst>
                            <p:childTnLst>
                              <p:par>
                                <p:cTn id="41" presetID="22" presetClass="entr" presetSubtype="4"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5" autoUpdateAnimBg="0" advAuto="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Rectangle 3"/>
          <p:cNvSpPr txBox="1">
            <a:spLocks noChangeArrowheads="1"/>
          </p:cNvSpPr>
          <p:nvPr/>
        </p:nvSpPr>
        <p:spPr bwMode="auto">
          <a:xfrm>
            <a:off x="360363" y="1889125"/>
            <a:ext cx="3449637"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79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pPr>
            <a:r>
              <a:rPr lang="en-US" altLang="en-US"/>
              <a:t>During the 1970s the M2 growth rate increased, </a:t>
            </a:r>
          </a:p>
          <a:p>
            <a:pPr eaLnBrk="1" hangingPunct="1">
              <a:spcBef>
                <a:spcPts val="600"/>
              </a:spcBef>
              <a:spcAft>
                <a:spcPts val="600"/>
              </a:spcAft>
            </a:pPr>
            <a:r>
              <a:rPr lang="en-US" altLang="en-US"/>
              <a:t>real GDP growth was slowed, </a:t>
            </a:r>
          </a:p>
          <a:p>
            <a:pPr eaLnBrk="1" hangingPunct="1">
              <a:spcBef>
                <a:spcPts val="600"/>
              </a:spcBef>
              <a:spcAft>
                <a:spcPts val="600"/>
              </a:spcAft>
            </a:pPr>
            <a:r>
              <a:rPr lang="en-US" altLang="en-US"/>
              <a:t>and the inflation rate rose.</a:t>
            </a:r>
          </a:p>
        </p:txBody>
      </p:sp>
      <p:pic>
        <p:nvPicPr>
          <p:cNvPr id="142339"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47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0"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1"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2"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3"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4" name="Picture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5" name="Picture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6" name="Picture 1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4346">
                                            <p:txEl>
                                              <p:pRg st="0" end="0"/>
                                            </p:txEl>
                                          </p:spTgt>
                                        </p:tgtEl>
                                        <p:attrNameLst>
                                          <p:attrName>style.visibility</p:attrName>
                                        </p:attrNameLst>
                                      </p:cBhvr>
                                      <p:to>
                                        <p:strVal val="visible"/>
                                      </p:to>
                                    </p:set>
                                    <p:animEffect transition="in" filter="wipe(left)">
                                      <p:cBhvr>
                                        <p:cTn id="7" dur="500"/>
                                        <p:tgtEl>
                                          <p:spTgt spid="143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346">
                                            <p:txEl>
                                              <p:pRg st="1" end="1"/>
                                            </p:txEl>
                                          </p:spTgt>
                                        </p:tgtEl>
                                        <p:attrNameLst>
                                          <p:attrName>style.visibility</p:attrName>
                                        </p:attrNameLst>
                                      </p:cBhvr>
                                      <p:to>
                                        <p:strVal val="visible"/>
                                      </p:to>
                                    </p:set>
                                    <p:animEffect transition="in" filter="wipe(left)">
                                      <p:cBhvr>
                                        <p:cTn id="12" dur="500"/>
                                        <p:tgtEl>
                                          <p:spTgt spid="143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4346">
                                            <p:txEl>
                                              <p:pRg st="2" end="2"/>
                                            </p:txEl>
                                          </p:spTgt>
                                        </p:tgtEl>
                                        <p:attrNameLst>
                                          <p:attrName>style.visibility</p:attrName>
                                        </p:attrNameLst>
                                      </p:cBhvr>
                                      <p:to>
                                        <p:strVal val="visible"/>
                                      </p:to>
                                    </p:set>
                                    <p:animEffect transition="in" filter="wipe(left)">
                                      <p:cBhvr>
                                        <p:cTn id="17" dur="500"/>
                                        <p:tgtEl>
                                          <p:spTgt spid="143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47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7"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8"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9" name="Pictur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0" name="Picture 1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1" name="Picture 2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2" name="Picture 2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3" name="Picture 2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Rectangle 3"/>
          <p:cNvSpPr txBox="1">
            <a:spLocks noChangeArrowheads="1"/>
          </p:cNvSpPr>
          <p:nvPr/>
        </p:nvSpPr>
        <p:spPr bwMode="auto">
          <a:xfrm>
            <a:off x="360363" y="1511300"/>
            <a:ext cx="3373437"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79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pPr>
            <a:r>
              <a:rPr lang="en-US" altLang="en-US">
                <a:solidFill>
                  <a:srgbClr val="00999D"/>
                </a:solidFill>
              </a:rPr>
              <a:t>The 1980s and 1990s</a:t>
            </a:r>
          </a:p>
          <a:p>
            <a:pPr eaLnBrk="1" hangingPunct="1">
              <a:spcBef>
                <a:spcPts val="600"/>
              </a:spcBef>
              <a:spcAft>
                <a:spcPts val="600"/>
              </a:spcAft>
            </a:pPr>
            <a:r>
              <a:rPr lang="en-US" altLang="en-US"/>
              <a:t>During the1980s, M2 growth rate slowed,</a:t>
            </a:r>
          </a:p>
          <a:p>
            <a:pPr eaLnBrk="1" hangingPunct="1">
              <a:spcBef>
                <a:spcPts val="600"/>
              </a:spcBef>
              <a:spcAft>
                <a:spcPts val="600"/>
              </a:spcAft>
            </a:pPr>
            <a:r>
              <a:rPr lang="en-US" altLang="en-US"/>
              <a:t>M2 velocity increased,                                                     and real GDP growth                                                          was steady. </a:t>
            </a:r>
          </a:p>
          <a:p>
            <a:pPr eaLnBrk="1" hangingPunct="1">
              <a:spcBef>
                <a:spcPts val="600"/>
              </a:spcBef>
              <a:spcAft>
                <a:spcPts val="600"/>
              </a:spcAft>
            </a:pPr>
            <a:r>
              <a:rPr lang="en-US" altLang="en-US"/>
              <a:t>The inflation rate fell.</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399">
                                            <p:txEl>
                                              <p:pRg st="1" end="1"/>
                                            </p:txEl>
                                          </p:spTgt>
                                        </p:tgtEl>
                                        <p:attrNameLst>
                                          <p:attrName>style.visibility</p:attrName>
                                        </p:attrNameLst>
                                      </p:cBhvr>
                                      <p:to>
                                        <p:strVal val="visible"/>
                                      </p:to>
                                    </p:set>
                                    <p:animEffect transition="in" filter="wipe(left)">
                                      <p:cBhvr>
                                        <p:cTn id="7" dur="500"/>
                                        <p:tgtEl>
                                          <p:spTgt spid="16399">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16399">
                                            <p:txEl>
                                              <p:pRg st="2" end="2"/>
                                            </p:txEl>
                                          </p:spTgt>
                                        </p:tgtEl>
                                        <p:attrNameLst>
                                          <p:attrName>style.visibility</p:attrName>
                                        </p:attrNameLst>
                                      </p:cBhvr>
                                      <p:to>
                                        <p:strVal val="visible"/>
                                      </p:to>
                                    </p:set>
                                    <p:animEffect transition="in" filter="wipe(left)">
                                      <p:cBhvr>
                                        <p:cTn id="15" dur="500"/>
                                        <p:tgtEl>
                                          <p:spTgt spid="16399">
                                            <p:txEl>
                                              <p:pRg st="2" end="2"/>
                                            </p:txEl>
                                          </p:spTgt>
                                        </p:tgtEl>
                                      </p:cBhvr>
                                    </p:animEffect>
                                  </p:childTnLst>
                                </p:cTn>
                              </p:par>
                            </p:childTnLst>
                          </p:cTn>
                        </p:par>
                        <p:par>
                          <p:cTn id="16" fill="hold" nodeType="afterGroup">
                            <p:stCondLst>
                              <p:cond delay="500"/>
                            </p:stCondLst>
                            <p:childTnLst>
                              <p:par>
                                <p:cTn id="17" presetID="22" presetClass="entr" presetSubtype="4"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par>
                          <p:cTn id="20" fill="hold" nodeType="afterGroup">
                            <p:stCondLst>
                              <p:cond delay="1000"/>
                            </p:stCondLst>
                            <p:childTnLst>
                              <p:par>
                                <p:cTn id="21" presetID="22" presetClass="entr" presetSubtype="4"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16399">
                                            <p:txEl>
                                              <p:pRg st="3" end="3"/>
                                            </p:txEl>
                                          </p:spTgt>
                                        </p:tgtEl>
                                        <p:attrNameLst>
                                          <p:attrName>style.visibility</p:attrName>
                                        </p:attrNameLst>
                                      </p:cBhvr>
                                      <p:to>
                                        <p:strVal val="visible"/>
                                      </p:to>
                                    </p:set>
                                    <p:animEffect transition="in" filter="wipe(left)">
                                      <p:cBhvr>
                                        <p:cTn id="28" dur="500"/>
                                        <p:tgtEl>
                                          <p:spTgt spid="16399">
                                            <p:txEl>
                                              <p:pRg st="3" end="3"/>
                                            </p:txEl>
                                          </p:spTgt>
                                        </p:tgtEl>
                                      </p:cBhvr>
                                    </p:animEffect>
                                  </p:childTnLst>
                                </p:cTn>
                              </p:par>
                            </p:childTnLst>
                          </p:cTn>
                        </p:par>
                        <p:par>
                          <p:cTn id="29" fill="hold" nodeType="afterGroup">
                            <p:stCondLst>
                              <p:cond delay="500"/>
                            </p:stCondLst>
                            <p:childTnLst>
                              <p:par>
                                <p:cTn id="30" presetID="22" presetClass="entr" presetSubtype="4"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8"/>
          <p:cNvSpPr>
            <a:spLocks noChangeArrowheads="1"/>
          </p:cNvSpPr>
          <p:nvPr/>
        </p:nvSpPr>
        <p:spPr bwMode="auto">
          <a:xfrm>
            <a:off x="1390650" y="0"/>
            <a:ext cx="504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a:solidFill>
                  <a:schemeClr val="bg1"/>
                </a:solidFill>
              </a:rPr>
              <a:t>EYE o the CAUSE OF INFLATION</a:t>
            </a:r>
          </a:p>
        </p:txBody>
      </p:sp>
      <p:sp>
        <p:nvSpPr>
          <p:cNvPr id="808967" name="Rectangle 7"/>
          <p:cNvSpPr>
            <a:spLocks noChangeArrowheads="1"/>
          </p:cNvSpPr>
          <p:nvPr/>
        </p:nvSpPr>
        <p:spPr bwMode="auto">
          <a:xfrm>
            <a:off x="360363" y="1752600"/>
            <a:ext cx="3373437"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08000" eaLnBrk="1" hangingPunct="1">
              <a:spcBef>
                <a:spcPts val="600"/>
              </a:spcBef>
              <a:spcAft>
                <a:spcPts val="600"/>
              </a:spcAft>
              <a:defRPr/>
            </a:pPr>
            <a:r>
              <a:rPr lang="en-US" altLang="en-US" dirty="0"/>
              <a:t>During the 1990s,</a:t>
            </a:r>
          </a:p>
          <a:p>
            <a:pPr marL="108000" eaLnBrk="1" hangingPunct="1">
              <a:spcBef>
                <a:spcPts val="600"/>
              </a:spcBef>
              <a:spcAft>
                <a:spcPts val="600"/>
              </a:spcAft>
              <a:defRPr/>
            </a:pPr>
            <a:r>
              <a:rPr lang="en-US" dirty="0">
                <a:latin typeface="Arial" charset="0"/>
                <a:ea typeface="ＭＳ Ｐゴシック" charset="0"/>
              </a:rPr>
              <a:t>M2 growth slowed, </a:t>
            </a:r>
          </a:p>
          <a:p>
            <a:pPr marL="108000" eaLnBrk="1" hangingPunct="1">
              <a:spcBef>
                <a:spcPts val="600"/>
              </a:spcBef>
              <a:spcAft>
                <a:spcPts val="600"/>
              </a:spcAft>
              <a:defRPr/>
            </a:pPr>
            <a:r>
              <a:rPr lang="en-US" altLang="en-US" dirty="0"/>
              <a:t>M2 velocity increased, </a:t>
            </a:r>
            <a:endParaRPr lang="en-US" dirty="0">
              <a:latin typeface="Arial" charset="0"/>
              <a:ea typeface="ＭＳ Ｐゴシック" charset="0"/>
            </a:endParaRPr>
          </a:p>
          <a:p>
            <a:pPr marL="108000" eaLnBrk="1" hangingPunct="1">
              <a:spcBef>
                <a:spcPts val="600"/>
              </a:spcBef>
              <a:spcAft>
                <a:spcPts val="600"/>
              </a:spcAft>
              <a:defRPr/>
            </a:pPr>
            <a:r>
              <a:rPr lang="en-US" dirty="0">
                <a:latin typeface="Arial" charset="0"/>
                <a:ea typeface="ＭＳ Ｐゴシック" charset="0"/>
              </a:rPr>
              <a:t>real GDP remained steady, and </a:t>
            </a:r>
          </a:p>
          <a:p>
            <a:pPr marL="108000" eaLnBrk="1" hangingPunct="1">
              <a:spcBef>
                <a:spcPts val="600"/>
              </a:spcBef>
              <a:spcAft>
                <a:spcPts val="600"/>
              </a:spcAft>
              <a:defRPr/>
            </a:pPr>
            <a:r>
              <a:rPr lang="en-US" dirty="0">
                <a:latin typeface="Arial" charset="0"/>
                <a:ea typeface="ＭＳ Ｐゴシック" charset="0"/>
              </a:rPr>
              <a:t>the inflation rate fell.</a:t>
            </a:r>
          </a:p>
          <a:p>
            <a:pPr eaLnBrk="1" hangingPunct="1">
              <a:lnSpc>
                <a:spcPct val="80000"/>
              </a:lnSpc>
              <a:spcBef>
                <a:spcPct val="50000"/>
              </a:spcBef>
              <a:defRPr/>
            </a:pPr>
            <a:endParaRPr lang="en-US" dirty="0">
              <a:latin typeface="Arial" charset="0"/>
              <a:ea typeface="ＭＳ Ｐゴシック" charset="0"/>
            </a:endParaRPr>
          </a:p>
        </p:txBody>
      </p:sp>
      <p:pic>
        <p:nvPicPr>
          <p:cNvPr id="14643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47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7"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8" name="Picture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9" name="Picture 2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0" name="Picture 2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1" name="Picture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2" name="Picture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3" name="Picture 2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4" name="Picture 2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5" name="Picture 2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6" name="Picture 2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7" name="Picture 2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8967">
                                            <p:txEl>
                                              <p:pRg st="1" end="1"/>
                                            </p:txEl>
                                          </p:spTgt>
                                        </p:tgtEl>
                                        <p:attrNameLst>
                                          <p:attrName>style.visibility</p:attrName>
                                        </p:attrNameLst>
                                      </p:cBhvr>
                                      <p:to>
                                        <p:strVal val="visible"/>
                                      </p:to>
                                    </p:set>
                                    <p:animEffect transition="in" filter="wipe(left)">
                                      <p:cBhvr>
                                        <p:cTn id="7" dur="500"/>
                                        <p:tgtEl>
                                          <p:spTgt spid="808967">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08967">
                                            <p:txEl>
                                              <p:pRg st="2" end="2"/>
                                            </p:txEl>
                                          </p:spTgt>
                                        </p:tgtEl>
                                        <p:attrNameLst>
                                          <p:attrName>style.visibility</p:attrName>
                                        </p:attrNameLst>
                                      </p:cBhvr>
                                      <p:to>
                                        <p:strVal val="visible"/>
                                      </p:to>
                                    </p:set>
                                    <p:animEffect transition="in" filter="wipe(left)">
                                      <p:cBhvr>
                                        <p:cTn id="15" dur="500"/>
                                        <p:tgtEl>
                                          <p:spTgt spid="808967">
                                            <p:txEl>
                                              <p:pRg st="2" end="2"/>
                                            </p:txEl>
                                          </p:spTgt>
                                        </p:tgtEl>
                                      </p:cBhvr>
                                    </p:animEffect>
                                  </p:childTnLst>
                                </p:cTn>
                              </p:par>
                            </p:childTnLst>
                          </p:cTn>
                        </p:par>
                        <p:par>
                          <p:cTn id="16" fill="hold" nodeType="afterGroup">
                            <p:stCondLst>
                              <p:cond delay="500"/>
                            </p:stCondLst>
                            <p:childTnLst>
                              <p:par>
                                <p:cTn id="17" presetID="22" presetClass="entr" presetSubtype="4"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08967">
                                            <p:txEl>
                                              <p:pRg st="3" end="3"/>
                                            </p:txEl>
                                          </p:spTgt>
                                        </p:tgtEl>
                                        <p:attrNameLst>
                                          <p:attrName>style.visibility</p:attrName>
                                        </p:attrNameLst>
                                      </p:cBhvr>
                                      <p:to>
                                        <p:strVal val="visible"/>
                                      </p:to>
                                    </p:set>
                                    <p:animEffect transition="in" filter="wipe(left)">
                                      <p:cBhvr>
                                        <p:cTn id="24" dur="500"/>
                                        <p:tgtEl>
                                          <p:spTgt spid="808967">
                                            <p:txEl>
                                              <p:pRg st="3" end="3"/>
                                            </p:txEl>
                                          </p:spTgt>
                                        </p:tgtEl>
                                      </p:cBhvr>
                                    </p:animEffect>
                                  </p:childTnLst>
                                </p:cTn>
                              </p:par>
                            </p:childTnLst>
                          </p:cTn>
                        </p:par>
                        <p:par>
                          <p:cTn id="25" fill="hold" nodeType="afterGroup">
                            <p:stCondLst>
                              <p:cond delay="500"/>
                            </p:stCondLst>
                            <p:childTnLst>
                              <p:par>
                                <p:cTn id="26" presetID="22" presetClass="entr" presetSubtype="4"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down)">
                                      <p:cBhvr>
                                        <p:cTn id="28" dur="500"/>
                                        <p:tgtEl>
                                          <p:spTgt spid="3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08967">
                                            <p:txEl>
                                              <p:pRg st="4" end="4"/>
                                            </p:txEl>
                                          </p:spTgt>
                                        </p:tgtEl>
                                        <p:attrNameLst>
                                          <p:attrName>style.visibility</p:attrName>
                                        </p:attrNameLst>
                                      </p:cBhvr>
                                      <p:to>
                                        <p:strVal val="visible"/>
                                      </p:to>
                                    </p:set>
                                    <p:animEffect transition="in" filter="wipe(left)">
                                      <p:cBhvr>
                                        <p:cTn id="33" dur="500"/>
                                        <p:tgtEl>
                                          <p:spTgt spid="808967">
                                            <p:txEl>
                                              <p:pRg st="4" end="4"/>
                                            </p:txEl>
                                          </p:spTgt>
                                        </p:tgtEl>
                                      </p:cBhvr>
                                    </p:animEffect>
                                  </p:childTnLst>
                                </p:cTn>
                              </p:par>
                            </p:childTnLst>
                          </p:cTn>
                        </p:par>
                        <p:par>
                          <p:cTn id="34" fill="hold" nodeType="afterGroup">
                            <p:stCondLst>
                              <p:cond delay="500"/>
                            </p:stCondLst>
                            <p:childTnLst>
                              <p:par>
                                <p:cTn id="35" presetID="22" presetClass="entr" presetSubtype="4"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7" grpId="0" uiExpand="1" build="p" bldLvl="5" autoUpdateAnimBg="0" advAuto="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8"/>
          <p:cNvSpPr>
            <a:spLocks noChangeArrowheads="1"/>
          </p:cNvSpPr>
          <p:nvPr/>
        </p:nvSpPr>
        <p:spPr bwMode="auto">
          <a:xfrm>
            <a:off x="1390650" y="0"/>
            <a:ext cx="504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a:solidFill>
                  <a:schemeClr val="bg1"/>
                </a:solidFill>
              </a:rPr>
              <a:t>EYE on the CAUE OF INFLATION</a:t>
            </a:r>
          </a:p>
        </p:txBody>
      </p:sp>
      <p:sp>
        <p:nvSpPr>
          <p:cNvPr id="20503" name="Rectangle 3"/>
          <p:cNvSpPr txBox="1">
            <a:spLocks noChangeArrowheads="1"/>
          </p:cNvSpPr>
          <p:nvPr/>
        </p:nvSpPr>
        <p:spPr bwMode="auto">
          <a:xfrm>
            <a:off x="360363" y="1511300"/>
            <a:ext cx="34290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79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pPr>
            <a:r>
              <a:rPr lang="en-US" altLang="en-US">
                <a:solidFill>
                  <a:srgbClr val="00999D"/>
                </a:solidFill>
              </a:rPr>
              <a:t>The 2000s and 2010s</a:t>
            </a:r>
          </a:p>
          <a:p>
            <a:pPr eaLnBrk="1" hangingPunct="1">
              <a:spcBef>
                <a:spcPts val="600"/>
              </a:spcBef>
              <a:spcAft>
                <a:spcPts val="600"/>
              </a:spcAft>
            </a:pPr>
            <a:r>
              <a:rPr lang="en-AU" altLang="en-US"/>
              <a:t>In these decades, the M2 growth rate increased but the inflation rate decreased. </a:t>
            </a:r>
          </a:p>
          <a:p>
            <a:pPr eaLnBrk="1" hangingPunct="1">
              <a:spcBef>
                <a:spcPts val="600"/>
              </a:spcBef>
              <a:spcAft>
                <a:spcPts val="600"/>
              </a:spcAft>
            </a:pPr>
            <a:r>
              <a:rPr lang="en-AU" altLang="en-US"/>
              <a:t>The changes in inflation are the opposite of what the quantity theory predicts. </a:t>
            </a:r>
          </a:p>
        </p:txBody>
      </p:sp>
      <p:pic>
        <p:nvPicPr>
          <p:cNvPr id="148484" name="Picture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47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5" name="Picture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6" name="Picture 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7" name="Picture 2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8" name="Picture 2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9" name="Picture 2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0" name="Picture 2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1" name="Picture 3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2" name="Picture 3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3" name="Picture 3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4" name="Picture 3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5" name="Picture 3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6" name="Picture 3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7" name="Picture 36"/>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8" name="Picture 37"/>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9" name="Picture 38"/>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503">
                                            <p:txEl>
                                              <p:pRg st="1" end="1"/>
                                            </p:txEl>
                                          </p:spTgt>
                                        </p:tgtEl>
                                        <p:attrNameLst>
                                          <p:attrName>style.visibility</p:attrName>
                                        </p:attrNameLst>
                                      </p:cBhvr>
                                      <p:to>
                                        <p:strVal val="visible"/>
                                      </p:to>
                                    </p:set>
                                    <p:animEffect transition="in" filter="wipe(left)">
                                      <p:cBhvr>
                                        <p:cTn id="7" dur="500"/>
                                        <p:tgtEl>
                                          <p:spTgt spid="2050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down)">
                                      <p:cBhvr>
                                        <p:cTn id="10" dur="500"/>
                                        <p:tgtEl>
                                          <p:spTgt spid="40"/>
                                        </p:tgtEl>
                                      </p:cBhvr>
                                    </p:animEffect>
                                  </p:childTnLst>
                                </p:cTn>
                              </p:par>
                            </p:childTnLst>
                          </p:cTn>
                        </p:par>
                        <p:par>
                          <p:cTn id="11" fill="hold" nodeType="afterGroup">
                            <p:stCondLst>
                              <p:cond delay="500"/>
                            </p:stCondLst>
                            <p:childTnLst>
                              <p:par>
                                <p:cTn id="12" presetID="22" presetClass="entr" presetSubtype="4" fill="hold"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wipe(down)">
                                      <p:cBhvr>
                                        <p:cTn id="14" dur="500"/>
                                        <p:tgtEl>
                                          <p:spTgt spid="41"/>
                                        </p:tgtEl>
                                      </p:cBhvr>
                                    </p:animEffect>
                                  </p:childTnLst>
                                </p:cTn>
                              </p:par>
                            </p:childTnLst>
                          </p:cTn>
                        </p:par>
                        <p:par>
                          <p:cTn id="15" fill="hold" nodeType="afterGroup">
                            <p:stCondLst>
                              <p:cond delay="1000"/>
                            </p:stCondLst>
                            <p:childTnLst>
                              <p:par>
                                <p:cTn id="16" presetID="22" presetClass="entr" presetSubtype="4"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down)">
                                      <p:cBhvr>
                                        <p:cTn id="18" dur="500"/>
                                        <p:tgtEl>
                                          <p:spTgt spid="42"/>
                                        </p:tgtEl>
                                      </p:cBhvr>
                                    </p:animEffect>
                                  </p:childTnLst>
                                </p:cTn>
                              </p:par>
                            </p:childTnLst>
                          </p:cTn>
                        </p:par>
                        <p:par>
                          <p:cTn id="19" fill="hold" nodeType="afterGroup">
                            <p:stCondLst>
                              <p:cond delay="1500"/>
                            </p:stCondLst>
                            <p:childTnLst>
                              <p:par>
                                <p:cTn id="20" presetID="22" presetClass="entr" presetSubtype="1"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up)">
                                      <p:cBhvr>
                                        <p:cTn id="22" dur="500"/>
                                        <p:tgtEl>
                                          <p:spTgt spid="43"/>
                                        </p:tgtEl>
                                      </p:cBhvr>
                                    </p:animEffect>
                                  </p:childTnLst>
                                </p:cTn>
                              </p:par>
                            </p:childTnLst>
                          </p:cTn>
                        </p:par>
                        <p:par>
                          <p:cTn id="23" fill="hold" nodeType="afterGroup">
                            <p:stCondLst>
                              <p:cond delay="2000"/>
                            </p:stCondLst>
                            <p:childTnLst>
                              <p:par>
                                <p:cTn id="24" presetID="22" presetClass="entr" presetSubtype="4"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down)">
                                      <p:cBhvr>
                                        <p:cTn id="26" dur="500"/>
                                        <p:tgtEl>
                                          <p:spTgt spid="44"/>
                                        </p:tgtEl>
                                      </p:cBhvr>
                                    </p:animEffect>
                                  </p:childTnLst>
                                </p:cTn>
                              </p:par>
                            </p:childTnLst>
                          </p:cTn>
                        </p:par>
                        <p:par>
                          <p:cTn id="27" fill="hold" nodeType="afterGroup">
                            <p:stCondLst>
                              <p:cond delay="2500"/>
                            </p:stCondLst>
                            <p:childTnLst>
                              <p:par>
                                <p:cTn id="28" presetID="22" presetClass="entr" presetSubtype="4" fill="hold"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down)">
                                      <p:cBhvr>
                                        <p:cTn id="30" dur="500"/>
                                        <p:tgtEl>
                                          <p:spTgt spid="45"/>
                                        </p:tgtEl>
                                      </p:cBhvr>
                                    </p:animEffect>
                                  </p:childTnLst>
                                </p:cTn>
                              </p:par>
                            </p:childTnLst>
                          </p:cTn>
                        </p:par>
                        <p:par>
                          <p:cTn id="31" fill="hold" nodeType="afterGroup">
                            <p:stCondLst>
                              <p:cond delay="3000"/>
                            </p:stCondLst>
                            <p:childTnLst>
                              <p:par>
                                <p:cTn id="32" presetID="22" presetClass="entr" presetSubtype="4"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down)">
                                      <p:cBhvr>
                                        <p:cTn id="34" dur="500"/>
                                        <p:tgtEl>
                                          <p:spTgt spid="46"/>
                                        </p:tgtEl>
                                      </p:cBhvr>
                                    </p:animEffect>
                                  </p:childTnLst>
                                </p:cTn>
                              </p:par>
                            </p:childTnLst>
                          </p:cTn>
                        </p:par>
                        <p:par>
                          <p:cTn id="35" fill="hold" nodeType="afterGroup">
                            <p:stCondLst>
                              <p:cond delay="3500"/>
                            </p:stCondLst>
                            <p:childTnLst>
                              <p:par>
                                <p:cTn id="36" presetID="22" presetClass="entr" presetSubtype="1" fill="hold"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up)">
                                      <p:cBhvr>
                                        <p:cTn id="38" dur="500"/>
                                        <p:tgtEl>
                                          <p:spTgt spid="4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20503">
                                            <p:txEl>
                                              <p:pRg st="2" end="2"/>
                                            </p:txEl>
                                          </p:spTgt>
                                        </p:tgtEl>
                                        <p:attrNameLst>
                                          <p:attrName>style.visibility</p:attrName>
                                        </p:attrNameLst>
                                      </p:cBhvr>
                                      <p:to>
                                        <p:strVal val="visible"/>
                                      </p:to>
                                    </p:set>
                                    <p:animEffect transition="in" filter="wipe(left)">
                                      <p:cBhvr>
                                        <p:cTn id="43" dur="500"/>
                                        <p:tgtEl>
                                          <p:spTgt spid="205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5" name="Rectangle 7"/>
          <p:cNvSpPr>
            <a:spLocks noChangeArrowheads="1"/>
          </p:cNvSpPr>
          <p:nvPr/>
        </p:nvSpPr>
        <p:spPr bwMode="auto">
          <a:xfrm>
            <a:off x="360363" y="1511300"/>
            <a:ext cx="334803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08000" eaLnBrk="1" hangingPunct="1">
              <a:spcBef>
                <a:spcPts val="600"/>
              </a:spcBef>
              <a:spcAft>
                <a:spcPts val="600"/>
              </a:spcAft>
              <a:defRPr/>
            </a:pPr>
            <a:r>
              <a:rPr lang="en-AU" dirty="0">
                <a:latin typeface="Arial" charset="0"/>
                <a:ea typeface="ＭＳ Ｐゴシック" charset="0"/>
              </a:rPr>
              <a:t>The reason is that the velocity of circulation fell (the yellow bars and down-arrows).</a:t>
            </a:r>
          </a:p>
          <a:p>
            <a:pPr marL="108000" eaLnBrk="1" hangingPunct="1">
              <a:spcBef>
                <a:spcPts val="600"/>
              </a:spcBef>
              <a:spcAft>
                <a:spcPts val="600"/>
              </a:spcAft>
              <a:defRPr/>
            </a:pPr>
            <a:r>
              <a:rPr lang="en-AU" dirty="0">
                <a:latin typeface="Arial" charset="0"/>
                <a:ea typeface="ＭＳ Ｐゴシック" charset="0"/>
              </a:rPr>
              <a:t>Velocity fell because interest rates were lowered by the Fed to unprecedented levels.</a:t>
            </a:r>
          </a:p>
        </p:txBody>
      </p:sp>
      <p:sp>
        <p:nvSpPr>
          <p:cNvPr id="150531" name="Rectangle 8"/>
          <p:cNvSpPr>
            <a:spLocks noChangeArrowheads="1"/>
          </p:cNvSpPr>
          <p:nvPr/>
        </p:nvSpPr>
        <p:spPr bwMode="auto">
          <a:xfrm>
            <a:off x="1390650" y="0"/>
            <a:ext cx="504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a:solidFill>
                  <a:schemeClr val="bg1"/>
                </a:solidFill>
              </a:rPr>
              <a:t>EYE on the CAUE OF INFLATION</a:t>
            </a:r>
          </a:p>
        </p:txBody>
      </p:sp>
      <p:pic>
        <p:nvPicPr>
          <p:cNvPr id="150532"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47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3" name="Picture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11015">
                                            <p:txEl>
                                              <p:pRg st="0" end="0"/>
                                            </p:txEl>
                                          </p:spTgt>
                                        </p:tgtEl>
                                        <p:attrNameLst>
                                          <p:attrName>style.visibility</p:attrName>
                                        </p:attrNameLst>
                                      </p:cBhvr>
                                      <p:to>
                                        <p:strVal val="visible"/>
                                      </p:to>
                                    </p:set>
                                    <p:animEffect transition="in" filter="wipe(left)">
                                      <p:cBhvr>
                                        <p:cTn id="7" dur="500"/>
                                        <p:tgtEl>
                                          <p:spTgt spid="8110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1015">
                                            <p:txEl>
                                              <p:pRg st="1" end="1"/>
                                            </p:txEl>
                                          </p:spTgt>
                                        </p:tgtEl>
                                        <p:attrNameLst>
                                          <p:attrName>style.visibility</p:attrName>
                                        </p:attrNameLst>
                                      </p:cBhvr>
                                      <p:to>
                                        <p:strVal val="visible"/>
                                      </p:to>
                                    </p:set>
                                    <p:animEffect transition="in" filter="wipe(left)">
                                      <p:cBhvr>
                                        <p:cTn id="12" dur="500"/>
                                        <p:tgtEl>
                                          <p:spTgt spid="8110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015" grpId="0" build="p" bldLvl="5"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667651" name="Rectangle 3"/>
          <p:cNvSpPr>
            <a:spLocks noGrp="1" noChangeArrowheads="1"/>
          </p:cNvSpPr>
          <p:nvPr>
            <p:ph idx="1"/>
          </p:nvPr>
        </p:nvSpPr>
        <p:spPr/>
        <p:txBody>
          <a:bodyPr/>
          <a:lstStyle/>
          <a:p>
            <a:pPr lvl="1" eaLnBrk="1" hangingPunct="1">
              <a:defRPr/>
            </a:pPr>
            <a:r>
              <a:rPr lang="en-US" dirty="0">
                <a:ea typeface="MS Mincho" charset="0"/>
                <a:cs typeface="MS Mincho" charset="0"/>
              </a:rPr>
              <a:t>The marginal benefit of holding money decreases as the quantity of money held increases.</a:t>
            </a:r>
          </a:p>
          <a:p>
            <a:pPr lvl="1" eaLnBrk="1" hangingPunct="1">
              <a:defRPr/>
            </a:pPr>
            <a:r>
              <a:rPr lang="en-US" sz="2600" b="1" dirty="0">
                <a:solidFill>
                  <a:srgbClr val="00468F"/>
                </a:solidFill>
                <a:ea typeface="MS Mincho" charset="0"/>
                <a:cs typeface="MS Mincho" charset="0"/>
              </a:rPr>
              <a:t>Opportunity Cost of Holding Money</a:t>
            </a:r>
          </a:p>
          <a:p>
            <a:pPr lvl="1" eaLnBrk="1" hangingPunct="1">
              <a:defRPr/>
            </a:pPr>
            <a:r>
              <a:rPr lang="en-US" dirty="0">
                <a:ea typeface="MS Mincho" charset="0"/>
                <a:cs typeface="MS Mincho" charset="0"/>
              </a:rPr>
              <a:t>The opportunity cost of holding money is the interest forgone on an alternative asset.</a:t>
            </a:r>
          </a:p>
          <a:p>
            <a:pPr lvl="1" eaLnBrk="1" hangingPunct="1">
              <a:defRPr/>
            </a:pPr>
            <a:r>
              <a:rPr lang="en-US" sz="2600" b="1" dirty="0">
                <a:solidFill>
                  <a:srgbClr val="00468F"/>
                </a:solidFill>
                <a:ea typeface="MS Mincho" charset="0"/>
                <a:cs typeface="MS Mincho" charset="0"/>
              </a:rPr>
              <a:t>Opportunity Cost: </a:t>
            </a:r>
            <a:r>
              <a:rPr lang="en-US" sz="2600" b="1" i="1" dirty="0">
                <a:solidFill>
                  <a:srgbClr val="00468F"/>
                </a:solidFill>
                <a:ea typeface="MS Mincho" charset="0"/>
                <a:cs typeface="MS Mincho" charset="0"/>
              </a:rPr>
              <a:t>Nominal</a:t>
            </a:r>
            <a:r>
              <a:rPr lang="en-US" sz="2600" b="1" dirty="0">
                <a:solidFill>
                  <a:srgbClr val="00468F"/>
                </a:solidFill>
                <a:ea typeface="MS Mincho" charset="0"/>
                <a:cs typeface="MS Mincho" charset="0"/>
              </a:rPr>
              <a:t> Interest Is a          </a:t>
            </a:r>
            <a:r>
              <a:rPr lang="en-US" sz="2600" b="1" i="1" dirty="0">
                <a:solidFill>
                  <a:srgbClr val="00468F"/>
                </a:solidFill>
                <a:ea typeface="MS Mincho" charset="0"/>
                <a:cs typeface="MS Mincho" charset="0"/>
              </a:rPr>
              <a:t>Real</a:t>
            </a:r>
            <a:r>
              <a:rPr lang="en-US" sz="2600" b="1" dirty="0">
                <a:solidFill>
                  <a:srgbClr val="00468F"/>
                </a:solidFill>
                <a:ea typeface="MS Mincho" charset="0"/>
                <a:cs typeface="MS Mincho" charset="0"/>
              </a:rPr>
              <a:t> Cost</a:t>
            </a:r>
          </a:p>
          <a:p>
            <a:pPr lvl="1" eaLnBrk="1" hangingPunct="1">
              <a:defRPr/>
            </a:pPr>
            <a:r>
              <a:rPr lang="en-US" dirty="0">
                <a:ea typeface="MS Mincho" charset="0"/>
                <a:cs typeface="MS Mincho" charset="0"/>
              </a:rPr>
              <a:t>The opportunity cost of holding money is the </a:t>
            </a:r>
            <a:r>
              <a:rPr lang="en-US" i="1" dirty="0">
                <a:ea typeface="MS Mincho" charset="0"/>
                <a:cs typeface="MS Mincho" charset="0"/>
              </a:rPr>
              <a:t>nominal </a:t>
            </a:r>
            <a:r>
              <a:rPr lang="en-US" dirty="0">
                <a:ea typeface="MS Mincho" charset="0"/>
                <a:cs typeface="MS Mincho" charset="0"/>
              </a:rPr>
              <a:t>interest because it is the sum of the real interest rate on an alternative asset plus the expected inflation rate, which is the rate at which money loses buying power.</a:t>
            </a:r>
            <a:endParaRPr lang="en-US" b="1" dirty="0">
              <a:solidFill>
                <a:srgbClr val="00468F"/>
              </a:solidFill>
              <a:ea typeface="MS Mincho" charset="0"/>
              <a:cs typeface="MS Mincho" charset="0"/>
            </a:endParaRP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7651">
                                            <p:txEl>
                                              <p:pRg st="1" end="1"/>
                                            </p:txEl>
                                          </p:spTgt>
                                        </p:tgtEl>
                                        <p:attrNameLst>
                                          <p:attrName>style.visibility</p:attrName>
                                        </p:attrNameLst>
                                      </p:cBhvr>
                                      <p:to>
                                        <p:strVal val="visible"/>
                                      </p:to>
                                    </p:set>
                                    <p:animEffect transition="in" filter="wipe(left)">
                                      <p:cBhvr>
                                        <p:cTn id="7" dur="500"/>
                                        <p:tgtEl>
                                          <p:spTgt spid="6676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7651">
                                            <p:txEl>
                                              <p:pRg st="2" end="2"/>
                                            </p:txEl>
                                          </p:spTgt>
                                        </p:tgtEl>
                                        <p:attrNameLst>
                                          <p:attrName>style.visibility</p:attrName>
                                        </p:attrNameLst>
                                      </p:cBhvr>
                                      <p:to>
                                        <p:strVal val="visible"/>
                                      </p:to>
                                    </p:set>
                                    <p:animEffect transition="in" filter="wipe(left)">
                                      <p:cBhvr>
                                        <p:cTn id="12" dur="500"/>
                                        <p:tgtEl>
                                          <p:spTgt spid="6676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7651">
                                            <p:txEl>
                                              <p:pRg st="3" end="3"/>
                                            </p:txEl>
                                          </p:spTgt>
                                        </p:tgtEl>
                                        <p:attrNameLst>
                                          <p:attrName>style.visibility</p:attrName>
                                        </p:attrNameLst>
                                      </p:cBhvr>
                                      <p:to>
                                        <p:strVal val="visible"/>
                                      </p:to>
                                    </p:set>
                                    <p:animEffect transition="in" filter="wipe(left)">
                                      <p:cBhvr>
                                        <p:cTn id="17" dur="500"/>
                                        <p:tgtEl>
                                          <p:spTgt spid="6676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67651">
                                            <p:txEl>
                                              <p:pRg st="4" end="4"/>
                                            </p:txEl>
                                          </p:spTgt>
                                        </p:tgtEl>
                                        <p:attrNameLst>
                                          <p:attrName>style.visibility</p:attrName>
                                        </p:attrNameLst>
                                      </p:cBhvr>
                                      <p:to>
                                        <p:strVal val="visible"/>
                                      </p:to>
                                    </p:set>
                                    <p:animEffect transition="in" filter="wipe(left)">
                                      <p:cBhvr>
                                        <p:cTn id="22" dur="500"/>
                                        <p:tgtEl>
                                          <p:spTgt spid="66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651" grpId="0" build="p" bldLvl="3"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7236" name="Rectangle 4"/>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607237" name="Rectangle 5"/>
          <p:cNvSpPr>
            <a:spLocks noGrp="1" noChangeArrowheads="1"/>
          </p:cNvSpPr>
          <p:nvPr>
            <p:ph idx="1"/>
          </p:nvPr>
        </p:nvSpPr>
        <p:spPr/>
        <p:txBody>
          <a:bodyPr/>
          <a:lstStyle/>
          <a:p>
            <a:pPr lvl="1" eaLnBrk="1" hangingPunct="1">
              <a:defRPr/>
            </a:pPr>
            <a:r>
              <a:rPr lang="en-US" sz="2600" b="1" dirty="0">
                <a:solidFill>
                  <a:srgbClr val="00468F"/>
                </a:solidFill>
              </a:rPr>
              <a:t>The Demand for Money Schedule and Curve</a:t>
            </a:r>
          </a:p>
          <a:p>
            <a:pPr lvl="1" eaLnBrk="1" hangingPunct="1">
              <a:defRPr/>
            </a:pPr>
            <a:r>
              <a:rPr lang="en-US" dirty="0"/>
              <a:t>The </a:t>
            </a:r>
            <a:r>
              <a:rPr lang="en-US" sz="2600" b="1" dirty="0">
                <a:solidFill>
                  <a:srgbClr val="FF0000"/>
                </a:solidFill>
              </a:rPr>
              <a:t>demand for money</a:t>
            </a:r>
            <a:r>
              <a:rPr lang="en-US" dirty="0"/>
              <a:t> is the relationship between the quantity of money demanded and the nominal interest rate, when all other influences on the amount of money that people want to hold remain the same.</a:t>
            </a:r>
          </a:p>
          <a:p>
            <a:pPr lvl="1" eaLnBrk="1" hangingPunct="1">
              <a:defRPr/>
            </a:pPr>
            <a:r>
              <a:rPr lang="en-US" dirty="0"/>
              <a:t>Figure 28.1 on the next slide illustrate the demand for money.</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7237">
                                            <p:txEl>
                                              <p:pRg st="1" end="1"/>
                                            </p:txEl>
                                          </p:spTgt>
                                        </p:tgtEl>
                                        <p:attrNameLst>
                                          <p:attrName>style.visibility</p:attrName>
                                        </p:attrNameLst>
                                      </p:cBhvr>
                                      <p:to>
                                        <p:strVal val="visible"/>
                                      </p:to>
                                    </p:set>
                                    <p:animEffect transition="in" filter="wipe(left)">
                                      <p:cBhvr>
                                        <p:cTn id="7" dur="500"/>
                                        <p:tgtEl>
                                          <p:spTgt spid="60723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7237">
                                            <p:txEl>
                                              <p:pRg st="2" end="2"/>
                                            </p:txEl>
                                          </p:spTgt>
                                        </p:tgtEl>
                                        <p:attrNameLst>
                                          <p:attrName>style.visibility</p:attrName>
                                        </p:attrNameLst>
                                      </p:cBhvr>
                                      <p:to>
                                        <p:strVal val="visible"/>
                                      </p:to>
                                    </p:set>
                                    <p:animEffect transition="in" filter="wipe(left)">
                                      <p:cBhvr>
                                        <p:cTn id="12" dur="500"/>
                                        <p:tgtEl>
                                          <p:spTgt spid="6072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7" grpId="0" build="p" bldLvl="3"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68650" y="1477963"/>
            <a:ext cx="555942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68650" y="1477963"/>
            <a:ext cx="555942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68650" y="1477963"/>
            <a:ext cx="555942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68650" y="1477963"/>
            <a:ext cx="555942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68650" y="1477963"/>
            <a:ext cx="555942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3378" name="Rectangle 2"/>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2" name="Content Placeholder 1"/>
          <p:cNvSpPr>
            <a:spLocks noGrp="1"/>
          </p:cNvSpPr>
          <p:nvPr>
            <p:ph idx="1"/>
          </p:nvPr>
        </p:nvSpPr>
        <p:spPr>
          <a:xfrm>
            <a:off x="360363" y="1439863"/>
            <a:ext cx="2992437" cy="4648200"/>
          </a:xfrm>
        </p:spPr>
        <p:txBody>
          <a:bodyPr/>
          <a:lstStyle/>
          <a:p>
            <a:pPr marL="360000" indent="0">
              <a:spcBef>
                <a:spcPts val="600"/>
              </a:spcBef>
              <a:spcAft>
                <a:spcPts val="600"/>
              </a:spcAft>
              <a:buClrTx/>
              <a:buFont typeface="Webdings" panose="05030102010509060703" pitchFamily="18" charset="2"/>
              <a:buNone/>
              <a:defRPr/>
            </a:pPr>
            <a:r>
              <a:rPr lang="en-US" altLang="en-US" sz="2400" b="0" kern="1200" dirty="0">
                <a:solidFill>
                  <a:srgbClr val="000000"/>
                </a:solidFill>
                <a:ea typeface="ＭＳ Ｐゴシック" panose="020B0600070205080204" pitchFamily="34" charset="-128"/>
                <a:cs typeface="+mn-cs"/>
              </a:rPr>
              <a:t>The lower the nominal interest rate—the opportunity cost of holding money—the greater is the quantity of money demanded.</a:t>
            </a:r>
            <a:endParaRPr lang="en-CA" altLang="en-US" sz="2400" b="0" kern="1200" dirty="0">
              <a:solidFill>
                <a:srgbClr val="000000"/>
              </a:solidFill>
              <a:ea typeface="ＭＳ Ｐゴシック" panose="020B0600070205080204" pitchFamily="34" charset="-128"/>
              <a:cs typeface="+mn-cs"/>
            </a:endParaRP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nodeType="withEffect">
                                  <p:stCondLst>
                                    <p:cond delay="100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600"/>
                                        <p:tgtEl>
                                          <p:spTgt spid="13"/>
                                        </p:tgtEl>
                                      </p:cBhvr>
                                    </p:animEffect>
                                  </p:childTnLst>
                                </p:cTn>
                              </p:par>
                              <p:par>
                                <p:cTn id="17" presetID="22" presetClass="entr" presetSubtype="1" fill="hold" nodeType="withEffect">
                                  <p:stCondLst>
                                    <p:cond delay="150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364e6f6bc91b0ccc9d97bdfac8915f832365"/>
</p:tagLst>
</file>

<file path=ppt/theme/theme1.xml><?xml version="1.0" encoding="utf-8"?>
<a:theme xmlns:a="http://schemas.openxmlformats.org/drawingml/2006/main" name="7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newdesign">
  <a:themeElements>
    <a:clrScheme name="1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new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lnDef>
  </a:objectDefaults>
  <a:extraClrSchemeLst>
    <a:extraClrScheme>
      <a:clrScheme name="1_new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ew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ew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ew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ew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new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newdesign">
  <a:themeElements>
    <a:clrScheme name="3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new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lnDef>
  </a:objectDefaults>
  <a:extraClrSchemeLst>
    <a:extraClrScheme>
      <a:clrScheme name="3_new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new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ew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new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new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new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newdesign">
  <a:themeElements>
    <a:clrScheme name="3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new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lnDef>
  </a:objectDefaults>
  <a:extraClrSchemeLst>
    <a:extraClrScheme>
      <a:clrScheme name="3_new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new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ew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new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new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new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foundations">
  <a:themeElements>
    <a:clrScheme name="7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foundation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7_foundation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foundation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foundation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foundatio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foundatio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foundatio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Foundations 2e</Template>
  <TotalTime>8001</TotalTime>
  <Words>5214</Words>
  <Application>Microsoft Macintosh PowerPoint</Application>
  <PresentationFormat>On-screen Show (4:3)</PresentationFormat>
  <Paragraphs>393</Paragraphs>
  <Slides>68</Slides>
  <Notes>68</Notes>
  <HiddenSlides>5</HiddenSlides>
  <MMClips>0</MMClips>
  <ScaleCrop>false</ScaleCrop>
  <HeadingPairs>
    <vt:vector size="4" baseType="variant">
      <vt:variant>
        <vt:lpstr>Theme</vt:lpstr>
      </vt:variant>
      <vt:variant>
        <vt:i4>6</vt:i4>
      </vt:variant>
      <vt:variant>
        <vt:lpstr>Slide Titles</vt:lpstr>
      </vt:variant>
      <vt:variant>
        <vt:i4>68</vt:i4>
      </vt:variant>
    </vt:vector>
  </HeadingPairs>
  <TitlesOfParts>
    <vt:vector size="74" baseType="lpstr">
      <vt:lpstr>7_Custom Design</vt:lpstr>
      <vt:lpstr>9_newdesign</vt:lpstr>
      <vt:lpstr>10_newdesign</vt:lpstr>
      <vt:lpstr>11_newdesign</vt:lpstr>
      <vt:lpstr>8_Custom Design</vt:lpstr>
      <vt:lpstr>7_foundations</vt:lpstr>
      <vt:lpstr>PowerPoint Presentation</vt:lpstr>
      <vt:lpstr>PowerPoint Presentation</vt:lpstr>
      <vt:lpstr>PowerPoint Presentation</vt:lpstr>
      <vt:lpstr>PowerPoint Presentation</vt:lpstr>
      <vt:lpstr>PowerPoint Presentation</vt:lpstr>
      <vt:lpstr>28.1  MONEY AND THE INTEREST RATE</vt:lpstr>
      <vt:lpstr>28.1  MONEY AND THE INTEREST RATE</vt:lpstr>
      <vt:lpstr>28.1  MONEY AND THE INTEREST RATE</vt:lpstr>
      <vt:lpstr>28.1  MONEY AND THE INTEREST RATE</vt:lpstr>
      <vt:lpstr>PowerPoint Presentation</vt:lpstr>
      <vt:lpstr>28.1  MONEY AND THE INTEREST RATE</vt:lpstr>
      <vt:lpstr>28.1  MONEY AND THE INTEREST RATE</vt:lpstr>
      <vt:lpstr>28.1  MONEY AND THE INTEREST RATE</vt:lpstr>
      <vt:lpstr>28.1  MONEY AND THE INTEREST RATE</vt:lpstr>
      <vt:lpstr>28.1  MONEY AND THE INTEREST RATE</vt:lpstr>
      <vt:lpstr>28.1  MONEY AND THE INTEREST RATE</vt:lpstr>
      <vt:lpstr>28.1  MONEY AND THE INTEREST RATE</vt:lpstr>
      <vt:lpstr>28.1  MONEY AND THE INTEREST RATE</vt:lpstr>
      <vt:lpstr>PowerPoint Presentation</vt:lpstr>
      <vt:lpstr>28.1  MONEY AND THE INTEREST RATE</vt:lpstr>
      <vt:lpstr>28.1  MONEY AND THE INTEREST RATE</vt:lpstr>
      <vt:lpstr>28.1  MONEY AND THE INTEREST RATE</vt:lpstr>
      <vt:lpstr>28.1  MONEY AND THE INTEREST RATE</vt:lpstr>
      <vt:lpstr>28.1  MONEY AND THE INTEREST RATE</vt:lpstr>
      <vt:lpstr>28.1  MONEY AND THE INTEREST RATE</vt:lpstr>
      <vt:lpstr>28.1  MONEY AND THE INTEREST RATE</vt:lpstr>
      <vt:lpstr>PowerPoint Presentation</vt:lpstr>
      <vt:lpstr>28.2  MONEY, THE PRICE LEVEL, AND INFLATION</vt:lpstr>
      <vt:lpstr>28.2  MONEY, THE PRICE LEVEL, AND INFLATION</vt:lpstr>
      <vt:lpstr>28.2  MONEY, THE PRICE LEVEL, AND INFLATION</vt:lpstr>
      <vt:lpstr>28.2  MONEY, THE PRICE LEVEL, AND INFLATION</vt:lpstr>
      <vt:lpstr>28.2  MONEY, THE PRICE LEVEL, AND INFLATION</vt:lpstr>
      <vt:lpstr>PowerPoint Presentation</vt:lpstr>
      <vt:lpstr>28.2  MONEY, THE PRICE LEVEL, AND INFLATION</vt:lpstr>
      <vt:lpstr>28.2  MONEY, THE PRICE LEVEL, AND INFLATION</vt:lpstr>
      <vt:lpstr>28.2  MONEY, THE PRICE LEVEL, AND INFLATION</vt:lpstr>
      <vt:lpstr>28.2  MONEY, THE PRICE LEVEL, AND INFLATION</vt:lpstr>
      <vt:lpstr>28.2  MONEY, THE PRICE LEVEL, AND INFLATION</vt:lpstr>
      <vt:lpstr>28.2  MONEY, THE PRICE LEVEL, AND INFLATION</vt:lpstr>
      <vt:lpstr>28.2  MONEY, THE PRICE LEVEL, AND INFLATION</vt:lpstr>
      <vt:lpstr>28.2  MONEY, THE PRICE LEVEL, AND INFLATION</vt:lpstr>
      <vt:lpstr>28.2  MONEY, THE PRICE LEVEL, AND INFLATION</vt:lpstr>
      <vt:lpstr>28.2  MONEY, THE PRICE LEVEL, AND INFLATION</vt:lpstr>
      <vt:lpstr>28.2  MONEY, THE PRICE LEVEL, AND INFLATION</vt:lpstr>
      <vt:lpstr>28.2  MONEY, THE PRICE LEVEL, AND INFLATION</vt:lpstr>
      <vt:lpstr>28.2  MONEY, THE PRICE LEVEL, AND INFLATION</vt:lpstr>
      <vt:lpstr>PowerPoint Presentation</vt:lpstr>
      <vt:lpstr>28.2  MONEY, THE PRICE LEVEL, AND INFLATION</vt:lpstr>
      <vt:lpstr>28.2  MONEY, THE PRICE LEVEL, AND INFLATION</vt:lpstr>
      <vt:lpstr>28.2  MONEY, THE PRICE LEVEL, AND INFLATION</vt:lpstr>
      <vt:lpstr>28.2  MONEY, THE PRICE LEVEL, AND INFLATION</vt:lpstr>
      <vt:lpstr>28.3  THE COST OF INFLATION</vt:lpstr>
      <vt:lpstr>28.3  THE COST OF INFLATION</vt:lpstr>
      <vt:lpstr>28.3  THE COST OF INFLATION</vt:lpstr>
      <vt:lpstr>28.3  THE COST OF INFLATION</vt:lpstr>
      <vt:lpstr>28.3  THE COST OF INFLATION</vt:lpstr>
      <vt:lpstr>28.3  THE COST OF INFLATION</vt:lpstr>
      <vt:lpstr>28.3  THE COST OF INFLATION</vt:lpstr>
      <vt:lpstr>28.3  THE COST OF INFLATION</vt:lpstr>
      <vt:lpstr>28.3  THE COST OF INFLATION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27</dc:title>
  <dc:creator>Robin Bade and Michael Parkin</dc:creator>
  <cp:lastModifiedBy>Nanthakumar Loganathan</cp:lastModifiedBy>
  <cp:revision>218</cp:revision>
  <dcterms:created xsi:type="dcterms:W3CDTF">2000-11-24T17:02:06Z</dcterms:created>
  <dcterms:modified xsi:type="dcterms:W3CDTF">2018-03-25T14:06:50Z</dcterms:modified>
</cp:coreProperties>
</file>