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250" y="3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E0F1F-7051-4C1A-9698-04995D2229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EBCE70-D05B-4823-A94A-9876184AC7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0CE1DA-9293-4B93-9E74-0D070F614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3895B-1DA2-415F-A5F8-FAB06C62BBAA}" type="datetimeFigureOut">
              <a:rPr lang="en-MY" smtClean="0"/>
              <a:t>20/1/2021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E3DA83-EFCC-441A-A702-9C42B3307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BE628F-B5B3-4CA9-8E5D-296E2C20B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A78C4-ED6C-44BF-8F70-C73D36EDBDD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10332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463FE-2EB0-491A-BA3C-52F147C13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75E2B2-D1A1-4F6A-AFA8-EEC70F4815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9BDF94-E06C-45C9-9D5F-C23A4918C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3895B-1DA2-415F-A5F8-FAB06C62BBAA}" type="datetimeFigureOut">
              <a:rPr lang="en-MY" smtClean="0"/>
              <a:t>20/1/2021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4AD50F-17DE-4B82-8A9D-D61A30EDF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9C1041-86B6-4886-A484-83C3158FD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A78C4-ED6C-44BF-8F70-C73D36EDBDD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10125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4ACB230-01F9-45AA-86D4-D13A40DEAC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2DF4AE-0C0D-45B7-A2E1-E6616D2CBF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A89B52-AD51-404C-B46F-A6073D854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3895B-1DA2-415F-A5F8-FAB06C62BBAA}" type="datetimeFigureOut">
              <a:rPr lang="en-MY" smtClean="0"/>
              <a:t>20/1/2021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03F2-A560-4B6E-BC57-4349BD6AC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1765E9-488B-46FA-BA05-3EDEC0F17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A78C4-ED6C-44BF-8F70-C73D36EDBDD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40735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105FB-272B-453E-8232-952A37EF0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2F164E-D95E-4AD1-A476-6B5469CD79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2AB723-D726-40CC-858F-9440FF777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3895B-1DA2-415F-A5F8-FAB06C62BBAA}" type="datetimeFigureOut">
              <a:rPr lang="en-MY" smtClean="0"/>
              <a:t>20/1/2021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546D6C-25A2-4F67-89E5-738FCD6F7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81867E-1E58-40A6-B445-94F9AC7C6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A78C4-ED6C-44BF-8F70-C73D36EDBDD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72932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00D16B-D8EC-47B2-8E50-4572D657B4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CB0741-BC45-48D6-A210-C990DD0493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FA71C1-A809-4341-84C5-8FE0D7235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3895B-1DA2-415F-A5F8-FAB06C62BBAA}" type="datetimeFigureOut">
              <a:rPr lang="en-MY" smtClean="0"/>
              <a:t>20/1/2021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3F2821-0597-418B-9F17-EEEED66720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656178-4C51-45DC-B678-9DA6B9A02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A78C4-ED6C-44BF-8F70-C73D36EDBDD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22143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DFD1E0-47DA-46C9-98D0-80E97509D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4DD397-B8FE-47E7-9DCB-6C0DAE12D8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3F9B15-937D-4622-B28E-3FAF355D4A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3BFBEB-BDAF-4954-B768-22056A140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3895B-1DA2-415F-A5F8-FAB06C62BBAA}" type="datetimeFigureOut">
              <a:rPr lang="en-MY" smtClean="0"/>
              <a:t>20/1/2021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8787BE-1DE1-4176-A930-0F8731501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422EB9-313A-41BF-9C4A-FBCA7E98A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A78C4-ED6C-44BF-8F70-C73D36EDBDD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50603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8D71A-B519-4839-8655-00985C026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DA2F35-0B2D-443D-B9A6-547D75B19B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3BF140-86C4-422F-AF57-7DB69D9415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B4B03A-7EB2-4CEC-B3B5-76D2E80602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A442E8-D296-4410-9EBE-F22F5DF43D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589260-E73F-459C-8E01-A64C84373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3895B-1DA2-415F-A5F8-FAB06C62BBAA}" type="datetimeFigureOut">
              <a:rPr lang="en-MY" smtClean="0"/>
              <a:t>20/1/2021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32A514F-9AC2-4489-8C7D-171547F83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A85AF97-3B0B-4368-AB6A-73E1B75EF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A78C4-ED6C-44BF-8F70-C73D36EDBDD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3891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1BC8B-CD0C-4D53-8969-ECB939EC2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CD3B76-E4EC-4EAB-962D-84EF78ABB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3895B-1DA2-415F-A5F8-FAB06C62BBAA}" type="datetimeFigureOut">
              <a:rPr lang="en-MY" smtClean="0"/>
              <a:t>20/1/2021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1BBB56-DB66-4798-9411-00BC1497A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828AA9-70FB-40C0-85BA-916874417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A78C4-ED6C-44BF-8F70-C73D36EDBDD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63119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8AD64A9-4FCD-491B-BCF6-F1032FB2C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3895B-1DA2-415F-A5F8-FAB06C62BBAA}" type="datetimeFigureOut">
              <a:rPr lang="en-MY" smtClean="0"/>
              <a:t>20/1/2021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F2C54C-A060-4260-9FCB-C0D3101964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E29ACA-84F2-40AD-8ACB-4BCCF1AE0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A78C4-ED6C-44BF-8F70-C73D36EDBDD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95657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6A4D5A-F6B7-4CA5-97D8-7D82D0BC5F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707596-C56B-42BE-8BA7-410E0D69A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3D3BE7-7A10-4BAB-A9FA-328C81F135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B2D77A-63BE-4CFC-8FF8-7D42F87E3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3895B-1DA2-415F-A5F8-FAB06C62BBAA}" type="datetimeFigureOut">
              <a:rPr lang="en-MY" smtClean="0"/>
              <a:t>20/1/2021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3BD6E8-505B-42DF-8A67-F9E0B5FD9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9BE4B1-DEC7-4B35-A414-70F47C803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A78C4-ED6C-44BF-8F70-C73D36EDBDD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00066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9720A-5C2E-42C5-9397-C3F339ED5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F76ED5-1EA7-4AE0-B27E-36E5CA6248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0EA098-A3D0-4669-BEB6-3360F00BD6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7A9A63-912D-4ED7-9CC1-A7263F5DA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3895B-1DA2-415F-A5F8-FAB06C62BBAA}" type="datetimeFigureOut">
              <a:rPr lang="en-MY" smtClean="0"/>
              <a:t>20/1/2021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C93BCC-7AA2-4D12-AEFD-09F6F59426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854E8D-272E-4B54-B406-1CE4F8F4B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A78C4-ED6C-44BF-8F70-C73D36EDBDD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5402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65D497-D33B-49D6-A740-F8C34C67C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24939E-E72B-482F-8A55-1147F5A9F2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A49804-ABCB-4DDA-848A-8E98B7323F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43895B-1DA2-415F-A5F8-FAB06C62BBAA}" type="datetimeFigureOut">
              <a:rPr lang="en-MY" smtClean="0"/>
              <a:t>20/1/2021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986C32-0880-45B6-A9F8-375AAA6E6E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D15733-E2FE-46C2-9D40-BB3B81ED70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AA78C4-ED6C-44BF-8F70-C73D36EDBDD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3187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A17259-9F93-4B39-B196-53AB53255AB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MY" dirty="0"/>
              <a:t>SECJ1013-PT1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5745BF-7227-4B69-93E0-1687CE993F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MY" dirty="0"/>
              <a:t>Assignment 3</a:t>
            </a:r>
          </a:p>
        </p:txBody>
      </p:sp>
    </p:spTree>
    <p:extLst>
      <p:ext uri="{BB962C8B-B14F-4D97-AF65-F5344CB8AC3E}">
        <p14:creationId xmlns:p14="http://schemas.microsoft.com/office/powerpoint/2010/main" val="27680825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F98E153E-622F-4AAD-BEC0-001F26D9BEC8}"/>
              </a:ext>
            </a:extLst>
          </p:cNvPr>
          <p:cNvSpPr txBox="1"/>
          <p:nvPr/>
        </p:nvSpPr>
        <p:spPr>
          <a:xfrm>
            <a:off x="1666240" y="2042160"/>
            <a:ext cx="90220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b="1" dirty="0"/>
              <a:t>Instructions:</a:t>
            </a:r>
          </a:p>
          <a:p>
            <a:endParaRPr lang="en-MY" dirty="0"/>
          </a:p>
          <a:p>
            <a:pPr algn="just"/>
            <a:r>
              <a:rPr lang="en-MY" dirty="0"/>
              <a:t>Download Assg3.cpp source file from eLearning and complete the implementation of addMarkInfo, listMarkInfo, viewResults and viewReports function. Details specifications of input/output/control need to be applied by each function are given in the next slide.</a:t>
            </a:r>
          </a:p>
        </p:txBody>
      </p:sp>
    </p:spTree>
    <p:extLst>
      <p:ext uri="{BB962C8B-B14F-4D97-AF65-F5344CB8AC3E}">
        <p14:creationId xmlns:p14="http://schemas.microsoft.com/office/powerpoint/2010/main" val="1174635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F7E7B55-5CAA-4BF2-B11D-64F669D0C2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2544" y="2015304"/>
            <a:ext cx="3139712" cy="4290432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E8672361-77B1-4003-831A-E5D8AE8CCD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MY" dirty="0"/>
              <a:t>Function: addMarkInfo</a:t>
            </a:r>
          </a:p>
        </p:txBody>
      </p:sp>
      <p:sp>
        <p:nvSpPr>
          <p:cNvPr id="9" name="Speech Bubble: Rectangle with Corners Rounded 8">
            <a:extLst>
              <a:ext uri="{FF2B5EF4-FFF2-40B4-BE49-F238E27FC236}">
                <a16:creationId xmlns:a16="http://schemas.microsoft.com/office/drawing/2014/main" id="{2B464827-0531-4140-BB00-A1FF4EB212A5}"/>
              </a:ext>
            </a:extLst>
          </p:cNvPr>
          <p:cNvSpPr/>
          <p:nvPr/>
        </p:nvSpPr>
        <p:spPr>
          <a:xfrm>
            <a:off x="4973511" y="3273887"/>
            <a:ext cx="3445184" cy="500329"/>
          </a:xfrm>
          <a:prstGeom prst="wedgeRoundRectCallout">
            <a:avLst>
              <a:gd name="adj1" fmla="val -74721"/>
              <a:gd name="adj2" fmla="val 162347"/>
              <a:gd name="adj3" fmla="val 16667"/>
            </a:avLst>
          </a:prstGeom>
          <a:solidFill>
            <a:schemeClr val="accent6">
              <a:alpha val="2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MY" sz="1400" dirty="0">
                <a:solidFill>
                  <a:schemeClr val="accent2">
                    <a:lumMod val="50000"/>
                  </a:schemeClr>
                </a:solidFill>
              </a:rPr>
              <a:t>Repeatedly asking users for valid input values of coursework and final exam marks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A540F0A-1A2E-4E69-9732-623DBCB35ACA}"/>
              </a:ext>
            </a:extLst>
          </p:cNvPr>
          <p:cNvSpPr/>
          <p:nvPr/>
        </p:nvSpPr>
        <p:spPr>
          <a:xfrm>
            <a:off x="1122545" y="3799840"/>
            <a:ext cx="3002416" cy="995680"/>
          </a:xfrm>
          <a:prstGeom prst="rect">
            <a:avLst/>
          </a:prstGeom>
          <a:noFill/>
          <a:ln w="190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664724-0B56-4EF9-8C31-BAC708C9050D}"/>
              </a:ext>
            </a:extLst>
          </p:cNvPr>
          <p:cNvSpPr/>
          <p:nvPr/>
        </p:nvSpPr>
        <p:spPr>
          <a:xfrm>
            <a:off x="1122543" y="4907279"/>
            <a:ext cx="3002416" cy="1325563"/>
          </a:xfrm>
          <a:prstGeom prst="rect">
            <a:avLst/>
          </a:prstGeom>
          <a:noFill/>
          <a:ln w="190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2" name="Speech Bubble: Rectangle with Corners Rounded 11">
            <a:extLst>
              <a:ext uri="{FF2B5EF4-FFF2-40B4-BE49-F238E27FC236}">
                <a16:creationId xmlns:a16="http://schemas.microsoft.com/office/drawing/2014/main" id="{6FECDDAB-1529-410B-AEEA-E0BE6914F723}"/>
              </a:ext>
            </a:extLst>
          </p:cNvPr>
          <p:cNvSpPr/>
          <p:nvPr/>
        </p:nvSpPr>
        <p:spPr>
          <a:xfrm>
            <a:off x="5131453" y="4346864"/>
            <a:ext cx="4561187" cy="1120829"/>
          </a:xfrm>
          <a:prstGeom prst="wedgeRoundRectCallout">
            <a:avLst>
              <a:gd name="adj1" fmla="val -71732"/>
              <a:gd name="adj2" fmla="val 63404"/>
              <a:gd name="adj3" fmla="val 16667"/>
            </a:avLst>
          </a:prstGeom>
          <a:solidFill>
            <a:schemeClr val="accent6">
              <a:alpha val="2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MY" sz="1400" dirty="0">
                <a:solidFill>
                  <a:schemeClr val="accent2">
                    <a:lumMod val="50000"/>
                  </a:schemeClr>
                </a:solidFill>
              </a:rPr>
              <a:t>Immediately back to main menu after successful store student’s name and marks information into </a:t>
            </a:r>
            <a:r>
              <a:rPr lang="en-MY" sz="1400" dirty="0">
                <a:solidFill>
                  <a:srgbClr val="FF0000"/>
                </a:solidFill>
              </a:rPr>
              <a:t>names</a:t>
            </a:r>
            <a:r>
              <a:rPr lang="en-MY" sz="1400" dirty="0">
                <a:solidFill>
                  <a:schemeClr val="accent2">
                    <a:lumMod val="50000"/>
                  </a:schemeClr>
                </a:solidFill>
              </a:rPr>
              <a:t> and </a:t>
            </a:r>
            <a:r>
              <a:rPr lang="en-MY" sz="1400" dirty="0">
                <a:solidFill>
                  <a:srgbClr val="FF0000"/>
                </a:solidFill>
              </a:rPr>
              <a:t>marks</a:t>
            </a:r>
            <a:r>
              <a:rPr lang="en-MY" sz="1400" dirty="0">
                <a:solidFill>
                  <a:schemeClr val="accent2">
                    <a:lumMod val="50000"/>
                  </a:schemeClr>
                </a:solidFill>
              </a:rPr>
              <a:t> array  variables. Read the corresponding  comment sections in the given source code for more details roles of these two variable arrays</a:t>
            </a:r>
          </a:p>
        </p:txBody>
      </p:sp>
    </p:spTree>
    <p:extLst>
      <p:ext uri="{BB962C8B-B14F-4D97-AF65-F5344CB8AC3E}">
        <p14:creationId xmlns:p14="http://schemas.microsoft.com/office/powerpoint/2010/main" val="11666972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3C47914-D5C3-4347-BA5C-967CDAEA5E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5802" y="1935350"/>
            <a:ext cx="4572396" cy="2987299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01427235-0750-4619-A54E-3AC4E320A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MY" dirty="0"/>
              <a:t>Function: listMarkInfo</a:t>
            </a:r>
          </a:p>
        </p:txBody>
      </p:sp>
      <p:sp>
        <p:nvSpPr>
          <p:cNvPr id="7" name="Speech Bubble: Rectangle with Corners Rounded 6">
            <a:extLst>
              <a:ext uri="{FF2B5EF4-FFF2-40B4-BE49-F238E27FC236}">
                <a16:creationId xmlns:a16="http://schemas.microsoft.com/office/drawing/2014/main" id="{B0D90863-CAAD-4F68-8A90-9C14036A2AEC}"/>
              </a:ext>
            </a:extLst>
          </p:cNvPr>
          <p:cNvSpPr/>
          <p:nvPr/>
        </p:nvSpPr>
        <p:spPr>
          <a:xfrm>
            <a:off x="5847271" y="2842311"/>
            <a:ext cx="3445184" cy="784809"/>
          </a:xfrm>
          <a:prstGeom prst="wedgeRoundRectCallout">
            <a:avLst>
              <a:gd name="adj1" fmla="val -60860"/>
              <a:gd name="adj2" fmla="val 120337"/>
              <a:gd name="adj3" fmla="val 16667"/>
            </a:avLst>
          </a:prstGeom>
          <a:solidFill>
            <a:schemeClr val="accent6">
              <a:alpha val="2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MY" sz="1400" dirty="0">
                <a:solidFill>
                  <a:schemeClr val="accent2">
                    <a:lumMod val="50000"/>
                  </a:schemeClr>
                </a:solidFill>
              </a:rPr>
              <a:t>The function should able to list all student’s marks information currently stored by </a:t>
            </a:r>
            <a:r>
              <a:rPr lang="en-MY" sz="1400" dirty="0">
                <a:solidFill>
                  <a:srgbClr val="FF0000"/>
                </a:solidFill>
              </a:rPr>
              <a:t>names</a:t>
            </a:r>
            <a:r>
              <a:rPr lang="en-MY" sz="1400" dirty="0">
                <a:solidFill>
                  <a:schemeClr val="accent2">
                    <a:lumMod val="50000"/>
                  </a:schemeClr>
                </a:solidFill>
              </a:rPr>
              <a:t> and </a:t>
            </a:r>
            <a:r>
              <a:rPr lang="en-MY" sz="1400" dirty="0">
                <a:solidFill>
                  <a:srgbClr val="FF0000"/>
                </a:solidFill>
              </a:rPr>
              <a:t>marks</a:t>
            </a:r>
            <a:r>
              <a:rPr lang="en-MY" sz="1400" dirty="0">
                <a:solidFill>
                  <a:schemeClr val="accent2">
                    <a:lumMod val="50000"/>
                  </a:schemeClr>
                </a:solidFill>
              </a:rPr>
              <a:t> array  variables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995CE94-A342-433B-9BA4-01F33E8C78DD}"/>
              </a:ext>
            </a:extLst>
          </p:cNvPr>
          <p:cNvSpPr/>
          <p:nvPr/>
        </p:nvSpPr>
        <p:spPr>
          <a:xfrm>
            <a:off x="1015802" y="3342640"/>
            <a:ext cx="4440118" cy="1259839"/>
          </a:xfrm>
          <a:prstGeom prst="rect">
            <a:avLst/>
          </a:prstGeom>
          <a:noFill/>
          <a:ln w="190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9" name="Speech Bubble: Rectangle with Corners Rounded 8">
            <a:extLst>
              <a:ext uri="{FF2B5EF4-FFF2-40B4-BE49-F238E27FC236}">
                <a16:creationId xmlns:a16="http://schemas.microsoft.com/office/drawing/2014/main" id="{96C6BD8C-139E-4D4F-B370-A6E09F9395F7}"/>
              </a:ext>
            </a:extLst>
          </p:cNvPr>
          <p:cNvSpPr/>
          <p:nvPr/>
        </p:nvSpPr>
        <p:spPr>
          <a:xfrm>
            <a:off x="3312160" y="5327383"/>
            <a:ext cx="3445184" cy="500329"/>
          </a:xfrm>
          <a:prstGeom prst="wedgeRoundRectCallout">
            <a:avLst>
              <a:gd name="adj1" fmla="val -51129"/>
              <a:gd name="adj2" fmla="val -154437"/>
              <a:gd name="adj3" fmla="val 16667"/>
            </a:avLst>
          </a:prstGeom>
          <a:solidFill>
            <a:schemeClr val="accent6">
              <a:alpha val="2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MY" sz="1400" dirty="0">
                <a:solidFill>
                  <a:schemeClr val="accent2">
                    <a:lumMod val="50000"/>
                  </a:schemeClr>
                </a:solidFill>
              </a:rPr>
              <a:t>Use </a:t>
            </a:r>
            <a:r>
              <a:rPr lang="en-MY" sz="1400" dirty="0">
                <a:solidFill>
                  <a:srgbClr val="FF0000"/>
                </a:solidFill>
              </a:rPr>
              <a:t>presEnter </a:t>
            </a:r>
            <a:r>
              <a:rPr lang="en-MY" sz="1400" dirty="0">
                <a:solidFill>
                  <a:schemeClr val="accent2">
                    <a:lumMod val="50000"/>
                  </a:schemeClr>
                </a:solidFill>
              </a:rPr>
              <a:t>function to provide this control inside the </a:t>
            </a:r>
            <a:r>
              <a:rPr lang="en-MY" sz="1400" dirty="0">
                <a:solidFill>
                  <a:srgbClr val="FF0000"/>
                </a:solidFill>
              </a:rPr>
              <a:t>listMarkInfo</a:t>
            </a:r>
            <a:r>
              <a:rPr lang="en-MY" sz="1400" dirty="0">
                <a:solidFill>
                  <a:schemeClr val="accent2">
                    <a:lumMod val="50000"/>
                  </a:schemeClr>
                </a:solidFill>
              </a:rPr>
              <a:t> function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5D1724-0C02-4267-BDA9-46B55AC3E46D}"/>
              </a:ext>
            </a:extLst>
          </p:cNvPr>
          <p:cNvSpPr/>
          <p:nvPr/>
        </p:nvSpPr>
        <p:spPr>
          <a:xfrm>
            <a:off x="1308097" y="3747374"/>
            <a:ext cx="2146303" cy="763665"/>
          </a:xfrm>
          <a:prstGeom prst="rect">
            <a:avLst/>
          </a:prstGeom>
          <a:noFill/>
          <a:ln w="19050">
            <a:solidFill>
              <a:schemeClr val="accent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1" name="Speech Bubble: Rectangle with Corners Rounded 10">
            <a:extLst>
              <a:ext uri="{FF2B5EF4-FFF2-40B4-BE49-F238E27FC236}">
                <a16:creationId xmlns:a16="http://schemas.microsoft.com/office/drawing/2014/main" id="{F76D68EE-9B7E-40F0-BB50-31288E673FB7}"/>
              </a:ext>
            </a:extLst>
          </p:cNvPr>
          <p:cNvSpPr/>
          <p:nvPr/>
        </p:nvSpPr>
        <p:spPr>
          <a:xfrm>
            <a:off x="319940" y="5961137"/>
            <a:ext cx="3926939" cy="774943"/>
          </a:xfrm>
          <a:prstGeom prst="wedgeRoundRectCallout">
            <a:avLst>
              <a:gd name="adj1" fmla="val -405"/>
              <a:gd name="adj2" fmla="val -256039"/>
              <a:gd name="adj3" fmla="val 16667"/>
            </a:avLst>
          </a:prstGeom>
          <a:solidFill>
            <a:schemeClr val="accent6">
              <a:alpha val="2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MY" sz="1400" dirty="0">
                <a:solidFill>
                  <a:schemeClr val="accent2">
                    <a:lumMod val="50000"/>
                  </a:schemeClr>
                </a:solidFill>
              </a:rPr>
              <a:t>Use </a:t>
            </a:r>
            <a:r>
              <a:rPr lang="en-MY" sz="1400" dirty="0">
                <a:solidFill>
                  <a:srgbClr val="FF0000"/>
                </a:solidFill>
              </a:rPr>
              <a:t>formatName </a:t>
            </a:r>
            <a:r>
              <a:rPr lang="en-MY" sz="1400" dirty="0">
                <a:solidFill>
                  <a:schemeClr val="accent2">
                    <a:lumMod val="50000"/>
                  </a:schemeClr>
                </a:solidFill>
              </a:rPr>
              <a:t>function to format student’s names so they all have the same character size/length</a:t>
            </a:r>
          </a:p>
        </p:txBody>
      </p:sp>
    </p:spTree>
    <p:extLst>
      <p:ext uri="{BB962C8B-B14F-4D97-AF65-F5344CB8AC3E}">
        <p14:creationId xmlns:p14="http://schemas.microsoft.com/office/powerpoint/2010/main" val="27984967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5388E39-5BA5-4E34-A4E1-148A90D32E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2473" y="1950592"/>
            <a:ext cx="4313294" cy="2956816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465BC671-7D63-481D-A68A-C1CA73C34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MY" dirty="0"/>
              <a:t>Function: viewResults</a:t>
            </a:r>
          </a:p>
        </p:txBody>
      </p:sp>
      <p:sp>
        <p:nvSpPr>
          <p:cNvPr id="7" name="Speech Bubble: Rectangle with Corners Rounded 6">
            <a:extLst>
              <a:ext uri="{FF2B5EF4-FFF2-40B4-BE49-F238E27FC236}">
                <a16:creationId xmlns:a16="http://schemas.microsoft.com/office/drawing/2014/main" id="{ACECDCCE-06E2-4E8C-9DFF-67D85E563CE4}"/>
              </a:ext>
            </a:extLst>
          </p:cNvPr>
          <p:cNvSpPr/>
          <p:nvPr/>
        </p:nvSpPr>
        <p:spPr>
          <a:xfrm>
            <a:off x="5389332" y="1503255"/>
            <a:ext cx="4892588" cy="1077385"/>
          </a:xfrm>
          <a:prstGeom prst="wedgeRoundRectCallout">
            <a:avLst>
              <a:gd name="adj1" fmla="val -82901"/>
              <a:gd name="adj2" fmla="val 169089"/>
              <a:gd name="adj3" fmla="val 16667"/>
            </a:avLst>
          </a:prstGeom>
          <a:solidFill>
            <a:schemeClr val="accent6">
              <a:alpha val="2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MY" sz="1400" dirty="0">
                <a:solidFill>
                  <a:schemeClr val="accent2">
                    <a:lumMod val="50000"/>
                  </a:schemeClr>
                </a:solidFill>
              </a:rPr>
              <a:t>The function should able to count and list student’s total marks and grade by processing data accessed from </a:t>
            </a:r>
            <a:r>
              <a:rPr lang="en-MY" sz="1400" dirty="0">
                <a:solidFill>
                  <a:srgbClr val="FF0000"/>
                </a:solidFill>
              </a:rPr>
              <a:t>names</a:t>
            </a:r>
            <a:r>
              <a:rPr lang="en-MY" sz="1400" dirty="0">
                <a:solidFill>
                  <a:schemeClr val="accent2">
                    <a:lumMod val="50000"/>
                  </a:schemeClr>
                </a:solidFill>
              </a:rPr>
              <a:t> and </a:t>
            </a:r>
            <a:r>
              <a:rPr lang="en-MY" sz="1400" dirty="0">
                <a:solidFill>
                  <a:srgbClr val="FF0000"/>
                </a:solidFill>
              </a:rPr>
              <a:t>marks</a:t>
            </a:r>
            <a:r>
              <a:rPr lang="en-MY" sz="1400" dirty="0">
                <a:solidFill>
                  <a:schemeClr val="accent2">
                    <a:lumMod val="50000"/>
                  </a:schemeClr>
                </a:solidFill>
              </a:rPr>
              <a:t> array  variables. Total marks is accumulated as: total marks = coursework + final exam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3857B17-53CC-41F4-9174-819A5E983406}"/>
              </a:ext>
            </a:extLst>
          </p:cNvPr>
          <p:cNvSpPr/>
          <p:nvPr/>
        </p:nvSpPr>
        <p:spPr>
          <a:xfrm>
            <a:off x="3383280" y="3738881"/>
            <a:ext cx="375920" cy="802640"/>
          </a:xfrm>
          <a:prstGeom prst="rect">
            <a:avLst/>
          </a:prstGeom>
          <a:noFill/>
          <a:ln w="190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5419AF6-3594-48A5-B47C-E1C06AAC18A4}"/>
              </a:ext>
            </a:extLst>
          </p:cNvPr>
          <p:cNvSpPr/>
          <p:nvPr/>
        </p:nvSpPr>
        <p:spPr>
          <a:xfrm>
            <a:off x="4429760" y="3738881"/>
            <a:ext cx="375920" cy="802640"/>
          </a:xfrm>
          <a:prstGeom prst="rect">
            <a:avLst/>
          </a:prstGeom>
          <a:noFill/>
          <a:ln w="190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1" name="Speech Bubble: Rectangle with Corners Rounded 10">
            <a:extLst>
              <a:ext uri="{FF2B5EF4-FFF2-40B4-BE49-F238E27FC236}">
                <a16:creationId xmlns:a16="http://schemas.microsoft.com/office/drawing/2014/main" id="{3457F36D-59DD-43BC-AB9F-176AC16F6F5C}"/>
              </a:ext>
            </a:extLst>
          </p:cNvPr>
          <p:cNvSpPr/>
          <p:nvPr/>
        </p:nvSpPr>
        <p:spPr>
          <a:xfrm>
            <a:off x="5669280" y="4854416"/>
            <a:ext cx="3810000" cy="500329"/>
          </a:xfrm>
          <a:prstGeom prst="wedgeRoundRectCallout">
            <a:avLst>
              <a:gd name="adj1" fmla="val -72237"/>
              <a:gd name="adj2" fmla="val -203173"/>
              <a:gd name="adj3" fmla="val 16667"/>
            </a:avLst>
          </a:prstGeom>
          <a:solidFill>
            <a:schemeClr val="accent6">
              <a:alpha val="2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MY" sz="1400" dirty="0">
                <a:solidFill>
                  <a:schemeClr val="accent2">
                    <a:lumMod val="50000"/>
                  </a:schemeClr>
                </a:solidFill>
              </a:rPr>
              <a:t>Use </a:t>
            </a:r>
            <a:r>
              <a:rPr lang="en-MY" sz="1400" dirty="0">
                <a:solidFill>
                  <a:srgbClr val="FF0000"/>
                </a:solidFill>
              </a:rPr>
              <a:t>getGrade </a:t>
            </a:r>
            <a:r>
              <a:rPr lang="en-MY" sz="1400" dirty="0">
                <a:solidFill>
                  <a:schemeClr val="accent2">
                    <a:lumMod val="50000"/>
                  </a:schemeClr>
                </a:solidFill>
              </a:rPr>
              <a:t>function to determine student’s grade based on their total marks</a:t>
            </a:r>
          </a:p>
        </p:txBody>
      </p:sp>
    </p:spTree>
    <p:extLst>
      <p:ext uri="{BB962C8B-B14F-4D97-AF65-F5344CB8AC3E}">
        <p14:creationId xmlns:p14="http://schemas.microsoft.com/office/powerpoint/2010/main" val="16918102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B8F84A-D62A-4DAD-85BF-419C52C33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Function: viewReports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B4AD847-E58A-44D3-8E17-BE981B20E6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4855" y="1965008"/>
            <a:ext cx="4267570" cy="3741744"/>
          </a:xfrm>
          <a:prstGeom prst="rect">
            <a:avLst/>
          </a:prstGeom>
        </p:spPr>
      </p:pic>
      <p:sp>
        <p:nvSpPr>
          <p:cNvPr id="8" name="Speech Bubble: Rectangle with Corners Rounded 7">
            <a:extLst>
              <a:ext uri="{FF2B5EF4-FFF2-40B4-BE49-F238E27FC236}">
                <a16:creationId xmlns:a16="http://schemas.microsoft.com/office/drawing/2014/main" id="{B868A652-8B55-4307-96E0-53ACF2126E17}"/>
              </a:ext>
            </a:extLst>
          </p:cNvPr>
          <p:cNvSpPr/>
          <p:nvPr/>
        </p:nvSpPr>
        <p:spPr>
          <a:xfrm>
            <a:off x="5689785" y="3149388"/>
            <a:ext cx="4892588" cy="1077385"/>
          </a:xfrm>
          <a:prstGeom prst="wedgeRoundRectCallout">
            <a:avLst>
              <a:gd name="adj1" fmla="val -115505"/>
              <a:gd name="adj2" fmla="val 44609"/>
              <a:gd name="adj3" fmla="val 16667"/>
            </a:avLst>
          </a:prstGeom>
          <a:solidFill>
            <a:schemeClr val="accent6">
              <a:alpha val="2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MY" sz="1400" dirty="0">
                <a:solidFill>
                  <a:schemeClr val="accent2">
                    <a:lumMod val="50000"/>
                  </a:schemeClr>
                </a:solidFill>
              </a:rPr>
              <a:t>This part of report is based on student’s total marks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9AE5134-9027-4C73-81D6-0880D34B42B4}"/>
              </a:ext>
            </a:extLst>
          </p:cNvPr>
          <p:cNvSpPr/>
          <p:nvPr/>
        </p:nvSpPr>
        <p:spPr>
          <a:xfrm>
            <a:off x="954855" y="4653281"/>
            <a:ext cx="4186105" cy="751839"/>
          </a:xfrm>
          <a:prstGeom prst="rect">
            <a:avLst/>
          </a:prstGeom>
          <a:noFill/>
          <a:ln w="190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" name="Speech Bubble: Rectangle with Corners Rounded 9">
            <a:extLst>
              <a:ext uri="{FF2B5EF4-FFF2-40B4-BE49-F238E27FC236}">
                <a16:creationId xmlns:a16="http://schemas.microsoft.com/office/drawing/2014/main" id="{8D215AB1-202E-46EA-8213-47B8D216C7CF}"/>
              </a:ext>
            </a:extLst>
          </p:cNvPr>
          <p:cNvSpPr/>
          <p:nvPr/>
        </p:nvSpPr>
        <p:spPr>
          <a:xfrm>
            <a:off x="6218105" y="4608089"/>
            <a:ext cx="4892588" cy="797031"/>
          </a:xfrm>
          <a:prstGeom prst="wedgeRoundRectCallout">
            <a:avLst>
              <a:gd name="adj1" fmla="val -71481"/>
              <a:gd name="adj2" fmla="val 28995"/>
              <a:gd name="adj3" fmla="val 16667"/>
            </a:avLst>
          </a:prstGeom>
          <a:solidFill>
            <a:schemeClr val="accent6">
              <a:alpha val="2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MY" sz="1400" dirty="0">
                <a:solidFill>
                  <a:schemeClr val="accent2">
                    <a:lumMod val="50000"/>
                  </a:schemeClr>
                </a:solidFill>
              </a:rPr>
              <a:t>You may reuse/call </a:t>
            </a:r>
            <a:r>
              <a:rPr lang="en-MY" sz="1400" dirty="0">
                <a:solidFill>
                  <a:srgbClr val="FF0000"/>
                </a:solidFill>
              </a:rPr>
              <a:t>viewResults</a:t>
            </a:r>
            <a:r>
              <a:rPr lang="en-MY" sz="1400" dirty="0">
                <a:solidFill>
                  <a:schemeClr val="accent2">
                    <a:lumMod val="50000"/>
                  </a:schemeClr>
                </a:solidFill>
              </a:rPr>
              <a:t> function inside </a:t>
            </a:r>
            <a:r>
              <a:rPr lang="en-MY" sz="1400" dirty="0">
                <a:solidFill>
                  <a:srgbClr val="FF0000"/>
                </a:solidFill>
              </a:rPr>
              <a:t>viewReports</a:t>
            </a:r>
            <a:r>
              <a:rPr lang="en-MY" sz="1400" dirty="0">
                <a:solidFill>
                  <a:schemeClr val="accent2">
                    <a:lumMod val="50000"/>
                  </a:schemeClr>
                </a:solidFill>
              </a:rPr>
              <a:t> function to provide this list of output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600BC08-0982-4ACD-B453-2E21CC842883}"/>
              </a:ext>
            </a:extLst>
          </p:cNvPr>
          <p:cNvSpPr/>
          <p:nvPr/>
        </p:nvSpPr>
        <p:spPr>
          <a:xfrm>
            <a:off x="954855" y="3688080"/>
            <a:ext cx="1503865" cy="690881"/>
          </a:xfrm>
          <a:prstGeom prst="rect">
            <a:avLst/>
          </a:prstGeom>
          <a:noFill/>
          <a:ln w="190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556671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1586</TotalTime>
  <Words>234</Words>
  <Application>Microsoft Office PowerPoint</Application>
  <PresentationFormat>Widescreen</PresentationFormat>
  <Paragraphs>18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SECJ1013-PT1</vt:lpstr>
      <vt:lpstr>PowerPoint Presentation</vt:lpstr>
      <vt:lpstr>Function: addMarkInfo</vt:lpstr>
      <vt:lpstr>Function: listMarkInfo</vt:lpstr>
      <vt:lpstr>Function: viewResults</vt:lpstr>
      <vt:lpstr>Function: viewReports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Assignment 3</dc:title>
  <dc:creator>MOHD RAZAK SAMINGAN</dc:creator>
  <cp:lastModifiedBy>MOHD RAZAK SAMINGAN</cp:lastModifiedBy>
  <cp:revision>11</cp:revision>
  <dcterms:created xsi:type="dcterms:W3CDTF">2021-01-20T06:06:46Z</dcterms:created>
  <dcterms:modified xsi:type="dcterms:W3CDTF">2021-01-21T08:33:43Z</dcterms:modified>
</cp:coreProperties>
</file>