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1/12/2019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42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1/12/2019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831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1/12/2019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960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1/12/2019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668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1/12/2019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42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1/12/2019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88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1/12/2019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26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1/12/2019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12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1/12/2019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11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1/12/2019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34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1/12/2019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288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88706-35C6-43C7-904D-5211F7C5FCAB}" type="datetimeFigureOut">
              <a:rPr lang="en-SG" smtClean="0"/>
              <a:t>1/12/2019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0950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kidz.deviantart.com/art/Iron-Man-Arc-Reactor-Pieces-34255014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hitekidz.deviantart.com/art/Iron-Man-Arc-Reactor-Back-342461045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ijoleluna.deviantart.com/art/Mark-I-Arc-Reactor-closeup-16817620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markfinn/art/Arc-Reactor-Blueprint-164971059?moodonly=2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roomery.org/forums/usergallery.php/pid/1141995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inistry-to-children.com/negative-volunteer-behaviors-whats-happening-and-what-should-you-d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s.wikipedia.org/wiki/Kampung_Boy_(siri_TV)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52252" y="1142231"/>
            <a:ext cx="12244252" cy="2062103"/>
          </a:xfrm>
          <a:prstGeom prst="rect">
            <a:avLst/>
          </a:prstGeom>
          <a:solidFill>
            <a:schemeClr val="accent1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FF00"/>
                </a:solidFill>
                <a:latin typeface="Copperplate Gothic Bold" panose="020E0705020206020404" pitchFamily="34" charset="0"/>
              </a:rPr>
              <a:t>ARC REACTOR PROJEK</a:t>
            </a:r>
          </a:p>
          <a:p>
            <a:pPr algn="ctr"/>
            <a:endParaRPr lang="en-US" sz="2800" b="1" i="1" u="sng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algn="ctr"/>
            <a:r>
              <a:rPr lang="en-US" dirty="0">
                <a:latin typeface="Copperplate Gothic Bold" panose="020E0705020206020404" pitchFamily="34" charset="0"/>
              </a:rPr>
              <a:t>STORYBOARD PROTOTYPE UHIT2302/ UICL 2302</a:t>
            </a:r>
          </a:p>
          <a:p>
            <a:pPr algn="ctr"/>
            <a:r>
              <a:rPr lang="en-US" dirty="0">
                <a:latin typeface="Copperplate Gothic Bold" panose="020E0705020206020404" pitchFamily="34" charset="0"/>
              </a:rPr>
              <a:t>PEMIKIRAN SAINS DAN TEKNOLOG</a:t>
            </a:r>
          </a:p>
          <a:p>
            <a:pPr algn="ctr"/>
            <a:endParaRPr lang="en-US" dirty="0">
              <a:latin typeface="Copperplate Gothic Bold" panose="020E0705020206020404" pitchFamily="34" charset="0"/>
            </a:endParaRPr>
          </a:p>
          <a:p>
            <a:pPr algn="ctr"/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193" y="4650378"/>
            <a:ext cx="12354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THANNEERMALAI A/L UDAYAPPAN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(A19EC0171)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NURUL NAJWA BT HUSSEIN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(A19EC0303)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CHEE WAI LUM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(A19EC0032)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JEGGEAN A/L RAJENDRAN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(A19EC0059)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LEE BAO YI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(A19EC0066)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NURUL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LIYANA BT MOHD YUSOF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(A19EC0144)</a:t>
            </a:r>
            <a:endParaRPr lang="en-SG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CD0C01-9E8B-4C83-B19E-A03CE2CFA1E9}"/>
              </a:ext>
            </a:extLst>
          </p:cNvPr>
          <p:cNvSpPr txBox="1"/>
          <p:nvPr/>
        </p:nvSpPr>
        <p:spPr>
          <a:xfrm>
            <a:off x="2279211" y="655380"/>
            <a:ext cx="786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pperplate Gothic Bold" panose="020E0705020206020404" pitchFamily="34" charset="0"/>
              </a:rPr>
              <a:t>Kesimpulan</a:t>
            </a:r>
            <a:endParaRPr lang="en-SG" sz="28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14C6B-13AA-4D15-BE78-A1BA41F1D664}"/>
              </a:ext>
            </a:extLst>
          </p:cNvPr>
          <p:cNvSpPr txBox="1">
            <a:spLocks/>
          </p:cNvSpPr>
          <p:nvPr/>
        </p:nvSpPr>
        <p:spPr>
          <a:xfrm>
            <a:off x="426127" y="1995767"/>
            <a:ext cx="11336785" cy="41373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Kesimpulanya,melalui</a:t>
            </a:r>
            <a:r>
              <a:rPr lang="en-US" dirty="0"/>
              <a:t> ‘arc reactor’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menyelasikan</a:t>
            </a:r>
            <a:r>
              <a:rPr lang="en-US" dirty="0"/>
              <a:t> </a:t>
            </a:r>
            <a:r>
              <a:rPr lang="en-US" dirty="0" err="1"/>
              <a:t>pelbagai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meningkatan</a:t>
            </a:r>
            <a:r>
              <a:rPr lang="en-US" dirty="0"/>
              <a:t> </a:t>
            </a:r>
            <a:r>
              <a:rPr lang="en-US" dirty="0" err="1"/>
              <a:t>kelansungan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punca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yang </a:t>
            </a:r>
            <a:r>
              <a:rPr lang="en-US" dirty="0" err="1"/>
              <a:t>mesra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MY" dirty="0"/>
          </a:p>
        </p:txBody>
      </p:sp>
      <p:pic>
        <p:nvPicPr>
          <p:cNvPr id="5" name="Picture 4" descr="A picture containing lamp, object&#10;&#10;Description automatically generated">
            <a:extLst>
              <a:ext uri="{FF2B5EF4-FFF2-40B4-BE49-F238E27FC236}">
                <a16:creationId xmlns:a16="http://schemas.microsoft.com/office/drawing/2014/main" id="{C4B0A9A1-8C2C-4D23-8283-8EEC33D4D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06895" y="4479636"/>
            <a:ext cx="4285105" cy="2378364"/>
          </a:xfrm>
          <a:prstGeom prst="rect">
            <a:avLst/>
          </a:prstGeom>
        </p:spPr>
      </p:pic>
      <p:pic>
        <p:nvPicPr>
          <p:cNvPr id="8" name="Picture 7" descr="A picture containing object, person, metalware&#10;&#10;Description automatically generated">
            <a:extLst>
              <a:ext uri="{FF2B5EF4-FFF2-40B4-BE49-F238E27FC236}">
                <a16:creationId xmlns:a16="http://schemas.microsoft.com/office/drawing/2014/main" id="{0E9D4961-8C67-4E14-887C-05B448A10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4679541"/>
            <a:ext cx="3666836" cy="21566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F5353C-E7F9-4BAC-90A0-16D1B307BF83}"/>
              </a:ext>
            </a:extLst>
          </p:cNvPr>
          <p:cNvSpPr txBox="1"/>
          <p:nvPr/>
        </p:nvSpPr>
        <p:spPr>
          <a:xfrm>
            <a:off x="9090735" y="199835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Tempoh:50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387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8195"/>
            <a:ext cx="11939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opperplate Gothic Bold" panose="020E0705020206020404" pitchFamily="34" charset="0"/>
                <a:cs typeface="Courier New" panose="02070309020205020404" pitchFamily="49" charset="0"/>
              </a:rPr>
              <a:t>pendahuluan</a:t>
            </a:r>
            <a:endParaRPr lang="en-SG" sz="3200" dirty="0">
              <a:latin typeface="Copperplate Gothic Bold" panose="020E0705020206020404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063" y="1606731"/>
            <a:ext cx="10313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Reaktor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arka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 err="1">
                <a:latin typeface="Consolas" panose="020B0609020204030204" pitchFamily="49" charset="0"/>
              </a:rPr>
              <a:t>dikenali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sebagai</a:t>
            </a:r>
            <a:r>
              <a:rPr lang="en-US" dirty="0">
                <a:latin typeface="Consolas" panose="020B0609020204030204" pitchFamily="49" charset="0"/>
              </a:rPr>
              <a:t> Arc Reactor </a:t>
            </a:r>
            <a:r>
              <a:rPr lang="en-US" dirty="0" err="1">
                <a:latin typeface="Consolas" panose="020B0609020204030204" pitchFamily="49" charset="0"/>
              </a:rPr>
              <a:t>dalam</a:t>
            </a:r>
            <a:r>
              <a:rPr lang="en-US" dirty="0">
                <a:latin typeface="Consolas" panose="020B0609020204030204" pitchFamily="49" charset="0"/>
              </a:rPr>
              <a:t> Bahasa </a:t>
            </a:r>
            <a:r>
              <a:rPr lang="en-US" dirty="0" err="1">
                <a:latin typeface="Consolas" panose="020B0609020204030204" pitchFamily="49" charset="0"/>
              </a:rPr>
              <a:t>inggeris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dirty="0" err="1">
                <a:latin typeface="Consolas" panose="020B0609020204030204" pitchFamily="49" charset="0"/>
              </a:rPr>
              <a:t>merupakan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inspirasi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daripada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filem</a:t>
            </a:r>
            <a:r>
              <a:rPr lang="en-US" dirty="0">
                <a:latin typeface="Consolas" panose="020B0609020204030204" pitchFamily="49" charset="0"/>
              </a:rPr>
              <a:t> Marvel , Iron Man III.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Diperkenalkan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sebagai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peralatan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canggih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meningkatkan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taraf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kehidupan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manusia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SG" dirty="0">
              <a:latin typeface="Consolas" panose="020B06090202040302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085" y="2847704"/>
            <a:ext cx="3759926" cy="3759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06315-949C-4DF3-8477-D5FB96225FFB}"/>
              </a:ext>
            </a:extLst>
          </p:cNvPr>
          <p:cNvSpPr txBox="1"/>
          <p:nvPr/>
        </p:nvSpPr>
        <p:spPr>
          <a:xfrm>
            <a:off x="1156064" y="3429001"/>
            <a:ext cx="7641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Ia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sumber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tenaga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baharu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Ia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juga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sumber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tenaga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habis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mesra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alam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.</a:t>
            </a:r>
            <a:endParaRPr lang="en-MY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60FEB-91DD-44D0-892A-267CD6884509}"/>
              </a:ext>
            </a:extLst>
          </p:cNvPr>
          <p:cNvSpPr txBox="1"/>
          <p:nvPr/>
        </p:nvSpPr>
        <p:spPr>
          <a:xfrm>
            <a:off x="408373" y="6116715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Tempoh:50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693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2" y="313508"/>
            <a:ext cx="1012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opperplate Gothic Bold" panose="020E0705020206020404" pitchFamily="34" charset="0"/>
              </a:rPr>
              <a:t>Sejarah</a:t>
            </a:r>
            <a:r>
              <a:rPr lang="en-US" sz="3600" dirty="0">
                <a:latin typeface="Copperplate Gothic Bold" panose="020E0705020206020404" pitchFamily="34" charset="0"/>
              </a:rPr>
              <a:t> prototype</a:t>
            </a:r>
            <a:endParaRPr lang="en-SG" sz="3600" dirty="0">
              <a:latin typeface="Copperplate Gothic Bold" panose="020E0705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656" y="1136468"/>
            <a:ext cx="92093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permulaan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revolusi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industri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di Europe,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teknologi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tenaga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dicipta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mempunyai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kapasiti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arang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batu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tanpa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had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bagi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tenaga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seperti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enjin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wap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api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fosil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digunakan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oleh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masyarakat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secara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meluas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mewujudkan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dunia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moden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hari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ini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abad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ke-12,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ramai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percaya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bahawa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udara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, air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paru-paru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manusia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mampu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membersihkan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diri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mereka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daripada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pencemaran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api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abad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ke-20,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tanggapan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itu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dibuktikan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salah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kerana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berlakunya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pelbagai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pencemaran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seperti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hujan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asid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Jumlah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kematian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disebabkan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oleh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fosil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menyebabkan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670 000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kematian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di China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tahun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2014.</a:t>
            </a: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Dunia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menganggarkan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jumlah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kematian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disebabkan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oleh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api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fosil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sebanyak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3.1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juta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setiap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tahun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</a:p>
          <a:p>
            <a:endParaRPr lang="en-SG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object, roulette, ground, building&#10;&#10;Description automatically generated">
            <a:extLst>
              <a:ext uri="{FF2B5EF4-FFF2-40B4-BE49-F238E27FC236}">
                <a16:creationId xmlns:a16="http://schemas.microsoft.com/office/drawing/2014/main" id="{0BFCF2CC-DCC1-43A7-8DD0-22B21D9E0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44178" y="4253465"/>
            <a:ext cx="2382717" cy="2486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4105EE-90F5-40B0-8513-E22F44FF21D3}"/>
              </a:ext>
            </a:extLst>
          </p:cNvPr>
          <p:cNvSpPr txBox="1"/>
          <p:nvPr/>
        </p:nvSpPr>
        <p:spPr>
          <a:xfrm>
            <a:off x="408373" y="6116715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Tempoh:1.0 min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058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525" y="112340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pperplate Gothic Bold" panose="020E0705020206020404" pitchFamily="34" charset="0"/>
              </a:rPr>
              <a:t>Cara </a:t>
            </a:r>
            <a:r>
              <a:rPr lang="en-US" sz="3200" dirty="0" err="1">
                <a:latin typeface="Copperplate Gothic Bold" panose="020E0705020206020404" pitchFamily="34" charset="0"/>
              </a:rPr>
              <a:t>dan</a:t>
            </a:r>
            <a:r>
              <a:rPr lang="en-US" sz="3200" dirty="0">
                <a:latin typeface="Copperplate Gothic Bold" panose="020E0705020206020404" pitchFamily="34" charset="0"/>
              </a:rPr>
              <a:t> </a:t>
            </a:r>
            <a:r>
              <a:rPr lang="en-US" sz="3200" dirty="0" err="1">
                <a:latin typeface="Copperplate Gothic Bold" panose="020E0705020206020404" pitchFamily="34" charset="0"/>
              </a:rPr>
              <a:t>fungsi</a:t>
            </a:r>
            <a:r>
              <a:rPr lang="en-US" sz="3200" dirty="0">
                <a:latin typeface="Copperplate Gothic Bold" panose="020E0705020206020404" pitchFamily="34" charset="0"/>
              </a:rPr>
              <a:t> prototype</a:t>
            </a:r>
            <a:endParaRPr lang="en-SG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085" y="2377441"/>
            <a:ext cx="7583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Sebagai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sumber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tenaga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alternatif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Sumber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tenaga</a:t>
            </a:r>
            <a:r>
              <a:rPr lang="en-US" sz="2000" dirty="0"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latin typeface="Consolas" panose="020B0609020204030204" pitchFamily="49" charset="0"/>
              </a:rPr>
              <a:t>boleh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dipernaharui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Boleh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digunakan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dalam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pelbagai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bidang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uuntuk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menjana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tenaga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seperti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bidang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perubatan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Memberi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kesihatan</a:t>
            </a:r>
            <a:r>
              <a:rPr lang="en-US" sz="2000" dirty="0"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latin typeface="Consolas" panose="020B0609020204030204" pitchFamily="49" charset="0"/>
              </a:rPr>
              <a:t>baik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Alat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perubatan</a:t>
            </a:r>
            <a:r>
              <a:rPr lang="en-US" sz="2000" dirty="0"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latin typeface="Consolas" panose="020B0609020204030204" pitchFamily="49" charset="0"/>
              </a:rPr>
              <a:t>sangat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efektif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Dapat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digunakan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untuk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menggantikan</a:t>
            </a:r>
            <a:r>
              <a:rPr lang="en-US" sz="2000" dirty="0">
                <a:latin typeface="Consolas" panose="020B0609020204030204" pitchFamily="49" charset="0"/>
              </a:rPr>
              <a:t> organ </a:t>
            </a:r>
            <a:r>
              <a:rPr lang="en-US" sz="2000" dirty="0" err="1">
                <a:latin typeface="Consolas" panose="020B0609020204030204" pitchFamily="49" charset="0"/>
              </a:rPr>
              <a:t>manusia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seperti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jantung</a:t>
            </a:r>
            <a:endParaRPr lang="en-SG" sz="2000" dirty="0">
              <a:latin typeface="Consolas" panose="020B0609020204030204" pitchFamily="49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27592F9-A07E-4C43-BB6E-0975C895BBD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00655" y="2262191"/>
            <a:ext cx="3491345" cy="4613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62EF43-3ECA-4163-A8A4-D637763BA4BB}"/>
              </a:ext>
            </a:extLst>
          </p:cNvPr>
          <p:cNvSpPr txBox="1"/>
          <p:nvPr/>
        </p:nvSpPr>
        <p:spPr>
          <a:xfrm>
            <a:off x="408373" y="6116715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Tempoh:80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43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656" b="4731"/>
          <a:stretch/>
        </p:blipFill>
        <p:spPr>
          <a:xfrm>
            <a:off x="369026" y="613956"/>
            <a:ext cx="4451168" cy="2826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2469" y="613956"/>
            <a:ext cx="489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pperplate Gothic Bold" panose="020E0705020206020404" pitchFamily="34" charset="0"/>
              </a:rPr>
              <a:t>Hubungan</a:t>
            </a:r>
            <a:r>
              <a:rPr lang="en-US" dirty="0">
                <a:latin typeface="Copperplate Gothic Bold" panose="020E0705020206020404" pitchFamily="34" charset="0"/>
              </a:rPr>
              <a:t> </a:t>
            </a:r>
            <a:r>
              <a:rPr lang="en-US" dirty="0" err="1">
                <a:latin typeface="Copperplate Gothic Bold" panose="020E0705020206020404" pitchFamily="34" charset="0"/>
              </a:rPr>
              <a:t>dengan</a:t>
            </a:r>
            <a:r>
              <a:rPr lang="en-US" dirty="0">
                <a:latin typeface="Copperplate Gothic Bold" panose="020E0705020206020404" pitchFamily="34" charset="0"/>
              </a:rPr>
              <a:t> </a:t>
            </a:r>
            <a:r>
              <a:rPr lang="en-US" dirty="0" err="1">
                <a:latin typeface="Copperplate Gothic Bold" panose="020E0705020206020404" pitchFamily="34" charset="0"/>
              </a:rPr>
              <a:t>manusia</a:t>
            </a:r>
            <a:endParaRPr lang="en-SG" dirty="0">
              <a:latin typeface="Copperplate Gothic Bold" panose="020E07050202060204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3097" y="1436914"/>
            <a:ext cx="7929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O </a:t>
            </a:r>
            <a:r>
              <a:rPr lang="en-US" dirty="0" err="1">
                <a:latin typeface="Consolas" panose="020B0609020204030204" pitchFamily="49" charset="0"/>
              </a:rPr>
              <a:t>Memberi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tenaga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manusia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menjalani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kehidupan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dengan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sempurna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O  </a:t>
            </a:r>
            <a:r>
              <a:rPr lang="en-US" dirty="0" err="1">
                <a:latin typeface="Consolas" panose="020B0609020204030204" pitchFamily="49" charset="0"/>
              </a:rPr>
              <a:t>Memberi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peluang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manusia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merasai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hidup</a:t>
            </a:r>
            <a:r>
              <a:rPr lang="en-US" dirty="0">
                <a:latin typeface="Consolas" panose="020B06090202040302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</a:rPr>
              <a:t>lebih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panjang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r>
              <a:rPr lang="en-US" dirty="0">
                <a:latin typeface="Consolas" panose="020B0609020204030204" pitchFamily="49" charset="0"/>
              </a:rPr>
              <a:t>O </a:t>
            </a:r>
            <a:r>
              <a:rPr lang="en-US" dirty="0" err="1">
                <a:latin typeface="Consolas" panose="020B0609020204030204" pitchFamily="49" charset="0"/>
              </a:rPr>
              <a:t>Membantu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jantung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berfungsi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dengan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betul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9013371" y="3921865"/>
            <a:ext cx="2795451" cy="2246811"/>
          </a:xfrm>
          <a:prstGeom prst="flowChartConnector">
            <a:avLst/>
          </a:prstGeom>
          <a:ln w="76200"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lgerian" panose="04020705040A02060702" pitchFamily="82" charset="0"/>
              </a:rPr>
              <a:t>RELIGION</a:t>
            </a:r>
          </a:p>
          <a:p>
            <a:pPr algn="ctr"/>
            <a:r>
              <a:rPr lang="en-US" sz="1100" dirty="0">
                <a:latin typeface="Bahnschrift SemiLight" panose="020B0502040204020203" pitchFamily="34" charset="0"/>
              </a:rPr>
              <a:t>ISLAM.BUDDHA.HINDU</a:t>
            </a:r>
            <a:endParaRPr lang="en-SG" sz="1100" dirty="0">
              <a:latin typeface="Bahnschrift Semi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612" y="4269940"/>
            <a:ext cx="841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HUBUNGAN DENGAN AGAMA</a:t>
            </a:r>
          </a:p>
          <a:p>
            <a:r>
              <a:rPr lang="en-US" dirty="0">
                <a:latin typeface="Copperplate Gothic Bold" panose="020E0705020206020404" pitchFamily="34" charset="0"/>
              </a:rPr>
              <a:t>(</a:t>
            </a:r>
            <a:r>
              <a:rPr lang="en-US" sz="1600" i="1" dirty="0"/>
              <a:t>Malaysia </a:t>
            </a:r>
            <a:r>
              <a:rPr lang="en-US" sz="1600" i="1" dirty="0" err="1"/>
              <a:t>mempunyai</a:t>
            </a:r>
            <a:r>
              <a:rPr lang="en-US" sz="1600" i="1" dirty="0"/>
              <a:t> 3 </a:t>
            </a:r>
            <a:r>
              <a:rPr lang="en-US" sz="1600" i="1" dirty="0" err="1"/>
              <a:t>kaum</a:t>
            </a:r>
            <a:r>
              <a:rPr lang="en-US" sz="1600" i="1" dirty="0"/>
              <a:t> yang </a:t>
            </a:r>
            <a:r>
              <a:rPr lang="en-US" sz="1600" i="1" dirty="0" err="1"/>
              <a:t>berbeza</a:t>
            </a:r>
            <a:r>
              <a:rPr lang="en-US" sz="1600" i="1" dirty="0"/>
              <a:t> agama </a:t>
            </a:r>
            <a:r>
              <a:rPr lang="en-US" sz="1600" i="1" dirty="0" err="1"/>
              <a:t>iaitu</a:t>
            </a:r>
            <a:r>
              <a:rPr lang="en-US" sz="1600" i="1" dirty="0"/>
              <a:t> agama </a:t>
            </a:r>
            <a:r>
              <a:rPr lang="en-US" sz="1600" i="1" dirty="0" err="1"/>
              <a:t>islam</a:t>
            </a:r>
            <a:r>
              <a:rPr lang="en-US" sz="1600" i="1" dirty="0"/>
              <a:t>, Buddha </a:t>
            </a:r>
            <a:r>
              <a:rPr lang="en-US" sz="1600" i="1" dirty="0" err="1"/>
              <a:t>dan</a:t>
            </a:r>
            <a:r>
              <a:rPr lang="en-US" sz="1600" i="1" dirty="0"/>
              <a:t> </a:t>
            </a:r>
            <a:r>
              <a:rPr lang="en-US" sz="1600" i="1" dirty="0" err="1"/>
              <a:t>hindu</a:t>
            </a:r>
            <a:r>
              <a:rPr lang="en-US" sz="1600" i="1" dirty="0"/>
              <a:t>)</a:t>
            </a:r>
            <a:endParaRPr lang="en-SG" sz="1600" i="1" dirty="0">
              <a:latin typeface="Copperplate Gothic Bold" panose="020E07050202060204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521" y="5421086"/>
            <a:ext cx="8373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Kesihatan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ibadah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 Agama </a:t>
            </a:r>
            <a:r>
              <a:rPr lang="en-US" dirty="0" err="1"/>
              <a:t>mengajar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demi </a:t>
            </a:r>
            <a:r>
              <a:rPr lang="en-US" dirty="0" err="1"/>
              <a:t>kebaikan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S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1D4F59-BF30-4437-A236-C48091B7C154}"/>
              </a:ext>
            </a:extLst>
          </p:cNvPr>
          <p:cNvSpPr txBox="1"/>
          <p:nvPr/>
        </p:nvSpPr>
        <p:spPr>
          <a:xfrm>
            <a:off x="124288" y="6488668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Tempoh:1.2 </a:t>
            </a:r>
            <a:r>
              <a:rPr lang="en-US" dirty="0" err="1"/>
              <a:t>minit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544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80BDF3A-4630-4646-81E1-55FA5D9A7292}"/>
              </a:ext>
            </a:extLst>
          </p:cNvPr>
          <p:cNvSpPr txBox="1">
            <a:spLocks/>
          </p:cNvSpPr>
          <p:nvPr/>
        </p:nvSpPr>
        <p:spPr>
          <a:xfrm>
            <a:off x="426128" y="1995767"/>
            <a:ext cx="8419002" cy="41373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Kos prototype RM4</a:t>
            </a:r>
          </a:p>
          <a:p>
            <a:r>
              <a:rPr lang="en-US" dirty="0"/>
              <a:t>Kos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projek</a:t>
            </a:r>
            <a:r>
              <a:rPr lang="en-US" dirty="0"/>
              <a:t> </a:t>
            </a:r>
            <a:r>
              <a:rPr lang="en-US" dirty="0" err="1"/>
              <a:t>dijangkakan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.</a:t>
            </a:r>
          </a:p>
          <a:p>
            <a:r>
              <a:rPr lang="en-US" dirty="0" err="1"/>
              <a:t>Dicipta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kitar</a:t>
            </a:r>
            <a:r>
              <a:rPr lang="en-US" dirty="0"/>
              <a:t> </a:t>
            </a:r>
            <a:r>
              <a:rPr lang="en-US" dirty="0" err="1"/>
              <a:t>semula</a:t>
            </a:r>
            <a:endParaRPr lang="en-US" dirty="0"/>
          </a:p>
          <a:p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bekas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, </a:t>
            </a:r>
            <a:r>
              <a:rPr lang="en-US" dirty="0" err="1"/>
              <a:t>kadbod</a:t>
            </a:r>
            <a:endParaRPr lang="en-US" dirty="0"/>
          </a:p>
          <a:p>
            <a:r>
              <a:rPr lang="en-US" dirty="0"/>
              <a:t>Dan juga </a:t>
            </a:r>
            <a:r>
              <a:rPr lang="en-US" dirty="0" err="1"/>
              <a:t>belanjawan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elektrik</a:t>
            </a:r>
            <a:endParaRPr lang="en-US" dirty="0"/>
          </a:p>
          <a:p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mentol</a:t>
            </a:r>
            <a:r>
              <a:rPr lang="en-US" dirty="0"/>
              <a:t> dan </a:t>
            </a:r>
            <a:r>
              <a:rPr lang="en-US" dirty="0" err="1"/>
              <a:t>wayar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Anggaran</a:t>
            </a:r>
            <a:r>
              <a:rPr lang="en-US" dirty="0"/>
              <a:t> Kos </a:t>
            </a:r>
            <a:r>
              <a:rPr lang="en-US" dirty="0" err="1"/>
              <a:t>sebenar</a:t>
            </a:r>
            <a:r>
              <a:rPr lang="en-US" dirty="0"/>
              <a:t>: RM10,000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C6F45-8B19-44F7-9AF5-9DD80F495654}"/>
              </a:ext>
            </a:extLst>
          </p:cNvPr>
          <p:cNvSpPr txBox="1">
            <a:spLocks/>
          </p:cNvSpPr>
          <p:nvPr/>
        </p:nvSpPr>
        <p:spPr>
          <a:xfrm>
            <a:off x="674704" y="724910"/>
            <a:ext cx="10715346" cy="950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B0604020202020204" pitchFamily="34" charset="0"/>
              </a:rPr>
              <a:t>BELANJAWAN/ ANGGARAN KOS</a:t>
            </a:r>
            <a:endParaRPr lang="en-MY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Light" panose="020B0604020202020204" pitchFamily="34" charset="0"/>
            </a:endParaRPr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3679B3CD-309D-4943-8EA8-93349B534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734671" y="4838330"/>
            <a:ext cx="3505200" cy="19127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22DDDC-7306-44BC-9DE3-03700F74854C}"/>
              </a:ext>
            </a:extLst>
          </p:cNvPr>
          <p:cNvSpPr txBox="1"/>
          <p:nvPr/>
        </p:nvSpPr>
        <p:spPr>
          <a:xfrm>
            <a:off x="106532" y="6381720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Tempoh:80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076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8983" y="365760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pperplate Gothic Bold" panose="020E0705020206020404" pitchFamily="34" charset="0"/>
              </a:rPr>
              <a:t>KESAN POSITIF </a:t>
            </a:r>
            <a:endParaRPr lang="en-SG" sz="2800" dirty="0">
              <a:latin typeface="Copperplate Gothic Bold" panose="020E07050202060204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07" y="1706719"/>
            <a:ext cx="4627265" cy="32677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Line Callout 2 5"/>
          <p:cNvSpPr/>
          <p:nvPr/>
        </p:nvSpPr>
        <p:spPr>
          <a:xfrm>
            <a:off x="8255907" y="1020417"/>
            <a:ext cx="3352800" cy="1073426"/>
          </a:xfrm>
          <a:prstGeom prst="borderCallout2">
            <a:avLst>
              <a:gd name="adj1" fmla="val 18750"/>
              <a:gd name="adj2" fmla="val -1515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Dapat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meningkatkan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ekonomi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negara</a:t>
            </a:r>
            <a:endParaRPr lang="en-SG" dirty="0">
              <a:solidFill>
                <a:srgbClr val="FFFF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8255907" y="5278131"/>
            <a:ext cx="3028319" cy="765257"/>
          </a:xfrm>
          <a:prstGeom prst="borderCallout2">
            <a:avLst>
              <a:gd name="adj1" fmla="val 55117"/>
              <a:gd name="adj2" fmla="val -296"/>
              <a:gd name="adj3" fmla="val 18750"/>
              <a:gd name="adj4" fmla="val -16667"/>
              <a:gd name="adj5" fmla="val -77853"/>
              <a:gd name="adj6" fmla="val -51015"/>
            </a:avLst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Dapat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mengurangkan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kadar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pencemaran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alam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.</a:t>
            </a:r>
            <a:endParaRPr lang="en-SG" dirty="0">
              <a:solidFill>
                <a:srgbClr val="FFFF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299796" y="4638178"/>
            <a:ext cx="3814793" cy="1793311"/>
          </a:xfrm>
          <a:prstGeom prst="borderCallout2">
            <a:avLst>
              <a:gd name="adj1" fmla="val 65266"/>
              <a:gd name="adj2" fmla="val 101401"/>
              <a:gd name="adj3" fmla="val 60747"/>
              <a:gd name="adj4" fmla="val 135316"/>
              <a:gd name="adj5" fmla="val 10553"/>
              <a:gd name="adj6" fmla="val 124821"/>
            </a:avLst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*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Menjadi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salah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satu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alternative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bagi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pembekalan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tenaga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elektrik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terutama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bagi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kawasan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yang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terpencil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.</a:t>
            </a:r>
          </a:p>
          <a:p>
            <a:endParaRPr lang="en-US" sz="16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*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Digunakan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dalam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bidang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perubatan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. </a:t>
            </a:r>
            <a:endParaRPr lang="en-SG" sz="1600" dirty="0">
              <a:solidFill>
                <a:srgbClr val="FFFF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5F5E6-163E-407B-BEE1-45A2F15EB8CE}"/>
              </a:ext>
            </a:extLst>
          </p:cNvPr>
          <p:cNvSpPr txBox="1"/>
          <p:nvPr/>
        </p:nvSpPr>
        <p:spPr>
          <a:xfrm>
            <a:off x="176412" y="6431489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Tempoh:60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603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153" y="753034"/>
            <a:ext cx="786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pperplate Gothic Bold" panose="020E0705020206020404" pitchFamily="34" charset="0"/>
              </a:rPr>
              <a:t>KESAN NEGATIF</a:t>
            </a:r>
            <a:endParaRPr lang="en-SG" sz="2800" dirty="0"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8835" y="1680882"/>
            <a:ext cx="10085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Melibatkan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kos</a:t>
            </a:r>
            <a:r>
              <a:rPr lang="en-US" dirty="0">
                <a:latin typeface="Consolas" panose="020B06090202040302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</a:rPr>
              <a:t>tinggi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tetapi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boleh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digunakan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jangka</a:t>
            </a:r>
            <a:r>
              <a:rPr lang="en-US" dirty="0">
                <a:latin typeface="Consolas" panose="020B0609020204030204" pitchFamily="49" charset="0"/>
              </a:rPr>
              <a:t> masa yang </a:t>
            </a:r>
            <a:r>
              <a:rPr lang="en-US" dirty="0" err="1">
                <a:latin typeface="Consolas" panose="020B0609020204030204" pitchFamily="49" charset="0"/>
              </a:rPr>
              <a:t>panjang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Terdedah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radiasi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tetapi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kadar</a:t>
            </a:r>
            <a:r>
              <a:rPr lang="en-US" dirty="0">
                <a:latin typeface="Consolas" panose="020B06090202040302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</a:rPr>
              <a:t>rendah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Digunakan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unsur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negatif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oleh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pengganas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atau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militan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sebagai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ketenteraan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seperti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bom</a:t>
            </a:r>
            <a:r>
              <a:rPr lang="en-US" dirty="0">
                <a:latin typeface="Consolas" panose="020B0609020204030204" pitchFamily="49" charset="0"/>
              </a:rPr>
              <a:t>.</a:t>
            </a:r>
            <a:endParaRPr lang="en-SG" dirty="0">
              <a:latin typeface="Consolas" panose="020B0609020204030204" pitchFamily="49" charset="0"/>
            </a:endParaRPr>
          </a:p>
        </p:txBody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2E8E93F0-101E-4814-BEB0-A69A44534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7" b="98692" l="9756" r="89859">
                        <a14:foregroundMark x1="52632" y1="12336" x2="53915" y2="40748"/>
                        <a14:foregroundMark x1="53915" y1="40748" x2="50321" y2="49159"/>
                        <a14:foregroundMark x1="50321" y1="49159" x2="43261" y2="52150"/>
                        <a14:foregroundMark x1="43261" y1="52150" x2="42875" y2="62243"/>
                        <a14:foregroundMark x1="42875" y1="62243" x2="45828" y2="71215"/>
                        <a14:foregroundMark x1="45828" y1="71215" x2="57638" y2="82991"/>
                        <a14:foregroundMark x1="57638" y1="82991" x2="55456" y2="92150"/>
                        <a14:foregroundMark x1="55456" y1="92150" x2="55841" y2="97009"/>
                        <a14:foregroundMark x1="53273" y1="10654" x2="60334" y2="9533"/>
                        <a14:foregroundMark x1="60334" y1="9533" x2="67009" y2="11215"/>
                        <a14:foregroundMark x1="67009" y1="11215" x2="80745" y2="9159"/>
                        <a14:foregroundMark x1="80745" y1="9159" x2="81130" y2="39252"/>
                        <a14:foregroundMark x1="81130" y1="39252" x2="83825" y2="47850"/>
                        <a14:foregroundMark x1="83825" y1="47850" x2="94737" y2="59626"/>
                        <a14:foregroundMark x1="94737" y1="59626" x2="85623" y2="75514"/>
                        <a14:foregroundMark x1="85623" y1="75514" x2="79461" y2="80561"/>
                        <a14:foregroundMark x1="79461" y1="80561" x2="77920" y2="98692"/>
                        <a14:foregroundMark x1="79204" y1="54579" x2="84467" y2="60935"/>
                        <a14:foregroundMark x1="84467" y1="60935" x2="80103" y2="68972"/>
                        <a14:foregroundMark x1="80103" y1="68972" x2="78049" y2="59252"/>
                        <a14:foregroundMark x1="78049" y1="59252" x2="78819" y2="55701"/>
                        <a14:foregroundMark x1="56611" y1="54579" x2="51091" y2="60000"/>
                        <a14:foregroundMark x1="51091" y1="60000" x2="54557" y2="69346"/>
                        <a14:foregroundMark x1="54557" y1="69346" x2="59435" y2="62804"/>
                        <a14:foregroundMark x1="59435" y1="62804" x2="58023" y2="54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67722" y="3676544"/>
            <a:ext cx="4369894" cy="3001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0B5F3B-F1D8-4906-AA5D-6370BEF94E3B}"/>
              </a:ext>
            </a:extLst>
          </p:cNvPr>
          <p:cNvSpPr txBox="1"/>
          <p:nvPr/>
        </p:nvSpPr>
        <p:spPr>
          <a:xfrm>
            <a:off x="168676" y="6308359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Tempoh:60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42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778573-5250-4C27-BED5-DFB1B215101E}"/>
              </a:ext>
            </a:extLst>
          </p:cNvPr>
          <p:cNvSpPr txBox="1"/>
          <p:nvPr/>
        </p:nvSpPr>
        <p:spPr>
          <a:xfrm>
            <a:off x="2030637" y="433438"/>
            <a:ext cx="786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pperplate Gothic Bold" panose="020E0705020206020404" pitchFamily="34" charset="0"/>
              </a:rPr>
              <a:t>Nilai &amp; </a:t>
            </a:r>
            <a:r>
              <a:rPr lang="en-US" sz="2800" dirty="0" err="1">
                <a:latin typeface="Copperplate Gothic Bold" panose="020E0705020206020404" pitchFamily="34" charset="0"/>
              </a:rPr>
              <a:t>Etika</a:t>
            </a:r>
            <a:endParaRPr lang="en-SG" sz="2800" dirty="0">
              <a:latin typeface="Copperplate Gothic Bold" panose="020E07050202060204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55CD7-32AF-4539-A9BA-F2DBF2CB8963}"/>
              </a:ext>
            </a:extLst>
          </p:cNvPr>
          <p:cNvSpPr txBox="1"/>
          <p:nvPr/>
        </p:nvSpPr>
        <p:spPr>
          <a:xfrm>
            <a:off x="1350058" y="956658"/>
            <a:ext cx="10377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latin typeface="Consolas" panose="020B0609020204030204" pitchFamily="49" charset="0"/>
              </a:rPr>
              <a:t>Bertanggungjawab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</a:rPr>
              <a:t>mengelakkan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penyalahgunaan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inovasi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ini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 err="1">
                <a:latin typeface="Consolas" panose="020B0609020204030204" pitchFamily="49" charset="0"/>
              </a:rPr>
              <a:t>hanya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digunakan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memenuhi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keperluan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tertentu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2.Menyayangi dan </a:t>
            </a:r>
            <a:r>
              <a:rPr lang="en-US" dirty="0" err="1">
                <a:latin typeface="Consolas" panose="020B0609020204030204" pitchFamily="49" charset="0"/>
              </a:rPr>
              <a:t>menghargai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merupakan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hadiah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Tuhan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 err="1">
                <a:latin typeface="Consolas" panose="020B0609020204030204" pitchFamily="49" charset="0"/>
              </a:rPr>
              <a:t>melakukan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usaha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mengekalkan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kelestarian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3.Rasional - </a:t>
            </a:r>
            <a:r>
              <a:rPr lang="en-US" dirty="0" err="1">
                <a:latin typeface="Consolas" panose="020B0609020204030204" pitchFamily="49" charset="0"/>
              </a:rPr>
              <a:t>memastikan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inovasi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dengan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betul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4.Keharmonian </a:t>
            </a:r>
            <a:r>
              <a:rPr lang="en-US" dirty="0" err="1">
                <a:latin typeface="Consolas" panose="020B0609020204030204" pitchFamily="49" charset="0"/>
              </a:rPr>
              <a:t>antara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manusia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dengan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Consolas" panose="020B0609020204030204" pitchFamily="49" charset="0"/>
              </a:rPr>
              <a:t>tidak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mengancam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 err="1">
                <a:latin typeface="Consolas" panose="020B0609020204030204" pitchFamily="49" charset="0"/>
              </a:rPr>
              <a:t>sebaliknya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memelihara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5.Peka </a:t>
            </a:r>
            <a:r>
              <a:rPr lang="en-US" dirty="0" err="1">
                <a:latin typeface="Consolas" panose="020B0609020204030204" pitchFamily="49" charset="0"/>
              </a:rPr>
              <a:t>terhadap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isu-isu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kian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dicemari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 err="1">
                <a:latin typeface="Consolas" panose="020B0609020204030204" pitchFamily="49" charset="0"/>
              </a:rPr>
              <a:t>sebagai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sumber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alternatif</a:t>
            </a:r>
            <a:r>
              <a:rPr lang="en-US" dirty="0">
                <a:latin typeface="Consolas" panose="020B06090202040302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</a:rPr>
              <a:t>diperbaharui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6. </a:t>
            </a:r>
            <a:r>
              <a:rPr lang="en-US" dirty="0" err="1">
                <a:latin typeface="Consolas" panose="020B0609020204030204" pitchFamily="49" charset="0"/>
              </a:rPr>
              <a:t>Mematuhi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peraturan</a:t>
            </a:r>
            <a:r>
              <a:rPr lang="en-US" dirty="0">
                <a:latin typeface="Consolas" panose="020B0609020204030204" pitchFamily="49" charset="0"/>
              </a:rPr>
              <a:t> dan </a:t>
            </a:r>
            <a:r>
              <a:rPr lang="en-US" dirty="0" err="1">
                <a:latin typeface="Consolas" panose="020B0609020204030204" pitchFamily="49" charset="0"/>
              </a:rPr>
              <a:t>undang-undang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 err="1">
                <a:latin typeface="Consolas" panose="020B0609020204030204" pitchFamily="49" charset="0"/>
              </a:rPr>
              <a:t>tidak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bertentangan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dengan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peraturan</a:t>
            </a:r>
            <a:r>
              <a:rPr lang="en-US" dirty="0">
                <a:latin typeface="Consolas" panose="020B0609020204030204" pitchFamily="49" charset="0"/>
              </a:rPr>
              <a:t> dan </a:t>
            </a:r>
            <a:r>
              <a:rPr lang="en-US" dirty="0" err="1">
                <a:latin typeface="Consolas" panose="020B0609020204030204" pitchFamily="49" charset="0"/>
              </a:rPr>
              <a:t>undang-undang</a:t>
            </a:r>
            <a:r>
              <a:rPr lang="en-US" dirty="0">
                <a:latin typeface="Consolas" panose="020B06090202040302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</a:rPr>
              <a:t>wujud</a:t>
            </a:r>
            <a:endParaRPr lang="en-SG" dirty="0">
              <a:latin typeface="Consolas" panose="020B060902020403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6DDBD-3367-4651-BC74-351286546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19506" y="3861602"/>
            <a:ext cx="2656874" cy="1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639</Words>
  <Application>Microsoft Office PowerPoint</Application>
  <PresentationFormat>Widescreen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Algerian</vt:lpstr>
      <vt:lpstr>Arial</vt:lpstr>
      <vt:lpstr>Bahnschrift SemiLight</vt:lpstr>
      <vt:lpstr>Calibri</vt:lpstr>
      <vt:lpstr>Calibri Light</vt:lpstr>
      <vt:lpstr>Consolas</vt:lpstr>
      <vt:lpstr>Copperplate Gothic Bold</vt:lpstr>
      <vt:lpstr>Copperplate Gothic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Arinie</dc:creator>
  <cp:lastModifiedBy>Jegan Rajendran</cp:lastModifiedBy>
  <cp:revision>26</cp:revision>
  <dcterms:created xsi:type="dcterms:W3CDTF">2019-09-24T14:05:43Z</dcterms:created>
  <dcterms:modified xsi:type="dcterms:W3CDTF">2019-12-01T14:14:39Z</dcterms:modified>
</cp:coreProperties>
</file>