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0"/>
  </p:notesMasterIdLst>
  <p:sldIdLst>
    <p:sldId id="331" r:id="rId2"/>
    <p:sldId id="260" r:id="rId3"/>
    <p:sldId id="383" r:id="rId4"/>
    <p:sldId id="377" r:id="rId5"/>
    <p:sldId id="378" r:id="rId6"/>
    <p:sldId id="379" r:id="rId7"/>
    <p:sldId id="380" r:id="rId8"/>
    <p:sldId id="381" r:id="rId9"/>
    <p:sldId id="465" r:id="rId10"/>
    <p:sldId id="462" r:id="rId11"/>
    <p:sldId id="463" r:id="rId12"/>
    <p:sldId id="464" r:id="rId13"/>
    <p:sldId id="385" r:id="rId14"/>
    <p:sldId id="386" r:id="rId15"/>
    <p:sldId id="387" r:id="rId16"/>
    <p:sldId id="333" r:id="rId17"/>
    <p:sldId id="336" r:id="rId18"/>
    <p:sldId id="337" r:id="rId19"/>
    <p:sldId id="338" r:id="rId20"/>
    <p:sldId id="339" r:id="rId21"/>
    <p:sldId id="340" r:id="rId22"/>
    <p:sldId id="334" r:id="rId23"/>
    <p:sldId id="347" r:id="rId24"/>
    <p:sldId id="353" r:id="rId25"/>
    <p:sldId id="348" r:id="rId26"/>
    <p:sldId id="382" r:id="rId27"/>
    <p:sldId id="354" r:id="rId28"/>
    <p:sldId id="342" r:id="rId29"/>
    <p:sldId id="343" r:id="rId30"/>
    <p:sldId id="344" r:id="rId31"/>
    <p:sldId id="345" r:id="rId32"/>
    <p:sldId id="346" r:id="rId33"/>
    <p:sldId id="349" r:id="rId34"/>
    <p:sldId id="350" r:id="rId35"/>
    <p:sldId id="417" r:id="rId36"/>
    <p:sldId id="418" r:id="rId37"/>
    <p:sldId id="419" r:id="rId38"/>
    <p:sldId id="421" r:id="rId39"/>
    <p:sldId id="420" r:id="rId40"/>
    <p:sldId id="422" r:id="rId41"/>
    <p:sldId id="423" r:id="rId42"/>
    <p:sldId id="424" r:id="rId43"/>
    <p:sldId id="425" r:id="rId44"/>
    <p:sldId id="351" r:id="rId45"/>
    <p:sldId id="388" r:id="rId46"/>
    <p:sldId id="389" r:id="rId47"/>
    <p:sldId id="391" r:id="rId48"/>
    <p:sldId id="356" r:id="rId49"/>
    <p:sldId id="363" r:id="rId50"/>
    <p:sldId id="364" r:id="rId51"/>
    <p:sldId id="365" r:id="rId52"/>
    <p:sldId id="366" r:id="rId53"/>
    <p:sldId id="367" r:id="rId54"/>
    <p:sldId id="362" r:id="rId55"/>
    <p:sldId id="458" r:id="rId56"/>
    <p:sldId id="459" r:id="rId57"/>
    <p:sldId id="460" r:id="rId58"/>
    <p:sldId id="461" r:id="rId59"/>
    <p:sldId id="368" r:id="rId60"/>
    <p:sldId id="369" r:id="rId61"/>
    <p:sldId id="457" r:id="rId62"/>
    <p:sldId id="392" r:id="rId63"/>
    <p:sldId id="360" r:id="rId64"/>
    <p:sldId id="454" r:id="rId65"/>
    <p:sldId id="455" r:id="rId66"/>
    <p:sldId id="456" r:id="rId67"/>
    <p:sldId id="370" r:id="rId68"/>
    <p:sldId id="371" r:id="rId69"/>
    <p:sldId id="372" r:id="rId70"/>
    <p:sldId id="397" r:id="rId71"/>
    <p:sldId id="398" r:id="rId72"/>
    <p:sldId id="399" r:id="rId73"/>
    <p:sldId id="400" r:id="rId74"/>
    <p:sldId id="401" r:id="rId75"/>
    <p:sldId id="361" r:id="rId76"/>
    <p:sldId id="402" r:id="rId77"/>
    <p:sldId id="406" r:id="rId78"/>
    <p:sldId id="407" r:id="rId79"/>
    <p:sldId id="408" r:id="rId80"/>
    <p:sldId id="409" r:id="rId81"/>
    <p:sldId id="413" r:id="rId82"/>
    <p:sldId id="440" r:id="rId83"/>
    <p:sldId id="441" r:id="rId84"/>
    <p:sldId id="442" r:id="rId85"/>
    <p:sldId id="443" r:id="rId86"/>
    <p:sldId id="444" r:id="rId87"/>
    <p:sldId id="403" r:id="rId88"/>
    <p:sldId id="466" r:id="rId89"/>
    <p:sldId id="437" r:id="rId90"/>
    <p:sldId id="467" r:id="rId91"/>
    <p:sldId id="438" r:id="rId92"/>
    <p:sldId id="445" r:id="rId93"/>
    <p:sldId id="446" r:id="rId94"/>
    <p:sldId id="447" r:id="rId95"/>
    <p:sldId id="448" r:id="rId96"/>
    <p:sldId id="449" r:id="rId97"/>
    <p:sldId id="436" r:id="rId98"/>
    <p:sldId id="468" r:id="rId99"/>
    <p:sldId id="404" r:id="rId100"/>
    <p:sldId id="432" r:id="rId101"/>
    <p:sldId id="433" r:id="rId102"/>
    <p:sldId id="434" r:id="rId103"/>
    <p:sldId id="405" r:id="rId104"/>
    <p:sldId id="426" r:id="rId105"/>
    <p:sldId id="427" r:id="rId106"/>
    <p:sldId id="428" r:id="rId107"/>
    <p:sldId id="429" r:id="rId108"/>
    <p:sldId id="430" r:id="rId10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523"/>
  </p:normalViewPr>
  <p:slideViewPr>
    <p:cSldViewPr>
      <p:cViewPr varScale="1">
        <p:scale>
          <a:sx n="74" d="100"/>
          <a:sy n="74" d="100"/>
        </p:scale>
        <p:origin x="2088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viewProps" Target="view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theme" Target="theme/theme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6E100-7041-489E-A7AC-D2FC4286B67C}" type="datetimeFigureOut">
              <a:rPr lang="en-US" smtClean="0"/>
              <a:t>9/25/18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F0DB9B-C7FB-4431-BD50-47892823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593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4399FD-8A6A-481A-BADF-4758249408A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29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8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95119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E85CD5E-6D8C-4304-A712-1D404E846B3C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890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2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49732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480E2E-6FF6-4502-9366-1DF59C7D78D5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See pr2-08.cpp</a:t>
            </a:r>
          </a:p>
        </p:txBody>
      </p:sp>
    </p:spTree>
    <p:extLst>
      <p:ext uri="{BB962C8B-B14F-4D97-AF65-F5344CB8AC3E}">
        <p14:creationId xmlns:p14="http://schemas.microsoft.com/office/powerpoint/2010/main" val="5003661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4730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540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3275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0312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655F330-028B-4E66-8EC8-9937E53171FD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See pr2-02.cpp and pr 2-03.cpp</a:t>
            </a:r>
          </a:p>
        </p:txBody>
      </p:sp>
    </p:spTree>
    <p:extLst>
      <p:ext uri="{BB962C8B-B14F-4D97-AF65-F5344CB8AC3E}">
        <p14:creationId xmlns:p14="http://schemas.microsoft.com/office/powerpoint/2010/main" val="25518384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72FDBB-13D4-413C-96E5-B7BE9EE5E02F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See pr2-04.cpp, pr2-05.cpp, and pr2-06.cpp</a:t>
            </a:r>
          </a:p>
        </p:txBody>
      </p:sp>
    </p:spTree>
    <p:extLst>
      <p:ext uri="{BB962C8B-B14F-4D97-AF65-F5344CB8AC3E}">
        <p14:creationId xmlns:p14="http://schemas.microsoft.com/office/powerpoint/2010/main" val="27867776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05E5A27-24C0-4DB6-8921-E78AB1443CE4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339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FC0BCAF-9D2D-4AEC-99BB-74199D2DB7C8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98130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1F0BAB4-4DF4-483B-BB71-9C4995297FD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184677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9C49A5E-E623-47F3-99E3-968988F4B49B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9113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40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See pr2-09.cpp and pr2-10.cpp</a:t>
            </a:r>
          </a:p>
        </p:txBody>
      </p:sp>
    </p:spTree>
    <p:extLst>
      <p:ext uri="{BB962C8B-B14F-4D97-AF65-F5344CB8AC3E}">
        <p14:creationId xmlns:p14="http://schemas.microsoft.com/office/powerpoint/2010/main" val="34067906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920D7E4-AA11-482F-B3A1-99856A1A009C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See pr2-15.cpp</a:t>
            </a:r>
          </a:p>
        </p:txBody>
      </p:sp>
    </p:spTree>
    <p:extLst>
      <p:ext uri="{BB962C8B-B14F-4D97-AF65-F5344CB8AC3E}">
        <p14:creationId xmlns:p14="http://schemas.microsoft.com/office/powerpoint/2010/main" val="26365740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556EC1-1D37-4C97-8BA1-D3F50D7BCDD9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941978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225662-D019-4ED3-9754-95B2AF43C3F6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24920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70B97B2-2C92-4791-9116-0AE8B616F50F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See pr2-16.cpp</a:t>
            </a:r>
          </a:p>
        </p:txBody>
      </p:sp>
    </p:spTree>
    <p:extLst>
      <p:ext uri="{BB962C8B-B14F-4D97-AF65-F5344CB8AC3E}">
        <p14:creationId xmlns:p14="http://schemas.microsoft.com/office/powerpoint/2010/main" val="375112509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2FD7FA3-472F-4CDA-8416-2361C90EC047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See pr2-11.cpp, pr2-12.cpp, and pr2-13.cpp</a:t>
            </a:r>
          </a:p>
        </p:txBody>
      </p:sp>
    </p:spTree>
    <p:extLst>
      <p:ext uri="{BB962C8B-B14F-4D97-AF65-F5344CB8AC3E}">
        <p14:creationId xmlns:p14="http://schemas.microsoft.com/office/powerpoint/2010/main" val="289423822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2FD7FA3-472F-4CDA-8416-2361C90EC047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See pr2-11.cpp, pr2-12.cpp, and pr2-13.cpp</a:t>
            </a:r>
          </a:p>
        </p:txBody>
      </p:sp>
    </p:spTree>
    <p:extLst>
      <p:ext uri="{BB962C8B-B14F-4D97-AF65-F5344CB8AC3E}">
        <p14:creationId xmlns:p14="http://schemas.microsoft.com/office/powerpoint/2010/main" val="16041748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41072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1EDD618-E2B2-4B6E-A386-9D6D02BCCF54}" type="slidenum">
              <a:rPr lang="en-US" smtClean="0"/>
              <a:pPr/>
              <a:t>67</a:t>
            </a:fld>
            <a:endParaRPr lang="en-US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6937213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4F44EFD-1581-449E-8F36-ABDB912D6322}" type="slidenum">
              <a:rPr lang="en-US" smtClean="0"/>
              <a:pPr/>
              <a:t>69</a:t>
            </a:fld>
            <a:endParaRPr lang="en-US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See pr2-14.cpp</a:t>
            </a:r>
          </a:p>
        </p:txBody>
      </p:sp>
    </p:spTree>
    <p:extLst>
      <p:ext uri="{BB962C8B-B14F-4D97-AF65-F5344CB8AC3E}">
        <p14:creationId xmlns:p14="http://schemas.microsoft.com/office/powerpoint/2010/main" val="3336483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D08DA06-C244-4075-93F0-9DE9D907DD8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See pr2-21.cpp</a:t>
            </a:r>
          </a:p>
        </p:txBody>
      </p:sp>
    </p:spTree>
    <p:extLst>
      <p:ext uri="{BB962C8B-B14F-4D97-AF65-F5344CB8AC3E}">
        <p14:creationId xmlns:p14="http://schemas.microsoft.com/office/powerpoint/2010/main" val="36330907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18D50BC-DD0F-4629-9032-3E45382EA772}" type="slidenum">
              <a:rPr lang="en-US" smtClean="0"/>
              <a:pPr/>
              <a:t>70</a:t>
            </a:fld>
            <a:endParaRPr lang="en-US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See pr2-17.cpp</a:t>
            </a:r>
          </a:p>
        </p:txBody>
      </p:sp>
    </p:spTree>
    <p:extLst>
      <p:ext uri="{BB962C8B-B14F-4D97-AF65-F5344CB8AC3E}">
        <p14:creationId xmlns:p14="http://schemas.microsoft.com/office/powerpoint/2010/main" val="29980618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9BE9515-44CA-4610-83AC-E178AD4DE308}" type="slidenum">
              <a:rPr lang="en-US" smtClean="0"/>
              <a:pPr/>
              <a:t>71</a:t>
            </a:fld>
            <a:endParaRPr lang="en-US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012335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D1A806-A2C0-48FB-BB2A-975B5F2741FF}" type="slidenum">
              <a:rPr lang="en-US" smtClean="0"/>
              <a:pPr/>
              <a:t>72</a:t>
            </a:fld>
            <a:endParaRPr lang="en-US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See pr2-18.cpp</a:t>
            </a:r>
          </a:p>
        </p:txBody>
      </p:sp>
    </p:spTree>
    <p:extLst>
      <p:ext uri="{BB962C8B-B14F-4D97-AF65-F5344CB8AC3E}">
        <p14:creationId xmlns:p14="http://schemas.microsoft.com/office/powerpoint/2010/main" val="45548318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5C8721A-BA48-4DB8-B1B0-AE6315788494}" type="slidenum">
              <a:rPr lang="en-US" smtClean="0"/>
              <a:pPr/>
              <a:t>73</a:t>
            </a:fld>
            <a:endParaRPr lang="en-US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See pr2-19.cpp</a:t>
            </a:r>
          </a:p>
        </p:txBody>
      </p:sp>
    </p:spTree>
    <p:extLst>
      <p:ext uri="{BB962C8B-B14F-4D97-AF65-F5344CB8AC3E}">
        <p14:creationId xmlns:p14="http://schemas.microsoft.com/office/powerpoint/2010/main" val="257478716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F1A7ACF-756E-4960-B305-9E9551D77D31}" type="slidenum">
              <a:rPr lang="en-US" smtClean="0"/>
              <a:pPr/>
              <a:t>77</a:t>
            </a:fld>
            <a:endParaRPr lang="en-US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1797664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CDB794B-D89B-41FC-B391-2DF102BD95BE}" type="slidenum">
              <a:rPr lang="en-US" smtClean="0"/>
              <a:pPr/>
              <a:t>78</a:t>
            </a:fld>
            <a:endParaRPr lang="en-US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See pr2-20.cpp</a:t>
            </a:r>
          </a:p>
        </p:txBody>
      </p:sp>
    </p:spTree>
    <p:extLst>
      <p:ext uri="{BB962C8B-B14F-4D97-AF65-F5344CB8AC3E}">
        <p14:creationId xmlns:p14="http://schemas.microsoft.com/office/powerpoint/2010/main" val="316082182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99E5434-8A3D-41F5-98E0-9D242CC209EF}" type="slidenum">
              <a:rPr lang="en-US" smtClean="0"/>
              <a:pPr/>
              <a:t>79</a:t>
            </a:fld>
            <a:endParaRPr lang="en-US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34203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1D5DE9-0ADA-4FAF-A7DD-A18023F8B406}" type="slidenum">
              <a:rPr lang="en-US" smtClean="0"/>
              <a:pPr/>
              <a:t>80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027306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8860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287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D6452BC-178E-4A41-A1DD-190F91E69C9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15781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28096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0417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79268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902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74283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60978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4786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33616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1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EB2FE5E-B214-4FED-B965-F2100B94BB22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793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38198E6-0000-4409-AC8C-D9C5A5F6254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987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6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See pr2-01.cpp</a:t>
            </a:r>
          </a:p>
        </p:txBody>
      </p:sp>
    </p:spTree>
    <p:extLst>
      <p:ext uri="{BB962C8B-B14F-4D97-AF65-F5344CB8AC3E}">
        <p14:creationId xmlns:p14="http://schemas.microsoft.com/office/powerpoint/2010/main" val="8064138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B77A744-7B44-4CEA-841D-D1524FCFBEA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0266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C1FF086-3F4D-4D97-972E-D95FAC2EB3B5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See pr2-07.cpp</a:t>
            </a:r>
          </a:p>
        </p:txBody>
      </p:sp>
    </p:spTree>
    <p:extLst>
      <p:ext uri="{BB962C8B-B14F-4D97-AF65-F5344CB8AC3E}">
        <p14:creationId xmlns:p14="http://schemas.microsoft.com/office/powerpoint/2010/main" val="20606380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271D978-2BD1-4332-92D8-B31E38BF75B4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9772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08106-373D-44D8-9DF1-7A29614D1508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25/09/2018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B955F-9A60-47C8-BC1E-FB0650E4FC8C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250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39DDE-32CE-4792-B6B5-03BDC8F5FBD9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25/09/2018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D95CE-F394-44DB-9B94-AF202EE901F4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525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FD89B-C1BE-43BF-860C-AF41A1E761A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25/09/2018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F27E4-361E-494D-A609-79A602E09EC0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607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158E2-BC13-4F50-8BBE-C7C3A32D147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25/09/2018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39769-412B-442C-8C4E-CB6033C33AD7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955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68A3E-36C9-4752-B577-B62A2CCFF66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25/09/2018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31031-B76B-4A32-BD4A-ABEFECDD148F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573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56E9B-D892-449F-AD2B-C05E8D9CE7F6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25/09/2018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97E55-29D3-458D-8187-25BE8D5275DE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481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0B651-01E2-449E-912B-B1C91B54E74D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25/09/2018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8BFA2-2A9E-4F96-8F69-22415848D6DB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46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A6305-7282-48D7-98F4-4707BCE90B5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25/09/2018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2620F-2723-4C1D-A0D6-2D78DF04BBE5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41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A0E29-0CB6-437B-B927-0738FB0AE31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25/09/2018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368E8-7762-4CC4-9161-103D68C3B527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066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BFA9E-9862-4E23-B972-0B0B2DFE30B3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25/09/2018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DB542-F085-45F1-AF3E-F1AE0F4101E2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389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MY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CD48E-6A16-4B08-9BE7-8224E2763E32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25/09/2018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0185E-359C-42B0-B25B-3C3BBD808EE0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59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MY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MY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EE7152-6909-4618-BDFA-5049A6E696F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25/09/2018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E15C99-C70B-4EFB-91A5-0C57D5B15733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1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5133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jpeg"/><Relationship Id="rId5" Type="http://schemas.openxmlformats.org/officeDocument/2006/relationships/image" Target="../media/image10.jpeg"/><Relationship Id="rId4" Type="http://schemas.openxmlformats.org/officeDocument/2006/relationships/image" Target="../media/image9.emf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jpeg"/><Relationship Id="rId5" Type="http://schemas.openxmlformats.org/officeDocument/2006/relationships/image" Target="../media/image13.wmf"/><Relationship Id="rId4" Type="http://schemas.openxmlformats.org/officeDocument/2006/relationships/oleObject" Target="../embeddings/oleObject2.bin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02: Elementary Programming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Programming Technique I</a:t>
            </a:r>
          </a:p>
          <a:p>
            <a:r>
              <a:rPr lang="en-US" dirty="0"/>
              <a:t>(SCSJ1013)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0745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Comments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077200" cy="4114800"/>
          </a:xfrm>
        </p:spPr>
        <p:txBody>
          <a:bodyPr/>
          <a:lstStyle/>
          <a:p>
            <a:pPr eaLnBrk="1" hangingPunct="1"/>
            <a:r>
              <a:rPr lang="en-US"/>
              <a:t>Are used to document parts of a program</a:t>
            </a:r>
          </a:p>
          <a:p>
            <a:pPr eaLnBrk="1" hangingPunct="1"/>
            <a:r>
              <a:rPr lang="en-US"/>
              <a:t>Are written for persons reading the source code of the program</a:t>
            </a:r>
          </a:p>
          <a:p>
            <a:pPr lvl="1" eaLnBrk="1" hangingPunct="1"/>
            <a:r>
              <a:rPr lang="en-US"/>
              <a:t>Indicate the purpose of the program</a:t>
            </a:r>
          </a:p>
          <a:p>
            <a:pPr lvl="1" eaLnBrk="1" hangingPunct="1"/>
            <a:r>
              <a:rPr lang="en-US"/>
              <a:t>Describe the use of variables</a:t>
            </a:r>
          </a:p>
          <a:p>
            <a:pPr lvl="1" eaLnBrk="1" hangingPunct="1"/>
            <a:r>
              <a:rPr lang="en-US"/>
              <a:t>Explain complex sections of code</a:t>
            </a:r>
          </a:p>
          <a:p>
            <a:pPr eaLnBrk="1" hangingPunct="1"/>
            <a:r>
              <a:rPr lang="en-US"/>
              <a:t>Are ignored by the compiler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50B27769-52D2-49BD-94E0-CD91DA9AE7E9}" type="slidenum">
              <a:rPr lang="en-US"/>
              <a:pPr algn="l">
                <a:defRPr/>
              </a:pPr>
              <a:t>10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2250139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Type Casting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981200"/>
            <a:ext cx="83820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Used for manual data type conversion</a:t>
            </a:r>
          </a:p>
          <a:p>
            <a:pPr>
              <a:lnSpc>
                <a:spcPct val="80000"/>
              </a:lnSpc>
            </a:pPr>
            <a:r>
              <a:rPr lang="en-US" dirty="0"/>
              <a:t>Useful for floating point division using </a:t>
            </a:r>
            <a:r>
              <a:rPr lang="en-US" dirty="0" err="1"/>
              <a:t>int</a:t>
            </a:r>
            <a:r>
              <a:rPr lang="en-US" dirty="0"/>
              <a:t>: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	 </a:t>
            </a:r>
            <a:r>
              <a:rPr lang="en-US" sz="2800" dirty="0">
                <a:latin typeface="Courier New" pitchFamily="49" charset="0"/>
              </a:rPr>
              <a:t>double m;</a:t>
            </a:r>
            <a:br>
              <a:rPr lang="en-US" sz="2800" dirty="0">
                <a:latin typeface="Courier New" pitchFamily="49" charset="0"/>
              </a:rPr>
            </a:br>
            <a:r>
              <a:rPr lang="en-US" sz="2800" dirty="0">
                <a:latin typeface="Courier New" pitchFamily="49" charset="0"/>
              </a:rPr>
              <a:t>m = </a:t>
            </a:r>
            <a:r>
              <a:rPr lang="en-US" sz="2800" dirty="0" err="1">
                <a:latin typeface="Courier New" pitchFamily="49" charset="0"/>
              </a:rPr>
              <a:t>static_cast</a:t>
            </a:r>
            <a:r>
              <a:rPr lang="en-US" sz="2800" dirty="0">
                <a:latin typeface="Courier New" pitchFamily="49" charset="0"/>
              </a:rPr>
              <a:t>&lt;double&gt;(y2-y1)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>
                <a:latin typeface="Courier New" pitchFamily="49" charset="0"/>
              </a:rPr>
              <a:t>                        /(x2-x1);</a:t>
            </a:r>
            <a:endParaRPr lang="en-US" sz="2800" dirty="0"/>
          </a:p>
          <a:p>
            <a:pPr>
              <a:lnSpc>
                <a:spcPct val="80000"/>
              </a:lnSpc>
            </a:pPr>
            <a:r>
              <a:rPr lang="en-US" dirty="0"/>
              <a:t>Useful to see 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/>
              <a:t> value of a </a:t>
            </a:r>
            <a:r>
              <a:rPr lang="en-US" dirty="0">
                <a:latin typeface="Courier New" pitchFamily="49" charset="0"/>
              </a:rPr>
              <a:t>char</a:t>
            </a:r>
            <a:r>
              <a:rPr lang="en-US" dirty="0"/>
              <a:t> variable: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sz="2800" dirty="0">
                <a:latin typeface="Courier New" pitchFamily="49" charset="0"/>
              </a:rPr>
              <a:t>char </a:t>
            </a:r>
            <a:r>
              <a:rPr lang="en-US" sz="2800" dirty="0" err="1">
                <a:latin typeface="Courier New" pitchFamily="49" charset="0"/>
              </a:rPr>
              <a:t>ch</a:t>
            </a:r>
            <a:r>
              <a:rPr lang="en-US" sz="2800" dirty="0">
                <a:latin typeface="Courier New" pitchFamily="49" charset="0"/>
              </a:rPr>
              <a:t> = 'C';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>
                <a:latin typeface="Courier New" pitchFamily="49" charset="0"/>
              </a:rPr>
              <a:t>	</a:t>
            </a:r>
            <a:r>
              <a:rPr lang="en-US" sz="2800" dirty="0" err="1">
                <a:latin typeface="Courier New" pitchFamily="49" charset="0"/>
              </a:rPr>
              <a:t>cout</a:t>
            </a:r>
            <a:r>
              <a:rPr lang="en-US" sz="2800" dirty="0">
                <a:latin typeface="Courier New" pitchFamily="49" charset="0"/>
              </a:rPr>
              <a:t> &lt;&lt; </a:t>
            </a:r>
            <a:r>
              <a:rPr lang="en-US" sz="2800" dirty="0" err="1">
                <a:latin typeface="Courier New" pitchFamily="49" charset="0"/>
              </a:rPr>
              <a:t>ch</a:t>
            </a:r>
            <a:r>
              <a:rPr lang="en-US" sz="2800" dirty="0">
                <a:latin typeface="Courier New" pitchFamily="49" charset="0"/>
              </a:rPr>
              <a:t> &lt;&lt; " is "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>
                <a:latin typeface="Courier New" pitchFamily="49" charset="0"/>
              </a:rPr>
              <a:t>      </a:t>
            </a:r>
            <a:r>
              <a:rPr lang="en-US" sz="2800" dirty="0"/>
              <a:t> </a:t>
            </a:r>
            <a:r>
              <a:rPr lang="en-US" sz="2800" dirty="0">
                <a:latin typeface="Courier New" pitchFamily="49" charset="0"/>
              </a:rPr>
              <a:t>&lt;&lt; </a:t>
            </a:r>
            <a:r>
              <a:rPr lang="en-US" sz="2800" dirty="0" err="1">
                <a:latin typeface="Courier New" pitchFamily="49" charset="0"/>
              </a:rPr>
              <a:t>static_cast</a:t>
            </a:r>
            <a:r>
              <a:rPr lang="en-US" sz="2800" dirty="0">
                <a:latin typeface="Courier New" pitchFamily="49" charset="0"/>
              </a:rPr>
              <a:t>&lt;</a:t>
            </a:r>
            <a:r>
              <a:rPr lang="en-US" sz="2800" dirty="0" err="1">
                <a:latin typeface="Courier New" pitchFamily="49" charset="0"/>
              </a:rPr>
              <a:t>int</a:t>
            </a:r>
            <a:r>
              <a:rPr lang="en-US" sz="2800" dirty="0">
                <a:latin typeface="Courier New" pitchFamily="49" charset="0"/>
              </a:rPr>
              <a:t>&gt;(</a:t>
            </a:r>
            <a:r>
              <a:rPr lang="en-US" sz="2800" dirty="0" err="1">
                <a:latin typeface="Courier New" pitchFamily="49" charset="0"/>
              </a:rPr>
              <a:t>ch</a:t>
            </a:r>
            <a:r>
              <a:rPr lang="en-US" sz="2800" dirty="0">
                <a:latin typeface="Courier New" pitchFamily="49" charset="0"/>
              </a:rPr>
              <a:t>);</a:t>
            </a: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50362325"/>
      </p:ext>
    </p:extLst>
  </p:cSld>
  <p:clrMapOvr>
    <a:masterClrMapping/>
  </p:clrMapOvr>
  <p:transition/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611188" y="0"/>
            <a:ext cx="8229600" cy="836613"/>
          </a:xfrm>
        </p:spPr>
        <p:txBody>
          <a:bodyPr/>
          <a:lstStyle/>
          <a:p>
            <a:r>
              <a:rPr lang="en-US"/>
              <a:t>Example</a:t>
            </a:r>
          </a:p>
        </p:txBody>
      </p:sp>
      <p:pic>
        <p:nvPicPr>
          <p:cNvPr id="3174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981075"/>
            <a:ext cx="8964612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6259349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C-Style and Prestandard Type Cast Expressions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752600"/>
            <a:ext cx="8294688" cy="4572000"/>
          </a:xfrm>
        </p:spPr>
        <p:txBody>
          <a:bodyPr/>
          <a:lstStyle/>
          <a:p>
            <a:r>
              <a:rPr lang="en-US"/>
              <a:t>C-Style cast: data type name in </a:t>
            </a:r>
            <a:r>
              <a:rPr lang="en-US">
                <a:latin typeface="Courier New" pitchFamily="49" charset="0"/>
              </a:rPr>
              <a:t>()</a:t>
            </a:r>
          </a:p>
          <a:p>
            <a:pPr>
              <a:buFontTx/>
              <a:buNone/>
            </a:pPr>
            <a:r>
              <a:rPr lang="en-US" sz="2800">
                <a:latin typeface="Courier New" pitchFamily="49" charset="0"/>
              </a:rPr>
              <a:t>   cout &lt;&lt; ch &lt;&lt; " is " </a:t>
            </a:r>
            <a:r>
              <a:rPr lang="en-US" sz="2800"/>
              <a:t> </a:t>
            </a:r>
            <a:r>
              <a:rPr lang="en-US" sz="2800">
                <a:latin typeface="Courier New" pitchFamily="49" charset="0"/>
              </a:rPr>
              <a:t>&lt;&lt; (int)ch;</a:t>
            </a:r>
            <a:endParaRPr lang="en-US">
              <a:latin typeface="Courier New" pitchFamily="49" charset="0"/>
            </a:endParaRPr>
          </a:p>
          <a:p>
            <a:r>
              <a:rPr lang="en-US"/>
              <a:t>Prestandard C++ cast: value in </a:t>
            </a:r>
            <a:r>
              <a:rPr lang="en-US">
                <a:latin typeface="Courier New" pitchFamily="49" charset="0"/>
              </a:rPr>
              <a:t>()</a:t>
            </a:r>
          </a:p>
          <a:p>
            <a:pPr>
              <a:buFontTx/>
              <a:buNone/>
            </a:pPr>
            <a:r>
              <a:rPr lang="en-US">
                <a:latin typeface="Courier New" pitchFamily="49" charset="0"/>
              </a:rPr>
              <a:t>	 </a:t>
            </a:r>
            <a:r>
              <a:rPr lang="en-US" sz="2800">
                <a:latin typeface="Courier New" pitchFamily="49" charset="0"/>
              </a:rPr>
              <a:t>cout &lt;&lt; ch &lt;&lt; " is " </a:t>
            </a:r>
            <a:r>
              <a:rPr lang="en-US" sz="2800"/>
              <a:t> </a:t>
            </a:r>
            <a:r>
              <a:rPr lang="en-US" sz="2800">
                <a:latin typeface="Courier New" pitchFamily="49" charset="0"/>
              </a:rPr>
              <a:t>&lt;&lt; int(ch);</a:t>
            </a:r>
          </a:p>
          <a:p>
            <a:r>
              <a:rPr lang="en-US"/>
              <a:t>Both are still supported in C++, although </a:t>
            </a:r>
            <a:r>
              <a:rPr lang="en-US">
                <a:latin typeface="Courier New" pitchFamily="49" charset="0"/>
              </a:rPr>
              <a:t>static_cast</a:t>
            </a:r>
            <a:r>
              <a:rPr lang="en-US"/>
              <a:t> is preferred</a:t>
            </a: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52516833"/>
      </p:ext>
    </p:extLst>
  </p:cSld>
  <p:clrMapOvr>
    <a:masterClrMapping/>
  </p:clrMapOvr>
  <p:transition/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Multiple Assignment and Combined Assignment</a:t>
            </a:r>
            <a:endParaRPr lang="en-GB" cap="none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4847284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Multiple Assignment and Combined Assignment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>
                <a:latin typeface="Courier New" pitchFamily="49" charset="0"/>
              </a:rPr>
              <a:t>=</a:t>
            </a:r>
            <a:r>
              <a:rPr lang="en-US"/>
              <a:t> can be used to assign a value to multiple variables:</a:t>
            </a:r>
          </a:p>
          <a:p>
            <a:pPr lvl="1">
              <a:buFontTx/>
              <a:buNone/>
            </a:pPr>
            <a:r>
              <a:rPr lang="en-US">
                <a:latin typeface="Courier New" pitchFamily="49" charset="0"/>
              </a:rPr>
              <a:t>	x = y = z = 5;</a:t>
            </a:r>
          </a:p>
          <a:p>
            <a:r>
              <a:rPr lang="en-US"/>
              <a:t>Value of </a:t>
            </a:r>
            <a:r>
              <a:rPr lang="en-US">
                <a:latin typeface="Courier New" pitchFamily="49" charset="0"/>
              </a:rPr>
              <a:t>=</a:t>
            </a:r>
            <a:r>
              <a:rPr lang="en-US"/>
              <a:t> is the value that is assigned</a:t>
            </a:r>
          </a:p>
          <a:p>
            <a:r>
              <a:rPr lang="en-US"/>
              <a:t>Associates right to left:</a:t>
            </a:r>
          </a:p>
          <a:p>
            <a:pPr lvl="1">
              <a:buClr>
                <a:schemeClr val="tx1"/>
              </a:buClr>
              <a:buFontTx/>
              <a:buNone/>
            </a:pPr>
            <a:r>
              <a:rPr lang="en-US"/>
              <a:t>	 </a:t>
            </a:r>
            <a:r>
              <a:rPr lang="en-US">
                <a:latin typeface="Courier New" pitchFamily="49" charset="0"/>
              </a:rPr>
              <a:t>x = (y = (z = 5));</a:t>
            </a:r>
          </a:p>
        </p:txBody>
      </p:sp>
      <p:grpSp>
        <p:nvGrpSpPr>
          <p:cNvPr id="34820" name="Group 4"/>
          <p:cNvGrpSpPr>
            <a:grpSpLocks/>
          </p:cNvGrpSpPr>
          <p:nvPr/>
        </p:nvGrpSpPr>
        <p:grpSpPr bwMode="auto">
          <a:xfrm>
            <a:off x="4114800" y="4648200"/>
            <a:ext cx="852488" cy="1114425"/>
            <a:chOff x="2736" y="3168"/>
            <a:chExt cx="537" cy="702"/>
          </a:xfrm>
        </p:grpSpPr>
        <p:sp>
          <p:nvSpPr>
            <p:cNvPr id="34827" name="Text Box 5"/>
            <p:cNvSpPr txBox="1">
              <a:spLocks noChangeArrowheads="1"/>
            </p:cNvSpPr>
            <p:nvPr/>
          </p:nvSpPr>
          <p:spPr bwMode="auto">
            <a:xfrm>
              <a:off x="2774" y="3504"/>
              <a:ext cx="499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>
                  <a:solidFill>
                    <a:srgbClr val="FF6600"/>
                  </a:solidFill>
                </a:rPr>
                <a:t>value</a:t>
              </a:r>
            </a:p>
            <a:p>
              <a:pPr>
                <a:lnSpc>
                  <a:spcPct val="80000"/>
                </a:lnSpc>
              </a:pPr>
              <a:r>
                <a:rPr lang="en-US" sz="2000">
                  <a:solidFill>
                    <a:srgbClr val="FF6600"/>
                  </a:solidFill>
                </a:rPr>
                <a:t>is 5</a:t>
              </a:r>
            </a:p>
          </p:txBody>
        </p:sp>
        <p:sp>
          <p:nvSpPr>
            <p:cNvPr id="34828" name="Line 6"/>
            <p:cNvSpPr>
              <a:spLocks noChangeShapeType="1"/>
            </p:cNvSpPr>
            <p:nvPr/>
          </p:nvSpPr>
          <p:spPr bwMode="auto">
            <a:xfrm flipH="1" flipV="1">
              <a:off x="2736" y="3168"/>
              <a:ext cx="288" cy="288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821" name="Group 7"/>
          <p:cNvGrpSpPr>
            <a:grpSpLocks/>
          </p:cNvGrpSpPr>
          <p:nvPr/>
        </p:nvGrpSpPr>
        <p:grpSpPr bwMode="auto">
          <a:xfrm>
            <a:off x="2819400" y="4648200"/>
            <a:ext cx="792163" cy="1114425"/>
            <a:chOff x="1910" y="3168"/>
            <a:chExt cx="499" cy="702"/>
          </a:xfrm>
        </p:grpSpPr>
        <p:sp>
          <p:nvSpPr>
            <p:cNvPr id="34825" name="Text Box 8"/>
            <p:cNvSpPr txBox="1">
              <a:spLocks noChangeArrowheads="1"/>
            </p:cNvSpPr>
            <p:nvPr/>
          </p:nvSpPr>
          <p:spPr bwMode="auto">
            <a:xfrm>
              <a:off x="1910" y="3504"/>
              <a:ext cx="499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>
                  <a:solidFill>
                    <a:srgbClr val="FF6600"/>
                  </a:solidFill>
                </a:rPr>
                <a:t>value</a:t>
              </a:r>
            </a:p>
            <a:p>
              <a:pPr>
                <a:lnSpc>
                  <a:spcPct val="80000"/>
                </a:lnSpc>
              </a:pPr>
              <a:r>
                <a:rPr lang="en-US" sz="2000">
                  <a:solidFill>
                    <a:srgbClr val="FF6600"/>
                  </a:solidFill>
                </a:rPr>
                <a:t>is 5</a:t>
              </a:r>
            </a:p>
          </p:txBody>
        </p:sp>
        <p:sp>
          <p:nvSpPr>
            <p:cNvPr id="34826" name="Line 9"/>
            <p:cNvSpPr>
              <a:spLocks noChangeShapeType="1"/>
            </p:cNvSpPr>
            <p:nvPr/>
          </p:nvSpPr>
          <p:spPr bwMode="auto">
            <a:xfrm flipH="1" flipV="1">
              <a:off x="2016" y="3168"/>
              <a:ext cx="144" cy="288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822" name="Group 10"/>
          <p:cNvGrpSpPr>
            <a:grpSpLocks/>
          </p:cNvGrpSpPr>
          <p:nvPr/>
        </p:nvGrpSpPr>
        <p:grpSpPr bwMode="auto">
          <a:xfrm>
            <a:off x="1524000" y="4648200"/>
            <a:ext cx="838200" cy="1114425"/>
            <a:chOff x="1104" y="3168"/>
            <a:chExt cx="528" cy="702"/>
          </a:xfrm>
        </p:grpSpPr>
        <p:sp>
          <p:nvSpPr>
            <p:cNvPr id="34823" name="Text Box 11"/>
            <p:cNvSpPr txBox="1">
              <a:spLocks noChangeArrowheads="1"/>
            </p:cNvSpPr>
            <p:nvPr/>
          </p:nvSpPr>
          <p:spPr bwMode="auto">
            <a:xfrm>
              <a:off x="1104" y="3504"/>
              <a:ext cx="528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>
                  <a:solidFill>
                    <a:srgbClr val="FF6600"/>
                  </a:solidFill>
                </a:rPr>
                <a:t>value</a:t>
              </a:r>
            </a:p>
            <a:p>
              <a:pPr>
                <a:lnSpc>
                  <a:spcPct val="80000"/>
                </a:lnSpc>
              </a:pPr>
              <a:r>
                <a:rPr lang="en-US" sz="2000">
                  <a:solidFill>
                    <a:srgbClr val="FF6600"/>
                  </a:solidFill>
                </a:rPr>
                <a:t>is 5</a:t>
              </a:r>
            </a:p>
          </p:txBody>
        </p:sp>
        <p:sp>
          <p:nvSpPr>
            <p:cNvPr id="34824" name="Line 12"/>
            <p:cNvSpPr>
              <a:spLocks noChangeShapeType="1"/>
            </p:cNvSpPr>
            <p:nvPr/>
          </p:nvSpPr>
          <p:spPr bwMode="auto">
            <a:xfrm flipH="1" flipV="1">
              <a:off x="1344" y="3168"/>
              <a:ext cx="48" cy="288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3" name="Picture 12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20983933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Combined Assignment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81200"/>
            <a:ext cx="8001000" cy="4114800"/>
          </a:xfrm>
        </p:spPr>
        <p:txBody>
          <a:bodyPr/>
          <a:lstStyle/>
          <a:p>
            <a:r>
              <a:rPr lang="en-US"/>
              <a:t>Look at the following statement:</a:t>
            </a:r>
            <a:br>
              <a:rPr lang="en-US"/>
            </a:br>
            <a:endParaRPr lang="en-US" sz="3600"/>
          </a:p>
          <a:p>
            <a:pPr lvl="1">
              <a:buFontTx/>
              <a:buNone/>
            </a:pPr>
            <a:r>
              <a:rPr lang="en-US" sz="3200"/>
              <a:t>	</a:t>
            </a:r>
            <a:r>
              <a:rPr lang="en-US" sz="3200">
                <a:latin typeface="Courier New" pitchFamily="49" charset="0"/>
              </a:rPr>
              <a:t>sum = sum + 1;</a:t>
            </a:r>
            <a:endParaRPr lang="en-US" sz="3200"/>
          </a:p>
          <a:p>
            <a:pPr lvl="1">
              <a:buClr>
                <a:schemeClr val="tx1"/>
              </a:buClr>
              <a:buFontTx/>
              <a:buNone/>
            </a:pPr>
            <a:br>
              <a:rPr lang="en-US" sz="3200"/>
            </a:br>
            <a:r>
              <a:rPr lang="en-US" sz="3200"/>
              <a:t>This adds 1 to the variable </a:t>
            </a:r>
            <a:r>
              <a:rPr lang="en-US" sz="3200" b="1">
                <a:latin typeface="Courier New" pitchFamily="49" charset="0"/>
              </a:rPr>
              <a:t>sum</a:t>
            </a:r>
            <a:r>
              <a:rPr lang="en-US" sz="3200"/>
              <a:t>. </a:t>
            </a: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75737652"/>
      </p:ext>
    </p:extLst>
  </p:cSld>
  <p:clrMapOvr>
    <a:masterClrMapping/>
  </p:clrMapOvr>
  <p:transition/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Combined Assignment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81200"/>
            <a:ext cx="8001000" cy="4114800"/>
          </a:xfrm>
        </p:spPr>
        <p:txBody>
          <a:bodyPr/>
          <a:lstStyle/>
          <a:p>
            <a:r>
              <a:rPr lang="en-US"/>
              <a:t>The combined assignment operators provide a shorthand for these types of statements.</a:t>
            </a:r>
          </a:p>
          <a:p>
            <a:r>
              <a:rPr lang="en-US"/>
              <a:t>The statement</a:t>
            </a:r>
            <a:endParaRPr lang="en-US" sz="3600"/>
          </a:p>
          <a:p>
            <a:pPr lvl="1">
              <a:buFontTx/>
              <a:buNone/>
            </a:pPr>
            <a:r>
              <a:rPr lang="en-US" sz="3200"/>
              <a:t>	</a:t>
            </a:r>
            <a:r>
              <a:rPr lang="en-US" sz="3200">
                <a:latin typeface="Courier New" pitchFamily="49" charset="0"/>
              </a:rPr>
              <a:t>sum = sum + 1;</a:t>
            </a:r>
          </a:p>
          <a:p>
            <a:pPr lvl="1">
              <a:buFontTx/>
              <a:buNone/>
            </a:pPr>
            <a:r>
              <a:rPr lang="en-US" sz="3200"/>
              <a:t>is equivalent to</a:t>
            </a:r>
          </a:p>
          <a:p>
            <a:pPr lvl="1">
              <a:buFontTx/>
              <a:buNone/>
            </a:pPr>
            <a:r>
              <a:rPr lang="en-US" sz="3200">
                <a:latin typeface="Courier New" pitchFamily="49" charset="0"/>
              </a:rPr>
              <a:t> sum += 1;</a:t>
            </a:r>
          </a:p>
          <a:p>
            <a:pPr lvl="1">
              <a:buFontTx/>
              <a:buNone/>
            </a:pPr>
            <a:endParaRPr lang="en-US" sz="3200">
              <a:latin typeface="Courier New" pitchFamily="49" charset="0"/>
            </a:endParaRP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60941662"/>
      </p:ext>
    </p:extLst>
  </p:cSld>
  <p:clrMapOvr>
    <a:masterClrMapping/>
  </p:clrMapOvr>
  <p:transition/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0"/>
            <a:ext cx="8229600" cy="1143000"/>
          </a:xfrm>
        </p:spPr>
        <p:txBody>
          <a:bodyPr/>
          <a:lstStyle/>
          <a:p>
            <a:r>
              <a:rPr lang="en-US"/>
              <a:t>Combined Assignment Operators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79388" y="1052513"/>
          <a:ext cx="8964489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8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8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88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Equivalent 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+=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+=3</a:t>
                      </a:r>
                    </a:p>
                    <a:p>
                      <a:r>
                        <a:rPr lang="en-US" sz="2800" baseline="0" dirty="0" err="1"/>
                        <a:t>i</a:t>
                      </a:r>
                      <a:r>
                        <a:rPr lang="en-US" sz="2800" baseline="0" dirty="0"/>
                        <a:t> += j +3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i = i+3</a:t>
                      </a:r>
                    </a:p>
                    <a:p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 = </a:t>
                      </a:r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 + (j+3)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-=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-=3</a:t>
                      </a:r>
                    </a:p>
                    <a:p>
                      <a:r>
                        <a:rPr lang="en-US" sz="2800" baseline="0" dirty="0" err="1"/>
                        <a:t>i</a:t>
                      </a:r>
                      <a:r>
                        <a:rPr lang="en-US" sz="2800" baseline="0" dirty="0"/>
                        <a:t> -= j +3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i = i-3</a:t>
                      </a:r>
                    </a:p>
                    <a:p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 = </a:t>
                      </a:r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 - (j+3)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*=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*=3</a:t>
                      </a:r>
                    </a:p>
                    <a:p>
                      <a:r>
                        <a:rPr lang="en-US" sz="2800" baseline="0" dirty="0" err="1"/>
                        <a:t>i</a:t>
                      </a:r>
                      <a:r>
                        <a:rPr lang="en-US" sz="2800" baseline="0" dirty="0"/>
                        <a:t> *= j +3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i = </a:t>
                      </a:r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*3</a:t>
                      </a:r>
                    </a:p>
                    <a:p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 = </a:t>
                      </a:r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 * (j+3)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/=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/=3</a:t>
                      </a:r>
                    </a:p>
                    <a:p>
                      <a:r>
                        <a:rPr lang="en-US" sz="2800" baseline="0" dirty="0" err="1"/>
                        <a:t>i</a:t>
                      </a:r>
                      <a:r>
                        <a:rPr lang="en-US" sz="2800" baseline="0" dirty="0"/>
                        <a:t> /= j +3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i = </a:t>
                      </a:r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/3</a:t>
                      </a:r>
                    </a:p>
                    <a:p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 = </a:t>
                      </a:r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 / (j+3)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%=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%=3</a:t>
                      </a:r>
                    </a:p>
                    <a:p>
                      <a:r>
                        <a:rPr lang="en-US" sz="2800" baseline="0" dirty="0" err="1"/>
                        <a:t>i</a:t>
                      </a:r>
                      <a:r>
                        <a:rPr lang="en-US" sz="2800" baseline="0" dirty="0"/>
                        <a:t> %= j +3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i = i%3</a:t>
                      </a:r>
                    </a:p>
                    <a:p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 = </a:t>
                      </a:r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 % (j+3)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79075240"/>
      </p:ext>
    </p:extLst>
  </p:cSld>
  <p:clrMapOvr>
    <a:masterClrMapping/>
  </p:clrMapOvr>
  <p:transition/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539750" y="0"/>
            <a:ext cx="8229600" cy="765175"/>
          </a:xfrm>
        </p:spPr>
        <p:txBody>
          <a:bodyPr/>
          <a:lstStyle/>
          <a:p>
            <a:r>
              <a:rPr lang="en-US"/>
              <a:t>In-Class Exercise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0" y="1265237"/>
            <a:ext cx="91440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Assume that </a:t>
            </a:r>
            <a:r>
              <a:rPr lang="en-US" dirty="0" err="1"/>
              <a:t>int</a:t>
            </a:r>
            <a:r>
              <a:rPr lang="en-US" dirty="0"/>
              <a:t> a = 1 and double d = 1.0, and that each expression is independent. What are the results of the following expressions?</a:t>
            </a:r>
          </a:p>
          <a:p>
            <a:pPr marL="1028700" lvl="1" indent="-571500">
              <a:buFont typeface="Arial" charset="0"/>
              <a:buAutoNum type="romanLcParenR"/>
            </a:pPr>
            <a:r>
              <a:rPr lang="en-US" dirty="0"/>
              <a:t>a = 46/9;</a:t>
            </a:r>
          </a:p>
          <a:p>
            <a:pPr marL="1028700" lvl="1" indent="-571500">
              <a:buFont typeface="Arial" charset="0"/>
              <a:buAutoNum type="romanLcParenR"/>
            </a:pPr>
            <a:r>
              <a:rPr lang="en-US" dirty="0"/>
              <a:t>a = 46 % 9 + 4 * 4 – 2;</a:t>
            </a:r>
          </a:p>
          <a:p>
            <a:pPr marL="1028700" lvl="1" indent="-571500">
              <a:buFont typeface="Arial" charset="0"/>
              <a:buAutoNum type="romanLcParenR"/>
            </a:pPr>
            <a:r>
              <a:rPr lang="en-US" dirty="0"/>
              <a:t>a = 45 + 43 % 5 * (23 * 3 % 2);</a:t>
            </a:r>
          </a:p>
          <a:p>
            <a:pPr marL="1028700" lvl="1" indent="-571500">
              <a:buFont typeface="Arial" charset="0"/>
              <a:buAutoNum type="romanLcParenR"/>
            </a:pPr>
            <a:r>
              <a:rPr lang="en-US" dirty="0"/>
              <a:t>a %=3 / a + 3;</a:t>
            </a:r>
          </a:p>
          <a:p>
            <a:pPr marL="1028700" lvl="1" indent="-571500">
              <a:buFont typeface="Arial" charset="0"/>
              <a:buAutoNum type="romanLcParenR"/>
            </a:pPr>
            <a:r>
              <a:rPr lang="en-US" dirty="0"/>
              <a:t>d += 1.5 * 3 + (++a);</a:t>
            </a:r>
          </a:p>
          <a:p>
            <a:pPr marL="1028700" lvl="1" indent="-571500">
              <a:buFont typeface="Arial" charset="0"/>
              <a:buAutoNum type="romanLcParenR"/>
            </a:pPr>
            <a:r>
              <a:rPr lang="en-US" dirty="0"/>
              <a:t>d -= 1.5 * 3 + a++;</a:t>
            </a:r>
          </a:p>
          <a:p>
            <a:pPr marL="1028700" lvl="1" indent="-571500">
              <a:buFont typeface="Arial" charset="0"/>
              <a:buNone/>
            </a:pPr>
            <a:endParaRPr lang="en-US" dirty="0"/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8812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Single-Line Comments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81200"/>
            <a:ext cx="8534400" cy="4114800"/>
          </a:xfrm>
        </p:spPr>
        <p:txBody>
          <a:bodyPr/>
          <a:lstStyle/>
          <a:p>
            <a:pPr eaLnBrk="1" hangingPunct="1"/>
            <a:r>
              <a:rPr lang="en-US"/>
              <a:t>Begin with </a:t>
            </a:r>
            <a:r>
              <a:rPr lang="en-US" b="1">
                <a:latin typeface="Courier New" pitchFamily="49" charset="0"/>
              </a:rPr>
              <a:t>//</a:t>
            </a:r>
            <a:r>
              <a:rPr lang="en-US"/>
              <a:t> through to the end of line</a:t>
            </a:r>
          </a:p>
          <a:p>
            <a:pPr lvl="1" eaLnBrk="1" hangingPunct="1">
              <a:spcBef>
                <a:spcPct val="50000"/>
              </a:spcBef>
              <a:buFontTx/>
              <a:buNone/>
            </a:pP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int length = 12; // length in inches</a:t>
            </a:r>
          </a:p>
          <a:p>
            <a:pPr lvl="1" eaLnBrk="1" hangingPunct="1">
              <a:buFontTx/>
              <a:buNone/>
            </a:pP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int width = 15;  // width in inches</a:t>
            </a:r>
          </a:p>
          <a:p>
            <a:pPr lvl="1" eaLnBrk="1" hangingPunct="1">
              <a:buFontTx/>
              <a:buNone/>
            </a:pP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int area;        // calculated area</a:t>
            </a:r>
          </a:p>
          <a:p>
            <a:pPr lvl="1" eaLnBrk="1" hangingPunct="1">
              <a:spcBef>
                <a:spcPct val="75000"/>
              </a:spcBef>
              <a:buFontTx/>
              <a:buNone/>
            </a:pP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// Calculate rectangle area</a:t>
            </a:r>
          </a:p>
          <a:p>
            <a:pPr lvl="1" eaLnBrk="1" hangingPunct="1">
              <a:buFontTx/>
              <a:buNone/>
            </a:pP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area = length * width;</a:t>
            </a:r>
            <a:r>
              <a:rPr lang="en-US">
                <a:solidFill>
                  <a:srgbClr val="3D8963"/>
                </a:solidFill>
                <a:latin typeface="Courier New" pitchFamily="49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9D940927-4A39-43E8-992F-158A35B8B1DA}" type="slidenum">
              <a:rPr lang="en-US"/>
              <a:pPr algn="l">
                <a:defRPr/>
              </a:pPr>
              <a:t>11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80439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Multi-Line Comments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Begin with </a:t>
            </a:r>
            <a:r>
              <a:rPr lang="en-US" b="1">
                <a:latin typeface="Courier New" pitchFamily="49" charset="0"/>
              </a:rPr>
              <a:t>/*</a:t>
            </a:r>
            <a:r>
              <a:rPr lang="en-US"/>
              <a:t> and end with </a:t>
            </a:r>
            <a:r>
              <a:rPr lang="en-US" b="1">
                <a:latin typeface="Courier New" pitchFamily="49" charset="0"/>
              </a:rPr>
              <a:t>*/</a:t>
            </a:r>
            <a:endParaRPr lang="en-US" b="1"/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/>
              <a:t>Can span multiple lines 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  <a:buFontTx/>
              <a:buNone/>
            </a:pP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/*</a:t>
            </a:r>
            <a:r>
              <a:rPr lang="en-US" b="1">
                <a:latin typeface="Courier New" pitchFamily="49" charset="0"/>
              </a:rPr>
              <a:t>----------------------------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b="1">
                <a:latin typeface="Courier New" pitchFamily="49" charset="0"/>
              </a:rPr>
              <a:t>   Here's a multi-line comment   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b="1">
                <a:latin typeface="Courier New" pitchFamily="49" charset="0"/>
              </a:rPr>
              <a:t>  ----------------------------</a:t>
            </a: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*/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/>
              <a:t>Can also be used as single-line comments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b="1">
                <a:latin typeface="Courier New" pitchFamily="49" charset="0"/>
              </a:rPr>
              <a:t>int area;   </a:t>
            </a: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/*</a:t>
            </a:r>
            <a:r>
              <a:rPr lang="en-US" b="1">
                <a:latin typeface="Courier New" pitchFamily="49" charset="0"/>
              </a:rPr>
              <a:t> Calculated area </a:t>
            </a: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*/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17AD42F6-C23A-4C15-9BD5-5C6B605D4471}" type="slidenum">
              <a:rPr lang="en-US"/>
              <a:pPr algn="l">
                <a:defRPr/>
              </a:pPr>
              <a:t>12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25980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The Parts of a C++ Program</a:t>
            </a:r>
          </a:p>
        </p:txBody>
      </p:sp>
      <p:sp>
        <p:nvSpPr>
          <p:cNvPr id="2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A8AE77AB-52A8-4094-A3F6-C7006FA47C7B}" type="slidenum">
              <a:rPr lang="en-US"/>
              <a:pPr algn="l">
                <a:defRPr/>
              </a:pPr>
              <a:t>13</a:t>
            </a:fld>
            <a:endParaRPr lang="en-US"/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609600" y="1397000"/>
          <a:ext cx="79248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Statement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Purpose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itchFamily="49" charset="0"/>
                          <a:cs typeface="Courier New" pitchFamily="49" charset="0"/>
                        </a:rPr>
                        <a:t>// sample C++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itchFamily="49" charset="0"/>
                          <a:cs typeface="Courier New" pitchFamily="49" charset="0"/>
                        </a:rPr>
                        <a:t>#include &lt;</a:t>
                      </a:r>
                      <a:r>
                        <a:rPr lang="en-US" dirty="0" err="1">
                          <a:latin typeface="Courier New" pitchFamily="49" charset="0"/>
                          <a:cs typeface="Courier New" pitchFamily="49" charset="0"/>
                        </a:rPr>
                        <a:t>iostream</a:t>
                      </a:r>
                      <a:r>
                        <a:rPr lang="en-US" dirty="0">
                          <a:latin typeface="Courier New" pitchFamily="49" charset="0"/>
                          <a:cs typeface="Courier New" pitchFamily="49" charset="0"/>
                        </a:rPr>
                        <a:t>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preprocessor directive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itchFamily="49" charset="0"/>
                          <a:cs typeface="Courier New" pitchFamily="49" charset="0"/>
                        </a:rPr>
                        <a:t>using namespace std;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which namespace to 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r>
                        <a:rPr lang="en-US" dirty="0">
                          <a:latin typeface="Courier New" pitchFamily="49" charset="0"/>
                          <a:cs typeface="Courier New" pitchFamily="49" charset="0"/>
                        </a:rPr>
                        <a:t> main()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beginning of function</a:t>
                      </a:r>
                      <a:r>
                        <a:rPr lang="en-US" baseline="0" dirty="0"/>
                        <a:t> named </a:t>
                      </a:r>
                      <a:r>
                        <a:rPr lang="en-US" baseline="0" dirty="0">
                          <a:latin typeface="Courier New" pitchFamily="49" charset="0"/>
                          <a:cs typeface="Courier New" pitchFamily="49" charset="0"/>
                        </a:rPr>
                        <a:t>main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itchFamily="49" charset="0"/>
                          <a:cs typeface="Courier New" pitchFamily="49" charset="0"/>
                        </a:rPr>
                        <a:t>{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beginning of block for </a:t>
                      </a:r>
                      <a:r>
                        <a:rPr lang="en-US" dirty="0">
                          <a:latin typeface="Courier New" pitchFamily="49" charset="0"/>
                          <a:cs typeface="Courier New" pitchFamily="49" charset="0"/>
                        </a:rPr>
                        <a:t>main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itchFamily="49" charset="0"/>
                          <a:cs typeface="Courier New" pitchFamily="49" charset="0"/>
                        </a:rPr>
                        <a:t>   </a:t>
                      </a:r>
                      <a:r>
                        <a:rPr lang="en-US" dirty="0" err="1">
                          <a:latin typeface="Courier New" pitchFamily="49" charset="0"/>
                          <a:cs typeface="Courier New" pitchFamily="49" charset="0"/>
                        </a:rPr>
                        <a:t>cout</a:t>
                      </a:r>
                      <a:r>
                        <a:rPr lang="en-US" dirty="0">
                          <a:latin typeface="Courier New" pitchFamily="49" charset="0"/>
                          <a:cs typeface="Courier New" pitchFamily="49" charset="0"/>
                        </a:rPr>
                        <a:t> &lt;&lt; "Hello, there!";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output statement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itchFamily="49" charset="0"/>
                          <a:cs typeface="Courier New" pitchFamily="49" charset="0"/>
                        </a:rPr>
                        <a:t>   return 0;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send 0 back to the operating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itchFamily="49" charset="0"/>
                          <a:cs typeface="Courier New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end of block for </a:t>
                      </a:r>
                      <a:r>
                        <a:rPr lang="en-US" dirty="0">
                          <a:latin typeface="Courier New" pitchFamily="49" charset="0"/>
                          <a:cs typeface="Courier New" pitchFamily="49" charset="0"/>
                        </a:rPr>
                        <a:t>main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95569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pPr eaLnBrk="1" hangingPunct="1"/>
            <a:r>
              <a:rPr lang="en-US"/>
              <a:t>Special Characters</a:t>
            </a:r>
          </a:p>
        </p:txBody>
      </p:sp>
      <p:sp>
        <p:nvSpPr>
          <p:cNvPr id="4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A5FD106B-E40B-4F29-A1A0-B7FEDF6D8446}" type="slidenum">
              <a:rPr lang="en-US"/>
              <a:pPr algn="l">
                <a:defRPr/>
              </a:pPr>
              <a:t>14</a:t>
            </a:fld>
            <a:endParaRPr lang="en-US"/>
          </a:p>
        </p:txBody>
      </p:sp>
      <p:graphicFrame>
        <p:nvGraphicFramePr>
          <p:cNvPr id="85086" name="Group 1118"/>
          <p:cNvGraphicFramePr>
            <a:graphicFrameLocks noGrp="1"/>
          </p:cNvGraphicFramePr>
          <p:nvPr/>
        </p:nvGraphicFramePr>
        <p:xfrm>
          <a:off x="228600" y="1524000"/>
          <a:ext cx="8686800" cy="4176079"/>
        </p:xfrm>
        <a:graphic>
          <a:graphicData uri="http://schemas.openxmlformats.org/drawingml/2006/table">
            <a:tbl>
              <a:tblPr/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Character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//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Double Slash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Begins a comment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Pound Sign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Begins preprocessor directive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&lt; 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Open, Close Brackets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Encloses filename used in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#include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directive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 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Open, Close Parentheses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Used when naming function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{ }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Open, Close Braces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Encloses a group of statements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" "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Open, Close Quote Marks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Encloses string of characters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Semicolon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Ends a programming statement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572145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Important Details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C++ is </a:t>
            </a:r>
            <a:r>
              <a:rPr lang="en-US" u="sng"/>
              <a:t>case-sensitive</a:t>
            </a:r>
            <a:r>
              <a:rPr lang="en-US"/>
              <a:t>.  Uppercase and lowercase characters are different characters.  ‘</a:t>
            </a:r>
            <a:r>
              <a:rPr lang="en-US">
                <a:latin typeface="Courier New" pitchFamily="49" charset="0"/>
                <a:cs typeface="Courier New" pitchFamily="49" charset="0"/>
              </a:rPr>
              <a:t>Main</a:t>
            </a:r>
            <a:r>
              <a:rPr lang="en-US"/>
              <a:t>’ is not the same as ‘</a:t>
            </a:r>
            <a:r>
              <a:rPr lang="en-US">
                <a:latin typeface="Courier New" pitchFamily="49" charset="0"/>
                <a:cs typeface="Courier New" pitchFamily="49" charset="0"/>
              </a:rPr>
              <a:t>main</a:t>
            </a:r>
            <a:r>
              <a:rPr lang="en-US"/>
              <a:t>’.</a:t>
            </a:r>
            <a:endParaRPr lang="en-US" u="sng"/>
          </a:p>
          <a:p>
            <a:pPr eaLnBrk="1" hangingPunct="1"/>
            <a:r>
              <a:rPr lang="en-US"/>
              <a:t>Every </a:t>
            </a:r>
            <a:r>
              <a:rPr lang="en-US" sz="3600">
                <a:latin typeface="Courier New" pitchFamily="49" charset="0"/>
                <a:cs typeface="Courier New" pitchFamily="49" charset="0"/>
              </a:rPr>
              <a:t>{</a:t>
            </a:r>
            <a:r>
              <a:rPr lang="en-US">
                <a:cs typeface="Courier New" pitchFamily="49" charset="0"/>
              </a:rPr>
              <a:t> must have a corresponding </a:t>
            </a:r>
            <a:r>
              <a:rPr lang="en-US" sz="3600">
                <a:latin typeface="Courier New" pitchFamily="49" charset="0"/>
                <a:cs typeface="Courier New" pitchFamily="49" charset="0"/>
              </a:rPr>
              <a:t>}</a:t>
            </a:r>
            <a:r>
              <a:rPr lang="en-US">
                <a:cs typeface="Courier New" pitchFamily="49" charset="0"/>
              </a:rPr>
              <a:t>, and vice-versa.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AAB9FD0F-6537-4C71-ADF2-A4BE5AB553AE}" type="slidenum">
              <a:rPr lang="en-US"/>
              <a:pPr algn="l">
                <a:defRPr/>
              </a:pPr>
              <a:t>15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21775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Variables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81935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Variables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8153400" cy="47244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dirty="0"/>
              <a:t>A variable is a named location in computer memory (in RAM)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/>
              <a:t>It holds a piece of data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/>
              <a:t>It must be </a:t>
            </a:r>
            <a:r>
              <a:rPr lang="en-US" i="1" dirty="0"/>
              <a:t>defined</a:t>
            </a:r>
            <a:r>
              <a:rPr lang="en-US" dirty="0"/>
              <a:t> before it can be used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/>
              <a:t>Example variable definition:</a:t>
            </a:r>
          </a:p>
          <a:p>
            <a:pPr lvl="1" eaLnBrk="1" hangingPunct="1">
              <a:spcBef>
                <a:spcPct val="50000"/>
              </a:spcBef>
              <a:buFontTx/>
              <a:buNone/>
            </a:pPr>
            <a:r>
              <a:rPr lang="en-US" b="1" dirty="0">
                <a:solidFill>
                  <a:srgbClr val="006600"/>
                </a:solidFill>
                <a:latin typeface="Courier New" pitchFamily="49" charset="0"/>
              </a:rPr>
              <a:t>double num1;</a:t>
            </a:r>
            <a:r>
              <a:rPr lang="en-US" b="1" dirty="0">
                <a:latin typeface="Courier New" pitchFamily="49" charset="0"/>
              </a:rPr>
              <a:t> </a:t>
            </a:r>
          </a:p>
          <a:p>
            <a:pPr eaLnBrk="1" hangingPunct="1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1-</a:t>
            </a:r>
            <a:fld id="{30202430-E137-4F1A-BC04-3FAFC28623EE}" type="slidenum">
              <a:rPr lang="en-US"/>
              <a:pPr algn="l">
                <a:defRPr/>
              </a:pPr>
              <a:t>17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37753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3213"/>
            <a:ext cx="8610600" cy="839787"/>
          </a:xfrm>
        </p:spPr>
        <p:txBody>
          <a:bodyPr/>
          <a:lstStyle/>
          <a:p>
            <a:pPr eaLnBrk="1" hangingPunct="1"/>
            <a:r>
              <a:rPr lang="en-US"/>
              <a:t>Example Program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8153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#include &lt;iostream&gt;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using namespace std;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80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int main()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	 double num1 = 5,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			num2, sum;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num2 = 12;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80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sum = num1 + num2;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cout &lt;&lt; "The sum is " &lt;&lt; sum;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return 0;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}</a:t>
            </a:r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1-</a:t>
            </a:r>
            <a:fld id="{161D723D-F28A-4899-AFBC-1CACE5D72FB8}" type="slidenum">
              <a:rPr lang="en-US"/>
              <a:pPr algn="l">
                <a:defRPr/>
              </a:pPr>
              <a:t>18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900113" y="3141663"/>
            <a:ext cx="4176712" cy="9350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5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338967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62000"/>
          </a:xfrm>
        </p:spPr>
        <p:txBody>
          <a:bodyPr/>
          <a:lstStyle/>
          <a:p>
            <a:pPr eaLnBrk="1" hangingPunct="1"/>
            <a:r>
              <a:rPr lang="en-US"/>
              <a:t> Variables, Constants, and the Assignment Statement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80010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Variable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sz="2400"/>
              <a:t>Has a name and a type of data it can hold      </a:t>
            </a:r>
          </a:p>
          <a:p>
            <a:pPr lvl="1" eaLnBrk="1" hangingPunct="1">
              <a:lnSpc>
                <a:spcPct val="200000"/>
              </a:lnSpc>
              <a:spcBef>
                <a:spcPct val="100000"/>
              </a:spcBef>
              <a:buFontTx/>
              <a:buNone/>
            </a:pPr>
            <a:r>
              <a:rPr lang="en-US" sz="2400" b="1">
                <a:solidFill>
                  <a:srgbClr val="006600"/>
                </a:solidFill>
                <a:latin typeface="Courier New" pitchFamily="49" charset="0"/>
              </a:rPr>
              <a:t>          </a:t>
            </a:r>
            <a:r>
              <a:rPr lang="en-US" sz="2400" b="1">
                <a:solidFill>
                  <a:srgbClr val="FF0000"/>
                </a:solidFill>
                <a:latin typeface="Courier New" pitchFamily="49" charset="0"/>
              </a:rPr>
              <a:t>char letter;</a:t>
            </a:r>
          </a:p>
          <a:p>
            <a:pPr lvl="1" eaLnBrk="1" hangingPunct="1">
              <a:lnSpc>
                <a:spcPct val="90000"/>
              </a:lnSpc>
              <a:spcBef>
                <a:spcPct val="70000"/>
              </a:spcBef>
            </a:pPr>
            <a:r>
              <a:rPr lang="en-US" sz="2400"/>
              <a:t>Is used to reference a location in memory where a value can be stored</a:t>
            </a:r>
          </a:p>
          <a:p>
            <a:pPr lvl="1" eaLnBrk="1" hangingPunct="1">
              <a:lnSpc>
                <a:spcPct val="90000"/>
              </a:lnSpc>
              <a:spcBef>
                <a:spcPct val="70000"/>
              </a:spcBef>
            </a:pPr>
            <a:r>
              <a:rPr lang="en-US" sz="2400"/>
              <a:t>Must be defined before it can be used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sz="2400"/>
              <a:t>The value that is stored can be changed, </a:t>
            </a:r>
            <a:r>
              <a:rPr lang="en-US" sz="2400" i="1"/>
              <a:t>i.e.</a:t>
            </a:r>
            <a:r>
              <a:rPr lang="en-US" sz="2400"/>
              <a:t>, it can “vary”</a:t>
            </a:r>
            <a:endParaRPr lang="en-US" sz="2400" b="1">
              <a:solidFill>
                <a:srgbClr val="006600"/>
              </a:solidFill>
              <a:latin typeface="Courier New" pitchFamily="49" charset="0"/>
            </a:endParaRP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D3DE3D70-39AF-4098-9813-69D4C3EF7842}" type="slidenum">
              <a:rPr lang="en-US"/>
              <a:pPr algn="l">
                <a:defRPr/>
              </a:pPr>
              <a:t>19</a:t>
            </a:fld>
            <a:endParaRPr lang="en-US"/>
          </a:p>
        </p:txBody>
      </p:sp>
      <p:grpSp>
        <p:nvGrpSpPr>
          <p:cNvPr id="28677" name="Group 10"/>
          <p:cNvGrpSpPr>
            <a:grpSpLocks/>
          </p:cNvGrpSpPr>
          <p:nvPr/>
        </p:nvGrpSpPr>
        <p:grpSpPr bwMode="auto">
          <a:xfrm>
            <a:off x="6324600" y="2667000"/>
            <a:ext cx="1981200" cy="1066800"/>
            <a:chOff x="3840" y="1968"/>
            <a:chExt cx="1248" cy="672"/>
          </a:xfrm>
        </p:grpSpPr>
        <p:sp>
          <p:nvSpPr>
            <p:cNvPr id="28683" name="Text Box 4"/>
            <p:cNvSpPr txBox="1">
              <a:spLocks noChangeArrowheads="1"/>
            </p:cNvSpPr>
            <p:nvPr/>
          </p:nvSpPr>
          <p:spPr bwMode="auto">
            <a:xfrm>
              <a:off x="3936" y="2112"/>
              <a:ext cx="1056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2400" b="1">
                  <a:latin typeface="Courier New" pitchFamily="49" charset="0"/>
                </a:rPr>
                <a:t>variable name</a:t>
              </a:r>
            </a:p>
          </p:txBody>
        </p:sp>
        <p:sp>
          <p:nvSpPr>
            <p:cNvPr id="28684" name="Oval 8"/>
            <p:cNvSpPr>
              <a:spLocks noChangeArrowheads="1"/>
            </p:cNvSpPr>
            <p:nvPr/>
          </p:nvSpPr>
          <p:spPr bwMode="auto">
            <a:xfrm>
              <a:off x="3840" y="1968"/>
              <a:ext cx="1248" cy="6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8678" name="Group 14"/>
          <p:cNvGrpSpPr>
            <a:grpSpLocks/>
          </p:cNvGrpSpPr>
          <p:nvPr/>
        </p:nvGrpSpPr>
        <p:grpSpPr bwMode="auto">
          <a:xfrm>
            <a:off x="533400" y="2743200"/>
            <a:ext cx="2286000" cy="990600"/>
            <a:chOff x="288" y="1920"/>
            <a:chExt cx="1440" cy="624"/>
          </a:xfrm>
        </p:grpSpPr>
        <p:sp>
          <p:nvSpPr>
            <p:cNvPr id="28681" name="Oval 9"/>
            <p:cNvSpPr>
              <a:spLocks noChangeArrowheads="1"/>
            </p:cNvSpPr>
            <p:nvPr/>
          </p:nvSpPr>
          <p:spPr bwMode="auto">
            <a:xfrm>
              <a:off x="384" y="1920"/>
              <a:ext cx="1296" cy="62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8682" name="Text Box 12"/>
            <p:cNvSpPr txBox="1">
              <a:spLocks noChangeArrowheads="1"/>
            </p:cNvSpPr>
            <p:nvPr/>
          </p:nvSpPr>
          <p:spPr bwMode="auto">
            <a:xfrm>
              <a:off x="288" y="2112"/>
              <a:ext cx="1440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2400" b="1">
                  <a:latin typeface="Courier New" pitchFamily="49" charset="0"/>
                </a:rPr>
                <a:t>data type</a:t>
              </a:r>
            </a:p>
          </p:txBody>
        </p:sp>
      </p:grpSp>
      <p:sp>
        <p:nvSpPr>
          <p:cNvPr id="28679" name="Line 16"/>
          <p:cNvSpPr>
            <a:spLocks noChangeShapeType="1"/>
          </p:cNvSpPr>
          <p:nvPr/>
        </p:nvSpPr>
        <p:spPr bwMode="auto">
          <a:xfrm flipH="1">
            <a:off x="4648200" y="2971800"/>
            <a:ext cx="1752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80" name="Line 17"/>
          <p:cNvSpPr>
            <a:spLocks noChangeShapeType="1"/>
          </p:cNvSpPr>
          <p:nvPr/>
        </p:nvSpPr>
        <p:spPr bwMode="auto">
          <a:xfrm>
            <a:off x="2667000" y="30480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Picture 12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93835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What a Is a Program Made Of?</a:t>
            </a:r>
            <a:endParaRPr lang="en-US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975" cy="4525963"/>
          </a:xfrm>
        </p:spPr>
        <p:txBody>
          <a:bodyPr/>
          <a:lstStyle/>
          <a:p>
            <a:r>
              <a:rPr lang="en-US"/>
              <a:t>Common elements in programming languages:</a:t>
            </a:r>
          </a:p>
          <a:p>
            <a:pPr lvl="1"/>
            <a:r>
              <a:rPr lang="en-US"/>
              <a:t>Key Words</a:t>
            </a:r>
          </a:p>
          <a:p>
            <a:pPr lvl="1"/>
            <a:r>
              <a:rPr lang="en-US"/>
              <a:t>Programmer-Defined Identifiers</a:t>
            </a:r>
          </a:p>
          <a:p>
            <a:pPr lvl="1"/>
            <a:r>
              <a:rPr lang="en-US"/>
              <a:t>Operators</a:t>
            </a:r>
          </a:p>
          <a:p>
            <a:pPr lvl="1"/>
            <a:r>
              <a:rPr lang="en-US"/>
              <a:t>Punctuation</a:t>
            </a:r>
          </a:p>
          <a:p>
            <a:pPr lvl="1"/>
            <a:r>
              <a:rPr lang="en-US"/>
              <a:t>Syntax</a:t>
            </a: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986710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62000"/>
          </a:xfrm>
        </p:spPr>
        <p:txBody>
          <a:bodyPr/>
          <a:lstStyle/>
          <a:p>
            <a:pPr eaLnBrk="1" hangingPunct="1"/>
            <a:r>
              <a:rPr lang="en-US"/>
              <a:t>Variables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76400"/>
            <a:ext cx="8077200" cy="4267200"/>
          </a:xfrm>
        </p:spPr>
        <p:txBody>
          <a:bodyPr/>
          <a:lstStyle/>
          <a:p>
            <a:pPr lvl="1" eaLnBrk="1" hangingPunct="1"/>
            <a:r>
              <a:rPr lang="en-US"/>
              <a:t>If a new value is stored in the variable, it replaces the previous value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/>
              <a:t>The previous value is overwritten and can no longer be retrieved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  <a:buFontTx/>
              <a:buNone/>
            </a:pPr>
            <a:r>
              <a:rPr lang="en-US" b="1">
                <a:solidFill>
                  <a:srgbClr val="006600"/>
                </a:solidFill>
                <a:latin typeface="Courier New" pitchFamily="49" charset="0"/>
              </a:rPr>
              <a:t>  </a:t>
            </a: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int age;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  age = 17;     // age is 17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  cout &lt;&lt; age;  // Displays 17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  age = 18;     // Now age is 18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  cout &lt;&lt; age;  // Displays 18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A763F7DC-3E06-469F-BE60-5205D4A31CD7}" type="slidenum">
              <a:rPr lang="en-US"/>
              <a:pPr algn="l">
                <a:defRPr/>
              </a:pPr>
              <a:t>20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45942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Variables: Example</a:t>
            </a:r>
          </a:p>
        </p:txBody>
      </p:sp>
      <p:pic>
        <p:nvPicPr>
          <p:cNvPr id="3072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557338"/>
            <a:ext cx="793115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566055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Identifiers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00314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Identifiers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600200"/>
            <a:ext cx="8839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800" dirty="0"/>
              <a:t>Programmer-chosen names to represent parts of the program, such as variables  </a:t>
            </a:r>
          </a:p>
          <a:p>
            <a:pPr eaLnBrk="1" hangingPunct="1">
              <a:spcBef>
                <a:spcPct val="40000"/>
              </a:spcBef>
            </a:pPr>
            <a:r>
              <a:rPr lang="en-US" sz="2800" dirty="0"/>
              <a:t>Name should indicate the use of the identifier</a:t>
            </a:r>
          </a:p>
          <a:p>
            <a:pPr eaLnBrk="1" hangingPunct="1">
              <a:spcBef>
                <a:spcPct val="40000"/>
              </a:spcBef>
            </a:pPr>
            <a:r>
              <a:rPr lang="en-US" sz="2800" dirty="0"/>
              <a:t>Cannot use C++ key words as identifiers</a:t>
            </a:r>
          </a:p>
          <a:p>
            <a:pPr eaLnBrk="1" hangingPunct="1">
              <a:spcBef>
                <a:spcPct val="40000"/>
              </a:spcBef>
            </a:pPr>
            <a:r>
              <a:rPr lang="en-US" sz="2800" dirty="0"/>
              <a:t>Must begin with alphabetic character or _, followed by alphabetic, numeric, or _ .  Alpha may be uppercase or lowercase</a:t>
            </a:r>
          </a:p>
          <a:p>
            <a:pPr eaLnBrk="1" hangingPunct="1">
              <a:spcBef>
                <a:spcPct val="40000"/>
              </a:spcBef>
            </a:pPr>
            <a:r>
              <a:rPr lang="en-US" sz="2800" dirty="0"/>
              <a:t>Example in program (shown in green):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sz="2800" b="1" dirty="0">
                <a:latin typeface="Courier New" pitchFamily="49" charset="0"/>
              </a:rPr>
              <a:t>  double </a:t>
            </a:r>
            <a:r>
              <a:rPr lang="en-US" sz="2800" b="1" dirty="0">
                <a:solidFill>
                  <a:srgbClr val="3D8963"/>
                </a:solidFill>
                <a:latin typeface="Courier New" pitchFamily="49" charset="0"/>
              </a:rPr>
              <a:t>num1</a:t>
            </a:r>
            <a:endParaRPr lang="en-US" sz="2800" b="1" dirty="0">
              <a:latin typeface="Courier New" pitchFamily="49" charset="0"/>
            </a:endParaRPr>
          </a:p>
          <a:p>
            <a:pPr eaLnBrk="1" hangingPunct="1">
              <a:spcBef>
                <a:spcPct val="40000"/>
              </a:spcBef>
            </a:pPr>
            <a:endParaRPr lang="en-US" sz="2800" dirty="0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2702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3213"/>
            <a:ext cx="8610600" cy="839787"/>
          </a:xfrm>
        </p:spPr>
        <p:txBody>
          <a:bodyPr/>
          <a:lstStyle/>
          <a:p>
            <a:pPr eaLnBrk="1" hangingPunct="1"/>
            <a:r>
              <a:rPr lang="en-US"/>
              <a:t>Example Program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8153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#include &lt;iostream&gt;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using namespace std;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80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int main()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	 double num1 = 5,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			num2, sum;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num2 = 12;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80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sum = num1 + num2;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cout &lt;&lt; "The sum is " &lt;&lt; sum;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return 0;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}</a:t>
            </a:r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1-</a:t>
            </a:r>
            <a:fld id="{4B936FCC-4FB2-47B3-B6AC-C4DD7C88A343}" type="slidenum">
              <a:rPr lang="en-US"/>
              <a:pPr algn="l">
                <a:defRPr/>
              </a:pPr>
              <a:t>24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555875" y="3644900"/>
            <a:ext cx="2376488" cy="431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627313" y="3141663"/>
            <a:ext cx="1152525" cy="5746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9" name="Picture 8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753592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Valid and Invalid Identifiers</a:t>
            </a:r>
          </a:p>
        </p:txBody>
      </p:sp>
      <p:sp>
        <p:nvSpPr>
          <p:cNvPr id="3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89C41EFA-FABB-4ED3-BB4E-C5A743852EB8}" type="slidenum">
              <a:rPr lang="en-US"/>
              <a:pPr algn="l">
                <a:defRPr/>
              </a:pPr>
              <a:t>25</a:t>
            </a:fld>
            <a:endParaRPr lang="en-US"/>
          </a:p>
        </p:txBody>
      </p:sp>
      <p:graphicFrame>
        <p:nvGraphicFramePr>
          <p:cNvPr id="74793" name="Group 41"/>
          <p:cNvGraphicFramePr>
            <a:graphicFrameLocks noGrp="1"/>
          </p:cNvGraphicFramePr>
          <p:nvPr/>
        </p:nvGraphicFramePr>
        <p:xfrm>
          <a:off x="762000" y="1981200"/>
          <a:ext cx="7543800" cy="3810000"/>
        </p:xfrm>
        <a:graphic>
          <a:graphicData uri="http://schemas.openxmlformats.org/drawingml/2006/table">
            <a:tbl>
              <a:tblPr/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IDENTIFIER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VALID?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REASON IF INVALID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totalSales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total_Sales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total.Sales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4thQtrSales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totalSale$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819999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3213"/>
            <a:ext cx="8610600" cy="839787"/>
          </a:xfrm>
        </p:spPr>
        <p:txBody>
          <a:bodyPr/>
          <a:lstStyle/>
          <a:p>
            <a:pPr eaLnBrk="1" hangingPunct="1"/>
            <a:r>
              <a:rPr lang="en-US"/>
              <a:t>Lines vs. Statements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8153400" cy="464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/>
              <a:t>In a source file,</a:t>
            </a:r>
          </a:p>
          <a:p>
            <a:pPr lvl="1" eaLnBrk="1" hangingPunct="1">
              <a:buFontTx/>
              <a:buNone/>
            </a:pPr>
            <a:r>
              <a:rPr lang="en-US">
                <a:solidFill>
                  <a:schemeClr val="accent2"/>
                </a:solidFill>
              </a:rPr>
              <a:t>A line </a:t>
            </a:r>
            <a:r>
              <a:rPr lang="en-US"/>
              <a:t>is all of the characters entered before a carriage return.  </a:t>
            </a:r>
          </a:p>
          <a:p>
            <a:pPr lvl="1" eaLnBrk="1" hangingPunct="1">
              <a:buFontTx/>
              <a:buNone/>
            </a:pPr>
            <a:r>
              <a:rPr lang="en-US"/>
              <a:t>Blank lines improve the readability of a program.</a:t>
            </a:r>
          </a:p>
          <a:p>
            <a:pPr lvl="1" eaLnBrk="1" hangingPunct="1">
              <a:buFontTx/>
              <a:buNone/>
            </a:pPr>
            <a:r>
              <a:rPr lang="en-US"/>
              <a:t>Here are four sample lines.  Line 3 is blank: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3D8963"/>
                </a:solidFill>
                <a:latin typeface="Courier New" pitchFamily="49" charset="0"/>
              </a:rPr>
              <a:t>	 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3D8963"/>
                </a:solidFill>
                <a:latin typeface="Courier New" pitchFamily="49" charset="0"/>
              </a:rPr>
              <a:t>   double num1 = 5, num2, sum;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3D8963"/>
                </a:solidFill>
                <a:latin typeface="Courier New" pitchFamily="49" charset="0"/>
              </a:rPr>
              <a:t>   num2 = 12;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400" b="1">
              <a:solidFill>
                <a:srgbClr val="3D8963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3D8963"/>
                </a:solidFill>
                <a:latin typeface="Courier New" pitchFamily="49" charset="0"/>
              </a:rPr>
              <a:t>   sum = num1 + num2;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1-</a:t>
            </a:r>
            <a:fld id="{C44ED623-7C80-489C-AB88-AC8438CFCD4A}" type="slidenum">
              <a:rPr lang="en-US"/>
              <a:pPr algn="l">
                <a:defRPr/>
              </a:pPr>
              <a:t>26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468498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3213"/>
            <a:ext cx="8610600" cy="839787"/>
          </a:xfrm>
        </p:spPr>
        <p:txBody>
          <a:bodyPr/>
          <a:lstStyle/>
          <a:p>
            <a:pPr eaLnBrk="1" hangingPunct="1"/>
            <a:r>
              <a:rPr lang="en-US"/>
              <a:t>Lines vs. Statements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8153400" cy="464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/>
              <a:t>In a source file,</a:t>
            </a:r>
          </a:p>
          <a:p>
            <a:pPr lvl="1" eaLnBrk="1" hangingPunct="1">
              <a:buFontTx/>
              <a:buNone/>
            </a:pPr>
            <a:r>
              <a:rPr lang="en-US">
                <a:solidFill>
                  <a:schemeClr val="accent2"/>
                </a:solidFill>
              </a:rPr>
              <a:t>A statement </a:t>
            </a:r>
            <a:r>
              <a:rPr lang="en-US"/>
              <a:t>is an instruction to the computer to perform an action.  </a:t>
            </a:r>
          </a:p>
          <a:p>
            <a:pPr lvl="1" eaLnBrk="1" hangingPunct="1">
              <a:buFontTx/>
              <a:buNone/>
            </a:pPr>
            <a:r>
              <a:rPr lang="en-US"/>
              <a:t>A statement may contain keywords, operators, programmer-defined identifiers, and punctuation.  </a:t>
            </a:r>
          </a:p>
          <a:p>
            <a:pPr lvl="1" eaLnBrk="1" hangingPunct="1">
              <a:buFontTx/>
              <a:buNone/>
            </a:pPr>
            <a:r>
              <a:rPr lang="en-US"/>
              <a:t>A statement may fit on one line, or it may occupy multiple lines.</a:t>
            </a:r>
          </a:p>
          <a:p>
            <a:pPr lvl="1" eaLnBrk="1" hangingPunct="1">
              <a:buFontTx/>
              <a:buNone/>
            </a:pPr>
            <a:r>
              <a:rPr lang="en-US"/>
              <a:t>Here is a single statement that uses two lines: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3D8963"/>
                </a:solidFill>
                <a:latin typeface="Courier New" pitchFamily="49" charset="0"/>
              </a:rPr>
              <a:t> double num1 = 5, 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3D8963"/>
                </a:solidFill>
                <a:latin typeface="Courier New" pitchFamily="49" charset="0"/>
              </a:rPr>
              <a:t>			num2, sum;</a:t>
            </a:r>
          </a:p>
          <a:p>
            <a:pPr lvl="1" eaLnBrk="1" hangingPunct="1">
              <a:buFontTx/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1-</a:t>
            </a:r>
            <a:fld id="{8C68D0AF-40CD-4BF2-BB35-D49ED72B9889}" type="slidenum">
              <a:rPr lang="en-US"/>
              <a:pPr algn="l">
                <a:defRPr/>
              </a:pPr>
              <a:t>27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470549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Literals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Literal: a value that is written into a program’s code.</a:t>
            </a:r>
          </a:p>
          <a:p>
            <a:pPr lvl="1"/>
            <a:r>
              <a:rPr lang="en-US"/>
              <a:t>"hello, there" (string literal)</a:t>
            </a:r>
          </a:p>
          <a:p>
            <a:pPr lvl="1"/>
            <a:r>
              <a:rPr lang="en-US"/>
              <a:t>12 (integer literal)</a:t>
            </a: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597519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Literals: Example</a:t>
            </a:r>
          </a:p>
        </p:txBody>
      </p:sp>
      <p:pic>
        <p:nvPicPr>
          <p:cNvPr id="3379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543050"/>
            <a:ext cx="7839075" cy="469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50976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Key Words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8153400" cy="4724400"/>
          </a:xfrm>
        </p:spPr>
        <p:txBody>
          <a:bodyPr/>
          <a:lstStyle/>
          <a:p>
            <a:pPr eaLnBrk="1" hangingPunct="1">
              <a:spcBef>
                <a:spcPct val="40000"/>
              </a:spcBef>
            </a:pPr>
            <a:r>
              <a:rPr lang="en-US"/>
              <a:t>Also known as </a:t>
            </a:r>
            <a:r>
              <a:rPr lang="en-US">
                <a:solidFill>
                  <a:schemeClr val="accent2"/>
                </a:solidFill>
              </a:rPr>
              <a:t>reserved words</a:t>
            </a:r>
          </a:p>
          <a:p>
            <a:pPr eaLnBrk="1" hangingPunct="1">
              <a:spcBef>
                <a:spcPct val="40000"/>
              </a:spcBef>
            </a:pPr>
            <a:r>
              <a:rPr lang="en-US"/>
              <a:t>Have a special meaning in C++</a:t>
            </a:r>
          </a:p>
          <a:p>
            <a:pPr eaLnBrk="1" hangingPunct="1">
              <a:spcBef>
                <a:spcPct val="40000"/>
              </a:spcBef>
            </a:pPr>
            <a:r>
              <a:rPr lang="en-US"/>
              <a:t>Can not be used for another purpose</a:t>
            </a:r>
          </a:p>
          <a:p>
            <a:pPr eaLnBrk="1" hangingPunct="1">
              <a:spcBef>
                <a:spcPct val="40000"/>
              </a:spcBef>
            </a:pPr>
            <a:r>
              <a:rPr lang="en-US"/>
              <a:t>Written using lowercase letters</a:t>
            </a:r>
          </a:p>
          <a:p>
            <a:pPr eaLnBrk="1" hangingPunct="1">
              <a:spcBef>
                <a:spcPct val="40000"/>
              </a:spcBef>
            </a:pPr>
            <a:r>
              <a:rPr lang="en-US"/>
              <a:t>Examples in program </a:t>
            </a:r>
            <a:r>
              <a:rPr lang="en-US" sz="2400"/>
              <a:t>(shown in green)</a:t>
            </a:r>
            <a:r>
              <a:rPr lang="en-US"/>
              <a:t>: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en-US" b="1">
                <a:latin typeface="Courier New" pitchFamily="49" charset="0"/>
              </a:rPr>
              <a:t>  </a:t>
            </a: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using namespace </a:t>
            </a:r>
            <a:r>
              <a:rPr lang="en-US" b="1">
                <a:latin typeface="Courier New" pitchFamily="49" charset="0"/>
              </a:rPr>
              <a:t>std;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  int </a:t>
            </a:r>
            <a:r>
              <a:rPr lang="en-US" b="1">
                <a:latin typeface="Courier New" pitchFamily="49" charset="0"/>
              </a:rPr>
              <a:t>main()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1-</a:t>
            </a:r>
            <a:fld id="{50959EE9-AD6A-46ED-80FE-269970EE5472}" type="slidenum">
              <a:rPr lang="en-US"/>
              <a:pPr algn="l">
                <a:defRPr/>
              </a:pPr>
              <a:t>3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635839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Literals: Example</a:t>
            </a:r>
          </a:p>
        </p:txBody>
      </p:sp>
      <p:pic>
        <p:nvPicPr>
          <p:cNvPr id="3481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595438"/>
            <a:ext cx="8642350" cy="471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086249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8229600" cy="765175"/>
          </a:xfrm>
        </p:spPr>
        <p:txBody>
          <a:bodyPr/>
          <a:lstStyle/>
          <a:p>
            <a:pPr eaLnBrk="1" hangingPunct="1"/>
            <a:r>
              <a:rPr lang="en-US"/>
              <a:t>In-Class Exercise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358775" y="765175"/>
            <a:ext cx="8785225" cy="44958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2400" dirty="0">
                <a:latin typeface="Arial" charset="0"/>
                <a:cs typeface="Arial" charset="0"/>
              </a:rPr>
              <a:t>Examine the following program. List all the variables and literals that appear in the program.</a:t>
            </a:r>
          </a:p>
          <a:p>
            <a:pPr eaLnBrk="1" hangingPunct="1">
              <a:buFontTx/>
              <a:buNone/>
            </a:pPr>
            <a:r>
              <a:rPr lang="en-US" sz="2000" dirty="0">
                <a:latin typeface="Courier New" pitchFamily="49" charset="0"/>
              </a:rPr>
              <a:t>#include &lt;</a:t>
            </a:r>
            <a:r>
              <a:rPr lang="en-US" sz="2000" dirty="0" err="1">
                <a:latin typeface="Courier New" pitchFamily="49" charset="0"/>
              </a:rPr>
              <a:t>iostream</a:t>
            </a:r>
            <a:r>
              <a:rPr lang="en-US" sz="2000" dirty="0">
                <a:latin typeface="Courier New" pitchFamily="49" charset="0"/>
              </a:rPr>
              <a:t>&gt;</a:t>
            </a:r>
          </a:p>
          <a:p>
            <a:pPr eaLnBrk="1" hangingPunct="1">
              <a:buFontTx/>
              <a:buNone/>
            </a:pPr>
            <a:r>
              <a:rPr lang="en-US" sz="2000" dirty="0">
                <a:latin typeface="Courier New" pitchFamily="49" charset="0"/>
              </a:rPr>
              <a:t>using namespace </a:t>
            </a:r>
            <a:r>
              <a:rPr lang="en-US" sz="2000" dirty="0" err="1">
                <a:latin typeface="Courier New" pitchFamily="49" charset="0"/>
              </a:rPr>
              <a:t>std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pPr eaLnBrk="1" hangingPunct="1">
              <a:buFontTx/>
              <a:buNone/>
            </a:pPr>
            <a:endParaRPr lang="en-US" sz="2000" dirty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main()</a:t>
            </a:r>
          </a:p>
          <a:p>
            <a:pPr eaLnBrk="1" hangingPunct="1">
              <a:buFontTx/>
              <a:buNone/>
            </a:pPr>
            <a:r>
              <a:rPr lang="en-US" sz="2000" dirty="0">
                <a:latin typeface="Courier New" pitchFamily="49" charset="0"/>
              </a:rPr>
              <a:t>{   </a:t>
            </a: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little;</a:t>
            </a:r>
          </a:p>
          <a:p>
            <a:pPr eaLnBrk="1" hangingPunct="1">
              <a:buFontTx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big;</a:t>
            </a:r>
          </a:p>
          <a:p>
            <a:pPr eaLnBrk="1" hangingPunct="1">
              <a:buFontTx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</a:p>
          <a:p>
            <a:pPr eaLnBrk="1" hangingPunct="1">
              <a:buFontTx/>
              <a:buNone/>
            </a:pPr>
            <a:r>
              <a:rPr lang="en-US" sz="2000" dirty="0">
                <a:latin typeface="Courier New" pitchFamily="49" charset="0"/>
              </a:rPr>
              <a:t>    little = 2;</a:t>
            </a:r>
          </a:p>
          <a:p>
            <a:pPr eaLnBrk="1" hangingPunct="1">
              <a:buFontTx/>
              <a:buNone/>
            </a:pPr>
            <a:r>
              <a:rPr lang="en-US" sz="2000" dirty="0">
                <a:latin typeface="Courier New" pitchFamily="49" charset="0"/>
              </a:rPr>
              <a:t>    big = 2000;</a:t>
            </a:r>
          </a:p>
          <a:p>
            <a:pPr eaLnBrk="1" hangingPunct="1">
              <a:buFontTx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cout</a:t>
            </a:r>
            <a:r>
              <a:rPr lang="en-US" sz="2000" dirty="0">
                <a:latin typeface="Courier New" pitchFamily="49" charset="0"/>
              </a:rPr>
              <a:t>&lt;&lt;"The little number is " &lt;&lt;little&lt;&lt;</a:t>
            </a:r>
            <a:r>
              <a:rPr lang="en-US" sz="2000" dirty="0" err="1">
                <a:latin typeface="Courier New" pitchFamily="49" charset="0"/>
              </a:rPr>
              <a:t>endl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pPr eaLnBrk="1" hangingPunct="1">
              <a:buFontTx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cout</a:t>
            </a:r>
            <a:r>
              <a:rPr lang="en-US" sz="2000" dirty="0">
                <a:latin typeface="Courier New" pitchFamily="49" charset="0"/>
              </a:rPr>
              <a:t>&lt;&lt;"The big number is "&lt;&lt;big&lt;&lt;</a:t>
            </a:r>
            <a:r>
              <a:rPr lang="en-US" sz="2000" dirty="0" err="1">
                <a:latin typeface="Courier New" pitchFamily="49" charset="0"/>
              </a:rPr>
              <a:t>endl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pPr eaLnBrk="1" hangingPunct="1">
              <a:buFontTx/>
              <a:buNone/>
            </a:pPr>
            <a:r>
              <a:rPr lang="en-US" sz="2000" dirty="0">
                <a:latin typeface="Courier New" pitchFamily="49" charset="0"/>
              </a:rPr>
              <a:t>    return 0;</a:t>
            </a:r>
          </a:p>
          <a:p>
            <a:pPr eaLnBrk="1" hangingPunct="1">
              <a:buFontTx/>
              <a:buNone/>
            </a:pPr>
            <a:r>
              <a:rPr lang="en-US" sz="2000" dirty="0">
                <a:latin typeface="Courier New" pitchFamily="49" charset="0"/>
              </a:rPr>
              <a:t>}</a:t>
            </a:r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854130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765175"/>
          </a:xfrm>
        </p:spPr>
        <p:txBody>
          <a:bodyPr/>
          <a:lstStyle/>
          <a:p>
            <a:r>
              <a:rPr lang="en-US"/>
              <a:t>In-Class Exercise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68313" y="765175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What will the following program display on the screen?</a:t>
            </a:r>
          </a:p>
          <a:p>
            <a:pPr>
              <a:buFont typeface="Arial" charset="0"/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Font typeface="Arial" charset="0"/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using namespace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Font typeface="Arial" charset="0"/>
              <a:buNone/>
            </a:pP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>
              <a:buFont typeface="Arial" charset="0"/>
              <a:buNone/>
            </a:pP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main()</a:t>
            </a:r>
          </a:p>
          <a:p>
            <a:pPr>
              <a:buFont typeface="Arial" charset="0"/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Font typeface="Arial" charset="0"/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Font typeface="Arial" charset="0"/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= 712;</a:t>
            </a:r>
          </a:p>
          <a:p>
            <a:pPr>
              <a:buFont typeface="Arial" charset="0"/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&lt;&lt; "The value is " &lt;&lt;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Font typeface="Arial" charset="0"/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   return 0;</a:t>
            </a:r>
          </a:p>
          <a:p>
            <a:pPr>
              <a:buFont typeface="Arial" charset="0"/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652122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Input and Output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55554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Input using </a:t>
            </a:r>
            <a:r>
              <a:rPr lang="en-GB" cap="none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endParaRPr lang="en-GB" cap="none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95052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>
                <a:latin typeface="Courier New" pitchFamily="49" charset="0"/>
              </a:rPr>
              <a:t>cin</a:t>
            </a:r>
            <a:r>
              <a:rPr lang="en-US"/>
              <a:t> Object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/>
              <a:t>Standard input object</a:t>
            </a:r>
          </a:p>
          <a:p>
            <a:r>
              <a:rPr lang="en-US"/>
              <a:t>Like </a:t>
            </a:r>
            <a:r>
              <a:rPr lang="en-US" b="1">
                <a:latin typeface="Courier New" pitchFamily="49" charset="0"/>
              </a:rPr>
              <a:t>cout</a:t>
            </a:r>
            <a:r>
              <a:rPr lang="en-US"/>
              <a:t>, requires </a:t>
            </a:r>
            <a:r>
              <a:rPr lang="en-US" b="1">
                <a:latin typeface="Courier New" pitchFamily="49" charset="0"/>
              </a:rPr>
              <a:t>iostream</a:t>
            </a:r>
            <a:r>
              <a:rPr lang="en-US"/>
              <a:t> file</a:t>
            </a:r>
          </a:p>
          <a:p>
            <a:r>
              <a:rPr lang="en-US"/>
              <a:t>Used to read input from keyboard</a:t>
            </a:r>
          </a:p>
          <a:p>
            <a:r>
              <a:rPr lang="en-US"/>
              <a:t>Information retrieved from </a:t>
            </a:r>
            <a:r>
              <a:rPr lang="en-US" b="1">
                <a:latin typeface="Courier New" pitchFamily="49" charset="0"/>
              </a:rPr>
              <a:t>cin</a:t>
            </a:r>
            <a:r>
              <a:rPr lang="en-US"/>
              <a:t> with </a:t>
            </a:r>
            <a:r>
              <a:rPr lang="en-US" b="1">
                <a:latin typeface="Courier New" pitchFamily="49" charset="0"/>
              </a:rPr>
              <a:t>&gt;&gt;</a:t>
            </a:r>
          </a:p>
          <a:p>
            <a:r>
              <a:rPr lang="en-US"/>
              <a:t>Input is stored in one or more variables </a:t>
            </a: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93657320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685800"/>
            <a:ext cx="6680200" cy="555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42085617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>
                <a:latin typeface="Courier New" pitchFamily="49" charset="0"/>
              </a:rPr>
              <a:t>cin</a:t>
            </a:r>
            <a:r>
              <a:rPr lang="en-US"/>
              <a:t> Object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78025"/>
            <a:ext cx="8013700" cy="4071938"/>
          </a:xfrm>
        </p:spPr>
        <p:txBody>
          <a:bodyPr/>
          <a:lstStyle/>
          <a:p>
            <a:r>
              <a:rPr lang="en-US" b="1" dirty="0" err="1">
                <a:latin typeface="Courier New" pitchFamily="49" charset="0"/>
              </a:rPr>
              <a:t>cin</a:t>
            </a:r>
            <a:r>
              <a:rPr lang="en-US" dirty="0"/>
              <a:t> converts data to the type that matches the variable:</a:t>
            </a:r>
            <a:br>
              <a:rPr lang="en-US" dirty="0"/>
            </a:br>
            <a:endParaRPr lang="en-US" dirty="0"/>
          </a:p>
          <a:p>
            <a:pPr lvl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height;</a:t>
            </a:r>
          </a:p>
          <a:p>
            <a:pPr lvl="1">
              <a:buFontTx/>
              <a:buNone/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>
                <a:latin typeface="Courier New" pitchFamily="49" charset="0"/>
              </a:rPr>
              <a:t>cout</a:t>
            </a:r>
            <a:r>
              <a:rPr lang="en-US" dirty="0">
                <a:latin typeface="Courier New" pitchFamily="49" charset="0"/>
              </a:rPr>
              <a:t> &lt;&lt; "How tall is the room? ";</a:t>
            </a:r>
          </a:p>
          <a:p>
            <a:pPr lvl="1">
              <a:buFontTx/>
              <a:buNone/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>
                <a:latin typeface="Courier New" pitchFamily="49" charset="0"/>
              </a:rPr>
              <a:t>cin</a:t>
            </a:r>
            <a:r>
              <a:rPr lang="en-US" dirty="0">
                <a:latin typeface="Courier New" pitchFamily="49" charset="0"/>
              </a:rPr>
              <a:t> &gt;&gt; height;</a:t>
            </a:r>
            <a:endParaRPr lang="en-US" dirty="0"/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17457017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>
                <a:latin typeface="Courier New" pitchFamily="49" charset="0"/>
              </a:rPr>
              <a:t>cin</a:t>
            </a:r>
            <a:r>
              <a:rPr lang="en-US"/>
              <a:t> Object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78025"/>
            <a:ext cx="8013700" cy="4071938"/>
          </a:xfrm>
        </p:spPr>
        <p:txBody>
          <a:bodyPr/>
          <a:lstStyle/>
          <a:p>
            <a:r>
              <a:rPr lang="en-US" sz="2800"/>
              <a:t>Can be used to input </a:t>
            </a:r>
            <a:r>
              <a:rPr lang="en-US" sz="2800">
                <a:cs typeface="Arial" charset="0"/>
              </a:rPr>
              <a:t>more than one value:</a:t>
            </a:r>
          </a:p>
          <a:p>
            <a:pPr lvl="1">
              <a:buFontTx/>
              <a:buNone/>
            </a:pPr>
            <a:r>
              <a:rPr lang="en-US" sz="2400"/>
              <a:t>	</a:t>
            </a:r>
            <a:r>
              <a:rPr lang="en-US" sz="2400">
                <a:latin typeface="Courier New" pitchFamily="49" charset="0"/>
              </a:rPr>
              <a:t>cin &gt;&gt; height &gt;&gt; width;</a:t>
            </a:r>
            <a:br>
              <a:rPr lang="en-US" sz="2400">
                <a:latin typeface="Courier New" pitchFamily="49" charset="0"/>
              </a:rPr>
            </a:br>
            <a:endParaRPr lang="en-US" sz="2400"/>
          </a:p>
          <a:p>
            <a:r>
              <a:rPr lang="en-US" sz="2800"/>
              <a:t>Multiple values from keyboard must be separated by spaces</a:t>
            </a:r>
            <a:br>
              <a:rPr lang="en-US" sz="2800"/>
            </a:br>
            <a:endParaRPr lang="en-US" sz="2800"/>
          </a:p>
          <a:p>
            <a:r>
              <a:rPr lang="en-US" sz="2800"/>
              <a:t>Order is important: first value entered goes to first variable, etc.</a:t>
            </a: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86682962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Displaying a Prompt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/>
              <a:t>A prompt is a message that instructs the user to enter data.</a:t>
            </a:r>
          </a:p>
          <a:p>
            <a:r>
              <a:rPr lang="en-US" dirty="0"/>
              <a:t>You should always use </a:t>
            </a:r>
            <a:r>
              <a:rPr lang="en-US" b="1" dirty="0" err="1">
                <a:latin typeface="Courier New" pitchFamily="49" charset="0"/>
              </a:rPr>
              <a:t>cout</a:t>
            </a:r>
            <a:r>
              <a:rPr lang="en-US" dirty="0"/>
              <a:t> to display a prompt before each </a:t>
            </a:r>
            <a:r>
              <a:rPr lang="en-US" dirty="0" err="1"/>
              <a:t>cin</a:t>
            </a:r>
            <a:r>
              <a:rPr lang="en-US" dirty="0"/>
              <a:t> statement.</a:t>
            </a:r>
            <a:br>
              <a:rPr lang="en-US" dirty="0"/>
            </a:br>
            <a:br>
              <a:rPr lang="en-US" dirty="0"/>
            </a:br>
            <a:r>
              <a:rPr lang="en-US" sz="2800" dirty="0" err="1">
                <a:latin typeface="Courier New" pitchFamily="49" charset="0"/>
              </a:rPr>
              <a:t>cout</a:t>
            </a:r>
            <a:r>
              <a:rPr lang="en-US" sz="2800" dirty="0">
                <a:latin typeface="Courier New" pitchFamily="49" charset="0"/>
              </a:rPr>
              <a:t> &lt;&lt; "</a:t>
            </a:r>
            <a:r>
              <a:rPr lang="en-US" sz="2800">
                <a:latin typeface="Courier New" pitchFamily="49" charset="0"/>
              </a:rPr>
              <a:t>How high </a:t>
            </a:r>
            <a:r>
              <a:rPr lang="en-US" sz="2800" dirty="0">
                <a:latin typeface="Courier New" pitchFamily="49" charset="0"/>
              </a:rPr>
              <a:t>is the room? ";</a:t>
            </a:r>
            <a:br>
              <a:rPr lang="en-US" sz="2800" dirty="0">
                <a:latin typeface="Courier New" pitchFamily="49" charset="0"/>
              </a:rPr>
            </a:br>
            <a:r>
              <a:rPr lang="en-US" sz="2800" dirty="0" err="1">
                <a:latin typeface="Courier New" pitchFamily="49" charset="0"/>
              </a:rPr>
              <a:t>cin</a:t>
            </a:r>
            <a:r>
              <a:rPr lang="en-US" sz="2800" dirty="0">
                <a:latin typeface="Courier New" pitchFamily="49" charset="0"/>
              </a:rPr>
              <a:t> &gt;&gt; height;</a:t>
            </a: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1000453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3213"/>
            <a:ext cx="8610600" cy="839787"/>
          </a:xfrm>
        </p:spPr>
        <p:txBody>
          <a:bodyPr/>
          <a:lstStyle/>
          <a:p>
            <a:pPr eaLnBrk="1" hangingPunct="1"/>
            <a:r>
              <a:rPr lang="en-US" dirty="0"/>
              <a:t>Example Program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8153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#include &lt;</a:t>
            </a:r>
            <a:r>
              <a:rPr lang="en-US" sz="2800" dirty="0" err="1">
                <a:latin typeface="Courier New" pitchFamily="49" charset="0"/>
              </a:rPr>
              <a:t>iostream</a:t>
            </a:r>
            <a:r>
              <a:rPr lang="en-US" sz="2800" dirty="0">
                <a:latin typeface="Courier New" pitchFamily="49" charset="0"/>
              </a:rPr>
              <a:t>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using namespace </a:t>
            </a:r>
            <a:r>
              <a:rPr lang="en-US" sz="2800" dirty="0" err="1">
                <a:latin typeface="Courier New" pitchFamily="49" charset="0"/>
              </a:rPr>
              <a:t>std</a:t>
            </a:r>
            <a:r>
              <a:rPr lang="en-US" sz="2800" dirty="0"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800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 err="1">
                <a:latin typeface="Courier New" pitchFamily="49" charset="0"/>
              </a:rPr>
              <a:t>int</a:t>
            </a:r>
            <a:r>
              <a:rPr lang="en-US" sz="2800" dirty="0">
                <a:latin typeface="Courier New" pitchFamily="49" charset="0"/>
              </a:rPr>
              <a:t> main()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	 double num1 = 5,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			num2, sum;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   num2 = 12;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800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   sum = num1 + num2;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   </a:t>
            </a:r>
            <a:r>
              <a:rPr lang="en-US" sz="2800" dirty="0" err="1">
                <a:latin typeface="Courier New" pitchFamily="49" charset="0"/>
              </a:rPr>
              <a:t>cout</a:t>
            </a:r>
            <a:r>
              <a:rPr lang="en-US" sz="2800" dirty="0">
                <a:latin typeface="Courier New" pitchFamily="49" charset="0"/>
              </a:rPr>
              <a:t> &lt;&lt; "The sum is " &lt;&lt; sum;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   return 0;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}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1-</a:t>
            </a:r>
            <a:fld id="{4B121E49-A4EB-49D1-9E59-AC54530CC005}" type="slidenum">
              <a:rPr lang="en-US"/>
              <a:pPr algn="l">
                <a:defRPr/>
              </a:pPr>
              <a:t>4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11189" y="1557338"/>
            <a:ext cx="3427412" cy="863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68313" y="2349500"/>
            <a:ext cx="1131887" cy="719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71550" y="3141663"/>
            <a:ext cx="1728788" cy="7191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258888" y="5084763"/>
            <a:ext cx="1081087" cy="5762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" name="Picture 9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  <p:sp>
        <p:nvSpPr>
          <p:cNvPr id="11" name="Oval 10"/>
          <p:cNvSpPr/>
          <p:nvPr/>
        </p:nvSpPr>
        <p:spPr>
          <a:xfrm>
            <a:off x="1143000" y="5431631"/>
            <a:ext cx="1728788" cy="7191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0839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52488"/>
            <a:ext cx="6629400" cy="524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88867085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Reading Strings with </a:t>
            </a:r>
            <a:r>
              <a:rPr lang="en-US">
                <a:latin typeface="Courier New" pitchFamily="49" charset="0"/>
              </a:rPr>
              <a:t>cin</a:t>
            </a: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78025"/>
            <a:ext cx="8013700" cy="40719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Can be used to read in a string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Must first declare an array to hold characters in string: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/>
              <a:t>	</a:t>
            </a:r>
            <a:r>
              <a:rPr lang="en-US" sz="2400" dirty="0">
                <a:latin typeface="Courier New" pitchFamily="49" charset="0"/>
              </a:rPr>
              <a:t>char </a:t>
            </a:r>
            <a:r>
              <a:rPr lang="en-US" sz="2400" dirty="0" err="1">
                <a:latin typeface="Courier New" pitchFamily="49" charset="0"/>
              </a:rPr>
              <a:t>myName</a:t>
            </a:r>
            <a:r>
              <a:rPr lang="en-US" sz="2400" dirty="0">
                <a:latin typeface="Courier New" pitchFamily="49" charset="0"/>
              </a:rPr>
              <a:t>[21];</a:t>
            </a:r>
          </a:p>
          <a:p>
            <a:pPr>
              <a:lnSpc>
                <a:spcPct val="90000"/>
              </a:lnSpc>
            </a:pPr>
            <a:r>
              <a:rPr lang="en-US" sz="2800" dirty="0" err="1">
                <a:latin typeface="Courier New" pitchFamily="49" charset="0"/>
              </a:rPr>
              <a:t>myName</a:t>
            </a:r>
            <a:r>
              <a:rPr lang="en-US" sz="2800" dirty="0"/>
              <a:t> is a name of an array, </a:t>
            </a:r>
            <a:r>
              <a:rPr lang="en-US" sz="2800" dirty="0">
                <a:latin typeface="Courier New" pitchFamily="49" charset="0"/>
              </a:rPr>
              <a:t>21</a:t>
            </a:r>
            <a:r>
              <a:rPr lang="en-US" sz="2800" dirty="0"/>
              <a:t> is the number of characters that can be stored (the size of the array), including the NULL character at the end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Can be used with </a:t>
            </a:r>
            <a:r>
              <a:rPr lang="en-US" sz="2800" dirty="0" err="1">
                <a:latin typeface="Courier New" pitchFamily="49" charset="0"/>
              </a:rPr>
              <a:t>cin</a:t>
            </a:r>
            <a:r>
              <a:rPr lang="en-US" sz="2800" dirty="0"/>
              <a:t> to assign a value: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/>
              <a:t>	</a:t>
            </a:r>
            <a:r>
              <a:rPr lang="en-US" sz="2400" dirty="0" err="1">
                <a:latin typeface="Courier New" pitchFamily="49" charset="0"/>
              </a:rPr>
              <a:t>cin</a:t>
            </a:r>
            <a:r>
              <a:rPr lang="en-US" sz="2400" dirty="0">
                <a:latin typeface="Courier New" pitchFamily="49" charset="0"/>
              </a:rPr>
              <a:t> &gt;&gt; </a:t>
            </a:r>
            <a:r>
              <a:rPr lang="en-US" sz="2400" dirty="0" err="1">
                <a:latin typeface="Courier New" pitchFamily="49" charset="0"/>
              </a:rPr>
              <a:t>myName</a:t>
            </a:r>
            <a:r>
              <a:rPr lang="en-US" sz="2400" dirty="0">
                <a:latin typeface="Courier New" pitchFamily="49" charset="0"/>
              </a:rPr>
              <a:t>;</a:t>
            </a:r>
            <a:endParaRPr lang="en-US" sz="2400" dirty="0"/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63458957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273175"/>
            <a:ext cx="6934200" cy="430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8543308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In-Class Exercise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Solve the problem. Add array of characters to the output.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dirty="0"/>
              <a:t>Sample of output: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Enter an integer: 7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Enter a decimal number : 2.25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Enter a single character : 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Enter an array of characters: Programming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32203234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Output using </a:t>
            </a:r>
            <a:r>
              <a:rPr lang="en-GB" cap="none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endParaRPr lang="en-GB" cap="none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60433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 The </a:t>
            </a:r>
            <a:r>
              <a:rPr lang="en-US" b="1">
                <a:latin typeface="Courier New" pitchFamily="49" charset="0"/>
              </a:rPr>
              <a:t>cout</a:t>
            </a:r>
            <a:r>
              <a:rPr lang="en-US"/>
              <a:t> Object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3058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Displays information on computer screen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Use </a:t>
            </a:r>
            <a:r>
              <a:rPr lang="en-US" b="1" dirty="0">
                <a:latin typeface="Courier New" pitchFamily="49" charset="0"/>
              </a:rPr>
              <a:t>&lt;&lt;</a:t>
            </a:r>
            <a:r>
              <a:rPr lang="en-US" dirty="0"/>
              <a:t> to send information to </a:t>
            </a:r>
            <a:r>
              <a:rPr lang="en-US" dirty="0" err="1"/>
              <a:t>cout</a:t>
            </a:r>
            <a:r>
              <a:rPr lang="en-US" dirty="0"/>
              <a:t>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Courier New" pitchFamily="49" charset="0"/>
              </a:rPr>
              <a:t> </a:t>
            </a:r>
            <a:r>
              <a:rPr lang="en-US" b="1" dirty="0" err="1">
                <a:solidFill>
                  <a:srgbClr val="3D8963"/>
                </a:solidFill>
                <a:latin typeface="Courier New" pitchFamily="49" charset="0"/>
              </a:rPr>
              <a:t>cout</a:t>
            </a:r>
            <a:r>
              <a:rPr lang="en-US" b="1" dirty="0">
                <a:solidFill>
                  <a:srgbClr val="3D8963"/>
                </a:solidFill>
                <a:latin typeface="Courier New" pitchFamily="49" charset="0"/>
              </a:rPr>
              <a:t> &lt;&lt; "Hello, there!";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Can use </a:t>
            </a:r>
            <a:r>
              <a:rPr lang="en-US" b="1" dirty="0">
                <a:latin typeface="Courier New" pitchFamily="49" charset="0"/>
              </a:rPr>
              <a:t>&lt;&lt;</a:t>
            </a:r>
            <a:r>
              <a:rPr lang="en-US" dirty="0"/>
              <a:t> to send multiple items to </a:t>
            </a:r>
            <a:r>
              <a:rPr lang="en-US" dirty="0" err="1"/>
              <a:t>cout</a:t>
            </a:r>
            <a:r>
              <a:rPr lang="en-US" dirty="0"/>
              <a:t>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Courier New" pitchFamily="49" charset="0"/>
              </a:rPr>
              <a:t> </a:t>
            </a:r>
            <a:r>
              <a:rPr lang="en-US" b="1" dirty="0" err="1">
                <a:solidFill>
                  <a:srgbClr val="3D8963"/>
                </a:solidFill>
                <a:latin typeface="Courier New" pitchFamily="49" charset="0"/>
              </a:rPr>
              <a:t>cout</a:t>
            </a:r>
            <a:r>
              <a:rPr lang="en-US" b="1" dirty="0">
                <a:solidFill>
                  <a:srgbClr val="3D8963"/>
                </a:solidFill>
                <a:latin typeface="Courier New" pitchFamily="49" charset="0"/>
              </a:rPr>
              <a:t> &lt;&lt; "Hello, " &lt;&lt; "there!";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/>
              <a:t>Or 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b="1" dirty="0">
                <a:solidFill>
                  <a:srgbClr val="006600"/>
                </a:solidFill>
                <a:latin typeface="Courier New" pitchFamily="49" charset="0"/>
              </a:rPr>
              <a:t> </a:t>
            </a:r>
            <a:r>
              <a:rPr lang="en-US" b="1" dirty="0" err="1">
                <a:solidFill>
                  <a:srgbClr val="3D8963"/>
                </a:solidFill>
                <a:latin typeface="Courier New" pitchFamily="49" charset="0"/>
              </a:rPr>
              <a:t>cout</a:t>
            </a:r>
            <a:r>
              <a:rPr lang="en-US" b="1" dirty="0">
                <a:solidFill>
                  <a:srgbClr val="3D8963"/>
                </a:solidFill>
                <a:latin typeface="Courier New" pitchFamily="49" charset="0"/>
              </a:rPr>
              <a:t> &lt;&lt; "Hello, ";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b="1" dirty="0">
                <a:solidFill>
                  <a:srgbClr val="3D8963"/>
                </a:solidFill>
                <a:latin typeface="Courier New" pitchFamily="49" charset="0"/>
              </a:rPr>
              <a:t> </a:t>
            </a:r>
            <a:r>
              <a:rPr lang="en-US" b="1" dirty="0" err="1">
                <a:solidFill>
                  <a:srgbClr val="3D8963"/>
                </a:solidFill>
                <a:latin typeface="Courier New" pitchFamily="49" charset="0"/>
              </a:rPr>
              <a:t>cout</a:t>
            </a:r>
            <a:r>
              <a:rPr lang="en-US" b="1" dirty="0">
                <a:solidFill>
                  <a:srgbClr val="3D8963"/>
                </a:solidFill>
                <a:latin typeface="Courier New" pitchFamily="49" charset="0"/>
              </a:rPr>
              <a:t> &lt;&lt; "there!";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D92483A3-23F0-4544-8187-A6B121E180CF}" type="slidenum">
              <a:rPr lang="en-US"/>
              <a:pPr algn="l">
                <a:defRPr/>
              </a:pPr>
              <a:t>45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0253560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Starting a New Line</a:t>
            </a:r>
          </a:p>
        </p:txBody>
      </p:sp>
      <p:sp>
        <p:nvSpPr>
          <p:cNvPr id="25603" name="Rectangle 1027"/>
          <p:cNvSpPr>
            <a:spLocks noGrp="1" noChangeArrowheads="1"/>
          </p:cNvSpPr>
          <p:nvPr>
            <p:ph idx="1"/>
          </p:nvPr>
        </p:nvSpPr>
        <p:spPr>
          <a:xfrm>
            <a:off x="395288" y="1773238"/>
            <a:ext cx="8153400" cy="3352800"/>
          </a:xfrm>
        </p:spPr>
        <p:txBody>
          <a:bodyPr/>
          <a:lstStyle/>
          <a:p>
            <a:pPr eaLnBrk="1" hangingPunct="1"/>
            <a:r>
              <a:rPr lang="en-US"/>
              <a:t>To get multiple lines of output on screen </a:t>
            </a:r>
          </a:p>
          <a:p>
            <a:pPr lvl="1" eaLnBrk="1" hangingPunct="1">
              <a:spcBef>
                <a:spcPct val="40000"/>
              </a:spcBef>
              <a:buFontTx/>
              <a:buNone/>
            </a:pPr>
            <a:r>
              <a:rPr lang="en-US"/>
              <a:t>-  Use </a:t>
            </a:r>
            <a:r>
              <a:rPr lang="en-US" b="1">
                <a:latin typeface="Courier New" pitchFamily="49" charset="0"/>
              </a:rPr>
              <a:t>endl</a:t>
            </a:r>
            <a:endParaRPr lang="en-US" b="1"/>
          </a:p>
          <a:p>
            <a:pPr lvl="1" eaLnBrk="1" hangingPunct="1">
              <a:buFontTx/>
              <a:buNone/>
            </a:pPr>
            <a:r>
              <a:rPr lang="en-US"/>
              <a:t>	 </a:t>
            </a: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cout &lt;&lt; "Hello, there!" &lt;&lt; endl;</a:t>
            </a:r>
          </a:p>
          <a:p>
            <a:pPr lvl="1" eaLnBrk="1" hangingPunct="1">
              <a:spcBef>
                <a:spcPct val="40000"/>
              </a:spcBef>
              <a:buFontTx/>
              <a:buChar char="-"/>
            </a:pPr>
            <a:r>
              <a:rPr lang="en-US"/>
              <a:t>Use </a:t>
            </a:r>
            <a:r>
              <a:rPr lang="en-US" b="1">
                <a:latin typeface="Courier New" pitchFamily="49" charset="0"/>
              </a:rPr>
              <a:t>\n</a:t>
            </a:r>
            <a:r>
              <a:rPr lang="en-US"/>
              <a:t> in an output string</a:t>
            </a:r>
          </a:p>
          <a:p>
            <a:pPr lvl="1" eaLnBrk="1" hangingPunct="1">
              <a:buFontTx/>
              <a:buNone/>
            </a:pPr>
            <a:r>
              <a:rPr lang="en-US"/>
              <a:t>	 </a:t>
            </a: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cout &lt;&lt; "Hello, there!\n";</a:t>
            </a:r>
          </a:p>
          <a:p>
            <a:pPr lvl="1" eaLnBrk="1" hangingPunct="1">
              <a:buFontTx/>
              <a:buNone/>
            </a:pPr>
            <a:endParaRPr lang="en-US" b="1">
              <a:solidFill>
                <a:srgbClr val="3D8963"/>
              </a:solidFill>
            </a:endParaRPr>
          </a:p>
          <a:p>
            <a:pPr algn="ctr">
              <a:buFont typeface="Arial" charset="0"/>
              <a:buNone/>
            </a:pPr>
            <a:r>
              <a:rPr lang="en-US"/>
              <a:t>				</a:t>
            </a:r>
            <a:r>
              <a:rPr lang="en-US">
                <a:solidFill>
                  <a:srgbClr val="FF0000"/>
                </a:solidFill>
              </a:rPr>
              <a:t>Notice that the \n is INSIDE</a:t>
            </a:r>
          </a:p>
          <a:p>
            <a:pPr algn="ctr">
              <a:buFont typeface="Arial" charset="0"/>
              <a:buNone/>
            </a:pPr>
            <a:r>
              <a:rPr lang="en-US">
                <a:solidFill>
                  <a:srgbClr val="FF0000"/>
                </a:solidFill>
              </a:rPr>
              <a:t>				the string.</a:t>
            </a:r>
            <a:endParaRPr lang="en-US">
              <a:solidFill>
                <a:srgbClr val="FF0000"/>
              </a:solidFill>
              <a:latin typeface="Courier New" pitchFamily="49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16200000" flipV="1">
            <a:off x="5939631" y="4653757"/>
            <a:ext cx="720725" cy="287338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431175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755650" y="0"/>
            <a:ext cx="8229600" cy="765175"/>
          </a:xfrm>
        </p:spPr>
        <p:txBody>
          <a:bodyPr/>
          <a:lstStyle/>
          <a:p>
            <a:r>
              <a:rPr lang="en-US" dirty="0"/>
              <a:t>In-Class Exercise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68313" y="765175"/>
            <a:ext cx="8229600" cy="4525963"/>
          </a:xfrm>
        </p:spPr>
        <p:txBody>
          <a:bodyPr/>
          <a:lstStyle/>
          <a:p>
            <a:r>
              <a:rPr lang="en-US" dirty="0"/>
              <a:t>Rearrange the following program statements in the correct order.</a:t>
            </a:r>
          </a:p>
          <a:p>
            <a:pPr>
              <a:buFont typeface="Arial" charset="0"/>
              <a:buNone/>
            </a:pP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main()</a:t>
            </a:r>
          </a:p>
          <a:p>
            <a:pPr>
              <a:buFont typeface="Arial" charset="0"/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Font typeface="Arial" charset="0"/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return 0;</a:t>
            </a:r>
          </a:p>
          <a:p>
            <a:pPr>
              <a:buFont typeface="Arial" charset="0"/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Font typeface="Arial" charset="0"/>
              <a:buNone/>
            </a:pP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&lt;&lt;"In 1492 Columbus sailed the ocean blue.";</a:t>
            </a:r>
          </a:p>
          <a:p>
            <a:pPr>
              <a:buFont typeface="Arial" charset="0"/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Font typeface="Arial" charset="0"/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using namespace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r>
              <a:rPr lang="en-US" sz="2400" dirty="0">
                <a:latin typeface="Arial" charset="0"/>
                <a:cs typeface="Arial" charset="0"/>
              </a:rPr>
              <a:t>What is the output of the program when it is properly arranged?</a:t>
            </a:r>
          </a:p>
          <a:p>
            <a:pPr>
              <a:buFont typeface="Arial" charset="0"/>
              <a:buNone/>
            </a:pPr>
            <a:endParaRPr lang="en-US" dirty="0"/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9558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Data type and constant</a:t>
            </a:r>
            <a:endParaRPr lang="en-GB" cap="none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785832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Number Systems</a:t>
            </a:r>
            <a:endParaRPr lang="en-US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Numbers can be represented in a variety of ways.</a:t>
            </a:r>
          </a:p>
          <a:p>
            <a:r>
              <a:rPr lang="en-US"/>
              <a:t>The representation depends on what is called the BASE.</a:t>
            </a:r>
          </a:p>
          <a:p>
            <a:r>
              <a:rPr lang="en-US"/>
              <a:t>You write these numbers as:</a:t>
            </a:r>
          </a:p>
          <a:p>
            <a:pPr lvl="1"/>
            <a:r>
              <a:rPr lang="en-US" b="1"/>
              <a:t>Number </a:t>
            </a:r>
            <a:r>
              <a:rPr lang="en-US" b="1" baseline="-25000"/>
              <a:t>base</a:t>
            </a:r>
            <a:endParaRPr lang="en-US" baseline="-25000"/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47163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Operators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8153400" cy="4724400"/>
          </a:xfrm>
        </p:spPr>
        <p:txBody>
          <a:bodyPr/>
          <a:lstStyle/>
          <a:p>
            <a:pPr eaLnBrk="1" hangingPunct="1"/>
            <a:r>
              <a:rPr lang="en-US"/>
              <a:t>Used to perform operations on data</a:t>
            </a:r>
          </a:p>
          <a:p>
            <a:pPr eaLnBrk="1" hangingPunct="1">
              <a:spcBef>
                <a:spcPct val="40000"/>
              </a:spcBef>
            </a:pPr>
            <a:r>
              <a:rPr lang="en-US"/>
              <a:t>Many types of operators </a:t>
            </a:r>
          </a:p>
          <a:p>
            <a:pPr lvl="1" eaLnBrk="1" hangingPunct="1"/>
            <a:r>
              <a:rPr lang="en-US"/>
              <a:t>Arithmetic:     </a:t>
            </a:r>
            <a:r>
              <a:rPr lang="en-US" b="1">
                <a:latin typeface="Courier New" pitchFamily="49" charset="0"/>
              </a:rPr>
              <a:t>+, -, *, /</a:t>
            </a:r>
          </a:p>
          <a:p>
            <a:pPr lvl="1" eaLnBrk="1" hangingPunct="1"/>
            <a:r>
              <a:rPr lang="en-US"/>
              <a:t>Assignment:   </a:t>
            </a:r>
            <a:r>
              <a:rPr lang="en-US" b="1">
                <a:latin typeface="Courier New" pitchFamily="49" charset="0"/>
              </a:rPr>
              <a:t>=</a:t>
            </a:r>
            <a:endParaRPr lang="en-US" b="1"/>
          </a:p>
          <a:p>
            <a:pPr eaLnBrk="1" hangingPunct="1">
              <a:spcBef>
                <a:spcPct val="40000"/>
              </a:spcBef>
            </a:pPr>
            <a:r>
              <a:rPr lang="en-US"/>
              <a:t>Examples in program</a:t>
            </a:r>
            <a:r>
              <a:rPr lang="en-US" sz="2400"/>
              <a:t> (shown in green)</a:t>
            </a:r>
            <a:r>
              <a:rPr lang="en-US"/>
              <a:t>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   </a:t>
            </a:r>
            <a:r>
              <a:rPr lang="en-US" b="1">
                <a:latin typeface="Courier New" pitchFamily="49" charset="0"/>
              </a:rPr>
              <a:t>num2 </a:t>
            </a: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= </a:t>
            </a:r>
            <a:r>
              <a:rPr lang="en-US" b="1">
                <a:latin typeface="Courier New" pitchFamily="49" charset="0"/>
              </a:rPr>
              <a:t>12;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   </a:t>
            </a:r>
            <a:r>
              <a:rPr lang="en-US" b="1">
                <a:latin typeface="Courier New" pitchFamily="49" charset="0"/>
              </a:rPr>
              <a:t>sum </a:t>
            </a: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= </a:t>
            </a:r>
            <a:r>
              <a:rPr lang="en-US" b="1">
                <a:latin typeface="Courier New" pitchFamily="49" charset="0"/>
              </a:rPr>
              <a:t>num1</a:t>
            </a: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 + </a:t>
            </a:r>
            <a:r>
              <a:rPr lang="en-US" b="1">
                <a:latin typeface="Courier New" pitchFamily="49" charset="0"/>
              </a:rPr>
              <a:t>num2;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1-</a:t>
            </a:r>
            <a:fld id="{6F4AE378-65CC-48B7-95F4-BA5716262917}" type="slidenum">
              <a:rPr lang="en-US"/>
              <a:pPr algn="l">
                <a:defRPr/>
              </a:pPr>
              <a:t>5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9894389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Number Systems</a:t>
            </a:r>
            <a:endParaRPr lang="en-US"/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following are the four most common representations.</a:t>
            </a:r>
          </a:p>
          <a:p>
            <a:r>
              <a:rPr lang="en-US"/>
              <a:t>Decimal (base 10)</a:t>
            </a:r>
          </a:p>
          <a:p>
            <a:pPr lvl="1"/>
            <a:r>
              <a:rPr lang="en-US"/>
              <a:t>Commonly used</a:t>
            </a:r>
          </a:p>
          <a:p>
            <a:pPr lvl="1"/>
            <a:r>
              <a:rPr lang="en-US"/>
              <a:t>Valid digits are from 0 to 9</a:t>
            </a:r>
          </a:p>
          <a:p>
            <a:pPr lvl="1"/>
            <a:r>
              <a:rPr lang="en-US"/>
              <a:t>Example: 12610 (normally written as just 126)</a:t>
            </a:r>
          </a:p>
          <a:p>
            <a:r>
              <a:rPr lang="en-US"/>
              <a:t>Binary (base 2)</a:t>
            </a:r>
          </a:p>
          <a:p>
            <a:pPr lvl="1"/>
            <a:r>
              <a:rPr lang="en-US"/>
              <a:t>Valid digits are 0 and 1</a:t>
            </a:r>
          </a:p>
          <a:p>
            <a:pPr lvl="1"/>
            <a:r>
              <a:rPr lang="en-US"/>
              <a:t>Example: 11111102</a:t>
            </a: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2579495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r>
              <a:rPr lang="en-US"/>
              <a:t>The following are the four most common representations.</a:t>
            </a:r>
          </a:p>
          <a:p>
            <a:r>
              <a:rPr lang="en-US"/>
              <a:t>Octal (base 8)</a:t>
            </a:r>
          </a:p>
          <a:p>
            <a:pPr lvl="1"/>
            <a:r>
              <a:rPr lang="en-US"/>
              <a:t>Valid digits are from 0 to 7</a:t>
            </a:r>
          </a:p>
          <a:p>
            <a:pPr lvl="1"/>
            <a:r>
              <a:rPr lang="en-US"/>
              <a:t>Example: 1768</a:t>
            </a:r>
          </a:p>
          <a:p>
            <a:r>
              <a:rPr lang="en-US"/>
              <a:t>Hexadecimal (base 16)</a:t>
            </a:r>
          </a:p>
          <a:p>
            <a:pPr lvl="1"/>
            <a:r>
              <a:rPr lang="en-US"/>
              <a:t>Valid digits are from 0 to 9 and A to F (or from a to f)</a:t>
            </a:r>
          </a:p>
          <a:p>
            <a:pPr lvl="1"/>
            <a:r>
              <a:rPr lang="en-US"/>
              <a:t>Example: 7E16</a:t>
            </a: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5145516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Integer Data Types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81200"/>
            <a:ext cx="8305800" cy="4114800"/>
          </a:xfrm>
        </p:spPr>
        <p:txBody>
          <a:bodyPr/>
          <a:lstStyle/>
          <a:p>
            <a:pPr eaLnBrk="1" hangingPunct="1"/>
            <a:r>
              <a:rPr lang="en-US"/>
              <a:t>Designed to hold whole numbers</a:t>
            </a:r>
          </a:p>
          <a:p>
            <a:pPr eaLnBrk="1" hangingPunct="1"/>
            <a:r>
              <a:rPr lang="en-US"/>
              <a:t>Can be </a:t>
            </a:r>
            <a:r>
              <a:rPr lang="en-US" b="1">
                <a:latin typeface="Courier New" pitchFamily="49" charset="0"/>
              </a:rPr>
              <a:t>signed</a:t>
            </a:r>
            <a:r>
              <a:rPr lang="en-US"/>
              <a:t> or </a:t>
            </a:r>
            <a:r>
              <a:rPr lang="en-US" b="1">
                <a:latin typeface="Courier New" pitchFamily="49" charset="0"/>
              </a:rPr>
              <a:t>unsigned</a:t>
            </a:r>
            <a:r>
              <a:rPr lang="en-US">
                <a:latin typeface="Courier New" pitchFamily="49" charset="0"/>
              </a:rPr>
              <a:t> </a:t>
            </a:r>
          </a:p>
          <a:p>
            <a:pPr lvl="1" eaLnBrk="1" hangingPunct="1">
              <a:buFontTx/>
              <a:buNone/>
            </a:pPr>
            <a:r>
              <a:rPr lang="en-US">
                <a:latin typeface="Courier New" pitchFamily="49" charset="0"/>
              </a:rPr>
              <a:t>   </a:t>
            </a:r>
            <a:r>
              <a:rPr lang="en-US" b="1">
                <a:latin typeface="Courier New" pitchFamily="49" charset="0"/>
              </a:rPr>
              <a:t>12     -6     +3</a:t>
            </a:r>
          </a:p>
          <a:p>
            <a:pPr eaLnBrk="1" hangingPunct="1"/>
            <a:r>
              <a:rPr lang="en-US"/>
              <a:t>Available in different sizes (</a:t>
            </a:r>
            <a:r>
              <a:rPr lang="en-US" i="1"/>
              <a:t>i.e.</a:t>
            </a:r>
            <a:r>
              <a:rPr lang="en-US"/>
              <a:t>, number of bytes): </a:t>
            </a:r>
            <a:r>
              <a:rPr lang="en-US" b="1">
                <a:latin typeface="Courier New" pitchFamily="49" charset="0"/>
              </a:rPr>
              <a:t>short</a:t>
            </a:r>
            <a:r>
              <a:rPr lang="en-US"/>
              <a:t>, </a:t>
            </a:r>
            <a:r>
              <a:rPr lang="en-US" b="1">
                <a:latin typeface="Courier New" pitchFamily="49" charset="0"/>
              </a:rPr>
              <a:t>int</a:t>
            </a:r>
            <a:r>
              <a:rPr lang="en-US"/>
              <a:t>, and </a:t>
            </a:r>
            <a:r>
              <a:rPr lang="en-US" b="1">
                <a:latin typeface="Courier New" pitchFamily="49" charset="0"/>
              </a:rPr>
              <a:t>long</a:t>
            </a:r>
          </a:p>
          <a:p>
            <a:pPr eaLnBrk="1" hangingPunct="1"/>
            <a:r>
              <a:rPr lang="en-US"/>
              <a:t>Size of </a:t>
            </a:r>
            <a:r>
              <a:rPr lang="en-US" b="1">
                <a:latin typeface="Courier New" pitchFamily="49" charset="0"/>
              </a:rPr>
              <a:t>short</a:t>
            </a:r>
            <a:r>
              <a:rPr lang="en-US"/>
              <a:t> </a:t>
            </a:r>
            <a:r>
              <a:rPr lang="en-US" b="1">
                <a:sym typeface="Symbol" pitchFamily="18" charset="2"/>
              </a:rPr>
              <a:t></a:t>
            </a:r>
            <a:r>
              <a:rPr lang="en-US">
                <a:sym typeface="Symbol" pitchFamily="18" charset="2"/>
              </a:rPr>
              <a:t> size of </a:t>
            </a:r>
            <a:r>
              <a:rPr lang="en-US" b="1">
                <a:latin typeface="Courier New" pitchFamily="49" charset="0"/>
                <a:sym typeface="Symbol" pitchFamily="18" charset="2"/>
              </a:rPr>
              <a:t>int</a:t>
            </a:r>
            <a:r>
              <a:rPr lang="en-US">
                <a:sym typeface="Symbol" pitchFamily="18" charset="2"/>
              </a:rPr>
              <a:t> </a:t>
            </a:r>
            <a:r>
              <a:rPr lang="en-US" b="1">
                <a:sym typeface="Symbol" pitchFamily="18" charset="2"/>
              </a:rPr>
              <a:t> </a:t>
            </a:r>
            <a:r>
              <a:rPr lang="en-US">
                <a:sym typeface="Symbol" pitchFamily="18" charset="2"/>
              </a:rPr>
              <a:t>size of </a:t>
            </a:r>
            <a:r>
              <a:rPr lang="en-US" b="1">
                <a:latin typeface="Courier New" pitchFamily="49" charset="0"/>
                <a:sym typeface="Symbol" pitchFamily="18" charset="2"/>
              </a:rPr>
              <a:t>long</a:t>
            </a:r>
            <a:endParaRPr lang="en-US" b="1">
              <a:latin typeface="Courier New" pitchFamily="49" charset="0"/>
            </a:endParaRPr>
          </a:p>
          <a:p>
            <a:pPr lvl="1" eaLnBrk="1" hangingPunct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D57316D3-13BA-4444-93F9-AC44EB21E6DB}" type="slidenum">
              <a:rPr lang="en-US"/>
              <a:pPr algn="l"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35268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Integral Constants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To store an integer constant in a long memory location, put ‘</a:t>
            </a:r>
            <a:r>
              <a:rPr lang="en-US" b="1">
                <a:latin typeface="Courier New" pitchFamily="49" charset="0"/>
              </a:rPr>
              <a:t>L</a:t>
            </a:r>
            <a:r>
              <a:rPr lang="en-US"/>
              <a:t>’ at the end of the number:   </a:t>
            </a: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1234L</a:t>
            </a:r>
            <a:endParaRPr lang="en-US" b="1">
              <a:solidFill>
                <a:srgbClr val="FF0000"/>
              </a:solidFill>
            </a:endParaRPr>
          </a:p>
          <a:p>
            <a:pPr eaLnBrk="1" hangingPunct="1"/>
            <a:r>
              <a:rPr lang="en-US"/>
              <a:t>Constants that begin with ‘</a:t>
            </a:r>
            <a:r>
              <a:rPr lang="en-US" b="1">
                <a:latin typeface="Courier New" pitchFamily="49" charset="0"/>
              </a:rPr>
              <a:t>0</a:t>
            </a:r>
            <a:r>
              <a:rPr lang="en-US"/>
              <a:t>’ (zero) are octal, or base 8:   </a:t>
            </a: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075</a:t>
            </a:r>
            <a:endParaRPr lang="en-US" b="1">
              <a:solidFill>
                <a:srgbClr val="FF0000"/>
              </a:solidFill>
            </a:endParaRPr>
          </a:p>
          <a:p>
            <a:pPr eaLnBrk="1" hangingPunct="1"/>
            <a:r>
              <a:rPr lang="en-US"/>
              <a:t>Constants that begin with ‘</a:t>
            </a:r>
            <a:r>
              <a:rPr lang="en-US" b="1">
                <a:latin typeface="Courier New" pitchFamily="49" charset="0"/>
              </a:rPr>
              <a:t>0x</a:t>
            </a:r>
            <a:r>
              <a:rPr lang="en-US"/>
              <a:t>’ are hexadecimal, or base 16:    </a:t>
            </a: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0x75A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8F92A607-B491-43CB-BAE3-D5C0B873FDDA}" type="slidenum">
              <a:rPr lang="en-US"/>
              <a:pPr algn="l">
                <a:defRPr/>
              </a:pPr>
              <a:t>53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2794722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3213"/>
            <a:ext cx="8610600" cy="793750"/>
          </a:xfrm>
        </p:spPr>
        <p:txBody>
          <a:bodyPr/>
          <a:lstStyle/>
          <a:p>
            <a:pPr eaLnBrk="1" hangingPunct="1"/>
            <a:r>
              <a:rPr lang="en-US"/>
              <a:t>Defining Variables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76400"/>
            <a:ext cx="8458200" cy="4648200"/>
          </a:xfrm>
        </p:spPr>
        <p:txBody>
          <a:bodyPr/>
          <a:lstStyle/>
          <a:p>
            <a:pPr eaLnBrk="1" hangingPunct="1"/>
            <a:r>
              <a:rPr lang="en-US"/>
              <a:t>Variables of the same type can be defined</a:t>
            </a:r>
          </a:p>
          <a:p>
            <a:pPr lvl="1" eaLnBrk="1" hangingPunct="1">
              <a:buFontTx/>
              <a:buNone/>
            </a:pPr>
            <a:r>
              <a:rPr lang="en-US"/>
              <a:t>- In separate statements</a:t>
            </a:r>
          </a:p>
          <a:p>
            <a:pPr lvl="1" eaLnBrk="1" hangingPunct="1">
              <a:buFontTx/>
              <a:buNone/>
            </a:pPr>
            <a:r>
              <a:rPr lang="en-US" b="1">
                <a:solidFill>
                  <a:srgbClr val="006600"/>
                </a:solidFill>
                <a:latin typeface="Courier New" pitchFamily="49" charset="0"/>
              </a:rPr>
              <a:t>   </a:t>
            </a: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int length;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   int width;</a:t>
            </a:r>
          </a:p>
          <a:p>
            <a:pPr lvl="1" eaLnBrk="1" hangingPunct="1">
              <a:buFontTx/>
              <a:buNone/>
            </a:pPr>
            <a:r>
              <a:rPr lang="en-US"/>
              <a:t>- In the same statement</a:t>
            </a:r>
          </a:p>
          <a:p>
            <a:pPr lvl="1" eaLnBrk="1" hangingPunct="1">
              <a:buFontTx/>
              <a:buNone/>
            </a:pPr>
            <a:r>
              <a:rPr lang="en-US" b="1">
                <a:solidFill>
                  <a:srgbClr val="006600"/>
                </a:solidFill>
                <a:latin typeface="Courier New" pitchFamily="49" charset="0"/>
              </a:rPr>
              <a:t>   </a:t>
            </a: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int length, 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       width;</a:t>
            </a:r>
          </a:p>
          <a:p>
            <a:pPr eaLnBrk="1" hangingPunct="1"/>
            <a:r>
              <a:rPr lang="en-US"/>
              <a:t>Variables of different types must be defined in separate statements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41FE1A24-4FC9-4722-A5CD-EB9EE077A1A9}" type="slidenum">
              <a:rPr lang="en-US"/>
              <a:pPr algn="l">
                <a:defRPr/>
              </a:pPr>
              <a:t>54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4202601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924800" cy="914400"/>
          </a:xfrm>
        </p:spPr>
        <p:txBody>
          <a:bodyPr/>
          <a:lstStyle/>
          <a:p>
            <a:pPr eaLnBrk="1" hangingPunct="1"/>
            <a:r>
              <a:rPr lang="en-US" dirty="0"/>
              <a:t>Floating-Point Data Types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412875"/>
            <a:ext cx="8534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Designed to hold real numbers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/>
              <a:t>	</a:t>
            </a:r>
            <a:r>
              <a:rPr lang="en-US" b="1">
                <a:latin typeface="Courier New" pitchFamily="49" charset="0"/>
              </a:rPr>
              <a:t>12.45      -3.8</a:t>
            </a:r>
            <a:endParaRPr lang="en-US" b="1"/>
          </a:p>
          <a:p>
            <a:pPr eaLnBrk="1" hangingPunct="1">
              <a:lnSpc>
                <a:spcPct val="90000"/>
              </a:lnSpc>
            </a:pPr>
            <a:r>
              <a:rPr lang="en-US"/>
              <a:t>Stored in a form similar to scientific notation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Numbers are all signed</a:t>
            </a:r>
            <a:endParaRPr lang="en-US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/>
              <a:t>3 data types to represent floating-point numbers: </a:t>
            </a:r>
            <a:r>
              <a:rPr lang="en-US" b="1">
                <a:latin typeface="Courier New" pitchFamily="49" charset="0"/>
              </a:rPr>
              <a:t>float</a:t>
            </a:r>
            <a:r>
              <a:rPr lang="en-US"/>
              <a:t>, </a:t>
            </a:r>
            <a:r>
              <a:rPr lang="en-US" b="1">
                <a:latin typeface="Courier New" pitchFamily="49" charset="0"/>
              </a:rPr>
              <a:t>double</a:t>
            </a:r>
            <a:r>
              <a:rPr lang="en-US"/>
              <a:t>, and </a:t>
            </a:r>
            <a:r>
              <a:rPr lang="en-US" b="1">
                <a:latin typeface="Courier New" pitchFamily="49" charset="0"/>
              </a:rPr>
              <a:t>long double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Size of </a:t>
            </a:r>
            <a:r>
              <a:rPr lang="en-US" b="1">
                <a:latin typeface="Courier New" pitchFamily="49" charset="0"/>
              </a:rPr>
              <a:t>float</a:t>
            </a:r>
            <a:r>
              <a:rPr lang="en-US"/>
              <a:t> </a:t>
            </a:r>
            <a:r>
              <a:rPr lang="en-US" b="1">
                <a:sym typeface="Symbol" pitchFamily="18" charset="2"/>
              </a:rPr>
              <a:t></a:t>
            </a:r>
            <a:r>
              <a:rPr lang="en-US">
                <a:sym typeface="Symbol" pitchFamily="18" charset="2"/>
              </a:rPr>
              <a:t> size of </a:t>
            </a:r>
            <a:r>
              <a:rPr lang="en-US" b="1">
                <a:latin typeface="Courier New" pitchFamily="49" charset="0"/>
                <a:sym typeface="Symbol" pitchFamily="18" charset="2"/>
              </a:rPr>
              <a:t>double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>
                <a:sym typeface="Symbol" pitchFamily="18" charset="2"/>
              </a:rPr>
              <a:t>                           </a:t>
            </a:r>
            <a:r>
              <a:rPr lang="en-US" b="1">
                <a:sym typeface="Symbol" pitchFamily="18" charset="2"/>
              </a:rPr>
              <a:t> </a:t>
            </a:r>
            <a:r>
              <a:rPr lang="en-US">
                <a:sym typeface="Symbol" pitchFamily="18" charset="2"/>
              </a:rPr>
              <a:t>size of </a:t>
            </a:r>
            <a:r>
              <a:rPr lang="en-US" b="1">
                <a:latin typeface="Courier New" pitchFamily="49" charset="0"/>
                <a:sym typeface="Symbol" pitchFamily="18" charset="2"/>
              </a:rPr>
              <a:t>long double</a:t>
            </a:r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0F98B4E6-CB8F-41CB-8689-33DC8CEA9CC0}" type="slidenum">
              <a:rPr lang="en-US"/>
              <a:pPr algn="l">
                <a:defRPr/>
              </a:pPr>
              <a:t>55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4651203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Floating-point Constants</a:t>
            </a:r>
          </a:p>
        </p:txBody>
      </p:sp>
      <p:sp>
        <p:nvSpPr>
          <p:cNvPr id="5734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Can be represented in</a:t>
            </a:r>
          </a:p>
          <a:p>
            <a:pPr lvl="1" eaLnBrk="1" hangingPunct="1">
              <a:buFontTx/>
              <a:buChar char="-"/>
            </a:pPr>
            <a:r>
              <a:rPr lang="en-US"/>
              <a:t>Fixed point (decimal) notation: </a:t>
            </a:r>
          </a:p>
          <a:p>
            <a:pPr lvl="1" eaLnBrk="1" hangingPunct="1">
              <a:buFontTx/>
              <a:buNone/>
            </a:pPr>
            <a:r>
              <a:rPr lang="en-US"/>
              <a:t>	</a:t>
            </a:r>
            <a:r>
              <a:rPr lang="en-US" b="1">
                <a:latin typeface="Courier New" pitchFamily="49" charset="0"/>
              </a:rPr>
              <a:t>31.4159		0.0000625</a:t>
            </a:r>
          </a:p>
          <a:p>
            <a:pPr lvl="1" eaLnBrk="1" hangingPunct="1">
              <a:buFontTx/>
              <a:buChar char="-"/>
            </a:pPr>
            <a:r>
              <a:rPr lang="en-US"/>
              <a:t>E notation:</a:t>
            </a:r>
          </a:p>
          <a:p>
            <a:pPr lvl="1" eaLnBrk="1" hangingPunct="1">
              <a:buFontTx/>
              <a:buNone/>
            </a:pPr>
            <a:r>
              <a:rPr lang="en-US"/>
              <a:t>	</a:t>
            </a:r>
            <a:r>
              <a:rPr lang="en-US" b="1">
                <a:latin typeface="Courier New" pitchFamily="49" charset="0"/>
              </a:rPr>
              <a:t>3.14159E1		6.25e-5</a:t>
            </a:r>
          </a:p>
          <a:p>
            <a:pPr eaLnBrk="1" hangingPunct="1"/>
            <a:r>
              <a:rPr lang="en-US"/>
              <a:t>Are </a:t>
            </a:r>
            <a:r>
              <a:rPr lang="en-US" b="1">
                <a:latin typeface="Courier New" pitchFamily="49" charset="0"/>
              </a:rPr>
              <a:t>double</a:t>
            </a:r>
            <a:r>
              <a:rPr lang="en-US"/>
              <a:t> by default</a:t>
            </a:r>
          </a:p>
          <a:p>
            <a:pPr eaLnBrk="1" hangingPunct="1"/>
            <a:r>
              <a:rPr lang="en-US"/>
              <a:t>Can be forced to be float   </a:t>
            </a:r>
            <a:r>
              <a:rPr lang="en-US" b="1">
                <a:latin typeface="Courier New" pitchFamily="49" charset="0"/>
              </a:rPr>
              <a:t>3.14159F</a:t>
            </a:r>
            <a:r>
              <a:rPr lang="en-US"/>
              <a:t>  or long double   </a:t>
            </a:r>
            <a:r>
              <a:rPr lang="en-US" b="1">
                <a:latin typeface="Courier New" pitchFamily="49" charset="0"/>
              </a:rPr>
              <a:t>0.0000625L</a:t>
            </a:r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ED10F25F-7621-434C-9342-3AFDF25287AB}" type="slidenum">
              <a:rPr lang="en-US"/>
              <a:pPr algn="l">
                <a:defRPr/>
              </a:pPr>
              <a:t>56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4829926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Assigning Floating-point Values to Integer Variables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362200"/>
            <a:ext cx="8001000" cy="3733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/>
              <a:t>	If a floating-point value is assigned to an integer variable</a:t>
            </a:r>
          </a:p>
          <a:p>
            <a:pPr lvl="1" eaLnBrk="1" hangingPunct="1"/>
            <a:r>
              <a:rPr lang="en-US"/>
              <a:t>The fractional part will be truncated (</a:t>
            </a:r>
            <a:r>
              <a:rPr lang="en-US" i="1"/>
              <a:t>i.e.</a:t>
            </a:r>
            <a:r>
              <a:rPr lang="en-US"/>
              <a:t>, “chopped off” and discarded)</a:t>
            </a:r>
          </a:p>
          <a:p>
            <a:pPr lvl="1" eaLnBrk="1" hangingPunct="1"/>
            <a:r>
              <a:rPr lang="en-US"/>
              <a:t>The value is not rounded</a:t>
            </a:r>
          </a:p>
          <a:p>
            <a:pPr lvl="1" eaLnBrk="1" hangingPunct="1">
              <a:buFontTx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int rainfall = 3.88;    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cout &lt;&lt; rainfall;  // Displays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E9E216CE-D58F-4F62-A947-8659824BF2E6}" type="slidenum">
              <a:rPr lang="en-US"/>
              <a:pPr algn="l">
                <a:defRPr/>
              </a:pPr>
              <a:t>57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6115019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bool</a:t>
            </a:r>
            <a:r>
              <a:rPr lang="en-US"/>
              <a:t> Data Type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382000" cy="40386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dirty="0"/>
              <a:t>Represents values that are </a:t>
            </a:r>
            <a:r>
              <a:rPr lang="en-US" b="1" dirty="0">
                <a:latin typeface="Courier New" pitchFamily="49" charset="0"/>
              </a:rPr>
              <a:t>true</a:t>
            </a:r>
            <a:r>
              <a:rPr lang="en-US" dirty="0"/>
              <a:t> or </a:t>
            </a:r>
            <a:r>
              <a:rPr lang="en-US" b="1" dirty="0">
                <a:latin typeface="Courier New" pitchFamily="49" charset="0"/>
              </a:rPr>
              <a:t>false</a:t>
            </a:r>
          </a:p>
          <a:p>
            <a:pPr eaLnBrk="1" hangingPunct="1">
              <a:spcBef>
                <a:spcPct val="50000"/>
              </a:spcBef>
            </a:pPr>
            <a:r>
              <a:rPr lang="en-US" b="1" dirty="0">
                <a:latin typeface="Courier New" pitchFamily="49" charset="0"/>
              </a:rPr>
              <a:t>bool</a:t>
            </a:r>
            <a:r>
              <a:rPr lang="en-US" dirty="0"/>
              <a:t> values are stored as small integers</a:t>
            </a:r>
            <a:endParaRPr lang="en-US" dirty="0">
              <a:latin typeface="Courier New" pitchFamily="49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b="1" dirty="0">
                <a:latin typeface="Courier New" pitchFamily="49" charset="0"/>
              </a:rPr>
              <a:t>false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is represented by 0, </a:t>
            </a:r>
            <a:r>
              <a:rPr lang="en-US" b="1" dirty="0">
                <a:latin typeface="Courier New" pitchFamily="49" charset="0"/>
              </a:rPr>
              <a:t>true</a:t>
            </a:r>
            <a:r>
              <a:rPr lang="en-US" dirty="0"/>
              <a:t> by 1 </a:t>
            </a:r>
          </a:p>
          <a:p>
            <a:pPr lvl="1" eaLnBrk="1" hangingPunct="1">
              <a:spcBef>
                <a:spcPct val="40000"/>
              </a:spcBef>
              <a:buFontTx/>
              <a:buNone/>
            </a:pPr>
            <a:r>
              <a:rPr lang="en-US" b="1" dirty="0">
                <a:solidFill>
                  <a:srgbClr val="3D8963"/>
                </a:solidFill>
                <a:latin typeface="Courier New" pitchFamily="49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</a:rPr>
              <a:t>bool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</a:rPr>
              <a:t>allDone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</a:rPr>
              <a:t> = true;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</a:rPr>
              <a:t> bool finished = false;</a:t>
            </a:r>
            <a:endParaRPr lang="en-US" b="1" dirty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en-US" b="1" dirty="0">
              <a:solidFill>
                <a:srgbClr val="3D8963"/>
              </a:solidFill>
              <a:latin typeface="Courier New" pitchFamily="49" charset="0"/>
            </a:endParaRP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8B5847F9-1AB8-44B4-A5DF-7872D8DA43CA}" type="slidenum">
              <a:rPr lang="en-US"/>
              <a:pPr algn="l">
                <a:defRPr/>
              </a:pPr>
              <a:t>58</a:t>
            </a:fld>
            <a:endParaRPr lang="en-US"/>
          </a:p>
        </p:txBody>
      </p:sp>
      <p:sp>
        <p:nvSpPr>
          <p:cNvPr id="59397" name="Text Box 7"/>
          <p:cNvSpPr txBox="1">
            <a:spLocks noChangeArrowheads="1"/>
          </p:cNvSpPr>
          <p:nvPr/>
        </p:nvSpPr>
        <p:spPr bwMode="auto">
          <a:xfrm>
            <a:off x="7924800" y="441960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70000"/>
              </a:lnSpc>
            </a:pPr>
            <a:endParaRPr lang="en-US" sz="2000">
              <a:solidFill>
                <a:srgbClr val="A50021"/>
              </a:solidFill>
            </a:endParaRPr>
          </a:p>
        </p:txBody>
      </p:sp>
      <p:grpSp>
        <p:nvGrpSpPr>
          <p:cNvPr id="59398" name="Group 11"/>
          <p:cNvGrpSpPr>
            <a:grpSpLocks/>
          </p:cNvGrpSpPr>
          <p:nvPr/>
        </p:nvGrpSpPr>
        <p:grpSpPr bwMode="auto">
          <a:xfrm>
            <a:off x="5715000" y="4191000"/>
            <a:ext cx="3124200" cy="1066800"/>
            <a:chOff x="3600" y="2640"/>
            <a:chExt cx="1968" cy="672"/>
          </a:xfrm>
        </p:grpSpPr>
        <p:sp>
          <p:nvSpPr>
            <p:cNvPr id="59399" name="Rectangle 4"/>
            <p:cNvSpPr>
              <a:spLocks noChangeArrowheads="1"/>
            </p:cNvSpPr>
            <p:nvPr/>
          </p:nvSpPr>
          <p:spPr bwMode="auto">
            <a:xfrm>
              <a:off x="3840" y="2832"/>
              <a:ext cx="528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9400" name="Text Box 5"/>
            <p:cNvSpPr txBox="1">
              <a:spLocks noChangeArrowheads="1"/>
            </p:cNvSpPr>
            <p:nvPr/>
          </p:nvSpPr>
          <p:spPr bwMode="auto">
            <a:xfrm>
              <a:off x="3600" y="2640"/>
              <a:ext cx="196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70000"/>
                </a:lnSpc>
              </a:pPr>
              <a:r>
                <a:rPr lang="en-US" sz="2200" b="1">
                  <a:latin typeface="Courier New" pitchFamily="49" charset="0"/>
                </a:rPr>
                <a:t>allDone  finished</a:t>
              </a:r>
            </a:p>
          </p:txBody>
        </p:sp>
        <p:sp>
          <p:nvSpPr>
            <p:cNvPr id="59401" name="Text Box 6"/>
            <p:cNvSpPr txBox="1">
              <a:spLocks noChangeArrowheads="1"/>
            </p:cNvSpPr>
            <p:nvPr/>
          </p:nvSpPr>
          <p:spPr bwMode="auto">
            <a:xfrm>
              <a:off x="3984" y="2976"/>
              <a:ext cx="231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70000"/>
                </a:lnSpc>
              </a:pPr>
              <a:r>
                <a:rPr 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59402" name="Rectangle 8"/>
            <p:cNvSpPr>
              <a:spLocks noChangeArrowheads="1"/>
            </p:cNvSpPr>
            <p:nvPr/>
          </p:nvSpPr>
          <p:spPr bwMode="auto">
            <a:xfrm>
              <a:off x="4848" y="2832"/>
              <a:ext cx="480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9403" name="Text Box 9"/>
            <p:cNvSpPr txBox="1">
              <a:spLocks noChangeArrowheads="1"/>
            </p:cNvSpPr>
            <p:nvPr/>
          </p:nvSpPr>
          <p:spPr bwMode="auto">
            <a:xfrm>
              <a:off x="4992" y="2976"/>
              <a:ext cx="231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70000"/>
                </a:lnSpc>
              </a:pPr>
              <a:r>
                <a:rPr lang="en-US" sz="2400" b="1">
                  <a:latin typeface="Courier New" pitchFamily="49" charset="0"/>
                </a:rPr>
                <a:t>0</a:t>
              </a:r>
            </a:p>
          </p:txBody>
        </p:sp>
      </p:grpSp>
      <p:pic>
        <p:nvPicPr>
          <p:cNvPr id="12" name="Picture 11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164929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The </a:t>
            </a:r>
            <a:r>
              <a:rPr lang="en-US" b="1" dirty="0">
                <a:latin typeface="Courier New" pitchFamily="49" charset="0"/>
              </a:rPr>
              <a:t>char</a:t>
            </a:r>
            <a:r>
              <a:rPr lang="en-US" dirty="0"/>
              <a:t> Data Type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05000"/>
            <a:ext cx="8458200" cy="4267200"/>
          </a:xfrm>
        </p:spPr>
        <p:txBody>
          <a:bodyPr/>
          <a:lstStyle/>
          <a:p>
            <a:pPr eaLnBrk="1" hangingPunct="1"/>
            <a:r>
              <a:rPr lang="en-US"/>
              <a:t>Used to hold single characters or very small integer values</a:t>
            </a:r>
          </a:p>
          <a:p>
            <a:pPr eaLnBrk="1" hangingPunct="1"/>
            <a:r>
              <a:rPr lang="en-US"/>
              <a:t>Usually occupies 1 byte of memory</a:t>
            </a:r>
          </a:p>
          <a:p>
            <a:pPr eaLnBrk="1" hangingPunct="1"/>
            <a:r>
              <a:rPr lang="en-US"/>
              <a:t>A numeric code representing the character is stored in memory 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98228C20-A6E9-48C1-9156-1644A6DD07D9}" type="slidenum">
              <a:rPr lang="en-US"/>
              <a:pPr algn="l">
                <a:defRPr/>
              </a:pPr>
              <a:t>59</a:t>
            </a:fld>
            <a:endParaRPr lang="en-US"/>
          </a:p>
        </p:txBody>
      </p:sp>
      <p:sp>
        <p:nvSpPr>
          <p:cNvPr id="47109" name="Text Box 4"/>
          <p:cNvSpPr txBox="1">
            <a:spLocks noChangeArrowheads="1"/>
          </p:cNvSpPr>
          <p:nvPr/>
        </p:nvSpPr>
        <p:spPr bwMode="auto">
          <a:xfrm>
            <a:off x="1295400" y="4648200"/>
            <a:ext cx="6477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SOURCE CODE                        MEMORY </a:t>
            </a:r>
          </a:p>
          <a:p>
            <a:endParaRPr lang="en-US" sz="2800" b="1">
              <a:solidFill>
                <a:srgbClr val="3D8963"/>
              </a:solidFill>
              <a:latin typeface="Courier New" pitchFamily="49" charset="0"/>
            </a:endParaRPr>
          </a:p>
          <a:p>
            <a:r>
              <a:rPr lang="en-US" sz="2800" b="1">
                <a:solidFill>
                  <a:srgbClr val="FF0000"/>
                </a:solidFill>
                <a:latin typeface="Courier New" pitchFamily="49" charset="0"/>
              </a:rPr>
              <a:t>char letter = 'C';</a:t>
            </a:r>
            <a:r>
              <a:rPr lang="en-US" sz="2800" b="1">
                <a:solidFill>
                  <a:srgbClr val="006600"/>
                </a:solidFill>
                <a:latin typeface="Courier New" pitchFamily="49" charset="0"/>
              </a:rPr>
              <a:t>  </a:t>
            </a:r>
            <a:r>
              <a:rPr lang="en-US" sz="2800" b="1">
                <a:latin typeface="Courier New" pitchFamily="49" charset="0"/>
              </a:rPr>
              <a:t>letter</a:t>
            </a: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6019800" y="5943600"/>
            <a:ext cx="574675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Courier New" pitchFamily="49" charset="0"/>
              </a:rPr>
              <a:t>67</a:t>
            </a:r>
          </a:p>
        </p:txBody>
      </p:sp>
      <p:pic>
        <p:nvPicPr>
          <p:cNvPr id="7" name="Picture 6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83769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3213"/>
            <a:ext cx="8610600" cy="839787"/>
          </a:xfrm>
        </p:spPr>
        <p:txBody>
          <a:bodyPr/>
          <a:lstStyle/>
          <a:p>
            <a:pPr eaLnBrk="1" hangingPunct="1"/>
            <a:r>
              <a:rPr lang="en-US"/>
              <a:t>Example Program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8153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#include &lt;</a:t>
            </a:r>
            <a:r>
              <a:rPr lang="en-US" sz="2800" dirty="0" err="1">
                <a:latin typeface="Courier New" pitchFamily="49" charset="0"/>
              </a:rPr>
              <a:t>iostream</a:t>
            </a:r>
            <a:r>
              <a:rPr lang="en-US" sz="2800" dirty="0">
                <a:latin typeface="Courier New" pitchFamily="49" charset="0"/>
              </a:rPr>
              <a:t>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using namespace </a:t>
            </a:r>
            <a:r>
              <a:rPr lang="en-US" sz="2800" dirty="0" err="1">
                <a:latin typeface="Courier New" pitchFamily="49" charset="0"/>
              </a:rPr>
              <a:t>std</a:t>
            </a:r>
            <a:r>
              <a:rPr lang="en-US" sz="2800" dirty="0"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800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 err="1">
                <a:latin typeface="Courier New" pitchFamily="49" charset="0"/>
              </a:rPr>
              <a:t>int</a:t>
            </a:r>
            <a:r>
              <a:rPr lang="en-US" sz="2800" dirty="0">
                <a:latin typeface="Courier New" pitchFamily="49" charset="0"/>
              </a:rPr>
              <a:t> main()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	 double num1 = 5, num2, sum;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   num2 = 12;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800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   sum = num1 + num2;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   </a:t>
            </a:r>
            <a:r>
              <a:rPr lang="en-US" sz="2800" dirty="0" err="1">
                <a:latin typeface="Courier New" pitchFamily="49" charset="0"/>
              </a:rPr>
              <a:t>cout</a:t>
            </a:r>
            <a:r>
              <a:rPr lang="en-US" sz="2800" dirty="0">
                <a:latin typeface="Courier New" pitchFamily="49" charset="0"/>
              </a:rPr>
              <a:t> &lt;&lt; "The sum is " &lt;&lt; sum;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   return 0;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}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1-</a:t>
            </a:r>
            <a:fld id="{8940EF97-3612-4467-8E03-C908BEFDB19C}" type="slidenum">
              <a:rPr lang="en-US"/>
              <a:pPr algn="l">
                <a:defRPr/>
              </a:pPr>
              <a:t>6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635375" y="3068638"/>
            <a:ext cx="576263" cy="5762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581400" y="4327524"/>
            <a:ext cx="576262" cy="5048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133600" y="4327524"/>
            <a:ext cx="576262" cy="5762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" name="Picture 7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  <p:sp>
        <p:nvSpPr>
          <p:cNvPr id="11" name="Oval 10"/>
          <p:cNvSpPr/>
          <p:nvPr/>
        </p:nvSpPr>
        <p:spPr>
          <a:xfrm>
            <a:off x="2302668" y="3482260"/>
            <a:ext cx="576263" cy="5762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90397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The </a:t>
            </a:r>
            <a:r>
              <a:rPr lang="en-US" b="1" dirty="0">
                <a:latin typeface="Courier New" pitchFamily="49" charset="0"/>
              </a:rPr>
              <a:t>char</a:t>
            </a:r>
            <a:r>
              <a:rPr lang="en-US" dirty="0"/>
              <a:t> Data Type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05000"/>
            <a:ext cx="8458200" cy="4267200"/>
          </a:xfrm>
        </p:spPr>
        <p:txBody>
          <a:bodyPr/>
          <a:lstStyle/>
          <a:p>
            <a:pPr eaLnBrk="1" hangingPunct="1"/>
            <a:r>
              <a:rPr lang="en-US"/>
              <a:t>Used to hold single characters or very small integer values</a:t>
            </a:r>
          </a:p>
          <a:p>
            <a:pPr eaLnBrk="1" hangingPunct="1"/>
            <a:r>
              <a:rPr lang="en-US"/>
              <a:t>Usually occupies 1 byte of memory</a:t>
            </a:r>
          </a:p>
          <a:p>
            <a:pPr eaLnBrk="1" hangingPunct="1"/>
            <a:r>
              <a:rPr lang="en-US"/>
              <a:t>A numeric code representing the character is stored in memory 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98228C20-A6E9-48C1-9156-1644A6DD07D9}" type="slidenum">
              <a:rPr lang="en-US"/>
              <a:pPr algn="l">
                <a:defRPr/>
              </a:pPr>
              <a:t>60</a:t>
            </a:fld>
            <a:endParaRPr lang="en-US"/>
          </a:p>
        </p:txBody>
      </p:sp>
      <p:sp>
        <p:nvSpPr>
          <p:cNvPr id="47109" name="Text Box 4"/>
          <p:cNvSpPr txBox="1">
            <a:spLocks noChangeArrowheads="1"/>
          </p:cNvSpPr>
          <p:nvPr/>
        </p:nvSpPr>
        <p:spPr bwMode="auto">
          <a:xfrm>
            <a:off x="1295400" y="4648200"/>
            <a:ext cx="6477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SOURCE CODE                        MEMORY </a:t>
            </a:r>
          </a:p>
          <a:p>
            <a:endParaRPr lang="en-US" sz="2800" b="1">
              <a:solidFill>
                <a:srgbClr val="3D8963"/>
              </a:solidFill>
              <a:latin typeface="Courier New" pitchFamily="49" charset="0"/>
            </a:endParaRPr>
          </a:p>
          <a:p>
            <a:r>
              <a:rPr lang="en-US" sz="2800" b="1">
                <a:solidFill>
                  <a:srgbClr val="FF0000"/>
                </a:solidFill>
                <a:latin typeface="Courier New" pitchFamily="49" charset="0"/>
              </a:rPr>
              <a:t>char letter = 'C';</a:t>
            </a:r>
            <a:r>
              <a:rPr lang="en-US" sz="2800" b="1">
                <a:solidFill>
                  <a:srgbClr val="006600"/>
                </a:solidFill>
                <a:latin typeface="Courier New" pitchFamily="49" charset="0"/>
              </a:rPr>
              <a:t>  </a:t>
            </a:r>
            <a:r>
              <a:rPr lang="en-US" sz="2800" b="1">
                <a:latin typeface="Courier New" pitchFamily="49" charset="0"/>
              </a:rPr>
              <a:t>letter</a:t>
            </a: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6019800" y="5943600"/>
            <a:ext cx="574675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Courier New" pitchFamily="49" charset="0"/>
              </a:rPr>
              <a:t>67</a:t>
            </a:r>
          </a:p>
        </p:txBody>
      </p:sp>
      <p:pic>
        <p:nvPicPr>
          <p:cNvPr id="7" name="Picture 6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3514537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611188" y="0"/>
            <a:ext cx="8229600" cy="620713"/>
          </a:xfrm>
        </p:spPr>
        <p:txBody>
          <a:bodyPr/>
          <a:lstStyle/>
          <a:p>
            <a:r>
              <a:rPr lang="en-US"/>
              <a:t>In-Class Exercise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468313" y="981075"/>
            <a:ext cx="8229600" cy="4525963"/>
          </a:xfrm>
        </p:spPr>
        <p:txBody>
          <a:bodyPr/>
          <a:lstStyle/>
          <a:p>
            <a:r>
              <a:rPr lang="en-US"/>
              <a:t>What is wrong with the following program?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#include &lt;iostream&gt;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using namespace std;</a:t>
            </a:r>
          </a:p>
          <a:p>
            <a:pPr>
              <a:buFont typeface="Arial" charset="0"/>
              <a:buNone/>
            </a:pPr>
            <a:endParaRPr lang="en-US" sz="2400">
              <a:latin typeface="Courier New" pitchFamily="49" charset="0"/>
              <a:cs typeface="Courier New" pitchFamily="49" charset="0"/>
            </a:endParaRP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int main()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{    char letter;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    letter = "Z";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    cout&lt;&lt;letter&lt;&lt;endl;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    return 0;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} </a:t>
            </a: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5299684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5"/>
          <p:cNvSpPr>
            <a:spLocks noGrp="1"/>
          </p:cNvSpPr>
          <p:nvPr>
            <p:ph type="title"/>
          </p:nvPr>
        </p:nvSpPr>
        <p:spPr>
          <a:xfrm>
            <a:off x="539750" y="0"/>
            <a:ext cx="8229600" cy="765175"/>
          </a:xfrm>
        </p:spPr>
        <p:txBody>
          <a:bodyPr/>
          <a:lstStyle/>
          <a:p>
            <a:r>
              <a:rPr lang="en-US"/>
              <a:t>Summary of data types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820738"/>
          <a:ext cx="9144000" cy="6037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3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598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0485">
                <a:tc>
                  <a:txBody>
                    <a:bodyPr/>
                    <a:lstStyle/>
                    <a:p>
                      <a:r>
                        <a:rPr lang="en-US"/>
                        <a:t>Name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Size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Range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49">
                <a:tc>
                  <a:txBody>
                    <a:bodyPr/>
                    <a:lstStyle/>
                    <a:p>
                      <a:r>
                        <a:rPr lang="en-US"/>
                        <a:t>char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Character or small integer.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1byte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signed: -128 to 127</a:t>
                      </a:r>
                      <a:br>
                        <a:rPr lang="en-US"/>
                      </a:br>
                      <a:r>
                        <a:rPr lang="en-US"/>
                        <a:t>unsigned: 0 to 255</a:t>
                      </a:r>
                    </a:p>
                  </a:txBody>
                  <a:tcPr marL="82296" marR="82296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6212">
                <a:tc>
                  <a:txBody>
                    <a:bodyPr/>
                    <a:lstStyle/>
                    <a:p>
                      <a:r>
                        <a:rPr lang="en-US"/>
                        <a:t>short int</a:t>
                      </a:r>
                      <a:br>
                        <a:rPr lang="en-US"/>
                      </a:br>
                      <a:r>
                        <a:rPr lang="en-US"/>
                        <a:t>(short)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Short Integer.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2bytes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signed: -32768 to 32767</a:t>
                      </a:r>
                      <a:br>
                        <a:rPr lang="en-US"/>
                      </a:br>
                      <a:r>
                        <a:rPr lang="en-US"/>
                        <a:t>unsigned: 0 to 65535</a:t>
                      </a:r>
                    </a:p>
                  </a:txBody>
                  <a:tcPr marL="82296" marR="82296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4076">
                <a:tc>
                  <a:txBody>
                    <a:bodyPr/>
                    <a:lstStyle/>
                    <a:p>
                      <a:r>
                        <a:rPr lang="en-US"/>
                        <a:t>int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Integer.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4bytes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signed: -2147483648 to 2147483647</a:t>
                      </a:r>
                      <a:br>
                        <a:rPr lang="en-US"/>
                      </a:br>
                      <a:r>
                        <a:rPr lang="en-US"/>
                        <a:t>unsigned: 0 to 4294967295</a:t>
                      </a:r>
                    </a:p>
                  </a:txBody>
                  <a:tcPr marL="82296" marR="82296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4076">
                <a:tc>
                  <a:txBody>
                    <a:bodyPr/>
                    <a:lstStyle/>
                    <a:p>
                      <a:r>
                        <a:rPr lang="en-US"/>
                        <a:t>long int</a:t>
                      </a:r>
                      <a:br>
                        <a:rPr lang="en-US"/>
                      </a:br>
                      <a:r>
                        <a:rPr lang="en-US"/>
                        <a:t>(long)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Long integer.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4bytes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signed: -2147483648 to 2147483647</a:t>
                      </a:r>
                      <a:br>
                        <a:rPr lang="en-US"/>
                      </a:br>
                      <a:r>
                        <a:rPr lang="en-US"/>
                        <a:t>unsigned: 0 to 4294967295</a:t>
                      </a:r>
                    </a:p>
                  </a:txBody>
                  <a:tcPr marL="82296" marR="82296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6212">
                <a:tc>
                  <a:txBody>
                    <a:bodyPr/>
                    <a:lstStyle/>
                    <a:p>
                      <a:r>
                        <a:rPr lang="en-US"/>
                        <a:t>bool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Boolean value. It can take one of two values: true or false.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1byte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true or false</a:t>
                      </a:r>
                    </a:p>
                  </a:txBody>
                  <a:tcPr marL="82296" marR="82296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8349">
                <a:tc>
                  <a:txBody>
                    <a:bodyPr/>
                    <a:lstStyle/>
                    <a:p>
                      <a:r>
                        <a:rPr lang="en-US"/>
                        <a:t>float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Floating point number.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4bytes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+/- 3.4e +/- 38 (~7 digits)</a:t>
                      </a:r>
                    </a:p>
                  </a:txBody>
                  <a:tcPr marL="82296" marR="82296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8349">
                <a:tc>
                  <a:txBody>
                    <a:bodyPr/>
                    <a:lstStyle/>
                    <a:p>
                      <a:r>
                        <a:rPr lang="en-US"/>
                        <a:t>double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Double precision floating point number.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8bytes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+/- 1.7e +/- 308 (~15 digits)</a:t>
                      </a:r>
                    </a:p>
                  </a:txBody>
                  <a:tcPr marL="82296" marR="82296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8349">
                <a:tc>
                  <a:txBody>
                    <a:bodyPr/>
                    <a:lstStyle/>
                    <a:p>
                      <a:r>
                        <a:rPr lang="en-US"/>
                        <a:t>long double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Long double precision floating point number.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8bytes</a:t>
                      </a:r>
                    </a:p>
                  </a:txBody>
                  <a:tcPr marL="82296" marR="82296"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+/- 1.7e +/- 308 (~15 digits)</a:t>
                      </a:r>
                    </a:p>
                  </a:txBody>
                  <a:tcPr marL="82296" marR="82296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7091049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Naming Constant</a:t>
            </a:r>
            <a:endParaRPr lang="en-GB" cap="none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15653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Named Constants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752600"/>
            <a:ext cx="8294688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u="sng"/>
              <a:t>Named constant</a:t>
            </a:r>
            <a:r>
              <a:rPr lang="en-US"/>
              <a:t> (</a:t>
            </a:r>
            <a:r>
              <a:rPr lang="en-US" u="sng"/>
              <a:t>constant variable</a:t>
            </a:r>
            <a:r>
              <a:rPr lang="en-US"/>
              <a:t>): variable whose content cannot be changed during program execution</a:t>
            </a:r>
          </a:p>
          <a:p>
            <a:pPr>
              <a:lnSpc>
                <a:spcPct val="90000"/>
              </a:lnSpc>
            </a:pPr>
            <a:r>
              <a:rPr lang="en-US"/>
              <a:t>Used for representing constant values with descriptive names: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/>
              <a:t>	</a:t>
            </a:r>
            <a:r>
              <a:rPr lang="en-US">
                <a:latin typeface="Courier New" pitchFamily="49" charset="0"/>
              </a:rPr>
              <a:t>const double TAX_RATE = 0.0675;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>
                <a:latin typeface="Courier New" pitchFamily="49" charset="0"/>
              </a:rPr>
              <a:t>	const int NUM_STATES = 50;</a:t>
            </a:r>
          </a:p>
          <a:p>
            <a:pPr>
              <a:lnSpc>
                <a:spcPct val="90000"/>
              </a:lnSpc>
            </a:pPr>
            <a:r>
              <a:rPr lang="en-US"/>
              <a:t>Often named in uppercase letters</a:t>
            </a: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41259318"/>
      </p:ext>
    </p:extLst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765175"/>
          </a:xfrm>
        </p:spPr>
        <p:txBody>
          <a:bodyPr/>
          <a:lstStyle/>
          <a:p>
            <a:r>
              <a:rPr lang="en-US"/>
              <a:t>Defining constants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>
          <a:xfrm>
            <a:off x="0" y="836613"/>
            <a:ext cx="9144000" cy="6021387"/>
          </a:xfrm>
          <a:solidFill>
            <a:schemeClr val="bg1"/>
          </a:solidFill>
        </p:spPr>
        <p:txBody>
          <a:bodyPr/>
          <a:lstStyle/>
          <a:p>
            <a:r>
              <a:rPr lang="en-US" sz="2400" dirty="0">
                <a:latin typeface="Arial" charset="0"/>
                <a:cs typeface="Arial" charset="0"/>
              </a:rPr>
              <a:t>You can define your own names for constants that you use very often without having to resort to memory-consuming variables, simply by using the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#define </a:t>
            </a:r>
            <a:r>
              <a:rPr lang="en-US" sz="2400" dirty="0">
                <a:latin typeface="Arial" charset="0"/>
                <a:cs typeface="Arial" charset="0"/>
              </a:rPr>
              <a:t>preprocessor directive.</a:t>
            </a:r>
          </a:p>
          <a:p>
            <a:r>
              <a:rPr lang="en-US" sz="2400" dirty="0">
                <a:latin typeface="Arial" charset="0"/>
                <a:cs typeface="Arial" charset="0"/>
              </a:rPr>
              <a:t>Its format:</a:t>
            </a:r>
          </a:p>
          <a:p>
            <a:pPr marL="457200" lvl="1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#define identifier value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Example: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using namespace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#define PI 3.14159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#define NEWLINE '\n‘</a:t>
            </a:r>
          </a:p>
          <a:p>
            <a:pPr>
              <a:buFont typeface="Arial" charset="0"/>
              <a:buNone/>
            </a:pP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main ()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{ double r=5.0;               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double circle;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circle = 2 * PI * r;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&lt;&lt; circle;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&lt;&lt; NEWLINE;  return 0;}</a:t>
            </a:r>
            <a:br>
              <a:rPr lang="en-US" sz="2400" dirty="0"/>
            </a:br>
            <a:endParaRPr lang="en-US" sz="2400" dirty="0">
              <a:latin typeface="Arial" charset="0"/>
              <a:cs typeface="Arial" charset="0"/>
            </a:endParaRP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0498457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755650" y="0"/>
            <a:ext cx="8229600" cy="836613"/>
          </a:xfrm>
        </p:spPr>
        <p:txBody>
          <a:bodyPr/>
          <a:lstStyle/>
          <a:p>
            <a:r>
              <a:rPr lang="en-US" b="1"/>
              <a:t>Declared constants (const)</a:t>
            </a:r>
            <a:endParaRPr lang="en-US"/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0" y="908050"/>
            <a:ext cx="9144000" cy="5949950"/>
          </a:xfrm>
          <a:solidFill>
            <a:schemeClr val="bg1"/>
          </a:solidFill>
        </p:spPr>
        <p:txBody>
          <a:bodyPr/>
          <a:lstStyle/>
          <a:p>
            <a:r>
              <a:rPr lang="en-US" sz="2800">
                <a:latin typeface="Arial" charset="0"/>
                <a:cs typeface="Arial" charset="0"/>
              </a:rPr>
              <a:t>With the const prefix you can declare constants with a specific type in the same way as you would do with a variable</a:t>
            </a:r>
          </a:p>
          <a:p>
            <a:r>
              <a:rPr lang="en-US" sz="2800">
                <a:latin typeface="Arial" charset="0"/>
                <a:cs typeface="Arial" charset="0"/>
              </a:rPr>
              <a:t>Example: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#include &lt;iostream&gt;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using namespace std;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int main ()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{ double r=5.0,circle;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  const double PI = 3.14159;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  const char NEWLINE = '\n';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  circle = 2 * PI * r;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  cout &lt;&lt; circle;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  cout &lt;&lt; NEWLINE; return 0;}</a:t>
            </a: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897645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String Constant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382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/>
              <a:t>Can be stored a series of characters in consecutive memory locations </a:t>
            </a:r>
          </a:p>
          <a:p>
            <a:pPr lvl="1" eaLnBrk="1" hangingPunct="1">
              <a:buFontTx/>
              <a:buNone/>
            </a:pPr>
            <a:r>
              <a:rPr lang="en-US" sz="2400"/>
              <a:t>	</a:t>
            </a:r>
            <a:r>
              <a:rPr lang="en-US" sz="2400">
                <a:solidFill>
                  <a:srgbClr val="FF0000"/>
                </a:solidFill>
              </a:rPr>
              <a:t>                     </a:t>
            </a:r>
            <a:r>
              <a:rPr lang="en-US" sz="3200" b="1">
                <a:solidFill>
                  <a:srgbClr val="FF0000"/>
                </a:solidFill>
                <a:latin typeface="Courier New" pitchFamily="49" charset="0"/>
              </a:rPr>
              <a:t>"Hello"</a:t>
            </a:r>
            <a:endParaRPr lang="en-US" sz="3200" b="1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/>
              <a:t>Stored with the </a:t>
            </a:r>
            <a:r>
              <a:rPr lang="en-US">
                <a:solidFill>
                  <a:schemeClr val="accent2"/>
                </a:solidFill>
              </a:rPr>
              <a:t>null terminator</a:t>
            </a:r>
            <a:r>
              <a:rPr lang="en-US"/>
              <a:t>, </a:t>
            </a:r>
            <a:r>
              <a:rPr lang="en-US" b="1">
                <a:latin typeface="Courier New" pitchFamily="49" charset="0"/>
              </a:rPr>
              <a:t>\0</a:t>
            </a:r>
            <a:r>
              <a:rPr lang="en-US"/>
              <a:t>, at end</a:t>
            </a:r>
            <a:endParaRPr lang="en-US" sz="2800"/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endParaRPr lang="en-US" sz="2800"/>
          </a:p>
          <a:p>
            <a:pPr eaLnBrk="1" hangingPunct="1">
              <a:lnSpc>
                <a:spcPct val="90000"/>
              </a:lnSpc>
              <a:spcBef>
                <a:spcPct val="75000"/>
              </a:spcBef>
            </a:pPr>
            <a:r>
              <a:rPr lang="en-US"/>
              <a:t>Is comprised of characters between the </a:t>
            </a:r>
            <a:r>
              <a:rPr lang="en-US" b="1">
                <a:latin typeface="Courier New" pitchFamily="49" charset="0"/>
              </a:rPr>
              <a:t>" "</a:t>
            </a:r>
            <a:endParaRPr lang="en-US" b="1"/>
          </a:p>
        </p:txBody>
      </p:sp>
      <p:sp>
        <p:nvSpPr>
          <p:cNvPr id="2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20538FDB-9F6A-4A91-B47C-711D1429FC70}" type="slidenum">
              <a:rPr lang="en-US"/>
              <a:pPr algn="l">
                <a:defRPr/>
              </a:pPr>
              <a:t>67</a:t>
            </a:fld>
            <a:endParaRPr lang="en-US"/>
          </a:p>
        </p:txBody>
      </p:sp>
      <p:graphicFrame>
        <p:nvGraphicFramePr>
          <p:cNvPr id="26693" name="Group 69"/>
          <p:cNvGraphicFramePr>
            <a:graphicFrameLocks noGrp="1"/>
          </p:cNvGraphicFramePr>
          <p:nvPr/>
        </p:nvGraphicFramePr>
        <p:xfrm>
          <a:off x="1752600" y="4191000"/>
          <a:ext cx="4495800" cy="518160"/>
        </p:xfrm>
        <a:graphic>
          <a:graphicData uri="http://schemas.openxmlformats.org/drawingml/2006/table">
            <a:tbl>
              <a:tblPr/>
              <a:tblGrid>
                <a:gridCol w="74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3D8963"/>
                          </a:solidFill>
                          <a:effectLst/>
                          <a:latin typeface="Courier New" pitchFamily="49" charset="0"/>
                        </a:rPr>
                        <a:t>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3D8963"/>
                          </a:solidFill>
                          <a:effectLst/>
                          <a:latin typeface="Courier New" pitchFamily="49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3D8963"/>
                          </a:solidFill>
                          <a:effectLst/>
                          <a:latin typeface="Courier New" pitchFamily="49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3D8963"/>
                          </a:solidFill>
                          <a:effectLst/>
                          <a:latin typeface="Courier New" pitchFamily="49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3D8963"/>
                          </a:solidFill>
                          <a:effectLst/>
                          <a:latin typeface="Courier New" pitchFamily="49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3D8963"/>
                          </a:solidFill>
                          <a:effectLst/>
                          <a:latin typeface="Courier New" pitchFamily="49" charset="0"/>
                        </a:rPr>
                        <a:t>\0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" name="Picture 5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3989742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 character or a string constant?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A character constant is a single character, enclosed in single quotes:</a:t>
            </a:r>
          </a:p>
          <a:p>
            <a:pPr lvl="2" eaLnBrk="1" hangingPunct="1">
              <a:buFontTx/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'C'</a:t>
            </a:r>
          </a:p>
          <a:p>
            <a:pPr eaLnBrk="1" hangingPunct="1"/>
            <a:r>
              <a:rPr lang="en-US">
                <a:cs typeface="Courier New" pitchFamily="49" charset="0"/>
              </a:rPr>
              <a:t>A string constant is a sequence of characters enclosed in double quotes:</a:t>
            </a:r>
          </a:p>
          <a:p>
            <a:pPr lvl="2" eaLnBrk="1" hangingPunct="1">
              <a:buFontTx/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"Hello, there!"</a:t>
            </a:r>
          </a:p>
          <a:p>
            <a:pPr eaLnBrk="1" hangingPunct="1"/>
            <a:r>
              <a:rPr lang="en-US">
                <a:cs typeface="Courier New" pitchFamily="49" charset="0"/>
              </a:rPr>
              <a:t>A single character in double quotes is a string constant, not a character constant:</a:t>
            </a:r>
          </a:p>
          <a:p>
            <a:pPr lvl="2" eaLnBrk="1" hangingPunct="1">
              <a:buFontTx/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"C"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48628206-B213-4075-91FE-540CB947FEC9}" type="slidenum">
              <a:rPr lang="en-US"/>
              <a:pPr algn="l">
                <a:defRPr/>
              </a:pPr>
              <a:t>68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7820627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3213"/>
            <a:ext cx="8610600" cy="727075"/>
          </a:xfrm>
        </p:spPr>
        <p:txBody>
          <a:bodyPr/>
          <a:lstStyle/>
          <a:p>
            <a:pPr eaLnBrk="1" hangingPunct="1"/>
            <a:r>
              <a:rPr lang="en-US" dirty="0"/>
              <a:t>The C++ </a:t>
            </a:r>
            <a:r>
              <a:rPr lang="en-US" b="1" dirty="0">
                <a:latin typeface="Courier New" pitchFamily="49" charset="0"/>
              </a:rPr>
              <a:t>string</a:t>
            </a:r>
            <a:r>
              <a:rPr lang="en-US" dirty="0"/>
              <a:t> Class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8763000" cy="449580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/>
              <a:t>Must </a:t>
            </a:r>
            <a:r>
              <a:rPr lang="en-US" b="1">
                <a:latin typeface="Courier New" pitchFamily="49" charset="0"/>
              </a:rPr>
              <a:t>#include &lt;string&gt;</a:t>
            </a:r>
            <a:r>
              <a:rPr lang="en-US"/>
              <a:t> to create and use string objects</a:t>
            </a:r>
          </a:p>
          <a:p>
            <a:pPr eaLnBrk="1" hangingPunct="1">
              <a:lnSpc>
                <a:spcPct val="85000"/>
              </a:lnSpc>
              <a:spcBef>
                <a:spcPct val="40000"/>
              </a:spcBef>
            </a:pPr>
            <a:r>
              <a:rPr lang="en-US"/>
              <a:t>Can define </a:t>
            </a:r>
            <a:r>
              <a:rPr lang="en-US" b="1">
                <a:latin typeface="Courier New" pitchFamily="49" charset="0"/>
              </a:rPr>
              <a:t>string</a:t>
            </a:r>
            <a:r>
              <a:rPr lang="en-US"/>
              <a:t> variables in programs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006600"/>
                </a:solidFill>
                <a:latin typeface="Courier New" pitchFamily="49" charset="0"/>
              </a:rPr>
              <a:t>   </a:t>
            </a:r>
            <a:r>
              <a:rPr lang="en-US" sz="2800" b="1">
                <a:solidFill>
                  <a:srgbClr val="FF0000"/>
                </a:solidFill>
                <a:latin typeface="Courier New" pitchFamily="49" charset="0"/>
              </a:rPr>
              <a:t>string name;</a:t>
            </a:r>
          </a:p>
          <a:p>
            <a:pPr eaLnBrk="1" hangingPunct="1">
              <a:lnSpc>
                <a:spcPct val="85000"/>
              </a:lnSpc>
              <a:spcBef>
                <a:spcPct val="40000"/>
              </a:spcBef>
            </a:pPr>
            <a:r>
              <a:rPr lang="en-US"/>
              <a:t>Can assign values to string variables with the assignment operator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006600"/>
                </a:solidFill>
                <a:latin typeface="Courier New" pitchFamily="49" charset="0"/>
              </a:rPr>
              <a:t>  </a:t>
            </a: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name = "George";</a:t>
            </a:r>
          </a:p>
          <a:p>
            <a:pPr eaLnBrk="1" hangingPunct="1">
              <a:lnSpc>
                <a:spcPct val="85000"/>
              </a:lnSpc>
              <a:spcBef>
                <a:spcPct val="40000"/>
              </a:spcBef>
            </a:pPr>
            <a:r>
              <a:rPr lang="en-US"/>
              <a:t>Can display them with </a:t>
            </a:r>
            <a:r>
              <a:rPr lang="en-US" b="1">
                <a:latin typeface="Courier New" pitchFamily="49" charset="0"/>
              </a:rPr>
              <a:t>cout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006600"/>
                </a:solidFill>
                <a:latin typeface="Courier New" pitchFamily="49" charset="0"/>
              </a:rPr>
              <a:t>  </a:t>
            </a: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cout &lt;&lt; name;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40AFDCC2-4EE3-4FEB-98A0-84E25CF9812C}" type="slidenum">
              <a:rPr lang="en-US"/>
              <a:pPr algn="l">
                <a:defRPr/>
              </a:pPr>
              <a:t>69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0515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Punctuation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8153400" cy="4724400"/>
          </a:xfrm>
        </p:spPr>
        <p:txBody>
          <a:bodyPr/>
          <a:lstStyle/>
          <a:p>
            <a:pPr eaLnBrk="1" hangingPunct="1">
              <a:spcBef>
                <a:spcPct val="40000"/>
              </a:spcBef>
            </a:pPr>
            <a:r>
              <a:rPr lang="en-US"/>
              <a:t>Characters that mark the end of a statement, or that separate items in a list</a:t>
            </a:r>
          </a:p>
          <a:p>
            <a:pPr eaLnBrk="1" hangingPunct="1">
              <a:spcBef>
                <a:spcPct val="40000"/>
              </a:spcBef>
            </a:pPr>
            <a:r>
              <a:rPr lang="en-US"/>
              <a:t>Example in program </a:t>
            </a:r>
            <a:r>
              <a:rPr lang="en-US" sz="2400"/>
              <a:t>(shown in green)</a:t>
            </a:r>
            <a:r>
              <a:rPr lang="en-US"/>
              <a:t>:</a:t>
            </a:r>
            <a:r>
              <a:rPr lang="en-US">
                <a:latin typeface="Courier New" pitchFamily="49" charset="0"/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	 	</a:t>
            </a:r>
            <a:r>
              <a:rPr lang="en-US" b="1">
                <a:latin typeface="Courier New" pitchFamily="49" charset="0"/>
              </a:rPr>
              <a:t>double num1 = 5</a:t>
            </a: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,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			   </a:t>
            </a:r>
            <a:r>
              <a:rPr lang="en-US" b="1">
                <a:latin typeface="Courier New" pitchFamily="49" charset="0"/>
              </a:rPr>
              <a:t>num2</a:t>
            </a: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, </a:t>
            </a:r>
            <a:r>
              <a:rPr lang="en-US" b="1">
                <a:latin typeface="Courier New" pitchFamily="49" charset="0"/>
              </a:rPr>
              <a:t>sum</a:t>
            </a: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  	</a:t>
            </a:r>
            <a:r>
              <a:rPr lang="en-US" b="1">
                <a:latin typeface="Courier New" pitchFamily="49" charset="0"/>
              </a:rPr>
              <a:t>num2 = 12</a:t>
            </a: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1-</a:t>
            </a:r>
            <a:fld id="{03235570-039B-4BE5-93BC-491D0131E2F9}" type="slidenum">
              <a:rPr lang="en-US"/>
              <a:pPr algn="l">
                <a:defRPr/>
              </a:pPr>
              <a:t>7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0762872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Determining the Size of a Data Type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209800"/>
            <a:ext cx="8686800" cy="3886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/>
              <a:t>	The </a:t>
            </a:r>
            <a:r>
              <a:rPr lang="en-US" b="1">
                <a:latin typeface="Courier New" pitchFamily="49" charset="0"/>
              </a:rPr>
              <a:t>sizeof</a:t>
            </a:r>
            <a:r>
              <a:rPr lang="en-US"/>
              <a:t> operator gives the size of any data type or variable</a:t>
            </a:r>
            <a:r>
              <a:rPr lang="en-US" sz="2800"/>
              <a:t> </a:t>
            </a:r>
          </a:p>
          <a:p>
            <a:pPr eaLnBrk="1" hangingPunct="1">
              <a:spcBef>
                <a:spcPct val="80000"/>
              </a:spcBef>
              <a:buFontTx/>
              <a:buNone/>
            </a:pPr>
            <a:r>
              <a:rPr lang="en-US" sz="2800" b="1">
                <a:solidFill>
                  <a:srgbClr val="006600"/>
                </a:solidFill>
                <a:latin typeface="Courier New" pitchFamily="49" charset="0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Courier New" pitchFamily="49" charset="0"/>
              </a:rPr>
              <a:t>double amount;</a:t>
            </a:r>
            <a:endParaRPr lang="en-US" sz="2800" b="1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en-US" sz="2800" b="1">
                <a:solidFill>
                  <a:srgbClr val="FF0000"/>
                </a:solidFill>
                <a:latin typeface="Courier New" pitchFamily="49" charset="0"/>
              </a:rPr>
              <a:t> cout &lt;&lt; "A float is stored in "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b="1">
                <a:solidFill>
                  <a:srgbClr val="FF0000"/>
                </a:solidFill>
                <a:latin typeface="Courier New" pitchFamily="49" charset="0"/>
              </a:rPr>
              <a:t>      &lt;&lt; sizeof(float) &lt;&lt; " bytes\n";</a:t>
            </a:r>
          </a:p>
          <a:p>
            <a:pPr eaLnBrk="1" hangingPunct="1">
              <a:buFontTx/>
              <a:buNone/>
            </a:pPr>
            <a:r>
              <a:rPr lang="en-US" sz="2800" b="1">
                <a:solidFill>
                  <a:srgbClr val="FF0000"/>
                </a:solidFill>
                <a:latin typeface="Courier New" pitchFamily="49" charset="0"/>
              </a:rPr>
              <a:t> cout &lt;&lt; "Variable amount is stored in "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b="1">
                <a:solidFill>
                  <a:srgbClr val="FF0000"/>
                </a:solidFill>
                <a:latin typeface="Courier New" pitchFamily="49" charset="0"/>
              </a:rPr>
              <a:t>      &lt;&lt; sizeof(amount)</a:t>
            </a:r>
            <a:r>
              <a:rPr lang="en-US" sz="2800" b="1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Courier New" pitchFamily="49" charset="0"/>
              </a:rPr>
              <a:t>&lt;&lt; " bytes\n";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E007DDAF-301F-440B-9CBF-53EAEC3A0E6A}" type="slidenum">
              <a:rPr lang="en-US"/>
              <a:pPr algn="l">
                <a:defRPr/>
              </a:pPr>
              <a:t>70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0685620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610600" cy="992188"/>
          </a:xfrm>
        </p:spPr>
        <p:txBody>
          <a:bodyPr/>
          <a:lstStyle/>
          <a:p>
            <a:pPr eaLnBrk="1" hangingPunct="1"/>
            <a:r>
              <a:rPr lang="en-US"/>
              <a:t>More on Variable Assignments and Initialization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438400"/>
            <a:ext cx="8534400" cy="3810000"/>
          </a:xfrm>
        </p:spPr>
        <p:txBody>
          <a:bodyPr/>
          <a:lstStyle/>
          <a:p>
            <a:pPr eaLnBrk="1" hangingPunct="1"/>
            <a:r>
              <a:rPr lang="en-US"/>
              <a:t>Assigning a value to a variable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/>
              <a:t>Assigns a value to a previously created variable 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A single variable name must appear on left side of the </a:t>
            </a:r>
            <a:r>
              <a:rPr lang="en-US" b="1">
                <a:latin typeface="Courier New" pitchFamily="49" charset="0"/>
              </a:rPr>
              <a:t>=</a:t>
            </a:r>
            <a:r>
              <a:rPr lang="en-US"/>
              <a:t> symbol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buFontTx/>
              <a:buNone/>
            </a:pPr>
            <a:r>
              <a:rPr lang="en-US"/>
              <a:t>		</a:t>
            </a: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int size;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		size = 5;    // legal 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		5 = size;    // not legal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buFontTx/>
              <a:buNone/>
            </a:pPr>
            <a:endParaRPr lang="en-US" b="1">
              <a:solidFill>
                <a:srgbClr val="3D8963"/>
              </a:solidFill>
              <a:latin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3F28DDDF-E70E-44E6-B9C9-A455736764E6}" type="slidenum">
              <a:rPr lang="en-US"/>
              <a:pPr algn="l">
                <a:defRPr/>
              </a:pPr>
              <a:t>71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3472211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Variable Assignment vs. Initialization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438400"/>
            <a:ext cx="8077200" cy="3581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Initializing a variable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/>
              <a:t>Gives an initial value to a variable at the time it is created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/>
              <a:t>Can initialize some or all variables of definition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  <a:buFontTx/>
              <a:buNone/>
            </a:pPr>
            <a:r>
              <a:rPr lang="en-US"/>
              <a:t>	</a:t>
            </a: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int length = 12;</a:t>
            </a:r>
            <a:endParaRPr lang="en-US" b="1">
              <a:solidFill>
                <a:srgbClr val="3D8963"/>
              </a:solidFill>
            </a:endParaRP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	int width = 7, height = 5, area;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E44719F4-F943-4082-B4AE-527F43DCDFA9}" type="slidenum">
              <a:rPr lang="en-US"/>
              <a:pPr algn="l">
                <a:defRPr/>
              </a:pPr>
              <a:t>72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5614180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Scope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153400" cy="41148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2800"/>
              <a:t>The </a:t>
            </a:r>
            <a:r>
              <a:rPr lang="en-US" sz="2800">
                <a:solidFill>
                  <a:srgbClr val="FF0000"/>
                </a:solidFill>
              </a:rPr>
              <a:t>scope</a:t>
            </a:r>
            <a:r>
              <a:rPr lang="en-US" sz="2800"/>
              <a:t> of a variable is that part of the program where the variable may be used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/>
              <a:t>A variable cannot be used before it is defined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sz="2400"/>
              <a:t>		</a:t>
            </a:r>
            <a:r>
              <a:rPr lang="en-US" sz="2400" b="1">
                <a:solidFill>
                  <a:srgbClr val="FF0000"/>
                </a:solidFill>
                <a:latin typeface="Courier New" pitchFamily="49" charset="0"/>
              </a:rPr>
              <a:t>int a;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itchFamily="49" charset="0"/>
              </a:rPr>
              <a:t>		cin &gt;&gt; a;   // legal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itchFamily="49" charset="0"/>
              </a:rPr>
              <a:t>		cin &gt;&gt; b;   // illegal 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itchFamily="49" charset="0"/>
              </a:rPr>
              <a:t>		int b;</a:t>
            </a:r>
            <a:r>
              <a:rPr lang="en-US" sz="24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D5E5DBC9-1952-4970-A151-4B80EC9FE59B}" type="slidenum">
              <a:rPr lang="en-US"/>
              <a:pPr algn="l">
                <a:defRPr/>
              </a:pPr>
              <a:t>73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7013583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>
          <a:xfrm>
            <a:off x="539750" y="0"/>
            <a:ext cx="8229600" cy="836613"/>
          </a:xfrm>
        </p:spPr>
        <p:txBody>
          <a:bodyPr/>
          <a:lstStyle/>
          <a:p>
            <a:r>
              <a:rPr lang="en-US"/>
              <a:t>In-Class Exercise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>
          <a:xfrm>
            <a:off x="539750" y="1052513"/>
            <a:ext cx="8229600" cy="4525962"/>
          </a:xfrm>
        </p:spPr>
        <p:txBody>
          <a:bodyPr/>
          <a:lstStyle/>
          <a:p>
            <a:r>
              <a:rPr lang="en-US"/>
              <a:t>Trace the following program. Can it be compiled?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#include &lt;iostream&gt;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using namespace std;</a:t>
            </a:r>
          </a:p>
          <a:p>
            <a:pPr>
              <a:buFont typeface="Arial" charset="0"/>
              <a:buNone/>
            </a:pPr>
            <a:endParaRPr lang="en-US" sz="2400">
              <a:latin typeface="Courier New" pitchFamily="49" charset="0"/>
              <a:cs typeface="Courier New" pitchFamily="49" charset="0"/>
            </a:endParaRP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int main()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    cout&lt;&lt;value;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    int value;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    return 0;</a:t>
            </a:r>
          </a:p>
          <a:p>
            <a:pPr>
              <a:buFont typeface="Arial" charset="0"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} </a:t>
            </a: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88431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Arithmetic Expression</a:t>
            </a:r>
            <a:endParaRPr lang="en-GB" cap="none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561328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Arithmetic Operators and Expression</a:t>
            </a:r>
            <a:endParaRPr lang="en-GB" cap="none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618715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Arithmetic Operators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133600"/>
            <a:ext cx="8382000" cy="3505200"/>
          </a:xfrm>
        </p:spPr>
        <p:txBody>
          <a:bodyPr/>
          <a:lstStyle/>
          <a:p>
            <a:pPr eaLnBrk="1" hangingPunct="1">
              <a:spcBef>
                <a:spcPct val="30000"/>
              </a:spcBef>
            </a:pPr>
            <a:r>
              <a:rPr lang="en-US"/>
              <a:t>Used for performing numeric calculations</a:t>
            </a:r>
          </a:p>
          <a:p>
            <a:pPr eaLnBrk="1" hangingPunct="1">
              <a:spcBef>
                <a:spcPct val="30000"/>
              </a:spcBef>
            </a:pPr>
            <a:r>
              <a:rPr lang="en-US"/>
              <a:t>C++ has unary, binary, and ternary operators </a:t>
            </a:r>
          </a:p>
          <a:p>
            <a:pPr lvl="1" eaLnBrk="1" hangingPunct="1">
              <a:spcBef>
                <a:spcPct val="30000"/>
              </a:spcBef>
            </a:pPr>
            <a:r>
              <a:rPr lang="en-US"/>
              <a:t>unary (1 operand)	      </a:t>
            </a:r>
            <a:r>
              <a:rPr lang="en-US" b="1">
                <a:latin typeface="Courier New" pitchFamily="49" charset="0"/>
              </a:rPr>
              <a:t>-5</a:t>
            </a:r>
          </a:p>
          <a:p>
            <a:pPr lvl="1" eaLnBrk="1" hangingPunct="1">
              <a:spcBef>
                <a:spcPct val="30000"/>
              </a:spcBef>
            </a:pPr>
            <a:r>
              <a:rPr lang="en-US"/>
              <a:t>binary (2 operands)    </a:t>
            </a:r>
            <a:r>
              <a:rPr lang="en-US" b="1">
                <a:latin typeface="Courier New" pitchFamily="49" charset="0"/>
              </a:rPr>
              <a:t>13 - 7</a:t>
            </a:r>
            <a:endParaRPr lang="en-US" b="1"/>
          </a:p>
          <a:p>
            <a:pPr lvl="1" eaLnBrk="1" hangingPunct="1">
              <a:spcBef>
                <a:spcPct val="30000"/>
              </a:spcBef>
            </a:pPr>
            <a:r>
              <a:rPr lang="en-US"/>
              <a:t>ternary (3 operands)   </a:t>
            </a:r>
            <a:r>
              <a:rPr lang="en-US" b="1">
                <a:latin typeface="Courier New" pitchFamily="49" charset="0"/>
              </a:rPr>
              <a:t>exp1 ? exp2 : exp3</a:t>
            </a:r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4C439019-ED44-4BBA-9E70-CB162272236A}" type="slidenum">
              <a:rPr lang="en-US"/>
              <a:pPr algn="l">
                <a:defRPr/>
              </a:pPr>
              <a:t>77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5332320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Binary Arithmetic Operators</a:t>
            </a:r>
          </a:p>
        </p:txBody>
      </p:sp>
      <p:sp>
        <p:nvSpPr>
          <p:cNvPr id="4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8E483690-5228-4202-879A-CA89897B1422}" type="slidenum">
              <a:rPr lang="en-US"/>
              <a:pPr algn="l">
                <a:defRPr/>
              </a:pPr>
              <a:t>78</a:t>
            </a:fld>
            <a:endParaRPr lang="en-US"/>
          </a:p>
        </p:txBody>
      </p:sp>
      <p:graphicFrame>
        <p:nvGraphicFramePr>
          <p:cNvPr id="70713" name="Group 57"/>
          <p:cNvGraphicFramePr>
            <a:graphicFrameLocks noGrp="1"/>
          </p:cNvGraphicFramePr>
          <p:nvPr/>
        </p:nvGraphicFramePr>
        <p:xfrm>
          <a:off x="609600" y="1981200"/>
          <a:ext cx="8001000" cy="3810002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4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5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SYMBOL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OPERATION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EXAMPLE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+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addition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ans = 7 + 3;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-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subtraction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ans = 7 - 3;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multiplication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ans = 7 * 3;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division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ans = 7 / 3;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%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modulus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ans = 7 % 3;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414728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Courier New" pitchFamily="49" charset="0"/>
              </a:rPr>
              <a:t>/</a:t>
            </a:r>
            <a:r>
              <a:rPr lang="en-US"/>
              <a:t> Operator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209800"/>
            <a:ext cx="8382000" cy="3810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C++ division operator (</a:t>
            </a:r>
            <a:r>
              <a:rPr lang="en-US" b="1">
                <a:latin typeface="Courier New" pitchFamily="49" charset="0"/>
              </a:rPr>
              <a:t>/)</a:t>
            </a:r>
            <a:r>
              <a:rPr lang="en-US"/>
              <a:t>performs integer division if both operands are integers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cout &lt;&lt; 13 / 5;    // displays 2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cout &lt;&lt;  2 / 4;    // displays 0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/>
              <a:t>If either operand is floating-point, the result is floating-point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cout &lt;&lt; 13 / 5.0;  // displays 2.6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cout &lt;&lt; 2.0 / 4;   // displays 0.5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F08BFA52-F614-4226-AC2E-DBB841636EB7}" type="slidenum">
              <a:rPr lang="en-US"/>
              <a:pPr algn="l">
                <a:defRPr/>
              </a:pPr>
              <a:t>79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8559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3213"/>
            <a:ext cx="8610600" cy="839787"/>
          </a:xfrm>
        </p:spPr>
        <p:txBody>
          <a:bodyPr/>
          <a:lstStyle/>
          <a:p>
            <a:pPr eaLnBrk="1" hangingPunct="1"/>
            <a:r>
              <a:rPr lang="en-US"/>
              <a:t>Example Program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8153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#include &lt;iostream&gt;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using namespace std;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80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int main()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	 double num1 = 5,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			num2, sum;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num2 = 12;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80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sum = num1 + num2;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cout &lt;&lt; "The sum is " &lt;&lt; sum;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return 0;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}</a:t>
            </a:r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1-</a:t>
            </a:r>
            <a:fld id="{7AD55283-8714-4F6B-BE87-837BF18B3126}" type="slidenum">
              <a:rPr lang="en-US"/>
              <a:pPr algn="l">
                <a:defRPr/>
              </a:pPr>
              <a:t>8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500563" y="3141663"/>
            <a:ext cx="431800" cy="5746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276600" y="3933825"/>
            <a:ext cx="503238" cy="5032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9" name="Picture 8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8399864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latin typeface="Courier New" pitchFamily="49" charset="0"/>
              </a:rPr>
              <a:t>%</a:t>
            </a:r>
            <a:r>
              <a:rPr lang="en-US"/>
              <a:t> Operator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8382000" cy="3352800"/>
          </a:xfrm>
        </p:spPr>
        <p:txBody>
          <a:bodyPr/>
          <a:lstStyle/>
          <a:p>
            <a:pPr eaLnBrk="1" hangingPunct="1">
              <a:spcBef>
                <a:spcPct val="40000"/>
              </a:spcBef>
            </a:pPr>
            <a:r>
              <a:rPr lang="en-US"/>
              <a:t>C++ modulus operator (</a:t>
            </a:r>
            <a:r>
              <a:rPr lang="en-US" b="1">
                <a:latin typeface="Courier New" pitchFamily="49" charset="0"/>
              </a:rPr>
              <a:t>%</a:t>
            </a:r>
            <a:r>
              <a:rPr lang="en-US"/>
              <a:t>) computes the remainder resulting from integer division</a:t>
            </a:r>
          </a:p>
          <a:p>
            <a:pPr lvl="1" eaLnBrk="1" hangingPunct="1">
              <a:spcBef>
                <a:spcPct val="40000"/>
              </a:spcBef>
              <a:buFontTx/>
              <a:buNone/>
            </a:pPr>
            <a:r>
              <a:rPr lang="en-US" b="1">
                <a:solidFill>
                  <a:srgbClr val="006600"/>
                </a:solidFill>
                <a:latin typeface="Courier New" pitchFamily="49" charset="0"/>
              </a:rPr>
              <a:t>	</a:t>
            </a: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cout &lt;&lt; 9 % 2;   // displays 1</a:t>
            </a:r>
          </a:p>
          <a:p>
            <a:pPr eaLnBrk="1" hangingPunct="1">
              <a:spcBef>
                <a:spcPct val="40000"/>
              </a:spcBef>
            </a:pPr>
            <a:r>
              <a:rPr lang="en-US" b="1">
                <a:latin typeface="Courier New" pitchFamily="49" charset="0"/>
              </a:rPr>
              <a:t>%</a:t>
            </a:r>
            <a:r>
              <a:rPr lang="en-US"/>
              <a:t> requires integers for both operands</a:t>
            </a:r>
          </a:p>
          <a:p>
            <a:pPr lvl="1" eaLnBrk="1" hangingPunct="1">
              <a:spcBef>
                <a:spcPct val="40000"/>
              </a:spcBef>
              <a:buFontTx/>
              <a:buNone/>
            </a:pPr>
            <a:r>
              <a:rPr lang="en-US" b="1">
                <a:solidFill>
                  <a:srgbClr val="006600"/>
                </a:solidFill>
                <a:latin typeface="Courier New" pitchFamily="49" charset="0"/>
              </a:rPr>
              <a:t>	</a:t>
            </a: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cout &lt;&lt; 9 % 2.0; // error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B2188A4B-3AC1-4025-930A-38802947E5DC}" type="slidenum">
              <a:rPr lang="en-US"/>
              <a:pPr algn="l">
                <a:defRPr/>
              </a:pPr>
              <a:t>80</a:t>
            </a:fld>
            <a:endParaRPr lang="en-US"/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8242359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765175"/>
          </a:xfrm>
        </p:spPr>
        <p:txBody>
          <a:bodyPr/>
          <a:lstStyle/>
          <a:p>
            <a:r>
              <a:rPr lang="en-US"/>
              <a:t>In-Class Exercise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>
          <a:xfrm>
            <a:off x="179388" y="692150"/>
            <a:ext cx="8661400" cy="4525963"/>
          </a:xfrm>
        </p:spPr>
        <p:txBody>
          <a:bodyPr/>
          <a:lstStyle/>
          <a:p>
            <a:r>
              <a:rPr lang="en-US"/>
              <a:t>Identify as many syntax errors as you can in the following program</a:t>
            </a:r>
          </a:p>
        </p:txBody>
      </p:sp>
      <p:sp>
        <p:nvSpPr>
          <p:cNvPr id="72708" name="Rectangle 3"/>
          <p:cNvSpPr>
            <a:spLocks noChangeArrowheads="1"/>
          </p:cNvSpPr>
          <p:nvPr/>
        </p:nvSpPr>
        <p:spPr bwMode="auto">
          <a:xfrm>
            <a:off x="684213" y="1700213"/>
            <a:ext cx="7488237" cy="489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Courier New" pitchFamily="49" charset="0"/>
                <a:cs typeface="Courier New" pitchFamily="49" charset="0"/>
              </a:rPr>
              <a:t>*/ what is wrong with this program?/*</a:t>
            </a:r>
          </a:p>
          <a:p>
            <a:r>
              <a:rPr lang="en-US" sz="2400">
                <a:latin typeface="Courier New" pitchFamily="49" charset="0"/>
                <a:cs typeface="Courier New" pitchFamily="49" charset="0"/>
              </a:rPr>
              <a:t>#include iostream</a:t>
            </a:r>
          </a:p>
          <a:p>
            <a:r>
              <a:rPr lang="en-US" sz="2400">
                <a:latin typeface="Courier New" pitchFamily="49" charset="0"/>
                <a:cs typeface="Courier New" pitchFamily="49" charset="0"/>
              </a:rPr>
              <a:t>using namespace std;</a:t>
            </a:r>
          </a:p>
          <a:p>
            <a:endParaRPr lang="en-US" sz="2400">
              <a:latin typeface="Courier New" pitchFamily="49" charset="0"/>
              <a:cs typeface="Courier New" pitchFamily="49" charset="0"/>
            </a:endParaRPr>
          </a:p>
          <a:p>
            <a:r>
              <a:rPr lang="en-US" sz="2400">
                <a:latin typeface="Courier New" pitchFamily="49" charset="0"/>
                <a:cs typeface="Courier New" pitchFamily="49" charset="0"/>
              </a:rPr>
              <a:t>int main();</a:t>
            </a:r>
          </a:p>
          <a:p>
            <a:r>
              <a:rPr lang="en-US" sz="240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2400">
                <a:latin typeface="Courier New" pitchFamily="49" charset="0"/>
                <a:cs typeface="Courier New" pitchFamily="49" charset="0"/>
              </a:rPr>
              <a:t>    int a, b, c</a:t>
            </a:r>
          </a:p>
          <a:p>
            <a:r>
              <a:rPr lang="en-US" sz="2400">
                <a:latin typeface="Courier New" pitchFamily="49" charset="0"/>
                <a:cs typeface="Courier New" pitchFamily="49" charset="0"/>
              </a:rPr>
              <a:t>    a=3</a:t>
            </a:r>
          </a:p>
          <a:p>
            <a:r>
              <a:rPr lang="en-US" sz="2400">
                <a:latin typeface="Courier New" pitchFamily="49" charset="0"/>
                <a:cs typeface="Courier New" pitchFamily="49" charset="0"/>
              </a:rPr>
              <a:t>    b=4</a:t>
            </a:r>
          </a:p>
          <a:p>
            <a:r>
              <a:rPr lang="en-US" sz="2400">
                <a:latin typeface="Courier New" pitchFamily="49" charset="0"/>
                <a:cs typeface="Courier New" pitchFamily="49" charset="0"/>
              </a:rPr>
              <a:t>    c=a+b</a:t>
            </a:r>
          </a:p>
          <a:p>
            <a:r>
              <a:rPr lang="en-US" sz="2400">
                <a:latin typeface="Courier New" pitchFamily="49" charset="0"/>
                <a:cs typeface="Courier New" pitchFamily="49" charset="0"/>
              </a:rPr>
              <a:t>    Cout&lt;"The value of c is "&lt;C;</a:t>
            </a:r>
          </a:p>
          <a:p>
            <a:r>
              <a:rPr lang="en-US" sz="2400">
                <a:latin typeface="Courier New" pitchFamily="49" charset="0"/>
                <a:cs typeface="Courier New" pitchFamily="49" charset="0"/>
              </a:rPr>
              <a:t>    return 0;</a:t>
            </a:r>
          </a:p>
          <a:p>
            <a:r>
              <a:rPr lang="en-US" sz="2400">
                <a:latin typeface="Courier New" pitchFamily="49" charset="0"/>
                <a:cs typeface="Courier New" pitchFamily="49" charset="0"/>
              </a:rPr>
              <a:t>{</a:t>
            </a:r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8158064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Order of Operations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650" y="1484313"/>
            <a:ext cx="80010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/>
              <a:t>	In an expression with more than one operator, evaluation is in this order:</a:t>
            </a:r>
          </a:p>
          <a:p>
            <a:pPr>
              <a:buFontTx/>
              <a:buNone/>
            </a:pPr>
            <a:r>
              <a:rPr lang="en-US" dirty="0"/>
              <a:t>		()</a:t>
            </a:r>
          </a:p>
          <a:p>
            <a:pPr lvl="1">
              <a:buFontTx/>
              <a:buNone/>
            </a:pPr>
            <a:r>
              <a:rPr lang="en-US" dirty="0">
                <a:latin typeface="Courier New" pitchFamily="49" charset="0"/>
              </a:rPr>
              <a:t>	-</a:t>
            </a:r>
            <a:r>
              <a:rPr lang="en-US" dirty="0"/>
              <a:t> (unary negation), in order, right to left</a:t>
            </a:r>
          </a:p>
          <a:p>
            <a:pPr lvl="1">
              <a:buFontTx/>
              <a:buNone/>
            </a:pPr>
            <a:r>
              <a:rPr lang="en-US" dirty="0">
                <a:latin typeface="Courier New" pitchFamily="49" charset="0"/>
              </a:rPr>
              <a:t>	* / %</a:t>
            </a:r>
            <a:r>
              <a:rPr lang="en-US" dirty="0"/>
              <a:t>, in order, left to right</a:t>
            </a:r>
          </a:p>
          <a:p>
            <a:pPr lvl="1">
              <a:buFontTx/>
              <a:buNone/>
            </a:pPr>
            <a:r>
              <a:rPr lang="en-US" dirty="0">
                <a:latin typeface="Courier New" pitchFamily="49" charset="0"/>
              </a:rPr>
              <a:t>	+ -</a:t>
            </a:r>
            <a:r>
              <a:rPr lang="en-US" dirty="0"/>
              <a:t>, in order, left to right</a:t>
            </a:r>
          </a:p>
          <a:p>
            <a:pPr>
              <a:buFontTx/>
              <a:buNone/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/>
              <a:t>In the expression </a:t>
            </a:r>
            <a:r>
              <a:rPr lang="en-US" dirty="0">
                <a:latin typeface="Courier New" pitchFamily="49" charset="0"/>
              </a:rPr>
              <a:t>2 + 2 * 2 – 2 </a:t>
            </a:r>
          </a:p>
        </p:txBody>
      </p:sp>
      <p:grpSp>
        <p:nvGrpSpPr>
          <p:cNvPr id="15364" name="Group 4"/>
          <p:cNvGrpSpPr>
            <a:grpSpLocks/>
          </p:cNvGrpSpPr>
          <p:nvPr/>
        </p:nvGrpSpPr>
        <p:grpSpPr bwMode="auto">
          <a:xfrm>
            <a:off x="5219700" y="5157788"/>
            <a:ext cx="1219200" cy="1098550"/>
            <a:chOff x="3264" y="3120"/>
            <a:chExt cx="768" cy="692"/>
          </a:xfrm>
        </p:grpSpPr>
        <p:sp>
          <p:nvSpPr>
            <p:cNvPr id="15371" name="Text Box 5"/>
            <p:cNvSpPr txBox="1">
              <a:spLocks noChangeArrowheads="1"/>
            </p:cNvSpPr>
            <p:nvPr/>
          </p:nvSpPr>
          <p:spPr bwMode="auto">
            <a:xfrm>
              <a:off x="3264" y="3446"/>
              <a:ext cx="768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>
                  <a:solidFill>
                    <a:srgbClr val="FF6600"/>
                  </a:solidFill>
                </a:rPr>
                <a:t>evaluate </a:t>
              </a:r>
            </a:p>
            <a:p>
              <a:pPr>
                <a:lnSpc>
                  <a:spcPct val="80000"/>
                </a:lnSpc>
              </a:pPr>
              <a:r>
                <a:rPr lang="en-US" sz="2000">
                  <a:solidFill>
                    <a:srgbClr val="FF6600"/>
                  </a:solidFill>
                </a:rPr>
                <a:t>first</a:t>
              </a:r>
            </a:p>
          </p:txBody>
        </p:sp>
        <p:sp>
          <p:nvSpPr>
            <p:cNvPr id="15372" name="Line 6"/>
            <p:cNvSpPr>
              <a:spLocks noChangeShapeType="1"/>
            </p:cNvSpPr>
            <p:nvPr/>
          </p:nvSpPr>
          <p:spPr bwMode="auto">
            <a:xfrm flipH="1" flipV="1">
              <a:off x="3552" y="3120"/>
              <a:ext cx="48" cy="240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65" name="Group 7"/>
          <p:cNvGrpSpPr>
            <a:grpSpLocks/>
          </p:cNvGrpSpPr>
          <p:nvPr/>
        </p:nvGrpSpPr>
        <p:grpSpPr bwMode="auto">
          <a:xfrm>
            <a:off x="3563938" y="5229225"/>
            <a:ext cx="1295400" cy="1114425"/>
            <a:chOff x="2208" y="3120"/>
            <a:chExt cx="816" cy="702"/>
          </a:xfrm>
        </p:grpSpPr>
        <p:sp>
          <p:nvSpPr>
            <p:cNvPr id="15369" name="Rectangle 8"/>
            <p:cNvSpPr>
              <a:spLocks noChangeArrowheads="1"/>
            </p:cNvSpPr>
            <p:nvPr/>
          </p:nvSpPr>
          <p:spPr bwMode="auto">
            <a:xfrm>
              <a:off x="2208" y="3456"/>
              <a:ext cx="816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>
                  <a:solidFill>
                    <a:srgbClr val="FF6600"/>
                  </a:solidFill>
                </a:rPr>
                <a:t>evaluate </a:t>
              </a:r>
            </a:p>
            <a:p>
              <a:pPr>
                <a:lnSpc>
                  <a:spcPct val="80000"/>
                </a:lnSpc>
              </a:pPr>
              <a:r>
                <a:rPr lang="en-US" sz="2000">
                  <a:solidFill>
                    <a:srgbClr val="FF6600"/>
                  </a:solidFill>
                </a:rPr>
                <a:t>second</a:t>
              </a:r>
            </a:p>
          </p:txBody>
        </p:sp>
        <p:sp>
          <p:nvSpPr>
            <p:cNvPr id="15370" name="Line 9"/>
            <p:cNvSpPr>
              <a:spLocks noChangeShapeType="1"/>
            </p:cNvSpPr>
            <p:nvPr/>
          </p:nvSpPr>
          <p:spPr bwMode="auto">
            <a:xfrm flipV="1">
              <a:off x="2640" y="3120"/>
              <a:ext cx="240" cy="288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66" name="Group 10"/>
          <p:cNvGrpSpPr>
            <a:grpSpLocks/>
          </p:cNvGrpSpPr>
          <p:nvPr/>
        </p:nvGrpSpPr>
        <p:grpSpPr bwMode="auto">
          <a:xfrm>
            <a:off x="6443663" y="5157788"/>
            <a:ext cx="1676400" cy="1038225"/>
            <a:chOff x="4032" y="3120"/>
            <a:chExt cx="1056" cy="654"/>
          </a:xfrm>
        </p:grpSpPr>
        <p:sp>
          <p:nvSpPr>
            <p:cNvPr id="15367" name="Rectangle 11"/>
            <p:cNvSpPr>
              <a:spLocks noChangeArrowheads="1"/>
            </p:cNvSpPr>
            <p:nvPr/>
          </p:nvSpPr>
          <p:spPr bwMode="auto">
            <a:xfrm>
              <a:off x="4032" y="3408"/>
              <a:ext cx="1056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>
                  <a:solidFill>
                    <a:srgbClr val="FF6600"/>
                  </a:solidFill>
                </a:rPr>
                <a:t>evaluate </a:t>
              </a:r>
            </a:p>
            <a:p>
              <a:pPr>
                <a:lnSpc>
                  <a:spcPct val="80000"/>
                </a:lnSpc>
              </a:pPr>
              <a:r>
                <a:rPr lang="en-US" sz="2000">
                  <a:solidFill>
                    <a:srgbClr val="FF6600"/>
                  </a:solidFill>
                </a:rPr>
                <a:t>third</a:t>
              </a:r>
            </a:p>
          </p:txBody>
        </p:sp>
        <p:sp>
          <p:nvSpPr>
            <p:cNvPr id="15368" name="Line 12"/>
            <p:cNvSpPr>
              <a:spLocks noChangeShapeType="1"/>
            </p:cNvSpPr>
            <p:nvPr/>
          </p:nvSpPr>
          <p:spPr bwMode="auto">
            <a:xfrm flipH="1" flipV="1">
              <a:off x="4176" y="3120"/>
              <a:ext cx="384" cy="240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3" name="Picture 12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308451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7181850" cy="4525963"/>
          </a:xfrm>
          <a:noFill/>
        </p:spPr>
        <p:txBody>
          <a:bodyPr rIns="0"/>
          <a:lstStyle/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int z, y=-5;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z= 8 - 3 + 9 / 2 + 2 * - y;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z= 8 - (3 + 9 / 2) + 2 * - y;// try this</a:t>
            </a:r>
          </a:p>
          <a:p>
            <a:endParaRPr lang="en-US" sz="2000">
              <a:latin typeface="Courier New" pitchFamily="49" charset="0"/>
            </a:endParaRPr>
          </a:p>
        </p:txBody>
      </p:sp>
      <p:graphicFrame>
        <p:nvGraphicFramePr>
          <p:cNvPr id="1026" name="Object 2" descr="Pink tissue paper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092325" y="3097213"/>
          <a:ext cx="6048375" cy="302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Visio" r:id="rId3" imgW="3956710" imgH="1986236" progId="">
                  <p:embed/>
                </p:oleObj>
              </mc:Choice>
              <mc:Fallback>
                <p:oleObj name="Visio" r:id="rId3" imgW="3956710" imgH="198623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325" y="3097213"/>
                        <a:ext cx="6048375" cy="302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 r:embed="rId5"/>
                              <a:srcRect/>
                              <a:tile tx="0" ty="0" sx="100000" sy="100000" flip="none" algn="tl"/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6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85142113"/>
      </p:ext>
    </p:extLst>
  </p:cSld>
  <p:clrMapOvr>
    <a:masterClrMapping/>
  </p:clrMapOvr>
  <p:transition/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8900" y="2789238"/>
            <a:ext cx="6489700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Order of Operations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477838" y="1706563"/>
            <a:ext cx="77517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Show prove for the following expression</a:t>
            </a:r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28482302"/>
      </p:ext>
    </p:extLst>
  </p:cSld>
  <p:clrMapOvr>
    <a:masterClrMapping/>
  </p:clrMapOvr>
  <p:transition/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Associativity of Operators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78025"/>
            <a:ext cx="8013700" cy="40719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Courier New" pitchFamily="49" charset="0"/>
              </a:rPr>
              <a:t>-</a:t>
            </a:r>
            <a:r>
              <a:rPr lang="en-US"/>
              <a:t> (unary negation) associates right to left</a:t>
            </a:r>
          </a:p>
          <a:p>
            <a:pPr>
              <a:lnSpc>
                <a:spcPct val="90000"/>
              </a:lnSpc>
            </a:pPr>
            <a:r>
              <a:rPr lang="en-US">
                <a:latin typeface="Courier New" pitchFamily="49" charset="0"/>
              </a:rPr>
              <a:t>*, /, %, +, -</a:t>
            </a:r>
            <a:r>
              <a:rPr lang="en-US"/>
              <a:t>  associate left to right</a:t>
            </a:r>
          </a:p>
          <a:p>
            <a:pPr>
              <a:lnSpc>
                <a:spcPct val="90000"/>
              </a:lnSpc>
            </a:pPr>
            <a:r>
              <a:rPr lang="en-US"/>
              <a:t>parentheses ( ) can be used to override the order of operations: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>
                <a:latin typeface="Courier New" pitchFamily="49" charset="0"/>
              </a:rPr>
              <a:t> 2 + 2  *  2 – 2  = 4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>
                <a:latin typeface="Courier New" pitchFamily="49" charset="0"/>
              </a:rPr>
              <a:t>(2 + 2) *  2 – 2  = 6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>
                <a:latin typeface="Courier New" pitchFamily="49" charset="0"/>
              </a:rPr>
              <a:t> 2 + 2  * (2 – 2) = 2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>
                <a:latin typeface="Courier New" pitchFamily="49" charset="0"/>
              </a:rPr>
              <a:t>(2 + 2) * (2 – 2) = 0</a:t>
            </a: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43768678"/>
      </p:ext>
    </p:extLst>
  </p:cSld>
  <p:clrMapOvr>
    <a:masterClrMapping/>
  </p:clrMapOvr>
  <p:transition/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Grouping with Parentheses</a:t>
            </a: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514600"/>
            <a:ext cx="5943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19088715"/>
      </p:ext>
    </p:extLst>
  </p:cSld>
  <p:clrMapOvr>
    <a:masterClrMapping/>
  </p:clrMapOvr>
  <p:transition/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Type Conversion</a:t>
            </a:r>
            <a:endParaRPr lang="en-GB" cap="none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3865259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When You Mix Apples and Oranges: </a:t>
            </a:r>
            <a:r>
              <a:rPr lang="en-US" i="1"/>
              <a:t>Type Conversion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752600"/>
            <a:ext cx="8294688" cy="45720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/>
              <a:t>Operations are performed between operands of the same type.</a:t>
            </a:r>
          </a:p>
          <a:p>
            <a:pPr>
              <a:spcBef>
                <a:spcPct val="50000"/>
              </a:spcBef>
            </a:pPr>
            <a:r>
              <a:rPr lang="en-US"/>
              <a:t>If not of the same type, C++ will convert one to be the type of the other</a:t>
            </a:r>
          </a:p>
          <a:p>
            <a:pPr>
              <a:spcBef>
                <a:spcPct val="50000"/>
              </a:spcBef>
            </a:pPr>
            <a:r>
              <a:rPr lang="en-US"/>
              <a:t>This can impact the results of calculations.</a:t>
            </a: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63231158"/>
      </p:ext>
    </p:extLst>
  </p:cSld>
  <p:clrMapOvr>
    <a:masterClrMapping/>
  </p:clrMapOvr>
  <p:transition/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Type Conversion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828800"/>
            <a:ext cx="8294688" cy="45720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u="sng" dirty="0"/>
              <a:t>Type Conversion</a:t>
            </a:r>
            <a:r>
              <a:rPr lang="en-US" dirty="0"/>
              <a:t>: automatic conversion of an operand to another data type</a:t>
            </a:r>
          </a:p>
          <a:p>
            <a:pPr>
              <a:spcBef>
                <a:spcPct val="50000"/>
              </a:spcBef>
            </a:pPr>
            <a:r>
              <a:rPr lang="en-US" u="sng" dirty="0"/>
              <a:t>Promotion</a:t>
            </a:r>
            <a:r>
              <a:rPr lang="en-US" dirty="0"/>
              <a:t>: convert to a higher type</a:t>
            </a:r>
          </a:p>
          <a:p>
            <a:pPr>
              <a:spcBef>
                <a:spcPct val="50000"/>
              </a:spcBef>
            </a:pPr>
            <a:r>
              <a:rPr lang="en-US" u="sng" dirty="0"/>
              <a:t>Demotion</a:t>
            </a:r>
            <a:r>
              <a:rPr lang="en-US" dirty="0"/>
              <a:t>: convert to a lower type</a:t>
            </a:r>
            <a:endParaRPr lang="en-US" u="sng" dirty="0"/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1138661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 The </a:t>
            </a:r>
            <a:r>
              <a:rPr lang="en-US" b="1">
                <a:latin typeface="Courier New" pitchFamily="49" charset="0"/>
              </a:rPr>
              <a:t>#include</a:t>
            </a:r>
            <a:r>
              <a:rPr lang="en-US"/>
              <a:t> Directive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81534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/>
              <a:t>Inserts the contents of another file into the program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/>
              <a:t>Is a preprocessor directive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/>
              <a:t>Not part of the C++ language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/>
              <a:t>Not seen by compiler</a:t>
            </a:r>
          </a:p>
          <a:p>
            <a:pPr eaLnBrk="1" hangingPunct="1">
              <a:spcBef>
                <a:spcPct val="40000"/>
              </a:spcBef>
            </a:pPr>
            <a:r>
              <a:rPr lang="en-US"/>
              <a:t>Example:</a:t>
            </a:r>
            <a:r>
              <a:rPr lang="en-US" b="1">
                <a:latin typeface="Courier New" pitchFamily="49" charset="0"/>
              </a:rPr>
              <a:t> 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b="1">
                <a:latin typeface="Courier New" pitchFamily="49" charset="0"/>
              </a:rPr>
              <a:t>   </a:t>
            </a:r>
            <a:r>
              <a:rPr lang="en-US" b="1">
                <a:solidFill>
                  <a:srgbClr val="3D8963"/>
                </a:solidFill>
                <a:latin typeface="Courier New" pitchFamily="49" charset="0"/>
              </a:rPr>
              <a:t>#include &lt;iostream&gt;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r>
              <a:rPr lang="en-US"/>
              <a:t>2-</a:t>
            </a:r>
            <a:fld id="{FAC27A7A-00AF-4A39-A1B4-37792527E1AB}" type="slidenum">
              <a:rPr lang="en-US"/>
              <a:pPr algn="l">
                <a:defRPr/>
              </a:pPr>
              <a:t>9</a:t>
            </a:fld>
            <a:endParaRPr lang="en-US"/>
          </a:p>
        </p:txBody>
      </p:sp>
      <p:grpSp>
        <p:nvGrpSpPr>
          <p:cNvPr id="26629" name="Group 11"/>
          <p:cNvGrpSpPr>
            <a:grpSpLocks/>
          </p:cNvGrpSpPr>
          <p:nvPr/>
        </p:nvGrpSpPr>
        <p:grpSpPr bwMode="auto">
          <a:xfrm>
            <a:off x="7162800" y="3962400"/>
            <a:ext cx="1524000" cy="1066800"/>
            <a:chOff x="4512" y="2496"/>
            <a:chExt cx="960" cy="672"/>
          </a:xfrm>
        </p:grpSpPr>
        <p:sp>
          <p:nvSpPr>
            <p:cNvPr id="26631" name="Oval 6"/>
            <p:cNvSpPr>
              <a:spLocks noChangeArrowheads="1"/>
            </p:cNvSpPr>
            <p:nvPr/>
          </p:nvSpPr>
          <p:spPr bwMode="auto">
            <a:xfrm>
              <a:off x="4512" y="2496"/>
              <a:ext cx="960" cy="672"/>
            </a:xfrm>
            <a:prstGeom prst="ellips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6632" name="Text Box 7"/>
            <p:cNvSpPr txBox="1">
              <a:spLocks noChangeArrowheads="1"/>
            </p:cNvSpPr>
            <p:nvPr/>
          </p:nvSpPr>
          <p:spPr bwMode="auto">
            <a:xfrm>
              <a:off x="4560" y="2640"/>
              <a:ext cx="874" cy="3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2000" b="1">
                  <a:solidFill>
                    <a:schemeClr val="accent2"/>
                  </a:solidFill>
                </a:rPr>
                <a:t>No </a:t>
              </a:r>
              <a:r>
                <a:rPr lang="en-US" sz="2400" b="1">
                  <a:solidFill>
                    <a:schemeClr val="accent2"/>
                  </a:solidFill>
                </a:rPr>
                <a:t>;</a:t>
              </a:r>
              <a:r>
                <a:rPr lang="en-US" sz="2000" b="1">
                  <a:solidFill>
                    <a:schemeClr val="accent2"/>
                  </a:solidFill>
                </a:rPr>
                <a:t>  goes here</a:t>
              </a:r>
            </a:p>
          </p:txBody>
        </p:sp>
      </p:grpSp>
      <p:sp>
        <p:nvSpPr>
          <p:cNvPr id="26630" name="Line 10"/>
          <p:cNvSpPr>
            <a:spLocks noChangeShapeType="1"/>
          </p:cNvSpPr>
          <p:nvPr/>
        </p:nvSpPr>
        <p:spPr bwMode="auto">
          <a:xfrm flipH="1">
            <a:off x="6248400" y="4724400"/>
            <a:ext cx="990600" cy="762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9" name="Picture 8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6719137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Hierarchy of Types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58963"/>
            <a:ext cx="7772400" cy="4191000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Highest: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/>
              <a:t>Lowest:</a:t>
            </a:r>
          </a:p>
          <a:p>
            <a:pPr>
              <a:buFontTx/>
              <a:buNone/>
            </a:pPr>
            <a:r>
              <a:rPr lang="en-US"/>
              <a:t>Ranked by largest number they can hold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2057400" y="1906588"/>
            <a:ext cx="4032250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</a:rPr>
              <a:t>long double</a:t>
            </a:r>
          </a:p>
          <a:p>
            <a:r>
              <a:rPr lang="en-US">
                <a:latin typeface="Courier New" pitchFamily="49" charset="0"/>
              </a:rPr>
              <a:t>double</a:t>
            </a:r>
          </a:p>
          <a:p>
            <a:r>
              <a:rPr lang="en-US">
                <a:latin typeface="Courier New" pitchFamily="49" charset="0"/>
              </a:rPr>
              <a:t>float</a:t>
            </a:r>
          </a:p>
          <a:p>
            <a:r>
              <a:rPr lang="en-US">
                <a:latin typeface="Courier New" pitchFamily="49" charset="0"/>
              </a:rPr>
              <a:t>unsigned long</a:t>
            </a:r>
          </a:p>
          <a:p>
            <a:r>
              <a:rPr lang="en-US">
                <a:latin typeface="Courier New" pitchFamily="49" charset="0"/>
              </a:rPr>
              <a:t>long</a:t>
            </a:r>
          </a:p>
          <a:p>
            <a:r>
              <a:rPr lang="en-US">
                <a:latin typeface="Courier New" pitchFamily="49" charset="0"/>
              </a:rPr>
              <a:t>unsigned int</a:t>
            </a:r>
          </a:p>
          <a:p>
            <a:r>
              <a:rPr lang="en-US">
                <a:latin typeface="Courier New" pitchFamily="49" charset="0"/>
              </a:rPr>
              <a:t>int</a:t>
            </a:r>
          </a:p>
        </p:txBody>
      </p:sp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66830132"/>
      </p:ext>
    </p:extLst>
  </p:cSld>
  <p:clrMapOvr>
    <a:masterClrMapping/>
  </p:clrMapOvr>
  <p:transition/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Conversion Rules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arenR"/>
            </a:pPr>
            <a:r>
              <a:rPr lang="en-US" sz="2400" dirty="0">
                <a:latin typeface="Courier New" pitchFamily="49" charset="0"/>
              </a:rPr>
              <a:t>char</a:t>
            </a:r>
            <a:r>
              <a:rPr lang="en-US" sz="2400" dirty="0"/>
              <a:t>, </a:t>
            </a:r>
            <a:r>
              <a:rPr lang="en-US" sz="2400" dirty="0">
                <a:latin typeface="Courier New" pitchFamily="49" charset="0"/>
              </a:rPr>
              <a:t>short</a:t>
            </a:r>
            <a:r>
              <a:rPr lang="en-US" sz="2400" dirty="0"/>
              <a:t>, </a:t>
            </a:r>
            <a:r>
              <a:rPr lang="en-US" sz="2400" dirty="0">
                <a:latin typeface="Courier New" pitchFamily="49" charset="0"/>
              </a:rPr>
              <a:t>unsigned short</a:t>
            </a:r>
            <a:r>
              <a:rPr lang="en-US" sz="2400" dirty="0"/>
              <a:t> automatically promoted to </a:t>
            </a:r>
            <a:r>
              <a:rPr lang="en-US" sz="2400" dirty="0" err="1">
                <a:latin typeface="Courier New" pitchFamily="49" charset="0"/>
              </a:rPr>
              <a:t>int</a:t>
            </a:r>
            <a:endParaRPr lang="en-US" sz="2400" dirty="0">
              <a:latin typeface="Courier New" pitchFamily="49" charset="0"/>
            </a:endParaRP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</a:pPr>
            <a:r>
              <a:rPr lang="en-US" sz="2400" dirty="0"/>
              <a:t>For</a:t>
            </a:r>
            <a:r>
              <a:rPr lang="en-US" sz="2400" dirty="0">
                <a:latin typeface="Courier New" pitchFamily="49" charset="0"/>
              </a:rPr>
              <a:t> </a:t>
            </a:r>
            <a:r>
              <a:rPr lang="en-US" sz="2400" dirty="0"/>
              <a:t>arithmetic operation</a:t>
            </a: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sz="2400" dirty="0">
                <a:latin typeface="Courier New" pitchFamily="49" charset="0"/>
              </a:rPr>
              <a:t>char c=‘A’; </a:t>
            </a:r>
            <a:r>
              <a:rPr lang="en-US" sz="2400" dirty="0" err="1">
                <a:latin typeface="Courier New" pitchFamily="49" charset="0"/>
              </a:rPr>
              <a:t>cout</a:t>
            </a:r>
            <a:r>
              <a:rPr lang="en-US" sz="2400" dirty="0">
                <a:latin typeface="Courier New" pitchFamily="49" charset="0"/>
              </a:rPr>
              <a:t>&lt;&lt;6+c;</a:t>
            </a:r>
            <a:r>
              <a:rPr lang="en-US" sz="2400" dirty="0"/>
              <a:t> // </a:t>
            </a:r>
            <a:r>
              <a:rPr lang="en-US" sz="2400" dirty="0" err="1"/>
              <a:t>int</a:t>
            </a:r>
            <a:endParaRPr lang="en-US" sz="2400" dirty="0"/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Tx/>
              <a:buNone/>
            </a:pPr>
            <a:endParaRPr lang="en-US" sz="2400" dirty="0"/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AutoNum type="arabicParenR" startAt="2"/>
            </a:pPr>
            <a:r>
              <a:rPr lang="en-US" sz="2400" dirty="0"/>
              <a:t>When operating on values of different data types, the lower one is promoted to the type of the higher one.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sz="2400" dirty="0"/>
              <a:t>	</a:t>
            </a:r>
            <a:r>
              <a:rPr lang="en-US" sz="2400" dirty="0" err="1">
                <a:latin typeface="Courier New" pitchFamily="49" charset="0"/>
              </a:rPr>
              <a:t>int</a:t>
            </a:r>
            <a:r>
              <a:rPr lang="en-US" sz="2400" dirty="0">
                <a:latin typeface="Courier New" pitchFamily="49" charset="0"/>
              </a:rPr>
              <a:t> </a:t>
            </a:r>
            <a:r>
              <a:rPr lang="en-US" sz="2400" dirty="0" err="1">
                <a:latin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</a:rPr>
              <a:t>=25; </a:t>
            </a:r>
            <a:r>
              <a:rPr lang="en-US" sz="2400" dirty="0" err="1">
                <a:latin typeface="Courier New" pitchFamily="49" charset="0"/>
              </a:rPr>
              <a:t>cout</a:t>
            </a:r>
            <a:r>
              <a:rPr lang="en-US" sz="2400" dirty="0">
                <a:latin typeface="Courier New" pitchFamily="49" charset="0"/>
              </a:rPr>
              <a:t>&lt;&lt;6.1+i;</a:t>
            </a:r>
            <a:r>
              <a:rPr lang="en-US" sz="2400" dirty="0"/>
              <a:t> // float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None/>
            </a:pPr>
            <a:endParaRPr lang="en-US" sz="2400" dirty="0"/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AutoNum type="arabicParenR" startAt="3"/>
            </a:pPr>
            <a:r>
              <a:rPr lang="en-US" sz="2400" dirty="0"/>
              <a:t>When using the </a:t>
            </a:r>
            <a:r>
              <a:rPr lang="en-US" sz="2400" dirty="0">
                <a:latin typeface="Courier New" pitchFamily="49" charset="0"/>
              </a:rPr>
              <a:t>=</a:t>
            </a:r>
            <a:r>
              <a:rPr lang="en-US" sz="2400" dirty="0"/>
              <a:t> operator, the type of expression on right will be converted to type of variable on left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sz="2400" dirty="0"/>
              <a:t>	</a:t>
            </a:r>
            <a:r>
              <a:rPr lang="en-US" sz="2400" dirty="0" err="1">
                <a:latin typeface="Courier New" pitchFamily="49" charset="0"/>
              </a:rPr>
              <a:t>int</a:t>
            </a:r>
            <a:r>
              <a:rPr lang="en-US" sz="2400" dirty="0">
                <a:latin typeface="Courier New" pitchFamily="49" charset="0"/>
              </a:rPr>
              <a:t> x, y =25; float z=2.5;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sz="2400" dirty="0">
                <a:latin typeface="Courier New" pitchFamily="49" charset="0"/>
              </a:rPr>
              <a:t>	x=</a:t>
            </a:r>
            <a:r>
              <a:rPr lang="en-US" sz="2400" dirty="0" err="1">
                <a:latin typeface="Courier New" pitchFamily="49" charset="0"/>
              </a:rPr>
              <a:t>y+z</a:t>
            </a:r>
            <a:r>
              <a:rPr lang="en-US" sz="2400" dirty="0">
                <a:latin typeface="Courier New" pitchFamily="49" charset="0"/>
              </a:rPr>
              <a:t>; //</a:t>
            </a:r>
            <a:r>
              <a:rPr lang="en-US" sz="2400" dirty="0" err="1">
                <a:latin typeface="Courier New" pitchFamily="49" charset="0"/>
              </a:rPr>
              <a:t>int</a:t>
            </a:r>
            <a:endParaRPr lang="en-US" sz="2400" dirty="0"/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0561287"/>
      </p:ext>
    </p:extLst>
  </p:cSld>
  <p:clrMapOvr>
    <a:masterClrMapping/>
  </p:clrMapOvr>
  <p:transition/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Algebraic Expressions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981200"/>
            <a:ext cx="8458200" cy="4114800"/>
          </a:xfrm>
        </p:spPr>
        <p:txBody>
          <a:bodyPr/>
          <a:lstStyle/>
          <a:p>
            <a:r>
              <a:rPr lang="en-US"/>
              <a:t>Multiplication requires an operator:</a:t>
            </a:r>
          </a:p>
          <a:p>
            <a:pPr lvl="1">
              <a:buFontTx/>
              <a:buNone/>
            </a:pPr>
            <a:r>
              <a:rPr lang="en-US"/>
              <a:t>	</a:t>
            </a:r>
            <a:r>
              <a:rPr lang="en-US" i="1">
                <a:latin typeface="Times New Roman" pitchFamily="18" charset="0"/>
              </a:rPr>
              <a:t>Area=lw</a:t>
            </a:r>
            <a:r>
              <a:rPr lang="en-US"/>
              <a:t> is written as </a:t>
            </a:r>
            <a:r>
              <a:rPr lang="en-US">
                <a:latin typeface="Courier New" pitchFamily="49" charset="0"/>
              </a:rPr>
              <a:t>Area = l * w;</a:t>
            </a:r>
          </a:p>
          <a:p>
            <a:r>
              <a:rPr lang="en-US"/>
              <a:t>There is no exponentiation operator:</a:t>
            </a:r>
          </a:p>
          <a:p>
            <a:pPr lvl="1">
              <a:buClr>
                <a:srgbClr val="3333CC"/>
              </a:buClr>
              <a:buFontTx/>
              <a:buNone/>
            </a:pPr>
            <a:r>
              <a:rPr lang="en-US"/>
              <a:t>	</a:t>
            </a:r>
            <a:r>
              <a:rPr lang="en-US" i="1">
                <a:latin typeface="Times New Roman" pitchFamily="18" charset="0"/>
              </a:rPr>
              <a:t>Area=s</a:t>
            </a:r>
            <a:r>
              <a:rPr lang="en-US" i="1" baseline="30000">
                <a:latin typeface="Times New Roman" pitchFamily="18" charset="0"/>
              </a:rPr>
              <a:t>2</a:t>
            </a:r>
            <a:r>
              <a:rPr lang="en-US"/>
              <a:t> is written as </a:t>
            </a:r>
            <a:r>
              <a:rPr lang="en-US">
                <a:latin typeface="Courier New" pitchFamily="49" charset="0"/>
              </a:rPr>
              <a:t>Area = pow(s, 2);</a:t>
            </a:r>
          </a:p>
          <a:p>
            <a:r>
              <a:rPr lang="en-US"/>
              <a:t>Parentheses may be needed to maintain order of operations:</a:t>
            </a:r>
          </a:p>
          <a:p>
            <a:pPr lvl="1">
              <a:buClr>
                <a:schemeClr val="tx1"/>
              </a:buClr>
              <a:buFontTx/>
              <a:buNone/>
            </a:pPr>
            <a:r>
              <a:rPr lang="en-US"/>
              <a:t>					is written as</a:t>
            </a:r>
          </a:p>
          <a:p>
            <a:pPr lvl="1">
              <a:buClr>
                <a:schemeClr val="tx1"/>
              </a:buClr>
              <a:buFontTx/>
              <a:buNone/>
            </a:pPr>
            <a:r>
              <a:rPr lang="en-US"/>
              <a:t>					</a:t>
            </a:r>
            <a:r>
              <a:rPr lang="en-US">
                <a:latin typeface="Courier New" pitchFamily="49" charset="0"/>
              </a:rPr>
              <a:t>m = (y2-y1) /(x2-x1);</a:t>
            </a:r>
            <a:endParaRPr lang="en-US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295400" y="5181600"/>
          <a:ext cx="2133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4" imgW="749160" imgH="393480" progId="Equation.3">
                  <p:embed/>
                </p:oleObj>
              </mc:Choice>
              <mc:Fallback>
                <p:oleObj name="Equation" r:id="rId4" imgW="749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181600"/>
                        <a:ext cx="21336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6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1512592"/>
      </p:ext>
    </p:extLst>
  </p:cSld>
  <p:clrMapOvr>
    <a:masterClrMapping/>
  </p:clrMapOvr>
  <p:transition/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9475" y="2762250"/>
            <a:ext cx="7121525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Algebraic Expressions</a:t>
            </a: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3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29168934"/>
      </p:ext>
    </p:extLst>
  </p:cSld>
  <p:clrMapOvr>
    <a:masterClrMapping/>
  </p:clrMapOvr>
  <p:transition/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Postfix expression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1484313"/>
            <a:ext cx="4249737" cy="233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250" y="3886200"/>
            <a:ext cx="6643688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4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276766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4438" y="3810000"/>
            <a:ext cx="5861050" cy="240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Prefix expression</a:t>
            </a:r>
          </a:p>
        </p:txBody>
      </p:sp>
      <p:pic>
        <p:nvPicPr>
          <p:cNvPr id="2150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1341438"/>
            <a:ext cx="3659187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4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40330783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In-Class Exercise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What would be the value of nilai_kedua:</a:t>
            </a:r>
          </a:p>
          <a:p>
            <a:pPr lvl="1">
              <a:buFont typeface="Arial" charset="0"/>
              <a:buNone/>
            </a:pPr>
            <a:r>
              <a:rPr lang="en-US"/>
              <a:t>int kira = 5;</a:t>
            </a:r>
          </a:p>
          <a:p>
            <a:pPr lvl="1">
              <a:buFont typeface="Arial" charset="0"/>
              <a:buNone/>
            </a:pPr>
            <a:r>
              <a:rPr lang="en-US"/>
              <a:t>int nilai_pertama = 10, nilai_kedua;</a:t>
            </a:r>
          </a:p>
          <a:p>
            <a:pPr lvl="1">
              <a:buFont typeface="Arial" charset="0"/>
              <a:buNone/>
            </a:pPr>
            <a:endParaRPr lang="en-US"/>
          </a:p>
          <a:p>
            <a:pPr lvl="1">
              <a:buFont typeface="Arial" charset="0"/>
              <a:buNone/>
            </a:pPr>
            <a:r>
              <a:rPr lang="en-US"/>
              <a:t>nilai_kedua= 5* kira-- + nilai_pertama;</a:t>
            </a:r>
          </a:p>
          <a:p>
            <a:pPr lvl="1">
              <a:buFont typeface="Arial" charset="0"/>
              <a:buNone/>
            </a:pPr>
            <a:r>
              <a:rPr lang="en-US"/>
              <a:t>nilai_kedua = 5* --kira +nilai+pertama;</a:t>
            </a:r>
          </a:p>
        </p:txBody>
      </p:sp>
      <p:pic>
        <p:nvPicPr>
          <p:cNvPr id="4" name="Picture 3" descr="http://www.staff.blog.utm.my/maslin/files/2013/01/I-Love-UTM-300x231.jpg"/>
          <p:cNvPicPr>
            <a:picLocks noChangeAspect="1" noChangeArrowheads="1"/>
          </p:cNvPicPr>
          <p:nvPr/>
        </p:nvPicPr>
        <p:blipFill>
          <a:blip r:embed="rId2" cstate="print"/>
          <a:srcRect r="19494"/>
          <a:stretch>
            <a:fillRect/>
          </a:stretch>
        </p:blipFill>
        <p:spPr bwMode="auto">
          <a:xfrm>
            <a:off x="8229600" y="5791200"/>
            <a:ext cx="786740" cy="75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0100534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Overflow and Underflow</a:t>
            </a:r>
            <a:endParaRPr lang="en-GB" cap="none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0643977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ms-MY" dirty="0"/>
              <a:t>Overflow and Underflow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altLang="ms-MY" dirty="0"/>
              <a:t>Occurs when assigning a value that is too large (overflow) or too small (underflow) to be held in a variable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altLang="ms-MY" dirty="0"/>
              <a:t>Variable contains value that is ‘wrapped around’ set of possible values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altLang="ms-MY" dirty="0"/>
              <a:t>Different systems may display a warning/error message, stop the program, or continue execution using the incorrect value</a:t>
            </a:r>
          </a:p>
          <a:p>
            <a:pPr eaLnBrk="1" hangingPunct="1"/>
            <a:endParaRPr lang="en-US" altLang="ms-MY" dirty="0"/>
          </a:p>
        </p:txBody>
      </p:sp>
    </p:spTree>
    <p:extLst>
      <p:ext uri="{BB962C8B-B14F-4D97-AF65-F5344CB8AC3E}">
        <p14:creationId xmlns:p14="http://schemas.microsoft.com/office/powerpoint/2010/main" val="2169026688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Type Casting</a:t>
            </a:r>
            <a:endParaRPr lang="en-GB" cap="none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143535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851</TotalTime>
  <Words>3606</Words>
  <Application>Microsoft Macintosh PowerPoint</Application>
  <PresentationFormat>On-screen Show (4:3)</PresentationFormat>
  <Paragraphs>900</Paragraphs>
  <Slides>108</Slides>
  <Notes>48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108</vt:i4>
      </vt:variant>
    </vt:vector>
  </HeadingPairs>
  <TitlesOfParts>
    <vt:vector size="117" baseType="lpstr">
      <vt:lpstr>Arial</vt:lpstr>
      <vt:lpstr>Calibri</vt:lpstr>
      <vt:lpstr>Courier New</vt:lpstr>
      <vt:lpstr>Symbol</vt:lpstr>
      <vt:lpstr>Times New Roman</vt:lpstr>
      <vt:lpstr>Wingdings</vt:lpstr>
      <vt:lpstr>1_Office Theme</vt:lpstr>
      <vt:lpstr>Visio</vt:lpstr>
      <vt:lpstr>Equation</vt:lpstr>
      <vt:lpstr>02: Elementary Programming</vt:lpstr>
      <vt:lpstr>What a Is a Program Made Of?</vt:lpstr>
      <vt:lpstr>Key Words</vt:lpstr>
      <vt:lpstr>Example Program</vt:lpstr>
      <vt:lpstr>Operators</vt:lpstr>
      <vt:lpstr>Example Program</vt:lpstr>
      <vt:lpstr>Punctuation</vt:lpstr>
      <vt:lpstr>Example Program</vt:lpstr>
      <vt:lpstr> The #include Directive</vt:lpstr>
      <vt:lpstr>Comments</vt:lpstr>
      <vt:lpstr>Single-Line Comments</vt:lpstr>
      <vt:lpstr>Multi-Line Comments</vt:lpstr>
      <vt:lpstr>The Parts of a C++ Program</vt:lpstr>
      <vt:lpstr>Special Characters</vt:lpstr>
      <vt:lpstr>Important Details</vt:lpstr>
      <vt:lpstr>Variables</vt:lpstr>
      <vt:lpstr>Variables</vt:lpstr>
      <vt:lpstr>Example Program</vt:lpstr>
      <vt:lpstr> Variables, Constants, and the Assignment Statement</vt:lpstr>
      <vt:lpstr>Variables</vt:lpstr>
      <vt:lpstr>Variables: Example</vt:lpstr>
      <vt:lpstr>Identifiers</vt:lpstr>
      <vt:lpstr>Identifiers</vt:lpstr>
      <vt:lpstr>Example Program</vt:lpstr>
      <vt:lpstr>Valid and Invalid Identifiers</vt:lpstr>
      <vt:lpstr>Lines vs. Statements</vt:lpstr>
      <vt:lpstr>Lines vs. Statements</vt:lpstr>
      <vt:lpstr>Literals</vt:lpstr>
      <vt:lpstr>Literals: Example</vt:lpstr>
      <vt:lpstr>Literals: Example</vt:lpstr>
      <vt:lpstr>In-Class Exercise</vt:lpstr>
      <vt:lpstr>In-Class Exercise</vt:lpstr>
      <vt:lpstr>Input and Output</vt:lpstr>
      <vt:lpstr>Input using cin</vt:lpstr>
      <vt:lpstr>The cin Object</vt:lpstr>
      <vt:lpstr>PowerPoint Presentation</vt:lpstr>
      <vt:lpstr>The cin Object</vt:lpstr>
      <vt:lpstr>The cin Object</vt:lpstr>
      <vt:lpstr>Displaying a Prompt</vt:lpstr>
      <vt:lpstr>PowerPoint Presentation</vt:lpstr>
      <vt:lpstr>Reading Strings with cin</vt:lpstr>
      <vt:lpstr>PowerPoint Presentation</vt:lpstr>
      <vt:lpstr>In-Class Exercise</vt:lpstr>
      <vt:lpstr>Output using cout</vt:lpstr>
      <vt:lpstr> The cout Object</vt:lpstr>
      <vt:lpstr>Starting a New Line</vt:lpstr>
      <vt:lpstr>In-Class Exercise</vt:lpstr>
      <vt:lpstr>Data type and constant</vt:lpstr>
      <vt:lpstr>Number Systems</vt:lpstr>
      <vt:lpstr>Number Systems</vt:lpstr>
      <vt:lpstr>PowerPoint Presentation</vt:lpstr>
      <vt:lpstr>Integer Data Types</vt:lpstr>
      <vt:lpstr>Integral Constants</vt:lpstr>
      <vt:lpstr>Defining Variables</vt:lpstr>
      <vt:lpstr>Floating-Point Data Types</vt:lpstr>
      <vt:lpstr>Floating-point Constants</vt:lpstr>
      <vt:lpstr>Assigning Floating-point Values to Integer Variables</vt:lpstr>
      <vt:lpstr>The bool Data Type</vt:lpstr>
      <vt:lpstr>The char Data Type</vt:lpstr>
      <vt:lpstr>The char Data Type</vt:lpstr>
      <vt:lpstr>In-Class Exercise</vt:lpstr>
      <vt:lpstr>Summary of data types</vt:lpstr>
      <vt:lpstr>Naming Constant</vt:lpstr>
      <vt:lpstr>Named Constants</vt:lpstr>
      <vt:lpstr>Defining constants</vt:lpstr>
      <vt:lpstr>Declared constants (const)</vt:lpstr>
      <vt:lpstr>String Constant</vt:lpstr>
      <vt:lpstr>A character or a string constant?</vt:lpstr>
      <vt:lpstr>The C++ string Class</vt:lpstr>
      <vt:lpstr>Determining the Size of a Data Type</vt:lpstr>
      <vt:lpstr>More on Variable Assignments and Initialization</vt:lpstr>
      <vt:lpstr>Variable Assignment vs. Initialization</vt:lpstr>
      <vt:lpstr>Scope</vt:lpstr>
      <vt:lpstr>In-Class Exercise</vt:lpstr>
      <vt:lpstr>Arithmetic Expression</vt:lpstr>
      <vt:lpstr>Arithmetic Operators and Expression</vt:lpstr>
      <vt:lpstr>Arithmetic Operators</vt:lpstr>
      <vt:lpstr>Binary Arithmetic Operators</vt:lpstr>
      <vt:lpstr>/ Operator</vt:lpstr>
      <vt:lpstr> % Operator</vt:lpstr>
      <vt:lpstr>In-Class Exercise</vt:lpstr>
      <vt:lpstr>Order of Operations</vt:lpstr>
      <vt:lpstr>Example</vt:lpstr>
      <vt:lpstr>Order of Operations</vt:lpstr>
      <vt:lpstr>Associativity of Operators</vt:lpstr>
      <vt:lpstr>Grouping with Parentheses</vt:lpstr>
      <vt:lpstr>Type Conversion</vt:lpstr>
      <vt:lpstr>When You Mix Apples and Oranges: Type Conversion</vt:lpstr>
      <vt:lpstr>Type Conversion</vt:lpstr>
      <vt:lpstr>Hierarchy of Types</vt:lpstr>
      <vt:lpstr>Conversion Rules</vt:lpstr>
      <vt:lpstr>Algebraic Expressions</vt:lpstr>
      <vt:lpstr>Algebraic Expressions</vt:lpstr>
      <vt:lpstr>Postfix expression</vt:lpstr>
      <vt:lpstr>Prefix expression</vt:lpstr>
      <vt:lpstr>In-Class Exercise</vt:lpstr>
      <vt:lpstr>Overflow and Underflow</vt:lpstr>
      <vt:lpstr>Overflow and Underflow</vt:lpstr>
      <vt:lpstr>Type Casting</vt:lpstr>
      <vt:lpstr>Type Casting</vt:lpstr>
      <vt:lpstr>Example</vt:lpstr>
      <vt:lpstr>C-Style and Prestandard Type Cast Expressions</vt:lpstr>
      <vt:lpstr>Multiple Assignment and Combined Assignment</vt:lpstr>
      <vt:lpstr>Multiple Assignment and Combined Assignment</vt:lpstr>
      <vt:lpstr>Combined Assignment</vt:lpstr>
      <vt:lpstr>Combined Assignment</vt:lpstr>
      <vt:lpstr>Combined Assignment Operators</vt:lpstr>
      <vt:lpstr>In-Class Exercise</vt:lpstr>
    </vt:vector>
  </TitlesOfParts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Microsoft Office User</cp:lastModifiedBy>
  <cp:revision>34</cp:revision>
  <dcterms:created xsi:type="dcterms:W3CDTF">2014-02-24T04:16:52Z</dcterms:created>
  <dcterms:modified xsi:type="dcterms:W3CDTF">2018-09-24T18:13:50Z</dcterms:modified>
</cp:coreProperties>
</file>