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6" r:id="rId3"/>
    <p:sldId id="258" r:id="rId4"/>
    <p:sldId id="297" r:id="rId5"/>
    <p:sldId id="298" r:id="rId6"/>
    <p:sldId id="299" r:id="rId7"/>
    <p:sldId id="300" r:id="rId8"/>
    <p:sldId id="308" r:id="rId9"/>
    <p:sldId id="301" r:id="rId10"/>
    <p:sldId id="302" r:id="rId11"/>
    <p:sldId id="303" r:id="rId12"/>
    <p:sldId id="304" r:id="rId13"/>
    <p:sldId id="309" r:id="rId14"/>
    <p:sldId id="305" r:id="rId15"/>
    <p:sldId id="307" r:id="rId16"/>
    <p:sldId id="310" r:id="rId17"/>
    <p:sldId id="311" r:id="rId18"/>
    <p:sldId id="312" r:id="rId19"/>
    <p:sldId id="313" r:id="rId20"/>
    <p:sldId id="316" r:id="rId21"/>
    <p:sldId id="317" r:id="rId22"/>
    <p:sldId id="314" r:id="rId23"/>
    <p:sldId id="315" r:id="rId24"/>
    <p:sldId id="318" r:id="rId25"/>
    <p:sldId id="319" r:id="rId26"/>
    <p:sldId id="320" r:id="rId27"/>
    <p:sldId id="321" r:id="rId28"/>
    <p:sldId id="32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6404" autoAdjust="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04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E35-860B-4871-A991-5C688CB9BBEB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1BF6-FBDD-40FA-A7D6-4D370D96B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tx1"/>
            </a:gs>
            <a:gs pos="7000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96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1625" y="6200662"/>
            <a:ext cx="190875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9758747-86CB-456E-811D-1E4DCC1F1A36}" type="datetime1">
              <a:rPr lang="en-US" smtClean="0">
                <a:solidFill>
                  <a:prstClr val="white"/>
                </a:solidFill>
              </a:rPr>
              <a:t>11/4/2019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5996" y="6200662"/>
            <a:ext cx="38608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Footer text goes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2717" y="6200662"/>
            <a:ext cx="12192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475282" y="1084922"/>
            <a:ext cx="7716717" cy="2851777"/>
          </a:xfrm>
          <a:prstGeom prst="rect">
            <a:avLst/>
          </a:prstGeom>
          <a:noFill/>
        </p:spPr>
        <p:txBody>
          <a:bodyPr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6000" b="1" cap="none" spc="-150" baseline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-3063240" y="3046066"/>
            <a:ext cx="649224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1" y="3934113"/>
            <a:ext cx="11826239" cy="45719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615246" y="32385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86571" y="4356953"/>
            <a:ext cx="7705429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8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6" y="2125042"/>
            <a:ext cx="8753763" cy="2323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400" baseline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enter quotation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EBFD-41A0-445B-BF83-28D17168A11A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11/4/2019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6" y="4613563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0" y="164849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29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69052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8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5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9CFD418C-9393-4589-B1D8-C38CDD17B6BE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38045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22767" y="3398293"/>
            <a:ext cx="8423564" cy="1738151"/>
          </a:xfr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5400" spc="-150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4056" y="5170534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E593C0-2B5A-4490-B6D8-F3C5CDFD98A5}" type="datetime1">
              <a:rPr lang="en-US" smtClean="0">
                <a:solidFill>
                  <a:prstClr val="white"/>
                </a:solidFill>
              </a:rPr>
              <a:t>11/4/2019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Footer text goes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671" y="3214931"/>
            <a:ext cx="12188952" cy="64008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856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613054" y="-40183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151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tabLst>
                <a:tab pos="274320" algn="l"/>
              </a:tabLst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0"/>
            <a:ext cx="4846320" cy="4295601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F9F01E7-CA0F-4BD8-AE7B-76A7C066DFB3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5146250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1"/>
            <a:ext cx="4846320" cy="3756909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44C5FD2-70B5-4B9D-94FB-056C99283CE8}" type="datetime1">
              <a:rPr lang="en-US" smtClean="0"/>
              <a:t>11/4/2019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98332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8" y="0"/>
            <a:ext cx="10661922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C80E2B61-4B5C-4A86-B848-DA5C3B9C0339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920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A5C4F09-D2AA-42DF-BAC7-6038DD72E06A}" type="datetime1">
              <a:rPr lang="en-US" smtClean="0"/>
              <a:t>11/4/2019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883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2491" y="1447800"/>
            <a:ext cx="9939931" cy="1371600"/>
          </a:xfrm>
        </p:spPr>
        <p:txBody>
          <a:bodyPr anchor="b"/>
          <a:lstStyle>
            <a:lvl1pPr algn="l">
              <a:defRPr sz="44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4" y="3129280"/>
            <a:ext cx="6310267" cy="289052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2" y="3129280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D53E-270A-4051-8468-A8AAEA1246BD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11/4/2019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577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6" cy="1371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DF6A-E15B-446A-B893-1B3E6BCD443C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11/4/2019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63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46119" y="3246120"/>
            <a:ext cx="685800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</a:rPr>
              <a:t>The System Unit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DCE5660-9696-4660-9F3F-5C57E229CF90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Footer text goes here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3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048" y="1343212"/>
            <a:ext cx="12188952" cy="64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3048" y="-232"/>
            <a:ext cx="1372006" cy="1371600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4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0">
                <a:schemeClr val="bg1"/>
              </a:gs>
              <a:gs pos="75000">
                <a:schemeClr val="tx2">
                  <a:lumMod val="40000"/>
                  <a:lumOff val="60000"/>
                  <a:alpha val="60000"/>
                </a:schemeClr>
              </a:gs>
              <a:gs pos="100000">
                <a:schemeClr val="accent2">
                  <a:alpha val="90000"/>
                </a:schemeClr>
              </a:gs>
              <a:gs pos="95000">
                <a:schemeClr val="tx2">
                  <a:lumMod val="7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cover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800" b="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0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7VdWqqbq1h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8A25-1EF6-4A77-B440-412F54193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Y" dirty="0"/>
              <a:t>DESIGN THINKING</a:t>
            </a:r>
            <a:br>
              <a:rPr lang="en-MY" dirty="0"/>
            </a:br>
            <a:r>
              <a:rPr lang="en-MY" dirty="0"/>
              <a:t>CHAPTER 5: SYSTEM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E92CA-83FE-439B-B2F6-3BF8BF0F9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024" y="4206195"/>
            <a:ext cx="8791575" cy="2387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MY" dirty="0"/>
              <a:t>GROUP 2 MEMBERS:</a:t>
            </a:r>
          </a:p>
          <a:p>
            <a:pPr algn="ctr"/>
            <a:r>
              <a:rPr lang="en-MY" dirty="0"/>
              <a:t>ALUGE OSEI-AMAKA ELINOR</a:t>
            </a:r>
          </a:p>
          <a:p>
            <a:pPr algn="ctr"/>
            <a:r>
              <a:rPr lang="en-MY" dirty="0"/>
              <a:t>MUHAMMAD KHAIRUL AMIRIN BIN KHAIRIL</a:t>
            </a:r>
          </a:p>
          <a:p>
            <a:pPr algn="ctr"/>
            <a:r>
              <a:rPr lang="en-MY" dirty="0"/>
              <a:t>CHEONG CHIEN LI</a:t>
            </a:r>
          </a:p>
          <a:p>
            <a:pPr algn="ctr"/>
            <a:r>
              <a:rPr lang="en-MY" dirty="0"/>
              <a:t>SYAFA ILYAS AL MUZANI</a:t>
            </a:r>
          </a:p>
        </p:txBody>
      </p:sp>
    </p:spTree>
    <p:extLst>
      <p:ext uri="{BB962C8B-B14F-4D97-AF65-F5344CB8AC3E}">
        <p14:creationId xmlns:p14="http://schemas.microsoft.com/office/powerpoint/2010/main" val="16206223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D77A-B6F7-42D2-89F6-97056294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2: Define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473B-EB06-4C9E-8DA5-9F94A194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Defining the problems as stated by the interviewees (users).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/>
              <a:t>Listing out the problems.</a:t>
            </a:r>
          </a:p>
          <a:p>
            <a:r>
              <a:rPr lang="en-MY" dirty="0"/>
              <a:t>Discuss and analyse the interview clips to extract information.</a:t>
            </a:r>
          </a:p>
          <a:p>
            <a:r>
              <a:rPr lang="en-MY" dirty="0"/>
              <a:t>Define some solutions to those problems.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/>
              <a:t>Team-working process</a:t>
            </a:r>
          </a:p>
          <a:p>
            <a:r>
              <a:rPr lang="en-MY" dirty="0"/>
              <a:t>List out clearly the problems and solutions.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6145917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A42C-3CFA-4B71-ACF0-07B1F71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39" y="186431"/>
            <a:ext cx="5987355" cy="543496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>Phase 2: Define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C84C6-1D17-4E0B-8D0E-B2C41A8D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2688"/>
            <a:ext cx="12192000" cy="601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64282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4346-5062-4BB1-A735-F8992FD0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Clip 2: Define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397B-F314-4FA6-930D-B7A89CE0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Enjoy the clip for define phase!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3806131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8426-4295-4B47-A8D1-BD2686B0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2: Define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9CDF-8B8D-4D33-8194-FAC5CDF52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The problems and solutions have been defined clearly.</a:t>
            </a:r>
          </a:p>
          <a:p>
            <a:r>
              <a:rPr lang="en-MY" dirty="0"/>
              <a:t>Onto the next phase; Ideate!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FE766-787F-4BF5-A858-635CC13F5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952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86B4-1126-424D-81D4-6FAC869F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501" y="266330"/>
            <a:ext cx="7416237" cy="709326"/>
          </a:xfrm>
        </p:spPr>
        <p:txBody>
          <a:bodyPr/>
          <a:lstStyle/>
          <a:p>
            <a:pPr algn="ctr"/>
            <a:r>
              <a:rPr lang="en-MY" dirty="0"/>
              <a:t>Phase 3: Ideate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7825-FF98-4051-BE76-BEF97CCC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Brainstorming to get some possible ways to integrate all the solutions into a single solution.</a:t>
            </a:r>
          </a:p>
          <a:p>
            <a:r>
              <a:rPr lang="en-MY" dirty="0"/>
              <a:t>Pick a most efficient solution to solve all problems.</a:t>
            </a:r>
          </a:p>
          <a:p>
            <a:r>
              <a:rPr lang="en-MY" dirty="0"/>
              <a:t>For our group: CREATE A SYSTEM UNIT!</a:t>
            </a:r>
          </a:p>
          <a:p>
            <a:r>
              <a:rPr lang="en-MY" dirty="0"/>
              <a:t>Challenges faced: How to best place all the components inside a single casing?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235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3306-B6C1-44D1-95F3-DD347D9D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62" y="239435"/>
            <a:ext cx="5092906" cy="873731"/>
          </a:xfrm>
        </p:spPr>
        <p:txBody>
          <a:bodyPr/>
          <a:lstStyle/>
          <a:p>
            <a:pPr algn="ctr"/>
            <a:r>
              <a:rPr lang="en-MY" dirty="0"/>
              <a:t>Phase 3: Ideate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EC1E631-7D72-4272-B4F1-C33E99B7CE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8232"/>
          <a:stretch>
            <a:fillRect/>
          </a:stretch>
        </p:blipFill>
        <p:spPr>
          <a:xfrm>
            <a:off x="0" y="1393794"/>
            <a:ext cx="12191999" cy="54510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E488-4DFE-499A-9508-BF610705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6B38-BBE4-45CB-A458-458850F6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3857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65EF6E-159C-4210-964D-975EECB3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Clip 3: Ideate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94C260-1E55-44C8-83FE-E07211151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Enjoy the clip!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B5DD4-2233-477F-B29F-AA8CC0434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524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9C80-36D1-4814-8642-AECDFA9B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3: Ideate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0820-16A2-4DB2-977E-0DF0B23B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That’s all for this phase.</a:t>
            </a:r>
          </a:p>
          <a:p>
            <a:r>
              <a:rPr lang="en-MY" dirty="0"/>
              <a:t>Onto the next phase; Prototype!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48AA8-7827-4AD9-BF1D-49E3D23BF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2354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43DD-209D-423E-95D2-51BAD51C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4: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4F84-ABF8-4A27-89A2-D70CD06A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Time to build our idea!</a:t>
            </a:r>
          </a:p>
          <a:p>
            <a:r>
              <a:rPr lang="en-MY" dirty="0"/>
              <a:t>Make a prototype of the system unit according to our plan.</a:t>
            </a:r>
          </a:p>
          <a:p>
            <a:r>
              <a:rPr lang="en-MY" dirty="0"/>
              <a:t>Materials: Cardboard.</a:t>
            </a:r>
          </a:p>
          <a:p>
            <a:r>
              <a:rPr lang="en-MY" dirty="0"/>
              <a:t>Tools: Scissors, cutter knife, tape, glue, plastic bottles.</a:t>
            </a:r>
          </a:p>
          <a:p>
            <a:r>
              <a:rPr lang="en-MY" dirty="0"/>
              <a:t>Make the idea come to life!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80C0-4399-4D3B-BBE4-4AEB11E11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7890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D6B0-8DDE-4DB8-80CE-9AD0C94A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Clip 4: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0CBC-0C99-4167-84D3-22E74647E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Enjoy the clip!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A24C6-8B70-4A45-919F-CE4C5EBE0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246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68C6-BC16-4242-A46E-CCF63F0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LET’S ASSUME!!!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39F6-1123-4E66-941A-C3630993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Assume that the system unit does not exist yet.</a:t>
            </a:r>
          </a:p>
          <a:p>
            <a:r>
              <a:rPr lang="en-MY" dirty="0"/>
              <a:t>The goal of this project is to create a system unit via the design thinking process.</a:t>
            </a:r>
          </a:p>
          <a:p>
            <a:r>
              <a:rPr lang="en-MY" dirty="0"/>
              <a:t>Assume that the computer has all the parts it needs to function, but they are each kept separately instead of all placed in one casing.</a:t>
            </a:r>
          </a:p>
        </p:txBody>
      </p:sp>
    </p:spTree>
    <p:extLst>
      <p:ext uri="{BB962C8B-B14F-4D97-AF65-F5344CB8AC3E}">
        <p14:creationId xmlns:p14="http://schemas.microsoft.com/office/powerpoint/2010/main" val="21445836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CB6493-0268-482B-ABEE-DA9A57D5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4: Prototype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2BCC78-8F74-498B-B1C6-DEEB91C8E4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Y" dirty="0"/>
              <a:t>Final Product: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3BB809-950C-4E50-B177-B039B8788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MY" dirty="0"/>
              <a:t>Plan: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02150-BEBB-453A-8172-347049A70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7A2729-3EAC-4865-A666-E49C587CD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3" y="2337441"/>
            <a:ext cx="4846320" cy="38160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71785B-9A2F-409C-B3D4-E29A83D64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04" y="2337441"/>
            <a:ext cx="4859044" cy="38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580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065D5A-580D-4E66-8269-2BF27073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4: Prototype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A11294-DDC7-4428-AF29-C874535D9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Pretty close to the plan! XD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EF78E-C9C0-45E6-AD23-8654843B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1248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8DAD-0442-44C4-9533-5C792AD8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4: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E879-9B51-49CF-A2A2-D7B35309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That’s all for prototype phase.</a:t>
            </a:r>
          </a:p>
          <a:p>
            <a:r>
              <a:rPr lang="en-MY" dirty="0"/>
              <a:t>Onto the last phase; Test phase.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7B467-28DC-4026-8543-43318F0CA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52179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2A2D-C9F3-4E23-B6D2-D749939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5: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F2B63-ACDA-485A-B3B3-045DDC26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Allow the users to test the prototype.</a:t>
            </a:r>
          </a:p>
          <a:p>
            <a:r>
              <a:rPr lang="en-MY" dirty="0"/>
              <a:t>Does it solve their problems?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/>
              <a:t>If yes, mission accomplished!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/>
              <a:t>Else, back to ideate and prototype!</a:t>
            </a:r>
          </a:p>
          <a:p>
            <a:r>
              <a:rPr lang="en-MY" dirty="0"/>
              <a:t>Luckily for us, it solves all the problems for the users.</a:t>
            </a:r>
          </a:p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6F7C7-2107-4AC6-95C8-105CADBD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1964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EDA9-9657-4181-9E18-AC8CE658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Clip 5: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AAB7-56ED-458D-BB0C-483615C3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Enjoy the clip!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75CF-A75B-4380-AC27-9DAE979AE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3394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E5BC-9660-4DBA-8656-A260615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5: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9E1F-4D4B-452C-B18D-31E9F33C1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As you can see, our system unit works like magic!</a:t>
            </a:r>
          </a:p>
          <a:p>
            <a:r>
              <a:rPr lang="en-MY" dirty="0"/>
              <a:t>Mission is a success, users are satisfied.</a:t>
            </a:r>
          </a:p>
          <a:p>
            <a:r>
              <a:rPr lang="en-MY" dirty="0"/>
              <a:t>This is the end of our design thinking process!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C11DA-5FDA-4C8F-B276-BABA5215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8784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F76C-7995-4B98-BB98-DA0667AD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86" y="35511"/>
            <a:ext cx="10588698" cy="1188720"/>
          </a:xfrm>
        </p:spPr>
        <p:txBody>
          <a:bodyPr/>
          <a:lstStyle/>
          <a:p>
            <a:pPr algn="ctr"/>
            <a:r>
              <a:rPr lang="en-MY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1E17-07B8-4C38-ABDB-780749A2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023" y="1544715"/>
            <a:ext cx="9842377" cy="4581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MY" dirty="0"/>
              <a:t>Design Thinking (5 phases):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Empathize</a:t>
            </a:r>
          </a:p>
          <a:p>
            <a:pPr marL="982980" lvl="1" indent="-514350"/>
            <a:r>
              <a:rPr lang="en-MY" dirty="0"/>
              <a:t>Interview users.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Define</a:t>
            </a:r>
          </a:p>
          <a:p>
            <a:pPr marL="982980" lvl="1" indent="-514350"/>
            <a:r>
              <a:rPr lang="en-MY" dirty="0"/>
              <a:t>Problems &amp; Solutions?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Ideate</a:t>
            </a:r>
          </a:p>
          <a:p>
            <a:pPr marL="982980" lvl="1" indent="-514350"/>
            <a:r>
              <a:rPr lang="en-MY" dirty="0"/>
              <a:t>Combine Solutions into one.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Prototype</a:t>
            </a:r>
          </a:p>
          <a:p>
            <a:pPr marL="982980" lvl="1" indent="-514350"/>
            <a:r>
              <a:rPr lang="en-MY" dirty="0"/>
              <a:t>Build the idea!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/>
              <a:t>Test</a:t>
            </a:r>
          </a:p>
          <a:p>
            <a:pPr marL="982980" lvl="1" indent="-514350"/>
            <a:r>
              <a:rPr lang="en-MY" dirty="0"/>
              <a:t>Users satisfied?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B8ADF-EE15-4172-9981-F29F2907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0636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1CC-29FC-4132-B27E-A2B8B81A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02" y="103332"/>
            <a:ext cx="10588698" cy="1188720"/>
          </a:xfrm>
        </p:spPr>
        <p:txBody>
          <a:bodyPr/>
          <a:lstStyle/>
          <a:p>
            <a:pPr algn="ctr"/>
            <a:r>
              <a:rPr lang="en-MY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1B66-FBE5-4849-B09E-67CC29F9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Please enjoy the rest of the clip! (Bloopers).</a:t>
            </a:r>
          </a:p>
          <a:p>
            <a:r>
              <a:rPr lang="en-MY" dirty="0"/>
              <a:t>Full video at: </a:t>
            </a:r>
            <a:r>
              <a:rPr lang="en-MY" dirty="0">
                <a:hlinkClick r:id="rId2"/>
              </a:rPr>
              <a:t>https://youtu.be/7VdWqqbq1h4</a:t>
            </a:r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08208-B2D4-407B-BEA4-700EDE9B9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C6FC3-2180-4797-8390-6D33ACB1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0" y="2821859"/>
            <a:ext cx="3932809" cy="39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360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0DB11-9173-473F-A70F-B211AB541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0FBD1-45A9-4A38-9124-BBB69E99D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4" y="0"/>
            <a:ext cx="12204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156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0189-B819-4E3C-8FAC-862F8B4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WHAT IS DESIGN THINKING?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5250-F820-41F0-80A4-D2F132761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of critical thinking.</a:t>
            </a:r>
          </a:p>
          <a:p>
            <a:r>
              <a:rPr lang="en-US" dirty="0"/>
              <a:t>Used to develop solutions to problems through collaboration, innovation and design.</a:t>
            </a:r>
          </a:p>
          <a:p>
            <a:r>
              <a:rPr lang="en-US" dirty="0"/>
              <a:t>Helps improve student’s skills such as teamwork, problem solving, communication, analysis, creativity and the ability to influence others.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70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83CA-017D-49AF-ADED-2A007C0A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5 PHASES OF DESIGN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ACB9-C1EA-48BE-9A1A-7A005CE7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1) EMPATHIZE</a:t>
            </a:r>
          </a:p>
          <a:p>
            <a:pPr marL="0" indent="0">
              <a:buNone/>
            </a:pPr>
            <a:r>
              <a:rPr lang="en-MY" dirty="0"/>
              <a:t>2) DEFINE</a:t>
            </a:r>
          </a:p>
          <a:p>
            <a:pPr marL="0" indent="0">
              <a:buNone/>
            </a:pPr>
            <a:r>
              <a:rPr lang="en-MY" dirty="0"/>
              <a:t>3) IDEATE</a:t>
            </a:r>
          </a:p>
          <a:p>
            <a:pPr marL="0" indent="0">
              <a:buNone/>
            </a:pPr>
            <a:r>
              <a:rPr lang="en-MY" dirty="0"/>
              <a:t>4) PROTOTYPE</a:t>
            </a:r>
          </a:p>
          <a:p>
            <a:pPr marL="0" indent="0">
              <a:buNone/>
            </a:pPr>
            <a:r>
              <a:rPr lang="en-MY" dirty="0"/>
              <a:t>5) TEST</a:t>
            </a:r>
          </a:p>
        </p:txBody>
      </p:sp>
    </p:spTree>
    <p:extLst>
      <p:ext uri="{BB962C8B-B14F-4D97-AF65-F5344CB8AC3E}">
        <p14:creationId xmlns:p14="http://schemas.microsoft.com/office/powerpoint/2010/main" val="26490598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BDF5-A274-4A53-B2AF-A007D8C1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706" y="319596"/>
            <a:ext cx="5690587" cy="834501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>Phase 1: Empathize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9FF4A-9AB2-4D30-8398-DE274F5A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626" y="1855168"/>
            <a:ext cx="9905999" cy="4841290"/>
          </a:xfrm>
        </p:spPr>
        <p:txBody>
          <a:bodyPr>
            <a:normAutofit/>
          </a:bodyPr>
          <a:lstStyle/>
          <a:p>
            <a:r>
              <a:rPr lang="en-MY" sz="2400" dirty="0"/>
              <a:t>Interview users to understand about the problems that they are facing with the current computer.</a:t>
            </a:r>
          </a:p>
          <a:p>
            <a:pPr marL="0" indent="0">
              <a:buNone/>
            </a:pPr>
            <a:r>
              <a:rPr lang="en-MY" sz="2400" dirty="0"/>
              <a:t>Possible questions: </a:t>
            </a:r>
          </a:p>
          <a:p>
            <a:pPr marL="457200" indent="-457200">
              <a:buAutoNum type="arabicParenR"/>
            </a:pPr>
            <a:r>
              <a:rPr lang="en-MY" sz="2400" dirty="0"/>
              <a:t>Are you currently facing any problems related to the computer in terms of its boot up (power on) process?</a:t>
            </a:r>
          </a:p>
          <a:p>
            <a:pPr marL="457200" indent="-457200">
              <a:buAutoNum type="arabicParenR"/>
            </a:pPr>
            <a:r>
              <a:rPr lang="en-MY" sz="2400" dirty="0"/>
              <a:t>Are you currently facing any problems related to the computer in terms of its portability?</a:t>
            </a:r>
          </a:p>
          <a:p>
            <a:pPr marL="457200" indent="-457200">
              <a:buAutoNum type="arabicParenR"/>
            </a:pPr>
            <a:r>
              <a:rPr lang="en-MY" sz="2400" dirty="0">
                <a:latin typeface="Verdana" panose="020B0604030504040204" pitchFamily="34" charset="0"/>
                <a:ea typeface="Verdana" panose="020B0604030504040204" pitchFamily="34" charset="0"/>
              </a:rPr>
              <a:t>Do you find any problems in the current computer in terms of the safety of each of its individual parts (peripheral devices)? </a:t>
            </a:r>
          </a:p>
          <a:p>
            <a:pPr marL="2743200" lvl="6" indent="0">
              <a:buNone/>
            </a:pPr>
            <a:endParaRPr lang="en-MY" sz="4700" dirty="0"/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75820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10E-1613-4760-9045-2461DFEB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705" y="281167"/>
            <a:ext cx="7327666" cy="331392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/>
              <a:t>Phase 1: Empathize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CF05-233C-4030-8276-53A61602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06" y="1436914"/>
            <a:ext cx="11017188" cy="5662433"/>
          </a:xfrm>
        </p:spPr>
        <p:txBody>
          <a:bodyPr>
            <a:normAutofit fontScale="85000" lnSpcReduction="10000"/>
          </a:bodyPr>
          <a:lstStyle/>
          <a:p>
            <a:r>
              <a:rPr lang="en-MY" dirty="0"/>
              <a:t>List of possible answers:	</a:t>
            </a:r>
          </a:p>
          <a:p>
            <a:pPr marL="457200" indent="-457200">
              <a:buAutoNum type="arabicParenR"/>
            </a:pPr>
            <a:r>
              <a:rPr lang="en-MY" dirty="0"/>
              <a:t>Yes. I am facing a problem with booting up the computer. Because since all the parts are not put together as one device, I have to power up each of the computer parts one-by-one whenever I want to boot up my computer and it takes me a very long time to do so. Thus, it is a big problem for me.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MY" dirty="0"/>
              <a:t>Yes. The portability of the current computer is a big problem to me because the computer parts are not all put together into one device. So, whenever I want to move my computer, I have to move each of the separate computer parts one by one to another location and it is very inconvenient to me.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MY" dirty="0"/>
              <a:t>Yes. Since the computer parts are separated, they are in great risk of being damaged easily because they are too exposed to the environment. Hence, it is a big problem to me because I have to constantly worry about my computer parts being damaged.</a:t>
            </a:r>
          </a:p>
          <a:p>
            <a:pPr marL="457200" indent="-457200">
              <a:buAutoNum type="arabicParenR"/>
            </a:pP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5262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F99A-93FF-4215-8DF7-D6F1CAC5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1: Empathize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94C2-3403-409F-BAA7-2DE935A6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225" y="1817225"/>
            <a:ext cx="9508175" cy="4550918"/>
          </a:xfrm>
        </p:spPr>
        <p:txBody>
          <a:bodyPr/>
          <a:lstStyle/>
          <a:p>
            <a:r>
              <a:rPr lang="en-MY" dirty="0"/>
              <a:t>Three students from UTM were interviewed.</a:t>
            </a:r>
          </a:p>
          <a:p>
            <a:r>
              <a:rPr lang="en-MY" dirty="0"/>
              <a:t>The possible questions were combined into one general question: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dirty="0"/>
              <a:t>The current computer has all its parts separated, do you find this to be a problem?</a:t>
            </a:r>
          </a:p>
        </p:txBody>
      </p:sp>
    </p:spTree>
    <p:extLst>
      <p:ext uri="{BB962C8B-B14F-4D97-AF65-F5344CB8AC3E}">
        <p14:creationId xmlns:p14="http://schemas.microsoft.com/office/powerpoint/2010/main" val="16459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1AC9-00C0-4192-B9FE-FE8300A3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Clip 1: Empathize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B305-1434-4238-A0A9-ABE26762F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Please enjoy the clip!</a:t>
            </a:r>
          </a:p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03515-E044-4057-A3B3-27D3C4171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2693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A52C-7E68-4F75-95C1-B610A2B6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Phase 1: Empathize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68CE-967E-4292-9DA6-98217110C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Problems stated by interviewees were as expected. </a:t>
            </a:r>
          </a:p>
          <a:p>
            <a:r>
              <a:rPr lang="en-MY" dirty="0"/>
              <a:t>That’s all for empathize phase, next phase is define.</a:t>
            </a:r>
          </a:p>
        </p:txBody>
      </p:sp>
    </p:spTree>
    <p:extLst>
      <p:ext uri="{BB962C8B-B14F-4D97-AF65-F5344CB8AC3E}">
        <p14:creationId xmlns:p14="http://schemas.microsoft.com/office/powerpoint/2010/main" val="2811315913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6.0&quot;&gt;&lt;object type=&quot;1&quot; unique_id=&quot;10001&quot;&gt;&lt;object type=&quot;8&quot; unique_id=&quot;508719&quot;&gt;&lt;/object&gt;&lt;object type=&quot;2&quot; unique_id=&quot;508720&quot;&gt;&lt;object type=&quot;3&quot; unique_id=&quot;508721&quot;&gt;&lt;property id=&quot;20148&quot; value=&quot;5&quot;/&gt;&lt;property id=&quot;20300&quot; value=&quot;Slide 1 - &amp;quot;The System Unit&amp;quot;&quot;/&gt;&lt;property id=&quot;20307&quot; value=&quot;257&quot;/&gt;&lt;/object&gt;&lt;object type=&quot;3&quot; unique_id=&quot;508722&quot;&gt;&lt;property id=&quot;20148&quot; value=&quot;5&quot;/&gt;&lt;property id=&quot;20300&quot; value=&quot;Slide 2 - &amp;quot;Learning Objectives&amp;quot;&quot;/&gt;&lt;property id=&quot;20307&quot; value=&quot;259&quot;/&gt;&lt;/object&gt;&lt;object type=&quot;3&quot; unique_id=&quot;508723&quot;&gt;&lt;property id=&quot;20148&quot; value=&quot;5&quot;/&gt;&lt;property id=&quot;20300&quot; value=&quot;Slide 3 - &amp;quot;Introduction&amp;quot;&quot;/&gt;&lt;property id=&quot;20307&quot; value=&quot;260&quot;/&gt;&lt;/object&gt;&lt;object type=&quot;3&quot; unique_id=&quot;508724&quot;&gt;&lt;property id=&quot;20148&quot; value=&quot;5&quot;/&gt;&lt;property id=&quot;20300&quot; value=&quot;Slide 4 - &amp;quot;System Unit&amp;quot;&quot;/&gt;&lt;property id=&quot;20307&quot; value=&quot;261&quot;/&gt;&lt;/object&gt;&lt;object type=&quot;3&quot; unique_id=&quot;508725&quot;&gt;&lt;property id=&quot;20148&quot; value=&quot;5&quot;/&gt;&lt;property id=&quot;20300&quot; value=&quot;Slide 5 - &amp;quot;System Unit Types&amp;quot;&quot;/&gt;&lt;property id=&quot;20307&quot; value=&quot;292&quot;/&gt;&lt;/object&gt;&lt;object type=&quot;3&quot; unique_id=&quot;508726&quot;&gt;&lt;property id=&quot;20148&quot; value=&quot;5&quot;/&gt;&lt;property id=&quot;20300&quot; value=&quot;Slide 6 - &amp;quot;System Unit Types cont.&amp;quot;&quot;/&gt;&lt;property id=&quot;20307&quot; value=&quot;293&quot;/&gt;&lt;/object&gt;&lt;object type=&quot;3&quot; unique_id=&quot;508727&quot;&gt;&lt;property id=&quot;20148&quot; value=&quot;5&quot;/&gt;&lt;property id=&quot;20300&quot; value=&quot;Slide 7 - &amp;quot;Components&amp;quot;&quot;/&gt;&lt;property id=&quot;20307&quot; value=&quot;262&quot;/&gt;&lt;/object&gt;&lt;object type=&quot;3&quot; unique_id=&quot;508728&quot;&gt;&lt;property id=&quot;20148&quot; value=&quot;5&quot;/&gt;&lt;property id=&quot;20300&quot; value=&quot;Slide 8 - &amp;quot;System Board&amp;quot;&quot;/&gt;&lt;property id=&quot;20307&quot; value=&quot;264&quot;/&gt;&lt;/object&gt;&lt;object type=&quot;3&quot; unique_id=&quot;508729&quot;&gt;&lt;property id=&quot;20148&quot; value=&quot;5&quot;/&gt;&lt;property id=&quot;20300&quot; value=&quot;Slide 9 - &amp;quot;Sockets and Chips&amp;quot;&quot;/&gt;&lt;property id=&quot;20307&quot; value=&quot;265&quot;/&gt;&lt;/object&gt;&lt;object type=&quot;3&quot; unique_id=&quot;508730&quot;&gt;&lt;property id=&quot;20148&quot; value=&quot;5&quot;/&gt;&lt;property id=&quot;20300&quot; value=&quot;Slide 10 - &amp;quot;Slots and Bus Lines&amp;quot;&quot;/&gt;&lt;property id=&quot;20307&quot; value=&quot;266&quot;/&gt;&lt;/object&gt;&lt;object type=&quot;3&quot; unique_id=&quot;508731&quot;&gt;&lt;property id=&quot;20148&quot; value=&quot;5&quot;/&gt;&lt;property id=&quot;20300&quot; value=&quot;Slide 11 - &amp;quot;Microprocessor&amp;quot;&quot;/&gt;&lt;property id=&quot;20307&quot; value=&quot;267&quot;/&gt;&lt;/object&gt;&lt;object type=&quot;3&quot; unique_id=&quot;508732&quot;&gt;&lt;property id=&quot;20148&quot; value=&quot;5&quot;/&gt;&lt;property id=&quot;20300&quot; value=&quot;Slide 12 - &amp;quot;Microprocessor Chips&amp;quot;&quot;/&gt;&lt;property id=&quot;20307&quot; value=&quot;268&quot;/&gt;&lt;/object&gt;&lt;object type=&quot;3&quot; unique_id=&quot;508733&quot;&gt;&lt;property id=&quot;20148&quot; value=&quot;5&quot;/&gt;&lt;property id=&quot;20300&quot; value=&quot;Slide 13 - &amp;quot;Multicore Chips&amp;quot;&quot;/&gt;&lt;property id=&quot;20307&quot; value=&quot;269&quot;/&gt;&lt;/object&gt;&lt;object type=&quot;3&quot; unique_id=&quot;508734&quot;&gt;&lt;property id=&quot;20148&quot; value=&quot;5&quot;/&gt;&lt;property id=&quot;20300&quot; value=&quot;Slide 14 - &amp;quot;Specialty Processors &amp;quot;&quot;/&gt;&lt;property id=&quot;20307&quot; value=&quot;270&quot;/&gt;&lt;/object&gt;&lt;object type=&quot;3&quot; unique_id=&quot;508735&quot;&gt;&lt;property id=&quot;20148&quot; value=&quot;5&quot;/&gt;&lt;property id=&quot;20300&quot; value=&quot;Slide 15 - &amp;quot;Memory&amp;quot;&quot;/&gt;&lt;property id=&quot;20307&quot; value=&quot;271&quot;/&gt;&lt;/object&gt;&lt;object type=&quot;3&quot; unique_id=&quot;508736&quot;&gt;&lt;property id=&quot;20148&quot; value=&quot;5&quot;/&gt;&lt;property id=&quot;20300&quot; value=&quot;Slide 16 - &amp;quot;RAM&amp;quot;&quot;/&gt;&lt;property id=&quot;20307&quot; value=&quot;272&quot;/&gt;&lt;/object&gt;&lt;object type=&quot;3&quot; unique_id=&quot;508737&quot;&gt;&lt;property id=&quot;20148&quot; value=&quot;5&quot;/&gt;&lt;property id=&quot;20300&quot; value=&quot;Slide 17 - &amp;quot;RAM continued&amp;quot;&quot;/&gt;&lt;property id=&quot;20307&quot; value=&quot;294&quot;/&gt;&lt;/object&gt;&lt;object type=&quot;3&quot; unique_id=&quot;508738&quot;&gt;&lt;property id=&quot;20148&quot; value=&quot;5&quot;/&gt;&lt;property id=&quot;20300&quot; value=&quot;Slide 18 - &amp;quot;ROM&amp;quot;&quot;/&gt;&lt;property id=&quot;20307&quot; value=&quot;273&quot;/&gt;&lt;/object&gt;&lt;object type=&quot;3&quot; unique_id=&quot;508739&quot;&gt;&lt;property id=&quot;20148&quot; value=&quot;5&quot;/&gt;&lt;property id=&quot;20300&quot; value=&quot;Slide 19 - &amp;quot;Flash Memory&amp;quot;&quot;/&gt;&lt;property id=&quot;20307&quot; value=&quot;274&quot;/&gt;&lt;/object&gt;&lt;object type=&quot;3&quot; unique_id=&quot;508740&quot;&gt;&lt;property id=&quot;20148&quot; value=&quot;5&quot;/&gt;&lt;property id=&quot;20300&quot; value=&quot;Slide 20 - &amp;quot;Expansion Slots and Cards&amp;quot;&quot;/&gt;&lt;property id=&quot;20307&quot; value=&quot;275&quot;/&gt;&lt;/object&gt;&lt;object type=&quot;3&quot; unique_id=&quot;508741&quot;&gt;&lt;property id=&quot;20148&quot; value=&quot;5&quot;/&gt;&lt;property id=&quot;20300&quot; value=&quot;Slide 21 - &amp;quot;Bus Lines / Bus&amp;quot;&quot;/&gt;&lt;property id=&quot;20307&quot; value=&quot;276&quot;/&gt;&lt;/object&gt;&lt;object type=&quot;3&quot; unique_id=&quot;508742&quot;&gt;&lt;property id=&quot;20148&quot; value=&quot;5&quot;/&gt;&lt;property id=&quot;20300&quot; value=&quot;Slide 22 - &amp;quot;Expansion Buses&amp;quot;&quot;/&gt;&lt;property id=&quot;20307&quot; value=&quot;277&quot;/&gt;&lt;/object&gt;&lt;object type=&quot;3&quot; unique_id=&quot;508743&quot;&gt;&lt;property id=&quot;20148&quot; value=&quot;5&quot;/&gt;&lt;property id=&quot;20300&quot; value=&quot;Slide 23 - &amp;quot;Ports&amp;quot;&quot;/&gt;&lt;property id=&quot;20307&quot; value=&quot;278&quot;/&gt;&lt;/object&gt;&lt;object type=&quot;3&quot; unique_id=&quot;508744&quot;&gt;&lt;property id=&quot;20148&quot; value=&quot;5&quot;/&gt;&lt;property id=&quot;20300&quot; value=&quot;Slide 24 - &amp;quot;Standard Ports&amp;quot;&quot;/&gt;&lt;property id=&quot;20307&quot; value=&quot;279&quot;/&gt;&lt;/object&gt;&lt;object type=&quot;3&quot; unique_id=&quot;508745&quot;&gt;&lt;property id=&quot;20148&quot; value=&quot;5&quot;/&gt;&lt;property id=&quot;20300&quot; value=&quot;Slide 25 - &amp;quot;Specialized Ports&amp;quot;&quot;/&gt;&lt;property id=&quot;20307&quot; value=&quot;280&quot;/&gt;&lt;/object&gt;&lt;object type=&quot;3&quot; unique_id=&quot;508746&quot;&gt;&lt;property id=&quot;20148&quot; value=&quot;5&quot;/&gt;&lt;property id=&quot;20300&quot; value=&quot;Slide 26 - &amp;quot;Cables&amp;quot;&quot;/&gt;&lt;property id=&quot;20307&quot; value=&quot;281&quot;/&gt;&lt;/object&gt;&lt;object type=&quot;3&quot; unique_id=&quot;508747&quot;&gt;&lt;property id=&quot;20148&quot; value=&quot;5&quot;/&gt;&lt;property id=&quot;20300&quot; value=&quot;Slide 27 - &amp;quot;Making IT Work for You ~ TV Tuners&amp;quot;&quot;/&gt;&lt;property id=&quot;20307&quot; value=&quot;282&quot;/&gt;&lt;/object&gt;&lt;object type=&quot;3&quot; unique_id=&quot;508748&quot;&gt;&lt;property id=&quot;20148&quot; value=&quot;5&quot;/&gt;&lt;property id=&quot;20300&quot; value=&quot;Slide 28 - &amp;quot;Power Supply&amp;quot;&quot;/&gt;&lt;property id=&quot;20307&quot; value=&quot;283&quot;/&gt;&lt;/object&gt;&lt;object type=&quot;3&quot; unique_id=&quot;508749&quot;&gt;&lt;property id=&quot;20148&quot; value=&quot;5&quot;/&gt;&lt;property id=&quot;20300&quot; value=&quot;Slide 29 - &amp;quot;Electronic Data and Instructions&amp;quot;&quot;/&gt;&lt;property id=&quot;20307&quot; value=&quot;284&quot;/&gt;&lt;/object&gt;&lt;object type=&quot;3&quot; unique_id=&quot;508750&quot;&gt;&lt;property id=&quot;20148&quot; value=&quot;5&quot;/&gt;&lt;property id=&quot;20300&quot; value=&quot;Slide 30 - &amp;quot;Numeric Representation&amp;quot;&quot;/&gt;&lt;property id=&quot;20307&quot; value=&quot;285&quot;/&gt;&lt;/object&gt;&lt;object type=&quot;3&quot; unique_id=&quot;508751&quot;&gt;&lt;property id=&quot;20148&quot; value=&quot;5&quot;/&gt;&lt;property id=&quot;20300&quot; value=&quot;Slide 31 - &amp;quot;Character Encoding&amp;quot;&quot;/&gt;&lt;property id=&quot;20307&quot; value=&quot;286&quot;/&gt;&lt;/object&gt;&lt;object type=&quot;3&quot; unique_id=&quot;508752&quot;&gt;&lt;property id=&quot;20148&quot; value=&quot;5&quot;/&gt;&lt;property id=&quot;20300&quot; value=&quot;Slide 32 - &amp;quot;Careers In IT&amp;quot;&quot;/&gt;&lt;property id=&quot;20307&quot; value=&quot;287&quot;/&gt;&lt;/object&gt;&lt;object type=&quot;3&quot; unique_id=&quot;508753&quot;&gt;&lt;property id=&quot;20148&quot; value=&quot;5&quot;/&gt;&lt;property id=&quot;20300&quot; value=&quot;Slide 33 - &amp;quot;A Look to the Future&amp;quot;&quot;/&gt;&lt;property id=&quot;20307&quot; value=&quot;288&quot;/&gt;&lt;/object&gt;&lt;object type=&quot;3&quot; unique_id=&quot;508754&quot;&gt;&lt;property id=&quot;20148&quot; value=&quot;5&quot;/&gt;&lt;property id=&quot;20300&quot; value=&quot;Slide 34 - &amp;quot;Open-Ended Questions (Page 1 of 3)&amp;quot;&quot;/&gt;&lt;property id=&quot;20307&quot; value=&quot;289&quot;/&gt;&lt;/object&gt;&lt;object type=&quot;3&quot; unique_id=&quot;508755&quot;&gt;&lt;property id=&quot;20148&quot; value=&quot;5&quot;/&gt;&lt;property id=&quot;20300&quot; value=&quot;Slide 35 - &amp;quot;Open-Ended Questions (Page 2 of 3)&amp;quot;&quot;/&gt;&lt;property id=&quot;20307&quot; value=&quot;290&quot;/&gt;&lt;/object&gt;&lt;object type=&quot;3&quot; unique_id=&quot;508756&quot;&gt;&lt;property id=&quot;20148&quot; value=&quot;5&quot;/&gt;&lt;property id=&quot;20300&quot; value=&quot;Slide 36 - &amp;quot;Open-Ended Questions (Page 3 of 3)&amp;quot;&quot;/&gt;&lt;property id=&quot;20307&quot; value=&quot;291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E 2017-2">
      <a:dk1>
        <a:sysClr val="windowText" lastClr="000000"/>
      </a:dk1>
      <a:lt1>
        <a:sysClr val="window" lastClr="FFFFFF"/>
      </a:lt1>
      <a:dk2>
        <a:srgbClr val="7996BE"/>
      </a:dk2>
      <a:lt2>
        <a:srgbClr val="DAD7BC"/>
      </a:lt2>
      <a:accent1>
        <a:srgbClr val="FFE894"/>
      </a:accent1>
      <a:accent2>
        <a:srgbClr val="344A6B"/>
      </a:accent2>
      <a:accent3>
        <a:srgbClr val="F79758"/>
      </a:accent3>
      <a:accent4>
        <a:srgbClr val="889F76"/>
      </a:accent4>
      <a:accent5>
        <a:srgbClr val="1C9FC6"/>
      </a:accent5>
      <a:accent6>
        <a:srgbClr val="D15845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Essentials2017_template.potx" id="{7476FDF7-D713-474E-BE2D-24E9353ABC22}" vid="{49DEB174-0739-487E-910A-FAEF1403B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ComputingEssentials2017_template</Template>
  <TotalTime>1847</TotalTime>
  <Words>726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Wingdings 2</vt:lpstr>
      <vt:lpstr>1_Office Theme</vt:lpstr>
      <vt:lpstr>DESIGN THINKING CHAPTER 5: SYSTEM UNIT</vt:lpstr>
      <vt:lpstr>LET’S ASSUME!!!</vt:lpstr>
      <vt:lpstr>WHAT IS DESIGN THINKING?</vt:lpstr>
      <vt:lpstr>5 PHASES OF DESIGN THINKING</vt:lpstr>
      <vt:lpstr>Phase 1: Empathize</vt:lpstr>
      <vt:lpstr>Phase 1: Empathize</vt:lpstr>
      <vt:lpstr>Phase 1: Empathize</vt:lpstr>
      <vt:lpstr>Clip 1: Empathize </vt:lpstr>
      <vt:lpstr>Phase 1: Empathize</vt:lpstr>
      <vt:lpstr>Phase 2: Define</vt:lpstr>
      <vt:lpstr>Phase 2: Define</vt:lpstr>
      <vt:lpstr>Clip 2: Define</vt:lpstr>
      <vt:lpstr>Phase 2: Define</vt:lpstr>
      <vt:lpstr>Phase 3: Ideate</vt:lpstr>
      <vt:lpstr>Phase 3: Ideate</vt:lpstr>
      <vt:lpstr>Clip 3: Ideate</vt:lpstr>
      <vt:lpstr>Phase 3: Ideate</vt:lpstr>
      <vt:lpstr>Phase 4: Prototype</vt:lpstr>
      <vt:lpstr>Clip 4: Prototype</vt:lpstr>
      <vt:lpstr>Phase 4: Prototype</vt:lpstr>
      <vt:lpstr>Phase 4: Prototype</vt:lpstr>
      <vt:lpstr>Phase 4: Prototype</vt:lpstr>
      <vt:lpstr>Phase 5: Test</vt:lpstr>
      <vt:lpstr>Clip 5: Test</vt:lpstr>
      <vt:lpstr>Phase 5: Test</vt:lpstr>
      <vt:lpstr>Conclusion</vt:lpstr>
      <vt:lpstr>Conclusion</vt:lpstr>
      <vt:lpstr>PowerPoint Presentation</vt:lpstr>
    </vt:vector>
  </TitlesOfParts>
  <Company>McGraw-Hill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 Security, and Ethics</dc:title>
  <dc:creator>Rachelle Hall</dc:creator>
  <cp:lastModifiedBy>User</cp:lastModifiedBy>
  <cp:revision>58</cp:revision>
  <dcterms:created xsi:type="dcterms:W3CDTF">2015-12-31T22:35:15Z</dcterms:created>
  <dcterms:modified xsi:type="dcterms:W3CDTF">2019-11-04T14:20:16Z</dcterms:modified>
</cp:coreProperties>
</file>