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71" r:id="rId2"/>
    <p:sldId id="271" r:id="rId3"/>
    <p:sldId id="339" r:id="rId4"/>
    <p:sldId id="274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01" r:id="rId29"/>
    <p:sldId id="302" r:id="rId30"/>
    <p:sldId id="363" r:id="rId31"/>
    <p:sldId id="305" r:id="rId32"/>
    <p:sldId id="364" r:id="rId33"/>
    <p:sldId id="365" r:id="rId34"/>
    <p:sldId id="366" r:id="rId35"/>
    <p:sldId id="367" r:id="rId36"/>
    <p:sldId id="314" r:id="rId37"/>
    <p:sldId id="316" r:id="rId38"/>
    <p:sldId id="318" r:id="rId39"/>
    <p:sldId id="319" r:id="rId40"/>
    <p:sldId id="320" r:id="rId41"/>
    <p:sldId id="321" r:id="rId42"/>
    <p:sldId id="322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5" r:id="rId53"/>
    <p:sldId id="337" r:id="rId54"/>
    <p:sldId id="338" r:id="rId55"/>
    <p:sldId id="368" r:id="rId56"/>
    <p:sldId id="369" r:id="rId57"/>
    <p:sldId id="370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>
        <p:scale>
          <a:sx n="78" d="100"/>
          <a:sy n="78" d="100"/>
        </p:scale>
        <p:origin x="-10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274F3B-CAA6-354C-8E99-5FBCBB6F1871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938BB4-12CC-E24C-9FBC-6F223F51C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11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704528-4BDF-5542-A717-50740C565DD9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CC4CFB-CD53-B245-AE88-A849446ED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6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7852-FF54-E644-B93A-5A5305A60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6D06-B6C0-E64A-A7F7-A4C306A0A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4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BC32-DE75-9247-B592-82FF8B338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2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C963-0AC9-DA48-8ED7-2CE1EB9EA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AA0F-51AB-6345-B0AA-EC27336BB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DA77-3DC2-7C4A-9AC9-CE53F5785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54C1-05BB-CD4B-8D0D-97157A871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9516-F7F0-A545-8672-055E72E2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5D67-604F-6A46-9B9B-520FEC62C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BEB7-96CF-5740-9B2A-4F292D792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7AAD028-1EC4-844F-9963-2F934663C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08175" y="476250"/>
            <a:ext cx="6629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8175" y="1600200"/>
            <a:ext cx="67786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5400"/>
            <a:ext cx="9217026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4"/>
          <p:cNvSpPr txBox="1">
            <a:spLocks/>
          </p:cNvSpPr>
          <p:nvPr/>
        </p:nvSpPr>
        <p:spPr bwMode="auto">
          <a:xfrm>
            <a:off x="2124075" y="274638"/>
            <a:ext cx="5400253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SCSI 1013: Discrete Structure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296145"/>
          </a:xfrm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6</a:t>
            </a:r>
            <a:endParaRPr lang="en-MY" sz="48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196" y="3235375"/>
            <a:ext cx="7455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MY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 AUTOMATA</a:t>
            </a:r>
            <a:endParaRPr lang="en-MY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55776" y="6186790"/>
            <a:ext cx="446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2018/2019 – Sem. 1 </a:t>
            </a:r>
            <a:r>
              <a:rPr lang="en-US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2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3</a:t>
            </a:r>
            <a:endParaRPr lang="en-US" dirty="0"/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A8D45CF-4C3C-DA4D-869F-181F60EA31F2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Screen Shot 2013-12-04 at 11.29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604963"/>
            <a:ext cx="80391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4</a:t>
            </a:r>
            <a:endParaRPr lang="en-US" dirty="0"/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E58E92F-0A58-8F43-9178-C270BADC9689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4579" name="Picture 2" descr="Screen Shot 2013-12-05 at 12.3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733550"/>
            <a:ext cx="7556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</a:t>
            </a:r>
            <a:endParaRPr lang="en-US" dirty="0"/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B475FD5-5725-9F42-AC72-2B4917C34222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5603" name="Picture 3" descr="Screen Shot 2013-12-05 at 12.3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46225"/>
            <a:ext cx="75819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0425" y="4221163"/>
            <a:ext cx="1584325" cy="647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0425" y="4868863"/>
            <a:ext cx="1584325" cy="647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0425" y="5516563"/>
            <a:ext cx="1584325" cy="6492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</a:t>
            </a:r>
            <a:r>
              <a:rPr lang="en-US" sz="2000" dirty="0"/>
              <a:t>(cont.)</a:t>
            </a:r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213C9A9-9A57-ED4E-8D8C-61BFB6B1E748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6627" name="Picture 2" descr="Screen Shot 2013-12-05 at 12.4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66929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08625" y="3573463"/>
            <a:ext cx="1584325" cy="647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5" descr="Screen Shot 2013-12-05 at 12.43.0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398963"/>
            <a:ext cx="2447925" cy="2125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516688" y="4437063"/>
            <a:ext cx="2447925" cy="20161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</a:t>
            </a:r>
            <a:r>
              <a:rPr lang="en-US" sz="1600" dirty="0"/>
              <a:t>(cont.)</a:t>
            </a: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0C05D8-F05C-E84A-A746-396477FC7C4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7651" name="Picture 3" descr="Screen Shot 2013-12-05 at 12.4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235200"/>
            <a:ext cx="6743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5 - Solution</a:t>
            </a:r>
            <a:endParaRPr lang="en-US" sz="2000" dirty="0"/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BCE146-B33B-D446-BE31-E0A73E7B39C7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15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8675" name="Picture 2" descr="Screen Shot 2013-12-05 at 12.4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825625"/>
            <a:ext cx="80391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– Solution </a:t>
            </a:r>
            <a:r>
              <a:rPr lang="en-US" sz="2000" dirty="0"/>
              <a:t>(cont.)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AD35F0B-7828-364D-A993-2251390EB495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9699" name="Picture 3" descr="Screen Shot 2013-12-05 at 12.4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881188"/>
            <a:ext cx="7747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– Solution </a:t>
            </a:r>
            <a:r>
              <a:rPr lang="en-US" sz="2000" dirty="0"/>
              <a:t>(cont.)</a:t>
            </a: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1CBB053-7533-0F48-B826-65D5A7B03EB9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17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0723" name="Picture 2" descr="Screen Shot 2013-12-05 at 12.5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511300"/>
            <a:ext cx="79756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– Solution </a:t>
            </a:r>
            <a:r>
              <a:rPr lang="en-US" sz="2000" dirty="0"/>
              <a:t>(cont.)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A7DB403-9F3B-2B4B-BBFC-BD11B3CF7EA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1747" name="Picture 3" descr="Screen Shot 2013-12-05 at 12.5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706563"/>
            <a:ext cx="77978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– Solution </a:t>
            </a:r>
            <a:r>
              <a:rPr lang="en-US" sz="2000" dirty="0"/>
              <a:t>(cont.)</a:t>
            </a: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07ADCA-2507-A447-99A4-EA4F8995E34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2771" name="Picture 2" descr="Screen Shot 2013-12-05 at 12.5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808163"/>
            <a:ext cx="7289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3" y="333375"/>
            <a:ext cx="6980237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/>
              <a:t>Deterministic Finite Automata (DFA)</a:t>
            </a:r>
          </a:p>
        </p:txBody>
      </p:sp>
      <p:pic>
        <p:nvPicPr>
          <p:cNvPr id="15362" name="Picture 2" descr="Screen Shot 2013-12-04 at 10.1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68413"/>
            <a:ext cx="792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3-12-04 at 10.13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41825"/>
            <a:ext cx="73914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A516EE1-CC91-7E4F-99DE-158C8A06C69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6</a:t>
            </a:r>
            <a:endParaRPr lang="en-US" sz="2000" dirty="0"/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B67D6BC-9796-1740-A55D-F8E32CC3F73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3795" name="Picture 3" descr="Screen Shot 2013-12-05 at 12.5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752600"/>
            <a:ext cx="7429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6 - Solution</a:t>
            </a:r>
            <a:endParaRPr lang="en-US" sz="2000" dirty="0"/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AAF954B-9F74-1349-9292-170F6B9948A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4819" name="Picture 2" descr="Screen Shot 2013-12-05 at 12.5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706563"/>
            <a:ext cx="75692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6 – Solution </a:t>
            </a:r>
            <a:r>
              <a:rPr lang="en-US" sz="2000" dirty="0"/>
              <a:t>(cont.)</a:t>
            </a:r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F1574A5-A43F-5A45-800E-40909C12FE2B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5843" name="Picture 3" descr="Screen Shot 2013-12-05 at 12.54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08163"/>
            <a:ext cx="5969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6 – Solution </a:t>
            </a:r>
            <a:r>
              <a:rPr lang="en-US" sz="2000" dirty="0"/>
              <a:t>(cont.)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B740044-7A75-1F4C-A50E-3E360E48CFAD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6867" name="Picture 2" descr="Screen Shot 2013-12-05 at 12.5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60550"/>
            <a:ext cx="49911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6 – Solution </a:t>
            </a:r>
            <a:r>
              <a:rPr lang="en-US" sz="2000" dirty="0"/>
              <a:t>(cont.)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033542D-5811-0E47-A71F-BF4E1E8AC5D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7891" name="TextBox 14"/>
          <p:cNvSpPr txBox="1">
            <a:spLocks noChangeArrowheads="1"/>
          </p:cNvSpPr>
          <p:nvPr/>
        </p:nvSpPr>
        <p:spPr bwMode="auto">
          <a:xfrm>
            <a:off x="971550" y="1773238"/>
            <a:ext cx="374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State transition diagram</a:t>
            </a:r>
          </a:p>
        </p:txBody>
      </p:sp>
      <p:pic>
        <p:nvPicPr>
          <p:cNvPr id="37892" name="Picture 15" descr="Screen Shot 2014-11-30 at 4.08.1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2424113"/>
            <a:ext cx="4795838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1</a:t>
            </a:r>
            <a:endParaRPr lang="en-US" sz="2000" dirty="0"/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1673294-6F3F-EA4B-A906-FB2C2150F40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8915" name="Picture 2" descr="Screen Shot 2013-12-05 at 12.56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69119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Screen Shot 2013-12-05 at 12.57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7063"/>
            <a:ext cx="51530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2</a:t>
            </a:r>
            <a:endParaRPr lang="en-US" sz="2000" dirty="0"/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499B709-5183-5A47-98E7-0EF03FECB8A4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26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9939" name="Picture 3" descr="Screen Shot 2013-12-05 at 12.5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62088"/>
            <a:ext cx="71247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3</a:t>
            </a:r>
            <a:endParaRPr lang="en-US" sz="2000" dirty="0"/>
          </a:p>
        </p:txBody>
      </p:sp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F96E2B1-6566-814E-8674-57C0C26214C8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27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0963" name="Picture 2" descr="Screen Shot 2013-12-05 at 12.5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6692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25068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Solution: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40974" name="Group 40973"/>
          <p:cNvGrpSpPr/>
          <p:nvPr/>
        </p:nvGrpSpPr>
        <p:grpSpPr>
          <a:xfrm>
            <a:off x="827584" y="3717032"/>
            <a:ext cx="5746987" cy="1839978"/>
            <a:chOff x="827584" y="3717032"/>
            <a:chExt cx="5746987" cy="183997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827584" y="4581128"/>
              <a:ext cx="50405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331640" y="4293096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0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75756" y="4304579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45886" y="4304579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16016" y="4304579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q</a:t>
              </a:r>
              <a:r>
                <a:rPr lang="en-US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886146" y="4304997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q</a:t>
              </a:r>
              <a:r>
                <a:rPr lang="en-US" baseline="-25000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1" name="Straight Arrow Connector 10"/>
            <p:cNvCxnSpPr>
              <a:stCxn id="9" idx="6"/>
              <a:endCxn id="12" idx="2"/>
            </p:cNvCxnSpPr>
            <p:nvPr/>
          </p:nvCxnSpPr>
          <p:spPr>
            <a:xfrm>
              <a:off x="1907704" y="4581128"/>
              <a:ext cx="468052" cy="114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2"/>
            </p:cNvCxnSpPr>
            <p:nvPr/>
          </p:nvCxnSpPr>
          <p:spPr>
            <a:xfrm>
              <a:off x="2951820" y="4592611"/>
              <a:ext cx="5940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4" idx="2"/>
            </p:cNvCxnSpPr>
            <p:nvPr/>
          </p:nvCxnSpPr>
          <p:spPr>
            <a:xfrm>
              <a:off x="4137107" y="4581128"/>
              <a:ext cx="578909" cy="114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79712" y="42210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7" name="Curved Connector 26"/>
            <p:cNvCxnSpPr>
              <a:stCxn id="9" idx="4"/>
              <a:endCxn id="14" idx="4"/>
            </p:cNvCxnSpPr>
            <p:nvPr/>
          </p:nvCxnSpPr>
          <p:spPr>
            <a:xfrm rot="16200000" flipH="1">
              <a:off x="3306119" y="3182713"/>
              <a:ext cx="11483" cy="3384376"/>
            </a:xfrm>
            <a:prstGeom prst="curvedConnector3">
              <a:avLst>
                <a:gd name="adj1" fmla="val 486444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90194" y="47971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18186" y="42838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29" name="Curved Connector 28"/>
            <p:cNvCxnSpPr>
              <a:stCxn id="12" idx="4"/>
              <a:endCxn id="14" idx="3"/>
            </p:cNvCxnSpPr>
            <p:nvPr/>
          </p:nvCxnSpPr>
          <p:spPr>
            <a:xfrm rot="5400000" flipH="1" flipV="1">
              <a:off x="3689901" y="3770166"/>
              <a:ext cx="84363" cy="2136591"/>
            </a:xfrm>
            <a:prstGeom prst="curvedConnector3">
              <a:avLst>
                <a:gd name="adj1" fmla="val -27097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182082" y="50038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70314" y="4293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40966" name="Curved Connector 40965"/>
            <p:cNvCxnSpPr>
              <a:stCxn id="13" idx="0"/>
              <a:endCxn id="40967" idx="0"/>
            </p:cNvCxnSpPr>
            <p:nvPr/>
          </p:nvCxnSpPr>
          <p:spPr>
            <a:xfrm rot="5400000" flipH="1" flipV="1">
              <a:off x="4967891" y="3087116"/>
              <a:ext cx="83491" cy="2351436"/>
            </a:xfrm>
            <a:prstGeom prst="curvedConnector3">
              <a:avLst>
                <a:gd name="adj1" fmla="val 37380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918386" y="37170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0967" name="Oval 40966"/>
            <p:cNvSpPr/>
            <p:nvPr/>
          </p:nvSpPr>
          <p:spPr>
            <a:xfrm>
              <a:off x="5796136" y="4221088"/>
              <a:ext cx="778435" cy="7827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71" name="Curved Connector 40970"/>
            <p:cNvCxnSpPr>
              <a:stCxn id="40967" idx="4"/>
              <a:endCxn id="14" idx="5"/>
            </p:cNvCxnSpPr>
            <p:nvPr/>
          </p:nvCxnSpPr>
          <p:spPr>
            <a:xfrm rot="5400000" flipH="1">
              <a:off x="5592734" y="4411264"/>
              <a:ext cx="207604" cy="977637"/>
            </a:xfrm>
            <a:prstGeom prst="curvedConnector3">
              <a:avLst>
                <a:gd name="adj1" fmla="val -110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45293" y="518767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0,1</a:t>
              </a:r>
              <a:endParaRPr lang="en-US" dirty="0"/>
            </a:p>
          </p:txBody>
        </p:sp>
        <p:cxnSp>
          <p:nvCxnSpPr>
            <p:cNvPr id="40973" name="Curved Connector 40972"/>
            <p:cNvCxnSpPr>
              <a:stCxn id="14" idx="6"/>
              <a:endCxn id="14" idx="2"/>
            </p:cNvCxnSpPr>
            <p:nvPr/>
          </p:nvCxnSpPr>
          <p:spPr>
            <a:xfrm flipH="1">
              <a:off x="4716016" y="4592611"/>
              <a:ext cx="576064" cy="12700"/>
            </a:xfrm>
            <a:prstGeom prst="curvedConnector5">
              <a:avLst>
                <a:gd name="adj1" fmla="val -39683"/>
                <a:gd name="adj2" fmla="val 4067969"/>
                <a:gd name="adj3" fmla="val 13968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788024" y="501317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0,1</a:t>
              </a:r>
              <a:endParaRPr lang="en-US" dirty="0"/>
            </a:p>
          </p:txBody>
        </p:sp>
      </p:grpSp>
      <p:sp>
        <p:nvSpPr>
          <p:cNvPr id="40975" name="Rectangle 40974"/>
          <p:cNvSpPr/>
          <p:nvPr/>
        </p:nvSpPr>
        <p:spPr>
          <a:xfrm>
            <a:off x="539750" y="3620017"/>
            <a:ext cx="6692900" cy="22572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6667" r="10938" b="15625"/>
          <a:stretch>
            <a:fillRect/>
          </a:stretch>
        </p:blipFill>
        <p:spPr bwMode="auto">
          <a:xfrm>
            <a:off x="685800" y="1139825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F532267-30C0-F240-B1CC-8BF5135E3DB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28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6667" r="6250" b="11458"/>
          <a:stretch>
            <a:fillRect/>
          </a:stretch>
        </p:blipFill>
        <p:spPr bwMode="auto">
          <a:xfrm>
            <a:off x="609600" y="1195388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E4FB1D1-79F6-F648-9CA4-C7B647DD72D6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29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3" y="333375"/>
            <a:ext cx="6980237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/>
              <a:t>Deterministic Finite Automata (DFA)</a:t>
            </a:r>
          </a:p>
        </p:txBody>
      </p:sp>
      <p:pic>
        <p:nvPicPr>
          <p:cNvPr id="16386" name="Picture 4" descr="Screen Shot 2013-12-04 at 10.2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73660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0740178-7A96-E943-89F1-6BFDDD8D8B48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79388" y="5589588"/>
            <a:ext cx="49355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</a:rPr>
              <a:t>Note: </a:t>
            </a:r>
          </a:p>
          <a:p>
            <a:pPr eaLnBrk="1" hangingPunct="1"/>
            <a:r>
              <a:rPr lang="en-US" sz="1400" b="1"/>
              <a:t>Tuple</a:t>
            </a:r>
            <a:r>
              <a:rPr lang="en-US" sz="1400"/>
              <a:t>: is an ordered list of elements.</a:t>
            </a:r>
          </a:p>
          <a:p>
            <a:pPr eaLnBrk="1" hangingPunct="1"/>
            <a:r>
              <a:rPr lang="en-US" sz="1400"/>
              <a:t>Quintuple: five times as much in size; e.g., </a:t>
            </a:r>
            <a:r>
              <a:rPr lang="en-US" sz="1400">
                <a:latin typeface="Times New Roman" charset="0"/>
                <a:cs typeface="Times New Roman" charset="0"/>
              </a:rPr>
              <a:t>M  = {S, I, O, q</a:t>
            </a:r>
            <a:r>
              <a:rPr lang="en-US" sz="1400" baseline="-25000">
                <a:latin typeface="Times New Roman" charset="0"/>
                <a:cs typeface="Times New Roman" charset="0"/>
              </a:rPr>
              <a:t>0</a:t>
            </a:r>
            <a:r>
              <a:rPr lang="en-US" sz="1400">
                <a:latin typeface="Times New Roman" charset="0"/>
                <a:cs typeface="Times New Roman" charset="0"/>
              </a:rPr>
              <a:t> , f</a:t>
            </a:r>
            <a:r>
              <a:rPr lang="en-US" sz="1400" baseline="-25000">
                <a:latin typeface="Times New Roman" charset="0"/>
                <a:cs typeface="Times New Roman" charset="0"/>
              </a:rPr>
              <a:t>s</a:t>
            </a:r>
            <a:r>
              <a:rPr lang="en-US" sz="1400">
                <a:latin typeface="Times New Roman" charset="0"/>
                <a:cs typeface="Times New Roman" charset="0"/>
              </a:rPr>
              <a:t>}</a:t>
            </a:r>
            <a:r>
              <a:rPr lang="en-US" sz="1400"/>
              <a:t> ; </a:t>
            </a:r>
          </a:p>
          <a:p>
            <a:pPr eaLnBrk="1" hangingPunct="1"/>
            <a:r>
              <a:rPr lang="en-US" sz="1400"/>
              <a:t>sextuple: six time as much in size, e.g., </a:t>
            </a:r>
            <a:r>
              <a:rPr lang="en-US" sz="1400">
                <a:latin typeface="Times New Roman" charset="0"/>
                <a:cs typeface="Times New Roman" charset="0"/>
              </a:rPr>
              <a:t>M  = {S, I, O, q</a:t>
            </a:r>
            <a:r>
              <a:rPr lang="en-US" sz="1400" baseline="-25000">
                <a:latin typeface="Times New Roman" charset="0"/>
                <a:cs typeface="Times New Roman" charset="0"/>
              </a:rPr>
              <a:t>0</a:t>
            </a:r>
            <a:r>
              <a:rPr lang="en-US" sz="1400">
                <a:latin typeface="Times New Roman" charset="0"/>
                <a:cs typeface="Times New Roman" charset="0"/>
              </a:rPr>
              <a:t> , f</a:t>
            </a:r>
            <a:r>
              <a:rPr lang="en-US" sz="1400" baseline="-25000">
                <a:latin typeface="Times New Roman" charset="0"/>
                <a:cs typeface="Times New Roman" charset="0"/>
              </a:rPr>
              <a:t>s</a:t>
            </a:r>
            <a:r>
              <a:rPr lang="en-US" sz="1400">
                <a:latin typeface="Times New Roman" charset="0"/>
                <a:cs typeface="Times New Roman" charset="0"/>
              </a:rPr>
              <a:t> , f</a:t>
            </a:r>
            <a:r>
              <a:rPr lang="en-US" sz="1400" baseline="-25000">
                <a:latin typeface="Times New Roman" charset="0"/>
                <a:cs typeface="Times New Roman" charset="0"/>
              </a:rPr>
              <a:t>0 </a:t>
            </a:r>
            <a:r>
              <a:rPr lang="en-US" sz="1400">
                <a:latin typeface="Times New Roman" charset="0"/>
                <a:cs typeface="Times New Roman" charset="0"/>
              </a:rPr>
              <a:t>}.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</a:t>
            </a:r>
            <a:endParaRPr lang="en-US" sz="2000" dirty="0"/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44465B3-AAE4-B44F-8480-1B737D00420F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30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4035" name="Picture 2" descr="Screen Shot 2013-12-05 at 1.0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61214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395288" y="4005263"/>
            <a:ext cx="3711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>
                <a:latin typeface="Century Gothic" charset="0"/>
                <a:cs typeface="Century Gothic" charset="0"/>
              </a:rPr>
              <a:t>The f</a:t>
            </a:r>
            <a:r>
              <a:rPr lang="en-US" sz="2800" baseline="-25000">
                <a:latin typeface="Century Gothic" charset="0"/>
                <a:cs typeface="Century Gothic" charset="0"/>
              </a:rPr>
              <a:t>s </a:t>
            </a:r>
            <a:r>
              <a:rPr lang="en-US" sz="2800">
                <a:latin typeface="Century Gothic" charset="0"/>
                <a:cs typeface="Century Gothic" charset="0"/>
              </a:rPr>
              <a:t>and f</a:t>
            </a:r>
            <a:r>
              <a:rPr lang="en-US" sz="2800" baseline="-25000">
                <a:latin typeface="Century Gothic" charset="0"/>
                <a:cs typeface="Century Gothic" charset="0"/>
              </a:rPr>
              <a:t>0</a:t>
            </a:r>
            <a:r>
              <a:rPr lang="en-US" sz="2800">
                <a:latin typeface="Century Gothic" charset="0"/>
                <a:cs typeface="Century Gothic" charset="0"/>
              </a:rPr>
              <a:t> are =&gt; </a:t>
            </a:r>
          </a:p>
        </p:txBody>
      </p:sp>
      <p:pic>
        <p:nvPicPr>
          <p:cNvPr id="44037" name="Picture 2" descr="Screen Shot 2014-11-30 at 4.14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0"/>
            <a:ext cx="4373562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60FC6CC-EE80-7B4A-9556-EA14983605FC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31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5058" name="Picture 1" descr="Screen Shot 2013-12-05 at 1.0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76400"/>
            <a:ext cx="5905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 </a:t>
            </a:r>
            <a:r>
              <a:rPr lang="en-US" sz="2000" dirty="0"/>
              <a:t>(cont.)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539750" y="1341438"/>
            <a:ext cx="3852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/>
              <a:t>The transition diagram:</a:t>
            </a:r>
          </a:p>
        </p:txBody>
      </p:sp>
      <p:pic>
        <p:nvPicPr>
          <p:cNvPr id="45061" name="Picture 2" descr="Screen Shot 2013-12-05 at 1.0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6007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ED01F57-DE53-334A-B354-D1B3B0FA5C7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 </a:t>
            </a:r>
            <a:r>
              <a:rPr lang="en-US" sz="2000" dirty="0"/>
              <a:t>(cont.)</a:t>
            </a:r>
          </a:p>
        </p:txBody>
      </p:sp>
      <p:pic>
        <p:nvPicPr>
          <p:cNvPr id="46083" name="Picture 3" descr="Screen Shot 2013-12-05 at 1.0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508125"/>
            <a:ext cx="77343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EF6C42B-FB50-6445-8982-B04BC99317A2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2</a:t>
            </a:r>
            <a:endParaRPr lang="en-US" sz="2000" dirty="0"/>
          </a:p>
        </p:txBody>
      </p:sp>
      <p:pic>
        <p:nvPicPr>
          <p:cNvPr id="47107" name="Picture 1" descr="Screen Shot 2013-12-05 at 1.0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96975"/>
            <a:ext cx="7391401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Screen Shot 2013-12-05 at 1.09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49500"/>
            <a:ext cx="5397500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312EAD2-1D71-4C40-BB52-70AF71A2EBC5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2 </a:t>
            </a:r>
            <a:r>
              <a:rPr lang="en-US" dirty="0"/>
              <a:t>(cont.)</a:t>
            </a:r>
          </a:p>
        </p:txBody>
      </p:sp>
      <p:pic>
        <p:nvPicPr>
          <p:cNvPr id="48131" name="Picture 3" descr="Screen Shot 2013-12-05 at 1.10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7188"/>
            <a:ext cx="65659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8C60E4B-03E3-2B42-804E-447B2349106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35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2 </a:t>
            </a:r>
            <a:r>
              <a:rPr lang="en-US" dirty="0"/>
              <a:t>(cont.)</a:t>
            </a:r>
          </a:p>
        </p:txBody>
      </p:sp>
      <p:pic>
        <p:nvPicPr>
          <p:cNvPr id="49155" name="Picture 1" descr="Screen Shot 2013-12-05 at 1.1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6997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42988" y="2325688"/>
            <a:ext cx="6991350" cy="4056062"/>
            <a:chOff x="1043608" y="2325271"/>
            <a:chExt cx="6990928" cy="4056057"/>
          </a:xfrm>
        </p:grpSpPr>
        <p:pic>
          <p:nvPicPr>
            <p:cNvPr id="49157" name="Picture 2" descr="Screen Shot 2013-12-05 at 1.12.1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325271"/>
              <a:ext cx="6990928" cy="405605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59495" y="5660604"/>
              <a:ext cx="1669949" cy="52387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/>
                <a:t>Output :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E860259-EB50-3745-BB9D-784BA9FECAE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36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3</a:t>
            </a:r>
            <a:endParaRPr lang="en-US" dirty="0"/>
          </a:p>
        </p:txBody>
      </p:sp>
      <p:pic>
        <p:nvPicPr>
          <p:cNvPr id="50179" name="Picture 1" descr="Screen Shot 2013-12-05 at 1.1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14425"/>
            <a:ext cx="5905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 descr="Screen Shot 2013-12-05 at 1.1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357563"/>
            <a:ext cx="4678363" cy="30384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900113" y="4652963"/>
            <a:ext cx="3024187" cy="9366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State transition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1095375"/>
            <a:ext cx="7848600" cy="4619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Based on the given information, answer the following:</a:t>
            </a:r>
          </a:p>
        </p:txBody>
      </p:sp>
      <p:sp>
        <p:nvSpPr>
          <p:cNvPr id="5120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A05BF93-4C25-7E47-8075-3497B1D56F17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37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1203" name="Picture 1" descr="Screen Shot 2013-12-05 at 1.1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575945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3" descr="Screen Shot 2013-12-05 at 1.17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62642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3 </a:t>
            </a:r>
            <a:r>
              <a:rPr lang="en-US" sz="2000" dirty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8538" y="334963"/>
            <a:ext cx="6335712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3 - Solution</a:t>
            </a:r>
          </a:p>
        </p:txBody>
      </p:sp>
      <p:sp>
        <p:nvSpPr>
          <p:cNvPr id="5222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5CFE802-56D4-924F-A449-5CB78205C28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38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2227" name="Picture 1" descr="Screen Shot 2014-11-30 at 4.2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368425"/>
            <a:ext cx="8124825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213" y="406400"/>
            <a:ext cx="5616575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Solution </a:t>
            </a:r>
            <a:r>
              <a:rPr lang="en-US" sz="2400" dirty="0"/>
              <a:t>(cont.)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74771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9BE6A99-6D98-274E-8770-01990DEB1A7F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39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250825" y="1341438"/>
            <a:ext cx="8494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What is the output string if the input string is </a:t>
            </a:r>
            <a:r>
              <a:rPr lang="en-US" b="1">
                <a:latin typeface="Century Gothic" charset="0"/>
                <a:cs typeface="Century Gothic" charset="0"/>
              </a:rPr>
              <a:t>aaabbbb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</a:t>
            </a:r>
          </a:p>
        </p:txBody>
      </p:sp>
      <p:pic>
        <p:nvPicPr>
          <p:cNvPr id="17410" name="Picture 2" descr="Screen Shot 2013-12-04 at 10.51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89088"/>
            <a:ext cx="7035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09ADAB6-02B4-9A46-A8C3-7D02C659C20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7625" y="404813"/>
            <a:ext cx="5656263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Solution </a:t>
            </a:r>
            <a:r>
              <a:rPr lang="en-US" sz="2400" dirty="0"/>
              <a:t>(cont.)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205038"/>
            <a:ext cx="70104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BDDF957-D9F2-0141-87E4-19FA294B35D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40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250825" y="1341438"/>
            <a:ext cx="8494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What is the output string if the input string is </a:t>
            </a:r>
            <a:r>
              <a:rPr lang="en-US" b="1">
                <a:latin typeface="Century Gothic" charset="0"/>
                <a:cs typeface="Century Gothic" charset="0"/>
              </a:rPr>
              <a:t>bbbaaaa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3525" y="404813"/>
            <a:ext cx="5440363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Solution </a:t>
            </a:r>
            <a:r>
              <a:rPr lang="en-US" sz="2400" dirty="0"/>
              <a:t>(cont.)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27551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43C6E74-3C46-114F-972C-C3A31D996A4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41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179388" y="1412875"/>
            <a:ext cx="539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Is the string </a:t>
            </a:r>
            <a:r>
              <a:rPr lang="en-US" b="1">
                <a:latin typeface="Century Gothic" charset="0"/>
                <a:cs typeface="Century Gothic" charset="0"/>
              </a:rPr>
              <a:t>aaa 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accepted by 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313" y="333375"/>
            <a:ext cx="5381625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Solution </a:t>
            </a:r>
            <a:r>
              <a:rPr lang="en-US" sz="2400" dirty="0"/>
              <a:t>(cont.)</a:t>
            </a:r>
          </a:p>
        </p:txBody>
      </p:sp>
      <p:sp>
        <p:nvSpPr>
          <p:cNvPr id="5632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B8004E1-850E-5C40-997A-956B6AEA4019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179388" y="1125538"/>
            <a:ext cx="8424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Which of the strings </a:t>
            </a:r>
            <a:r>
              <a:rPr lang="en-US" b="1">
                <a:latin typeface="Century Gothic" charset="0"/>
                <a:cs typeface="Century Gothic" charset="0"/>
              </a:rPr>
              <a:t>ba, aabbba, bbbb, aaabbbb 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are accepted by M?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6667" r="6250" b="6250"/>
          <a:stretch>
            <a:fillRect/>
          </a:stretch>
        </p:blipFill>
        <p:spPr bwMode="auto">
          <a:xfrm>
            <a:off x="1403350" y="1960563"/>
            <a:ext cx="65532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7708" r="12500" b="6250"/>
          <a:stretch>
            <a:fillRect/>
          </a:stretch>
        </p:blipFill>
        <p:spPr bwMode="auto">
          <a:xfrm>
            <a:off x="827088" y="1095375"/>
            <a:ext cx="770731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3246733-2825-D142-8399-2F6F2B3BB66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708" r="4688" b="6250"/>
          <a:stretch>
            <a:fillRect/>
          </a:stretch>
        </p:blipFill>
        <p:spPr bwMode="auto">
          <a:xfrm>
            <a:off x="611188" y="1087438"/>
            <a:ext cx="7923212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8261845-1DC1-5540-9AAC-E166D2E7556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6667" r="12500" b="6250"/>
          <a:stretch>
            <a:fillRect/>
          </a:stretch>
        </p:blipFill>
        <p:spPr bwMode="auto">
          <a:xfrm>
            <a:off x="827088" y="1095375"/>
            <a:ext cx="76311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5799BA-5B66-2545-A108-C540691A3DC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45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7CD000E-2B73-CC44-A499-F73E34F46D8C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46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4</a:t>
            </a:r>
            <a:endParaRPr lang="en-US" dirty="0"/>
          </a:p>
        </p:txBody>
      </p:sp>
      <p:pic>
        <p:nvPicPr>
          <p:cNvPr id="60419" name="Picture 1" descr="Screen Shot 2014-11-30 at 4.29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314450"/>
            <a:ext cx="8661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C211ABD-6A2A-B440-BA3D-839ABF44B569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47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1442" name="Picture 1" descr="Screen Shot 2014-11-30 at 4.3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60488"/>
            <a:ext cx="82931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39750" y="4508500"/>
            <a:ext cx="7848600" cy="15843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CE5636C-0AE2-DD4D-BAB7-522181C8E59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48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413" y="333375"/>
            <a:ext cx="5905500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4 - Solution</a:t>
            </a:r>
            <a:endParaRPr lang="en-US" sz="2000" dirty="0"/>
          </a:p>
        </p:txBody>
      </p:sp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323850" y="1341438"/>
            <a:ext cx="288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1. List the states, S:</a:t>
            </a:r>
          </a:p>
        </p:txBody>
      </p:sp>
      <p:pic>
        <p:nvPicPr>
          <p:cNvPr id="62468" name="Picture 2" descr="Screen Shot 2014-11-30 at 4.3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52705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7CC108E-45F6-4A49-A5A6-DDDCC5B1C40B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49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323850" y="1341438"/>
            <a:ext cx="3813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2. List the elements of M:</a:t>
            </a:r>
          </a:p>
        </p:txBody>
      </p:sp>
      <p:pic>
        <p:nvPicPr>
          <p:cNvPr id="2" name="Picture 1" descr="Screen Shot 2015-12-01 at 11.2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2" y="2072208"/>
            <a:ext cx="4072424" cy="40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 </a:t>
            </a:r>
            <a:r>
              <a:rPr lang="en-US" dirty="0"/>
              <a:t>(cont.)</a:t>
            </a:r>
          </a:p>
        </p:txBody>
      </p:sp>
      <p:pic>
        <p:nvPicPr>
          <p:cNvPr id="18434" name="Picture 3" descr="Screen Shot 2013-12-04 at 10.5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52563"/>
            <a:ext cx="73533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AFF3CE6-4ADF-F644-B70C-3323C2668094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7ACA125-F608-F64B-88AA-F625673C1BE4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50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4514" name="TextBox 4"/>
          <p:cNvSpPr txBox="1">
            <a:spLocks noChangeArrowheads="1"/>
          </p:cNvSpPr>
          <p:nvPr/>
        </p:nvSpPr>
        <p:spPr bwMode="auto">
          <a:xfrm>
            <a:off x="900113" y="1268413"/>
            <a:ext cx="2865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3. List the f</a:t>
            </a:r>
            <a:r>
              <a:rPr lang="en-US" baseline="-25000">
                <a:solidFill>
                  <a:srgbClr val="0000FF"/>
                </a:solidFill>
                <a:latin typeface="Century Gothic" charset="0"/>
                <a:cs typeface="Century Gothic" charset="0"/>
              </a:rPr>
              <a:t>s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 and f</a:t>
            </a:r>
            <a:r>
              <a:rPr lang="en-US" baseline="-25000">
                <a:solidFill>
                  <a:srgbClr val="0000FF"/>
                </a:solidFill>
                <a:latin typeface="Century Gothic" charset="0"/>
                <a:cs typeface="Century Gothic" charset="0"/>
              </a:rPr>
              <a:t>0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:</a:t>
            </a:r>
          </a:p>
        </p:txBody>
      </p:sp>
      <p:pic>
        <p:nvPicPr>
          <p:cNvPr id="64515" name="Picture 1" descr="Screen Shot 2014-11-30 at 4.3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05000"/>
            <a:ext cx="73850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83D4A71-C92A-FD4A-9164-8BCF5D899A5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51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250825" y="1196975"/>
            <a:ext cx="551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4. Draw the transition diagram of M:</a:t>
            </a:r>
          </a:p>
        </p:txBody>
      </p:sp>
      <p:pic>
        <p:nvPicPr>
          <p:cNvPr id="65539" name="Picture 1" descr="Screen Shot 2014-11-30 at 4.3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4168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DFCA3-77F7-D143-99AC-B04D746F5787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875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</a:t>
            </a:r>
            <a:r>
              <a:rPr lang="en-US" sz="3600" dirty="0" smtClean="0"/>
              <a:t>#1</a:t>
            </a:r>
            <a:endParaRPr lang="en-US" sz="2000" dirty="0"/>
          </a:p>
        </p:txBody>
      </p:sp>
      <p:pic>
        <p:nvPicPr>
          <p:cNvPr id="66563" name="Picture 1" descr="Screen Shot 2014-11-30 at 4.3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51117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 descr="Screen Shot 2014-11-30 at 4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276475"/>
            <a:ext cx="5203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C5872C5-73BB-A54C-BF0B-C2F8B327A86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7586" name="Picture 1" descr="Screen Shot 2014-11-30 at 4.4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84300"/>
            <a:ext cx="85915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A641027-D1F1-AF44-AF47-C9EEE217C9CE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4438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</a:t>
            </a:r>
            <a:r>
              <a:rPr lang="en-US" sz="3600" dirty="0" smtClean="0"/>
              <a:t>#2</a:t>
            </a:r>
            <a:endParaRPr lang="en-US" sz="2000" dirty="0"/>
          </a:p>
        </p:txBody>
      </p:sp>
      <p:pic>
        <p:nvPicPr>
          <p:cNvPr id="3" name="Picture 2" descr="Screen Shot 2015-12-01 at 11.30.4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852"/>
            <a:ext cx="8172400" cy="513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54C1-05BB-CD4B-8D0D-97157A871AA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3" name="Picture 2" descr="Screen Shot 2015-12-01 at 11.34.0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2489"/>
            <a:ext cx="7704856" cy="5250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4438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</a:t>
            </a:r>
            <a:r>
              <a:rPr lang="en-US" sz="3600" dirty="0" smtClean="0"/>
              <a:t>#3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54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54C1-05BB-CD4B-8D0D-97157A871AA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7744" y="118592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</a:t>
            </a:r>
            <a:r>
              <a:rPr lang="en-US" sz="3600" dirty="0" smtClean="0"/>
              <a:t>#4</a:t>
            </a:r>
            <a:endParaRPr lang="en-US" sz="2000" dirty="0"/>
          </a:p>
        </p:txBody>
      </p:sp>
      <p:pic>
        <p:nvPicPr>
          <p:cNvPr id="5" name="Picture 4" descr="Screen Shot 2015-12-01 at 11.3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5652120" cy="5637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2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54C1-05BB-CD4B-8D0D-97157A871AA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" name="Picture 5" descr="Screen Shot 2015-12-01 at 11.40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700808"/>
            <a:ext cx="802049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 </a:t>
            </a:r>
            <a:r>
              <a:rPr lang="en-US" dirty="0"/>
              <a:t>(cont.)</a:t>
            </a:r>
          </a:p>
        </p:txBody>
      </p:sp>
      <p:pic>
        <p:nvPicPr>
          <p:cNvPr id="19458" name="Picture 2" descr="Screen Shot 2013-12-04 at 10.5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58900"/>
            <a:ext cx="66294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062038" y="4652963"/>
            <a:ext cx="2286000" cy="1447800"/>
          </a:xfrm>
          <a:prstGeom prst="borderCallout1">
            <a:avLst>
              <a:gd name="adj1" fmla="val -2678"/>
              <a:gd name="adj2" fmla="val 50715"/>
              <a:gd name="adj3" fmla="val -68578"/>
              <a:gd name="adj4" fmla="val 91826"/>
            </a:avLst>
          </a:prstGeom>
          <a:ln w="28575" cmpd="sng"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Initial state with incoming unlabeled arrow not originating from any vertex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435600" y="5157788"/>
            <a:ext cx="2286000" cy="785812"/>
          </a:xfrm>
          <a:prstGeom prst="borderCallout1">
            <a:avLst>
              <a:gd name="adj1" fmla="val 46132"/>
              <a:gd name="adj2" fmla="val -2618"/>
              <a:gd name="adj3" fmla="val 12499"/>
              <a:gd name="adj4" fmla="val -1928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Final state with a double circle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4025" y="2060575"/>
            <a:ext cx="2232025" cy="1223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Each state represented by a small circle labeled with the state</a:t>
            </a: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1187450" y="1412875"/>
            <a:ext cx="56261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The </a:t>
            </a:r>
            <a:r>
              <a:rPr lang="en-US" sz="2800" b="1"/>
              <a:t>transition diagram</a:t>
            </a:r>
            <a:r>
              <a:rPr lang="en-US" sz="2800"/>
              <a:t> of this DFA is, </a:t>
            </a:r>
          </a:p>
        </p:txBody>
      </p:sp>
      <p:sp>
        <p:nvSpPr>
          <p:cNvPr id="19463" name="Slide Number Placeholder 1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B5FE2DE-3A80-484F-B825-265EEF8F022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2</a:t>
            </a:r>
            <a:endParaRPr lang="en-US" dirty="0"/>
          </a:p>
        </p:txBody>
      </p:sp>
      <p:pic>
        <p:nvPicPr>
          <p:cNvPr id="20482" name="Picture 3" descr="Screen Shot 2013-12-04 at 11.05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0988"/>
            <a:ext cx="6781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38A3580-9CE6-0847-AD8B-478A0C8B3B88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2 </a:t>
            </a:r>
            <a:r>
              <a:rPr lang="en-US" dirty="0"/>
              <a:t>(cont.)</a:t>
            </a:r>
          </a:p>
        </p:txBody>
      </p:sp>
      <p:pic>
        <p:nvPicPr>
          <p:cNvPr id="21506" name="Picture 2" descr="Screen Shot 2013-12-04 at 11.07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689100"/>
            <a:ext cx="79375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D6F3983-2CC5-734D-899D-1CDDD3B4D0F6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3" y="188913"/>
            <a:ext cx="6696075" cy="1076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DFA – with extended transition function for M</a:t>
            </a:r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94843E7-C39F-9A44-ABC3-569D5280A004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2531" name="Picture 5" descr="Screen Shot 2013-12-04 at 11.1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844675"/>
            <a:ext cx="7975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482</Words>
  <Application>Microsoft Office PowerPoint</Application>
  <PresentationFormat>On-screen Show (4:3)</PresentationFormat>
  <Paragraphs>141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CHAPTER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feddy</dc:creator>
  <cp:lastModifiedBy>User</cp:lastModifiedBy>
  <cp:revision>68</cp:revision>
  <dcterms:created xsi:type="dcterms:W3CDTF">2013-01-02T01:15:37Z</dcterms:created>
  <dcterms:modified xsi:type="dcterms:W3CDTF">2019-01-16T08:27:13Z</dcterms:modified>
</cp:coreProperties>
</file>