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90" r:id="rId3"/>
    <p:sldId id="294" r:id="rId4"/>
    <p:sldId id="295" r:id="rId5"/>
    <p:sldId id="296" r:id="rId6"/>
    <p:sldId id="315" r:id="rId7"/>
    <p:sldId id="298" r:id="rId8"/>
    <p:sldId id="297" r:id="rId9"/>
    <p:sldId id="299" r:id="rId10"/>
    <p:sldId id="300" r:id="rId11"/>
    <p:sldId id="301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CC66FF"/>
    <a:srgbClr val="CCFF66"/>
    <a:srgbClr val="FF6666"/>
    <a:srgbClr val="FFCA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52" autoAdjust="0"/>
  </p:normalViewPr>
  <p:slideViewPr>
    <p:cSldViewPr>
      <p:cViewPr>
        <p:scale>
          <a:sx n="69" d="100"/>
          <a:sy n="69" d="100"/>
        </p:scale>
        <p:origin x="-1124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D10B3D55-A876-554C-A285-3D0470028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3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3F4A1-80B8-3C4D-B9D1-57BA8790C36F}" type="slidenum">
              <a:rPr lang="en-US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pPr/>
              <a:t>1</a:t>
            </a:fld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9D1D1-4366-8C47-87CD-9695C66229CB}" type="slidenum">
              <a:rPr lang="en-US"/>
              <a:pPr/>
              <a:t>11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Microcomputers 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Desktop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Laptop or notebook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Tablet PC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Handheld computers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Palm computers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Personal digital assistants (PDA)</a:t>
            </a:r>
          </a:p>
          <a:p>
            <a:pPr lvl="3"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  <a:p>
            <a:pPr lvl="3" eaLnBrk="1" hangingPunct="1"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-107" charset="0"/>
              </a:rPr>
              <a:t>Photos to be replaced.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51319-66A0-3547-B3F4-C28E82A7D612}" type="slidenum">
              <a:rPr lang="en-US"/>
              <a:pPr/>
              <a:t>12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Small but not a laptop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Have students begin discussing the type(s) of a desktop computer (key term) they are using or familiar with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B6A5B-FEC4-AA48-975A-00752FD4F440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pitchFamily="-107" charset="0"/>
              </a:rPr>
              <a:t>Systems unit-container houses most of the electronic components that make up a computer system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pitchFamily="-107" charset="0"/>
              </a:rPr>
              <a:t>The microprocessor controls and manipulates data to produce information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pitchFamily="-107" charset="0"/>
              </a:rPr>
              <a:t>Memory holds data and program instructions for processing the data.  It also holds the processed information before it is output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>
                <a:latin typeface="Arial" pitchFamily="-107" charset="0"/>
              </a:rPr>
              <a:t>Memory is sometimes referred to as temporary storage because its contents will typically be lost if the electrical power to the computer is disrupted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FC2A4-581F-2A43-A3C9-367747F060AE}" type="slidenum">
              <a:rPr lang="en-US"/>
              <a:pPr/>
              <a:t>14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6C1D5-1E36-7048-9CD5-C2E9C78EBDE5}" type="slidenum">
              <a:rPr lang="en-US"/>
              <a:pPr/>
              <a:t>15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solidFill>
                  <a:srgbClr val="FF0000"/>
                </a:solidFill>
                <a:latin typeface="Arial" pitchFamily="-107" charset="0"/>
              </a:rPr>
              <a:t>Floppy disks are used to store and transport data from one computer to another.  Floppy disks are named as such due to the fact that data is stored on a very thin flexible, or floppy, plastic disk  </a:t>
            </a:r>
            <a:r>
              <a:rPr lang="en-US" dirty="0">
                <a:solidFill>
                  <a:srgbClr val="9900FF"/>
                </a:solidFill>
                <a:latin typeface="Arial" pitchFamily="-107" charset="0"/>
              </a:rPr>
              <a:t>ELIMINATE (floppy reference)</a:t>
            </a:r>
            <a:endParaRPr lang="en-US" dirty="0">
              <a:solidFill>
                <a:srgbClr val="FF0000"/>
              </a:solidFill>
              <a:latin typeface="Arial" pitchFamily="-107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Hard disks are typically used to store programs and very large data files.  Hard disk have a much larger capacity and are able to access information much faster than floppy disks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Optical disks use laser technology and have the greatest capacity.  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Examples of optical disks include: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compact discs (CDs) </a:t>
            </a:r>
            <a:r>
              <a:rPr lang="en-US" dirty="0">
                <a:solidFill>
                  <a:srgbClr val="0033CC"/>
                </a:solidFill>
                <a:latin typeface="Arial" pitchFamily="-107" charset="0"/>
              </a:rPr>
              <a:t>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digital versatile discs (DVDs)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high definition (hi </a:t>
            </a:r>
            <a:r>
              <a:rPr lang="en-US" dirty="0" err="1">
                <a:latin typeface="Arial" pitchFamily="-107" charset="0"/>
              </a:rPr>
              <a:t>def</a:t>
            </a:r>
            <a:r>
              <a:rPr lang="en-US" dirty="0">
                <a:latin typeface="Arial" pitchFamily="-107" charset="0"/>
              </a:rPr>
              <a:t>) (Key Term) discs</a:t>
            </a:r>
          </a:p>
          <a:p>
            <a:pPr eaLnBrk="1" hangingPunct="1">
              <a:buFontTx/>
              <a:buChar char="•"/>
            </a:pPr>
            <a:endParaRPr lang="en-US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63550-F367-C24C-9467-A93BE408F47E}" type="slidenum">
              <a:rPr lang="en-US"/>
              <a:pPr/>
              <a:t>16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8DD5C-E11D-5949-A01D-464F111525D1}" type="slidenum">
              <a:rPr lang="en-US"/>
              <a:pPr/>
              <a:t>17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Check notes with book Used to describe facts about something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Contained in files for documents, worksheets, and databases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Document files (key term) - usually created by word processors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Worksheet files (key term) - electronic spreadsheets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Database files (key term) - electronic database management programs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Presentation files (key term) - electronic slide shows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A5C32-E33D-4543-8C19-4F85A91BB678}" type="slidenum">
              <a:rPr lang="en-US"/>
              <a:pPr/>
              <a:t>18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Word processors are used to prepare written documents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Create text-based documents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One of the most flexible and widely used software tools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Features to make entering, editing, and formatting documents easy</a:t>
            </a:r>
          </a:p>
          <a:p>
            <a:pPr eaLnBrk="1" hangingPunct="1"/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95F1E-87E7-5C46-A636-C817281F6DC0}" type="slidenum">
              <a:rPr lang="en-US"/>
              <a:pPr/>
              <a:t>19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Files</a:t>
            </a:r>
            <a:r>
              <a:rPr lang="en-US" b="1">
                <a:latin typeface="Arial" pitchFamily="-107" charset="0"/>
              </a:rPr>
              <a:t> </a:t>
            </a:r>
            <a:r>
              <a:rPr lang="en-US">
                <a:latin typeface="Arial" pitchFamily="-107" charset="0"/>
              </a:rPr>
              <a:t>created by spreadsheet programs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Uses functions and formulas to analyze numeric data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Manipulates numeric data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Features include workbooks, worksheets, cells, ranges, text and numeric entries, formulas, functions, charts, recalculation, and what-if analysis</a:t>
            </a:r>
          </a:p>
          <a:p>
            <a:pPr lvl="1"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053C1-E1FD-374C-A12F-648C9B6BE445}" type="slidenum">
              <a:rPr lang="en-US"/>
              <a:pPr/>
              <a:t>20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 database management system (DBMS) or database manager is a program that sets up, or structures, a database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Files created by database management programs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Organizes data for efficient retrieval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Is the electronic equivalent of a file cabinet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It also provides tools to enter, edit, and retrieve data from the database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B096C-89FC-CA42-A014-632DB7DE5EDE}" type="slidenum">
              <a:rPr lang="en-US"/>
              <a:pPr/>
              <a:t>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To be competent with IT, a comprehension of the five parts an information system are critical (refer to the ensuing slides)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812F01-EFBA-A94F-90BD-A73C65429D53}" type="slidenum">
              <a:rPr lang="en-US"/>
              <a:pPr/>
              <a:t>21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Used to create a variety of visual objects to create attractive, visually interesting presentations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Features include slides, AutoContent wizard, color schemes, slide layouts, special effects, master slides, and design templates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Presentation files may contain audience handouts, speaker notes, and electronic slides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EE72E7-4DEF-E848-90F7-7BD67813D959}" type="slidenum">
              <a:rPr lang="en-US"/>
              <a:pPr/>
              <a:t>22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Connectivity is the capability of your microcomputer to share information with other computers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Wireless /mobile communication devices are more popular than ever 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 network is central to the concept of connectivity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Ask students questions about the Internet. Here are some facts: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No one owns the Internet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There is no Internet, Inc.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The Internet is a network of networks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The Word Wide Web (key term) (WWW) provides multimedia interface to resources on the Internet </a:t>
            </a:r>
          </a:p>
          <a:p>
            <a:pPr lvl="2"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F1008-B61D-2B4F-A0B9-409B4D4B28B6}" type="slidenum">
              <a:rPr lang="en-US"/>
              <a:pPr/>
              <a:t>23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endParaRPr lang="en-US" sz="1400" dirty="0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867FA-1521-964F-8634-0FB550063E29}" type="slidenum">
              <a:rPr lang="en-US"/>
              <a:pPr/>
              <a:t>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Define an information system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Some students may think of a system as pertaining to just the hardware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Remind them that a microcomputer is </a:t>
            </a:r>
            <a:r>
              <a:rPr lang="en-US" b="1">
                <a:latin typeface="Arial" pitchFamily="-107" charset="0"/>
              </a:rPr>
              <a:t>part</a:t>
            </a:r>
            <a:r>
              <a:rPr lang="en-US">
                <a:latin typeface="Arial" pitchFamily="-107" charset="0"/>
              </a:rPr>
              <a:t> of an information system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To be a competent end user (Key Term), one must understand the essentials of IT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Note that IT stands for </a:t>
            </a:r>
            <a:r>
              <a:rPr lang="en-US" b="1">
                <a:latin typeface="Arial" pitchFamily="-107" charset="0"/>
              </a:rPr>
              <a:t>information technology </a:t>
            </a:r>
            <a:r>
              <a:rPr lang="en-US">
                <a:latin typeface="Arial" pitchFamily="-107" charset="0"/>
              </a:rPr>
              <a:t>(Key Term)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7ACD-E20F-294F-A83F-91E1115FED73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People are the most important part of an information system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Our lives are touched everyday by computers- many time the contact is direct and obvious, such as creating documents using a word processing program or when connecting to the internet. Other times, it isn’t as obvious and is much more indirect as shown in a couple of the pictures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Have students give examples of how they use computer applications throughout the day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Some examples are: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Instant messaging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Web-based applications</a:t>
            </a:r>
            <a:endParaRPr lang="en-US" b="1">
              <a:solidFill>
                <a:srgbClr val="FF0000"/>
              </a:solidFill>
              <a:latin typeface="Arial" pitchFamily="-107" charset="0"/>
            </a:endParaRP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Personal Web site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Virus protection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TV tuners and video clips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Digital photography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Music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Home networking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Spyware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Job opportunities 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Refer to Figure 1-3 on pg. 7 in text. It provides a partial list of applications that students can use to “Make IT work for You”</a:t>
            </a:r>
          </a:p>
          <a:p>
            <a:pPr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31276-51FF-7A4E-A519-2A0BE55C160B}" type="slidenum">
              <a:rPr lang="en-US"/>
              <a:pPr/>
              <a:t>6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Software is another name for programs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Programs are instructions that tell the computer how to process data into the form you want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Emphasize differences between application and systems software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System software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Operating system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Utilities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Device drivers (Key Term)</a:t>
            </a:r>
          </a:p>
          <a:p>
            <a:pPr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Application software 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General-purpose (Key Term)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latin typeface="Arial" pitchFamily="-107" charset="0"/>
              </a:rPr>
              <a:t>Special purpose</a:t>
            </a:r>
          </a:p>
          <a:p>
            <a:pPr lvl="1" eaLnBrk="1" hangingPunct="1">
              <a:buFontTx/>
              <a:buChar char="•"/>
            </a:pPr>
            <a:endParaRPr lang="en-US" b="1" dirty="0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3BAB46-BBC6-E344-A1B2-9547A988938D}" type="slidenum">
              <a:rPr lang="en-US"/>
              <a:pPr/>
              <a:t>7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System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Not a single program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 collection of programs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 Two best known Operating systems are:</a:t>
            </a:r>
          </a:p>
          <a:p>
            <a:pPr lvl="4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Windows XP</a:t>
            </a:r>
          </a:p>
          <a:p>
            <a:pPr lvl="4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Mac OS X 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Utilities</a:t>
            </a:r>
          </a:p>
          <a:p>
            <a:pPr lvl="4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Service programs (key term)</a:t>
            </a:r>
          </a:p>
          <a:p>
            <a:pPr lvl="4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Performs tasks related to managing computer resources 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Device drivers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Application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31276-51FF-7A4E-A519-2A0BE55C160B}" type="slidenum">
              <a:rPr lang="en-US"/>
              <a:pPr/>
              <a:t>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Software is another name for programs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Programs are instructions that tell the computer how to process data into the form you want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Emphasize differences between application and systems software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System software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Operating system (Key Term)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Utilities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Device drivers (Key Term)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Application software 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General-purpose (Key Term)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Special purpose</a:t>
            </a:r>
          </a:p>
          <a:p>
            <a:pPr lvl="1" eaLnBrk="1" hangingPunct="1">
              <a:buFontTx/>
              <a:buChar char="•"/>
            </a:pPr>
            <a:endParaRPr lang="en-US" b="1">
              <a:solidFill>
                <a:srgbClr val="FF0000"/>
              </a:solidFill>
              <a:latin typeface="Arial" pitchFamily="-10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087F1-FE05-4E47-AC07-6C8F0B421E23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“End-user” software – these are the types of programs you have to know to be considered computer competent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An example of a basic application is a browser to navigate, explore and find information (Key Term) on the Internet</a:t>
            </a:r>
          </a:p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Two major categories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General purpose - basic programs; “off-the-shelf”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Specialized application – narrow focus on specific disciplines and occupations</a:t>
            </a:r>
          </a:p>
          <a:p>
            <a:pPr lvl="1" eaLnBrk="1" hangingPunct="1">
              <a:buFontTx/>
              <a:buChar char="•"/>
            </a:pPr>
            <a:endParaRPr lang="en-US">
              <a:latin typeface="Arial" pitchFamily="-107" charset="0"/>
            </a:endParaRPr>
          </a:p>
          <a:p>
            <a:pPr lvl="1" eaLnBrk="1" hangingPunct="1"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-107" charset="0"/>
              </a:rPr>
              <a:t>Screen capture to be replaced.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D97D9-89CB-FA44-8CF8-F7C29D316107}" type="slidenum">
              <a:rPr lang="en-US"/>
              <a:pPr/>
              <a:t>10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There are four types of computers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Supercomputers (key term) – the most powerful; special high-capacity computers used in very large corporations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Mainframe computers (key term) – are capable of great processing speed and data storage; occupy specially wired, air-conditioned rooms; insurance companies use to process information about millions of policyholders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Minicomputers (key term)  - known as midrange computers (key term), are refrigerator sized machines used in medium sized companies or departments in large companies</a:t>
            </a:r>
          </a:p>
          <a:p>
            <a:pPr lvl="1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Microcomputers (key term) – least powerful but most widely used and fastest-growing type of computers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Desktop (key term) 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Laptop or notebook (key term) 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Tablet PC (key term) </a:t>
            </a:r>
          </a:p>
          <a:p>
            <a:pPr lvl="2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Handheld computers (Key Term)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Palm computers (Key Term)</a:t>
            </a:r>
          </a:p>
          <a:p>
            <a:pPr lvl="3" eaLnBrk="1" hangingPunct="1">
              <a:buFontTx/>
              <a:buChar char="•"/>
            </a:pPr>
            <a:r>
              <a:rPr lang="en-US">
                <a:latin typeface="Arial" pitchFamily="-107" charset="0"/>
              </a:rPr>
              <a:t>Personal digital assistants (PDA) (Key Term)</a:t>
            </a:r>
          </a:p>
          <a:p>
            <a:pPr lvl="3" eaLnBrk="1" hangingPunct="1">
              <a:buFontTx/>
              <a:buChar char="•"/>
            </a:pPr>
            <a:r>
              <a:rPr lang="en-US" b="1">
                <a:solidFill>
                  <a:srgbClr val="FF0000"/>
                </a:solidFill>
                <a:latin typeface="Arial" pitchFamily="-107" charset="0"/>
              </a:rPr>
              <a:t>Photos to be replaced.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5478B-84CE-A345-B785-FD4C677E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D6674-0105-BA42-8165-CD0530849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7AAE6-46CE-3645-8131-B95F06F5C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8CE29F27-33A3-5948-A512-D25C155B85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3D285903-6CBE-8048-94F3-6ED1318072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1-</a:t>
            </a:r>
            <a:fld id="{1FF04C5E-0CC1-B045-8081-87CF022946F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2011 by The McGraw-Hill Companies, Inc.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F497-DF3A-8B49-92AF-CD7D7A13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C91B-7379-C946-AA7B-D59DF618F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682B4-EE9A-E849-94F8-48406F90F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951AA-4477-F14B-8298-673917AD5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FD79-C28E-DF49-B635-D54115830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8F7DD-6BD6-3B4F-BB61-8B76303DB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6042-0236-8049-933B-61B0D6B10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1C76-24D8-C54F-B985-9BBB16CCD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BAD663E0-4641-194D-AE8B-3534C35E0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ing2013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3622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IT &amp; IS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SCD1513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/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Chapter 1</a:t>
            </a:r>
            <a:b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IT, the Internet and You</a:t>
            </a:r>
            <a:endParaRPr lang="en-US" sz="3200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6002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Faculty </a:t>
            </a:r>
            <a:r>
              <a:rPr 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of Computing</a:t>
            </a:r>
          </a:p>
          <a:p>
            <a:pPr>
              <a:defRPr/>
            </a:pPr>
            <a:r>
              <a:rPr lang="en-US" sz="2400" dirty="0" smtClean="0">
                <a:solidFill>
                  <a:srgbClr val="262626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UTM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FFCA22"/>
                </a:solidFill>
              </a:rPr>
              <a:t>Hardware</a:t>
            </a:r>
            <a:r>
              <a:rPr lang="en-US" sz="2800" dirty="0" smtClean="0">
                <a:solidFill>
                  <a:srgbClr val="FFCA22"/>
                </a:solidFill>
              </a:rPr>
              <a:t> (Types </a:t>
            </a:r>
            <a:r>
              <a:rPr lang="en-US" sz="2800" dirty="0">
                <a:solidFill>
                  <a:srgbClr val="FFCA22"/>
                </a:solidFill>
              </a:rPr>
              <a:t>of </a:t>
            </a:r>
            <a:r>
              <a:rPr lang="en-US" sz="2800" dirty="0" smtClean="0">
                <a:solidFill>
                  <a:srgbClr val="FFCA22"/>
                </a:solidFill>
              </a:rPr>
              <a:t>Computers)</a:t>
            </a:r>
            <a:endParaRPr lang="en-US" sz="2800" dirty="0">
              <a:solidFill>
                <a:srgbClr val="FFCA22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51037"/>
            <a:ext cx="449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Supercomputers</a:t>
            </a:r>
          </a:p>
          <a:p>
            <a:pPr eaLnBrk="1" hangingPunct="1"/>
            <a:r>
              <a:rPr lang="en-US" sz="2400" dirty="0"/>
              <a:t>Mainframe computers</a:t>
            </a:r>
          </a:p>
          <a:p>
            <a:pPr eaLnBrk="1" hangingPunct="1"/>
            <a:r>
              <a:rPr lang="en-US" sz="2400" dirty="0"/>
              <a:t>Minicomputers (also </a:t>
            </a:r>
          </a:p>
          <a:p>
            <a:pPr eaLnBrk="1" hangingPunct="1">
              <a:buFontTx/>
              <a:buNone/>
            </a:pPr>
            <a:r>
              <a:rPr lang="en-US" sz="2400" dirty="0"/>
              <a:t>	known as mid-range</a:t>
            </a:r>
          </a:p>
          <a:p>
            <a:pPr eaLnBrk="1" hangingPunct="1">
              <a:buFontTx/>
              <a:buNone/>
            </a:pPr>
            <a:r>
              <a:rPr lang="en-US" sz="2400" dirty="0"/>
              <a:t>	computers)</a:t>
            </a:r>
          </a:p>
          <a:p>
            <a:pPr eaLnBrk="1" hangingPunct="1"/>
            <a:r>
              <a:rPr lang="en-US" sz="2400" dirty="0">
                <a:hlinkClick r:id="rId3" action="ppaction://hlinksldjump"/>
              </a:rPr>
              <a:t>Microcomputers</a:t>
            </a:r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279400"/>
            <a:ext cx="4419600" cy="3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64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Microcomputer Types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62" y="2057401"/>
            <a:ext cx="83007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Desktop Computers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0033CC"/>
                </a:solidFill>
              </a:rPr>
              <a:t>Desktop computers</a:t>
            </a:r>
            <a:r>
              <a:rPr lang="en-US" sz="2400" dirty="0"/>
              <a:t> are small enough to fit on top of or alongside a desk yet are too big to carry </a:t>
            </a:r>
            <a:r>
              <a:rPr lang="en-US" sz="2400" dirty="0" smtClean="0"/>
              <a:t>around</a:t>
            </a:r>
          </a:p>
          <a:p>
            <a:pPr eaLnBrk="1" hangingPunct="1"/>
            <a:r>
              <a:rPr lang="en-US" sz="2400" dirty="0" smtClean="0"/>
              <a:t>Basic components:</a:t>
            </a: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3" action="ppaction://hlinksldjump"/>
              </a:rPr>
              <a:t>System Unit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4" action="ppaction://hlinksldjump"/>
              </a:rPr>
              <a:t>Input/output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rId5" action="ppaction://hlinksldjump"/>
              </a:rPr>
              <a:t>Secondary Storage</a:t>
            </a:r>
            <a:endParaRPr 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hlink"/>
                </a:solidFill>
                <a:hlinkClick r:id="" action="ppaction://noaction"/>
              </a:rPr>
              <a:t>Communication</a:t>
            </a:r>
            <a:endParaRPr lang="en-US" sz="2400" dirty="0" smtClean="0">
              <a:solidFill>
                <a:schemeClr val="hlink"/>
              </a:solidFill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24325" y="2876550"/>
            <a:ext cx="47148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059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533400"/>
            <a:ext cx="6019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System Unit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905000"/>
            <a:ext cx="31242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Two important components</a:t>
            </a:r>
          </a:p>
          <a:p>
            <a:pPr lvl="1" eaLnBrk="1" hangingPunct="1"/>
            <a:r>
              <a:rPr lang="en-US" dirty="0">
                <a:solidFill>
                  <a:srgbClr val="0033CC"/>
                </a:solidFill>
              </a:rPr>
              <a:t>Microprocessor</a:t>
            </a:r>
          </a:p>
          <a:p>
            <a:pPr lvl="1" eaLnBrk="1" hangingPunct="1"/>
            <a:r>
              <a:rPr lang="en-US" dirty="0"/>
              <a:t>Memory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2498065"/>
            <a:ext cx="5043487" cy="31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3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Input/Output Devices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Common </a:t>
            </a:r>
            <a:r>
              <a:rPr lang="en-US" sz="2400" b="1" dirty="0"/>
              <a:t>input devices </a:t>
            </a:r>
            <a:r>
              <a:rPr lang="en-US" sz="2400" dirty="0"/>
              <a:t>are the </a:t>
            </a:r>
            <a:r>
              <a:rPr lang="en-US" sz="2400" dirty="0">
                <a:solidFill>
                  <a:srgbClr val="0033CC"/>
                </a:solidFill>
              </a:rPr>
              <a:t>keyboard</a:t>
            </a:r>
            <a:r>
              <a:rPr lang="en-US" sz="2400" dirty="0"/>
              <a:t> and the </a:t>
            </a:r>
            <a:r>
              <a:rPr lang="en-US" sz="2400" dirty="0">
                <a:solidFill>
                  <a:srgbClr val="0033CC"/>
                </a:solidFill>
              </a:rPr>
              <a:t>mouse</a:t>
            </a:r>
          </a:p>
          <a:p>
            <a:pPr eaLnBrk="1" hangingPunct="1"/>
            <a:r>
              <a:rPr lang="en-US" sz="2400" dirty="0"/>
              <a:t>Common </a:t>
            </a:r>
            <a:r>
              <a:rPr lang="en-US" sz="2400" b="1" dirty="0">
                <a:solidFill>
                  <a:srgbClr val="0033CC"/>
                </a:solidFill>
              </a:rPr>
              <a:t>output devices</a:t>
            </a:r>
            <a:r>
              <a:rPr lang="en-US" sz="2400" b="1" dirty="0"/>
              <a:t> </a:t>
            </a:r>
            <a:r>
              <a:rPr lang="en-US" sz="2400" dirty="0"/>
              <a:t>are printers and </a:t>
            </a:r>
            <a:r>
              <a:rPr lang="en-US" sz="2400" dirty="0">
                <a:solidFill>
                  <a:srgbClr val="0033CC"/>
                </a:solidFill>
              </a:rPr>
              <a:t>monitors</a:t>
            </a: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804" y="3394075"/>
            <a:ext cx="3831196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8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Secondary Storage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362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57150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Unlike memory, secondary storage holds data and programs even if electrical power is not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The most important types of secondary media are </a:t>
            </a:r>
            <a:r>
              <a:rPr lang="en-US" sz="2400" dirty="0">
                <a:solidFill>
                  <a:srgbClr val="0033CC"/>
                </a:solidFill>
              </a:rPr>
              <a:t>hard disks, solid-state storage,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33CC"/>
                </a:solidFill>
              </a:rPr>
              <a:t>optical disks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Communications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Communication Devices provide microcomputers with the ability to communicate with other computer systems across the globe</a:t>
            </a:r>
          </a:p>
          <a:p>
            <a:pPr eaLnBrk="1" hangingPunct="1"/>
            <a:r>
              <a:rPr lang="en-US" sz="2400" dirty="0"/>
              <a:t>The </a:t>
            </a:r>
            <a:r>
              <a:rPr lang="en-US" sz="2400" dirty="0">
                <a:solidFill>
                  <a:srgbClr val="0033CC"/>
                </a:solidFill>
              </a:rPr>
              <a:t>modem</a:t>
            </a:r>
            <a:r>
              <a:rPr lang="en-US" sz="2400" dirty="0"/>
              <a:t> is the most widely used communication device</a:t>
            </a:r>
          </a:p>
          <a:p>
            <a:pPr eaLnBrk="1" hangingPunct="1"/>
            <a:r>
              <a:rPr lang="en-US" sz="2400" dirty="0"/>
              <a:t>Modems modify telephone communications into a form that can be processed by a computer</a:t>
            </a:r>
          </a:p>
          <a:p>
            <a:pPr eaLnBrk="1" hangingPunct="1"/>
            <a:r>
              <a:rPr lang="en-US" sz="2400" dirty="0"/>
              <a:t>Modems also modify computer output into a form that can be transmitted across standard telephone lines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0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5638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Data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98637"/>
            <a:ext cx="3276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Raw, unprocessed facts</a:t>
            </a:r>
          </a:p>
          <a:p>
            <a:pPr eaLnBrk="1" hangingPunct="1"/>
            <a:r>
              <a:rPr lang="en-US" sz="2400" dirty="0"/>
              <a:t>Processed data becomes information</a:t>
            </a:r>
            <a:endParaRPr lang="en-US" sz="2400" i="1" u="sng" dirty="0"/>
          </a:p>
          <a:p>
            <a:pPr eaLnBrk="1" hangingPunct="1"/>
            <a:r>
              <a:rPr lang="en-US" sz="2400" dirty="0"/>
              <a:t>Stored electronically in files</a:t>
            </a: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Document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Worksheet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Database files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" action="ppaction://noaction"/>
              </a:rPr>
              <a:t>Presentation files</a:t>
            </a:r>
            <a:endParaRPr lang="en-US" sz="2400" dirty="0">
              <a:solidFill>
                <a:schemeClr val="hlink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951288" y="2286000"/>
            <a:ext cx="4972050" cy="3167063"/>
            <a:chOff x="3951743" y="3200400"/>
            <a:chExt cx="4972051" cy="3167063"/>
          </a:xfrm>
        </p:grpSpPr>
        <p:pic>
          <p:nvPicPr>
            <p:cNvPr id="6247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1743" y="3200400"/>
              <a:ext cx="4972051" cy="3167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Rectangle 8"/>
            <p:cNvSpPr>
              <a:spLocks noChangeArrowheads="1"/>
            </p:cNvSpPr>
            <p:nvPr/>
          </p:nvSpPr>
          <p:spPr bwMode="auto">
            <a:xfrm>
              <a:off x="3962400" y="5943600"/>
              <a:ext cx="1219200" cy="381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90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Document Files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Created by word processors to save documents such as memos, term papers, </a:t>
            </a:r>
            <a:br>
              <a:rPr lang="en-US" sz="2400" dirty="0"/>
            </a:br>
            <a:r>
              <a:rPr lang="en-US" sz="2400" dirty="0"/>
              <a:t>and letters</a:t>
            </a:r>
          </a:p>
          <a:p>
            <a:pPr eaLnBrk="1" hangingPunct="1"/>
            <a:endParaRPr lang="en-US" sz="2400" dirty="0"/>
          </a:p>
        </p:txBody>
      </p:sp>
      <p:pic>
        <p:nvPicPr>
          <p:cNvPr id="64517" name="Picture 7" descr="ole16708_cut0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52762"/>
            <a:ext cx="5114925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10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Worksheet Files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Created by electronic spreadsheets to analyze things like budgets and to predict sales</a:t>
            </a:r>
          </a:p>
        </p:txBody>
      </p:sp>
      <p:pic>
        <p:nvPicPr>
          <p:cNvPr id="66565" name="Picture 10" descr="ole16708_cut01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200400"/>
            <a:ext cx="57642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r>
              <a:rPr lang="en-US" sz="3200" smtClean="0">
                <a:solidFill>
                  <a:srgbClr val="FFCA22"/>
                </a:solidFill>
                <a:cs typeface="ＭＳ Ｐゴシック" pitchFamily="-107" charset="-128"/>
              </a:rPr>
              <a:t>Learning Objectives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Explain the parts of an IS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Distinguish between system software and application software.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Discuss the 3 kinds of system software programs.</a:t>
            </a:r>
          </a:p>
          <a:p>
            <a:pPr eaLnBrk="1" hangingPunct="1">
              <a:spcAft>
                <a:spcPct val="1000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Explain the different type of computers.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Describe the different types of computer hardware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Define data and describe document, worksheet, database, and presentation files.</a:t>
            </a:r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>Explain computer connectivity, the wireless revolution, the Internet, and the Web.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CA22"/>
                </a:solidFill>
              </a:rPr>
              <a:t>Database Files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748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Typically created by database management programs to contain highly structured and organized data</a:t>
            </a:r>
          </a:p>
          <a:p>
            <a:pPr eaLnBrk="1" hangingPunct="1"/>
            <a:endParaRPr lang="en-US" sz="2400" dirty="0"/>
          </a:p>
        </p:txBody>
      </p:sp>
      <p:pic>
        <p:nvPicPr>
          <p:cNvPr id="68613" name="Picture 10" descr="ole16708_cut0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825" y="2960688"/>
            <a:ext cx="5540375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17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Presentation Files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Created by presentation graphics programs to save presentation materials. For example, a file might contain audience handouts, speaker notes, and electronic slides.</a:t>
            </a:r>
            <a:endParaRPr lang="en-US" sz="2400" dirty="0">
              <a:hlinkClick r:id="rId3" action="ppaction://hlinksldjump"/>
            </a:endParaRPr>
          </a:p>
        </p:txBody>
      </p:sp>
      <p:pic>
        <p:nvPicPr>
          <p:cNvPr id="7066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5" y="3505200"/>
            <a:ext cx="4295775" cy="267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CA22"/>
                </a:solidFill>
              </a:rPr>
              <a:t>Connectivity, the Wireless </a:t>
            </a:r>
            <a:r>
              <a:rPr lang="en-US" sz="2400" dirty="0" smtClean="0">
                <a:solidFill>
                  <a:srgbClr val="FFCA22"/>
                </a:solidFill>
              </a:rPr>
              <a:t>Revolution &amp; the </a:t>
            </a:r>
            <a:r>
              <a:rPr lang="en-US" sz="2400" dirty="0">
                <a:solidFill>
                  <a:srgbClr val="FFCA22"/>
                </a:solidFill>
              </a:rPr>
              <a:t>Internet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191000" cy="4495800"/>
          </a:xfrm>
        </p:spPr>
        <p:txBody>
          <a:bodyPr/>
          <a:lstStyle/>
          <a:p>
            <a:pPr eaLnBrk="1" hangingPunct="1"/>
            <a:r>
              <a:rPr lang="en-US" sz="2400" dirty="0"/>
              <a:t>Connectivity</a:t>
            </a:r>
          </a:p>
          <a:p>
            <a:pPr lvl="1" eaLnBrk="1" hangingPunct="1"/>
            <a:r>
              <a:rPr lang="en-US" sz="2400" dirty="0"/>
              <a:t>Sharing of information </a:t>
            </a:r>
          </a:p>
          <a:p>
            <a:pPr lvl="1" eaLnBrk="1" hangingPunct="1"/>
            <a:r>
              <a:rPr lang="en-US" sz="2400" dirty="0"/>
              <a:t>Wireless</a:t>
            </a:r>
            <a:r>
              <a:rPr lang="en-US" sz="2400" i="1" dirty="0"/>
              <a:t> </a:t>
            </a:r>
            <a:r>
              <a:rPr lang="en-US" sz="2400" dirty="0"/>
              <a:t>communication has widespread use</a:t>
            </a:r>
          </a:p>
          <a:p>
            <a:pPr eaLnBrk="1" hangingPunct="1"/>
            <a:r>
              <a:rPr lang="en-US" sz="2400" dirty="0"/>
              <a:t>Computer</a:t>
            </a:r>
            <a:r>
              <a:rPr lang="en-US" sz="2400" dirty="0">
                <a:solidFill>
                  <a:srgbClr val="0033CC"/>
                </a:solidFill>
              </a:rPr>
              <a:t> networks</a:t>
            </a:r>
          </a:p>
          <a:p>
            <a:pPr lvl="1" eaLnBrk="1" hangingPunct="1"/>
            <a:r>
              <a:rPr lang="en-US" sz="2400" dirty="0"/>
              <a:t>Connected communication system of computers</a:t>
            </a:r>
          </a:p>
          <a:p>
            <a:pPr lvl="1" eaLnBrk="1" hangingPunct="1"/>
            <a:r>
              <a:rPr lang="en-US" sz="2400" dirty="0"/>
              <a:t>Largest </a:t>
            </a:r>
            <a:r>
              <a:rPr lang="en-US" sz="2400" dirty="0">
                <a:solidFill>
                  <a:srgbClr val="0033CC"/>
                </a:solidFill>
              </a:rPr>
              <a:t>network</a:t>
            </a:r>
            <a:r>
              <a:rPr lang="en-US" sz="2400" dirty="0"/>
              <a:t> is the Internet</a:t>
            </a:r>
          </a:p>
        </p:txBody>
      </p:sp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0100" y="2286000"/>
            <a:ext cx="4457700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92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Careers in IT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2590800"/>
            <a:ext cx="4921250" cy="1477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sz="1800" dirty="0" smtClean="0"/>
              <a:t>For a complete listing of careers, visit </a:t>
            </a:r>
            <a:r>
              <a:rPr sz="1800" dirty="0" smtClean="0">
                <a:hlinkClick r:id="rId3"/>
              </a:rPr>
              <a:t>http://www.computing2013.com/</a:t>
            </a:r>
            <a:r>
              <a:rPr sz="1800" dirty="0" smtClean="0"/>
              <a:t>  </a:t>
            </a:r>
            <a:endParaRPr lang="en-US" sz="1800" dirty="0" smtClean="0"/>
          </a:p>
          <a:p>
            <a:pPr>
              <a:buClr>
                <a:srgbClr val="376092"/>
              </a:buClr>
              <a:buNone/>
            </a:pPr>
            <a:r>
              <a:rPr lang="en-US" sz="1800" dirty="0" smtClean="0"/>
              <a:t>      </a:t>
            </a:r>
            <a:r>
              <a:rPr sz="1800" dirty="0" smtClean="0"/>
              <a:t>keyword: careers</a:t>
            </a:r>
          </a:p>
        </p:txBody>
      </p:sp>
      <p:pic>
        <p:nvPicPr>
          <p:cNvPr id="8" name="Picture 6" descr="C:\Users\Glen\Documents\McGraw-Hill\OLeary-CE2012\Art-2012\ole16805_ch01\ole16805_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455068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Introduction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Computer competency refers to acquiring computer-related skills</a:t>
            </a:r>
          </a:p>
          <a:p>
            <a:pPr eaLnBrk="1" hangingPunct="1"/>
            <a:r>
              <a:rPr lang="en-US" sz="2400" dirty="0"/>
              <a:t>Microcomputers are common tools in all areas of life</a:t>
            </a:r>
          </a:p>
          <a:p>
            <a:pPr eaLnBrk="1" hangingPunct="1"/>
            <a:r>
              <a:rPr lang="en-US" sz="2400" dirty="0"/>
              <a:t>Web courses are popular for people who are homebound or work odd hours</a:t>
            </a:r>
          </a:p>
          <a:p>
            <a:pPr eaLnBrk="1" hangingPunct="1"/>
            <a:r>
              <a:rPr lang="en-US" sz="2400" dirty="0"/>
              <a:t>New ways to communicate, to find people with similar interests, and to buy goods are available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8350" y="5445125"/>
            <a:ext cx="1905000" cy="457200"/>
          </a:xfrm>
          <a:noFill/>
        </p:spPr>
        <p:txBody>
          <a:bodyPr/>
          <a:lstStyle/>
          <a:p>
            <a:r>
              <a:rPr lang="en-US"/>
              <a:t>1-</a:t>
            </a:r>
            <a:fld id="{867B6210-5A0B-E845-8290-74F4109A9666}" type="slidenum">
              <a:rPr lang="en-US"/>
              <a:pPr/>
              <a:t>4</a:t>
            </a:fld>
            <a:endParaRPr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A22"/>
                </a:solidFill>
              </a:rPr>
              <a:t>Five Parts </a:t>
            </a:r>
            <a:r>
              <a:rPr lang="en-US" sz="3200" dirty="0">
                <a:solidFill>
                  <a:srgbClr val="FFCA22"/>
                </a:solidFill>
              </a:rPr>
              <a:t>of an</a:t>
            </a:r>
            <a:r>
              <a:rPr lang="en-US" sz="3200" dirty="0" smtClean="0">
                <a:solidFill>
                  <a:srgbClr val="FFCA22"/>
                </a:solidFill>
              </a:rPr>
              <a:t> IS</a:t>
            </a:r>
            <a:endParaRPr lang="en-US" sz="3200" dirty="0">
              <a:solidFill>
                <a:srgbClr val="FFCA22"/>
              </a:solidFill>
            </a:endParaRPr>
          </a:p>
        </p:txBody>
      </p:sp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2633663"/>
            <a:ext cx="41148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438400"/>
            <a:ext cx="43434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387350" y="5368925"/>
            <a:ext cx="4572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533400"/>
            <a:ext cx="56388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People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74837"/>
            <a:ext cx="83058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Most important part of any system</a:t>
            </a:r>
          </a:p>
          <a:p>
            <a:pPr eaLnBrk="1" hangingPunct="1"/>
            <a:r>
              <a:rPr lang="en-US" sz="2400" dirty="0"/>
              <a:t>Contact is …</a:t>
            </a:r>
          </a:p>
          <a:p>
            <a:pPr lvl="1" eaLnBrk="1" hangingPunct="1"/>
            <a:r>
              <a:rPr lang="en-US" sz="2400" dirty="0" smtClean="0"/>
              <a:t>Direct &amp; Indirect</a:t>
            </a:r>
            <a:endParaRPr lang="en-US" sz="2400" dirty="0"/>
          </a:p>
          <a:p>
            <a:pPr eaLnBrk="1" hangingPunct="1"/>
            <a:r>
              <a:rPr lang="en-US" sz="2400" dirty="0"/>
              <a:t>Computer uses</a:t>
            </a:r>
          </a:p>
          <a:p>
            <a:pPr lvl="1" eaLnBrk="1" hangingPunct="1"/>
            <a:r>
              <a:rPr lang="en-US" sz="2400" dirty="0"/>
              <a:t>Business &amp; Entertainment</a:t>
            </a:r>
          </a:p>
          <a:p>
            <a:pPr lvl="1" eaLnBrk="1" hangingPunct="1"/>
            <a:r>
              <a:rPr lang="en-US" sz="2400" dirty="0"/>
              <a:t>Education &amp; Medicine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905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463" y="3505200"/>
            <a:ext cx="24257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648200"/>
            <a:ext cx="285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83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Software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Software is another name for programs </a:t>
            </a:r>
          </a:p>
          <a:p>
            <a:pPr eaLnBrk="1" hangingPunct="1"/>
            <a:r>
              <a:rPr lang="en-US" sz="2400" dirty="0"/>
              <a:t>Two major kinds of software</a:t>
            </a: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rId3" action="ppaction://hlinksldjump"/>
              </a:rPr>
              <a:t>System Software</a:t>
            </a:r>
            <a:endParaRPr lang="en-US" sz="2400" dirty="0">
              <a:solidFill>
                <a:schemeClr val="hlink"/>
              </a:solidFill>
            </a:endParaRPr>
          </a:p>
          <a:p>
            <a:pPr lvl="1" eaLnBrk="1" hangingPunct="1"/>
            <a:r>
              <a:rPr lang="en-US" sz="2400" dirty="0">
                <a:solidFill>
                  <a:schemeClr val="hlink"/>
                </a:solidFill>
                <a:hlinkClick r:id="rId4" action="ppaction://hlinksldjump"/>
              </a:rPr>
              <a:t>Application Software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84600"/>
            <a:ext cx="41529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4354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03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System Software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334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A collection of programs-not a single program</a:t>
            </a:r>
          </a:p>
          <a:p>
            <a:pPr eaLnBrk="1" hangingPunct="1"/>
            <a:r>
              <a:rPr lang="en-US" sz="2400" dirty="0"/>
              <a:t>Enables the application software to interact with the hardware</a:t>
            </a:r>
          </a:p>
          <a:p>
            <a:pPr eaLnBrk="1" hangingPunct="1"/>
            <a:r>
              <a:rPr lang="en-US" sz="2400" dirty="0"/>
              <a:t>“Background software” that helps the computer manage its own resources</a:t>
            </a:r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6670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0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7150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A22"/>
                </a:solidFill>
              </a:rPr>
              <a:t>System Software</a:t>
            </a:r>
            <a:endParaRPr lang="en-US" sz="3200" dirty="0">
              <a:solidFill>
                <a:srgbClr val="FFCA22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131050" cy="45259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Collection of programs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Operating Systems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Utilities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Device Drivers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Enables application software to interact with the computer hardware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Background software helps  manage resources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Operating System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Coordinates computer resources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Provides the user interface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dirty="0"/>
              <a:t>Runs applications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9" name="Picture 8" descr="C:\Users\Glen\AppData\Local\Temp\SNAGHTMLad8477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3088" y="1219200"/>
            <a:ext cx="3490912" cy="194233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3429000" y="533400"/>
            <a:ext cx="5638800" cy="7620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CA22"/>
                </a:solidFill>
              </a:rPr>
              <a:t>Application Software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2971800" cy="4419600"/>
          </a:xfrm>
          <a:noFill/>
          <a:ln w="3175" cap="flat">
            <a:noFill/>
          </a:ln>
        </p:spPr>
        <p:txBody>
          <a:bodyPr/>
          <a:lstStyle/>
          <a:p>
            <a:pPr eaLnBrk="1" hangingPunct="1"/>
            <a:r>
              <a:rPr lang="en-US" sz="2400" dirty="0"/>
              <a:t>End-user software</a:t>
            </a:r>
          </a:p>
          <a:p>
            <a:pPr eaLnBrk="1" hangingPunct="1"/>
            <a:r>
              <a:rPr lang="en-US" sz="2400" dirty="0"/>
              <a:t>Two major categories</a:t>
            </a:r>
          </a:p>
          <a:p>
            <a:pPr lvl="1" eaLnBrk="1" hangingPunct="1"/>
            <a:r>
              <a:rPr lang="en-US" sz="2400" dirty="0">
                <a:solidFill>
                  <a:srgbClr val="0033CC"/>
                </a:solidFill>
              </a:rPr>
              <a:t>Basic Application</a:t>
            </a:r>
            <a:endParaRPr lang="en-US" sz="2400" dirty="0"/>
          </a:p>
          <a:p>
            <a:pPr lvl="1" eaLnBrk="1" hangingPunct="1"/>
            <a:r>
              <a:rPr lang="en-US" sz="2400" dirty="0"/>
              <a:t>Specialized applications</a:t>
            </a:r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362200"/>
            <a:ext cx="528637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INSPIRING CREATIVE AND INNOVATIVE MINDS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4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50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5672</TotalTime>
  <Words>1824</Words>
  <Application>Microsoft Office PowerPoint</Application>
  <PresentationFormat>On-screen Show (4:3)</PresentationFormat>
  <Paragraphs>274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Blank Presentation</vt:lpstr>
      <vt:lpstr>IT &amp; IS SCD1513  Chapter 1 IT, the Internet and You</vt:lpstr>
      <vt:lpstr>Learning Objectives</vt:lpstr>
      <vt:lpstr>Introduction</vt:lpstr>
      <vt:lpstr>Five Parts of an IS</vt:lpstr>
      <vt:lpstr>People</vt:lpstr>
      <vt:lpstr>Software</vt:lpstr>
      <vt:lpstr>System Software</vt:lpstr>
      <vt:lpstr>System Software</vt:lpstr>
      <vt:lpstr>Application Software</vt:lpstr>
      <vt:lpstr>Hardware (Types of Computers)</vt:lpstr>
      <vt:lpstr>Microcomputer Types</vt:lpstr>
      <vt:lpstr>Desktop Computers</vt:lpstr>
      <vt:lpstr>System Unit</vt:lpstr>
      <vt:lpstr>Input/Output Devices</vt:lpstr>
      <vt:lpstr>Secondary Storage</vt:lpstr>
      <vt:lpstr>Communications</vt:lpstr>
      <vt:lpstr>Data</vt:lpstr>
      <vt:lpstr>Document Files</vt:lpstr>
      <vt:lpstr>Worksheet Files</vt:lpstr>
      <vt:lpstr>Database Files</vt:lpstr>
      <vt:lpstr>Presentation Files</vt:lpstr>
      <vt:lpstr>Connectivity, the Wireless Revolution &amp; the Internet</vt:lpstr>
      <vt:lpstr>Careers in IT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USER</cp:lastModifiedBy>
  <cp:revision>34</cp:revision>
  <dcterms:created xsi:type="dcterms:W3CDTF">2011-01-08T11:15:08Z</dcterms:created>
  <dcterms:modified xsi:type="dcterms:W3CDTF">2018-02-19T02:19:55Z</dcterms:modified>
</cp:coreProperties>
</file>