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3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E40AC-BC67-43E6-AAEA-A1682ADE222F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498BF-DC3E-44C9-A951-E5CDF60A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79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8498BF-DC3E-44C9-A951-E5CDF60A83D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3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001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527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2219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679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1452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266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54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39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31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17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5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777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81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73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04-Jan-21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2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04-Jan-21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26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  <p:sldLayoutId id="2147484105" r:id="rId12"/>
    <p:sldLayoutId id="2147484106" r:id="rId13"/>
    <p:sldLayoutId id="2147484107" r:id="rId14"/>
    <p:sldLayoutId id="2147484108" r:id="rId15"/>
    <p:sldLayoutId id="214748410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f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8">
            <a:extLst>
              <a:ext uri="{FF2B5EF4-FFF2-40B4-BE49-F238E27FC236}">
                <a16:creationId xmlns:a16="http://schemas.microsoft.com/office/drawing/2014/main" id="{1FF9CEF5-A50D-4B8B-9852-D76F70378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917F08-0050-432D-9B41-E33806C04B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46416E-D238-481F-B930-5EF9B4BD93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pc="-50" baseline="0">
                <a:solidFill>
                  <a:schemeClr val="tx1"/>
                </a:solidFill>
              </a:rPr>
              <a:t>McDonald’s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E9A6AD-E77B-470A-B622-A62DB5C7E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100" b="1" dirty="0"/>
              <a:t>Done By: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100" b="1" dirty="0"/>
              <a:t>Nafi Ahmed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100" b="1" dirty="0"/>
              <a:t>Mehedi Hasan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100" b="1" dirty="0" err="1"/>
              <a:t>Dachiyani</a:t>
            </a:r>
            <a:r>
              <a:rPr lang="en-US" sz="1100" b="1" dirty="0"/>
              <a:t> </a:t>
            </a:r>
            <a:r>
              <a:rPr lang="en-US" sz="1100" b="1" dirty="0" err="1"/>
              <a:t>Mogan</a:t>
            </a:r>
            <a:endParaRPr lang="en-US" sz="1100" b="1" dirty="0"/>
          </a:p>
        </p:txBody>
      </p:sp>
      <p:sp>
        <p:nvSpPr>
          <p:cNvPr id="62" name="Rectangle 10">
            <a:extLst>
              <a:ext uri="{FF2B5EF4-FFF2-40B4-BE49-F238E27FC236}">
                <a16:creationId xmlns:a16="http://schemas.microsoft.com/office/drawing/2014/main" id="{30684D86-C9D1-40C3-A9B6-EC935C731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3" name="Freeform 33">
            <a:extLst>
              <a:ext uri="{FF2B5EF4-FFF2-40B4-BE49-F238E27FC236}">
                <a16:creationId xmlns:a16="http://schemas.microsoft.com/office/drawing/2014/main" id="{1EDF7896-F56A-49DA-90F3-F5CE8B98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62604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9">
            <a:extLst>
              <a:ext uri="{FF2B5EF4-FFF2-40B4-BE49-F238E27FC236}">
                <a16:creationId xmlns:a16="http://schemas.microsoft.com/office/drawing/2014/main" id="{58DF5B7A-7785-49C6-B4EB-252FF28C2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8BD0529-90E2-47B4-8D13-CEE11A154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AE127430-162B-43FD-A02F-6E8AD8FD9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7A6023CB-BCF4-4A3C-B04B-EFF6779217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8B0FCF0-0865-45E1-977A-5BFDD0EFC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C1FF2792-ADB4-44D2-B7EF-6E3503725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B7B0F0A2-D4CD-4EA5-96E9-9E282F25C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BBC4912-27C6-4C5E-9C40-AE9B6644E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127E474D-BE64-49E8-8C82-691642D0BC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385E451-43CB-441B-83EE-28ACB6BCB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BF91B89-051C-49D8-9029-83A1F52B0E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2329880-D64F-4074-ABE4-348FDC7FB1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2FAD4595-5B16-442B-A756-924FB136A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7" name="Group 23">
            <a:extLst>
              <a:ext uri="{FF2B5EF4-FFF2-40B4-BE49-F238E27FC236}">
                <a16:creationId xmlns:a16="http://schemas.microsoft.com/office/drawing/2014/main" id="{9F9B151E-1B34-4FA6-A53D-B92F787D9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617ED8F6-0AA2-4080-ADCB-6C7CE1759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76F017FD-AF02-4E22-A564-5DCC93F53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61F8A187-FAA8-4625-AC70-EE2C7499D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6D431C21-669A-42BC-A2DF-9092CA729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D143DDDF-3A80-4C43-BBCF-8EC128010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313BFF88-4BDD-4CC4-A514-C7D655779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BA235B4A-F8AD-4C1E-9074-3562538136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281D9204-5CB0-44D1-B01F-5FFF6B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4DD213C5-5C2A-403A-AAEF-E495E64AE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3D07FF46-5E32-4BEE-B85D-107AD341D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4E5AE900-6815-4A65-9A96-CA280B3A8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45EA57FC-ADA4-45DD-98E7-B0615C5306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8" name="Rectangle 37">
            <a:extLst>
              <a:ext uri="{FF2B5EF4-FFF2-40B4-BE49-F238E27FC236}">
                <a16:creationId xmlns:a16="http://schemas.microsoft.com/office/drawing/2014/main" id="{9FFA7C60-EEB5-45DC-B964-20A76F776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11">
            <a:extLst>
              <a:ext uri="{FF2B5EF4-FFF2-40B4-BE49-F238E27FC236}">
                <a16:creationId xmlns:a16="http://schemas.microsoft.com/office/drawing/2014/main" id="{7D84F46B-82DB-461C-88AC-F6C66B593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1D74E8F-A055-4E18-B6DA-DC840D6600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31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9">
            <a:extLst>
              <a:ext uri="{FF2B5EF4-FFF2-40B4-BE49-F238E27FC236}">
                <a16:creationId xmlns:a16="http://schemas.microsoft.com/office/drawing/2014/main" id="{259C671B-1B22-4141-A9C0-2E7941FDA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B2F5A4B-FA0F-4625-82F7-1D3F11281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ACB0BAE-722F-4C91-8C2A-44EF768E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3AC4D9F-59AC-421A-9FF3-C936CEC43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97BCE03-677D-4D65-A4D1-1FD721DD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007E5D0-0B4E-4094-988C-9917146C2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24DB804-C06B-4A0A-AC43-6BCCB7D7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51DC17A-305E-486E-A527-5E8068E9E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6CCA716-6D46-4523-BF96-FF1B0C54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632B09A-D30C-4268-B28B-ACD612763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FC839A4-228B-4EC0-8AF4-D8E38ECE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8FFB1A1-5BB5-4551-87CD-F3365E6FE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05AF173-8E70-41FA-9254-DF9AC3DDA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7" name="Group 23">
            <a:extLst>
              <a:ext uri="{FF2B5EF4-FFF2-40B4-BE49-F238E27FC236}">
                <a16:creationId xmlns:a16="http://schemas.microsoft.com/office/drawing/2014/main" id="{1D56A4CE-A3F4-4CFF-9A65-C029AC17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DF669161-0B30-4C76-96BF-96202748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5232353-CF7C-44DD-8BEE-1C8FF54CD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AEA6CAE2-8741-4E88-A632-69C2B2EC5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014AC37D-4388-4AE6-9D4D-CCD99A60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FE084B0-333E-4F7C-83F1-F7D132527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FDCFCB98-2E3A-4227-823C-80489BB28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52F94DE-A6A3-4463-BE05-34281F1C8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6EA21FA-886F-43CF-9D44-C1342F305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88C821A5-BCF7-47FE-894F-0ADC5F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F8337ECE-206A-472E-AFC4-0F230C91E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90BB2EC4-D043-4B43-87E7-723A787E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04013015-AF71-47BC-BE4D-ED9EFA24F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8" name="Rectangle 37">
            <a:extLst>
              <a:ext uri="{FF2B5EF4-FFF2-40B4-BE49-F238E27FC236}">
                <a16:creationId xmlns:a16="http://schemas.microsoft.com/office/drawing/2014/main" id="{71B30B18-D920-4E3E-B931-1F310244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9" name="Freeform 11">
            <a:extLst>
              <a:ext uri="{FF2B5EF4-FFF2-40B4-BE49-F238E27FC236}">
                <a16:creationId xmlns:a16="http://schemas.microsoft.com/office/drawing/2014/main" id="{C70EF50A-66E6-460A-8AF9-47A10D0D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0" name="Rectangle 41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338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43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E4B4F4E-8E15-4AB8-9C74-781F671FD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65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9">
            <a:extLst>
              <a:ext uri="{FF2B5EF4-FFF2-40B4-BE49-F238E27FC236}">
                <a16:creationId xmlns:a16="http://schemas.microsoft.com/office/drawing/2014/main" id="{259C671B-1B22-4141-A9C0-2E7941FDA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7B2F5A4B-FA0F-4625-82F7-1D3F11281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ACB0BAE-722F-4C91-8C2A-44EF768E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3AC4D9F-59AC-421A-9FF3-C936CEC43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97BCE03-677D-4D65-A4D1-1FD721DD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007E5D0-0B4E-4094-988C-9917146C2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24DB804-C06B-4A0A-AC43-6BCCB7D7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B51DC17A-305E-486E-A527-5E8068E9E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6CCA716-6D46-4523-BF96-FF1B0C54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632B09A-D30C-4268-B28B-ACD612763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FC839A4-228B-4EC0-8AF4-D8E38ECE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8FFB1A1-5BB5-4551-87CD-F3365E6FE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05AF173-8E70-41FA-9254-DF9AC3DDA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53" name="Group 23">
            <a:extLst>
              <a:ext uri="{FF2B5EF4-FFF2-40B4-BE49-F238E27FC236}">
                <a16:creationId xmlns:a16="http://schemas.microsoft.com/office/drawing/2014/main" id="{1D56A4CE-A3F4-4CFF-9A65-C029AC17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DF669161-0B30-4C76-96BF-96202748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5232353-CF7C-44DD-8BEE-1C8FF54CD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AEA6CAE2-8741-4E88-A632-69C2B2EC5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014AC37D-4388-4AE6-9D4D-CCD99A60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FE084B0-333E-4F7C-83F1-F7D132527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FDCFCB98-2E3A-4227-823C-80489BB28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52F94DE-A6A3-4463-BE05-34281F1C8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6EA21FA-886F-43CF-9D44-C1342F305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88C821A5-BCF7-47FE-894F-0ADC5F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F8337ECE-206A-472E-AFC4-0F230C91E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90BB2EC4-D043-4B43-87E7-723A787E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04013015-AF71-47BC-BE4D-ED9EFA24F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54" name="Rectangle 37">
            <a:extLst>
              <a:ext uri="{FF2B5EF4-FFF2-40B4-BE49-F238E27FC236}">
                <a16:creationId xmlns:a16="http://schemas.microsoft.com/office/drawing/2014/main" id="{71B30B18-D920-4E3E-B931-1F310244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5" name="Freeform 11">
            <a:extLst>
              <a:ext uri="{FF2B5EF4-FFF2-40B4-BE49-F238E27FC236}">
                <a16:creationId xmlns:a16="http://schemas.microsoft.com/office/drawing/2014/main" id="{C70EF50A-66E6-460A-8AF9-47A10D0D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6375DB7-E5A7-4C42-928A-49B0A08A3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xt, letter&#10;&#10;Description automatically generated">
            <a:extLst>
              <a:ext uri="{FF2B5EF4-FFF2-40B4-BE49-F238E27FC236}">
                <a16:creationId xmlns:a16="http://schemas.microsoft.com/office/drawing/2014/main" id="{4E1995E0-9A1B-45B3-88DA-4065456AD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40" y="643466"/>
            <a:ext cx="990411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72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476A384-71E8-40F1-ABC7-D17AAAFA9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2" y="0"/>
            <a:ext cx="12195387" cy="6858000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D21316-81F5-480E-949B-6DDF0FEAAD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438" y="3585395"/>
            <a:ext cx="5819579" cy="129121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>
                <a:solidFill>
                  <a:srgbClr val="FEFFFF"/>
                </a:solidFill>
              </a:rPr>
              <a:t>How McDonald’s can tackle the risks faced?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75C650-2D4C-4A65-9B57-88B99862F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6437" y="4876613"/>
            <a:ext cx="5619991" cy="1743261"/>
          </a:xfrm>
        </p:spPr>
        <p:txBody>
          <a:bodyPr anchor="ctr">
            <a:norm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EFFFF"/>
                </a:solidFill>
              </a:rPr>
              <a:t>Introduce new menu for health-conscious people.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EFFFF"/>
                </a:solidFill>
              </a:rPr>
              <a:t>Introduce cheaper food items.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EFFFF"/>
                </a:solidFill>
              </a:rPr>
              <a:t>Keep innovating like </a:t>
            </a:r>
            <a:r>
              <a:rPr lang="en-US" sz="2000" dirty="0" err="1">
                <a:solidFill>
                  <a:srgbClr val="FEFFFF"/>
                </a:solidFill>
              </a:rPr>
              <a:t>McCafe</a:t>
            </a:r>
            <a:r>
              <a:rPr lang="en-US" sz="2000" dirty="0">
                <a:solidFill>
                  <a:srgbClr val="FEFFFF"/>
                </a:solidFill>
              </a:rPr>
              <a:t> and </a:t>
            </a:r>
            <a:r>
              <a:rPr lang="en-US" sz="2000" dirty="0" err="1">
                <a:solidFill>
                  <a:srgbClr val="FEFFFF"/>
                </a:solidFill>
              </a:rPr>
              <a:t>McFloat</a:t>
            </a:r>
            <a:endParaRPr lang="en-US" sz="2000" dirty="0">
              <a:solidFill>
                <a:srgbClr val="FEFFFF"/>
              </a:solidFill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400" dirty="0">
              <a:solidFill>
                <a:srgbClr val="FEFFFF"/>
              </a:solidFill>
            </a:endParaRPr>
          </a:p>
        </p:txBody>
      </p:sp>
      <p:pic>
        <p:nvPicPr>
          <p:cNvPr id="9" name="Picture 8" descr="A picture containing text, outdoor, sky, sign&#10;&#10;Description automatically generated">
            <a:extLst>
              <a:ext uri="{FF2B5EF4-FFF2-40B4-BE49-F238E27FC236}">
                <a16:creationId xmlns:a16="http://schemas.microsoft.com/office/drawing/2014/main" id="{D29FEDE4-F598-4842-94E8-DE511A1331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62" b="32280"/>
          <a:stretch/>
        </p:blipFill>
        <p:spPr>
          <a:xfrm>
            <a:off x="-10667" y="-2"/>
            <a:ext cx="7530420" cy="3415686"/>
          </a:xfrm>
          <a:prstGeom prst="rect">
            <a:avLst/>
          </a:prstGeom>
        </p:spPr>
      </p:pic>
      <p:pic>
        <p:nvPicPr>
          <p:cNvPr id="5" name="Picture 4" descr="A picture containing cup, food, drink, beverage&#10;&#10;Description automatically generated">
            <a:extLst>
              <a:ext uri="{FF2B5EF4-FFF2-40B4-BE49-F238E27FC236}">
                <a16:creationId xmlns:a16="http://schemas.microsoft.com/office/drawing/2014/main" id="{FE4C5A5A-F6A5-4C55-B2E9-A1973E945D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48" r="-3" b="14523"/>
          <a:stretch/>
        </p:blipFill>
        <p:spPr>
          <a:xfrm>
            <a:off x="7547519" y="0"/>
            <a:ext cx="4658531" cy="4238438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CE683F7-3C14-437D-B517-5C204FAB1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5061568"/>
            <a:ext cx="1230970" cy="778589"/>
          </a:xfrm>
          <a:custGeom>
            <a:avLst/>
            <a:gdLst>
              <a:gd name="connsiteX0" fmla="*/ 0 w 1230970"/>
              <a:gd name="connsiteY0" fmla="*/ 0 h 778589"/>
              <a:gd name="connsiteX1" fmla="*/ 56510 w 1230970"/>
              <a:gd name="connsiteY1" fmla="*/ 0 h 778589"/>
              <a:gd name="connsiteX2" fmla="*/ 834671 w 1230970"/>
              <a:gd name="connsiteY2" fmla="*/ 0 h 778589"/>
              <a:gd name="connsiteX3" fmla="*/ 862811 w 1230970"/>
              <a:gd name="connsiteY3" fmla="*/ 9381 h 778589"/>
              <a:gd name="connsiteX4" fmla="*/ 867501 w 1230970"/>
              <a:gd name="connsiteY4" fmla="*/ 14071 h 778589"/>
              <a:gd name="connsiteX5" fmla="*/ 1223935 w 1230970"/>
              <a:gd name="connsiteY5" fmla="*/ 365843 h 778589"/>
              <a:gd name="connsiteX6" fmla="*/ 1223935 w 1230970"/>
              <a:gd name="connsiteY6" fmla="*/ 408056 h 778589"/>
              <a:gd name="connsiteX7" fmla="*/ 867501 w 1230970"/>
              <a:gd name="connsiteY7" fmla="*/ 764518 h 778589"/>
              <a:gd name="connsiteX8" fmla="*/ 862811 w 1230970"/>
              <a:gd name="connsiteY8" fmla="*/ 769209 h 778589"/>
              <a:gd name="connsiteX9" fmla="*/ 834671 w 1230970"/>
              <a:gd name="connsiteY9" fmla="*/ 778589 h 778589"/>
              <a:gd name="connsiteX10" fmla="*/ 0 w 1230970"/>
              <a:gd name="connsiteY10" fmla="*/ 778589 h 778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30970" h="778589">
                <a:moveTo>
                  <a:pt x="0" y="0"/>
                </a:moveTo>
                <a:lnTo>
                  <a:pt x="56510" y="0"/>
                </a:lnTo>
                <a:cubicBezTo>
                  <a:pt x="245793" y="0"/>
                  <a:pt x="498169" y="0"/>
                  <a:pt x="834671" y="0"/>
                </a:cubicBezTo>
                <a:cubicBezTo>
                  <a:pt x="848741" y="0"/>
                  <a:pt x="858121" y="4691"/>
                  <a:pt x="862811" y="9381"/>
                </a:cubicBezTo>
                <a:cubicBezTo>
                  <a:pt x="862811" y="9381"/>
                  <a:pt x="867501" y="9381"/>
                  <a:pt x="867501" y="14071"/>
                </a:cubicBezTo>
                <a:cubicBezTo>
                  <a:pt x="867501" y="14071"/>
                  <a:pt x="867501" y="14071"/>
                  <a:pt x="1223935" y="365843"/>
                </a:cubicBezTo>
                <a:cubicBezTo>
                  <a:pt x="1233315" y="379914"/>
                  <a:pt x="1233315" y="398675"/>
                  <a:pt x="1223935" y="408056"/>
                </a:cubicBezTo>
                <a:cubicBezTo>
                  <a:pt x="1223935" y="408056"/>
                  <a:pt x="1223935" y="408056"/>
                  <a:pt x="867501" y="764518"/>
                </a:cubicBezTo>
                <a:cubicBezTo>
                  <a:pt x="867501" y="764518"/>
                  <a:pt x="862811" y="764518"/>
                  <a:pt x="862811" y="769209"/>
                </a:cubicBezTo>
                <a:cubicBezTo>
                  <a:pt x="858121" y="773899"/>
                  <a:pt x="848741" y="778589"/>
                  <a:pt x="834671" y="778589"/>
                </a:cubicBezTo>
                <a:lnTo>
                  <a:pt x="0" y="778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7" name="Picture 6" descr="A picture containing cup, food, dessert, cream&#10;&#10;Description automatically generated">
            <a:extLst>
              <a:ext uri="{FF2B5EF4-FFF2-40B4-BE49-F238E27FC236}">
                <a16:creationId xmlns:a16="http://schemas.microsoft.com/office/drawing/2014/main" id="{61B274B2-80B3-45F0-A6A6-8CE5775452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3" r="-1" b="-1"/>
          <a:stretch/>
        </p:blipFill>
        <p:spPr>
          <a:xfrm>
            <a:off x="7530421" y="3429305"/>
            <a:ext cx="4658867" cy="342869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55CDA8F-EAE8-40F8-95DC-43202F0A9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421" y="3429000"/>
            <a:ext cx="4661579" cy="0"/>
          </a:xfrm>
          <a:prstGeom prst="line">
            <a:avLst/>
          </a:prstGeom>
          <a:ln w="50800" cap="flat">
            <a:solidFill>
              <a:schemeClr val="tx2">
                <a:lumMod val="1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176213D-B053-46D9-9642-ED8E2F046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421" y="0"/>
            <a:ext cx="0" cy="6857694"/>
          </a:xfrm>
          <a:prstGeom prst="line">
            <a:avLst/>
          </a:prstGeom>
          <a:ln w="50800" cap="flat">
            <a:solidFill>
              <a:schemeClr val="tx2">
                <a:lumMod val="1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783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1">
            <a:extLst>
              <a:ext uri="{FF2B5EF4-FFF2-40B4-BE49-F238E27FC236}">
                <a16:creationId xmlns:a16="http://schemas.microsoft.com/office/drawing/2014/main" id="{97A5CE44-9D07-4AD7-B94C-7C9351367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3">
            <a:extLst>
              <a:ext uri="{FF2B5EF4-FFF2-40B4-BE49-F238E27FC236}">
                <a16:creationId xmlns:a16="http://schemas.microsoft.com/office/drawing/2014/main" id="{1A703601-C9B7-448F-B403-01CBCB088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047" y="935646"/>
            <a:ext cx="4851190" cy="4968016"/>
          </a:xfrm>
          <a:prstGeom prst="rect">
            <a:avLst/>
          </a:prstGeom>
          <a:solidFill>
            <a:srgbClr val="FFFFFF"/>
          </a:solidFill>
          <a:ln w="12700" cap="sq">
            <a:solidFill>
              <a:schemeClr val="tx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15">
            <a:extLst>
              <a:ext uri="{FF2B5EF4-FFF2-40B4-BE49-F238E27FC236}">
                <a16:creationId xmlns:a16="http://schemas.microsoft.com/office/drawing/2014/main" id="{7923CDCA-D161-4CE7-BA92-92AE20B96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87364" y="228600"/>
            <a:ext cx="2851523" cy="6638625"/>
            <a:chOff x="2487613" y="285750"/>
            <a:chExt cx="2428875" cy="5654676"/>
          </a:xfrm>
        </p:grpSpPr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AFFB0997-74F4-42F6-80A7-7C1B6BD37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A14E1792-3BAD-41B1-A563-2180A26E67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C30D05BD-CE6E-4143-946E-A2C5EC7CFB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4317EBD8-70E0-492B-B401-C72697C7D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0545381-EDB5-47D8-9497-D5802F5A40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E67012E4-2FDC-4F96-A145-1E426784C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C088EA8D-BA27-4043-967F-595BE451C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7D7B306D-2572-4DF7-BC2E-6752033177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EBFED6A3-D5D7-4F26-B6EB-091492A99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57CA315F-B9C5-4899-A337-C1389083C6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F3C62C3A-023D-428B-AEEA-68C9B037B0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6132B97B-0D55-426A-8D75-9E7F8FCE70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28C8CE4-C5A6-4B6C-B428-1D2852C394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4579" y="-786"/>
            <a:ext cx="2356675" cy="6854040"/>
            <a:chOff x="6627813" y="194833"/>
            <a:chExt cx="1952625" cy="5678918"/>
          </a:xfrm>
        </p:grpSpPr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6C6C0EAF-AF4D-4E28-B480-93C9A324D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C254D393-7673-4399-AE7D-933ED61B16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76A48428-8958-41F8-BCFD-F9EB16A177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F895B04F-691C-404F-A9F1-47B315756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38BAB3B8-E8BB-4327-9E73-FFAD5597B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88ED23AE-358F-4EEC-8D62-917EBED71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776F07C9-FA92-406A-B934-95BE8CAED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BDA1CEAF-E0AD-4A46-8E40-9251837CB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53D21C6F-F2ED-4F73-8B4D-9E2FECBB97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0" name="Freeform 36">
              <a:extLst>
                <a:ext uri="{FF2B5EF4-FFF2-40B4-BE49-F238E27FC236}">
                  <a16:creationId xmlns:a16="http://schemas.microsoft.com/office/drawing/2014/main" id="{2FED37FF-C037-4A76-A8D6-33525D19B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1" name="Freeform 37">
              <a:extLst>
                <a:ext uri="{FF2B5EF4-FFF2-40B4-BE49-F238E27FC236}">
                  <a16:creationId xmlns:a16="http://schemas.microsoft.com/office/drawing/2014/main" id="{8DE0DC4B-718F-4E78-A0AB-8442F28A8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42" name="Freeform 38">
              <a:extLst>
                <a:ext uri="{FF2B5EF4-FFF2-40B4-BE49-F238E27FC236}">
                  <a16:creationId xmlns:a16="http://schemas.microsoft.com/office/drawing/2014/main" id="{8F80CA79-E2F4-4B1D-97DE-04F9215B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8ADF5A1-7676-4C8E-AB46-6D1B2D263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4602" y="935646"/>
            <a:ext cx="3181597" cy="1639397"/>
          </a:xfrm>
        </p:spPr>
        <p:txBody>
          <a:bodyPr>
            <a:normAutofit fontScale="90000"/>
          </a:bodyPr>
          <a:lstStyle/>
          <a:p>
            <a:r>
              <a:rPr lang="en-US" sz="3700" dirty="0"/>
              <a:t>McDonald’s core brand values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A1913-A034-4D9F-A684-1422DAF83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5073" y="2575043"/>
            <a:ext cx="3541127" cy="3328619"/>
          </a:xfrm>
        </p:spPr>
        <p:txBody>
          <a:bodyPr>
            <a:norm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McDonald’s always focused on Service, Cleanliness, Quality and Value.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Even to this day, McDonald’s focuses on these four traits to win over customers.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During the 80s, McDonald’s faced problems due to expansion but they have recovered</a:t>
            </a:r>
            <a:r>
              <a:rPr lang="en-US" sz="900" dirty="0"/>
              <a:t>.</a:t>
            </a:r>
          </a:p>
        </p:txBody>
      </p:sp>
      <p:pic>
        <p:nvPicPr>
          <p:cNvPr id="7" name="Picture 6" descr="A picture containing text, sign, sky&#10;&#10;Description automatically generated">
            <a:extLst>
              <a:ext uri="{FF2B5EF4-FFF2-40B4-BE49-F238E27FC236}">
                <a16:creationId xmlns:a16="http://schemas.microsoft.com/office/drawing/2014/main" id="{24569A71-DBC2-4336-9ECF-2AF2B1E89E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7" r="16497" b="2"/>
          <a:stretch/>
        </p:blipFill>
        <p:spPr>
          <a:xfrm>
            <a:off x="929675" y="1250067"/>
            <a:ext cx="4213521" cy="4326599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E15F4FDF-1B24-4F56-AF01-4D0645A8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7355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33">
            <a:extLst>
              <a:ext uri="{FF2B5EF4-FFF2-40B4-BE49-F238E27FC236}">
                <a16:creationId xmlns:a16="http://schemas.microsoft.com/office/drawing/2014/main" id="{4FD76CDA-1C6B-40B2-9A61-FD38CE1B4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087355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71613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7326F4E6-9131-42DA-97B2-0BA8D1E2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763516C8-F227-4B77-9AA7-61B9A0B78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A55E7A-3A22-451B-85C8-4E7264B765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2925" y="3979877"/>
            <a:ext cx="8911687" cy="7785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/>
              <a:t>McDonald’s Strategy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91B420C-C4C8-44DF-96B2-FBD101464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4F2A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53174E-F171-4ECA-B903-03F5DA5DB5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799" y="615880"/>
            <a:ext cx="6918995" cy="3217333"/>
          </a:xfrm>
          <a:prstGeom prst="rect">
            <a:avLst/>
          </a:prstGeom>
        </p:spPr>
      </p:pic>
      <p:sp>
        <p:nvSpPr>
          <p:cNvPr id="46" name="Freeform 33">
            <a:extLst>
              <a:ext uri="{FF2B5EF4-FFF2-40B4-BE49-F238E27FC236}">
                <a16:creationId xmlns:a16="http://schemas.microsoft.com/office/drawing/2014/main" id="{070928B1-3E69-44AC-A1EE-B4E4270A7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69172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FD605-86CB-4A17-B473-879EC407A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2" y="4845584"/>
            <a:ext cx="8915400" cy="1658211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McDonald's Main Business Strategy Was And Still Is Investing in Advertising &amp; The Franchise Model.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In 1967, McDonald's spent $2.3 million, or about 1 percent of its sales, on its first national advertising campaign.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This was never heard of before for a fast-food chain to spend so much.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Kroc believed advertising would play a major role in the company’s success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947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4619543" cy="6854038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577848-6E1D-46A7-89A8-7029BA044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24" y="645106"/>
            <a:ext cx="3650279" cy="1259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/>
              <a:t>McDonald’s advertisements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C7D90F-87AE-4809-B52C-DB155183E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225" y="2133600"/>
            <a:ext cx="3650278" cy="3759253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McDonald’s spent 2 billion dollars in advertising-targeting different groups including children.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Through advertisements McDonald’s wants people to be aware of the item, spread positivity about the item, and make people remember the item.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McDonald’s advertised towards children with popular toys that would attract children.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endParaRPr lang="en-US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B3EC62-3EEB-4B07-9A9A-50B4E00200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2" r="15573" b="-1"/>
          <a:stretch/>
        </p:blipFill>
        <p:spPr>
          <a:xfrm>
            <a:off x="4619543" y="10"/>
            <a:ext cx="757245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73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8D44E099-FC66-4167-A593-8F6FBB5EE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7171E04-FEC4-4208-A619-A786E423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F3DE8019-884E-41C9-A54C-AC668CA526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462C1647-5880-4037-8FCE-16E1F646C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91082BE-FDAA-4A80-88B6-C5F5AD0C2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059FE918-3CB9-43E6-8025-22A9C21C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E30464D7-34FF-42C8-8686-C3A865E90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07281894-7888-434B-BC17-FB67B4879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CDF6636-2EE5-4477-B1E7-136C9B4F3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6A01C238-0F7D-4DF5-A879-329020008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AA10B8D3-BE6D-40AB-BA54-12C4758E5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CD8C1DF-88C2-4F11-AA23-36D5B5BD3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9AF01696-99FF-4093-938A-38D0C7223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29FAB3C-6A93-4306-8525-B9FC787B1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8838005D-B3A9-4E56-9BFB-3DD99E4B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6450237E-A2DE-4BA3-AF9F-06399E5CF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A643E849-3FBA-4248-B0DF-9D6737E23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231C0782-59AA-4C4F-8B86-85102F701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19975F5-4F93-41BF-9A6D-1E6CFDFF1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AE6458FC-D3D9-469F-A8FB-0431BD156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90B9693F-2248-4DB8-A528-52C13C636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11CC5E15-09A8-41A0-930D-434F7D8D6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B5566C56-67EC-43D7-A3D2-3CCBEDAFC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CF74AC36-5E17-4D3B-A93B-1645741EB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39818481-D2FB-4507-B11D-8C6342ACF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996F5F0-3979-44D1-9AE3-1251DA5D2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05C469C2-FE8F-491E-9139-7E7F8BB38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0D31E63E-1DE1-4400-9D1A-FA0378B2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A7AF9E2D-8F98-4755-895E-D65689F2A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59" name="Group 45">
            <a:extLst>
              <a:ext uri="{FF2B5EF4-FFF2-40B4-BE49-F238E27FC236}">
                <a16:creationId xmlns:a16="http://schemas.microsoft.com/office/drawing/2014/main" id="{94D3C8C4-8367-4524-B9C5-2B3ACA682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73" name="Freeform 11">
              <a:extLst>
                <a:ext uri="{FF2B5EF4-FFF2-40B4-BE49-F238E27FC236}">
                  <a16:creationId xmlns:a16="http://schemas.microsoft.com/office/drawing/2014/main" id="{38BDB546-CAFB-429D-8D82-4F3AA2891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8F202AFF-3597-4A70-9149-0AA2AACBB9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id="{5B91C985-1FBD-4FEE-8FB4-FBD47CF0A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9" name="Freeform 14">
              <a:extLst>
                <a:ext uri="{FF2B5EF4-FFF2-40B4-BE49-F238E27FC236}">
                  <a16:creationId xmlns:a16="http://schemas.microsoft.com/office/drawing/2014/main" id="{E045B090-8B4D-4553-997E-D7A7A2B93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80" name="Freeform 15">
              <a:extLst>
                <a:ext uri="{FF2B5EF4-FFF2-40B4-BE49-F238E27FC236}">
                  <a16:creationId xmlns:a16="http://schemas.microsoft.com/office/drawing/2014/main" id="{79661459-591F-41BD-85A7-882DF2E548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172E6458-D7F5-4E0B-8098-F3A9B74463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5D1FE182-350A-4951-99FA-123B15A19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CBFDC3F8-18F5-41F0-9926-097682CEEA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F4B5A695-E6ED-4C81-A965-0461489F8B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CF31B175-CBC2-449D-8998-0BA7711EA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47A691C8-6328-4014-BB1A-CB4824DEB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94EADC73-ECA3-447E-8D07-AE215A3C4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DA2558E-94AE-4C16-8CD0-DCF447C98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61" name="Freeform 27">
              <a:extLst>
                <a:ext uri="{FF2B5EF4-FFF2-40B4-BE49-F238E27FC236}">
                  <a16:creationId xmlns:a16="http://schemas.microsoft.com/office/drawing/2014/main" id="{6928DF6B-A616-4A71-B951-9D8EAA775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2" name="Freeform 28">
              <a:extLst>
                <a:ext uri="{FF2B5EF4-FFF2-40B4-BE49-F238E27FC236}">
                  <a16:creationId xmlns:a16="http://schemas.microsoft.com/office/drawing/2014/main" id="{CD6B4E15-CED4-45FA-874A-EA347C912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3" name="Freeform 29">
              <a:extLst>
                <a:ext uri="{FF2B5EF4-FFF2-40B4-BE49-F238E27FC236}">
                  <a16:creationId xmlns:a16="http://schemas.microsoft.com/office/drawing/2014/main" id="{A4EE38F8-BF90-4D7F-8691-89ED516D7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4" name="Freeform 30">
              <a:extLst>
                <a:ext uri="{FF2B5EF4-FFF2-40B4-BE49-F238E27FC236}">
                  <a16:creationId xmlns:a16="http://schemas.microsoft.com/office/drawing/2014/main" id="{2889210F-D6E4-4311-8BF3-DAD3FF49A7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5" name="Freeform 31">
              <a:extLst>
                <a:ext uri="{FF2B5EF4-FFF2-40B4-BE49-F238E27FC236}">
                  <a16:creationId xmlns:a16="http://schemas.microsoft.com/office/drawing/2014/main" id="{44641BAA-087D-4656-8D6F-EA70FB67F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6" name="Freeform 32">
              <a:extLst>
                <a:ext uri="{FF2B5EF4-FFF2-40B4-BE49-F238E27FC236}">
                  <a16:creationId xmlns:a16="http://schemas.microsoft.com/office/drawing/2014/main" id="{DCEB55E2-FCCA-48F5-917E-8B3F26EC8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7" name="Freeform 33">
              <a:extLst>
                <a:ext uri="{FF2B5EF4-FFF2-40B4-BE49-F238E27FC236}">
                  <a16:creationId xmlns:a16="http://schemas.microsoft.com/office/drawing/2014/main" id="{45869B9E-3378-49CB-8EE1-FECA7D7809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8" name="Freeform 34">
              <a:extLst>
                <a:ext uri="{FF2B5EF4-FFF2-40B4-BE49-F238E27FC236}">
                  <a16:creationId xmlns:a16="http://schemas.microsoft.com/office/drawing/2014/main" id="{3497B8C7-AB4A-40B7-A86E-112D90CC6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9" name="Freeform 35">
              <a:extLst>
                <a:ext uri="{FF2B5EF4-FFF2-40B4-BE49-F238E27FC236}">
                  <a16:creationId xmlns:a16="http://schemas.microsoft.com/office/drawing/2014/main" id="{D5A7E348-C28C-4626-9026-59B6B9F7A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0" name="Freeform 36">
              <a:extLst>
                <a:ext uri="{FF2B5EF4-FFF2-40B4-BE49-F238E27FC236}">
                  <a16:creationId xmlns:a16="http://schemas.microsoft.com/office/drawing/2014/main" id="{A4FF1CA0-E6B1-4861-A2CD-144E06299C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1" name="Freeform 37">
              <a:extLst>
                <a:ext uri="{FF2B5EF4-FFF2-40B4-BE49-F238E27FC236}">
                  <a16:creationId xmlns:a16="http://schemas.microsoft.com/office/drawing/2014/main" id="{774FF261-7109-4B0E-B24B-622F4209C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3ECECA25-954F-4011-ADFF-BBFC4A00D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1ECBFA-637E-4465-A504-2CB6F8E7E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3096" y="624110"/>
            <a:ext cx="5021516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/>
              <a:t>Some of McDonald’s Innovations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EB6409-243A-45C4-BD72-6455DE8738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" r="10587" b="1"/>
          <a:stretch/>
        </p:blipFill>
        <p:spPr>
          <a:xfrm>
            <a:off x="20" y="10"/>
            <a:ext cx="4646965" cy="342899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6D0FFBDB-89D1-4050-8FE5-AFC94C076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Freeform 11">
            <a:extLst>
              <a:ext uri="{FF2B5EF4-FFF2-40B4-BE49-F238E27FC236}">
                <a16:creationId xmlns:a16="http://schemas.microsoft.com/office/drawing/2014/main" id="{75823B85-53D1-46E0-BC58-872776B5A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72A403-D8BF-449D-8413-5C55494230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1" r="15759"/>
          <a:stretch/>
        </p:blipFill>
        <p:spPr>
          <a:xfrm>
            <a:off x="20" y="3429000"/>
            <a:ext cx="4646965" cy="3429000"/>
          </a:xfrm>
          <a:prstGeom prst="rect">
            <a:avLst/>
          </a:prstGeom>
        </p:spPr>
      </p:pic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1F86B2C-5FF7-48E0-B5B0-ABEA39A1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429000"/>
            <a:ext cx="4662638" cy="0"/>
          </a:xfrm>
          <a:prstGeom prst="line">
            <a:avLst/>
          </a:prstGeom>
          <a:ln w="50800" cap="flat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96B1697B-8CF0-4B45-BEAD-E9338A4EC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8191" y="2133600"/>
            <a:ext cx="5066419" cy="3777622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McDelivery: McDonald’s is one of the largest providers of delivered food in the world.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Coffee sustainability: It is working towards its goal to sustainably source 100% of its coffee worldwide by 2020 to protect coffee from the adverse effects of climate change. In 2018, McDonald’s became the first restaurant company in the world to address climate change.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Recyclable cups: drove innovative, scalable solutions for cup waste.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Self-service kiosk: Customers can place orders and make payments without having to queue up and can request for their food to be brought to their table by employees.</a:t>
            </a:r>
          </a:p>
        </p:txBody>
      </p:sp>
    </p:spTree>
    <p:extLst>
      <p:ext uri="{BB962C8B-B14F-4D97-AF65-F5344CB8AC3E}">
        <p14:creationId xmlns:p14="http://schemas.microsoft.com/office/powerpoint/2010/main" val="1494838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9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23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50" name="Rectangle 37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2" name="Rectangle 41">
            <a:extLst>
              <a:ext uri="{FF2B5EF4-FFF2-40B4-BE49-F238E27FC236}">
                <a16:creationId xmlns:a16="http://schemas.microsoft.com/office/drawing/2014/main" id="{2F21E579-4785-4A4E-8D09-42E5246D8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1F5611-20BB-42BB-96A4-916F6861D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24" y="645106"/>
            <a:ext cx="5122652" cy="1259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/>
              <a:t>Summary</a:t>
            </a:r>
          </a:p>
        </p:txBody>
      </p:sp>
      <p:sp>
        <p:nvSpPr>
          <p:cNvPr id="53" name="Rectangle 43">
            <a:extLst>
              <a:ext uri="{FF2B5EF4-FFF2-40B4-BE49-F238E27FC236}">
                <a16:creationId xmlns:a16="http://schemas.microsoft.com/office/drawing/2014/main" id="{3BE96D34-9D7C-4984-961D-7165FA216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0ECB33-4B97-4FC6-B759-91CE4CA6A6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225" y="2133600"/>
            <a:ext cx="5122652" cy="3759253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Richard and Maurice are two brothers who started a hamburger outlet in California.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brothers wished to maintain only a small number of restaurants, which conflicted with Kroc's goals. Ray Kroc eventually bought them out in 1961.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is the world’s largest food chain.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is the 6</a:t>
            </a:r>
            <a:r>
              <a:rPr lang="en-US" sz="17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most popular brand in the world.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is affordable and targets a wide range of audience.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Their menu is diverse, so they don’t lag in the competition with other restaurants.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endParaRPr lang="en-US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 descr="A burger and fries on a tray&#10;&#10;Description automatically generated">
            <a:extLst>
              <a:ext uri="{FF2B5EF4-FFF2-40B4-BE49-F238E27FC236}">
                <a16:creationId xmlns:a16="http://schemas.microsoft.com/office/drawing/2014/main" id="{2C483499-03A8-41AC-9FC9-A2137FC596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8" r="14540" b="-2"/>
          <a:stretch/>
        </p:blipFill>
        <p:spPr>
          <a:xfrm>
            <a:off x="6091916" y="645106"/>
            <a:ext cx="5451627" cy="5247747"/>
          </a:xfrm>
          <a:prstGeom prst="rect">
            <a:avLst/>
          </a:prstGeom>
        </p:spPr>
      </p:pic>
      <p:sp>
        <p:nvSpPr>
          <p:cNvPr id="54" name="Freeform 12">
            <a:extLst>
              <a:ext uri="{FF2B5EF4-FFF2-40B4-BE49-F238E27FC236}">
                <a16:creationId xmlns:a16="http://schemas.microsoft.com/office/drawing/2014/main" id="{C8DE1BEC-DAE3-43F4-8D9F-384C3D694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56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4" name="Group 23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45" name="Rectangle 37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7" name="Rectangle 41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4619543" cy="6854038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AE551-CDE4-4C3C-B79C-3B3B3499D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24" y="645106"/>
            <a:ext cx="3650279" cy="1259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/>
              <a:t>History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064DA6F-31EF-4D3B-AAF2-3C526F0E26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225" y="2133600"/>
            <a:ext cx="3650278" cy="3759253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New Hampshire brothers Richard and Maurice McDonald opened the very first McDonald's on May 15, 1940, in San Bernardino, California.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It started out as a hotdog stand to later become a business of limited menu hamburgers.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The 15-cent hamburger was the main thing that started McDonald's on its way to becoming the No. 1 name in restaurants in the world.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</a:rPr>
              <a:t>The McDonald brothers sold the company to Ray Kroc in 1961 for $2.7 million</a:t>
            </a:r>
          </a:p>
        </p:txBody>
      </p:sp>
      <p:pic>
        <p:nvPicPr>
          <p:cNvPr id="5" name="Picture 4" descr="A picture containing text, outdoor, sign, shop&#10;&#10;Description automatically generated">
            <a:extLst>
              <a:ext uri="{FF2B5EF4-FFF2-40B4-BE49-F238E27FC236}">
                <a16:creationId xmlns:a16="http://schemas.microsoft.com/office/drawing/2014/main" id="{0D4B7162-430B-44A5-9E2B-93C0FC76DA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7" r="16575"/>
          <a:stretch/>
        </p:blipFill>
        <p:spPr>
          <a:xfrm>
            <a:off x="4619543" y="10"/>
            <a:ext cx="757245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770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D356F1A-690D-401E-8CF3-E4686CDFE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398A7BA-9279-4363-9D59-238782AB6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57608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8ACCBEEF-7085-4833-8335-E4613C0A1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B39C0EC5-6C91-409A-AB3F-D66AF23E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4D4A9340-30CF-474C-AC93-3E9048DFE9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2D90565-D660-46B2-B574-5A6E37C8B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4ADDF1F8-3D32-49F9-8A53-B01C2D92CC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DD712377-DF82-454C-8AF4-CA681129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694E1871-CC0E-4704-902D-A324F58E49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6CEE1CA2-8DDF-468B-B5E5-B584B84BD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AAA4172B-3921-482A-ABEF-E70C9242A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6D277B64-E367-442D-B59F-993A45856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B4BA4199-8677-44FF-BD30-63130A0F5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A890CEB5-09DD-4185-9405-A39BA6405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B88DAD3-AF6F-4D6C-8512-7239A69A4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84823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1BA39A29-3A4E-4822-A540-9AD6ACCBA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B2ACACE6-15B3-4FAF-AA08-E1006B3FD5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1F9A4D9A-69F4-4FEC-B0DE-DD76F476E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E92DC9B5-F16D-4C41-824C-822DE7AA00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737D559-8865-4000-A777-792FF67549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B1C2147A-442E-40A4-8A97-FF053B9D2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B138F17C-6D47-4F1B-BE44-4A47FBCFF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1BCD5498-C801-426F-9CDD-B84178E72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6DB0639C-39E0-4218-B7D1-0408D870F4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2715634-CCEA-4B5D-94D7-E2C090EA1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6BE08C78-1349-4408-8CE2-ED20F3244D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642D5BF8-EF6C-43FC-947B-698688211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F886E13-32E6-4F6E-8903-D87A49FEC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5066" y="2514600"/>
            <a:ext cx="5681134" cy="2262781"/>
          </a:xfrm>
        </p:spPr>
        <p:txBody>
          <a:bodyPr>
            <a:normAutofit/>
          </a:bodyPr>
          <a:lstStyle/>
          <a:p>
            <a:r>
              <a:rPr lang="en-US" sz="4400"/>
              <a:t>History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CC6EEB-B7B3-440D-948A-3B035BA208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5066" y="4777379"/>
            <a:ext cx="5681134" cy="1126283"/>
          </a:xfrm>
        </p:spPr>
        <p:txBody>
          <a:bodyPr>
            <a:normAutofit/>
          </a:bodyPr>
          <a:lstStyle/>
          <a:p>
            <a:r>
              <a:rPr lang="en-US" dirty="0"/>
              <a:t>The famous golden arches were introduced in the company logo in 1962 and the mascot Ronald McDonald was introduced in 1967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841A10E-0F0E-4596-8888-870D70925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57599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Freeform 33">
            <a:extLst>
              <a:ext uri="{FF2B5EF4-FFF2-40B4-BE49-F238E27FC236}">
                <a16:creationId xmlns:a16="http://schemas.microsoft.com/office/drawing/2014/main" id="{29B1E55C-E51F-4093-A2A8-137C3E901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657599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097380-5A21-4287-B798-4F1B32C069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7" r="17209"/>
          <a:stretch/>
        </p:blipFill>
        <p:spPr>
          <a:xfrm>
            <a:off x="-2650" y="10"/>
            <a:ext cx="368104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521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9281A4-F065-43DB-8868-05FDB65A6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7669" y="624110"/>
            <a:ext cx="4137059" cy="12808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/>
              <a:t>Journey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8648CF-D9AB-4B24-8504-8D861EEA88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956" y="2133600"/>
            <a:ext cx="4140772" cy="3777622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/>
                </a:solidFill>
              </a:rPr>
              <a:t>In 1937, the McDonald brothers opened a hot dog stand in Monrovia, California.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/>
                </a:solidFill>
              </a:rPr>
              <a:t>In 1954, Ray Kroc joined the company and helped to take the franchise to the next level.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/>
                </a:solidFill>
              </a:rPr>
              <a:t> McDonald's continued to grow and expand into international markets beginning in 1967 opening in Canada and Puerto Rico.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/>
                </a:solidFill>
              </a:rPr>
              <a:t>The first McDonald's drive-through was created in 1975 in Sierra Vista, Arizona, near Fort Huachuca, a military installation.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>
                <a:solidFill>
                  <a:schemeClr val="tx1"/>
                </a:solidFill>
              </a:rPr>
              <a:t>In 1996, McDonalds.com was launched.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BAC4BDE4-3679-4050-A4F4-13787D4E57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3"/>
          <a:stretch/>
        </p:blipFill>
        <p:spPr>
          <a:xfrm>
            <a:off x="6091916" y="10"/>
            <a:ext cx="610008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535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satMod val="92000"/>
                <a:lumMod val="120000"/>
              </a:schemeClr>
            </a:gs>
            <a:gs pos="100000">
              <a:schemeClr val="bg1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7326F4E6-9131-42DA-97B2-0BA8D1E2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763516C8-F227-4B77-9AA7-61B9A0B78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61F56D-E527-43C7-928C-7E4BF6C29D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4655" y="646148"/>
            <a:ext cx="4092173" cy="13243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/>
              <a:t>Numbers of McDonald’s today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91B420C-C4C8-44DF-96B2-FBD101464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rgbClr val="6C47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picture containing building, outdoor, window&#10;&#10;Description automatically generated">
            <a:extLst>
              <a:ext uri="{FF2B5EF4-FFF2-40B4-BE49-F238E27FC236}">
                <a16:creationId xmlns:a16="http://schemas.microsoft.com/office/drawing/2014/main" id="{57F9553F-0FAE-48D4-8371-2A9B3529FA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262" y="1759197"/>
            <a:ext cx="5247068" cy="293835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4E56A68-9416-46A0-A48E-978B339C7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32950" y="2255492"/>
            <a:ext cx="4093878" cy="3521740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Reached 119 countries with more than 36000 restaurants.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McDonald's had its previous headquarters in Oak Brook, Illinois, but moved its global headquarters to Chicago in June 2018.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McDonald's is the world's largest restaurant chain by revenue, serving over 69 million customers daily in over 100 countries across 37,855 outlets as of 2018.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646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4619543" cy="6854038"/>
          </a:xfrm>
          <a:prstGeom prst="rect">
            <a:avLst/>
          </a:prstGeom>
          <a:solidFill>
            <a:schemeClr val="tx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BA590-0A99-488A-A7BF-616D0A7E2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24" y="645106"/>
            <a:ext cx="3650279" cy="125989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/>
              <a:t>McDonald’s Locations Worldwide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CEC538-3571-4AFF-A8B3-387FA9CB91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225" y="2133600"/>
            <a:ext cx="3650278" cy="375925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 countries with the most McDonald’s locations: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USA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China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Japan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France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Germany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Canada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UK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Brazil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Australia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Russia</a:t>
            </a:r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05ACE1AC-0657-4EFB-B6B8-95AB431468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10" b="1"/>
          <a:stretch/>
        </p:blipFill>
        <p:spPr>
          <a:xfrm>
            <a:off x="4619543" y="10"/>
            <a:ext cx="757245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577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9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50" name="Group 23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51" name="Rectangle 37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2" name="Freeform 11">
            <a:extLst>
              <a:ext uri="{FF2B5EF4-FFF2-40B4-BE49-F238E27FC236}">
                <a16:creationId xmlns:a16="http://schemas.microsoft.com/office/drawing/2014/main" id="{7326F4E6-9131-42DA-97B2-0BA8D1E2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 useBgFill="1">
        <p:nvSpPr>
          <p:cNvPr id="53" name="Rectangle 41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786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12AAE-4C32-4298-B8C8-4928C1C4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224" y="645106"/>
            <a:ext cx="3650279" cy="1259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McDonald’s Value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7C1D41-1809-4835-82B7-185CEC38E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225" y="2133600"/>
            <a:ext cx="3650278" cy="3759253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Revenue	Increase US$21.076 billion (2019)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Operating income	Increase US$9.070 billion (2019)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Net income	Increase US$6.025 billion (2019)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Total assets	Decrease US$32.811 billion (2018)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Total equity	Decrease −US$6.258 billion (2018)</a:t>
            </a:r>
          </a:p>
          <a:p>
            <a:pPr marL="285750" indent="-285750">
              <a:lnSpc>
                <a:spcPct val="90000"/>
              </a:lnSpc>
              <a:buFont typeface="Wingdings 3" charset="2"/>
              <a:buChar char=""/>
            </a:pPr>
            <a:r>
              <a:rPr lang="en-US" sz="1500">
                <a:solidFill>
                  <a:schemeClr val="tx1">
                    <a:lumMod val="75000"/>
                    <a:lumOff val="25000"/>
                  </a:schemeClr>
                </a:solidFill>
              </a:rPr>
              <a:t>Number of employees	approx. 210,000 (2018 (1.9 million if franchised is included in 2015)</a:t>
            </a:r>
          </a:p>
        </p:txBody>
      </p:sp>
      <p:pic>
        <p:nvPicPr>
          <p:cNvPr id="5" name="Picture 4" descr="A picture containing table&#10;&#10;Description automatically generated">
            <a:extLst>
              <a:ext uri="{FF2B5EF4-FFF2-40B4-BE49-F238E27FC236}">
                <a16:creationId xmlns:a16="http://schemas.microsoft.com/office/drawing/2014/main" id="{3A4CAEBC-A98E-4D25-BE63-FFED43DC5E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43479"/>
          <a:stretch/>
        </p:blipFill>
        <p:spPr>
          <a:xfrm>
            <a:off x="4619543" y="1763123"/>
            <a:ext cx="6953577" cy="3006687"/>
          </a:xfrm>
          <a:prstGeom prst="rect">
            <a:avLst/>
          </a:prstGeom>
        </p:spPr>
      </p:pic>
      <p:sp>
        <p:nvSpPr>
          <p:cNvPr id="46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061223"/>
            <a:ext cx="1038036" cy="506277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360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11">
            <a:extLst>
              <a:ext uri="{FF2B5EF4-FFF2-40B4-BE49-F238E27FC236}">
                <a16:creationId xmlns:a16="http://schemas.microsoft.com/office/drawing/2014/main" id="{8D44E099-FC66-4167-A593-8F6FBB5EE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7171E04-FEC4-4208-A619-A786E423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F3DE8019-884E-41C9-A54C-AC668CA526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462C1647-5880-4037-8FCE-16E1F646C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91082BE-FDAA-4A80-88B6-C5F5AD0C2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059FE918-3CB9-43E6-8025-22A9C21C4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E30464D7-34FF-42C8-8686-C3A865E90C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07281894-7888-434B-BC17-FB67B4879C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CDF6636-2EE5-4477-B1E7-136C9B4F3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6A01C238-0F7D-4DF5-A879-3290200089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AA10B8D3-BE6D-40AB-BA54-12C4758E5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4CD8C1DF-88C2-4F11-AA23-36D5B5BD3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9AF01696-99FF-4093-938A-38D0C7223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25">
            <a:extLst>
              <a:ext uri="{FF2B5EF4-FFF2-40B4-BE49-F238E27FC236}">
                <a16:creationId xmlns:a16="http://schemas.microsoft.com/office/drawing/2014/main" id="{629FAB3C-6A93-4306-8525-B9FC787B1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8838005D-B3A9-4E56-9BFB-3DD99E4BBB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6450237E-A2DE-4BA3-AF9F-06399E5CF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A643E849-3FBA-4248-B0DF-9D6737E23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231C0782-59AA-4C4F-8B86-85102F701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E19975F5-4F93-41BF-9A6D-1E6CFDFF1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AE6458FC-D3D9-469F-A8FB-0431BD156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90B9693F-2248-4DB8-A528-52C13C636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11CC5E15-09A8-41A0-930D-434F7D8D6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B5566C56-67EC-43D7-A3D2-3CCBEDAFC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CF74AC36-5E17-4D3B-A93B-1645741EB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39818481-D2FB-4507-B11D-8C6342ACF4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E996F5F0-3979-44D1-9AE3-1251DA5D2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50" name="Rectangle 39">
            <a:extLst>
              <a:ext uri="{FF2B5EF4-FFF2-40B4-BE49-F238E27FC236}">
                <a16:creationId xmlns:a16="http://schemas.microsoft.com/office/drawing/2014/main" id="{05C469C2-FE8F-491E-9139-7E7F8BB38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Freeform 11">
            <a:extLst>
              <a:ext uri="{FF2B5EF4-FFF2-40B4-BE49-F238E27FC236}">
                <a16:creationId xmlns:a16="http://schemas.microsoft.com/office/drawing/2014/main" id="{0D31E63E-1DE1-4400-9D1A-FA0378B29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2" name="Freeform 21">
            <a:extLst>
              <a:ext uri="{FF2B5EF4-FFF2-40B4-BE49-F238E27FC236}">
                <a16:creationId xmlns:a16="http://schemas.microsoft.com/office/drawing/2014/main" id="{04C56FBC-E865-4046-B28B-0CC2BE4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8170246" cy="6858000"/>
          </a:xfrm>
          <a:custGeom>
            <a:avLst/>
            <a:gdLst>
              <a:gd name="connsiteX0" fmla="*/ 0 w 8170246"/>
              <a:gd name="connsiteY0" fmla="*/ 0 h 6858000"/>
              <a:gd name="connsiteX1" fmla="*/ 98791 w 8170246"/>
              <a:gd name="connsiteY1" fmla="*/ 0 h 6858000"/>
              <a:gd name="connsiteX2" fmla="*/ 4862151 w 8170246"/>
              <a:gd name="connsiteY2" fmla="*/ 0 h 6858000"/>
              <a:gd name="connsiteX3" fmla="*/ 8088169 w 8170246"/>
              <a:gd name="connsiteY3" fmla="*/ 3226735 h 6858000"/>
              <a:gd name="connsiteX4" fmla="*/ 8088169 w 8170246"/>
              <a:gd name="connsiteY4" fmla="*/ 3626507 h 6858000"/>
              <a:gd name="connsiteX5" fmla="*/ 4857393 w 8170246"/>
              <a:gd name="connsiteY5" fmla="*/ 6858000 h 6858000"/>
              <a:gd name="connsiteX6" fmla="*/ 133398 w 8170246"/>
              <a:gd name="connsiteY6" fmla="*/ 6858000 h 6858000"/>
              <a:gd name="connsiteX7" fmla="*/ 0 w 81702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70246" h="6858000">
                <a:moveTo>
                  <a:pt x="0" y="0"/>
                </a:moveTo>
                <a:lnTo>
                  <a:pt x="98791" y="0"/>
                </a:lnTo>
                <a:cubicBezTo>
                  <a:pt x="1141045" y="0"/>
                  <a:pt x="2657051" y="0"/>
                  <a:pt x="4862151" y="0"/>
                </a:cubicBezTo>
                <a:cubicBezTo>
                  <a:pt x="4862151" y="0"/>
                  <a:pt x="4862151" y="0"/>
                  <a:pt x="8088169" y="3226735"/>
                </a:cubicBezTo>
                <a:cubicBezTo>
                  <a:pt x="8197606" y="3336196"/>
                  <a:pt x="8197606" y="3517045"/>
                  <a:pt x="8088169" y="3626507"/>
                </a:cubicBezTo>
                <a:cubicBezTo>
                  <a:pt x="8088169" y="3626507"/>
                  <a:pt x="8088169" y="3626507"/>
                  <a:pt x="4857393" y="6858000"/>
                </a:cubicBezTo>
                <a:cubicBezTo>
                  <a:pt x="4857393" y="6858000"/>
                  <a:pt x="4857393" y="6858000"/>
                  <a:pt x="133398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>
            <a:solidFill>
              <a:schemeClr val="bg2">
                <a:lumMod val="1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00FDB6F7-A113-40D5-8E59-5ED1B09608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19"/>
          <a:stretch/>
        </p:blipFill>
        <p:spPr>
          <a:xfrm>
            <a:off x="4862152" y="10"/>
            <a:ext cx="7329848" cy="3428990"/>
          </a:xfrm>
          <a:custGeom>
            <a:avLst/>
            <a:gdLst/>
            <a:ahLst/>
            <a:cxnLst/>
            <a:rect l="l" t="t" r="r" b="b"/>
            <a:pathLst>
              <a:path w="7329848" h="3429000">
                <a:moveTo>
                  <a:pt x="0" y="0"/>
                </a:moveTo>
                <a:lnTo>
                  <a:pt x="7329848" y="0"/>
                </a:lnTo>
                <a:lnTo>
                  <a:pt x="7329848" y="3429000"/>
                </a:lnTo>
                <a:lnTo>
                  <a:pt x="3307637" y="3429000"/>
                </a:lnTo>
                <a:lnTo>
                  <a:pt x="3308095" y="3426621"/>
                </a:lnTo>
                <a:cubicBezTo>
                  <a:pt x="3308095" y="3354043"/>
                  <a:pt x="3280736" y="3281466"/>
                  <a:pt x="3226017" y="3226735"/>
                </a:cubicBezTo>
                <a:cubicBezTo>
                  <a:pt x="0" y="0"/>
                  <a:pt x="0" y="0"/>
                  <a:pt x="0" y="0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D711AC-F419-4A0E-AA14-FABC9C7DEE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1868" y="626533"/>
            <a:ext cx="5282758" cy="12784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>
                <a:solidFill>
                  <a:srgbClr val="FEFFFF"/>
                </a:solidFill>
              </a:rPr>
              <a:t>Why McDonald’s became successful?</a:t>
            </a:r>
          </a:p>
        </p:txBody>
      </p:sp>
      <p:pic>
        <p:nvPicPr>
          <p:cNvPr id="5" name="Picture 4" descr="A picture containing food, snack food, sandwich&#10;&#10;Description automatically generated">
            <a:extLst>
              <a:ext uri="{FF2B5EF4-FFF2-40B4-BE49-F238E27FC236}">
                <a16:creationId xmlns:a16="http://schemas.microsoft.com/office/drawing/2014/main" id="{0B53C491-3CD2-4548-89C6-7C24559F8E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" r="3" b="35772"/>
          <a:stretch/>
        </p:blipFill>
        <p:spPr>
          <a:xfrm>
            <a:off x="4857394" y="3429000"/>
            <a:ext cx="7334607" cy="3429000"/>
          </a:xfrm>
          <a:custGeom>
            <a:avLst/>
            <a:gdLst/>
            <a:ahLst/>
            <a:cxnLst/>
            <a:rect l="l" t="t" r="r" b="b"/>
            <a:pathLst>
              <a:path w="7334607" h="3429000">
                <a:moveTo>
                  <a:pt x="3312396" y="0"/>
                </a:moveTo>
                <a:lnTo>
                  <a:pt x="7334607" y="0"/>
                </a:lnTo>
                <a:lnTo>
                  <a:pt x="7334607" y="3429000"/>
                </a:lnTo>
                <a:lnTo>
                  <a:pt x="0" y="3429000"/>
                </a:lnTo>
                <a:cubicBezTo>
                  <a:pt x="3230776" y="197507"/>
                  <a:pt x="3230776" y="197507"/>
                  <a:pt x="3230776" y="197507"/>
                </a:cubicBezTo>
                <a:cubicBezTo>
                  <a:pt x="3258135" y="170142"/>
                  <a:pt x="3278655" y="138314"/>
                  <a:pt x="3292335" y="104256"/>
                </a:cubicBezTo>
                <a:close/>
              </a:path>
            </a:pathLst>
          </a:cu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D9D622D8-5F11-48E3-A798-DDD29ED621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1869" y="2133599"/>
            <a:ext cx="5282758" cy="380999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indent="-285750">
              <a:buFont typeface="Wingdings 3" charset="2"/>
              <a:buChar char=""/>
            </a:pPr>
            <a:r>
              <a:rPr lang="en-US" dirty="0">
                <a:solidFill>
                  <a:srgbClr val="FEFFFF"/>
                </a:solidFill>
              </a:rPr>
              <a:t>McDonald's Keys to Success is their Focus on Customer Satisfaction.</a:t>
            </a:r>
          </a:p>
          <a:p>
            <a:pPr marL="285750" indent="-285750">
              <a:buFont typeface="Wingdings 3" charset="2"/>
              <a:buChar char=""/>
            </a:pPr>
            <a:r>
              <a:rPr lang="en-US" dirty="0">
                <a:solidFill>
                  <a:srgbClr val="FEFFFF"/>
                </a:solidFill>
              </a:rPr>
              <a:t>McDonald's Finds Ways to Make Customer More Satisfied with Fast Service</a:t>
            </a:r>
          </a:p>
          <a:p>
            <a:pPr marL="285750" indent="-285750">
              <a:buFont typeface="Wingdings 3" charset="2"/>
              <a:buChar char=""/>
            </a:pPr>
            <a:r>
              <a:rPr lang="en-US" dirty="0">
                <a:solidFill>
                  <a:srgbClr val="FEFFFF"/>
                </a:solidFill>
              </a:rPr>
              <a:t>McDonald's Finds Ways to Make Customer More Satisfied by Creating a Clean Environment.</a:t>
            </a:r>
          </a:p>
          <a:p>
            <a:pPr marL="285750" indent="-285750">
              <a:buFont typeface="Wingdings 3" charset="2"/>
              <a:buChar char=""/>
            </a:pPr>
            <a:r>
              <a:rPr lang="en-US" dirty="0">
                <a:solidFill>
                  <a:srgbClr val="FEFFFF"/>
                </a:solidFill>
              </a:rPr>
              <a:t>McDonald's Finds Ways to Make Customer More Satisfied with Higher Quality Products.</a:t>
            </a:r>
          </a:p>
          <a:p>
            <a:pPr marL="285750" indent="-285750">
              <a:buFont typeface="Wingdings 3" charset="2"/>
              <a:buChar char=""/>
            </a:pPr>
            <a:r>
              <a:rPr lang="en-US" dirty="0">
                <a:solidFill>
                  <a:srgbClr val="FEFFFF"/>
                </a:solidFill>
              </a:rPr>
              <a:t>McDonald's Finds Ways to Make Customer More Satisfied with Affordable Prices</a:t>
            </a:r>
          </a:p>
          <a:p>
            <a:pPr marL="285750" indent="-285750">
              <a:buFont typeface="Wingdings 3" charset="2"/>
              <a:buChar char=""/>
            </a:pPr>
            <a:r>
              <a:rPr lang="en-US" dirty="0">
                <a:solidFill>
                  <a:srgbClr val="FEFFFF"/>
                </a:solidFill>
              </a:rPr>
              <a:t>An Additional Item That Has Driven McDonald's Success is their Relationship with Suppliers</a:t>
            </a:r>
          </a:p>
          <a:p>
            <a:pPr marL="285750" indent="-285750">
              <a:buFont typeface="Wingdings 3" charset="2"/>
              <a:buChar char=""/>
            </a:pPr>
            <a:endParaRPr lang="en-US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560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428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B28B1230-071A-4F4F-A8D2-762FD9F45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6" y="643467"/>
            <a:ext cx="742808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91178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831</Words>
  <Application>Microsoft Office PowerPoint</Application>
  <PresentationFormat>Widescreen</PresentationFormat>
  <Paragraphs>78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Wingdings 3</vt:lpstr>
      <vt:lpstr>Wisp</vt:lpstr>
      <vt:lpstr>McDonald’s</vt:lpstr>
      <vt:lpstr>History</vt:lpstr>
      <vt:lpstr>History</vt:lpstr>
      <vt:lpstr>Journey</vt:lpstr>
      <vt:lpstr>Numbers of McDonald’s today</vt:lpstr>
      <vt:lpstr>McDonald’s Locations Worldwide</vt:lpstr>
      <vt:lpstr>McDonald’s Value</vt:lpstr>
      <vt:lpstr>Why McDonald’s became successful?</vt:lpstr>
      <vt:lpstr>PowerPoint Presentation</vt:lpstr>
      <vt:lpstr>PowerPoint Presentation</vt:lpstr>
      <vt:lpstr>PowerPoint Presentation</vt:lpstr>
      <vt:lpstr>PowerPoint Presentation</vt:lpstr>
      <vt:lpstr>How McDonald’s can tackle the risks faced?</vt:lpstr>
      <vt:lpstr>McDonald’s core brand values</vt:lpstr>
      <vt:lpstr>McDonald’s Strategy</vt:lpstr>
      <vt:lpstr>McDonald’s advertisements</vt:lpstr>
      <vt:lpstr>Some of McDonald’s Innovations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McDonald’s</dc:title>
  <dc:creator>Nafi Ahmed</dc:creator>
  <cp:lastModifiedBy>Nafi Ahmed</cp:lastModifiedBy>
  <cp:revision>5</cp:revision>
  <dcterms:created xsi:type="dcterms:W3CDTF">2021-01-03T22:56:44Z</dcterms:created>
  <dcterms:modified xsi:type="dcterms:W3CDTF">2021-01-03T23:35:34Z</dcterms:modified>
</cp:coreProperties>
</file>