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40AC-BC67-43E6-AAEA-A1682ADE222F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498BF-DC3E-44C9-A951-E5CDF60A8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498BF-DC3E-44C9-A951-E5CDF60A83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3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2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1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45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6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3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04-Jan-21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8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17F08-0050-432D-9B41-E33806C04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6416E-D238-481F-B930-5EF9B4BD9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-50" baseline="0">
                <a:solidFill>
                  <a:schemeClr val="tx1"/>
                </a:solidFill>
              </a:rPr>
              <a:t>McDonald’s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A6AD-E77B-470A-B622-A62DB5C7E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b="1" dirty="0"/>
              <a:t>Done By: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/>
              <a:t>Nafi Ahmed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/>
              <a:t>Mehedi Hasan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100" b="1" dirty="0" err="1"/>
              <a:t>Dachiyani</a:t>
            </a:r>
            <a:r>
              <a:rPr lang="en-US" sz="1100" b="1" dirty="0"/>
              <a:t> </a:t>
            </a:r>
            <a:r>
              <a:rPr lang="en-US" sz="1100" b="1" dirty="0" err="1"/>
              <a:t>Mogan</a:t>
            </a:r>
            <a:endParaRPr lang="en-US" sz="1100" b="1" dirty="0"/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60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7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D74E8F-A055-4E18-B6DA-DC840D66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3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7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4B4F4E-8E15-4AB8-9C74-781F671F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6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3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4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5DB7-E5A7-4C42-928A-49B0A08A3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E1995E0-9A1B-45B3-88DA-4065456AD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7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76A384-71E8-40F1-ABC7-D17AAAFA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12195387" cy="6858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21316-81F5-480E-949B-6DDF0FEAA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438" y="3585395"/>
            <a:ext cx="5819579" cy="12912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rgbClr val="FEFFFF"/>
                </a:solidFill>
              </a:rPr>
              <a:t>How McDonald’s can tackle the risks faced?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5C650-2D4C-4A65-9B57-88B99862F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437" y="4876613"/>
            <a:ext cx="5619991" cy="1743261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EFFFF"/>
                </a:solidFill>
              </a:rPr>
              <a:t>Introduce new menu for health-conscious people.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EFFFF"/>
                </a:solidFill>
              </a:rPr>
              <a:t>Introduce cheaper food items.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EFFFF"/>
                </a:solidFill>
              </a:rPr>
              <a:t>Keep innovating like </a:t>
            </a:r>
            <a:r>
              <a:rPr lang="en-US" sz="2000" dirty="0" err="1">
                <a:solidFill>
                  <a:srgbClr val="FEFFFF"/>
                </a:solidFill>
              </a:rPr>
              <a:t>McCafe</a:t>
            </a:r>
            <a:r>
              <a:rPr lang="en-US" sz="2000" dirty="0">
                <a:solidFill>
                  <a:srgbClr val="FEFFFF"/>
                </a:solidFill>
              </a:rPr>
              <a:t> and </a:t>
            </a:r>
            <a:r>
              <a:rPr lang="en-US" sz="2000" dirty="0" err="1">
                <a:solidFill>
                  <a:srgbClr val="FEFFFF"/>
                </a:solidFill>
              </a:rPr>
              <a:t>McFloat</a:t>
            </a:r>
            <a:endParaRPr lang="en-US" sz="2000" dirty="0">
              <a:solidFill>
                <a:srgbClr val="FEFFFF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FEFFFF"/>
              </a:solidFill>
            </a:endParaRPr>
          </a:p>
        </p:txBody>
      </p:sp>
      <p:pic>
        <p:nvPicPr>
          <p:cNvPr id="9" name="Picture 8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D29FEDE4-F598-4842-94E8-DE511A133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2" b="32280"/>
          <a:stretch/>
        </p:blipFill>
        <p:spPr>
          <a:xfrm>
            <a:off x="-10667" y="-2"/>
            <a:ext cx="7530420" cy="3415686"/>
          </a:xfrm>
          <a:prstGeom prst="rect">
            <a:avLst/>
          </a:prstGeom>
        </p:spPr>
      </p:pic>
      <p:pic>
        <p:nvPicPr>
          <p:cNvPr id="5" name="Picture 4" descr="A picture containing cup, food, drink, beverage&#10;&#10;Description automatically generated">
            <a:extLst>
              <a:ext uri="{FF2B5EF4-FFF2-40B4-BE49-F238E27FC236}">
                <a16:creationId xmlns:a16="http://schemas.microsoft.com/office/drawing/2014/main" id="{FE4C5A5A-F6A5-4C55-B2E9-A1973E94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r="-3" b="14523"/>
          <a:stretch/>
        </p:blipFill>
        <p:spPr>
          <a:xfrm>
            <a:off x="7547519" y="0"/>
            <a:ext cx="4658531" cy="423843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E683F7-3C14-437D-B517-5C204FAB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5061568"/>
            <a:ext cx="1230970" cy="778589"/>
          </a:xfrm>
          <a:custGeom>
            <a:avLst/>
            <a:gdLst>
              <a:gd name="connsiteX0" fmla="*/ 0 w 1230970"/>
              <a:gd name="connsiteY0" fmla="*/ 0 h 778589"/>
              <a:gd name="connsiteX1" fmla="*/ 56510 w 1230970"/>
              <a:gd name="connsiteY1" fmla="*/ 0 h 778589"/>
              <a:gd name="connsiteX2" fmla="*/ 834671 w 1230970"/>
              <a:gd name="connsiteY2" fmla="*/ 0 h 778589"/>
              <a:gd name="connsiteX3" fmla="*/ 862811 w 1230970"/>
              <a:gd name="connsiteY3" fmla="*/ 9381 h 778589"/>
              <a:gd name="connsiteX4" fmla="*/ 867501 w 1230970"/>
              <a:gd name="connsiteY4" fmla="*/ 14071 h 778589"/>
              <a:gd name="connsiteX5" fmla="*/ 1223935 w 1230970"/>
              <a:gd name="connsiteY5" fmla="*/ 365843 h 778589"/>
              <a:gd name="connsiteX6" fmla="*/ 1223935 w 1230970"/>
              <a:gd name="connsiteY6" fmla="*/ 408056 h 778589"/>
              <a:gd name="connsiteX7" fmla="*/ 867501 w 1230970"/>
              <a:gd name="connsiteY7" fmla="*/ 764518 h 778589"/>
              <a:gd name="connsiteX8" fmla="*/ 862811 w 1230970"/>
              <a:gd name="connsiteY8" fmla="*/ 769209 h 778589"/>
              <a:gd name="connsiteX9" fmla="*/ 834671 w 1230970"/>
              <a:gd name="connsiteY9" fmla="*/ 778589 h 778589"/>
              <a:gd name="connsiteX10" fmla="*/ 0 w 1230970"/>
              <a:gd name="connsiteY10" fmla="*/ 778589 h 77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0970" h="778589">
                <a:moveTo>
                  <a:pt x="0" y="0"/>
                </a:moveTo>
                <a:lnTo>
                  <a:pt x="56510" y="0"/>
                </a:lnTo>
                <a:cubicBezTo>
                  <a:pt x="245793" y="0"/>
                  <a:pt x="498169" y="0"/>
                  <a:pt x="834671" y="0"/>
                </a:cubicBezTo>
                <a:cubicBezTo>
                  <a:pt x="848741" y="0"/>
                  <a:pt x="858121" y="4691"/>
                  <a:pt x="862811" y="9381"/>
                </a:cubicBezTo>
                <a:cubicBezTo>
                  <a:pt x="862811" y="9381"/>
                  <a:pt x="867501" y="9381"/>
                  <a:pt x="867501" y="14071"/>
                </a:cubicBezTo>
                <a:cubicBezTo>
                  <a:pt x="867501" y="14071"/>
                  <a:pt x="867501" y="14071"/>
                  <a:pt x="1223935" y="365843"/>
                </a:cubicBezTo>
                <a:cubicBezTo>
                  <a:pt x="1233315" y="379914"/>
                  <a:pt x="1233315" y="398675"/>
                  <a:pt x="1223935" y="408056"/>
                </a:cubicBezTo>
                <a:cubicBezTo>
                  <a:pt x="1223935" y="408056"/>
                  <a:pt x="1223935" y="408056"/>
                  <a:pt x="867501" y="764518"/>
                </a:cubicBezTo>
                <a:cubicBezTo>
                  <a:pt x="867501" y="764518"/>
                  <a:pt x="862811" y="764518"/>
                  <a:pt x="862811" y="769209"/>
                </a:cubicBezTo>
                <a:cubicBezTo>
                  <a:pt x="858121" y="773899"/>
                  <a:pt x="848741" y="778589"/>
                  <a:pt x="834671" y="778589"/>
                </a:cubicBezTo>
                <a:lnTo>
                  <a:pt x="0" y="778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6" descr="A picture containing cup, food, dessert, cream&#10;&#10;Description automatically generated">
            <a:extLst>
              <a:ext uri="{FF2B5EF4-FFF2-40B4-BE49-F238E27FC236}">
                <a16:creationId xmlns:a16="http://schemas.microsoft.com/office/drawing/2014/main" id="{61B274B2-80B3-45F0-A6A6-8CE577545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 r="-1" b="-1"/>
          <a:stretch/>
        </p:blipFill>
        <p:spPr>
          <a:xfrm>
            <a:off x="7530421" y="3429305"/>
            <a:ext cx="4658867" cy="34286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5CDA8F-EAE8-40F8-95DC-43202F0A9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3429000"/>
            <a:ext cx="4661579" cy="0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76213D-B053-46D9-9642-ED8E2F0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421" y="0"/>
            <a:ext cx="0" cy="6857694"/>
          </a:xfrm>
          <a:prstGeom prst="line">
            <a:avLst/>
          </a:prstGeom>
          <a:ln w="50800" cap="flat">
            <a:solidFill>
              <a:schemeClr val="tx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8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1A703601-C9B7-448F-B403-01CBCB08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15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ADF5A1-7676-4C8E-AB46-6D1B2D263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1639397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McDonald’s core brand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A1913-A034-4D9F-A684-1422DAF8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5073" y="2575043"/>
            <a:ext cx="3541127" cy="33286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McDonald’s always focused on Service, Cleanliness, Quality and Value.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to this day, McDonald’s focuses on these four traits to win over customers.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During the 80s, McDonald’s faced problems due to expansion but they have recovered</a:t>
            </a:r>
            <a:r>
              <a:rPr lang="en-US" sz="900" dirty="0"/>
              <a:t>.</a:t>
            </a:r>
          </a:p>
        </p:txBody>
      </p:sp>
      <p:pic>
        <p:nvPicPr>
          <p:cNvPr id="7" name="Picture 6" descr="A picture containing text, sign, sky&#10;&#10;Description automatically generated">
            <a:extLst>
              <a:ext uri="{FF2B5EF4-FFF2-40B4-BE49-F238E27FC236}">
                <a16:creationId xmlns:a16="http://schemas.microsoft.com/office/drawing/2014/main" id="{24569A71-DBC2-4336-9ECF-2AF2B1E8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16497" b="2"/>
          <a:stretch/>
        </p:blipFill>
        <p:spPr>
          <a:xfrm>
            <a:off x="929675" y="1250067"/>
            <a:ext cx="4213521" cy="43265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161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55E7A-3A22-451B-85C8-4E7264B76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925" y="3979877"/>
            <a:ext cx="8911687" cy="7785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McDonald’s Strategy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F2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3174E-F171-4ECA-B903-03F5DA5DB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99" y="615880"/>
            <a:ext cx="6918995" cy="3217333"/>
          </a:xfrm>
          <a:prstGeom prst="rect">
            <a:avLst/>
          </a:prstGeom>
        </p:spPr>
      </p:pic>
      <p:sp>
        <p:nvSpPr>
          <p:cNvPr id="46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FD605-86CB-4A17-B473-879EC407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4845584"/>
            <a:ext cx="8915400" cy="165821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McDonald's Main Business Strategy Was And Still Is Investing in Advertising &amp; The Franchise Model.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 1967, McDonald's spent $2.3 million, or about 1 percent of its sales, on its first national advertising campaign.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This was never heard of before for a fast-food chain to spend so much.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Kroc believed advertising would play a major role in the company’s success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4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77848-6E1D-46A7-89A8-7029BA04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McDonald’s advertisements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7D90F-87AE-4809-B52C-DB155183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 spent 2 billion dollars in advertising-targeting different groups including children.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advertisements McDonald’s wants people to be aware of the item, spread positivity about the item, and make people remember the item.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McDonald’s advertised towards children with popular toys that would attract children.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3EC62-3EEB-4B07-9A9A-50B4E0020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15573" b="-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9" name="Group 45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1ECBFA-637E-4465-A504-2CB6F8E7E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Some of McDonald’s Innovations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B6409-243A-45C4-BD72-6455DE873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10587" b="1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2A403-D8BF-449D-8413-5C55494230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r="15759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6B1697B-8CF0-4B45-BEAD-E9338A4EC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McDelivery: McDonald’s is one of the largest providers of delivered food in the world.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Coffee sustainability: It is working towards its goal to sustainably source 100% of its coffee worldwide by 2020 to protect coffee from the adverse effects of climate change. In 2018, McDonald’s became the first restaurant company in the world to address climate change.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Recyclable cups: drove innovative, scalable solutions for cup waste.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Self-service kiosk: Customers can place orders and make payments without having to queue up and can request for their food to be brought to their table by employees.</a:t>
            </a:r>
          </a:p>
        </p:txBody>
      </p:sp>
    </p:spTree>
    <p:extLst>
      <p:ext uri="{BB962C8B-B14F-4D97-AF65-F5344CB8AC3E}">
        <p14:creationId xmlns:p14="http://schemas.microsoft.com/office/powerpoint/2010/main" val="149483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2" name="Rectangle 41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F5611-20BB-42BB-96A4-916F6861D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Summary</a:t>
            </a:r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ECB33-4B97-4FC6-B759-91CE4CA6A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and Maurice are two brothers who started a hamburger outlet in California.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brothers wished to maintain only a small number of restaurants, which conflicted with Kroc's goals. Ray Kroc eventually bought them out in 1961.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world’s largest food chain.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6</a:t>
            </a:r>
            <a:r>
              <a:rPr lang="en-US" sz="17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most popular brand in the world.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affordable and targets a wide range of audience.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Their menu is diverse, so they don’t lag in the competition with other restaurants.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burger and fries on a tray&#10;&#10;Description automatically generated">
            <a:extLst>
              <a:ext uri="{FF2B5EF4-FFF2-40B4-BE49-F238E27FC236}">
                <a16:creationId xmlns:a16="http://schemas.microsoft.com/office/drawing/2014/main" id="{2C483499-03A8-41AC-9FC9-A2137FC59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r="14540" b="-2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54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AE551-CDE4-4C3C-B79C-3B3B3499D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4DA6F-31EF-4D3B-AAF2-3C526F0E2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New Hampshire brothers Richard and Maurice McDonald opened the very first McDonald's on May 15, 1940, in San Bernardino, California.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It started out as a hotdog stand to later become a business of limited menu hamburgers.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The 15-cent hamburger was the main thing that started McDonald's on its way to becoming the No. 1 name in restaurants in the world.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The McDonald brothers sold the company to Ray Kroc in 1961 for $2.7 million</a:t>
            </a:r>
          </a:p>
        </p:txBody>
      </p:sp>
      <p:pic>
        <p:nvPicPr>
          <p:cNvPr id="5" name="Picture 4" descr="A picture containing text, outdoor, sign, shop&#10;&#10;Description automatically generated">
            <a:extLst>
              <a:ext uri="{FF2B5EF4-FFF2-40B4-BE49-F238E27FC236}">
                <a16:creationId xmlns:a16="http://schemas.microsoft.com/office/drawing/2014/main" id="{0D4B7162-430B-44A5-9E2B-93C0FC76D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r="16575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7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886E13-32E6-4F6E-8903-D87A49FEC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66" y="2514600"/>
            <a:ext cx="5681134" cy="2262781"/>
          </a:xfrm>
        </p:spPr>
        <p:txBody>
          <a:bodyPr>
            <a:normAutofit/>
          </a:bodyPr>
          <a:lstStyle/>
          <a:p>
            <a:r>
              <a:rPr lang="en-US" sz="4400"/>
              <a:t>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6EEB-B7B3-440D-948A-3B035BA20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rmAutofit/>
          </a:bodyPr>
          <a:lstStyle/>
          <a:p>
            <a:r>
              <a:rPr lang="en-US" dirty="0"/>
              <a:t>The famous golden arches were introduced in the company logo in 1962 and the mascot Ronald McDonald was introduced in 1967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97380-5A21-4287-B798-4F1B32C06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17209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281A4-F065-43DB-8868-05FDB65A6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648CF-D9AB-4B24-8504-8D861EEA8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/>
                </a:solidFill>
              </a:rPr>
              <a:t>In 1937, the McDonald brothers opened a hot dog stand in Monrovia, California.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/>
                </a:solidFill>
              </a:rPr>
              <a:t>In 1954, Ray Kroc joined the company and helped to take the franchise to the next level.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/>
                </a:solidFill>
              </a:rPr>
              <a:t> McDonald's continued to grow and expand into international markets beginning in 1967 opening in Canada and Puerto Rico.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/>
                </a:solidFill>
              </a:rPr>
              <a:t>The first McDonald's drive-through was created in 1975 in Sierra Vista, Arizona, near Fort Huachuca, a military installation.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>
                <a:solidFill>
                  <a:schemeClr val="tx1"/>
                </a:solidFill>
              </a:rPr>
              <a:t>In 1996, McDonalds.com was launched.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AC4BDE4-3679-4050-A4F4-13787D4E5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1F56D-E527-43C7-928C-7E4BF6C29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5" y="646148"/>
            <a:ext cx="4092173" cy="13243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Numbers of McDonald’s today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C4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building, outdoor, window&#10;&#10;Description automatically generated">
            <a:extLst>
              <a:ext uri="{FF2B5EF4-FFF2-40B4-BE49-F238E27FC236}">
                <a16:creationId xmlns:a16="http://schemas.microsoft.com/office/drawing/2014/main" id="{57F9553F-0FAE-48D4-8371-2A9B3529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62" y="1759197"/>
            <a:ext cx="5247068" cy="29383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E56A68-9416-46A0-A48E-978B339C7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950" y="2255492"/>
            <a:ext cx="4093878" cy="352174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Reached 119 countries with more than 36000 restaurants.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McDonald's had its previous headquarters in Oak Brook, Illinois, but moved its global headquarters to Chicago in June 2018.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McDonald's is the world's largest restaurant chain by revenue, serving over 69 million customers daily in over 100 countries across 37,855 outlets as of 2018.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590-0A99-488A-A7BF-616D0A7E2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McDonald’s Locations Worldwide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EC538-3571-4AFF-A8B3-387FA9CB9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countries with the most McDonald’s locations: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USA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China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Japan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France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Germany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Canada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Brazil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Russia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5ACE1AC-0657-4EFB-B6B8-95AB4314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0" b="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7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0" name="Group 2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" name="Rectangle 3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3" name="Rectangle 4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12AAE-4C32-4298-B8C8-4928C1C4F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McDonald’s Value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C1D41-1809-4835-82B7-185CEC38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Revenue	Increase US$21.076 billion (2019)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income	Increase US$9.070 billion (2019)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Net income	Increase US$6.025 billion (2019)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Total assets	Decrease US$32.811 billion (2018)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Total equity	Decrease −US$6.258 billion (2018)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"/>
            </a:pPr>
            <a:r>
              <a:rPr lang="en-US" sz="150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employees	approx. 210,000 (2018 (1.9 million if franchised is included in 2015)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A4CAEBC-A98E-4D25-BE63-FFED43DC5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479"/>
          <a:stretch/>
        </p:blipFill>
        <p:spPr>
          <a:xfrm>
            <a:off x="4619543" y="1763123"/>
            <a:ext cx="6953577" cy="3006687"/>
          </a:xfrm>
          <a:prstGeom prst="rect">
            <a:avLst/>
          </a:prstGeom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1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5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39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2" name="Freeform 21">
            <a:extLst>
              <a:ext uri="{FF2B5EF4-FFF2-40B4-BE49-F238E27FC236}">
                <a16:creationId xmlns:a16="http://schemas.microsoft.com/office/drawing/2014/main" id="{04C56FBC-E865-4046-B28B-0CC2BE4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0FDB6F7-A113-40D5-8E59-5ED1B0960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9"/>
          <a:stretch/>
        </p:blipFill>
        <p:spPr>
          <a:xfrm>
            <a:off x="4862152" y="10"/>
            <a:ext cx="7329848" cy="3428990"/>
          </a:xfrm>
          <a:custGeom>
            <a:avLst/>
            <a:gdLst/>
            <a:ahLst/>
            <a:cxnLst/>
            <a:rect l="l" t="t" r="r" b="b"/>
            <a:pathLst>
              <a:path w="7329848" h="3429000">
                <a:moveTo>
                  <a:pt x="0" y="0"/>
                </a:moveTo>
                <a:lnTo>
                  <a:pt x="7329848" y="0"/>
                </a:lnTo>
                <a:lnTo>
                  <a:pt x="7329848" y="3429000"/>
                </a:lnTo>
                <a:lnTo>
                  <a:pt x="3307637" y="3429000"/>
                </a:lnTo>
                <a:lnTo>
                  <a:pt x="3308095" y="3426621"/>
                </a:lnTo>
                <a:cubicBezTo>
                  <a:pt x="3308095" y="3354043"/>
                  <a:pt x="3280736" y="3281466"/>
                  <a:pt x="3226017" y="322673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D711AC-F419-4A0E-AA14-FABC9C7DE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8" y="626533"/>
            <a:ext cx="5282758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Why McDonald’s became successful?</a:t>
            </a:r>
          </a:p>
        </p:txBody>
      </p:sp>
      <p:pic>
        <p:nvPicPr>
          <p:cNvPr id="5" name="Picture 4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0B53C491-3CD2-4548-89C6-7C24559F8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r="3" b="35772"/>
          <a:stretch/>
        </p:blipFill>
        <p:spPr>
          <a:xfrm>
            <a:off x="4857394" y="3429000"/>
            <a:ext cx="7334607" cy="3429000"/>
          </a:xfrm>
          <a:custGeom>
            <a:avLst/>
            <a:gdLst/>
            <a:ahLst/>
            <a:cxnLst/>
            <a:rect l="l" t="t" r="r" b="b"/>
            <a:pathLst>
              <a:path w="7334607" h="3429000">
                <a:moveTo>
                  <a:pt x="3312396" y="0"/>
                </a:moveTo>
                <a:lnTo>
                  <a:pt x="7334607" y="0"/>
                </a:lnTo>
                <a:lnTo>
                  <a:pt x="7334607" y="3429000"/>
                </a:lnTo>
                <a:lnTo>
                  <a:pt x="0" y="3429000"/>
                </a:lnTo>
                <a:cubicBezTo>
                  <a:pt x="3230776" y="197507"/>
                  <a:pt x="3230776" y="197507"/>
                  <a:pt x="3230776" y="197507"/>
                </a:cubicBezTo>
                <a:cubicBezTo>
                  <a:pt x="3258135" y="170142"/>
                  <a:pt x="3278655" y="138314"/>
                  <a:pt x="3292335" y="104256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D622D8-5F11-48E3-A798-DDD29ED62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869" y="2133599"/>
            <a:ext cx="5282758" cy="380999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</a:rPr>
              <a:t>McDonald's Keys to Success is their Focus on Customer Satisfaction.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</a:rPr>
              <a:t>McDonald's Finds Ways to Make Customer More Satisfied with Fast Service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</a:rPr>
              <a:t>McDonald's Finds Ways to Make Customer More Satisfied by Creating a Clean Environment.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</a:rPr>
              <a:t>McDonald's Finds Ways to Make Customer More Satisfied with Higher Quality Products.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</a:rPr>
              <a:t>McDonald's Finds Ways to Make Customer More Satisfied with Affordable Prices</a:t>
            </a: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</a:rPr>
              <a:t>An Additional Item That Has Driven McDonald's Success is their Relationship with Suppliers</a:t>
            </a:r>
          </a:p>
          <a:p>
            <a:pPr marL="285750" indent="-285750">
              <a:buFont typeface="Wingdings 3" charset="2"/>
              <a:buChar char=""/>
            </a:pPr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28B1230-071A-4F4F-A8D2-762FD9F4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178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831</Words>
  <Application>Microsoft Office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McDonald’s</vt:lpstr>
      <vt:lpstr>History</vt:lpstr>
      <vt:lpstr>History</vt:lpstr>
      <vt:lpstr>Journey</vt:lpstr>
      <vt:lpstr>Numbers of McDonald’s today</vt:lpstr>
      <vt:lpstr>McDonald’s Locations Worldwide</vt:lpstr>
      <vt:lpstr>McDonald’s Value</vt:lpstr>
      <vt:lpstr>Why McDonald’s became successful?</vt:lpstr>
      <vt:lpstr>PowerPoint Presentation</vt:lpstr>
      <vt:lpstr>PowerPoint Presentation</vt:lpstr>
      <vt:lpstr>PowerPoint Presentation</vt:lpstr>
      <vt:lpstr>PowerPoint Presentation</vt:lpstr>
      <vt:lpstr>How McDonald’s can tackle the risks faced?</vt:lpstr>
      <vt:lpstr>McDonald’s core brand values</vt:lpstr>
      <vt:lpstr>McDonald’s Strategy</vt:lpstr>
      <vt:lpstr>McDonald’s advertisements</vt:lpstr>
      <vt:lpstr>Some of McDonald’s Innovations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McDonald’s</dc:title>
  <dc:creator>Nafi Ahmed</dc:creator>
  <cp:lastModifiedBy>Nafi Ahmed</cp:lastModifiedBy>
  <cp:revision>5</cp:revision>
  <dcterms:created xsi:type="dcterms:W3CDTF">2021-01-03T22:56:44Z</dcterms:created>
  <dcterms:modified xsi:type="dcterms:W3CDTF">2021-01-03T23:35:34Z</dcterms:modified>
</cp:coreProperties>
</file>