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Lst>
  <p:notesMasterIdLst>
    <p:notesMasterId r:id="rId29"/>
  </p:notesMasterIdLst>
  <p:handoutMasterIdLst>
    <p:handoutMasterId r:id="rId30"/>
  </p:handoutMasterIdLst>
  <p:sldIdLst>
    <p:sldId id="269" r:id="rId3"/>
    <p:sldId id="309" r:id="rId4"/>
    <p:sldId id="261" r:id="rId5"/>
    <p:sldId id="264" r:id="rId6"/>
    <p:sldId id="267" r:id="rId7"/>
    <p:sldId id="268" r:id="rId8"/>
    <p:sldId id="299" r:id="rId9"/>
    <p:sldId id="279" r:id="rId10"/>
    <p:sldId id="270" r:id="rId11"/>
    <p:sldId id="301" r:id="rId12"/>
    <p:sldId id="276" r:id="rId13"/>
    <p:sldId id="277" r:id="rId14"/>
    <p:sldId id="281" r:id="rId15"/>
    <p:sldId id="271" r:id="rId16"/>
    <p:sldId id="305" r:id="rId17"/>
    <p:sldId id="303" r:id="rId18"/>
    <p:sldId id="304" r:id="rId19"/>
    <p:sldId id="286" r:id="rId20"/>
    <p:sldId id="291" r:id="rId21"/>
    <p:sldId id="307" r:id="rId22"/>
    <p:sldId id="265" r:id="rId23"/>
    <p:sldId id="289" r:id="rId24"/>
    <p:sldId id="306" r:id="rId25"/>
    <p:sldId id="308" r:id="rId26"/>
    <p:sldId id="287" r:id="rId27"/>
    <p:sldId id="293" r:id="rId28"/>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8F8"/>
    <a:srgbClr val="179A9D"/>
    <a:srgbClr val="38D4CD"/>
    <a:srgbClr val="16B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94505" autoAdjust="0"/>
  </p:normalViewPr>
  <p:slideViewPr>
    <p:cSldViewPr>
      <p:cViewPr varScale="1">
        <p:scale>
          <a:sx n="111" d="100"/>
          <a:sy n="111" d="100"/>
        </p:scale>
        <p:origin x="77" y="62"/>
      </p:cViewPr>
      <p:guideLst>
        <p:guide orient="horz" pos="1847"/>
        <p:guide pos="2880"/>
      </p:guideLst>
    </p:cSldViewPr>
  </p:slideViewPr>
  <p:notesTextViewPr>
    <p:cViewPr>
      <p:scale>
        <a:sx n="1" d="1"/>
        <a:sy n="1" d="1"/>
      </p:scale>
      <p:origin x="0" y="0"/>
    </p:cViewPr>
  </p:notesTextViewPr>
  <p:notesViewPr>
    <p:cSldViewPr showGuides="1">
      <p:cViewPr varScale="1">
        <p:scale>
          <a:sx n="83" d="100"/>
          <a:sy n="83" d="100"/>
        </p:scale>
        <p:origin x="474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9605C-D965-4EC9-8497-4D2F8E7D473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B2DD650-9ACF-49B0-B2B9-3FFC9A21CABC}">
      <dgm:prSet/>
      <dgm:spPr/>
      <dgm:t>
        <a:bodyPr/>
        <a:lstStyle/>
        <a:p>
          <a:pPr rtl="0"/>
          <a:r>
            <a:rPr lang="en-GB" b="1" baseline="0" dirty="0" smtClean="0"/>
            <a:t>Software means </a:t>
          </a:r>
          <a:r>
            <a:rPr lang="en-GB" b="1" i="1" baseline="0" dirty="0" smtClean="0"/>
            <a:t>computer instructions or data</a:t>
          </a:r>
          <a:r>
            <a:rPr lang="en-GB" b="1" baseline="0" dirty="0" smtClean="0"/>
            <a:t>. Anything that can be stored electronically is software, in contrast to storage devices and display devices which are called hardware.</a:t>
          </a:r>
          <a:endParaRPr lang="en-US" dirty="0"/>
        </a:p>
      </dgm:t>
    </dgm:pt>
    <dgm:pt modelId="{79B2EAF9-C34F-4ADB-9D23-733F840B35EB}" type="parTrans" cxnId="{8B1037EB-CF3D-401F-9A87-B1E33D9C6CA9}">
      <dgm:prSet/>
      <dgm:spPr/>
      <dgm:t>
        <a:bodyPr/>
        <a:lstStyle/>
        <a:p>
          <a:endParaRPr lang="en-US"/>
        </a:p>
      </dgm:t>
    </dgm:pt>
    <dgm:pt modelId="{E3B025D3-D6CE-4C27-8331-27D87C45CCF8}" type="sibTrans" cxnId="{8B1037EB-CF3D-401F-9A87-B1E33D9C6CA9}">
      <dgm:prSet/>
      <dgm:spPr/>
      <dgm:t>
        <a:bodyPr/>
        <a:lstStyle/>
        <a:p>
          <a:endParaRPr lang="en-US"/>
        </a:p>
      </dgm:t>
    </dgm:pt>
    <dgm:pt modelId="{8C0B300E-83BD-408D-B2DC-FDFFEF1DFC53}" type="pres">
      <dgm:prSet presAssocID="{1669605C-D965-4EC9-8497-4D2F8E7D473B}" presName="Name0" presStyleCnt="0">
        <dgm:presLayoutVars>
          <dgm:chPref val="3"/>
          <dgm:dir/>
          <dgm:animLvl val="lvl"/>
          <dgm:resizeHandles/>
        </dgm:presLayoutVars>
      </dgm:prSet>
      <dgm:spPr/>
      <dgm:t>
        <a:bodyPr/>
        <a:lstStyle/>
        <a:p>
          <a:endParaRPr lang="en-US"/>
        </a:p>
      </dgm:t>
    </dgm:pt>
    <dgm:pt modelId="{059D5916-1D92-4CED-8BF0-A1DEC96E9813}" type="pres">
      <dgm:prSet presAssocID="{6B2DD650-9ACF-49B0-B2B9-3FFC9A21CABC}" presName="horFlow" presStyleCnt="0"/>
      <dgm:spPr/>
    </dgm:pt>
    <dgm:pt modelId="{7D563A46-02C6-42DE-9DAA-AF618C4F8877}" type="pres">
      <dgm:prSet presAssocID="{6B2DD650-9ACF-49B0-B2B9-3FFC9A21CABC}" presName="bigChev" presStyleLbl="node1" presStyleIdx="0" presStyleCnt="1" custScaleX="118108" custScaleY="100186" custLinFactNeighborX="523" custLinFactNeighborY="29630"/>
      <dgm:spPr/>
      <dgm:t>
        <a:bodyPr/>
        <a:lstStyle/>
        <a:p>
          <a:endParaRPr lang="en-US"/>
        </a:p>
      </dgm:t>
    </dgm:pt>
  </dgm:ptLst>
  <dgm:cxnLst>
    <dgm:cxn modelId="{2DDDB364-6653-4523-BFED-4118A24114FC}" type="presOf" srcId="{6B2DD650-9ACF-49B0-B2B9-3FFC9A21CABC}" destId="{7D563A46-02C6-42DE-9DAA-AF618C4F8877}" srcOrd="0" destOrd="0" presId="urn:microsoft.com/office/officeart/2005/8/layout/lProcess3"/>
    <dgm:cxn modelId="{8B1037EB-CF3D-401F-9A87-B1E33D9C6CA9}" srcId="{1669605C-D965-4EC9-8497-4D2F8E7D473B}" destId="{6B2DD650-9ACF-49B0-B2B9-3FFC9A21CABC}" srcOrd="0" destOrd="0" parTransId="{79B2EAF9-C34F-4ADB-9D23-733F840B35EB}" sibTransId="{E3B025D3-D6CE-4C27-8331-27D87C45CCF8}"/>
    <dgm:cxn modelId="{07DD7E13-0FEB-4AA6-83F1-DF2EA7A3F414}" type="presOf" srcId="{1669605C-D965-4EC9-8497-4D2F8E7D473B}" destId="{8C0B300E-83BD-408D-B2DC-FDFFEF1DFC53}" srcOrd="0" destOrd="0" presId="urn:microsoft.com/office/officeart/2005/8/layout/lProcess3"/>
    <dgm:cxn modelId="{6EC72A54-97D8-4FC3-87BB-A651CAEF83E6}" type="presParOf" srcId="{8C0B300E-83BD-408D-B2DC-FDFFEF1DFC53}" destId="{059D5916-1D92-4CED-8BF0-A1DEC96E9813}" srcOrd="0" destOrd="0" presId="urn:microsoft.com/office/officeart/2005/8/layout/lProcess3"/>
    <dgm:cxn modelId="{A020DFEA-D867-4560-9159-4B6C4FB81134}" type="presParOf" srcId="{059D5916-1D92-4CED-8BF0-A1DEC96E9813}" destId="{7D563A46-02C6-42DE-9DAA-AF618C4F887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63A46-02C6-42DE-9DAA-AF618C4F8877}">
      <dsp:nvSpPr>
        <dsp:cNvPr id="0" name=""/>
        <dsp:cNvSpPr/>
      </dsp:nvSpPr>
      <dsp:spPr>
        <a:xfrm>
          <a:off x="25" y="196517"/>
          <a:ext cx="7060859" cy="239577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GB" sz="2000" b="1" kern="1200" baseline="0" dirty="0" smtClean="0"/>
            <a:t>Software means </a:t>
          </a:r>
          <a:r>
            <a:rPr lang="en-GB" sz="2000" b="1" i="1" kern="1200" baseline="0" dirty="0" smtClean="0"/>
            <a:t>computer instructions or data</a:t>
          </a:r>
          <a:r>
            <a:rPr lang="en-GB" sz="2000" b="1" kern="1200" baseline="0" dirty="0" smtClean="0"/>
            <a:t>. Anything that can be stored electronically is software, in contrast to storage devices and display devices which are called hardware.</a:t>
          </a:r>
          <a:endParaRPr lang="en-US" sz="2000" kern="1200" dirty="0"/>
        </a:p>
      </dsp:txBody>
      <dsp:txXfrm>
        <a:off x="1197911" y="196517"/>
        <a:ext cx="4665088" cy="239577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 xmlns:a16="http://schemas.microsoft.com/office/drawing/2014/main" id="{63067592-1177-4A8F-8559-88EAFFFB7C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 xmlns:a16="http://schemas.microsoft.com/office/drawing/2014/main" id="{3C2CF451-70E9-424F-9484-D9CA0DA36A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0F118-FDC5-4298-8605-509719EC5E22}" type="datetimeFigureOut">
              <a:rPr lang="ko-KR" altLang="en-US" smtClean="0"/>
              <a:t>2019-10-05</a:t>
            </a:fld>
            <a:endParaRPr lang="ko-KR" altLang="en-US"/>
          </a:p>
        </p:txBody>
      </p:sp>
      <p:sp>
        <p:nvSpPr>
          <p:cNvPr id="4" name="바닥글 개체 틀 3">
            <a:extLst>
              <a:ext uri="{FF2B5EF4-FFF2-40B4-BE49-F238E27FC236}">
                <a16:creationId xmlns="" xmlns:a16="http://schemas.microsoft.com/office/drawing/2014/main" id="{52C3267D-5B5A-47A4-8D84-21A44F0D7B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 xmlns:a16="http://schemas.microsoft.com/office/drawing/2014/main" id="{2F7C5F71-15FE-429B-AF61-61945D4F24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43CB6F-C11B-40A1-AA17-5337F931B3E0}" type="slidenum">
              <a:rPr lang="ko-KR" altLang="en-US" smtClean="0"/>
              <a:t>‹#›</a:t>
            </a:fld>
            <a:endParaRPr lang="ko-KR" altLang="en-US"/>
          </a:p>
        </p:txBody>
      </p:sp>
    </p:spTree>
    <p:extLst>
      <p:ext uri="{BB962C8B-B14F-4D97-AF65-F5344CB8AC3E}">
        <p14:creationId xmlns:p14="http://schemas.microsoft.com/office/powerpoint/2010/main" val="50732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BDEB5-11C8-4FFD-966B-93DB62A96F3D}" type="datetimeFigureOut">
              <a:rPr lang="ko-KR" altLang="en-US" smtClean="0"/>
              <a:t>2019-10-05</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2991A-D88A-415F-AA3F-DF12C52C61BF}" type="slidenum">
              <a:rPr lang="ko-KR" altLang="en-US" smtClean="0"/>
              <a:t>‹#›</a:t>
            </a:fld>
            <a:endParaRPr lang="ko-KR" altLang="en-US"/>
          </a:p>
        </p:txBody>
      </p:sp>
    </p:spTree>
    <p:extLst>
      <p:ext uri="{BB962C8B-B14F-4D97-AF65-F5344CB8AC3E}">
        <p14:creationId xmlns:p14="http://schemas.microsoft.com/office/powerpoint/2010/main" val="360806841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4262991A-D88A-415F-AA3F-DF12C52C61BF}" type="slidenum">
              <a:rPr lang="ko-KR" altLang="en-US" smtClean="0"/>
              <a:t>3</a:t>
            </a:fld>
            <a:endParaRPr lang="ko-KR" altLang="en-US"/>
          </a:p>
        </p:txBody>
      </p:sp>
    </p:spTree>
    <p:extLst>
      <p:ext uri="{BB962C8B-B14F-4D97-AF65-F5344CB8AC3E}">
        <p14:creationId xmlns:p14="http://schemas.microsoft.com/office/powerpoint/2010/main" val="110858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262991A-D88A-415F-AA3F-DF12C52C61BF}" type="slidenum">
              <a:rPr lang="ko-KR" altLang="en-US" smtClean="0"/>
              <a:t>19</a:t>
            </a:fld>
            <a:endParaRPr lang="ko-KR" altLang="en-US"/>
          </a:p>
        </p:txBody>
      </p:sp>
    </p:spTree>
    <p:extLst>
      <p:ext uri="{BB962C8B-B14F-4D97-AF65-F5344CB8AC3E}">
        <p14:creationId xmlns:p14="http://schemas.microsoft.com/office/powerpoint/2010/main" val="608239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1453549" y="501168"/>
            <a:ext cx="4176000" cy="4176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Frame 5"/>
          <p:cNvSpPr/>
          <p:nvPr userDrawn="1"/>
        </p:nvSpPr>
        <p:spPr>
          <a:xfrm rot="2700000">
            <a:off x="1947315" y="994934"/>
            <a:ext cx="3188468" cy="3188468"/>
          </a:xfrm>
          <a:prstGeom prst="frame">
            <a:avLst>
              <a:gd name="adj1" fmla="val 18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Chevron 8"/>
          <p:cNvSpPr/>
          <p:nvPr userDrawn="1"/>
        </p:nvSpPr>
        <p:spPr>
          <a:xfrm rot="10800000">
            <a:off x="906447" y="1455157"/>
            <a:ext cx="1432854" cy="2268009"/>
          </a:xfrm>
          <a:prstGeom prst="chevron">
            <a:avLst>
              <a:gd name="adj" fmla="val 808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139051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4835732" cy="3867894"/>
          </a:xfrm>
          <a:custGeom>
            <a:avLst/>
            <a:gdLst>
              <a:gd name="connsiteX0" fmla="*/ 0 w 4788024"/>
              <a:gd name="connsiteY0" fmla="*/ 0 h 3867894"/>
              <a:gd name="connsiteX1" fmla="*/ 4788024 w 4788024"/>
              <a:gd name="connsiteY1" fmla="*/ 0 h 3867894"/>
              <a:gd name="connsiteX2" fmla="*/ 4788024 w 4788024"/>
              <a:gd name="connsiteY2" fmla="*/ 3867894 h 3867894"/>
              <a:gd name="connsiteX3" fmla="*/ 0 w 4788024"/>
              <a:gd name="connsiteY3" fmla="*/ 3867894 h 3867894"/>
              <a:gd name="connsiteX4" fmla="*/ 0 w 4788024"/>
              <a:gd name="connsiteY4" fmla="*/ 0 h 3867894"/>
              <a:gd name="connsiteX0" fmla="*/ 0 w 4788024"/>
              <a:gd name="connsiteY0" fmla="*/ 0 h 3867894"/>
              <a:gd name="connsiteX1" fmla="*/ 4788024 w 4788024"/>
              <a:gd name="connsiteY1" fmla="*/ 0 h 3867894"/>
              <a:gd name="connsiteX2" fmla="*/ 0 w 4788024"/>
              <a:gd name="connsiteY2" fmla="*/ 3867894 h 3867894"/>
              <a:gd name="connsiteX3" fmla="*/ 0 w 4788024"/>
              <a:gd name="connsiteY3" fmla="*/ 0 h 3867894"/>
              <a:gd name="connsiteX0" fmla="*/ 0 w 4835732"/>
              <a:gd name="connsiteY0" fmla="*/ 0 h 3867894"/>
              <a:gd name="connsiteX1" fmla="*/ 4835732 w 4835732"/>
              <a:gd name="connsiteY1" fmla="*/ 0 h 3867894"/>
              <a:gd name="connsiteX2" fmla="*/ 0 w 4835732"/>
              <a:gd name="connsiteY2" fmla="*/ 3867894 h 3867894"/>
              <a:gd name="connsiteX3" fmla="*/ 0 w 4835732"/>
              <a:gd name="connsiteY3" fmla="*/ 0 h 3867894"/>
            </a:gdLst>
            <a:ahLst/>
            <a:cxnLst>
              <a:cxn ang="0">
                <a:pos x="connsiteX0" y="connsiteY0"/>
              </a:cxn>
              <a:cxn ang="0">
                <a:pos x="connsiteX1" y="connsiteY1"/>
              </a:cxn>
              <a:cxn ang="0">
                <a:pos x="connsiteX2" y="connsiteY2"/>
              </a:cxn>
              <a:cxn ang="0">
                <a:pos x="connsiteX3" y="connsiteY3"/>
              </a:cxn>
            </a:cxnLst>
            <a:rect l="l" t="t" r="r" b="b"/>
            <a:pathLst>
              <a:path w="4835732" h="3867894">
                <a:moveTo>
                  <a:pt x="0" y="0"/>
                </a:moveTo>
                <a:lnTo>
                  <a:pt x="4835732" y="0"/>
                </a:lnTo>
                <a:lnTo>
                  <a:pt x="0" y="3867894"/>
                </a:lnTo>
                <a:lnTo>
                  <a:pt x="0" y="0"/>
                </a:lnTo>
                <a:close/>
              </a:path>
            </a:pathLst>
          </a:cu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268065" y="1243801"/>
            <a:ext cx="4875935" cy="3899699"/>
          </a:xfrm>
          <a:custGeom>
            <a:avLst/>
            <a:gdLst>
              <a:gd name="connsiteX0" fmla="*/ 0 w 4860032"/>
              <a:gd name="connsiteY0" fmla="*/ 0 h 3867894"/>
              <a:gd name="connsiteX1" fmla="*/ 4860032 w 4860032"/>
              <a:gd name="connsiteY1" fmla="*/ 0 h 3867894"/>
              <a:gd name="connsiteX2" fmla="*/ 4860032 w 4860032"/>
              <a:gd name="connsiteY2" fmla="*/ 3867894 h 3867894"/>
              <a:gd name="connsiteX3" fmla="*/ 0 w 4860032"/>
              <a:gd name="connsiteY3" fmla="*/ 3867894 h 3867894"/>
              <a:gd name="connsiteX4" fmla="*/ 0 w 4860032"/>
              <a:gd name="connsiteY4" fmla="*/ 0 h 3867894"/>
              <a:gd name="connsiteX0" fmla="*/ 0 w 4860032"/>
              <a:gd name="connsiteY0" fmla="*/ 3867894 h 3867894"/>
              <a:gd name="connsiteX1" fmla="*/ 4860032 w 4860032"/>
              <a:gd name="connsiteY1" fmla="*/ 0 h 3867894"/>
              <a:gd name="connsiteX2" fmla="*/ 4860032 w 4860032"/>
              <a:gd name="connsiteY2" fmla="*/ 3867894 h 3867894"/>
              <a:gd name="connsiteX3" fmla="*/ 0 w 4860032"/>
              <a:gd name="connsiteY3" fmla="*/ 3867894 h 3867894"/>
              <a:gd name="connsiteX0" fmla="*/ 0 w 4875935"/>
              <a:gd name="connsiteY0" fmla="*/ 3899699 h 3899699"/>
              <a:gd name="connsiteX1" fmla="*/ 4875935 w 4875935"/>
              <a:gd name="connsiteY1" fmla="*/ 0 h 3899699"/>
              <a:gd name="connsiteX2" fmla="*/ 4860032 w 4875935"/>
              <a:gd name="connsiteY2" fmla="*/ 3899699 h 3899699"/>
              <a:gd name="connsiteX3" fmla="*/ 0 w 4875935"/>
              <a:gd name="connsiteY3" fmla="*/ 3899699 h 3899699"/>
              <a:gd name="connsiteX0" fmla="*/ 0 w 4875935"/>
              <a:gd name="connsiteY0" fmla="*/ 3899699 h 3899699"/>
              <a:gd name="connsiteX1" fmla="*/ 4875935 w 4875935"/>
              <a:gd name="connsiteY1" fmla="*/ 0 h 3899699"/>
              <a:gd name="connsiteX2" fmla="*/ 4866610 w 4875935"/>
              <a:gd name="connsiteY2" fmla="*/ 3899699 h 3899699"/>
              <a:gd name="connsiteX3" fmla="*/ 0 w 4875935"/>
              <a:gd name="connsiteY3" fmla="*/ 3899699 h 3899699"/>
            </a:gdLst>
            <a:ahLst/>
            <a:cxnLst>
              <a:cxn ang="0">
                <a:pos x="connsiteX0" y="connsiteY0"/>
              </a:cxn>
              <a:cxn ang="0">
                <a:pos x="connsiteX1" y="connsiteY1"/>
              </a:cxn>
              <a:cxn ang="0">
                <a:pos x="connsiteX2" y="connsiteY2"/>
              </a:cxn>
              <a:cxn ang="0">
                <a:pos x="connsiteX3" y="connsiteY3"/>
              </a:cxn>
            </a:cxnLst>
            <a:rect l="l" t="t" r="r" b="b"/>
            <a:pathLst>
              <a:path w="4875935" h="3899699">
                <a:moveTo>
                  <a:pt x="0" y="3899699"/>
                </a:moveTo>
                <a:lnTo>
                  <a:pt x="4875935" y="0"/>
                </a:lnTo>
                <a:cubicBezTo>
                  <a:pt x="4872827" y="1299900"/>
                  <a:pt x="4869718" y="2599799"/>
                  <a:pt x="4866610" y="3899699"/>
                </a:cubicBezTo>
                <a:lnTo>
                  <a:pt x="0" y="3899699"/>
                </a:lnTo>
                <a:close/>
              </a:path>
            </a:pathLst>
          </a:cu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8525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295997" y="1611681"/>
            <a:ext cx="2791434" cy="191108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058920" y="1611681"/>
            <a:ext cx="2791434" cy="191108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11267"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4287" y="1489421"/>
            <a:ext cx="3035425" cy="302654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2" hasCustomPrompt="1"/>
          </p:nvPr>
        </p:nvSpPr>
        <p:spPr>
          <a:xfrm>
            <a:off x="3161556" y="1603730"/>
            <a:ext cx="2793972" cy="191108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627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pic>
        <p:nvPicPr>
          <p:cNvPr id="1026"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03648" y="2790894"/>
            <a:ext cx="3816424" cy="1941096"/>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2" hasCustomPrompt="1"/>
          </p:nvPr>
        </p:nvSpPr>
        <p:spPr>
          <a:xfrm>
            <a:off x="2462033" y="3061529"/>
            <a:ext cx="1783531" cy="1308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08902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042661" y="499869"/>
            <a:ext cx="2520000" cy="252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3" hasCustomPrompt="1"/>
          </p:nvPr>
        </p:nvSpPr>
        <p:spPr>
          <a:xfrm>
            <a:off x="3897690" y="3020149"/>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5564210" y="1354898"/>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5812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139952" y="2571750"/>
            <a:ext cx="5004048" cy="576064"/>
          </a:xfrm>
          <a:prstGeom prst="rect">
            <a:avLst/>
          </a:prstGeom>
        </p:spPr>
        <p:txBody>
          <a:bodyPr anchor="ctr"/>
          <a:lstStyle>
            <a:lvl1pPr marL="0" indent="0" algn="l">
              <a:buNone/>
              <a:defRPr sz="3600" b="1" baseline="0">
                <a:solidFill>
                  <a:schemeClr val="accent3"/>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139952" y="3147814"/>
            <a:ext cx="5004048" cy="288032"/>
          </a:xfrm>
          <a:prstGeom prst="rect">
            <a:avLst/>
          </a:prstGeom>
        </p:spPr>
        <p:txBody>
          <a:bodyPr anchor="ctr"/>
          <a:lstStyle>
            <a:lvl1pPr marL="0" indent="0" algn="l">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627784" y="2115319"/>
            <a:ext cx="3888432"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Welcome!!</a:t>
            </a:r>
          </a:p>
        </p:txBody>
      </p:sp>
      <p:sp>
        <p:nvSpPr>
          <p:cNvPr id="4" name="Text Placeholder 9"/>
          <p:cNvSpPr>
            <a:spLocks noGrp="1"/>
          </p:cNvSpPr>
          <p:nvPr>
            <p:ph type="body" sz="quarter" idx="11" hasCustomPrompt="1"/>
          </p:nvPr>
        </p:nvSpPr>
        <p:spPr>
          <a:xfrm>
            <a:off x="2627784" y="2700526"/>
            <a:ext cx="3888136"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8100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4722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63688" y="123478"/>
            <a:ext cx="7380312" cy="576064"/>
          </a:xfrm>
          <a:prstGeom prst="rect">
            <a:avLst/>
          </a:prstGeom>
        </p:spPr>
        <p:txBody>
          <a:bodyPr anchor="ctr"/>
          <a:lstStyle>
            <a:lvl1pPr marL="0" indent="0" algn="l">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763688" y="699542"/>
            <a:ext cx="7380312" cy="288032"/>
          </a:xfrm>
          <a:prstGeom prst="rect">
            <a:avLst/>
          </a:prstGeom>
        </p:spPr>
        <p:txBody>
          <a:bodyPr anchor="ctr"/>
          <a:lstStyle>
            <a:lvl1pPr marL="0" indent="0" algn="l">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3515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739674" y="1395769"/>
            <a:ext cx="1728192" cy="1800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2539874" y="1395769"/>
            <a:ext cx="1728192" cy="1800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4340074" y="1395769"/>
            <a:ext cx="1728192" cy="1800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267494"/>
            <a:ext cx="233975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572000" y="267494"/>
            <a:ext cx="424847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3991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15616" y="0"/>
            <a:ext cx="2808312"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2895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2" hasCustomPrompt="1"/>
          </p:nvPr>
        </p:nvSpPr>
        <p:spPr>
          <a:xfrm>
            <a:off x="0" y="1275606"/>
            <a:ext cx="9144000" cy="2592288"/>
          </a:xfrm>
          <a:prstGeom prst="rect">
            <a:avLst/>
          </a:prstGeom>
          <a:solidFill>
            <a:schemeClr val="bg1">
              <a:lumMod val="95000"/>
            </a:schemeClr>
          </a:solidFill>
        </p:spPr>
        <p:txBody>
          <a:bodyPr lIns="900000" anchor="ctr"/>
          <a:lstStyle>
            <a:lvl1pPr marL="0" indent="0" algn="l">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7554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2" r:id="rId3"/>
    <p:sldLayoutId id="2147483661" r:id="rId4"/>
    <p:sldLayoutId id="2147483660" r:id="rId5"/>
    <p:sldLayoutId id="2147483655" r:id="rId6"/>
    <p:sldLayoutId id="2147483663" r:id="rId7"/>
    <p:sldLayoutId id="2147483664" r:id="rId8"/>
    <p:sldLayoutId id="2147483666" r:id="rId9"/>
    <p:sldLayoutId id="2147483667" r:id="rId10"/>
    <p:sldLayoutId id="2147483668" r:id="rId11"/>
    <p:sldLayoutId id="2147483665" r:id="rId12"/>
    <p:sldLayoutId id="2147483669" r:id="rId13"/>
    <p:sldLayoutId id="2147483670" r:id="rId14"/>
    <p:sldLayoutId id="2147483656" r:id="rId1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jpg"/><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3155" y="0"/>
            <a:ext cx="5472608" cy="1512168"/>
          </a:xfrm>
        </p:spPr>
        <p:txBody>
          <a:bodyPr/>
          <a:lstStyle/>
          <a:p>
            <a:pPr lvl="0" algn="l"/>
            <a:r>
              <a:rPr lang="en-US" altLang="ko-KR" sz="2800" dirty="0" smtClean="0">
                <a:latin typeface="Castellar" panose="020A0402060406010301" pitchFamily="18" charset="0"/>
              </a:rPr>
              <a:t>Topic: System Software </a:t>
            </a:r>
            <a:endParaRPr lang="en-US" altLang="ko-KR" sz="2800" dirty="0">
              <a:latin typeface="Castellar" panose="020A0402060406010301" pitchFamily="18" charset="0"/>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51723"/>
            <a:ext cx="5052382" cy="4011910"/>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859782"/>
            <a:ext cx="4450089" cy="2346965"/>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785632"/>
            <a:ext cx="2956770" cy="295677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5710" y="-34345"/>
            <a:ext cx="3279908" cy="1639954"/>
          </a:xfrm>
          <a:prstGeom prst="rect">
            <a:avLst/>
          </a:prstGeom>
        </p:spPr>
      </p:pic>
    </p:spTree>
    <p:extLst>
      <p:ext uri="{BB962C8B-B14F-4D97-AF65-F5344CB8AC3E}">
        <p14:creationId xmlns:p14="http://schemas.microsoft.com/office/powerpoint/2010/main" val="19592481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Operating System</a:t>
            </a:r>
            <a:endParaRPr lang="ko-KR" altLang="en-US" dirty="0"/>
          </a:p>
        </p:txBody>
      </p:sp>
      <p:sp>
        <p:nvSpPr>
          <p:cNvPr id="3" name="Text Placeholder 2"/>
          <p:cNvSpPr>
            <a:spLocks noGrp="1"/>
          </p:cNvSpPr>
          <p:nvPr>
            <p:ph type="body" sz="quarter" idx="11"/>
          </p:nvPr>
        </p:nvSpPr>
        <p:spPr>
          <a:xfrm>
            <a:off x="0" y="699541"/>
            <a:ext cx="9144000" cy="637507"/>
          </a:xfrm>
        </p:spPr>
        <p:txBody>
          <a:bodyPr/>
          <a:lstStyle/>
          <a:p>
            <a:pPr lvl="0"/>
            <a:r>
              <a:rPr lang="en-GB" sz="2000" dirty="0"/>
              <a:t>O</a:t>
            </a:r>
            <a:r>
              <a:rPr lang="en-GB" sz="2000" dirty="0" smtClean="0"/>
              <a:t>perating </a:t>
            </a:r>
            <a:r>
              <a:rPr lang="en-GB" sz="2000" dirty="0"/>
              <a:t>system becomes an interface between user and machine</a:t>
            </a:r>
            <a:endParaRPr lang="en-US" altLang="ko-KR" sz="2000" dirty="0"/>
          </a:p>
        </p:txBody>
      </p:sp>
      <p:sp>
        <p:nvSpPr>
          <p:cNvPr id="5" name="Block Arc 4"/>
          <p:cNvSpPr/>
          <p:nvPr/>
        </p:nvSpPr>
        <p:spPr>
          <a:xfrm>
            <a:off x="3488504" y="1203598"/>
            <a:ext cx="1224136" cy="1224136"/>
          </a:xfrm>
          <a:prstGeom prst="blockArc">
            <a:avLst>
              <a:gd name="adj1" fmla="val 10800000"/>
              <a:gd name="adj2" fmla="val 5426329"/>
              <a:gd name="adj3" fmla="val 64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 name="Block Arc 5"/>
          <p:cNvSpPr/>
          <p:nvPr/>
        </p:nvSpPr>
        <p:spPr>
          <a:xfrm rot="11700000">
            <a:off x="3215281" y="2328002"/>
            <a:ext cx="1224136" cy="1224136"/>
          </a:xfrm>
          <a:prstGeom prst="blockArc">
            <a:avLst>
              <a:gd name="adj1" fmla="val 10800000"/>
              <a:gd name="adj2" fmla="val 5426329"/>
              <a:gd name="adj3" fmla="val 64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Block Arc 6"/>
          <p:cNvSpPr/>
          <p:nvPr/>
        </p:nvSpPr>
        <p:spPr>
          <a:xfrm>
            <a:off x="4352600" y="2394231"/>
            <a:ext cx="1224136" cy="1224136"/>
          </a:xfrm>
          <a:prstGeom prst="blockArc">
            <a:avLst>
              <a:gd name="adj1" fmla="val 10800000"/>
              <a:gd name="adj2" fmla="val 5426329"/>
              <a:gd name="adj3" fmla="val 64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 name="Block Arc 7"/>
          <p:cNvSpPr/>
          <p:nvPr/>
        </p:nvSpPr>
        <p:spPr>
          <a:xfrm rot="11700000">
            <a:off x="4058041" y="3544805"/>
            <a:ext cx="1224136" cy="1224136"/>
          </a:xfrm>
          <a:prstGeom prst="blockArc">
            <a:avLst>
              <a:gd name="adj1" fmla="val 10800000"/>
              <a:gd name="adj2" fmla="val 5426329"/>
              <a:gd name="adj3" fmla="val 64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 name="Rectangle 9"/>
          <p:cNvSpPr/>
          <p:nvPr/>
        </p:nvSpPr>
        <p:spPr>
          <a:xfrm>
            <a:off x="4803340" y="2855282"/>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16"/>
          <p:cNvSpPr/>
          <p:nvPr/>
        </p:nvSpPr>
        <p:spPr>
          <a:xfrm rot="2700000">
            <a:off x="4547885" y="393774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Parallelogram 15"/>
          <p:cNvSpPr/>
          <p:nvPr/>
        </p:nvSpPr>
        <p:spPr>
          <a:xfrm rot="16200000">
            <a:off x="3649972" y="2748066"/>
            <a:ext cx="354753" cy="38400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Oval 21"/>
          <p:cNvSpPr>
            <a:spLocks noChangeAspect="1"/>
          </p:cNvSpPr>
          <p:nvPr/>
        </p:nvSpPr>
        <p:spPr>
          <a:xfrm>
            <a:off x="3924086" y="1634183"/>
            <a:ext cx="359957" cy="3629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TextBox 14"/>
          <p:cNvSpPr txBox="1"/>
          <p:nvPr/>
        </p:nvSpPr>
        <p:spPr>
          <a:xfrm>
            <a:off x="574436" y="2705070"/>
            <a:ext cx="2539483" cy="461665"/>
          </a:xfrm>
          <a:prstGeom prst="rect">
            <a:avLst/>
          </a:prstGeom>
          <a:noFill/>
        </p:spPr>
        <p:txBody>
          <a:bodyPr wrap="square" rtlCol="0">
            <a:spAutoFit/>
          </a:bodyPr>
          <a:lstStyle/>
          <a:p>
            <a:pPr algn="r"/>
            <a:r>
              <a:rPr lang="en-US" altLang="ko-KR" sz="1200" b="1" dirty="0">
                <a:solidFill>
                  <a:schemeClr val="accent3"/>
                </a:solidFill>
                <a:cs typeface="Arial" pitchFamily="34" charset="0"/>
              </a:rPr>
              <a:t> Provides user </a:t>
            </a:r>
            <a:r>
              <a:rPr lang="en-US" altLang="ko-KR" sz="1200" b="1" dirty="0" smtClean="0">
                <a:solidFill>
                  <a:schemeClr val="accent3"/>
                </a:solidFill>
                <a:cs typeface="Arial" pitchFamily="34" charset="0"/>
              </a:rPr>
              <a:t>interface</a:t>
            </a:r>
          </a:p>
          <a:p>
            <a:pPr algn="r"/>
            <a:r>
              <a:rPr lang="en-US" altLang="ko-KR" sz="1200" dirty="0">
                <a:solidFill>
                  <a:schemeClr val="accent3"/>
                </a:solidFill>
                <a:cs typeface="Arial" pitchFamily="34" charset="0"/>
              </a:rPr>
              <a:t> Graphical user interface (GUI) </a:t>
            </a:r>
            <a:endParaRPr lang="ko-KR" altLang="en-US" sz="1200" dirty="0">
              <a:solidFill>
                <a:schemeClr val="accent3"/>
              </a:solidFill>
              <a:cs typeface="Arial" pitchFamily="34" charset="0"/>
            </a:endParaRPr>
          </a:p>
        </p:txBody>
      </p:sp>
      <p:grpSp>
        <p:nvGrpSpPr>
          <p:cNvPr id="16" name="Group 15"/>
          <p:cNvGrpSpPr/>
          <p:nvPr/>
        </p:nvGrpSpPr>
        <p:grpSpPr>
          <a:xfrm>
            <a:off x="683569" y="3725194"/>
            <a:ext cx="3240518" cy="678692"/>
            <a:chOff x="803640" y="3362835"/>
            <a:chExt cx="2059657" cy="678692"/>
          </a:xfrm>
        </p:grpSpPr>
        <p:sp>
          <p:nvSpPr>
            <p:cNvPr id="17" name="TextBox 16"/>
            <p:cNvSpPr txBox="1"/>
            <p:nvPr/>
          </p:nvSpPr>
          <p:spPr>
            <a:xfrm>
              <a:off x="803640" y="3579862"/>
              <a:ext cx="2059657" cy="461665"/>
            </a:xfrm>
            <a:prstGeom prst="rect">
              <a:avLst/>
            </a:prstGeom>
            <a:noFill/>
          </p:spPr>
          <p:txBody>
            <a:bodyPr wrap="square" rtlCol="0">
              <a:spAutoFit/>
            </a:bodyPr>
            <a:lstStyle/>
            <a:p>
              <a:pPr marL="171450" indent="-171450" algn="r">
                <a:buFont typeface="Wingdings" panose="05000000000000000000" pitchFamily="2" charset="2"/>
                <a:buChar char="q"/>
              </a:pPr>
              <a:r>
                <a:rPr lang="en-GB" altLang="ko-KR" sz="1200" dirty="0">
                  <a:solidFill>
                    <a:schemeClr val="accent3"/>
                  </a:solidFill>
                  <a:cs typeface="Arial" pitchFamily="34" charset="0"/>
                </a:rPr>
                <a:t> Multitasking </a:t>
              </a:r>
              <a:endParaRPr lang="en-GB" altLang="ko-KR" sz="1200" dirty="0" smtClean="0">
                <a:solidFill>
                  <a:schemeClr val="accent3"/>
                </a:solidFill>
                <a:cs typeface="Arial" pitchFamily="34" charset="0"/>
              </a:endParaRPr>
            </a:p>
            <a:p>
              <a:pPr marL="171450" indent="-171450" algn="r">
                <a:buFont typeface="Wingdings" panose="05000000000000000000" pitchFamily="2" charset="2"/>
                <a:buChar char="q"/>
              </a:pPr>
              <a:r>
                <a:rPr lang="en-GB" altLang="ko-KR" sz="1200" dirty="0" smtClean="0">
                  <a:solidFill>
                    <a:schemeClr val="accent3"/>
                  </a:solidFill>
                  <a:cs typeface="Arial" pitchFamily="34" charset="0"/>
                </a:rPr>
                <a:t> </a:t>
              </a:r>
              <a:r>
                <a:rPr lang="en-GB" altLang="ko-KR" sz="1200" dirty="0">
                  <a:solidFill>
                    <a:schemeClr val="accent3"/>
                  </a:solidFill>
                  <a:cs typeface="Arial" pitchFamily="34" charset="0"/>
                </a:rPr>
                <a:t>Foreground and background applications</a:t>
              </a:r>
            </a:p>
          </p:txBody>
        </p:sp>
        <p:sp>
          <p:nvSpPr>
            <p:cNvPr id="18" name="TextBox 17"/>
            <p:cNvSpPr txBox="1"/>
            <p:nvPr/>
          </p:nvSpPr>
          <p:spPr>
            <a:xfrm>
              <a:off x="803640" y="3362835"/>
              <a:ext cx="2059657" cy="276999"/>
            </a:xfrm>
            <a:prstGeom prst="rect">
              <a:avLst/>
            </a:prstGeom>
            <a:noFill/>
          </p:spPr>
          <p:txBody>
            <a:bodyPr wrap="square" rtlCol="0">
              <a:spAutoFit/>
            </a:bodyPr>
            <a:lstStyle/>
            <a:p>
              <a:pPr algn="r"/>
              <a:r>
                <a:rPr lang="en-US" altLang="ko-KR" sz="1200" b="1" dirty="0" smtClean="0">
                  <a:solidFill>
                    <a:schemeClr val="accent3"/>
                  </a:solidFill>
                  <a:cs typeface="Arial" pitchFamily="34" charset="0"/>
                </a:rPr>
                <a:t> </a:t>
              </a:r>
              <a:r>
                <a:rPr lang="en-US" altLang="ko-KR" sz="1200" b="1" dirty="0">
                  <a:solidFill>
                    <a:schemeClr val="accent3"/>
                  </a:solidFill>
                  <a:cs typeface="Arial" pitchFamily="34" charset="0"/>
                </a:rPr>
                <a:t>Runs applications </a:t>
              </a:r>
              <a:endParaRPr lang="ko-KR" altLang="en-US" sz="1200" b="1" dirty="0">
                <a:solidFill>
                  <a:schemeClr val="accent3"/>
                </a:solidFill>
                <a:cs typeface="Arial" pitchFamily="34" charset="0"/>
              </a:endParaRPr>
            </a:p>
          </p:txBody>
        </p:sp>
      </p:grpSp>
      <p:grpSp>
        <p:nvGrpSpPr>
          <p:cNvPr id="19" name="Group 18"/>
          <p:cNvGrpSpPr/>
          <p:nvPr/>
        </p:nvGrpSpPr>
        <p:grpSpPr>
          <a:xfrm>
            <a:off x="5068464" y="1376483"/>
            <a:ext cx="3364317" cy="1118190"/>
            <a:chOff x="875099" y="3412231"/>
            <a:chExt cx="2316182" cy="786345"/>
          </a:xfrm>
        </p:grpSpPr>
        <p:sp>
          <p:nvSpPr>
            <p:cNvPr id="20" name="TextBox 19"/>
            <p:cNvSpPr txBox="1"/>
            <p:nvPr/>
          </p:nvSpPr>
          <p:spPr>
            <a:xfrm>
              <a:off x="1131624" y="3614194"/>
              <a:ext cx="2059657" cy="584382"/>
            </a:xfrm>
            <a:prstGeom prst="rect">
              <a:avLst/>
            </a:prstGeom>
            <a:noFill/>
          </p:spPr>
          <p:txBody>
            <a:bodyPr wrap="square" rtlCol="0">
              <a:spAutoFit/>
            </a:bodyPr>
            <a:lstStyle/>
            <a:p>
              <a:r>
                <a:rPr lang="en-GB" altLang="ko-KR" sz="1200" dirty="0">
                  <a:solidFill>
                    <a:schemeClr val="accent3"/>
                  </a:solidFill>
                  <a:cs typeface="Arial" pitchFamily="34" charset="0"/>
                </a:rPr>
                <a:t> Manages computer resources </a:t>
              </a:r>
              <a:endParaRPr lang="en-GB" altLang="ko-KR" sz="1200" dirty="0" smtClean="0">
                <a:solidFill>
                  <a:schemeClr val="accent3"/>
                </a:solidFill>
                <a:cs typeface="Arial" pitchFamily="34" charset="0"/>
              </a:endParaRPr>
            </a:p>
            <a:p>
              <a:r>
                <a:rPr lang="en-GB" altLang="ko-KR" sz="1200" dirty="0" smtClean="0">
                  <a:solidFill>
                    <a:schemeClr val="accent3"/>
                  </a:solidFill>
                  <a:cs typeface="Arial" pitchFamily="34" charset="0"/>
                </a:rPr>
                <a:t> </a:t>
              </a:r>
              <a:r>
                <a:rPr lang="en-GB" altLang="ko-KR" sz="1200" dirty="0">
                  <a:solidFill>
                    <a:schemeClr val="accent3"/>
                  </a:solidFill>
                  <a:cs typeface="Arial" pitchFamily="34" charset="0"/>
                </a:rPr>
                <a:t>Coordinate memory, processing, storage, printers and monitors </a:t>
              </a:r>
              <a:endParaRPr lang="en-GB" altLang="ko-KR" sz="1200" dirty="0" smtClean="0">
                <a:solidFill>
                  <a:schemeClr val="accent3"/>
                </a:solidFill>
                <a:cs typeface="Arial" pitchFamily="34" charset="0"/>
              </a:endParaRPr>
            </a:p>
            <a:p>
              <a:r>
                <a:rPr lang="en-GB" altLang="ko-KR" sz="1200" dirty="0" smtClean="0">
                  <a:solidFill>
                    <a:schemeClr val="accent3"/>
                  </a:solidFill>
                  <a:cs typeface="Arial" pitchFamily="34" charset="0"/>
                </a:rPr>
                <a:t> </a:t>
              </a:r>
              <a:r>
                <a:rPr lang="en-GB" altLang="ko-KR" sz="1200" dirty="0">
                  <a:solidFill>
                    <a:schemeClr val="accent3"/>
                  </a:solidFill>
                  <a:cs typeface="Arial" pitchFamily="34" charset="0"/>
                </a:rPr>
                <a:t>Monitor system performance </a:t>
              </a:r>
              <a:endParaRPr lang="en-GB" altLang="ko-KR" sz="1200" dirty="0" smtClean="0">
                <a:solidFill>
                  <a:schemeClr val="accent3"/>
                </a:solidFill>
                <a:cs typeface="Arial" pitchFamily="34" charset="0"/>
              </a:endParaRPr>
            </a:p>
          </p:txBody>
        </p:sp>
        <p:sp>
          <p:nvSpPr>
            <p:cNvPr id="21" name="TextBox 20"/>
            <p:cNvSpPr txBox="1"/>
            <p:nvPr/>
          </p:nvSpPr>
          <p:spPr>
            <a:xfrm>
              <a:off x="875099" y="3412231"/>
              <a:ext cx="2059657" cy="276999"/>
            </a:xfrm>
            <a:prstGeom prst="rect">
              <a:avLst/>
            </a:prstGeom>
            <a:noFill/>
          </p:spPr>
          <p:txBody>
            <a:bodyPr wrap="square" rtlCol="0">
              <a:spAutoFit/>
            </a:bodyPr>
            <a:lstStyle/>
            <a:p>
              <a:r>
                <a:rPr lang="en-US" altLang="ko-KR" sz="1200" b="1" dirty="0">
                  <a:solidFill>
                    <a:schemeClr val="accent3"/>
                  </a:solidFill>
                  <a:cs typeface="Arial" pitchFamily="34" charset="0"/>
                </a:rPr>
                <a:t>Functions</a:t>
              </a:r>
              <a:endParaRPr lang="ko-KR" altLang="en-US" sz="1200" b="1" dirty="0">
                <a:solidFill>
                  <a:schemeClr val="accent3"/>
                </a:solidFill>
                <a:cs typeface="Arial" pitchFamily="34" charset="0"/>
              </a:endParaRPr>
            </a:p>
          </p:txBody>
        </p:sp>
      </p:grpSp>
      <p:sp>
        <p:nvSpPr>
          <p:cNvPr id="23" name="TextBox 22"/>
          <p:cNvSpPr txBox="1"/>
          <p:nvPr/>
        </p:nvSpPr>
        <p:spPr>
          <a:xfrm>
            <a:off x="5667185" y="2800669"/>
            <a:ext cx="2765596" cy="830997"/>
          </a:xfrm>
          <a:prstGeom prst="rect">
            <a:avLst/>
          </a:prstGeom>
          <a:noFill/>
        </p:spPr>
        <p:txBody>
          <a:bodyPr wrap="square" rtlCol="0">
            <a:spAutoFit/>
          </a:bodyPr>
          <a:lstStyle/>
          <a:p>
            <a:r>
              <a:rPr lang="en-GB" altLang="ko-KR" sz="1200" dirty="0">
                <a:solidFill>
                  <a:schemeClr val="accent3"/>
                </a:solidFill>
                <a:cs typeface="Arial" pitchFamily="34" charset="0"/>
              </a:rPr>
              <a:t> Schedule tasks </a:t>
            </a:r>
          </a:p>
          <a:p>
            <a:r>
              <a:rPr lang="en-GB" altLang="ko-KR" sz="1200" dirty="0">
                <a:solidFill>
                  <a:schemeClr val="accent3"/>
                </a:solidFill>
                <a:cs typeface="Arial" pitchFamily="34" charset="0"/>
              </a:rPr>
              <a:t> Provide security</a:t>
            </a:r>
          </a:p>
          <a:p>
            <a:r>
              <a:rPr lang="en-GB" altLang="ko-KR" sz="1200" dirty="0">
                <a:solidFill>
                  <a:schemeClr val="accent3"/>
                </a:solidFill>
                <a:cs typeface="Arial" pitchFamily="34" charset="0"/>
              </a:rPr>
              <a:t>  Start-up the computer</a:t>
            </a:r>
            <a:endParaRPr lang="ko-KR" altLang="en-US" sz="1200" dirty="0">
              <a:solidFill>
                <a:schemeClr val="accent3"/>
              </a:solidFill>
              <a:cs typeface="Arial" pitchFamily="34" charset="0"/>
            </a:endParaRPr>
          </a:p>
          <a:p>
            <a:r>
              <a:rPr lang="en-US" altLang="ko-KR" sz="1200" dirty="0" smtClean="0">
                <a:solidFill>
                  <a:schemeClr val="accent3"/>
                </a:solidFill>
                <a:cs typeface="Arial" pitchFamily="34" charset="0"/>
              </a:rPr>
              <a:t>.   </a:t>
            </a:r>
            <a:endParaRPr lang="ko-KR" altLang="en-US" sz="1200" dirty="0">
              <a:solidFill>
                <a:schemeClr val="accent3"/>
              </a:solidFill>
              <a:cs typeface="Arial" pitchFamily="34" charset="0"/>
            </a:endParaRPr>
          </a:p>
        </p:txBody>
      </p:sp>
    </p:spTree>
    <p:extLst>
      <p:ext uri="{BB962C8B-B14F-4D97-AF65-F5344CB8AC3E}">
        <p14:creationId xmlns:p14="http://schemas.microsoft.com/office/powerpoint/2010/main" val="956532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ko-KR" dirty="0"/>
              <a:t>Features of an Operating System</a:t>
            </a:r>
            <a:endParaRPr lang="ko-KR" altLang="en-US" dirty="0"/>
          </a:p>
        </p:txBody>
      </p:sp>
      <p:sp>
        <p:nvSpPr>
          <p:cNvPr id="4" name="Text Placeholder 3"/>
          <p:cNvSpPr>
            <a:spLocks noGrp="1"/>
          </p:cNvSpPr>
          <p:nvPr>
            <p:ph type="body" sz="quarter" idx="11"/>
          </p:nvPr>
        </p:nvSpPr>
        <p:spPr/>
        <p:txBody>
          <a:bodyPr/>
          <a:lstStyle/>
          <a:p>
            <a:r>
              <a:rPr lang="en-US" dirty="0" smtClean="0"/>
              <a:t>The common features of every operating system</a:t>
            </a:r>
            <a:endParaRPr lang="en-US" dirty="0"/>
          </a:p>
        </p:txBody>
      </p:sp>
      <p:pic>
        <p:nvPicPr>
          <p:cNvPr id="1026" name="Picture 2" descr="Image result for features of windows interface transparent im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87574"/>
            <a:ext cx="3138092"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eatures of apple interface transparent im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001" y="1582173"/>
            <a:ext cx="3528392" cy="159188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187624" y="2787774"/>
            <a:ext cx="4464496" cy="1754326"/>
          </a:xfrm>
          <a:prstGeom prst="rect">
            <a:avLst/>
          </a:prstGeom>
          <a:noFill/>
        </p:spPr>
        <p:txBody>
          <a:bodyPr wrap="square" rtlCol="0">
            <a:spAutoFit/>
          </a:bodyPr>
          <a:lstStyle/>
          <a:p>
            <a:pPr marL="285750" indent="-285750">
              <a:buFont typeface="Wingdings" panose="05000000000000000000" pitchFamily="2" charset="2"/>
              <a:buChar char="v"/>
            </a:pPr>
            <a:r>
              <a:rPr lang="en-US" b="1" dirty="0">
                <a:solidFill>
                  <a:schemeClr val="accent4">
                    <a:lumMod val="75000"/>
                  </a:schemeClr>
                </a:solidFill>
                <a:latin typeface="Algerian" panose="04020705040A02060702" pitchFamily="82" charset="0"/>
              </a:rPr>
              <a:t>Memory </a:t>
            </a:r>
            <a:r>
              <a:rPr lang="en-US" b="1" dirty="0" smtClean="0">
                <a:solidFill>
                  <a:schemeClr val="accent4">
                    <a:lumMod val="75000"/>
                  </a:schemeClr>
                </a:solidFill>
                <a:latin typeface="Algerian" panose="04020705040A02060702" pitchFamily="82" charset="0"/>
              </a:rPr>
              <a:t>Management</a:t>
            </a:r>
          </a:p>
          <a:p>
            <a:pPr marL="285750" indent="-285750">
              <a:buFont typeface="Wingdings" panose="05000000000000000000" pitchFamily="2" charset="2"/>
              <a:buChar char="v"/>
            </a:pPr>
            <a:r>
              <a:rPr lang="en-US" b="1" dirty="0">
                <a:solidFill>
                  <a:schemeClr val="accent4">
                    <a:lumMod val="75000"/>
                  </a:schemeClr>
                </a:solidFill>
                <a:latin typeface="Algerian" panose="04020705040A02060702" pitchFamily="82" charset="0"/>
              </a:rPr>
              <a:t>File </a:t>
            </a:r>
            <a:r>
              <a:rPr lang="en-US" b="1" dirty="0" smtClean="0">
                <a:solidFill>
                  <a:schemeClr val="accent4">
                    <a:lumMod val="75000"/>
                  </a:schemeClr>
                </a:solidFill>
                <a:latin typeface="Algerian" panose="04020705040A02060702" pitchFamily="82" charset="0"/>
              </a:rPr>
              <a:t>Management</a:t>
            </a:r>
          </a:p>
          <a:p>
            <a:pPr marL="285750" indent="-285750">
              <a:buFont typeface="Wingdings" panose="05000000000000000000" pitchFamily="2" charset="2"/>
              <a:buChar char="v"/>
            </a:pPr>
            <a:r>
              <a:rPr lang="en-US" b="1" dirty="0">
                <a:solidFill>
                  <a:schemeClr val="accent4">
                    <a:lumMod val="75000"/>
                  </a:schemeClr>
                </a:solidFill>
                <a:latin typeface="Algerian" panose="04020705040A02060702" pitchFamily="82" charset="0"/>
              </a:rPr>
              <a:t>Device Management(I/O devices</a:t>
            </a:r>
            <a:r>
              <a:rPr lang="en-US" b="1" dirty="0" smtClean="0">
                <a:solidFill>
                  <a:schemeClr val="accent4">
                    <a:lumMod val="75000"/>
                  </a:schemeClr>
                </a:solidFill>
                <a:latin typeface="Algerian" panose="04020705040A02060702" pitchFamily="82" charset="0"/>
              </a:rPr>
              <a:t>)</a:t>
            </a:r>
          </a:p>
          <a:p>
            <a:pPr marL="285750" indent="-285750">
              <a:buFont typeface="Wingdings" panose="05000000000000000000" pitchFamily="2" charset="2"/>
              <a:buChar char="v"/>
            </a:pPr>
            <a:r>
              <a:rPr lang="en-US" b="1" dirty="0">
                <a:solidFill>
                  <a:schemeClr val="accent4">
                    <a:lumMod val="75000"/>
                  </a:schemeClr>
                </a:solidFill>
                <a:latin typeface="Algerian" panose="04020705040A02060702" pitchFamily="82" charset="0"/>
              </a:rPr>
              <a:t>Protection and </a:t>
            </a:r>
            <a:r>
              <a:rPr lang="en-US" b="1" dirty="0" smtClean="0">
                <a:solidFill>
                  <a:schemeClr val="accent4">
                    <a:lumMod val="75000"/>
                  </a:schemeClr>
                </a:solidFill>
                <a:latin typeface="Algerian" panose="04020705040A02060702" pitchFamily="82" charset="0"/>
              </a:rPr>
              <a:t>Security</a:t>
            </a:r>
          </a:p>
          <a:p>
            <a:pPr marL="285750" indent="-285750">
              <a:buFont typeface="Wingdings" panose="05000000000000000000" pitchFamily="2" charset="2"/>
              <a:buChar char="v"/>
            </a:pPr>
            <a:r>
              <a:rPr lang="en-US" b="1" dirty="0">
                <a:solidFill>
                  <a:schemeClr val="accent4">
                    <a:lumMod val="75000"/>
                  </a:schemeClr>
                </a:solidFill>
                <a:latin typeface="Algerian" panose="04020705040A02060702" pitchFamily="82" charset="0"/>
              </a:rPr>
              <a:t>Network </a:t>
            </a:r>
            <a:r>
              <a:rPr lang="en-US" b="1" dirty="0" smtClean="0">
                <a:solidFill>
                  <a:schemeClr val="accent4">
                    <a:lumMod val="75000"/>
                  </a:schemeClr>
                </a:solidFill>
                <a:latin typeface="Algerian" panose="04020705040A02060702" pitchFamily="82" charset="0"/>
              </a:rPr>
              <a:t>Management</a:t>
            </a:r>
          </a:p>
          <a:p>
            <a:pPr marL="285750" indent="-285750">
              <a:buFont typeface="Wingdings" panose="05000000000000000000" pitchFamily="2" charset="2"/>
              <a:buChar char="v"/>
            </a:pPr>
            <a:r>
              <a:rPr lang="en-US" b="1" dirty="0">
                <a:solidFill>
                  <a:schemeClr val="accent4">
                    <a:lumMod val="75000"/>
                  </a:schemeClr>
                </a:solidFill>
                <a:latin typeface="Algerian" panose="04020705040A02060702" pitchFamily="82" charset="0"/>
              </a:rPr>
              <a:t>User interface/Command line</a:t>
            </a:r>
          </a:p>
        </p:txBody>
      </p:sp>
    </p:spTree>
    <p:extLst>
      <p:ext uri="{BB962C8B-B14F-4D97-AF65-F5344CB8AC3E}">
        <p14:creationId xmlns:p14="http://schemas.microsoft.com/office/powerpoint/2010/main" val="1490317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Categories of Operating Systems </a:t>
            </a:r>
            <a:endParaRPr lang="ko-KR" altLang="en-US" dirty="0"/>
          </a:p>
        </p:txBody>
      </p:sp>
      <p:sp>
        <p:nvSpPr>
          <p:cNvPr id="3" name="Text Placeholder 2"/>
          <p:cNvSpPr>
            <a:spLocks noGrp="1"/>
          </p:cNvSpPr>
          <p:nvPr>
            <p:ph type="body" sz="quarter" idx="11"/>
          </p:nvPr>
        </p:nvSpPr>
        <p:spPr/>
        <p:txBody>
          <a:bodyPr/>
          <a:lstStyle/>
          <a:p>
            <a:pPr lvl="0"/>
            <a:r>
              <a:rPr lang="en-US" altLang="ko-KR" dirty="0"/>
              <a:t>Three basic </a:t>
            </a:r>
            <a:r>
              <a:rPr lang="en-US" altLang="ko-KR" dirty="0" smtClean="0"/>
              <a:t>categories</a:t>
            </a:r>
            <a:endParaRPr lang="en-US" altLang="ko-KR" dirty="0"/>
          </a:p>
        </p:txBody>
      </p:sp>
      <p:sp>
        <p:nvSpPr>
          <p:cNvPr id="4" name="Right Triangle 3"/>
          <p:cNvSpPr/>
          <p:nvPr/>
        </p:nvSpPr>
        <p:spPr>
          <a:xfrm rot="13500000">
            <a:off x="5309863" y="2376418"/>
            <a:ext cx="1476603" cy="147660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179511" y="1213869"/>
            <a:ext cx="2093123" cy="1225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altLang="ko-KR" sz="1100" dirty="0">
                <a:solidFill>
                  <a:schemeClr val="accent4">
                    <a:lumMod val="75000"/>
                  </a:schemeClr>
                </a:solidFill>
              </a:rPr>
              <a:t>Embedded </a:t>
            </a:r>
            <a:r>
              <a:rPr lang="en-GB" altLang="ko-KR" sz="1100" dirty="0" smtClean="0">
                <a:solidFill>
                  <a:schemeClr val="accent4">
                    <a:lumMod val="75000"/>
                  </a:schemeClr>
                </a:solidFill>
              </a:rPr>
              <a:t>operating</a:t>
            </a:r>
          </a:p>
          <a:p>
            <a:pPr algn="r"/>
            <a:r>
              <a:rPr lang="en-GB" altLang="ko-KR" sz="1100" dirty="0" smtClean="0">
                <a:solidFill>
                  <a:schemeClr val="accent4">
                    <a:lumMod val="75000"/>
                  </a:schemeClr>
                </a:solidFill>
              </a:rPr>
              <a:t>systems </a:t>
            </a:r>
            <a:r>
              <a:rPr lang="en-GB" altLang="ko-KR" sz="1100" dirty="0">
                <a:solidFill>
                  <a:schemeClr val="accent4">
                    <a:lumMod val="75000"/>
                  </a:schemeClr>
                </a:solidFill>
              </a:rPr>
              <a:t>– RTOS (real-time operating systems)</a:t>
            </a:r>
            <a:endParaRPr lang="ko-KR" altLang="en-US" sz="1100" dirty="0">
              <a:solidFill>
                <a:schemeClr val="accent4">
                  <a:lumMod val="75000"/>
                </a:schemeClr>
              </a:solidFill>
            </a:endParaRPr>
          </a:p>
        </p:txBody>
      </p:sp>
      <p:sp>
        <p:nvSpPr>
          <p:cNvPr id="8" name="Oval 7"/>
          <p:cNvSpPr/>
          <p:nvPr/>
        </p:nvSpPr>
        <p:spPr>
          <a:xfrm>
            <a:off x="1331640" y="2646657"/>
            <a:ext cx="1512168" cy="861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100" dirty="0">
                <a:solidFill>
                  <a:schemeClr val="accent4">
                    <a:lumMod val="75000"/>
                  </a:schemeClr>
                </a:solidFill>
              </a:rPr>
              <a:t> Stand-alone operating systems</a:t>
            </a:r>
            <a:endParaRPr lang="ko-KR" altLang="en-US" sz="1100" dirty="0">
              <a:solidFill>
                <a:schemeClr val="accent4">
                  <a:lumMod val="75000"/>
                </a:schemeClr>
              </a:solidFill>
            </a:endParaRPr>
          </a:p>
        </p:txBody>
      </p:sp>
      <p:sp>
        <p:nvSpPr>
          <p:cNvPr id="9" name="Oval 8"/>
          <p:cNvSpPr/>
          <p:nvPr/>
        </p:nvSpPr>
        <p:spPr>
          <a:xfrm>
            <a:off x="251520" y="3651870"/>
            <a:ext cx="1584176" cy="1152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ltLang="ko-KR" dirty="0">
                <a:solidFill>
                  <a:schemeClr val="accent4">
                    <a:lumMod val="75000"/>
                  </a:schemeClr>
                </a:solidFill>
              </a:rPr>
              <a:t> </a:t>
            </a:r>
            <a:r>
              <a:rPr lang="en-GB" altLang="ko-KR" sz="1100" dirty="0">
                <a:solidFill>
                  <a:schemeClr val="accent4">
                    <a:lumMod val="75000"/>
                  </a:schemeClr>
                </a:solidFill>
              </a:rPr>
              <a:t>Network operating systems (linked computers) </a:t>
            </a:r>
            <a:endParaRPr lang="ko-KR" altLang="en-US" sz="1100" dirty="0">
              <a:solidFill>
                <a:schemeClr val="accent4">
                  <a:lumMod val="75000"/>
                </a:schemeClr>
              </a:solidFill>
            </a:endParaRPr>
          </a:p>
        </p:txBody>
      </p:sp>
      <p:cxnSp>
        <p:nvCxnSpPr>
          <p:cNvPr id="14" name="Elbow Connector 13"/>
          <p:cNvCxnSpPr/>
          <p:nvPr/>
        </p:nvCxnSpPr>
        <p:spPr>
          <a:xfrm rot="10800000">
            <a:off x="2111395" y="1948829"/>
            <a:ext cx="4204171" cy="476729"/>
          </a:xfrm>
          <a:prstGeom prst="bentConnector3">
            <a:avLst>
              <a:gd name="adj1" fmla="val 50000"/>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5"/>
            <a:endCxn id="8" idx="6"/>
          </p:cNvCxnSpPr>
          <p:nvPr/>
        </p:nvCxnSpPr>
        <p:spPr>
          <a:xfrm flipH="1" flipV="1">
            <a:off x="2843808" y="3077256"/>
            <a:ext cx="3204357" cy="37463"/>
          </a:xfrm>
          <a:prstGeom prst="straightConnector1">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0800000" flipV="1">
            <a:off x="1405074" y="3814923"/>
            <a:ext cx="4896016" cy="482774"/>
          </a:xfrm>
          <a:prstGeom prst="bentConnector3">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012160" y="2791187"/>
            <a:ext cx="1137200" cy="738664"/>
          </a:xfrm>
          <a:prstGeom prst="rect">
            <a:avLst/>
          </a:prstGeom>
          <a:noFill/>
        </p:spPr>
        <p:txBody>
          <a:bodyPr wrap="square" rtlCol="0">
            <a:spAutoFit/>
          </a:bodyPr>
          <a:lstStyle/>
          <a:p>
            <a:r>
              <a:rPr lang="en-US" sz="1400" b="1" dirty="0" smtClean="0">
                <a:solidFill>
                  <a:schemeClr val="accent4">
                    <a:lumMod val="75000"/>
                  </a:schemeClr>
                </a:solidFill>
              </a:rPr>
              <a:t>Operating </a:t>
            </a:r>
            <a:r>
              <a:rPr lang="en-US" sz="1400" b="1" dirty="0">
                <a:solidFill>
                  <a:schemeClr val="accent4">
                    <a:lumMod val="75000"/>
                  </a:schemeClr>
                </a:solidFill>
              </a:rPr>
              <a:t>System </a:t>
            </a:r>
            <a:endParaRPr lang="en-US" sz="1400" b="1" dirty="0" smtClean="0">
              <a:solidFill>
                <a:schemeClr val="accent4">
                  <a:lumMod val="75000"/>
                </a:schemeClr>
              </a:solidFill>
            </a:endParaRPr>
          </a:p>
          <a:p>
            <a:r>
              <a:rPr lang="en-US" sz="1400" b="1" dirty="0">
                <a:solidFill>
                  <a:schemeClr val="accent4">
                    <a:lumMod val="75000"/>
                  </a:schemeClr>
                </a:solidFill>
              </a:rPr>
              <a:t> </a:t>
            </a:r>
            <a:r>
              <a:rPr lang="en-US" sz="1400" b="1" dirty="0" smtClean="0">
                <a:solidFill>
                  <a:schemeClr val="accent4">
                    <a:lumMod val="75000"/>
                  </a:schemeClr>
                </a:solidFill>
              </a:rPr>
              <a:t>   (</a:t>
            </a:r>
            <a:r>
              <a:rPr lang="en-US" sz="1400" b="1" dirty="0">
                <a:solidFill>
                  <a:schemeClr val="accent4">
                    <a:lumMod val="75000"/>
                  </a:schemeClr>
                </a:solidFill>
              </a:rPr>
              <a:t>OS)</a:t>
            </a:r>
          </a:p>
        </p:txBody>
      </p:sp>
    </p:spTree>
    <p:extLst>
      <p:ext uri="{BB962C8B-B14F-4D97-AF65-F5344CB8AC3E}">
        <p14:creationId xmlns:p14="http://schemas.microsoft.com/office/powerpoint/2010/main" val="4034651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p:cNvSpPr txBox="1">
            <a:spLocks/>
          </p:cNvSpPr>
          <p:nvPr/>
        </p:nvSpPr>
        <p:spPr>
          <a:xfrm>
            <a:off x="611560" y="3107660"/>
            <a:ext cx="4400888" cy="222998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2800" b="1" dirty="0" smtClean="0">
                <a:solidFill>
                  <a:schemeClr val="bg1"/>
                </a:solidFill>
                <a:latin typeface="+mj-lt"/>
                <a:cs typeface="Arial" pitchFamily="34" charset="0"/>
              </a:rPr>
              <a:t>Examples:</a:t>
            </a:r>
          </a:p>
          <a:p>
            <a:pPr>
              <a:buFont typeface="Wingdings" panose="05000000000000000000" pitchFamily="2" charset="2"/>
              <a:buChar char="Ø"/>
            </a:pPr>
            <a:r>
              <a:rPr lang="en-US" altLang="ko-KR" sz="2800" b="1" dirty="0" smtClean="0">
                <a:solidFill>
                  <a:schemeClr val="tx1">
                    <a:lumMod val="95000"/>
                    <a:lumOff val="5000"/>
                  </a:schemeClr>
                </a:solidFill>
                <a:latin typeface="+mj-lt"/>
                <a:cs typeface="Arial" pitchFamily="34" charset="0"/>
              </a:rPr>
              <a:t>Smartphones</a:t>
            </a:r>
          </a:p>
          <a:p>
            <a:pPr>
              <a:buFont typeface="Wingdings" panose="05000000000000000000" pitchFamily="2" charset="2"/>
              <a:buChar char="Ø"/>
            </a:pPr>
            <a:r>
              <a:rPr lang="en-US" altLang="ko-KR" sz="2800" b="1" dirty="0" smtClean="0">
                <a:solidFill>
                  <a:schemeClr val="tx1">
                    <a:lumMod val="95000"/>
                    <a:lumOff val="5000"/>
                  </a:schemeClr>
                </a:solidFill>
                <a:latin typeface="+mj-lt"/>
                <a:cs typeface="Arial" pitchFamily="34" charset="0"/>
              </a:rPr>
              <a:t>Smart watches</a:t>
            </a:r>
          </a:p>
          <a:p>
            <a:pPr>
              <a:buFont typeface="Wingdings" panose="05000000000000000000" pitchFamily="2" charset="2"/>
              <a:buChar char="Ø"/>
            </a:pPr>
            <a:r>
              <a:rPr lang="en-US" altLang="ko-KR" sz="2800" b="1" dirty="0" smtClean="0">
                <a:solidFill>
                  <a:schemeClr val="tx1">
                    <a:lumMod val="95000"/>
                    <a:lumOff val="5000"/>
                  </a:schemeClr>
                </a:solidFill>
                <a:latin typeface="+mj-lt"/>
                <a:cs typeface="Arial" pitchFamily="34" charset="0"/>
              </a:rPr>
              <a:t>Video game systems</a:t>
            </a:r>
            <a:endParaRPr lang="ko-KR" altLang="en-US" sz="2800" b="1" dirty="0">
              <a:solidFill>
                <a:schemeClr val="tx1">
                  <a:lumMod val="95000"/>
                  <a:lumOff val="5000"/>
                </a:schemeClr>
              </a:solidFill>
              <a:latin typeface="+mj-lt"/>
              <a:cs typeface="Arial" pitchFamily="34" charset="0"/>
            </a:endParaRPr>
          </a:p>
        </p:txBody>
      </p:sp>
      <p:grpSp>
        <p:nvGrpSpPr>
          <p:cNvPr id="15" name="Group 14"/>
          <p:cNvGrpSpPr/>
          <p:nvPr/>
        </p:nvGrpSpPr>
        <p:grpSpPr>
          <a:xfrm>
            <a:off x="4211960" y="-61635"/>
            <a:ext cx="4032448" cy="1062397"/>
            <a:chOff x="467544" y="688428"/>
            <a:chExt cx="4220004" cy="1062397"/>
          </a:xfrm>
        </p:grpSpPr>
        <p:sp>
          <p:nvSpPr>
            <p:cNvPr id="16" name="TextBox 15"/>
            <p:cNvSpPr txBox="1"/>
            <p:nvPr/>
          </p:nvSpPr>
          <p:spPr>
            <a:xfrm>
              <a:off x="467544" y="1473826"/>
              <a:ext cx="3240360" cy="276999"/>
            </a:xfrm>
            <a:prstGeom prst="rect">
              <a:avLst/>
            </a:prstGeom>
            <a:noFill/>
          </p:spPr>
          <p:txBody>
            <a:bodyPr wrap="square" rtlCol="0">
              <a:spAutoFit/>
            </a:bodyPr>
            <a:lstStyle/>
            <a:p>
              <a:pPr algn="r"/>
              <a:r>
                <a:rPr lang="en-US" altLang="ko-KR" sz="1200" dirty="0" smtClean="0">
                  <a:solidFill>
                    <a:schemeClr val="bg1"/>
                  </a:solidFill>
                  <a:cs typeface="Arial" pitchFamily="34" charset="0"/>
                </a:rPr>
                <a:t>l    </a:t>
              </a:r>
              <a:endParaRPr lang="en-US" altLang="ko-KR" sz="1200" dirty="0">
                <a:solidFill>
                  <a:schemeClr val="bg1"/>
                </a:solidFill>
                <a:cs typeface="Arial" pitchFamily="34" charset="0"/>
              </a:endParaRPr>
            </a:p>
          </p:txBody>
        </p:sp>
        <p:sp>
          <p:nvSpPr>
            <p:cNvPr id="17" name="TextBox 16"/>
            <p:cNvSpPr txBox="1"/>
            <p:nvPr/>
          </p:nvSpPr>
          <p:spPr>
            <a:xfrm>
              <a:off x="467544" y="688428"/>
              <a:ext cx="4220004" cy="1015663"/>
            </a:xfrm>
            <a:prstGeom prst="rect">
              <a:avLst/>
            </a:prstGeom>
            <a:noFill/>
          </p:spPr>
          <p:txBody>
            <a:bodyPr wrap="square" rtlCol="0">
              <a:spAutoFit/>
            </a:bodyPr>
            <a:lstStyle/>
            <a:p>
              <a:pPr algn="r"/>
              <a:r>
                <a:rPr lang="en-GB" altLang="ko-KR" sz="2000" dirty="0">
                  <a:solidFill>
                    <a:schemeClr val="bg1"/>
                  </a:solidFill>
                </a:rPr>
                <a:t>Embedded operating</a:t>
              </a:r>
            </a:p>
            <a:p>
              <a:pPr algn="r"/>
              <a:r>
                <a:rPr lang="en-GB" altLang="ko-KR" sz="2000" dirty="0">
                  <a:solidFill>
                    <a:schemeClr val="bg1"/>
                  </a:solidFill>
                </a:rPr>
                <a:t>systems – RTOS </a:t>
              </a:r>
              <a:r>
                <a:rPr lang="en-GB" altLang="ko-KR" sz="2000" dirty="0" smtClean="0">
                  <a:solidFill>
                    <a:schemeClr val="bg1"/>
                  </a:solidFill>
                </a:rPr>
                <a:t>(Real-time </a:t>
              </a:r>
              <a:r>
                <a:rPr lang="en-GB" altLang="ko-KR" sz="2000" dirty="0">
                  <a:solidFill>
                    <a:schemeClr val="bg1"/>
                  </a:solidFill>
                </a:rPr>
                <a:t>operating systems)</a:t>
              </a:r>
              <a:endParaRPr lang="ko-KR" altLang="en-US" sz="2000" dirty="0">
                <a:solidFill>
                  <a:schemeClr val="bg1"/>
                </a:solidFill>
              </a:endParaRPr>
            </a:p>
          </p:txBody>
        </p:sp>
      </p:grpSp>
      <p:pic>
        <p:nvPicPr>
          <p:cNvPr id="4" name="Picture Placeholder 3"/>
          <p:cNvPicPr>
            <a:picLocks noGrp="1" noChangeAspect="1"/>
          </p:cNvPicPr>
          <p:nvPr>
            <p:ph type="pic" idx="1"/>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15266" r="15266"/>
          <a:stretch>
            <a:fillRect/>
          </a:stretch>
        </p:blipFill>
        <p:spPr>
          <a:xfrm>
            <a:off x="-342" y="0"/>
            <a:ext cx="4835732" cy="3867894"/>
          </a:xfrm>
        </p:spPr>
      </p:pic>
      <p:pic>
        <p:nvPicPr>
          <p:cNvPr id="6" name="Picture Placeholder 5"/>
          <p:cNvPicPr>
            <a:picLocks noGrp="1" noChangeAspect="1"/>
          </p:cNvPicPr>
          <p:nvPr>
            <p:ph type="pic" idx="10"/>
          </p:nvPr>
        </p:nvPicPr>
        <p:blipFill>
          <a:blip r:embed="rId4" cstate="print">
            <a:extLst>
              <a:ext uri="{28A0092B-C50C-407E-A947-70E740481C1C}">
                <a14:useLocalDpi xmlns:a14="http://schemas.microsoft.com/office/drawing/2010/main" val="0"/>
              </a:ext>
            </a:extLst>
          </a:blip>
          <a:srcRect t="9997" b="9997"/>
          <a:stretch>
            <a:fillRect/>
          </a:stretch>
        </p:blipFill>
        <p:spPr>
          <a:xfrm>
            <a:off x="4283969" y="3301809"/>
            <a:ext cx="2302734" cy="1841691"/>
          </a:xfrm>
        </p:spPr>
      </p:pic>
      <p:sp>
        <p:nvSpPr>
          <p:cNvPr id="2" name="Rectangle 1"/>
          <p:cNvSpPr/>
          <p:nvPr/>
        </p:nvSpPr>
        <p:spPr>
          <a:xfrm>
            <a:off x="4211960" y="1015663"/>
            <a:ext cx="4780072" cy="1569660"/>
          </a:xfrm>
          <a:prstGeom prst="rect">
            <a:avLst/>
          </a:prstGeom>
        </p:spPr>
        <p:txBody>
          <a:bodyPr wrap="square">
            <a:spAutoFit/>
          </a:bodyPr>
          <a:lstStyle/>
          <a:p>
            <a:r>
              <a:rPr lang="en-GB" sz="1600" dirty="0">
                <a:solidFill>
                  <a:srgbClr val="000000"/>
                </a:solidFill>
                <a:latin typeface="Arial" panose="020B0604020202020204" pitchFamily="34" charset="0"/>
              </a:rPr>
              <a:t>A Real Time Operating System, commonly known as an RTOS, is a software component that </a:t>
            </a:r>
            <a:endParaRPr lang="en-GB" sz="1600" dirty="0" smtClean="0">
              <a:solidFill>
                <a:srgbClr val="000000"/>
              </a:solidFill>
              <a:latin typeface="Arial" panose="020B0604020202020204" pitchFamily="34" charset="0"/>
            </a:endParaRPr>
          </a:p>
          <a:p>
            <a:r>
              <a:rPr lang="en-GB" sz="1600" dirty="0" smtClean="0">
                <a:solidFill>
                  <a:srgbClr val="000000"/>
                </a:solidFill>
                <a:latin typeface="Arial" panose="020B0604020202020204" pitchFamily="34" charset="0"/>
              </a:rPr>
              <a:t>rapidly </a:t>
            </a:r>
            <a:r>
              <a:rPr lang="en-GB" sz="1600" dirty="0">
                <a:solidFill>
                  <a:srgbClr val="000000"/>
                </a:solidFill>
                <a:latin typeface="Arial" panose="020B0604020202020204" pitchFamily="34" charset="0"/>
              </a:rPr>
              <a:t>switches between tasks, giving the </a:t>
            </a:r>
            <a:endParaRPr lang="en-GB" sz="1600" dirty="0" smtClean="0">
              <a:solidFill>
                <a:srgbClr val="000000"/>
              </a:solidFill>
              <a:latin typeface="Arial" panose="020B0604020202020204" pitchFamily="34" charset="0"/>
            </a:endParaRPr>
          </a:p>
          <a:p>
            <a:r>
              <a:rPr lang="en-GB" sz="1600" dirty="0" smtClean="0">
                <a:solidFill>
                  <a:srgbClr val="000000"/>
                </a:solidFill>
                <a:latin typeface="Arial" panose="020B0604020202020204" pitchFamily="34" charset="0"/>
              </a:rPr>
              <a:t>impression </a:t>
            </a:r>
            <a:r>
              <a:rPr lang="en-GB" sz="1600" dirty="0">
                <a:solidFill>
                  <a:srgbClr val="000000"/>
                </a:solidFill>
                <a:latin typeface="Arial" panose="020B0604020202020204" pitchFamily="34" charset="0"/>
              </a:rPr>
              <a:t>that multiple programs are being </a:t>
            </a:r>
          </a:p>
          <a:p>
            <a:r>
              <a:rPr lang="en-GB" sz="1600" dirty="0" smtClean="0">
                <a:solidFill>
                  <a:srgbClr val="000000"/>
                </a:solidFill>
                <a:latin typeface="Arial" panose="020B0604020202020204" pitchFamily="34" charset="0"/>
              </a:rPr>
              <a:t>executed </a:t>
            </a:r>
            <a:r>
              <a:rPr lang="en-GB" sz="1600" dirty="0">
                <a:solidFill>
                  <a:srgbClr val="000000"/>
                </a:solidFill>
                <a:latin typeface="Arial" panose="020B0604020202020204" pitchFamily="34" charset="0"/>
              </a:rPr>
              <a:t>at the same time on a single processing core.</a:t>
            </a:r>
            <a:endParaRPr lang="en-US" sz="16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2143" y="3295368"/>
            <a:ext cx="2765902" cy="16397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 y="446196"/>
            <a:ext cx="1491403" cy="2271000"/>
          </a:xfrm>
          <a:prstGeom prst="rect">
            <a:avLst/>
          </a:prstGeom>
        </p:spPr>
      </p:pic>
    </p:spTree>
    <p:extLst>
      <p:ext uri="{BB962C8B-B14F-4D97-AF65-F5344CB8AC3E}">
        <p14:creationId xmlns:p14="http://schemas.microsoft.com/office/powerpoint/2010/main" val="33845958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44031"/>
            <a:ext cx="9144000" cy="576064"/>
          </a:xfrm>
        </p:spPr>
        <p:txBody>
          <a:bodyPr/>
          <a:lstStyle/>
          <a:p>
            <a:r>
              <a:rPr lang="en-US" altLang="ko-KR" sz="2800" dirty="0"/>
              <a:t>Mobile Operating Systems</a:t>
            </a:r>
          </a:p>
          <a:p>
            <a:endParaRPr lang="ko-KR" altLang="en-US" dirty="0"/>
          </a:p>
        </p:txBody>
      </p:sp>
      <p:sp>
        <p:nvSpPr>
          <p:cNvPr id="3" name="Text Placeholder 2"/>
          <p:cNvSpPr>
            <a:spLocks noGrp="1"/>
          </p:cNvSpPr>
          <p:nvPr>
            <p:ph type="body" sz="quarter" idx="11"/>
          </p:nvPr>
        </p:nvSpPr>
        <p:spPr>
          <a:xfrm>
            <a:off x="611560" y="693586"/>
            <a:ext cx="7668344" cy="288032"/>
          </a:xfrm>
        </p:spPr>
        <p:txBody>
          <a:bodyPr/>
          <a:lstStyle/>
          <a:p>
            <a:pPr lvl="0"/>
            <a:r>
              <a:rPr lang="en-GB" dirty="0"/>
              <a:t>A</a:t>
            </a:r>
            <a:r>
              <a:rPr lang="en-GB" dirty="0" smtClean="0"/>
              <a:t> </a:t>
            </a:r>
            <a:r>
              <a:rPr lang="en-GB" dirty="0"/>
              <a:t>mobile operating system is the software platform on top of which other programs can run on mobile devices. The operating system is responsible for determining the functions and features available on your device, such as</a:t>
            </a:r>
            <a:endParaRPr lang="en-US" altLang="ko-KR" dirty="0"/>
          </a:p>
        </p:txBody>
      </p:sp>
      <p:sp>
        <p:nvSpPr>
          <p:cNvPr id="15" name="TextBox 14"/>
          <p:cNvSpPr txBox="1"/>
          <p:nvPr/>
        </p:nvSpPr>
        <p:spPr>
          <a:xfrm>
            <a:off x="756141" y="2922971"/>
            <a:ext cx="3491864" cy="338554"/>
          </a:xfrm>
          <a:prstGeom prst="rect">
            <a:avLst/>
          </a:prstGeom>
          <a:noFill/>
        </p:spPr>
        <p:txBody>
          <a:bodyPr wrap="square" rtlCol="0">
            <a:spAutoFit/>
          </a:bodyPr>
          <a:lstStyle/>
          <a:p>
            <a:pPr algn="r"/>
            <a:r>
              <a:rPr lang="en-US" sz="1600" dirty="0">
                <a:solidFill>
                  <a:schemeClr val="accent1">
                    <a:lumMod val="75000"/>
                  </a:schemeClr>
                </a:solidFill>
              </a:rPr>
              <a:t>synchronization with applications</a:t>
            </a:r>
            <a:endParaRPr lang="ko-KR" altLang="en-US" sz="1600" b="1" dirty="0">
              <a:solidFill>
                <a:schemeClr val="accent1">
                  <a:lumMod val="75000"/>
                </a:schemeClr>
              </a:solidFill>
              <a:cs typeface="Arial" pitchFamily="34" charset="0"/>
            </a:endParaRPr>
          </a:p>
        </p:txBody>
      </p:sp>
      <p:sp>
        <p:nvSpPr>
          <p:cNvPr id="18" name="TextBox 17"/>
          <p:cNvSpPr txBox="1"/>
          <p:nvPr/>
        </p:nvSpPr>
        <p:spPr>
          <a:xfrm>
            <a:off x="-130744" y="2281335"/>
            <a:ext cx="2539483" cy="369332"/>
          </a:xfrm>
          <a:prstGeom prst="rect">
            <a:avLst/>
          </a:prstGeom>
          <a:noFill/>
        </p:spPr>
        <p:txBody>
          <a:bodyPr wrap="square" rtlCol="0">
            <a:spAutoFit/>
          </a:bodyPr>
          <a:lstStyle/>
          <a:p>
            <a:pPr algn="r"/>
            <a:r>
              <a:rPr lang="en-US" dirty="0">
                <a:solidFill>
                  <a:schemeClr val="accent1">
                    <a:lumMod val="75000"/>
                  </a:schemeClr>
                </a:solidFill>
              </a:rPr>
              <a:t>keyboards</a:t>
            </a:r>
            <a:endParaRPr lang="ko-KR" altLang="en-US" b="1" dirty="0">
              <a:solidFill>
                <a:schemeClr val="accent1">
                  <a:lumMod val="75000"/>
                </a:schemeClr>
              </a:solidFill>
              <a:cs typeface="Arial" pitchFamily="34" charset="0"/>
            </a:endParaRPr>
          </a:p>
        </p:txBody>
      </p:sp>
      <p:sp>
        <p:nvSpPr>
          <p:cNvPr id="21" name="TextBox 20"/>
          <p:cNvSpPr txBox="1"/>
          <p:nvPr/>
        </p:nvSpPr>
        <p:spPr>
          <a:xfrm>
            <a:off x="6320892" y="1943109"/>
            <a:ext cx="2539483" cy="276999"/>
          </a:xfrm>
          <a:prstGeom prst="rect">
            <a:avLst/>
          </a:prstGeom>
          <a:noFill/>
        </p:spPr>
        <p:txBody>
          <a:bodyPr wrap="square" rtlCol="0">
            <a:spAutoFit/>
          </a:bodyPr>
          <a:lstStyle/>
          <a:p>
            <a:endParaRPr lang="ko-KR" altLang="en-US" sz="1200" b="1" dirty="0">
              <a:solidFill>
                <a:schemeClr val="accent2"/>
              </a:solidFill>
              <a:cs typeface="Arial" pitchFamily="34" charset="0"/>
            </a:endParaRPr>
          </a:p>
        </p:txBody>
      </p:sp>
      <p:sp>
        <p:nvSpPr>
          <p:cNvPr id="24" name="TextBox 23"/>
          <p:cNvSpPr txBox="1"/>
          <p:nvPr/>
        </p:nvSpPr>
        <p:spPr>
          <a:xfrm>
            <a:off x="1106266" y="4187819"/>
            <a:ext cx="2539483" cy="276999"/>
          </a:xfrm>
          <a:prstGeom prst="rect">
            <a:avLst/>
          </a:prstGeom>
          <a:noFill/>
        </p:spPr>
        <p:txBody>
          <a:bodyPr wrap="square" rtlCol="0">
            <a:spAutoFit/>
          </a:bodyPr>
          <a:lstStyle/>
          <a:p>
            <a:r>
              <a:rPr lang="en-US" altLang="ko-KR" sz="1200" b="1" dirty="0" smtClean="0">
                <a:solidFill>
                  <a:schemeClr val="accent1"/>
                </a:solidFill>
                <a:cs typeface="Arial" pitchFamily="34" charset="0"/>
              </a:rPr>
              <a:t>Emails</a:t>
            </a:r>
            <a:endParaRPr lang="ko-KR" altLang="en-US" sz="1200" b="1" dirty="0">
              <a:solidFill>
                <a:schemeClr val="accent1"/>
              </a:solidFill>
              <a:cs typeface="Arial" pitchFamily="34" charset="0"/>
            </a:endParaRPr>
          </a:p>
        </p:txBody>
      </p:sp>
      <p:sp>
        <p:nvSpPr>
          <p:cNvPr id="25" name="Oval 24"/>
          <p:cNvSpPr/>
          <p:nvPr/>
        </p:nvSpPr>
        <p:spPr>
          <a:xfrm>
            <a:off x="524817" y="3509558"/>
            <a:ext cx="577200" cy="541839"/>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Oval 25"/>
          <p:cNvSpPr/>
          <p:nvPr/>
        </p:nvSpPr>
        <p:spPr>
          <a:xfrm>
            <a:off x="467543" y="1419622"/>
            <a:ext cx="577200" cy="57538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Oval 26"/>
          <p:cNvSpPr/>
          <p:nvPr/>
        </p:nvSpPr>
        <p:spPr>
          <a:xfrm>
            <a:off x="472587" y="2143801"/>
            <a:ext cx="577201" cy="60305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Oval 27"/>
          <p:cNvSpPr/>
          <p:nvPr/>
        </p:nvSpPr>
        <p:spPr>
          <a:xfrm>
            <a:off x="551547" y="4063296"/>
            <a:ext cx="583776" cy="62491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9"/>
          <p:cNvSpPr/>
          <p:nvPr/>
        </p:nvSpPr>
        <p:spPr>
          <a:xfrm>
            <a:off x="576163" y="1537802"/>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ectangle 16"/>
          <p:cNvSpPr/>
          <p:nvPr/>
        </p:nvSpPr>
        <p:spPr>
          <a:xfrm rot="2700000">
            <a:off x="771729" y="4120013"/>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Oval 21"/>
          <p:cNvSpPr>
            <a:spLocks noChangeAspect="1"/>
          </p:cNvSpPr>
          <p:nvPr/>
        </p:nvSpPr>
        <p:spPr>
          <a:xfrm>
            <a:off x="576163" y="2263845"/>
            <a:ext cx="359957" cy="3629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ounded Rectangle 27"/>
          <p:cNvSpPr/>
          <p:nvPr/>
        </p:nvSpPr>
        <p:spPr>
          <a:xfrm>
            <a:off x="668014" y="3662996"/>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Oval 21"/>
          <p:cNvSpPr>
            <a:spLocks noChangeAspect="1"/>
          </p:cNvSpPr>
          <p:nvPr/>
        </p:nvSpPr>
        <p:spPr>
          <a:xfrm>
            <a:off x="524817" y="2831974"/>
            <a:ext cx="519926" cy="52426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38D4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Rectangle 3"/>
          <p:cNvSpPr/>
          <p:nvPr/>
        </p:nvSpPr>
        <p:spPr>
          <a:xfrm>
            <a:off x="1138998" y="1509261"/>
            <a:ext cx="1569660" cy="369332"/>
          </a:xfrm>
          <a:prstGeom prst="rect">
            <a:avLst/>
          </a:prstGeom>
        </p:spPr>
        <p:txBody>
          <a:bodyPr wrap="none">
            <a:spAutoFit/>
          </a:bodyPr>
          <a:lstStyle/>
          <a:p>
            <a:r>
              <a:rPr lang="en-US" dirty="0" smtClean="0">
                <a:solidFill>
                  <a:schemeClr val="accent1">
                    <a:lumMod val="75000"/>
                  </a:schemeClr>
                </a:solidFill>
                <a:latin typeface="Arial" panose="020B0604020202020204" pitchFamily="34" charset="0"/>
              </a:rPr>
              <a:t>Thumb wheel</a:t>
            </a:r>
            <a:endParaRPr lang="en-US" dirty="0">
              <a:solidFill>
                <a:schemeClr val="accent1">
                  <a:lumMod val="75000"/>
                </a:schemeClr>
              </a:solidFill>
            </a:endParaRPr>
          </a:p>
        </p:txBody>
      </p:sp>
      <p:sp>
        <p:nvSpPr>
          <p:cNvPr id="38" name="Rectangle 37"/>
          <p:cNvSpPr/>
          <p:nvPr/>
        </p:nvSpPr>
        <p:spPr>
          <a:xfrm>
            <a:off x="611560" y="3549266"/>
            <a:ext cx="2574908" cy="405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lumMod val="60000"/>
                    <a:lumOff val="40000"/>
                  </a:schemeClr>
                </a:solidFill>
              </a:rPr>
              <a:t>Text massages</a:t>
            </a:r>
            <a:endParaRPr lang="en-US" sz="1600" dirty="0">
              <a:solidFill>
                <a:schemeClr val="accent2">
                  <a:lumMod val="60000"/>
                  <a:lumOff val="40000"/>
                </a:schemeClr>
              </a:solidFill>
            </a:endParaRPr>
          </a:p>
        </p:txBody>
      </p:sp>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3" y="419917"/>
            <a:ext cx="7521624" cy="4701015"/>
          </a:xfrm>
          <a:prstGeom prst="rect">
            <a:avLst/>
          </a:prstGeom>
        </p:spPr>
      </p:pic>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346" y="1725305"/>
            <a:ext cx="4462283" cy="3382911"/>
          </a:xfrm>
          <a:prstGeom prst="rect">
            <a:avLst/>
          </a:prstGeom>
        </p:spPr>
      </p:pic>
    </p:spTree>
    <p:extLst>
      <p:ext uri="{BB962C8B-B14F-4D97-AF65-F5344CB8AC3E}">
        <p14:creationId xmlns:p14="http://schemas.microsoft.com/office/powerpoint/2010/main" val="34512972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44031"/>
            <a:ext cx="9144000" cy="576064"/>
          </a:xfrm>
        </p:spPr>
        <p:txBody>
          <a:bodyPr/>
          <a:lstStyle/>
          <a:p>
            <a:r>
              <a:rPr lang="en-US" altLang="ko-KR" dirty="0" smtClean="0"/>
              <a:t>Some of the well known </a:t>
            </a:r>
            <a:endParaRPr lang="ko-KR" altLang="en-US" dirty="0"/>
          </a:p>
        </p:txBody>
      </p:sp>
      <p:sp>
        <p:nvSpPr>
          <p:cNvPr id="21" name="TextBox 20"/>
          <p:cNvSpPr txBox="1"/>
          <p:nvPr/>
        </p:nvSpPr>
        <p:spPr>
          <a:xfrm>
            <a:off x="6320892" y="1943109"/>
            <a:ext cx="2539483" cy="276999"/>
          </a:xfrm>
          <a:prstGeom prst="rect">
            <a:avLst/>
          </a:prstGeom>
          <a:noFill/>
        </p:spPr>
        <p:txBody>
          <a:bodyPr wrap="square" rtlCol="0">
            <a:spAutoFit/>
          </a:bodyPr>
          <a:lstStyle/>
          <a:p>
            <a:endParaRPr lang="ko-KR" altLang="en-US" sz="1200" b="1" dirty="0">
              <a:solidFill>
                <a:schemeClr val="accent2"/>
              </a:solidFill>
              <a:cs typeface="Arial" pitchFamily="34" charset="0"/>
            </a:endParaRPr>
          </a:p>
        </p:txBody>
      </p:sp>
      <p:sp>
        <p:nvSpPr>
          <p:cNvPr id="29" name="Rectangle 9"/>
          <p:cNvSpPr/>
          <p:nvPr/>
        </p:nvSpPr>
        <p:spPr>
          <a:xfrm>
            <a:off x="576163" y="1537802"/>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ectangle 16"/>
          <p:cNvSpPr/>
          <p:nvPr/>
        </p:nvSpPr>
        <p:spPr>
          <a:xfrm rot="2700000">
            <a:off x="771729" y="4120013"/>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Oval 21"/>
          <p:cNvSpPr>
            <a:spLocks noChangeAspect="1"/>
          </p:cNvSpPr>
          <p:nvPr/>
        </p:nvSpPr>
        <p:spPr>
          <a:xfrm>
            <a:off x="576163" y="2263845"/>
            <a:ext cx="359957" cy="3629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ounded Rectangle 27"/>
          <p:cNvSpPr/>
          <p:nvPr/>
        </p:nvSpPr>
        <p:spPr>
          <a:xfrm>
            <a:off x="668014" y="3662996"/>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721312"/>
            <a:ext cx="3758417" cy="18513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247632"/>
            <a:ext cx="4032448" cy="2441047"/>
          </a:xfrm>
          <a:prstGeom prst="rect">
            <a:avLst/>
          </a:prstGeom>
        </p:spPr>
      </p:pic>
    </p:spTree>
    <p:extLst>
      <p:ext uri="{BB962C8B-B14F-4D97-AF65-F5344CB8AC3E}">
        <p14:creationId xmlns:p14="http://schemas.microsoft.com/office/powerpoint/2010/main" val="10416169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p:cNvSpPr txBox="1">
            <a:spLocks/>
          </p:cNvSpPr>
          <p:nvPr/>
        </p:nvSpPr>
        <p:spPr>
          <a:xfrm>
            <a:off x="922168" y="2799555"/>
            <a:ext cx="4400888" cy="222998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2800" b="1" dirty="0" smtClean="0">
                <a:solidFill>
                  <a:schemeClr val="bg1"/>
                </a:solidFill>
                <a:latin typeface="+mj-lt"/>
                <a:cs typeface="Arial" pitchFamily="34" charset="0"/>
              </a:rPr>
              <a:t>Examples:</a:t>
            </a:r>
          </a:p>
          <a:p>
            <a:pPr>
              <a:buFont typeface="Wingdings" panose="05000000000000000000" pitchFamily="2" charset="2"/>
              <a:buChar char="Ø"/>
            </a:pPr>
            <a:r>
              <a:rPr lang="en-US" sz="2400" dirty="0"/>
              <a:t>Windows </a:t>
            </a:r>
            <a:r>
              <a:rPr lang="en-US" sz="2400" dirty="0" smtClean="0"/>
              <a:t>95</a:t>
            </a:r>
          </a:p>
          <a:p>
            <a:pPr>
              <a:buFont typeface="Wingdings" panose="05000000000000000000" pitchFamily="2" charset="2"/>
              <a:buChar char="Ø"/>
            </a:pPr>
            <a:r>
              <a:rPr lang="en-US" sz="2400" dirty="0"/>
              <a:t>Mac </a:t>
            </a:r>
            <a:r>
              <a:rPr lang="en-US" sz="2400" dirty="0" smtClean="0"/>
              <a:t>OS</a:t>
            </a:r>
          </a:p>
          <a:p>
            <a:pPr>
              <a:buFont typeface="Wingdings" panose="05000000000000000000" pitchFamily="2" charset="2"/>
              <a:buChar char="Ø"/>
            </a:pPr>
            <a:r>
              <a:rPr lang="en-US" sz="2400" dirty="0"/>
              <a:t>Windows 2000 </a:t>
            </a:r>
            <a:r>
              <a:rPr lang="en-US" sz="2400" dirty="0" smtClean="0"/>
              <a:t>professional</a:t>
            </a:r>
            <a:endParaRPr lang="en-US" altLang="ko-KR" sz="2400" b="1" dirty="0" smtClean="0">
              <a:solidFill>
                <a:schemeClr val="tx1">
                  <a:lumMod val="95000"/>
                  <a:lumOff val="5000"/>
                </a:schemeClr>
              </a:solidFill>
              <a:latin typeface="+mj-lt"/>
              <a:cs typeface="Arial" pitchFamily="34" charset="0"/>
            </a:endParaRPr>
          </a:p>
        </p:txBody>
      </p:sp>
      <p:grpSp>
        <p:nvGrpSpPr>
          <p:cNvPr id="15" name="Group 14"/>
          <p:cNvGrpSpPr/>
          <p:nvPr/>
        </p:nvGrpSpPr>
        <p:grpSpPr>
          <a:xfrm>
            <a:off x="4211960" y="46655"/>
            <a:ext cx="4390967" cy="954107"/>
            <a:chOff x="467544" y="796718"/>
            <a:chExt cx="4595198" cy="954107"/>
          </a:xfrm>
        </p:grpSpPr>
        <p:sp>
          <p:nvSpPr>
            <p:cNvPr id="16" name="TextBox 15"/>
            <p:cNvSpPr txBox="1"/>
            <p:nvPr/>
          </p:nvSpPr>
          <p:spPr>
            <a:xfrm>
              <a:off x="467544" y="1473826"/>
              <a:ext cx="3240360" cy="276999"/>
            </a:xfrm>
            <a:prstGeom prst="rect">
              <a:avLst/>
            </a:prstGeom>
            <a:noFill/>
          </p:spPr>
          <p:txBody>
            <a:bodyPr wrap="square" rtlCol="0">
              <a:spAutoFit/>
            </a:bodyPr>
            <a:lstStyle/>
            <a:p>
              <a:pPr algn="r"/>
              <a:r>
                <a:rPr lang="en-US" altLang="ko-KR" sz="1200" dirty="0" smtClean="0">
                  <a:solidFill>
                    <a:schemeClr val="bg1"/>
                  </a:solidFill>
                  <a:cs typeface="Arial" pitchFamily="34" charset="0"/>
                </a:rPr>
                <a:t>l    </a:t>
              </a:r>
              <a:endParaRPr lang="en-US" altLang="ko-KR" sz="1200" dirty="0">
                <a:solidFill>
                  <a:schemeClr val="bg1"/>
                </a:solidFill>
                <a:cs typeface="Arial" pitchFamily="34" charset="0"/>
              </a:endParaRPr>
            </a:p>
          </p:txBody>
        </p:sp>
        <p:sp>
          <p:nvSpPr>
            <p:cNvPr id="17" name="TextBox 16"/>
            <p:cNvSpPr txBox="1"/>
            <p:nvPr/>
          </p:nvSpPr>
          <p:spPr>
            <a:xfrm>
              <a:off x="842738" y="796718"/>
              <a:ext cx="4220004" cy="954107"/>
            </a:xfrm>
            <a:prstGeom prst="rect">
              <a:avLst/>
            </a:prstGeom>
            <a:noFill/>
          </p:spPr>
          <p:txBody>
            <a:bodyPr wrap="square" rtlCol="0">
              <a:spAutoFit/>
            </a:bodyPr>
            <a:lstStyle/>
            <a:p>
              <a:pPr algn="r"/>
              <a:r>
                <a:rPr lang="en-GB" altLang="ko-KR" sz="2000" dirty="0">
                  <a:solidFill>
                    <a:schemeClr val="bg1"/>
                  </a:solidFill>
                </a:rPr>
                <a:t> </a:t>
              </a:r>
              <a:r>
                <a:rPr lang="en-GB" altLang="ko-KR" sz="2800" b="1" dirty="0">
                  <a:solidFill>
                    <a:schemeClr val="bg1"/>
                  </a:solidFill>
                </a:rPr>
                <a:t>Stand-alone operating </a:t>
              </a:r>
              <a:r>
                <a:rPr lang="en-GB" altLang="ko-KR" sz="2800" b="1" dirty="0" smtClean="0">
                  <a:solidFill>
                    <a:schemeClr val="bg1"/>
                  </a:solidFill>
                </a:rPr>
                <a:t>systems</a:t>
              </a:r>
              <a:endParaRPr lang="ko-KR" altLang="en-US" sz="2800" b="1" dirty="0">
                <a:solidFill>
                  <a:schemeClr val="bg1"/>
                </a:solidFill>
              </a:endParaRPr>
            </a:p>
          </p:txBody>
        </p:sp>
      </p:grpSp>
      <p:sp>
        <p:nvSpPr>
          <p:cNvPr id="2" name="Rectangle 1"/>
          <p:cNvSpPr/>
          <p:nvPr/>
        </p:nvSpPr>
        <p:spPr>
          <a:xfrm>
            <a:off x="4211960" y="1015663"/>
            <a:ext cx="4780072" cy="830997"/>
          </a:xfrm>
          <a:prstGeom prst="rect">
            <a:avLst/>
          </a:prstGeom>
        </p:spPr>
        <p:txBody>
          <a:bodyPr wrap="square">
            <a:spAutoFit/>
          </a:bodyPr>
          <a:lstStyle/>
          <a:p>
            <a:r>
              <a:rPr lang="en-GB" sz="1600" dirty="0"/>
              <a:t>A standalone operating system is an operating </a:t>
            </a:r>
            <a:endParaRPr lang="en-GB" sz="1600" dirty="0" smtClean="0"/>
          </a:p>
          <a:p>
            <a:r>
              <a:rPr lang="en-GB" sz="1600" dirty="0" smtClean="0"/>
              <a:t>system </a:t>
            </a:r>
            <a:r>
              <a:rPr lang="en-GB" sz="1600" dirty="0"/>
              <a:t>that works on devices such as notebook</a:t>
            </a:r>
            <a:r>
              <a:rPr lang="en-GB" sz="1600" dirty="0" smtClean="0"/>
              <a:t>,</a:t>
            </a:r>
          </a:p>
          <a:p>
            <a:r>
              <a:rPr lang="en-GB" sz="1600" dirty="0" smtClean="0"/>
              <a:t> </a:t>
            </a:r>
            <a:r>
              <a:rPr lang="en-GB" sz="1600" dirty="0"/>
              <a:t>desktop computer or a laptop</a:t>
            </a:r>
            <a:endParaRPr lang="en-US" sz="1600" dirty="0"/>
          </a:p>
        </p:txBody>
      </p:sp>
      <p:pic>
        <p:nvPicPr>
          <p:cNvPr id="9" name="Picture Placeholder 8"/>
          <p:cNvPicPr>
            <a:picLocks noGrp="1" noChangeAspect="1"/>
          </p:cNvPicPr>
          <p:nvPr>
            <p:ph type="pic" idx="10"/>
          </p:nvPr>
        </p:nvPicPr>
        <p:blipFill>
          <a:blip r:embed="rId2">
            <a:extLst>
              <a:ext uri="{28A0092B-C50C-407E-A947-70E740481C1C}">
                <a14:useLocalDpi xmlns:a14="http://schemas.microsoft.com/office/drawing/2010/main" val="0"/>
              </a:ext>
            </a:extLst>
          </a:blip>
          <a:srcRect l="19804" r="19804"/>
          <a:stretch>
            <a:fillRect/>
          </a:stretch>
        </p:blipFill>
        <p:spPr/>
      </p:pic>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l="10925" r="10925"/>
          <a:stretch>
            <a:fillRect/>
          </a:stretch>
        </p:blipFill>
        <p:spPr>
          <a:xfrm>
            <a:off x="18583" y="-33788"/>
            <a:ext cx="4835732" cy="3867894"/>
          </a:xfrm>
        </p:spPr>
      </p:pic>
    </p:spTree>
    <p:extLst>
      <p:ext uri="{BB962C8B-B14F-4D97-AF65-F5344CB8AC3E}">
        <p14:creationId xmlns:p14="http://schemas.microsoft.com/office/powerpoint/2010/main" val="1394806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p:cNvSpPr txBox="1">
            <a:spLocks/>
          </p:cNvSpPr>
          <p:nvPr/>
        </p:nvSpPr>
        <p:spPr>
          <a:xfrm>
            <a:off x="922168" y="2799555"/>
            <a:ext cx="4400888" cy="222998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2800" b="1" dirty="0" smtClean="0">
                <a:solidFill>
                  <a:schemeClr val="bg1"/>
                </a:solidFill>
                <a:latin typeface="+mj-lt"/>
                <a:cs typeface="Arial" pitchFamily="34" charset="0"/>
              </a:rPr>
              <a:t>Examples:</a:t>
            </a:r>
          </a:p>
          <a:p>
            <a:pPr>
              <a:buFont typeface="Wingdings" panose="05000000000000000000" pitchFamily="2" charset="2"/>
              <a:buChar char="Ø"/>
            </a:pPr>
            <a:r>
              <a:rPr lang="en-US" sz="2400" dirty="0" smtClean="0"/>
              <a:t>Windows 2003,8,10</a:t>
            </a:r>
          </a:p>
          <a:p>
            <a:pPr>
              <a:buFont typeface="Wingdings" panose="05000000000000000000" pitchFamily="2" charset="2"/>
              <a:buChar char="Ø"/>
            </a:pPr>
            <a:r>
              <a:rPr lang="en-US" sz="2400" dirty="0" smtClean="0"/>
              <a:t>Linux</a:t>
            </a:r>
          </a:p>
          <a:p>
            <a:pPr>
              <a:buFont typeface="Wingdings" panose="05000000000000000000" pitchFamily="2" charset="2"/>
              <a:buChar char="Ø"/>
            </a:pPr>
            <a:r>
              <a:rPr lang="en-US" sz="2400" dirty="0" smtClean="0"/>
              <a:t>Unix</a:t>
            </a:r>
          </a:p>
          <a:p>
            <a:pPr>
              <a:buFont typeface="Wingdings" panose="05000000000000000000" pitchFamily="2" charset="2"/>
              <a:buChar char="Ø"/>
            </a:pPr>
            <a:r>
              <a:rPr lang="en-US" sz="2400" dirty="0" smtClean="0"/>
              <a:t>Mac OS X</a:t>
            </a:r>
          </a:p>
        </p:txBody>
      </p:sp>
      <p:grpSp>
        <p:nvGrpSpPr>
          <p:cNvPr id="15" name="Group 14"/>
          <p:cNvGrpSpPr/>
          <p:nvPr/>
        </p:nvGrpSpPr>
        <p:grpSpPr>
          <a:xfrm>
            <a:off x="3995936" y="0"/>
            <a:ext cx="4855488" cy="1384995"/>
            <a:chOff x="-92348" y="675817"/>
            <a:chExt cx="4745912" cy="1384995"/>
          </a:xfrm>
        </p:grpSpPr>
        <p:sp>
          <p:nvSpPr>
            <p:cNvPr id="16" name="TextBox 15"/>
            <p:cNvSpPr txBox="1"/>
            <p:nvPr/>
          </p:nvSpPr>
          <p:spPr>
            <a:xfrm>
              <a:off x="467544" y="1473826"/>
              <a:ext cx="3240360" cy="276999"/>
            </a:xfrm>
            <a:prstGeom prst="rect">
              <a:avLst/>
            </a:prstGeom>
            <a:noFill/>
          </p:spPr>
          <p:txBody>
            <a:bodyPr wrap="square" rtlCol="0">
              <a:spAutoFit/>
            </a:bodyPr>
            <a:lstStyle/>
            <a:p>
              <a:pPr algn="r"/>
              <a:r>
                <a:rPr lang="en-US" altLang="ko-KR" sz="1200" dirty="0" smtClean="0">
                  <a:solidFill>
                    <a:schemeClr val="bg1"/>
                  </a:solidFill>
                  <a:cs typeface="Arial" pitchFamily="34" charset="0"/>
                </a:rPr>
                <a:t>l    </a:t>
              </a:r>
              <a:endParaRPr lang="en-US" altLang="ko-KR" sz="1200" dirty="0">
                <a:solidFill>
                  <a:schemeClr val="bg1"/>
                </a:solidFill>
                <a:cs typeface="Arial" pitchFamily="34" charset="0"/>
              </a:endParaRPr>
            </a:p>
          </p:txBody>
        </p:sp>
        <p:sp>
          <p:nvSpPr>
            <p:cNvPr id="17" name="TextBox 16"/>
            <p:cNvSpPr txBox="1"/>
            <p:nvPr/>
          </p:nvSpPr>
          <p:spPr>
            <a:xfrm>
              <a:off x="-92348" y="675817"/>
              <a:ext cx="4745912" cy="1384995"/>
            </a:xfrm>
            <a:prstGeom prst="rect">
              <a:avLst/>
            </a:prstGeom>
            <a:noFill/>
          </p:spPr>
          <p:txBody>
            <a:bodyPr wrap="square" rtlCol="0">
              <a:spAutoFit/>
            </a:bodyPr>
            <a:lstStyle/>
            <a:p>
              <a:pPr algn="r"/>
              <a:r>
                <a:rPr lang="en-GB" altLang="ko-KR" sz="2000" dirty="0">
                  <a:solidFill>
                    <a:schemeClr val="bg1"/>
                  </a:solidFill>
                </a:rPr>
                <a:t> </a:t>
              </a:r>
              <a:r>
                <a:rPr lang="en-GB" altLang="ko-KR" sz="2800" b="1" dirty="0">
                  <a:solidFill>
                    <a:schemeClr val="bg1"/>
                  </a:solidFill>
                </a:rPr>
                <a:t>Network operating systems (linked computers)</a:t>
              </a:r>
              <a:endParaRPr lang="ko-KR" altLang="en-US" sz="2800" b="1" dirty="0">
                <a:solidFill>
                  <a:schemeClr val="bg1"/>
                </a:solidFill>
              </a:endParaRPr>
            </a:p>
          </p:txBody>
        </p:sp>
      </p:grpSp>
      <p:sp>
        <p:nvSpPr>
          <p:cNvPr id="2" name="Rectangle 1"/>
          <p:cNvSpPr/>
          <p:nvPr/>
        </p:nvSpPr>
        <p:spPr>
          <a:xfrm>
            <a:off x="3526871" y="1047184"/>
            <a:ext cx="4680520" cy="1323439"/>
          </a:xfrm>
          <a:prstGeom prst="rect">
            <a:avLst/>
          </a:prstGeom>
        </p:spPr>
        <p:txBody>
          <a:bodyPr wrap="square">
            <a:spAutoFit/>
          </a:bodyPr>
          <a:lstStyle/>
          <a:p>
            <a:r>
              <a:rPr lang="en-GB" sz="1600" dirty="0"/>
              <a:t>Network Operating System is shortly called NOS. It is a software which allows you to communicate with multiple operating systems. Through this </a:t>
            </a:r>
            <a:endParaRPr lang="en-GB" sz="1600" dirty="0" smtClean="0"/>
          </a:p>
          <a:p>
            <a:r>
              <a:rPr lang="en-GB" sz="1600" dirty="0" smtClean="0"/>
              <a:t>operating </a:t>
            </a:r>
            <a:r>
              <a:rPr lang="en-GB" sz="1600" dirty="0"/>
              <a:t>system, you can share files and </a:t>
            </a:r>
            <a:r>
              <a:rPr lang="en-GB" sz="1600" dirty="0" smtClean="0"/>
              <a:t>devices</a:t>
            </a:r>
          </a:p>
          <a:p>
            <a:r>
              <a:rPr lang="en-GB" sz="1600" dirty="0" smtClean="0"/>
              <a:t> </a:t>
            </a:r>
            <a:r>
              <a:rPr lang="en-GB" sz="1600" dirty="0"/>
              <a:t>with connected computers.</a:t>
            </a:r>
            <a:endParaRPr lang="en-US" sz="1600" dirty="0"/>
          </a:p>
        </p:txBody>
      </p:sp>
      <p:pic>
        <p:nvPicPr>
          <p:cNvPr id="10" name="Picture Placeholder 9"/>
          <p:cNvPicPr>
            <a:picLocks noGrp="1" noChangeAspect="1"/>
          </p:cNvPicPr>
          <p:nvPr>
            <p:ph type="pic" idx="10"/>
          </p:nvPr>
        </p:nvPicPr>
        <p:blipFill>
          <a:blip r:embed="rId2">
            <a:extLst>
              <a:ext uri="{28A0092B-C50C-407E-A947-70E740481C1C}">
                <a14:useLocalDpi xmlns:a14="http://schemas.microsoft.com/office/drawing/2010/main" val="0"/>
              </a:ext>
            </a:extLst>
          </a:blip>
          <a:srcRect l="9619" r="9619"/>
          <a:stretch>
            <a:fillRect/>
          </a:stretch>
        </p:blipFill>
        <p:spPr/>
      </p:pic>
      <p:pic>
        <p:nvPicPr>
          <p:cNvPr id="18" name="Picture Placeholder 17"/>
          <p:cNvPicPr>
            <a:picLocks noGrp="1" noChangeAspect="1"/>
          </p:cNvPicPr>
          <p:nvPr>
            <p:ph type="pic" idx="1"/>
          </p:nvPr>
        </p:nvPicPr>
        <p:blipFill>
          <a:blip r:embed="rId3">
            <a:extLst>
              <a:ext uri="{28A0092B-C50C-407E-A947-70E740481C1C}">
                <a14:useLocalDpi xmlns:a14="http://schemas.microsoft.com/office/drawing/2010/main" val="0"/>
              </a:ext>
            </a:extLst>
          </a:blip>
          <a:srcRect l="10925" r="10925"/>
          <a:stretch>
            <a:fillRect/>
          </a:stretch>
        </p:blipFill>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33" y="172238"/>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9917" y="3914549"/>
            <a:ext cx="3092380" cy="1546190"/>
          </a:xfrm>
          <a:prstGeom prst="rect">
            <a:avLst/>
          </a:prstGeom>
        </p:spPr>
      </p:pic>
    </p:spTree>
    <p:extLst>
      <p:ext uri="{BB962C8B-B14F-4D97-AF65-F5344CB8AC3E}">
        <p14:creationId xmlns:p14="http://schemas.microsoft.com/office/powerpoint/2010/main" val="9829509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95486"/>
            <a:ext cx="9144000" cy="1512168"/>
          </a:xfrm>
        </p:spPr>
        <p:txBody>
          <a:bodyPr/>
          <a:lstStyle/>
          <a:p>
            <a:r>
              <a:rPr lang="en-US" altLang="ko-KR" dirty="0" smtClean="0"/>
              <a:t>Maybe you guys confused between </a:t>
            </a:r>
          </a:p>
          <a:p>
            <a:r>
              <a:rPr lang="en-US" altLang="ko-KR" dirty="0" smtClean="0"/>
              <a:t>Stand-alone &amp; NOS….</a:t>
            </a:r>
            <a:endParaRPr lang="ko-KR" altLang="en-US" dirty="0"/>
          </a:p>
        </p:txBody>
      </p:sp>
      <p:sp>
        <p:nvSpPr>
          <p:cNvPr id="27" name="Oval 26"/>
          <p:cNvSpPr/>
          <p:nvPr/>
        </p:nvSpPr>
        <p:spPr>
          <a:xfrm>
            <a:off x="2205443" y="1930217"/>
            <a:ext cx="4732682" cy="2996755"/>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TextBox 27"/>
          <p:cNvSpPr txBox="1"/>
          <p:nvPr/>
        </p:nvSpPr>
        <p:spPr>
          <a:xfrm>
            <a:off x="2461081" y="2274432"/>
            <a:ext cx="4477044" cy="2585323"/>
          </a:xfrm>
          <a:prstGeom prst="rect">
            <a:avLst/>
          </a:prstGeom>
          <a:noFill/>
        </p:spPr>
        <p:txBody>
          <a:bodyPr wrap="square" rtlCol="0">
            <a:spAutoFit/>
          </a:bodyPr>
          <a:lstStyle/>
          <a:p>
            <a:pPr algn="ctr"/>
            <a:r>
              <a:rPr lang="en-US" altLang="ko-KR" sz="5400" b="1" i="1" dirty="0" smtClean="0">
                <a:solidFill>
                  <a:schemeClr val="bg1"/>
                </a:solidFill>
                <a:cs typeface="Arial" pitchFamily="34" charset="0"/>
              </a:rPr>
              <a:t>No worries, We will solve it.</a:t>
            </a:r>
            <a:endParaRPr lang="ko-KR" altLang="en-US" sz="5400" b="1" i="1" dirty="0">
              <a:solidFill>
                <a:schemeClr val="bg1"/>
              </a:solidFill>
              <a:cs typeface="Arial" pitchFamily="34" charset="0"/>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114265"/>
            <a:ext cx="2631363" cy="1753556"/>
          </a:xfrm>
          <a:prstGeom prst="rect">
            <a:avLst/>
          </a:prstGeom>
        </p:spPr>
      </p:pic>
    </p:spTree>
    <p:extLst>
      <p:ext uri="{BB962C8B-B14F-4D97-AF65-F5344CB8AC3E}">
        <p14:creationId xmlns:p14="http://schemas.microsoft.com/office/powerpoint/2010/main" val="98956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78116545"/>
              </p:ext>
            </p:extLst>
          </p:nvPr>
        </p:nvGraphicFramePr>
        <p:xfrm>
          <a:off x="0" y="915566"/>
          <a:ext cx="9144001" cy="4227934"/>
        </p:xfrm>
        <a:graphic>
          <a:graphicData uri="http://schemas.openxmlformats.org/drawingml/2006/table">
            <a:tbl>
              <a:tblPr/>
              <a:tblGrid>
                <a:gridCol w="1679813"/>
                <a:gridCol w="3732094"/>
                <a:gridCol w="3732094"/>
              </a:tblGrid>
              <a:tr h="921867">
                <a:tc>
                  <a:txBody>
                    <a:bodyPr/>
                    <a:lstStyle/>
                    <a:p>
                      <a:pPr algn="l"/>
                      <a:r>
                        <a:rPr lang="en-US" sz="2000" b="1" dirty="0">
                          <a:effectLst/>
                        </a:rPr>
                        <a:t>Basis </a:t>
                      </a:r>
                      <a:r>
                        <a:rPr lang="en-US" sz="2000" b="1" dirty="0" smtClean="0">
                          <a:effectLst/>
                        </a:rPr>
                        <a:t>of</a:t>
                      </a:r>
                    </a:p>
                    <a:p>
                      <a:pPr algn="l"/>
                      <a:r>
                        <a:rPr lang="en-US" sz="2000" b="1" dirty="0" smtClean="0">
                          <a:effectLst/>
                        </a:rPr>
                        <a:t> </a:t>
                      </a:r>
                      <a:r>
                        <a:rPr lang="en-US" sz="2000" b="1" dirty="0">
                          <a:effectLst/>
                        </a:rPr>
                        <a:t>Distinction</a:t>
                      </a:r>
                      <a:endParaRPr lang="en-US" sz="2000" b="0" dirty="0">
                        <a:effectLst/>
                      </a:endParaRPr>
                    </a:p>
                  </a:txBody>
                  <a:tcPr marL="44812" marR="44812" marT="44812" marB="44812" anchor="ctr">
                    <a:lnL w="12700" cap="flat" cmpd="sng" algn="ctr">
                      <a:solidFill>
                        <a:srgbClr val="1074DC"/>
                      </a:solidFill>
                      <a:prstDash val="solid"/>
                      <a:round/>
                      <a:headEnd type="none" w="med" len="med"/>
                      <a:tailEnd type="none" w="med" len="med"/>
                    </a:lnL>
                    <a:lnR w="12700" cap="flat" cmpd="sng" algn="ctr">
                      <a:solidFill>
                        <a:srgbClr val="1077DC"/>
                      </a:solidFill>
                      <a:prstDash val="solid"/>
                      <a:round/>
                      <a:headEnd type="none" w="med" len="med"/>
                      <a:tailEnd type="none" w="med" len="med"/>
                    </a:lnR>
                    <a:lnT w="12700" cap="flat" cmpd="sng" algn="ctr">
                      <a:solidFill>
                        <a:srgbClr val="1074DC"/>
                      </a:solidFill>
                      <a:prstDash val="solid"/>
                      <a:round/>
                      <a:headEnd type="none" w="med" len="med"/>
                      <a:tailEnd type="none" w="med" len="med"/>
                    </a:lnT>
                    <a:lnB w="12700" cap="flat" cmpd="sng" algn="ctr">
                      <a:solidFill>
                        <a:srgbClr val="6078DC"/>
                      </a:solidFill>
                      <a:prstDash val="solid"/>
                      <a:round/>
                      <a:headEnd type="none" w="med" len="med"/>
                      <a:tailEnd type="none" w="med" len="med"/>
                    </a:lnB>
                    <a:solidFill>
                      <a:srgbClr val="D9EDF7"/>
                    </a:solidFill>
                  </a:tcPr>
                </a:tc>
                <a:tc>
                  <a:txBody>
                    <a:bodyPr/>
                    <a:lstStyle/>
                    <a:p>
                      <a:pPr algn="l"/>
                      <a:r>
                        <a:rPr lang="en-US" sz="1800" b="1" dirty="0">
                          <a:effectLst/>
                        </a:rPr>
                        <a:t>Stand-Alone Operating Systems</a:t>
                      </a:r>
                    </a:p>
                  </a:txBody>
                  <a:tcPr marL="44812" marR="44812" marT="44812" marB="44812" anchor="ctr">
                    <a:lnL w="12700" cap="flat" cmpd="sng" algn="ctr">
                      <a:solidFill>
                        <a:srgbClr val="1077DC"/>
                      </a:solidFill>
                      <a:prstDash val="solid"/>
                      <a:round/>
                      <a:headEnd type="none" w="med" len="med"/>
                      <a:tailEnd type="none" w="med" len="med"/>
                    </a:lnL>
                    <a:lnR w="12700" cap="flat" cmpd="sng" algn="ctr">
                      <a:solidFill>
                        <a:srgbClr val="E079DC"/>
                      </a:solidFill>
                      <a:prstDash val="solid"/>
                      <a:round/>
                      <a:headEnd type="none" w="med" len="med"/>
                      <a:tailEnd type="none" w="med" len="med"/>
                    </a:lnR>
                    <a:lnT w="12700" cap="flat" cmpd="sng" algn="ctr">
                      <a:solidFill>
                        <a:srgbClr val="1077DC"/>
                      </a:solidFill>
                      <a:prstDash val="solid"/>
                      <a:round/>
                      <a:headEnd type="none" w="med" len="med"/>
                      <a:tailEnd type="none" w="med" len="med"/>
                    </a:lnT>
                    <a:lnB w="12700" cap="flat" cmpd="sng" algn="ctr">
                      <a:solidFill>
                        <a:srgbClr val="E073DC"/>
                      </a:solidFill>
                      <a:prstDash val="solid"/>
                      <a:round/>
                      <a:headEnd type="none" w="med" len="med"/>
                      <a:tailEnd type="none" w="med" len="med"/>
                    </a:lnB>
                    <a:solidFill>
                      <a:srgbClr val="D9EDF7"/>
                    </a:solidFill>
                  </a:tcPr>
                </a:tc>
                <a:tc>
                  <a:txBody>
                    <a:bodyPr/>
                    <a:lstStyle/>
                    <a:p>
                      <a:pPr algn="ctr"/>
                      <a:r>
                        <a:rPr lang="en-US" sz="2000" b="1" dirty="0" smtClean="0">
                          <a:effectLst/>
                        </a:rPr>
                        <a:t>Network Operating </a:t>
                      </a:r>
                      <a:r>
                        <a:rPr lang="en-US" sz="2000" b="1" dirty="0">
                          <a:effectLst/>
                        </a:rPr>
                        <a:t>Systems</a:t>
                      </a:r>
                      <a:endParaRPr lang="en-US" sz="2000" b="0" dirty="0">
                        <a:effectLst/>
                      </a:endParaRPr>
                    </a:p>
                  </a:txBody>
                  <a:tcPr marL="44812" marR="44812" marT="44812" marB="44812" anchor="ctr">
                    <a:lnL w="12700" cap="flat" cmpd="sng" algn="ctr">
                      <a:solidFill>
                        <a:srgbClr val="E079DC"/>
                      </a:solidFill>
                      <a:prstDash val="solid"/>
                      <a:round/>
                      <a:headEnd type="none" w="med" len="med"/>
                      <a:tailEnd type="none" w="med" len="med"/>
                    </a:lnL>
                    <a:lnR w="7620" cap="flat" cmpd="sng" algn="ctr">
                      <a:solidFill>
                        <a:srgbClr val="E079DC"/>
                      </a:solidFill>
                      <a:prstDash val="solid"/>
                      <a:round/>
                      <a:headEnd type="none" w="med" len="med"/>
                      <a:tailEnd type="none" w="med" len="med"/>
                    </a:lnR>
                    <a:lnT w="12700" cap="flat" cmpd="sng" algn="ctr">
                      <a:solidFill>
                        <a:srgbClr val="E079DC"/>
                      </a:solidFill>
                      <a:prstDash val="solid"/>
                      <a:round/>
                      <a:headEnd type="none" w="med" len="med"/>
                      <a:tailEnd type="none" w="med" len="med"/>
                    </a:lnT>
                    <a:lnB w="12700" cap="flat" cmpd="sng" algn="ctr">
                      <a:solidFill>
                        <a:srgbClr val="3087DC"/>
                      </a:solidFill>
                      <a:prstDash val="solid"/>
                      <a:round/>
                      <a:headEnd type="none" w="med" len="med"/>
                      <a:tailEnd type="none" w="med" len="med"/>
                    </a:lnB>
                    <a:solidFill>
                      <a:srgbClr val="D9EDF7"/>
                    </a:solidFill>
                  </a:tcPr>
                </a:tc>
              </a:tr>
              <a:tr h="1102023">
                <a:tc>
                  <a:txBody>
                    <a:bodyPr/>
                    <a:lstStyle/>
                    <a:p>
                      <a:pPr algn="l"/>
                      <a:r>
                        <a:rPr lang="en-US" sz="1800" b="0" dirty="0">
                          <a:effectLst/>
                        </a:rPr>
                        <a:t>Definition</a:t>
                      </a:r>
                    </a:p>
                  </a:txBody>
                  <a:tcPr marL="44812" marR="44812" marT="44812" marB="44812" anchor="ctr">
                    <a:lnL w="12700" cap="flat" cmpd="sng" algn="ctr">
                      <a:solidFill>
                        <a:srgbClr val="6078DC"/>
                      </a:solidFill>
                      <a:prstDash val="solid"/>
                      <a:round/>
                      <a:headEnd type="none" w="med" len="med"/>
                      <a:tailEnd type="none" w="med" len="med"/>
                    </a:lnL>
                    <a:lnR w="12700" cap="flat" cmpd="sng" algn="ctr">
                      <a:solidFill>
                        <a:srgbClr val="E073DC"/>
                      </a:solidFill>
                      <a:prstDash val="solid"/>
                      <a:round/>
                      <a:headEnd type="none" w="med" len="med"/>
                      <a:tailEnd type="none" w="med" len="med"/>
                    </a:lnR>
                    <a:lnT w="12700" cap="flat" cmpd="sng" algn="ctr">
                      <a:solidFill>
                        <a:srgbClr val="6078DC"/>
                      </a:solidFill>
                      <a:prstDash val="solid"/>
                      <a:round/>
                      <a:headEnd type="none" w="med" len="med"/>
                      <a:tailEnd type="none" w="med" len="med"/>
                    </a:lnT>
                    <a:lnB w="12700" cap="flat" cmpd="sng" algn="ctr">
                      <a:solidFill>
                        <a:srgbClr val="D080DC"/>
                      </a:solidFill>
                      <a:prstDash val="solid"/>
                      <a:round/>
                      <a:headEnd type="none" w="med" len="med"/>
                      <a:tailEnd type="none" w="med" len="med"/>
                    </a:lnB>
                    <a:solidFill>
                      <a:srgbClr val="FFFFFF"/>
                    </a:solidFill>
                  </a:tcPr>
                </a:tc>
                <a:tc>
                  <a:txBody>
                    <a:bodyPr/>
                    <a:lstStyle/>
                    <a:p>
                      <a:pPr algn="l"/>
                      <a:r>
                        <a:rPr lang="en-GB" sz="1600" b="0" dirty="0">
                          <a:effectLst/>
                        </a:rPr>
                        <a:t>A </a:t>
                      </a:r>
                      <a:r>
                        <a:rPr lang="en-GB" sz="1600" b="0" dirty="0" smtClean="0">
                          <a:effectLst/>
                        </a:rPr>
                        <a:t>complete </a:t>
                      </a:r>
                      <a:r>
                        <a:rPr lang="en-GB" sz="1600" b="0" dirty="0">
                          <a:effectLst/>
                        </a:rPr>
                        <a:t>operating program that </a:t>
                      </a:r>
                      <a:endParaRPr lang="en-GB" sz="1600" b="0" dirty="0" smtClean="0">
                        <a:effectLst/>
                      </a:endParaRPr>
                    </a:p>
                    <a:p>
                      <a:pPr algn="l"/>
                      <a:r>
                        <a:rPr lang="en-GB" sz="1600" b="0" dirty="0" smtClean="0">
                          <a:effectLst/>
                        </a:rPr>
                        <a:t>works </a:t>
                      </a:r>
                      <a:r>
                        <a:rPr lang="en-GB" sz="1600" b="0" dirty="0">
                          <a:effectLst/>
                        </a:rPr>
                        <a:t>correctly on a computer or laptop for that specified path.</a:t>
                      </a:r>
                    </a:p>
                  </a:txBody>
                  <a:tcPr marL="44812" marR="44812" marT="44812" marB="44812" anchor="ctr">
                    <a:lnL w="12700" cap="flat" cmpd="sng" algn="ctr">
                      <a:solidFill>
                        <a:srgbClr val="E073DC"/>
                      </a:solidFill>
                      <a:prstDash val="solid"/>
                      <a:round/>
                      <a:headEnd type="none" w="med" len="med"/>
                      <a:tailEnd type="none" w="med" len="med"/>
                    </a:lnL>
                    <a:lnR w="12700" cap="flat" cmpd="sng" algn="ctr">
                      <a:solidFill>
                        <a:srgbClr val="3087DC"/>
                      </a:solidFill>
                      <a:prstDash val="solid"/>
                      <a:round/>
                      <a:headEnd type="none" w="med" len="med"/>
                      <a:tailEnd type="none" w="med" len="med"/>
                    </a:lnR>
                    <a:lnT w="12700" cap="flat" cmpd="sng" algn="ctr">
                      <a:solidFill>
                        <a:srgbClr val="E073DC"/>
                      </a:solidFill>
                      <a:prstDash val="solid"/>
                      <a:round/>
                      <a:headEnd type="none" w="med" len="med"/>
                      <a:tailEnd type="none" w="med" len="med"/>
                    </a:lnT>
                    <a:lnB w="12700" cap="flat" cmpd="sng" algn="ctr">
                      <a:solidFill>
                        <a:srgbClr val="2082DC"/>
                      </a:solidFill>
                      <a:prstDash val="solid"/>
                      <a:round/>
                      <a:headEnd type="none" w="med" len="med"/>
                      <a:tailEnd type="none" w="med" len="med"/>
                    </a:lnB>
                    <a:solidFill>
                      <a:srgbClr val="FFFFFF"/>
                    </a:solidFill>
                  </a:tcPr>
                </a:tc>
                <a:tc>
                  <a:txBody>
                    <a:bodyPr/>
                    <a:lstStyle/>
                    <a:p>
                      <a:pPr algn="l"/>
                      <a:r>
                        <a:rPr lang="en-GB" sz="1400" b="0" dirty="0">
                          <a:effectLst/>
                        </a:rPr>
                        <a:t>A feature of operating programs that works on several computers that maintain their </a:t>
                      </a:r>
                      <a:endParaRPr lang="en-GB" sz="1400" b="0" dirty="0" smtClean="0">
                        <a:effectLst/>
                      </a:endParaRPr>
                    </a:p>
                    <a:p>
                      <a:pPr algn="l"/>
                      <a:r>
                        <a:rPr lang="en-GB" sz="1400" b="0" dirty="0" smtClean="0">
                          <a:effectLst/>
                        </a:rPr>
                        <a:t>origination </a:t>
                      </a:r>
                      <a:r>
                        <a:rPr lang="en-GB" sz="1400" b="0" dirty="0">
                          <a:effectLst/>
                        </a:rPr>
                        <a:t>on the server and hence, controls </a:t>
                      </a:r>
                      <a:endParaRPr lang="en-GB" sz="1400" b="0" dirty="0" smtClean="0">
                        <a:effectLst/>
                      </a:endParaRPr>
                    </a:p>
                    <a:p>
                      <a:pPr algn="l"/>
                      <a:r>
                        <a:rPr lang="en-GB" sz="1400" b="0" dirty="0" smtClean="0">
                          <a:effectLst/>
                        </a:rPr>
                        <a:t>various </a:t>
                      </a:r>
                      <a:r>
                        <a:rPr lang="en-GB" sz="1400" b="0" dirty="0">
                          <a:effectLst/>
                        </a:rPr>
                        <a:t>users at the same time.</a:t>
                      </a:r>
                    </a:p>
                  </a:txBody>
                  <a:tcPr marL="44812" marR="44812" marT="44812" marB="44812" anchor="ctr">
                    <a:lnL w="12700" cap="flat" cmpd="sng" algn="ctr">
                      <a:solidFill>
                        <a:srgbClr val="3087DC"/>
                      </a:solidFill>
                      <a:prstDash val="solid"/>
                      <a:round/>
                      <a:headEnd type="none" w="med" len="med"/>
                      <a:tailEnd type="none" w="med" len="med"/>
                    </a:lnL>
                    <a:lnR w="7620" cap="flat" cmpd="sng" algn="ctr">
                      <a:solidFill>
                        <a:srgbClr val="3087DC"/>
                      </a:solidFill>
                      <a:prstDash val="solid"/>
                      <a:round/>
                      <a:headEnd type="none" w="med" len="med"/>
                      <a:tailEnd type="none" w="med" len="med"/>
                    </a:lnR>
                    <a:lnT w="12700" cap="flat" cmpd="sng" algn="ctr">
                      <a:solidFill>
                        <a:srgbClr val="3087DC"/>
                      </a:solidFill>
                      <a:prstDash val="solid"/>
                      <a:round/>
                      <a:headEnd type="none" w="med" len="med"/>
                      <a:tailEnd type="none" w="med" len="med"/>
                    </a:lnT>
                    <a:lnB w="12700" cap="flat" cmpd="sng" algn="ctr">
                      <a:solidFill>
                        <a:srgbClr val="D080DC"/>
                      </a:solidFill>
                      <a:prstDash val="solid"/>
                      <a:round/>
                      <a:headEnd type="none" w="med" len="med"/>
                      <a:tailEnd type="none" w="med" len="med"/>
                    </a:lnB>
                    <a:solidFill>
                      <a:srgbClr val="FFFFFF"/>
                    </a:solidFill>
                  </a:tcPr>
                </a:tc>
              </a:tr>
              <a:tr h="1351537">
                <a:tc>
                  <a:txBody>
                    <a:bodyPr/>
                    <a:lstStyle/>
                    <a:p>
                      <a:pPr algn="l"/>
                      <a:r>
                        <a:rPr lang="en-US" sz="1400" b="0" dirty="0">
                          <a:effectLst/>
                        </a:rPr>
                        <a:t>Examples</a:t>
                      </a:r>
                    </a:p>
                  </a:txBody>
                  <a:tcPr marL="44812" marR="44812" marT="44812" marB="44812" anchor="ctr">
                    <a:lnL w="12700" cap="flat" cmpd="sng" algn="ctr">
                      <a:solidFill>
                        <a:srgbClr val="D080DC"/>
                      </a:solidFill>
                      <a:prstDash val="solid"/>
                      <a:round/>
                      <a:headEnd type="none" w="med" len="med"/>
                      <a:tailEnd type="none" w="med" len="med"/>
                    </a:lnL>
                    <a:lnR w="12700" cap="flat" cmpd="sng" algn="ctr">
                      <a:solidFill>
                        <a:srgbClr val="2082DC"/>
                      </a:solidFill>
                      <a:prstDash val="solid"/>
                      <a:round/>
                      <a:headEnd type="none" w="med" len="med"/>
                      <a:tailEnd type="none" w="med" len="med"/>
                    </a:lnR>
                    <a:lnT w="12700" cap="flat" cmpd="sng" algn="ctr">
                      <a:solidFill>
                        <a:srgbClr val="D080DC"/>
                      </a:solidFill>
                      <a:prstDash val="solid"/>
                      <a:round/>
                      <a:headEnd type="none" w="med" len="med"/>
                      <a:tailEnd type="none" w="med" len="med"/>
                    </a:lnT>
                    <a:lnB w="12700" cap="flat" cmpd="sng" algn="ctr">
                      <a:solidFill>
                        <a:srgbClr val="0081DC"/>
                      </a:solidFill>
                      <a:prstDash val="solid"/>
                      <a:round/>
                      <a:headEnd type="none" w="med" len="med"/>
                      <a:tailEnd type="none" w="med" len="med"/>
                    </a:lnB>
                    <a:solidFill>
                      <a:srgbClr val="F9F9F9"/>
                    </a:solidFill>
                  </a:tcPr>
                </a:tc>
                <a:tc>
                  <a:txBody>
                    <a:bodyPr/>
                    <a:lstStyle/>
                    <a:p>
                      <a:pPr algn="l"/>
                      <a:r>
                        <a:rPr lang="en-US" sz="1100" b="0" dirty="0">
                          <a:effectLst/>
                        </a:rPr>
                        <a:t>DOS, Windows 3.x, Windows 95, Windows NT </a:t>
                      </a:r>
                      <a:endParaRPr lang="en-US" sz="1100" b="0" dirty="0" smtClean="0">
                        <a:effectLst/>
                      </a:endParaRPr>
                    </a:p>
                    <a:p>
                      <a:pPr algn="l"/>
                      <a:r>
                        <a:rPr lang="en-US" sz="1100" b="0" dirty="0" smtClean="0">
                          <a:effectLst/>
                        </a:rPr>
                        <a:t>Workstation</a:t>
                      </a:r>
                      <a:r>
                        <a:rPr lang="en-US" sz="1100" b="0" dirty="0">
                          <a:effectLst/>
                        </a:rPr>
                        <a:t>, Windows 98, Windows 2000 Professional, </a:t>
                      </a:r>
                      <a:endParaRPr lang="en-US" sz="1100" b="0" dirty="0" smtClean="0">
                        <a:effectLst/>
                      </a:endParaRPr>
                    </a:p>
                    <a:p>
                      <a:pPr algn="l"/>
                      <a:r>
                        <a:rPr lang="en-US" sz="1100" b="0" dirty="0" smtClean="0">
                          <a:effectLst/>
                        </a:rPr>
                        <a:t>Windows </a:t>
                      </a:r>
                      <a:r>
                        <a:rPr lang="en-US" sz="1100" b="0" dirty="0">
                          <a:effectLst/>
                        </a:rPr>
                        <a:t>Millennium Edition, Windows XP Home Edition, Windows XP Professional Edition, Mac OS, OS/2 Warp </a:t>
                      </a:r>
                      <a:endParaRPr lang="en-US" sz="1100" b="0" dirty="0" smtClean="0">
                        <a:effectLst/>
                      </a:endParaRPr>
                    </a:p>
                    <a:p>
                      <a:pPr algn="l"/>
                      <a:r>
                        <a:rPr lang="en-US" sz="1100" b="0" dirty="0" smtClean="0">
                          <a:effectLst/>
                        </a:rPr>
                        <a:t>Client</a:t>
                      </a:r>
                      <a:r>
                        <a:rPr lang="en-US" sz="1100" b="0" dirty="0">
                          <a:effectLst/>
                        </a:rPr>
                        <a:t>.</a:t>
                      </a:r>
                    </a:p>
                  </a:txBody>
                  <a:tcPr marL="44812" marR="44812" marT="44812" marB="44812" anchor="ctr">
                    <a:lnL w="12700" cap="flat" cmpd="sng" algn="ctr">
                      <a:solidFill>
                        <a:srgbClr val="2082DC"/>
                      </a:solidFill>
                      <a:prstDash val="solid"/>
                      <a:round/>
                      <a:headEnd type="none" w="med" len="med"/>
                      <a:tailEnd type="none" w="med" len="med"/>
                    </a:lnL>
                    <a:lnR w="12700" cap="flat" cmpd="sng" algn="ctr">
                      <a:solidFill>
                        <a:srgbClr val="D080DC"/>
                      </a:solidFill>
                      <a:prstDash val="solid"/>
                      <a:round/>
                      <a:headEnd type="none" w="med" len="med"/>
                      <a:tailEnd type="none" w="med" len="med"/>
                    </a:lnR>
                    <a:lnT w="12700" cap="flat" cmpd="sng" algn="ctr">
                      <a:solidFill>
                        <a:srgbClr val="2082DC"/>
                      </a:solidFill>
                      <a:prstDash val="solid"/>
                      <a:round/>
                      <a:headEnd type="none" w="med" len="med"/>
                      <a:tailEnd type="none" w="med" len="med"/>
                    </a:lnT>
                    <a:lnB w="12700" cap="flat" cmpd="sng" algn="ctr">
                      <a:solidFill>
                        <a:srgbClr val="B085DC"/>
                      </a:solidFill>
                      <a:prstDash val="solid"/>
                      <a:round/>
                      <a:headEnd type="none" w="med" len="med"/>
                      <a:tailEnd type="none" w="med" len="med"/>
                    </a:lnB>
                    <a:solidFill>
                      <a:srgbClr val="F9F9F9"/>
                    </a:solidFill>
                  </a:tcPr>
                </a:tc>
                <a:tc>
                  <a:txBody>
                    <a:bodyPr/>
                    <a:lstStyle/>
                    <a:p>
                      <a:pPr algn="l"/>
                      <a:r>
                        <a:rPr lang="en-GB" sz="1200" b="0" dirty="0">
                          <a:effectLst/>
                        </a:rPr>
                        <a:t>Mac OS Server, Windows Small Business Server </a:t>
                      </a:r>
                      <a:endParaRPr lang="en-GB" sz="1200" b="0" dirty="0" smtClean="0">
                        <a:effectLst/>
                      </a:endParaRPr>
                    </a:p>
                    <a:p>
                      <a:pPr algn="l"/>
                      <a:r>
                        <a:rPr lang="en-GB" sz="1200" b="0" dirty="0" smtClean="0">
                          <a:effectLst/>
                        </a:rPr>
                        <a:t>2008</a:t>
                      </a:r>
                      <a:r>
                        <a:rPr lang="en-GB" sz="1200" b="0" dirty="0">
                          <a:effectLst/>
                        </a:rPr>
                        <a:t>, Linux FreeBSD and Solaris.</a:t>
                      </a:r>
                    </a:p>
                  </a:txBody>
                  <a:tcPr marL="44812" marR="44812" marT="44812" marB="44812" anchor="ctr">
                    <a:lnL w="12700" cap="flat" cmpd="sng" algn="ctr">
                      <a:solidFill>
                        <a:srgbClr val="D080DC"/>
                      </a:solidFill>
                      <a:prstDash val="solid"/>
                      <a:round/>
                      <a:headEnd type="none" w="med" len="med"/>
                      <a:tailEnd type="none" w="med" len="med"/>
                    </a:lnL>
                    <a:lnR w="7620" cap="flat" cmpd="sng" algn="ctr">
                      <a:solidFill>
                        <a:srgbClr val="D080DC"/>
                      </a:solidFill>
                      <a:prstDash val="solid"/>
                      <a:round/>
                      <a:headEnd type="none" w="med" len="med"/>
                      <a:tailEnd type="none" w="med" len="med"/>
                    </a:lnR>
                    <a:lnT w="12700" cap="flat" cmpd="sng" algn="ctr">
                      <a:solidFill>
                        <a:srgbClr val="D080DC"/>
                      </a:solidFill>
                      <a:prstDash val="solid"/>
                      <a:round/>
                      <a:headEnd type="none" w="med" len="med"/>
                      <a:tailEnd type="none" w="med" len="med"/>
                    </a:lnT>
                    <a:lnB w="12700" cap="flat" cmpd="sng" algn="ctr">
                      <a:solidFill>
                        <a:srgbClr val="3084DC"/>
                      </a:solidFill>
                      <a:prstDash val="solid"/>
                      <a:round/>
                      <a:headEnd type="none" w="med" len="med"/>
                      <a:tailEnd type="none" w="med" len="med"/>
                    </a:lnB>
                    <a:solidFill>
                      <a:srgbClr val="F9F9F9"/>
                    </a:solidFill>
                  </a:tcPr>
                </a:tc>
              </a:tr>
              <a:tr h="852507">
                <a:tc>
                  <a:txBody>
                    <a:bodyPr/>
                    <a:lstStyle/>
                    <a:p>
                      <a:pPr algn="l"/>
                      <a:r>
                        <a:rPr lang="en-US" sz="1400" b="0" dirty="0">
                          <a:effectLst/>
                        </a:rPr>
                        <a:t>Services</a:t>
                      </a:r>
                    </a:p>
                  </a:txBody>
                  <a:tcPr marL="44812" marR="44812" marT="44812" marB="44812" anchor="ctr">
                    <a:lnL w="12700" cap="flat" cmpd="sng" algn="ctr">
                      <a:solidFill>
                        <a:srgbClr val="0081DC"/>
                      </a:solidFill>
                      <a:prstDash val="solid"/>
                      <a:round/>
                      <a:headEnd type="none" w="med" len="med"/>
                      <a:tailEnd type="none" w="med" len="med"/>
                    </a:lnL>
                    <a:lnR w="12700" cap="flat" cmpd="sng" algn="ctr">
                      <a:solidFill>
                        <a:srgbClr val="B085DC"/>
                      </a:solidFill>
                      <a:prstDash val="solid"/>
                      <a:round/>
                      <a:headEnd type="none" w="med" len="med"/>
                      <a:tailEnd type="none" w="med" len="med"/>
                    </a:lnR>
                    <a:lnT w="12700" cap="flat" cmpd="sng" algn="ctr">
                      <a:solidFill>
                        <a:srgbClr val="0081DC"/>
                      </a:solidFill>
                      <a:prstDash val="solid"/>
                      <a:round/>
                      <a:headEnd type="none" w="med" len="med"/>
                      <a:tailEnd type="none" w="med" len="med"/>
                    </a:lnT>
                    <a:lnB w="7620" cap="flat" cmpd="sng" algn="ctr">
                      <a:solidFill>
                        <a:srgbClr val="0081DC"/>
                      </a:solidFill>
                      <a:prstDash val="solid"/>
                      <a:round/>
                      <a:headEnd type="none" w="med" len="med"/>
                      <a:tailEnd type="none" w="med" len="med"/>
                    </a:lnB>
                    <a:solidFill>
                      <a:srgbClr val="FFFFFF"/>
                    </a:solidFill>
                  </a:tcPr>
                </a:tc>
                <a:tc>
                  <a:txBody>
                    <a:bodyPr/>
                    <a:lstStyle/>
                    <a:p>
                      <a:pPr algn="l"/>
                      <a:r>
                        <a:rPr lang="en-GB" sz="1400" b="0" dirty="0">
                          <a:effectLst/>
                        </a:rPr>
                        <a:t>Provides its services and deals with just </a:t>
                      </a:r>
                      <a:r>
                        <a:rPr lang="en-GB" sz="1400" b="0" dirty="0" smtClean="0">
                          <a:effectLst/>
                        </a:rPr>
                        <a:t>one</a:t>
                      </a:r>
                    </a:p>
                    <a:p>
                      <a:pPr algn="l"/>
                      <a:r>
                        <a:rPr lang="en-GB" sz="1400" b="0" dirty="0" smtClean="0">
                          <a:effectLst/>
                        </a:rPr>
                        <a:t>computer </a:t>
                      </a:r>
                      <a:r>
                        <a:rPr lang="en-GB" sz="1400" b="0" dirty="0">
                          <a:effectLst/>
                        </a:rPr>
                        <a:t>at a time even if it has a connection with other computers on the server.</a:t>
                      </a:r>
                    </a:p>
                  </a:txBody>
                  <a:tcPr marL="44812" marR="44812" marT="44812" marB="44812" anchor="ctr">
                    <a:lnL w="12700" cap="flat" cmpd="sng" algn="ctr">
                      <a:solidFill>
                        <a:srgbClr val="B085DC"/>
                      </a:solidFill>
                      <a:prstDash val="solid"/>
                      <a:round/>
                      <a:headEnd type="none" w="med" len="med"/>
                      <a:tailEnd type="none" w="med" len="med"/>
                    </a:lnL>
                    <a:lnR w="12700" cap="flat" cmpd="sng" algn="ctr">
                      <a:solidFill>
                        <a:srgbClr val="3084DC"/>
                      </a:solidFill>
                      <a:prstDash val="solid"/>
                      <a:round/>
                      <a:headEnd type="none" w="med" len="med"/>
                      <a:tailEnd type="none" w="med" len="med"/>
                    </a:lnR>
                    <a:lnT w="12700" cap="flat" cmpd="sng" algn="ctr">
                      <a:solidFill>
                        <a:srgbClr val="B085DC"/>
                      </a:solidFill>
                      <a:prstDash val="solid"/>
                      <a:round/>
                      <a:headEnd type="none" w="med" len="med"/>
                      <a:tailEnd type="none" w="med" len="med"/>
                    </a:lnT>
                    <a:lnB w="7620" cap="flat" cmpd="sng" algn="ctr">
                      <a:solidFill>
                        <a:srgbClr val="B085DC"/>
                      </a:solidFill>
                      <a:prstDash val="solid"/>
                      <a:round/>
                      <a:headEnd type="none" w="med" len="med"/>
                      <a:tailEnd type="none" w="med" len="med"/>
                    </a:lnB>
                    <a:solidFill>
                      <a:srgbClr val="FFFFFF"/>
                    </a:solidFill>
                  </a:tcPr>
                </a:tc>
                <a:tc>
                  <a:txBody>
                    <a:bodyPr/>
                    <a:lstStyle/>
                    <a:p>
                      <a:pPr algn="l"/>
                      <a:r>
                        <a:rPr lang="en-GB" sz="1400" b="0" dirty="0">
                          <a:effectLst/>
                        </a:rPr>
                        <a:t>Deals with all the computers on the network </a:t>
                      </a:r>
                      <a:endParaRPr lang="en-GB" sz="1400" b="0" dirty="0" smtClean="0">
                        <a:effectLst/>
                      </a:endParaRPr>
                    </a:p>
                    <a:p>
                      <a:pPr algn="l"/>
                      <a:r>
                        <a:rPr lang="en-GB" sz="1400" b="0" dirty="0" smtClean="0">
                          <a:effectLst/>
                        </a:rPr>
                        <a:t>even </a:t>
                      </a:r>
                      <a:r>
                        <a:rPr lang="en-GB" sz="1400" b="0" dirty="0">
                          <a:effectLst/>
                        </a:rPr>
                        <a:t>if installed in just one device.</a:t>
                      </a:r>
                    </a:p>
                  </a:txBody>
                  <a:tcPr marL="44812" marR="44812" marT="44812" marB="44812" anchor="ctr">
                    <a:lnL w="12700" cap="flat" cmpd="sng" algn="ctr">
                      <a:solidFill>
                        <a:srgbClr val="3084DC"/>
                      </a:solidFill>
                      <a:prstDash val="solid"/>
                      <a:round/>
                      <a:headEnd type="none" w="med" len="med"/>
                      <a:tailEnd type="none" w="med" len="med"/>
                    </a:lnL>
                    <a:lnR w="7620" cap="flat" cmpd="sng" algn="ctr">
                      <a:solidFill>
                        <a:srgbClr val="3084DC"/>
                      </a:solidFill>
                      <a:prstDash val="solid"/>
                      <a:round/>
                      <a:headEnd type="none" w="med" len="med"/>
                      <a:tailEnd type="none" w="med" len="med"/>
                    </a:lnR>
                    <a:lnT w="12700" cap="flat" cmpd="sng" algn="ctr">
                      <a:solidFill>
                        <a:srgbClr val="3084DC"/>
                      </a:solidFill>
                      <a:prstDash val="solid"/>
                      <a:round/>
                      <a:headEnd type="none" w="med" len="med"/>
                      <a:tailEnd type="none" w="med" len="med"/>
                    </a:lnT>
                    <a:lnB w="7620" cap="flat" cmpd="sng" algn="ctr">
                      <a:solidFill>
                        <a:srgbClr val="3084DC"/>
                      </a:solidFill>
                      <a:prstDash val="solid"/>
                      <a:round/>
                      <a:headEnd type="none" w="med" len="med"/>
                      <a:tailEnd type="none" w="med" len="med"/>
                    </a:lnB>
                    <a:solidFill>
                      <a:srgbClr val="FFFFFF"/>
                    </a:solidFill>
                  </a:tcPr>
                </a:tc>
              </a:tr>
            </a:tbl>
          </a:graphicData>
        </a:graphic>
      </p:graphicFrame>
      <p:sp>
        <p:nvSpPr>
          <p:cNvPr id="10" name="Rectangle 9"/>
          <p:cNvSpPr/>
          <p:nvPr/>
        </p:nvSpPr>
        <p:spPr>
          <a:xfrm>
            <a:off x="971600" y="195486"/>
            <a:ext cx="6912768" cy="648072"/>
          </a:xfrm>
          <a:prstGeom prst="rect">
            <a:avLst/>
          </a:prstGeom>
          <a:solidFill>
            <a:srgbClr val="16B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Difference between Stand-Alone and </a:t>
            </a:r>
            <a:r>
              <a:rPr lang="en-GB" sz="2000" b="1" dirty="0" smtClean="0"/>
              <a:t>Network </a:t>
            </a:r>
            <a:r>
              <a:rPr lang="en-GB" sz="2000" b="1" dirty="0" err="1" smtClean="0"/>
              <a:t>Operatig</a:t>
            </a:r>
            <a:r>
              <a:rPr lang="en-GB" sz="2000" b="1" dirty="0" smtClean="0"/>
              <a:t> </a:t>
            </a:r>
            <a:endParaRPr lang="en-GB" sz="2000" b="1" dirty="0" smtClean="0"/>
          </a:p>
          <a:p>
            <a:r>
              <a:rPr lang="en-GB" sz="2000" b="1" dirty="0" smtClean="0"/>
              <a:t>Systems</a:t>
            </a:r>
            <a:endParaRPr lang="en-GB" sz="2000" b="1" dirty="0"/>
          </a:p>
        </p:txBody>
      </p:sp>
    </p:spTree>
    <p:extLst>
      <p:ext uri="{BB962C8B-B14F-4D97-AF65-F5344CB8AC3E}">
        <p14:creationId xmlns:p14="http://schemas.microsoft.com/office/powerpoint/2010/main" val="1919154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28475" y="2787774"/>
            <a:ext cx="2808312" cy="288032"/>
          </a:xfrm>
        </p:spPr>
        <p:txBody>
          <a:bodyPr/>
          <a:lstStyle/>
          <a:p>
            <a:pPr lvl="0" algn="l"/>
            <a:r>
              <a:rPr lang="en-US" altLang="ko-KR" dirty="0" smtClean="0"/>
              <a:t>Lecturer : Dr. Aryati binti Bakri</a:t>
            </a:r>
          </a:p>
          <a:p>
            <a:pPr lvl="0" algn="l"/>
            <a:endParaRPr lang="en-US" altLang="ko-KR" dirty="0" smtClean="0"/>
          </a:p>
          <a:p>
            <a:pPr lvl="0" algn="l"/>
            <a:r>
              <a:rPr lang="en-US" altLang="ko-KR" dirty="0" smtClean="0"/>
              <a:t>Group 01</a:t>
            </a:r>
            <a:endParaRPr lang="en-US" altLang="ko-KR" dirty="0"/>
          </a:p>
        </p:txBody>
      </p:sp>
      <p:sp>
        <p:nvSpPr>
          <p:cNvPr id="12" name="Text Placeholder 18"/>
          <p:cNvSpPr txBox="1">
            <a:spLocks/>
          </p:cNvSpPr>
          <p:nvPr/>
        </p:nvSpPr>
        <p:spPr>
          <a:xfrm>
            <a:off x="755576" y="2355726"/>
            <a:ext cx="4104456" cy="295232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b="1" dirty="0" smtClean="0">
              <a:solidFill>
                <a:schemeClr val="accent3"/>
              </a:solidFill>
              <a:cs typeface="Arial" pitchFamily="34" charset="0"/>
            </a:endParaRPr>
          </a:p>
          <a:p>
            <a:pPr marL="0" indent="0">
              <a:buNone/>
            </a:pPr>
            <a:endParaRPr lang="en-US" sz="1200" b="1" dirty="0">
              <a:solidFill>
                <a:schemeClr val="accent3"/>
              </a:solidFill>
              <a:cs typeface="Arial" pitchFamily="34" charset="0"/>
            </a:endParaRPr>
          </a:p>
          <a:p>
            <a:pPr marL="0" indent="0">
              <a:buNone/>
            </a:pPr>
            <a:endParaRPr lang="en-US" sz="1200" b="1" dirty="0" smtClean="0">
              <a:solidFill>
                <a:schemeClr val="accent3"/>
              </a:solidFill>
              <a:cs typeface="Arial" pitchFamily="34" charset="0"/>
            </a:endParaRPr>
          </a:p>
          <a:p>
            <a:pPr marL="0" indent="0">
              <a:buNone/>
            </a:pPr>
            <a:r>
              <a:rPr lang="en-US" sz="1200" b="1" dirty="0" smtClean="0">
                <a:solidFill>
                  <a:schemeClr val="accent3"/>
                </a:solidFill>
                <a:cs typeface="Arial" pitchFamily="34" charset="0"/>
              </a:rPr>
              <a:t>Our Group members: </a:t>
            </a:r>
          </a:p>
          <a:p>
            <a:pPr marL="228600" indent="-228600">
              <a:buAutoNum type="arabicPeriod"/>
            </a:pPr>
            <a:r>
              <a:rPr lang="en-US" sz="1200" b="1" dirty="0" smtClean="0">
                <a:solidFill>
                  <a:schemeClr val="accent3"/>
                </a:solidFill>
                <a:cs typeface="Arial" pitchFamily="34" charset="0"/>
              </a:rPr>
              <a:t>Ali Hilmi bin Ismail</a:t>
            </a:r>
          </a:p>
          <a:p>
            <a:pPr marL="228600" indent="-228600">
              <a:buAutoNum type="arabicPeriod" startAt="2"/>
            </a:pPr>
            <a:r>
              <a:rPr lang="en-US" sz="1200" b="1" dirty="0" smtClean="0">
                <a:solidFill>
                  <a:schemeClr val="accent3"/>
                </a:solidFill>
                <a:cs typeface="Arial" pitchFamily="34" charset="0"/>
              </a:rPr>
              <a:t>Almuhannad </a:t>
            </a:r>
            <a:r>
              <a:rPr lang="en-US" sz="1200" b="1" dirty="0" smtClean="0">
                <a:solidFill>
                  <a:schemeClr val="accent3"/>
                </a:solidFill>
                <a:cs typeface="Arial" pitchFamily="34" charset="0"/>
              </a:rPr>
              <a:t>Lutfi Abdullah Darwesh</a:t>
            </a:r>
          </a:p>
          <a:p>
            <a:pPr marL="0" indent="0">
              <a:buNone/>
            </a:pPr>
            <a:r>
              <a:rPr lang="en-US" sz="1200" b="1" dirty="0" smtClean="0">
                <a:solidFill>
                  <a:schemeClr val="accent3"/>
                </a:solidFill>
                <a:cs typeface="Arial" pitchFamily="34" charset="0"/>
              </a:rPr>
              <a:t>3</a:t>
            </a:r>
            <a:r>
              <a:rPr lang="en-US" sz="1200" b="1" dirty="0" smtClean="0">
                <a:solidFill>
                  <a:schemeClr val="accent3"/>
                </a:solidFill>
                <a:cs typeface="Arial" pitchFamily="34" charset="0"/>
              </a:rPr>
              <a:t>.  Amit Hasan Sadhin</a:t>
            </a:r>
          </a:p>
          <a:p>
            <a:pPr marL="0" indent="0">
              <a:buNone/>
            </a:pPr>
            <a:r>
              <a:rPr lang="en-US" sz="1200" b="1" dirty="0">
                <a:solidFill>
                  <a:schemeClr val="accent3"/>
                </a:solidFill>
                <a:cs typeface="Arial" pitchFamily="34" charset="0"/>
              </a:rPr>
              <a:t> </a:t>
            </a:r>
            <a:r>
              <a:rPr lang="en-US" sz="1200" b="1" dirty="0" smtClean="0">
                <a:solidFill>
                  <a:schemeClr val="accent3"/>
                </a:solidFill>
                <a:cs typeface="Arial" pitchFamily="34" charset="0"/>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95486"/>
            <a:ext cx="5361385" cy="301577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070" y="1923678"/>
            <a:ext cx="5890194" cy="3681371"/>
          </a:xfrm>
          <a:prstGeom prst="rect">
            <a:avLst/>
          </a:prstGeom>
        </p:spPr>
      </p:pic>
    </p:spTree>
    <p:extLst>
      <p:ext uri="{BB962C8B-B14F-4D97-AF65-F5344CB8AC3E}">
        <p14:creationId xmlns:p14="http://schemas.microsoft.com/office/powerpoint/2010/main" val="16973451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3518"/>
            <a:ext cx="9144000" cy="576064"/>
          </a:xfrm>
        </p:spPr>
        <p:txBody>
          <a:bodyPr/>
          <a:lstStyle/>
          <a:p>
            <a:r>
              <a:rPr lang="en-US" altLang="ko-KR" dirty="0" smtClean="0"/>
              <a:t>Windows </a:t>
            </a:r>
            <a:endParaRPr lang="ko-KR" altLang="en-US" dirty="0"/>
          </a:p>
        </p:txBody>
      </p:sp>
      <p:sp>
        <p:nvSpPr>
          <p:cNvPr id="4" name="Rectangle 3"/>
          <p:cNvSpPr/>
          <p:nvPr/>
        </p:nvSpPr>
        <p:spPr>
          <a:xfrm>
            <a:off x="395536" y="339502"/>
            <a:ext cx="6193795"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lumMod val="95000"/>
                    <a:lumOff val="5000"/>
                  </a:schemeClr>
                </a:solidFill>
              </a:rPr>
              <a:t>Windows Operating System</a:t>
            </a:r>
          </a:p>
          <a:p>
            <a:endParaRPr lang="en-GB" sz="1600" dirty="0" smtClean="0">
              <a:solidFill>
                <a:schemeClr val="tx1">
                  <a:lumMod val="95000"/>
                  <a:lumOff val="5000"/>
                </a:schemeClr>
              </a:solidFill>
            </a:endParaRPr>
          </a:p>
          <a:p>
            <a:pPr marL="285750" indent="-285750">
              <a:buFont typeface="Wingdings" panose="05000000000000000000" pitchFamily="2" charset="2"/>
              <a:buChar char="v"/>
            </a:pPr>
            <a:r>
              <a:rPr lang="en-US" sz="1400" dirty="0">
                <a:solidFill>
                  <a:schemeClr val="accent1">
                    <a:lumMod val="75000"/>
                  </a:schemeClr>
                </a:solidFill>
              </a:rPr>
              <a:t>Support for all </a:t>
            </a:r>
            <a:r>
              <a:rPr lang="en-US" sz="1400" dirty="0" smtClean="0">
                <a:solidFill>
                  <a:schemeClr val="accent1">
                    <a:lumMod val="75000"/>
                  </a:schemeClr>
                </a:solidFill>
              </a:rPr>
              <a:t>hardware</a:t>
            </a:r>
          </a:p>
          <a:p>
            <a:endParaRPr lang="en-GB" sz="1400" dirty="0">
              <a:solidFill>
                <a:schemeClr val="accent1">
                  <a:lumMod val="75000"/>
                </a:schemeClr>
              </a:solidFill>
            </a:endParaRPr>
          </a:p>
          <a:p>
            <a:pPr marL="285750" indent="-285750">
              <a:buFont typeface="Wingdings" panose="05000000000000000000" pitchFamily="2" charset="2"/>
              <a:buChar char="v"/>
            </a:pPr>
            <a:r>
              <a:rPr lang="en-US" sz="1400" dirty="0" smtClean="0">
                <a:solidFill>
                  <a:schemeClr val="accent1">
                    <a:lumMod val="75000"/>
                  </a:schemeClr>
                </a:solidFill>
              </a:rPr>
              <a:t>Ease </a:t>
            </a:r>
            <a:r>
              <a:rPr lang="en-US" sz="1400" dirty="0">
                <a:solidFill>
                  <a:schemeClr val="accent1">
                    <a:lumMod val="75000"/>
                  </a:schemeClr>
                </a:solidFill>
              </a:rPr>
              <a:t>of </a:t>
            </a:r>
            <a:r>
              <a:rPr lang="en-US" sz="1400" dirty="0" smtClean="0">
                <a:solidFill>
                  <a:schemeClr val="accent1">
                    <a:lumMod val="75000"/>
                  </a:schemeClr>
                </a:solidFill>
              </a:rPr>
              <a:t>use</a:t>
            </a:r>
          </a:p>
          <a:p>
            <a:endParaRPr lang="en-US" sz="1400" dirty="0" smtClean="0">
              <a:solidFill>
                <a:schemeClr val="accent1">
                  <a:lumMod val="75000"/>
                </a:schemeClr>
              </a:solidFill>
            </a:endParaRPr>
          </a:p>
          <a:p>
            <a:pPr marL="285750" indent="-285750">
              <a:buFont typeface="Wingdings" panose="05000000000000000000" pitchFamily="2" charset="2"/>
              <a:buChar char="v"/>
            </a:pPr>
            <a:r>
              <a:rPr lang="en-US" sz="1400" dirty="0">
                <a:solidFill>
                  <a:schemeClr val="accent1">
                    <a:lumMod val="75000"/>
                  </a:schemeClr>
                </a:solidFill>
              </a:rPr>
              <a:t>Software </a:t>
            </a:r>
            <a:r>
              <a:rPr lang="en-US" sz="1400" dirty="0" smtClean="0">
                <a:solidFill>
                  <a:schemeClr val="accent1">
                    <a:lumMod val="75000"/>
                  </a:schemeClr>
                </a:solidFill>
              </a:rPr>
              <a:t>support</a:t>
            </a:r>
          </a:p>
          <a:p>
            <a:endParaRPr lang="en-US" sz="1400" dirty="0" smtClean="0">
              <a:solidFill>
                <a:schemeClr val="accent1">
                  <a:lumMod val="75000"/>
                </a:schemeClr>
              </a:solidFill>
            </a:endParaRPr>
          </a:p>
          <a:p>
            <a:pPr marL="285750" indent="-285750">
              <a:buFont typeface="Wingdings" panose="05000000000000000000" pitchFamily="2" charset="2"/>
              <a:buChar char="v"/>
            </a:pPr>
            <a:r>
              <a:rPr lang="en-US" sz="1400" dirty="0">
                <a:solidFill>
                  <a:schemeClr val="accent1">
                    <a:lumMod val="75000"/>
                  </a:schemeClr>
                </a:solidFill>
              </a:rPr>
              <a:t>Plug and play </a:t>
            </a:r>
            <a:r>
              <a:rPr lang="en-US" sz="1400" dirty="0" smtClean="0">
                <a:solidFill>
                  <a:schemeClr val="accent1">
                    <a:lumMod val="75000"/>
                  </a:schemeClr>
                </a:solidFill>
              </a:rPr>
              <a:t>feature</a:t>
            </a:r>
          </a:p>
          <a:p>
            <a:endParaRPr lang="en-US" sz="1400" dirty="0" smtClean="0">
              <a:solidFill>
                <a:schemeClr val="accent1">
                  <a:lumMod val="75000"/>
                </a:schemeClr>
              </a:solidFill>
            </a:endParaRPr>
          </a:p>
          <a:p>
            <a:pPr marL="285750" indent="-285750">
              <a:buFont typeface="Wingdings" panose="05000000000000000000" pitchFamily="2" charset="2"/>
              <a:buChar char="v"/>
            </a:pPr>
            <a:r>
              <a:rPr lang="en-US" sz="1400" dirty="0">
                <a:solidFill>
                  <a:schemeClr val="accent1">
                    <a:lumMod val="75000"/>
                  </a:schemeClr>
                </a:solidFill>
              </a:rPr>
              <a:t>Desktop and touch </a:t>
            </a:r>
            <a:r>
              <a:rPr lang="en-US" sz="1400" dirty="0" smtClean="0">
                <a:solidFill>
                  <a:schemeClr val="accent1">
                    <a:lumMod val="75000"/>
                  </a:schemeClr>
                </a:solidFill>
              </a:rPr>
              <a:t>screen</a:t>
            </a:r>
          </a:p>
          <a:p>
            <a:pPr marL="285750" indent="-285750">
              <a:buFont typeface="Wingdings" panose="05000000000000000000" pitchFamily="2" charset="2"/>
              <a:buChar char="v"/>
            </a:pPr>
            <a:endParaRPr lang="en-US" sz="1400" dirty="0">
              <a:solidFill>
                <a:schemeClr val="accent1">
                  <a:lumMod val="75000"/>
                </a:schemeClr>
              </a:solidFill>
            </a:endParaRPr>
          </a:p>
          <a:p>
            <a:pPr marL="285750" indent="-285750">
              <a:buFont typeface="Wingdings" panose="05000000000000000000" pitchFamily="2" charset="2"/>
              <a:buChar char="v"/>
            </a:pPr>
            <a:r>
              <a:rPr lang="en-US" sz="1400" dirty="0" smtClean="0">
                <a:solidFill>
                  <a:schemeClr val="accent1">
                    <a:lumMod val="75000"/>
                  </a:schemeClr>
                </a:solidFill>
              </a:rPr>
              <a:t>Security</a:t>
            </a:r>
          </a:p>
          <a:p>
            <a:pPr marL="285750" indent="-285750">
              <a:buFont typeface="Wingdings" panose="05000000000000000000" pitchFamily="2" charset="2"/>
              <a:buChar char="v"/>
            </a:pPr>
            <a:endParaRPr lang="en-US" sz="1400" dirty="0">
              <a:solidFill>
                <a:schemeClr val="accent1">
                  <a:lumMod val="75000"/>
                </a:schemeClr>
              </a:solidFill>
            </a:endParaRPr>
          </a:p>
          <a:p>
            <a:pPr marL="285750" indent="-285750">
              <a:buFont typeface="Wingdings" panose="05000000000000000000" pitchFamily="2" charset="2"/>
              <a:buChar char="v"/>
            </a:pPr>
            <a:r>
              <a:rPr lang="en-US" sz="1400" dirty="0" smtClean="0">
                <a:solidFill>
                  <a:schemeClr val="accent1">
                    <a:lumMod val="75000"/>
                  </a:schemeClr>
                </a:solidFill>
              </a:rPr>
              <a:t>Widely used </a:t>
            </a:r>
          </a:p>
          <a:p>
            <a:pPr marL="285750" indent="-285750">
              <a:buFont typeface="Wingdings" panose="05000000000000000000" pitchFamily="2" charset="2"/>
              <a:buChar char="v"/>
            </a:pPr>
            <a:endParaRPr lang="en-US" sz="1400" dirty="0">
              <a:solidFill>
                <a:schemeClr val="accent1">
                  <a:lumMod val="75000"/>
                </a:schemeClr>
              </a:solidFill>
            </a:endParaRPr>
          </a:p>
          <a:p>
            <a:endParaRPr lang="en-US" sz="1400" dirty="0">
              <a:solidFill>
                <a:schemeClr val="accent1">
                  <a:lumMod val="75000"/>
                </a:schemeClr>
              </a:solidFill>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510155" y="1347614"/>
            <a:ext cx="2857500" cy="2857500"/>
          </a:xfrm>
          <a:prstGeom prst="rect">
            <a:avLst/>
          </a:prstGeom>
        </p:spPr>
      </p:pic>
    </p:spTree>
    <p:extLst>
      <p:ext uri="{BB962C8B-B14F-4D97-AF65-F5344CB8AC3E}">
        <p14:creationId xmlns:p14="http://schemas.microsoft.com/office/powerpoint/2010/main" val="4109271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Windows - Most Used OS</a:t>
            </a:r>
          </a:p>
        </p:txBody>
      </p:sp>
      <p:sp>
        <p:nvSpPr>
          <p:cNvPr id="3" name="Text Placeholder 2"/>
          <p:cNvSpPr>
            <a:spLocks noGrp="1"/>
          </p:cNvSpPr>
          <p:nvPr>
            <p:ph type="body" sz="quarter" idx="11"/>
          </p:nvPr>
        </p:nvSpPr>
        <p:spPr>
          <a:xfrm>
            <a:off x="-33718" y="833185"/>
            <a:ext cx="9144000" cy="288032"/>
          </a:xfrm>
        </p:spPr>
        <p:txBody>
          <a:bodyPr/>
          <a:lstStyle/>
          <a:p>
            <a:r>
              <a:rPr lang="en-GB" b="1" dirty="0"/>
              <a:t>Comparison of Windows 7 </a:t>
            </a:r>
            <a:r>
              <a:rPr lang="en-GB" b="1" dirty="0" err="1"/>
              <a:t>vs</a:t>
            </a:r>
            <a:r>
              <a:rPr lang="en-GB" b="1" dirty="0"/>
              <a:t> Windows 8 </a:t>
            </a:r>
            <a:r>
              <a:rPr lang="en-GB" b="1" dirty="0" err="1"/>
              <a:t>vs</a:t>
            </a:r>
            <a:r>
              <a:rPr lang="en-GB" b="1" dirty="0"/>
              <a:t> Windows 10</a:t>
            </a:r>
            <a:endParaRPr lang="en-GB" dirty="0"/>
          </a:p>
          <a:p>
            <a:r>
              <a:rPr lang="en-GB" dirty="0"/>
              <a:t/>
            </a:r>
            <a:br>
              <a:rPr lang="en-GB" dirty="0"/>
            </a:br>
            <a:endParaRPr lang="en-US" altLang="ko-KR" dirty="0"/>
          </a:p>
        </p:txBody>
      </p:sp>
      <p:grpSp>
        <p:nvGrpSpPr>
          <p:cNvPr id="140" name="Group 139"/>
          <p:cNvGrpSpPr/>
          <p:nvPr/>
        </p:nvGrpSpPr>
        <p:grpSpPr>
          <a:xfrm>
            <a:off x="-390628" y="52245"/>
            <a:ext cx="2818462" cy="1423350"/>
            <a:chOff x="2051720" y="2273542"/>
            <a:chExt cx="4968552" cy="2527086"/>
          </a:xfrm>
        </p:grpSpPr>
        <p:pic>
          <p:nvPicPr>
            <p:cNvPr id="86" name="Picture 3" descr="D:\Fullppt\005-PNG이미지\노트북.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73542"/>
              <a:ext cx="4968552" cy="2527086"/>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3419872" y="2628899"/>
              <a:ext cx="2333228" cy="1704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94" name="Rectangle 91"/>
          <p:cNvSpPr/>
          <p:nvPr/>
        </p:nvSpPr>
        <p:spPr>
          <a:xfrm rot="-900000">
            <a:off x="3377973" y="1464932"/>
            <a:ext cx="219672" cy="499885"/>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6" name="Oval 89"/>
          <p:cNvSpPr/>
          <p:nvPr/>
        </p:nvSpPr>
        <p:spPr>
          <a:xfrm rot="-900000">
            <a:off x="2888440" y="2046159"/>
            <a:ext cx="342784" cy="51201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01" name="Rectangle 91"/>
          <p:cNvSpPr/>
          <p:nvPr/>
        </p:nvSpPr>
        <p:spPr>
          <a:xfrm rot="-900000">
            <a:off x="3125442" y="2900767"/>
            <a:ext cx="142904" cy="237555"/>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5" name="Rectangle 91"/>
          <p:cNvSpPr/>
          <p:nvPr/>
        </p:nvSpPr>
        <p:spPr>
          <a:xfrm>
            <a:off x="6252951" y="1121217"/>
            <a:ext cx="114335" cy="260180"/>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0" name="Rectangle 91"/>
          <p:cNvSpPr/>
          <p:nvPr/>
        </p:nvSpPr>
        <p:spPr>
          <a:xfrm rot="-900000">
            <a:off x="3273815" y="1889586"/>
            <a:ext cx="114335" cy="260180"/>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8" name="Rectangle 91"/>
          <p:cNvSpPr/>
          <p:nvPr/>
        </p:nvSpPr>
        <p:spPr>
          <a:xfrm>
            <a:off x="5164325" y="1562473"/>
            <a:ext cx="81687" cy="185886"/>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9" name="Oval 89"/>
          <p:cNvSpPr/>
          <p:nvPr/>
        </p:nvSpPr>
        <p:spPr>
          <a:xfrm>
            <a:off x="3986826" y="1566644"/>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20" name="Oval 89"/>
          <p:cNvSpPr/>
          <p:nvPr/>
        </p:nvSpPr>
        <p:spPr>
          <a:xfrm>
            <a:off x="3795123" y="1445020"/>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21" name="Rectangle 91"/>
          <p:cNvSpPr/>
          <p:nvPr/>
        </p:nvSpPr>
        <p:spPr>
          <a:xfrm rot="-900000">
            <a:off x="4333080" y="1551909"/>
            <a:ext cx="81687" cy="185886"/>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2" name="Rectangle 91"/>
          <p:cNvSpPr/>
          <p:nvPr/>
        </p:nvSpPr>
        <p:spPr>
          <a:xfrm>
            <a:off x="4437249" y="1354333"/>
            <a:ext cx="81687" cy="185886"/>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3" name="Oval 89"/>
          <p:cNvSpPr/>
          <p:nvPr/>
        </p:nvSpPr>
        <p:spPr>
          <a:xfrm>
            <a:off x="4870479" y="1835387"/>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24" name="Oval 89"/>
          <p:cNvSpPr/>
          <p:nvPr/>
        </p:nvSpPr>
        <p:spPr>
          <a:xfrm>
            <a:off x="4139226" y="1719046"/>
            <a:ext cx="68135" cy="101774"/>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25" name="Rectangle 91"/>
          <p:cNvSpPr/>
          <p:nvPr/>
        </p:nvSpPr>
        <p:spPr>
          <a:xfrm rot="-900000">
            <a:off x="4605029" y="1714875"/>
            <a:ext cx="45719" cy="104038"/>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6" name="Rectangle 91"/>
          <p:cNvSpPr/>
          <p:nvPr/>
        </p:nvSpPr>
        <p:spPr>
          <a:xfrm rot="900000">
            <a:off x="5469125" y="1867275"/>
            <a:ext cx="45719" cy="104038"/>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9" name="Rectangle 91"/>
          <p:cNvSpPr/>
          <p:nvPr/>
        </p:nvSpPr>
        <p:spPr>
          <a:xfrm rot="-900000">
            <a:off x="4833927" y="2156470"/>
            <a:ext cx="45719" cy="104038"/>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0" name="Rectangle 91"/>
          <p:cNvSpPr/>
          <p:nvPr/>
        </p:nvSpPr>
        <p:spPr>
          <a:xfrm>
            <a:off x="5621525" y="2019676"/>
            <a:ext cx="45719" cy="104038"/>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1" name="Oval 89"/>
          <p:cNvSpPr/>
          <p:nvPr/>
        </p:nvSpPr>
        <p:spPr>
          <a:xfrm rot="900000">
            <a:off x="4619999" y="2011605"/>
            <a:ext cx="68135" cy="101774"/>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34" name="Rectangle 91"/>
          <p:cNvSpPr/>
          <p:nvPr/>
        </p:nvSpPr>
        <p:spPr>
          <a:xfrm rot="900000">
            <a:off x="5316725" y="2269827"/>
            <a:ext cx="45719" cy="104038"/>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5" name="Oval 89"/>
          <p:cNvSpPr/>
          <p:nvPr/>
        </p:nvSpPr>
        <p:spPr>
          <a:xfrm>
            <a:off x="4596426" y="2176248"/>
            <a:ext cx="68135" cy="101774"/>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36" name="Oval 89"/>
          <p:cNvSpPr/>
          <p:nvPr/>
        </p:nvSpPr>
        <p:spPr>
          <a:xfrm>
            <a:off x="4596426" y="2176249"/>
            <a:ext cx="68135" cy="101774"/>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37" name="Rectangle 91"/>
          <p:cNvSpPr/>
          <p:nvPr/>
        </p:nvSpPr>
        <p:spPr>
          <a:xfrm>
            <a:off x="5062229" y="2172078"/>
            <a:ext cx="45719" cy="104038"/>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1" name="Oval 89"/>
          <p:cNvSpPr/>
          <p:nvPr/>
        </p:nvSpPr>
        <p:spPr>
          <a:xfrm rot="900000">
            <a:off x="4861045" y="1202856"/>
            <a:ext cx="342784" cy="51201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44" name="Oval 89"/>
          <p:cNvSpPr/>
          <p:nvPr/>
        </p:nvSpPr>
        <p:spPr>
          <a:xfrm rot="900000">
            <a:off x="3119082" y="3277783"/>
            <a:ext cx="178412" cy="266495"/>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47" name="Oval 89"/>
          <p:cNvSpPr/>
          <p:nvPr/>
        </p:nvSpPr>
        <p:spPr>
          <a:xfrm>
            <a:off x="3520645" y="2307552"/>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50" name="Oval 89"/>
          <p:cNvSpPr/>
          <p:nvPr/>
        </p:nvSpPr>
        <p:spPr>
          <a:xfrm>
            <a:off x="4402400" y="1006159"/>
            <a:ext cx="178412" cy="266495"/>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52" name="Rectangle 91"/>
          <p:cNvSpPr/>
          <p:nvPr/>
        </p:nvSpPr>
        <p:spPr>
          <a:xfrm rot="900000">
            <a:off x="3060359" y="1104390"/>
            <a:ext cx="219672" cy="499885"/>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3" name="Oval 89"/>
          <p:cNvSpPr/>
          <p:nvPr/>
        </p:nvSpPr>
        <p:spPr>
          <a:xfrm>
            <a:off x="3997195" y="1003125"/>
            <a:ext cx="342784" cy="51201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54" name="Rectangle 91"/>
          <p:cNvSpPr/>
          <p:nvPr/>
        </p:nvSpPr>
        <p:spPr>
          <a:xfrm rot="-900000">
            <a:off x="6227796" y="3405611"/>
            <a:ext cx="114335" cy="260180"/>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5" name="Rectangle 91"/>
          <p:cNvSpPr/>
          <p:nvPr/>
        </p:nvSpPr>
        <p:spPr>
          <a:xfrm rot="-900000">
            <a:off x="6462502" y="1946119"/>
            <a:ext cx="114335" cy="260180"/>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6" name="Oval 89"/>
          <p:cNvSpPr/>
          <p:nvPr/>
        </p:nvSpPr>
        <p:spPr>
          <a:xfrm rot="-900000">
            <a:off x="6072594" y="3689406"/>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57" name="Oval 89"/>
          <p:cNvSpPr/>
          <p:nvPr/>
        </p:nvSpPr>
        <p:spPr>
          <a:xfrm>
            <a:off x="3688313" y="1259134"/>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58" name="Oval 89"/>
          <p:cNvSpPr/>
          <p:nvPr/>
        </p:nvSpPr>
        <p:spPr>
          <a:xfrm>
            <a:off x="6497851" y="3024402"/>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59" name="Oval 89"/>
          <p:cNvSpPr/>
          <p:nvPr/>
        </p:nvSpPr>
        <p:spPr>
          <a:xfrm>
            <a:off x="6559149" y="2544107"/>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61" name="Rectangle 91"/>
          <p:cNvSpPr/>
          <p:nvPr/>
        </p:nvSpPr>
        <p:spPr>
          <a:xfrm rot="-900000">
            <a:off x="2968206" y="2603164"/>
            <a:ext cx="114335" cy="260180"/>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2" name="Rectangle 91"/>
          <p:cNvSpPr/>
          <p:nvPr/>
        </p:nvSpPr>
        <p:spPr>
          <a:xfrm rot="900000">
            <a:off x="5406108" y="1119716"/>
            <a:ext cx="219672" cy="499885"/>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3" name="Oval 89"/>
          <p:cNvSpPr/>
          <p:nvPr/>
        </p:nvSpPr>
        <p:spPr>
          <a:xfrm>
            <a:off x="6043672" y="2006310"/>
            <a:ext cx="342784" cy="51201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64" name="Rectangle 91"/>
          <p:cNvSpPr/>
          <p:nvPr/>
        </p:nvSpPr>
        <p:spPr>
          <a:xfrm rot="900000">
            <a:off x="6104620" y="1449661"/>
            <a:ext cx="219672" cy="499885"/>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6" name="Oval 89"/>
          <p:cNvSpPr/>
          <p:nvPr/>
        </p:nvSpPr>
        <p:spPr>
          <a:xfrm>
            <a:off x="2936484" y="1729010"/>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67" name="Oval 89"/>
          <p:cNvSpPr/>
          <p:nvPr/>
        </p:nvSpPr>
        <p:spPr>
          <a:xfrm>
            <a:off x="6310119" y="2617845"/>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68" name="Oval 89"/>
          <p:cNvSpPr/>
          <p:nvPr/>
        </p:nvSpPr>
        <p:spPr>
          <a:xfrm>
            <a:off x="4700144" y="1102414"/>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70" name="Oval 89"/>
          <p:cNvSpPr/>
          <p:nvPr/>
        </p:nvSpPr>
        <p:spPr>
          <a:xfrm>
            <a:off x="5979938" y="3446864"/>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71" name="Oval 89"/>
          <p:cNvSpPr/>
          <p:nvPr/>
        </p:nvSpPr>
        <p:spPr>
          <a:xfrm>
            <a:off x="2780198" y="3027919"/>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74" name="Oval 89"/>
          <p:cNvSpPr/>
          <p:nvPr/>
        </p:nvSpPr>
        <p:spPr>
          <a:xfrm>
            <a:off x="2787303" y="3398037"/>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75" name="Rectangle 91"/>
          <p:cNvSpPr/>
          <p:nvPr/>
        </p:nvSpPr>
        <p:spPr>
          <a:xfrm rot="900000">
            <a:off x="2826647" y="3596196"/>
            <a:ext cx="219672" cy="499885"/>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6" name="Rectangle 91"/>
          <p:cNvSpPr/>
          <p:nvPr/>
        </p:nvSpPr>
        <p:spPr>
          <a:xfrm rot="-900000">
            <a:off x="2592781" y="1943742"/>
            <a:ext cx="114335" cy="260180"/>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7" name="Oval 89"/>
          <p:cNvSpPr/>
          <p:nvPr/>
        </p:nvSpPr>
        <p:spPr>
          <a:xfrm>
            <a:off x="2538254" y="2491232"/>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79" name="Oval 89"/>
          <p:cNvSpPr/>
          <p:nvPr/>
        </p:nvSpPr>
        <p:spPr>
          <a:xfrm>
            <a:off x="6391919" y="3834089"/>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80" name="Rectangle 91"/>
          <p:cNvSpPr/>
          <p:nvPr/>
        </p:nvSpPr>
        <p:spPr>
          <a:xfrm rot="-900000">
            <a:off x="2760924" y="1222848"/>
            <a:ext cx="114335" cy="260180"/>
          </a:xfrm>
          <a:custGeom>
            <a:avLst/>
            <a:gdLst/>
            <a:ahLst/>
            <a:cxnLst/>
            <a:rect l="l" t="t" r="r" b="b"/>
            <a:pathLst>
              <a:path w="219672" h="499885">
                <a:moveTo>
                  <a:pt x="123752" y="0"/>
                </a:moveTo>
                <a:lnTo>
                  <a:pt x="219672" y="0"/>
                </a:lnTo>
                <a:lnTo>
                  <a:pt x="219672" y="619"/>
                </a:lnTo>
                <a:lnTo>
                  <a:pt x="219672" y="499885"/>
                </a:lnTo>
                <a:lnTo>
                  <a:pt x="123752" y="499885"/>
                </a:lnTo>
                <a:lnTo>
                  <a:pt x="123752" y="178994"/>
                </a:lnTo>
                <a:cubicBezTo>
                  <a:pt x="91157" y="207137"/>
                  <a:pt x="48729" y="222241"/>
                  <a:pt x="2739" y="223481"/>
                </a:cubicBezTo>
                <a:lnTo>
                  <a:pt x="0" y="121892"/>
                </a:lnTo>
                <a:cubicBezTo>
                  <a:pt x="65703" y="120120"/>
                  <a:pt x="118046" y="66347"/>
                  <a:pt x="118046" y="620"/>
                </a:cubicBezTo>
                <a:lnTo>
                  <a:pt x="123752" y="62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1" name="Oval 89"/>
          <p:cNvSpPr/>
          <p:nvPr/>
        </p:nvSpPr>
        <p:spPr>
          <a:xfrm>
            <a:off x="2706397" y="1770338"/>
            <a:ext cx="127467" cy="190398"/>
          </a:xfrm>
          <a:custGeom>
            <a:avLst/>
            <a:gdLst/>
            <a:ahLst/>
            <a:cxnLst/>
            <a:rect l="l" t="t" r="r" b="b"/>
            <a:pathLst>
              <a:path w="342784" h="512018">
                <a:moveTo>
                  <a:pt x="171392" y="81077"/>
                </a:moveTo>
                <a:cubicBezTo>
                  <a:pt x="133776" y="81077"/>
                  <a:pt x="103283" y="159397"/>
                  <a:pt x="103283" y="256009"/>
                </a:cubicBezTo>
                <a:cubicBezTo>
                  <a:pt x="103283" y="352621"/>
                  <a:pt x="133776" y="430941"/>
                  <a:pt x="171392" y="430941"/>
                </a:cubicBezTo>
                <a:cubicBezTo>
                  <a:pt x="209008" y="430941"/>
                  <a:pt x="239501" y="352621"/>
                  <a:pt x="239501" y="256009"/>
                </a:cubicBezTo>
                <a:cubicBezTo>
                  <a:pt x="239501" y="159397"/>
                  <a:pt x="209008" y="81077"/>
                  <a:pt x="171392" y="81077"/>
                </a:cubicBezTo>
                <a:close/>
                <a:moveTo>
                  <a:pt x="171392" y="0"/>
                </a:moveTo>
                <a:cubicBezTo>
                  <a:pt x="266049" y="0"/>
                  <a:pt x="342784" y="114619"/>
                  <a:pt x="342784" y="256009"/>
                </a:cubicBezTo>
                <a:cubicBezTo>
                  <a:pt x="342784" y="397399"/>
                  <a:pt x="266049" y="512018"/>
                  <a:pt x="171392" y="512018"/>
                </a:cubicBezTo>
                <a:cubicBezTo>
                  <a:pt x="76735" y="512018"/>
                  <a:pt x="0" y="397399"/>
                  <a:pt x="0" y="256009"/>
                </a:cubicBezTo>
                <a:cubicBezTo>
                  <a:pt x="0" y="114619"/>
                  <a:pt x="76735" y="0"/>
                  <a:pt x="171392"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471" y="204148"/>
            <a:ext cx="1119543" cy="111954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80456140"/>
              </p:ext>
            </p:extLst>
          </p:nvPr>
        </p:nvGraphicFramePr>
        <p:xfrm>
          <a:off x="496081" y="1364396"/>
          <a:ext cx="8535592" cy="3668523"/>
        </p:xfrm>
        <a:graphic>
          <a:graphicData uri="http://schemas.openxmlformats.org/drawingml/2006/table">
            <a:tbl>
              <a:tblPr/>
              <a:tblGrid>
                <a:gridCol w="2133898"/>
                <a:gridCol w="2133898"/>
                <a:gridCol w="2133898"/>
                <a:gridCol w="2133898"/>
              </a:tblGrid>
              <a:tr h="0">
                <a:tc>
                  <a:txBody>
                    <a:bodyPr/>
                    <a:lstStyle/>
                    <a:p>
                      <a:r>
                        <a:rPr lang="en-US" sz="1000" b="1" i="1" dirty="0">
                          <a:solidFill>
                            <a:schemeClr val="tx1">
                              <a:lumMod val="95000"/>
                              <a:lumOff val="5000"/>
                            </a:schemeClr>
                          </a:solidFill>
                          <a:effectLst/>
                        </a:rPr>
                        <a:t>Factors</a:t>
                      </a:r>
                      <a:endParaRPr lang="en-US" sz="1000" i="1" dirty="0">
                        <a:solidFill>
                          <a:schemeClr val="tx1">
                            <a:lumMod val="95000"/>
                            <a:lumOff val="5000"/>
                          </a:schemeClr>
                        </a:solidFill>
                        <a:effectLst/>
                      </a:endParaRPr>
                    </a:p>
                  </a:txBody>
                  <a:tcPr marL="48691" marR="48691" marT="24346" marB="24346" anchor="ctr">
                    <a:lnL>
                      <a:noFill/>
                    </a:lnL>
                    <a:lnR>
                      <a:noFill/>
                    </a:lnR>
                    <a:lnT>
                      <a:noFill/>
                    </a:lnT>
                    <a:lnB>
                      <a:noFill/>
                    </a:lnB>
                  </a:tcPr>
                </a:tc>
                <a:tc>
                  <a:txBody>
                    <a:bodyPr/>
                    <a:lstStyle/>
                    <a:p>
                      <a:r>
                        <a:rPr lang="en-US" sz="1000" b="1" i="1">
                          <a:solidFill>
                            <a:schemeClr val="tx1">
                              <a:lumMod val="95000"/>
                              <a:lumOff val="5000"/>
                            </a:schemeClr>
                          </a:solidFill>
                          <a:effectLst/>
                        </a:rPr>
                        <a:t>Windows 7</a:t>
                      </a:r>
                      <a:endParaRPr lang="en-US" sz="1000" i="1">
                        <a:solidFill>
                          <a:schemeClr val="tx1">
                            <a:lumMod val="95000"/>
                            <a:lumOff val="5000"/>
                          </a:schemeClr>
                        </a:solidFill>
                        <a:effectLst/>
                      </a:endParaRPr>
                    </a:p>
                  </a:txBody>
                  <a:tcPr marL="48691" marR="48691" marT="24346" marB="24346" anchor="ctr">
                    <a:lnL>
                      <a:noFill/>
                    </a:lnL>
                    <a:lnR>
                      <a:noFill/>
                    </a:lnR>
                    <a:lnT>
                      <a:noFill/>
                    </a:lnT>
                    <a:lnB>
                      <a:noFill/>
                    </a:lnB>
                  </a:tcPr>
                </a:tc>
                <a:tc>
                  <a:txBody>
                    <a:bodyPr/>
                    <a:lstStyle/>
                    <a:p>
                      <a:r>
                        <a:rPr lang="en-US" sz="1000" b="1" i="1">
                          <a:solidFill>
                            <a:schemeClr val="tx1">
                              <a:lumMod val="95000"/>
                              <a:lumOff val="5000"/>
                            </a:schemeClr>
                          </a:solidFill>
                          <a:effectLst/>
                        </a:rPr>
                        <a:t>Windows 8</a:t>
                      </a:r>
                      <a:endParaRPr lang="en-US" sz="1000" i="1">
                        <a:solidFill>
                          <a:schemeClr val="tx1">
                            <a:lumMod val="95000"/>
                            <a:lumOff val="5000"/>
                          </a:schemeClr>
                        </a:solidFill>
                        <a:effectLst/>
                      </a:endParaRPr>
                    </a:p>
                  </a:txBody>
                  <a:tcPr marL="48691" marR="48691" marT="24346" marB="24346" anchor="ctr">
                    <a:lnL>
                      <a:noFill/>
                    </a:lnL>
                    <a:lnR>
                      <a:noFill/>
                    </a:lnR>
                    <a:lnT>
                      <a:noFill/>
                    </a:lnT>
                    <a:lnB>
                      <a:noFill/>
                    </a:lnB>
                  </a:tcPr>
                </a:tc>
                <a:tc>
                  <a:txBody>
                    <a:bodyPr/>
                    <a:lstStyle/>
                    <a:p>
                      <a:r>
                        <a:rPr lang="en-US" sz="1000" b="1" i="1" dirty="0">
                          <a:solidFill>
                            <a:schemeClr val="tx1">
                              <a:lumMod val="95000"/>
                              <a:lumOff val="5000"/>
                            </a:schemeClr>
                          </a:solidFill>
                          <a:effectLst/>
                        </a:rPr>
                        <a:t>Windows 10</a:t>
                      </a:r>
                      <a:endParaRPr lang="en-US" sz="1000" i="1" dirty="0">
                        <a:solidFill>
                          <a:schemeClr val="tx1">
                            <a:lumMod val="95000"/>
                            <a:lumOff val="5000"/>
                          </a:schemeClr>
                        </a:solidFill>
                        <a:effectLst/>
                      </a:endParaRPr>
                    </a:p>
                  </a:txBody>
                  <a:tcPr marL="48691" marR="48691" marT="24346" marB="24346" anchor="ctr">
                    <a:lnL>
                      <a:noFill/>
                    </a:lnL>
                    <a:lnR>
                      <a:noFill/>
                    </a:lnR>
                    <a:lnT>
                      <a:noFill/>
                    </a:lnT>
                    <a:lnB>
                      <a:noFill/>
                    </a:lnB>
                  </a:tcPr>
                </a:tc>
              </a:tr>
              <a:tr h="653557">
                <a:tc>
                  <a:txBody>
                    <a:bodyPr/>
                    <a:lstStyle/>
                    <a:p>
                      <a:r>
                        <a:rPr lang="en-US" sz="1000" b="1" dirty="0">
                          <a:solidFill>
                            <a:schemeClr val="accent4">
                              <a:lumMod val="75000"/>
                            </a:schemeClr>
                          </a:solidFill>
                          <a:effectLst/>
                        </a:rPr>
                        <a:t>User Interface</a:t>
                      </a:r>
                      <a:endParaRPr lang="en-US" sz="1000" dirty="0">
                        <a:solidFill>
                          <a:schemeClr val="accent4">
                            <a:lumMod val="75000"/>
                          </a:schemeClr>
                        </a:solidFill>
                        <a:effectLst/>
                      </a:endParaRPr>
                    </a:p>
                  </a:txBody>
                  <a:tcPr marL="48691" marR="48691" marT="24346" marB="24346" anchor="ctr">
                    <a:lnL>
                      <a:noFill/>
                    </a:lnL>
                    <a:lnR>
                      <a:noFill/>
                    </a:lnR>
                    <a:lnT>
                      <a:noFill/>
                    </a:lnT>
                    <a:lnB>
                      <a:noFill/>
                    </a:lnB>
                    <a:solidFill>
                      <a:srgbClr val="F1F1F1"/>
                    </a:solidFill>
                  </a:tcPr>
                </a:tc>
                <a:tc>
                  <a:txBody>
                    <a:bodyPr/>
                    <a:lstStyle/>
                    <a:p>
                      <a:r>
                        <a:rPr lang="en-GB" sz="1000" dirty="0">
                          <a:solidFill>
                            <a:schemeClr val="accent4">
                              <a:lumMod val="75000"/>
                            </a:schemeClr>
                          </a:solidFill>
                          <a:effectLst/>
                        </a:rPr>
                        <a:t>User-friendly, best for laptop </a:t>
                      </a:r>
                      <a:r>
                        <a:rPr lang="en-GB" sz="1000" dirty="0" smtClean="0">
                          <a:solidFill>
                            <a:schemeClr val="accent4">
                              <a:lumMod val="75000"/>
                            </a:schemeClr>
                          </a:solidFill>
                          <a:effectLst/>
                        </a:rPr>
                        <a:t>and</a:t>
                      </a:r>
                    </a:p>
                    <a:p>
                      <a:r>
                        <a:rPr lang="en-GB" sz="1000" dirty="0" smtClean="0">
                          <a:solidFill>
                            <a:schemeClr val="accent4">
                              <a:lumMod val="75000"/>
                            </a:schemeClr>
                          </a:solidFill>
                          <a:effectLst/>
                        </a:rPr>
                        <a:t> </a:t>
                      </a:r>
                      <a:r>
                        <a:rPr lang="en-GB" sz="1000" dirty="0">
                          <a:solidFill>
                            <a:schemeClr val="accent4">
                              <a:lumMod val="75000"/>
                            </a:schemeClr>
                          </a:solidFill>
                          <a:effectLst/>
                        </a:rPr>
                        <a:t>desktop user</a:t>
                      </a:r>
                    </a:p>
                  </a:txBody>
                  <a:tcPr marL="48691" marR="48691" marT="24346" marB="24346" anchor="ctr">
                    <a:lnL>
                      <a:noFill/>
                    </a:lnL>
                    <a:lnR>
                      <a:noFill/>
                    </a:lnR>
                    <a:lnT>
                      <a:noFill/>
                    </a:lnT>
                    <a:lnB>
                      <a:noFill/>
                    </a:lnB>
                    <a:solidFill>
                      <a:srgbClr val="F1F1F1"/>
                    </a:solidFill>
                  </a:tcPr>
                </a:tc>
                <a:tc>
                  <a:txBody>
                    <a:bodyPr/>
                    <a:lstStyle/>
                    <a:p>
                      <a:r>
                        <a:rPr lang="en-GB" sz="1000" dirty="0">
                          <a:solidFill>
                            <a:schemeClr val="accent4">
                              <a:lumMod val="75000"/>
                            </a:schemeClr>
                          </a:solidFill>
                          <a:effectLst/>
                        </a:rPr>
                        <a:t>Specially designed for </a:t>
                      </a:r>
                      <a:r>
                        <a:rPr lang="en-GB" sz="1000" dirty="0" smtClean="0">
                          <a:solidFill>
                            <a:schemeClr val="accent4">
                              <a:lumMod val="75000"/>
                            </a:schemeClr>
                          </a:solidFill>
                          <a:effectLst/>
                        </a:rPr>
                        <a:t>touch-</a:t>
                      </a:r>
                    </a:p>
                    <a:p>
                      <a:r>
                        <a:rPr lang="en-GB" sz="1000" dirty="0" smtClean="0">
                          <a:solidFill>
                            <a:schemeClr val="accent4">
                              <a:lumMod val="75000"/>
                            </a:schemeClr>
                          </a:solidFill>
                          <a:effectLst/>
                        </a:rPr>
                        <a:t>enabled </a:t>
                      </a:r>
                      <a:r>
                        <a:rPr lang="en-GB" sz="1000" dirty="0">
                          <a:solidFill>
                            <a:schemeClr val="accent4">
                              <a:lumMod val="75000"/>
                            </a:schemeClr>
                          </a:solidFill>
                          <a:effectLst/>
                        </a:rPr>
                        <a:t>devices</a:t>
                      </a:r>
                    </a:p>
                  </a:txBody>
                  <a:tcPr marL="48691" marR="48691" marT="24346" marB="24346" anchor="ctr">
                    <a:lnL>
                      <a:noFill/>
                    </a:lnL>
                    <a:lnR>
                      <a:noFill/>
                    </a:lnR>
                    <a:lnT>
                      <a:noFill/>
                    </a:lnT>
                    <a:lnB>
                      <a:noFill/>
                    </a:lnB>
                    <a:solidFill>
                      <a:srgbClr val="F1F1F1"/>
                    </a:solidFill>
                  </a:tcPr>
                </a:tc>
                <a:tc>
                  <a:txBody>
                    <a:bodyPr/>
                    <a:lstStyle/>
                    <a:p>
                      <a:r>
                        <a:rPr lang="en-GB" sz="1000" dirty="0">
                          <a:solidFill>
                            <a:schemeClr val="accent4">
                              <a:lumMod val="75000"/>
                            </a:schemeClr>
                          </a:solidFill>
                          <a:effectLst/>
                        </a:rPr>
                        <a:t>Hybrid, can run effectively on all </a:t>
                      </a:r>
                      <a:endParaRPr lang="en-GB" sz="1000" dirty="0" smtClean="0">
                        <a:solidFill>
                          <a:schemeClr val="accent4">
                            <a:lumMod val="75000"/>
                          </a:schemeClr>
                        </a:solidFill>
                        <a:effectLst/>
                      </a:endParaRPr>
                    </a:p>
                    <a:p>
                      <a:r>
                        <a:rPr lang="en-GB" sz="1000" dirty="0" smtClean="0">
                          <a:solidFill>
                            <a:schemeClr val="accent4">
                              <a:lumMod val="75000"/>
                            </a:schemeClr>
                          </a:solidFill>
                          <a:effectLst/>
                        </a:rPr>
                        <a:t>devices</a:t>
                      </a:r>
                      <a:endParaRPr lang="en-GB" sz="1000" dirty="0">
                        <a:solidFill>
                          <a:schemeClr val="accent4">
                            <a:lumMod val="75000"/>
                          </a:schemeClr>
                        </a:solidFill>
                        <a:effectLst/>
                      </a:endParaRPr>
                    </a:p>
                  </a:txBody>
                  <a:tcPr marL="48691" marR="48691" marT="24346" marB="24346" anchor="ctr">
                    <a:lnL>
                      <a:noFill/>
                    </a:lnL>
                    <a:lnR>
                      <a:noFill/>
                    </a:lnR>
                    <a:lnT>
                      <a:noFill/>
                    </a:lnT>
                    <a:lnB>
                      <a:noFill/>
                    </a:lnB>
                    <a:solidFill>
                      <a:srgbClr val="F1F1F1"/>
                    </a:solidFill>
                  </a:tcPr>
                </a:tc>
              </a:tr>
              <a:tr h="350950">
                <a:tc>
                  <a:txBody>
                    <a:bodyPr/>
                    <a:lstStyle/>
                    <a:p>
                      <a:r>
                        <a:rPr lang="en-US" sz="1000" b="1" dirty="0">
                          <a:solidFill>
                            <a:schemeClr val="bg1"/>
                          </a:solidFill>
                          <a:effectLst/>
                        </a:rPr>
                        <a:t>Longer support</a:t>
                      </a:r>
                      <a:endParaRPr lang="en-US" sz="1000" dirty="0">
                        <a:solidFill>
                          <a:schemeClr val="bg1"/>
                        </a:solidFill>
                        <a:effectLst/>
                      </a:endParaRPr>
                    </a:p>
                  </a:txBody>
                  <a:tcPr marL="48691" marR="48691" marT="24346" marB="24346" anchor="ctr">
                    <a:lnL>
                      <a:noFill/>
                    </a:lnL>
                    <a:lnR>
                      <a:noFill/>
                    </a:lnR>
                    <a:lnT>
                      <a:noFill/>
                    </a:lnT>
                    <a:lnB>
                      <a:noFill/>
                    </a:lnB>
                  </a:tcPr>
                </a:tc>
                <a:tc>
                  <a:txBody>
                    <a:bodyPr/>
                    <a:lstStyle/>
                    <a:p>
                      <a:r>
                        <a:rPr lang="en-US" sz="1000" dirty="0">
                          <a:solidFill>
                            <a:schemeClr val="bg1"/>
                          </a:solidFill>
                          <a:effectLst/>
                        </a:rPr>
                        <a:t>Till 14 Jan 2020</a:t>
                      </a:r>
                    </a:p>
                  </a:txBody>
                  <a:tcPr marL="48691" marR="48691" marT="24346" marB="24346" anchor="ctr">
                    <a:lnL>
                      <a:noFill/>
                    </a:lnL>
                    <a:lnR>
                      <a:noFill/>
                    </a:lnR>
                    <a:lnT>
                      <a:noFill/>
                    </a:lnT>
                    <a:lnB>
                      <a:noFill/>
                    </a:lnB>
                  </a:tcPr>
                </a:tc>
                <a:tc>
                  <a:txBody>
                    <a:bodyPr/>
                    <a:lstStyle/>
                    <a:p>
                      <a:r>
                        <a:rPr lang="en-US" sz="1000" dirty="0">
                          <a:solidFill>
                            <a:schemeClr val="bg1"/>
                          </a:solidFill>
                          <a:effectLst/>
                        </a:rPr>
                        <a:t>Till 10 Jan 2023</a:t>
                      </a:r>
                    </a:p>
                  </a:txBody>
                  <a:tcPr marL="48691" marR="48691" marT="24346" marB="24346" anchor="ctr">
                    <a:lnL>
                      <a:noFill/>
                    </a:lnL>
                    <a:lnR>
                      <a:noFill/>
                    </a:lnR>
                    <a:lnT>
                      <a:noFill/>
                    </a:lnT>
                    <a:lnB>
                      <a:noFill/>
                    </a:lnB>
                  </a:tcPr>
                </a:tc>
                <a:tc>
                  <a:txBody>
                    <a:bodyPr/>
                    <a:lstStyle/>
                    <a:p>
                      <a:r>
                        <a:rPr lang="en-US" sz="1000" dirty="0">
                          <a:solidFill>
                            <a:schemeClr val="bg1"/>
                          </a:solidFill>
                          <a:effectLst/>
                        </a:rPr>
                        <a:t>Till 14 Oct 2025</a:t>
                      </a:r>
                    </a:p>
                  </a:txBody>
                  <a:tcPr marL="48691" marR="48691" marT="24346" marB="24346" anchor="ctr">
                    <a:lnL>
                      <a:noFill/>
                    </a:lnL>
                    <a:lnR>
                      <a:noFill/>
                    </a:lnR>
                    <a:lnT>
                      <a:noFill/>
                    </a:lnT>
                    <a:lnB>
                      <a:noFill/>
                    </a:lnB>
                  </a:tcPr>
                </a:tc>
              </a:tr>
              <a:tr h="502253">
                <a:tc>
                  <a:txBody>
                    <a:bodyPr/>
                    <a:lstStyle/>
                    <a:p>
                      <a:r>
                        <a:rPr lang="en-US" sz="1000" b="1" dirty="0">
                          <a:effectLst/>
                        </a:rPr>
                        <a:t>Performance</a:t>
                      </a:r>
                      <a:endParaRPr lang="en-US" sz="1000" dirty="0">
                        <a:effectLst/>
                      </a:endParaRPr>
                    </a:p>
                  </a:txBody>
                  <a:tcPr marL="48691" marR="48691" marT="24346" marB="24346" anchor="ctr">
                    <a:lnL>
                      <a:noFill/>
                    </a:lnL>
                    <a:lnR>
                      <a:noFill/>
                    </a:lnR>
                    <a:lnT>
                      <a:noFill/>
                    </a:lnT>
                    <a:lnB>
                      <a:noFill/>
                    </a:lnB>
                    <a:solidFill>
                      <a:srgbClr val="F1F1F1"/>
                    </a:solidFill>
                  </a:tcPr>
                </a:tc>
                <a:tc>
                  <a:txBody>
                    <a:bodyPr/>
                    <a:lstStyle/>
                    <a:p>
                      <a:r>
                        <a:rPr lang="en-US" sz="1000">
                          <a:effectLst/>
                        </a:rPr>
                        <a:t>Robust and reliable performance</a:t>
                      </a:r>
                    </a:p>
                  </a:txBody>
                  <a:tcPr marL="48691" marR="48691" marT="24346" marB="24346" anchor="ctr">
                    <a:lnL>
                      <a:noFill/>
                    </a:lnL>
                    <a:lnR>
                      <a:noFill/>
                    </a:lnR>
                    <a:lnT>
                      <a:noFill/>
                    </a:lnT>
                    <a:lnB>
                      <a:noFill/>
                    </a:lnB>
                    <a:solidFill>
                      <a:srgbClr val="F1F1F1"/>
                    </a:solidFill>
                  </a:tcPr>
                </a:tc>
                <a:tc>
                  <a:txBody>
                    <a:bodyPr/>
                    <a:lstStyle/>
                    <a:p>
                      <a:r>
                        <a:rPr lang="en-US" sz="1000">
                          <a:effectLst/>
                        </a:rPr>
                        <a:t>High performance</a:t>
                      </a:r>
                    </a:p>
                  </a:txBody>
                  <a:tcPr marL="48691" marR="48691" marT="24346" marB="24346" anchor="ctr">
                    <a:lnL>
                      <a:noFill/>
                    </a:lnL>
                    <a:lnR>
                      <a:noFill/>
                    </a:lnR>
                    <a:lnT>
                      <a:noFill/>
                    </a:lnT>
                    <a:lnB>
                      <a:noFill/>
                    </a:lnB>
                    <a:solidFill>
                      <a:srgbClr val="F1F1F1"/>
                    </a:solidFill>
                  </a:tcPr>
                </a:tc>
                <a:tc>
                  <a:txBody>
                    <a:bodyPr/>
                    <a:lstStyle/>
                    <a:p>
                      <a:r>
                        <a:rPr lang="en-US" sz="1000">
                          <a:effectLst/>
                        </a:rPr>
                        <a:t>High performance</a:t>
                      </a:r>
                    </a:p>
                  </a:txBody>
                  <a:tcPr marL="48691" marR="48691" marT="24346" marB="24346" anchor="ctr">
                    <a:lnL>
                      <a:noFill/>
                    </a:lnL>
                    <a:lnR>
                      <a:noFill/>
                    </a:lnR>
                    <a:lnT>
                      <a:noFill/>
                    </a:lnT>
                    <a:lnB>
                      <a:noFill/>
                    </a:lnB>
                    <a:solidFill>
                      <a:srgbClr val="F1F1F1"/>
                    </a:solidFill>
                  </a:tcPr>
                </a:tc>
              </a:tr>
              <a:tr h="653557">
                <a:tc>
                  <a:txBody>
                    <a:bodyPr/>
                    <a:lstStyle/>
                    <a:p>
                      <a:r>
                        <a:rPr lang="en-US" sz="1000" b="1">
                          <a:solidFill>
                            <a:schemeClr val="bg1"/>
                          </a:solidFill>
                          <a:effectLst/>
                        </a:rPr>
                        <a:t>Gaming feature</a:t>
                      </a:r>
                      <a:endParaRPr lang="en-US" sz="1000">
                        <a:solidFill>
                          <a:schemeClr val="bg1"/>
                        </a:solidFill>
                        <a:effectLst/>
                      </a:endParaRPr>
                    </a:p>
                  </a:txBody>
                  <a:tcPr marL="48691" marR="48691" marT="24346" marB="24346" anchor="ctr">
                    <a:lnL>
                      <a:noFill/>
                    </a:lnL>
                    <a:lnR>
                      <a:noFill/>
                    </a:lnR>
                    <a:lnT>
                      <a:noFill/>
                    </a:lnT>
                    <a:lnB>
                      <a:noFill/>
                    </a:lnB>
                  </a:tcPr>
                </a:tc>
                <a:tc>
                  <a:txBody>
                    <a:bodyPr/>
                    <a:lstStyle/>
                    <a:p>
                      <a:r>
                        <a:rPr lang="en-US" sz="1000" dirty="0">
                          <a:solidFill>
                            <a:schemeClr val="bg1"/>
                          </a:solidFill>
                          <a:effectLst/>
                        </a:rPr>
                        <a:t> </a:t>
                      </a:r>
                      <a:r>
                        <a:rPr lang="en-US" sz="1000" b="1" dirty="0">
                          <a:solidFill>
                            <a:schemeClr val="bg1"/>
                          </a:solidFill>
                          <a:effectLst/>
                        </a:rPr>
                        <a:t>Good gaming platform</a:t>
                      </a:r>
                    </a:p>
                  </a:txBody>
                  <a:tcPr marL="48691" marR="48691" marT="24346" marB="24346" anchor="ctr">
                    <a:lnL>
                      <a:noFill/>
                    </a:lnL>
                    <a:lnR>
                      <a:noFill/>
                    </a:lnR>
                    <a:lnT>
                      <a:noFill/>
                    </a:lnT>
                    <a:lnB>
                      <a:noFill/>
                    </a:lnB>
                  </a:tcPr>
                </a:tc>
                <a:tc>
                  <a:txBody>
                    <a:bodyPr/>
                    <a:lstStyle/>
                    <a:p>
                      <a:r>
                        <a:rPr lang="en-US" sz="1000">
                          <a:solidFill>
                            <a:schemeClr val="bg1"/>
                          </a:solidFill>
                          <a:effectLst/>
                        </a:rPr>
                        <a:t>Not recommended for gamers</a:t>
                      </a:r>
                    </a:p>
                  </a:txBody>
                  <a:tcPr marL="48691" marR="48691" marT="24346" marB="24346" anchor="ctr">
                    <a:lnL>
                      <a:noFill/>
                    </a:lnL>
                    <a:lnR>
                      <a:noFill/>
                    </a:lnR>
                    <a:lnT>
                      <a:noFill/>
                    </a:lnT>
                    <a:lnB>
                      <a:noFill/>
                    </a:lnB>
                  </a:tcPr>
                </a:tc>
                <a:tc>
                  <a:txBody>
                    <a:bodyPr/>
                    <a:lstStyle/>
                    <a:p>
                      <a:r>
                        <a:rPr lang="en-GB" sz="1000" dirty="0">
                          <a:solidFill>
                            <a:schemeClr val="bg1"/>
                          </a:solidFill>
                          <a:effectLst/>
                        </a:rPr>
                        <a:t>Have gaming features like direct </a:t>
                      </a:r>
                      <a:endParaRPr lang="en-GB" sz="1000" dirty="0" smtClean="0">
                        <a:solidFill>
                          <a:schemeClr val="bg1"/>
                        </a:solidFill>
                        <a:effectLst/>
                      </a:endParaRPr>
                    </a:p>
                    <a:p>
                      <a:r>
                        <a:rPr lang="en-GB" sz="1000" dirty="0" smtClean="0">
                          <a:solidFill>
                            <a:schemeClr val="bg1"/>
                          </a:solidFill>
                          <a:effectLst/>
                        </a:rPr>
                        <a:t>X12 </a:t>
                      </a:r>
                      <a:r>
                        <a:rPr lang="en-GB" sz="1000" dirty="0">
                          <a:solidFill>
                            <a:schemeClr val="bg1"/>
                          </a:solidFill>
                          <a:effectLst/>
                        </a:rPr>
                        <a:t>and Xbox app</a:t>
                      </a:r>
                    </a:p>
                  </a:txBody>
                  <a:tcPr marL="48691" marR="48691" marT="24346" marB="24346" anchor="ctr">
                    <a:lnL>
                      <a:noFill/>
                    </a:lnL>
                    <a:lnR>
                      <a:noFill/>
                    </a:lnR>
                    <a:lnT>
                      <a:noFill/>
                    </a:lnT>
                    <a:lnB>
                      <a:noFill/>
                    </a:lnB>
                  </a:tcPr>
                </a:tc>
              </a:tr>
              <a:tr h="653557">
                <a:tc>
                  <a:txBody>
                    <a:bodyPr/>
                    <a:lstStyle/>
                    <a:p>
                      <a:r>
                        <a:rPr lang="en-US" sz="1000" b="1">
                          <a:effectLst/>
                        </a:rPr>
                        <a:t>Web browsing</a:t>
                      </a:r>
                      <a:endParaRPr lang="en-US" sz="1000">
                        <a:effectLst/>
                      </a:endParaRPr>
                    </a:p>
                  </a:txBody>
                  <a:tcPr marL="48691" marR="48691" marT="24346" marB="24346" anchor="ctr">
                    <a:lnL>
                      <a:noFill/>
                    </a:lnL>
                    <a:lnR>
                      <a:noFill/>
                    </a:lnR>
                    <a:lnT>
                      <a:noFill/>
                    </a:lnT>
                    <a:lnB>
                      <a:noFill/>
                    </a:lnB>
                    <a:solidFill>
                      <a:srgbClr val="F1F1F1"/>
                    </a:solidFill>
                  </a:tcPr>
                </a:tc>
                <a:tc>
                  <a:txBody>
                    <a:bodyPr/>
                    <a:lstStyle/>
                    <a:p>
                      <a:r>
                        <a:rPr lang="en-GB" sz="1000">
                          <a:effectLst/>
                        </a:rPr>
                        <a:t>Uses basic internet explorer for browsing</a:t>
                      </a:r>
                    </a:p>
                  </a:txBody>
                  <a:tcPr marL="48691" marR="48691" marT="24346" marB="24346" anchor="ctr">
                    <a:lnL>
                      <a:noFill/>
                    </a:lnL>
                    <a:lnR>
                      <a:noFill/>
                    </a:lnR>
                    <a:lnT>
                      <a:noFill/>
                    </a:lnT>
                    <a:lnB>
                      <a:noFill/>
                    </a:lnB>
                    <a:solidFill>
                      <a:srgbClr val="F1F1F1"/>
                    </a:solidFill>
                  </a:tcPr>
                </a:tc>
                <a:tc>
                  <a:txBody>
                    <a:bodyPr/>
                    <a:lstStyle/>
                    <a:p>
                      <a:r>
                        <a:rPr lang="en-US" sz="1000">
                          <a:effectLst/>
                        </a:rPr>
                        <a:t>Updated internet explorer</a:t>
                      </a:r>
                    </a:p>
                  </a:txBody>
                  <a:tcPr marL="48691" marR="48691" marT="24346" marB="24346" anchor="ctr">
                    <a:lnL>
                      <a:noFill/>
                    </a:lnL>
                    <a:lnR>
                      <a:noFill/>
                    </a:lnR>
                    <a:lnT>
                      <a:noFill/>
                    </a:lnT>
                    <a:lnB>
                      <a:noFill/>
                    </a:lnB>
                    <a:solidFill>
                      <a:srgbClr val="F1F1F1"/>
                    </a:solidFill>
                  </a:tcPr>
                </a:tc>
                <a:tc>
                  <a:txBody>
                    <a:bodyPr/>
                    <a:lstStyle/>
                    <a:p>
                      <a:r>
                        <a:rPr lang="en-GB" sz="1000">
                          <a:effectLst/>
                        </a:rPr>
                        <a:t>Bring New platform for browsing called Microsoft edge.</a:t>
                      </a:r>
                    </a:p>
                  </a:txBody>
                  <a:tcPr marL="48691" marR="48691" marT="24346" marB="24346" anchor="ctr">
                    <a:lnL>
                      <a:noFill/>
                    </a:lnL>
                    <a:lnR>
                      <a:noFill/>
                    </a:lnR>
                    <a:lnT>
                      <a:noFill/>
                    </a:lnT>
                    <a:lnB>
                      <a:noFill/>
                    </a:lnB>
                    <a:solidFill>
                      <a:srgbClr val="F1F1F1"/>
                    </a:solidFill>
                  </a:tcPr>
                </a:tc>
              </a:tr>
              <a:tr h="653557">
                <a:tc>
                  <a:txBody>
                    <a:bodyPr/>
                    <a:lstStyle/>
                    <a:p>
                      <a:r>
                        <a:rPr lang="en-US" sz="1000" b="1" dirty="0">
                          <a:solidFill>
                            <a:schemeClr val="bg1"/>
                          </a:solidFill>
                          <a:effectLst/>
                        </a:rPr>
                        <a:t>Search</a:t>
                      </a:r>
                      <a:endParaRPr lang="en-US" sz="1000" dirty="0">
                        <a:solidFill>
                          <a:schemeClr val="bg1"/>
                        </a:solidFill>
                        <a:effectLst/>
                      </a:endParaRPr>
                    </a:p>
                  </a:txBody>
                  <a:tcPr marL="48691" marR="48691" marT="24346" marB="24346" anchor="ctr">
                    <a:lnL>
                      <a:noFill/>
                    </a:lnL>
                    <a:lnR>
                      <a:noFill/>
                    </a:lnR>
                    <a:lnT>
                      <a:noFill/>
                    </a:lnT>
                    <a:lnB>
                      <a:noFill/>
                    </a:lnB>
                  </a:tcPr>
                </a:tc>
                <a:tc>
                  <a:txBody>
                    <a:bodyPr/>
                    <a:lstStyle/>
                    <a:p>
                      <a:r>
                        <a:rPr lang="en-US" sz="1000" dirty="0">
                          <a:solidFill>
                            <a:schemeClr val="bg1"/>
                          </a:solidFill>
                          <a:effectLst/>
                        </a:rPr>
                        <a:t>Quick, simple search</a:t>
                      </a:r>
                    </a:p>
                  </a:txBody>
                  <a:tcPr marL="48691" marR="48691" marT="24346" marB="24346" anchor="ctr">
                    <a:lnL>
                      <a:noFill/>
                    </a:lnL>
                    <a:lnR>
                      <a:noFill/>
                    </a:lnR>
                    <a:lnT>
                      <a:noFill/>
                    </a:lnT>
                    <a:lnB>
                      <a:noFill/>
                    </a:lnB>
                  </a:tcPr>
                </a:tc>
                <a:tc>
                  <a:txBody>
                    <a:bodyPr/>
                    <a:lstStyle/>
                    <a:p>
                      <a:r>
                        <a:rPr lang="en-GB" sz="1000" dirty="0">
                          <a:solidFill>
                            <a:schemeClr val="bg1"/>
                          </a:solidFill>
                          <a:effectLst/>
                        </a:rPr>
                        <a:t>Gives search result from bling </a:t>
                      </a:r>
                      <a:endParaRPr lang="en-GB" sz="1000" dirty="0" smtClean="0">
                        <a:solidFill>
                          <a:schemeClr val="bg1"/>
                        </a:solidFill>
                        <a:effectLst/>
                      </a:endParaRPr>
                    </a:p>
                    <a:p>
                      <a:r>
                        <a:rPr lang="en-GB" sz="1000" dirty="0" smtClean="0">
                          <a:solidFill>
                            <a:schemeClr val="bg1"/>
                          </a:solidFill>
                          <a:effectLst/>
                        </a:rPr>
                        <a:t>making </a:t>
                      </a:r>
                      <a:r>
                        <a:rPr lang="en-GB" sz="1000" dirty="0">
                          <a:solidFill>
                            <a:schemeClr val="bg1"/>
                          </a:solidFill>
                          <a:effectLst/>
                        </a:rPr>
                        <a:t>search annoying</a:t>
                      </a:r>
                    </a:p>
                  </a:txBody>
                  <a:tcPr marL="48691" marR="48691" marT="24346" marB="24346" anchor="ctr">
                    <a:lnL>
                      <a:noFill/>
                    </a:lnL>
                    <a:lnR>
                      <a:noFill/>
                    </a:lnR>
                    <a:lnT>
                      <a:noFill/>
                    </a:lnT>
                    <a:lnB>
                      <a:noFill/>
                    </a:lnB>
                  </a:tcPr>
                </a:tc>
                <a:tc>
                  <a:txBody>
                    <a:bodyPr/>
                    <a:lstStyle/>
                    <a:p>
                      <a:r>
                        <a:rPr lang="en-GB" sz="1000" dirty="0">
                          <a:solidFill>
                            <a:schemeClr val="bg1"/>
                          </a:solidFill>
                          <a:effectLst/>
                        </a:rPr>
                        <a:t>Search is fine but, spread out. Need improvement</a:t>
                      </a:r>
                    </a:p>
                  </a:txBody>
                  <a:tcPr marL="48691" marR="48691" marT="24346" marB="24346" anchor="ctr">
                    <a:lnL>
                      <a:noFill/>
                    </a:lnL>
                    <a:lnR>
                      <a:noFill/>
                    </a:lnR>
                    <a:lnT>
                      <a:noFill/>
                    </a:lnT>
                    <a:lnB>
                      <a:noFill/>
                    </a:lnB>
                  </a:tcPr>
                </a:tc>
              </a:tr>
            </a:tbl>
          </a:graphicData>
        </a:graphic>
      </p:graphicFrame>
    </p:spTree>
    <p:extLst>
      <p:ext uri="{BB962C8B-B14F-4D97-AF65-F5344CB8AC3E}">
        <p14:creationId xmlns:p14="http://schemas.microsoft.com/office/powerpoint/2010/main" val="32394066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Mac </a:t>
            </a:r>
            <a:r>
              <a:rPr lang="en-US" altLang="ko-KR" dirty="0" err="1" smtClean="0"/>
              <a:t>iOS</a:t>
            </a:r>
            <a:endParaRPr lang="ko-KR" altLang="en-US" dirty="0"/>
          </a:p>
        </p:txBody>
      </p:sp>
      <p:sp>
        <p:nvSpPr>
          <p:cNvPr id="4" name="Rectangle 3"/>
          <p:cNvSpPr/>
          <p:nvPr/>
        </p:nvSpPr>
        <p:spPr>
          <a:xfrm>
            <a:off x="755576" y="555526"/>
            <a:ext cx="6193795"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5">
                    <a:lumMod val="60000"/>
                    <a:lumOff val="40000"/>
                  </a:schemeClr>
                </a:solidFill>
              </a:rPr>
              <a:t>Mac </a:t>
            </a:r>
            <a:r>
              <a:rPr lang="en-US" dirty="0" err="1" smtClean="0">
                <a:solidFill>
                  <a:schemeClr val="accent5">
                    <a:lumMod val="60000"/>
                    <a:lumOff val="40000"/>
                  </a:schemeClr>
                </a:solidFill>
              </a:rPr>
              <a:t>iOS</a:t>
            </a:r>
            <a:r>
              <a:rPr lang="en-US" dirty="0" smtClean="0">
                <a:solidFill>
                  <a:schemeClr val="accent5">
                    <a:lumMod val="60000"/>
                    <a:lumOff val="40000"/>
                  </a:schemeClr>
                </a:solidFill>
              </a:rPr>
              <a:t> runs </a:t>
            </a:r>
            <a:r>
              <a:rPr lang="en-US" dirty="0">
                <a:solidFill>
                  <a:schemeClr val="accent5">
                    <a:lumMod val="60000"/>
                    <a:lumOff val="40000"/>
                  </a:schemeClr>
                </a:solidFill>
              </a:rPr>
              <a:t>on Apple </a:t>
            </a:r>
            <a:r>
              <a:rPr lang="en-US" dirty="0" smtClean="0">
                <a:solidFill>
                  <a:schemeClr val="accent5">
                    <a:lumMod val="60000"/>
                    <a:lumOff val="40000"/>
                  </a:schemeClr>
                </a:solidFill>
              </a:rPr>
              <a:t>devices only</a:t>
            </a:r>
          </a:p>
          <a:p>
            <a:r>
              <a:rPr lang="en-US" sz="1600" dirty="0">
                <a:solidFill>
                  <a:schemeClr val="tx1">
                    <a:lumMod val="85000"/>
                    <a:lumOff val="15000"/>
                  </a:schemeClr>
                </a:solidFill>
              </a:rPr>
              <a:t>H</a:t>
            </a:r>
            <a:r>
              <a:rPr lang="en-US" sz="1600" dirty="0" smtClean="0">
                <a:solidFill>
                  <a:schemeClr val="tx1">
                    <a:lumMod val="85000"/>
                    <a:lumOff val="15000"/>
                  </a:schemeClr>
                </a:solidFill>
              </a:rPr>
              <a:t>ere are some benefits of Mac </a:t>
            </a:r>
            <a:r>
              <a:rPr lang="en-US" sz="1600" dirty="0" err="1" smtClean="0">
                <a:solidFill>
                  <a:schemeClr val="tx1">
                    <a:lumMod val="85000"/>
                    <a:lumOff val="15000"/>
                  </a:schemeClr>
                </a:solidFill>
              </a:rPr>
              <a:t>iOS</a:t>
            </a:r>
            <a:r>
              <a:rPr lang="en-US" sz="1600" dirty="0" smtClean="0">
                <a:solidFill>
                  <a:schemeClr val="tx1">
                    <a:lumMod val="85000"/>
                    <a:lumOff val="15000"/>
                  </a:schemeClr>
                </a:solidFill>
              </a:rPr>
              <a:t>:</a:t>
            </a:r>
          </a:p>
          <a:p>
            <a:endParaRPr lang="en-US" dirty="0" smtClean="0">
              <a:solidFill>
                <a:schemeClr val="accent2">
                  <a:lumMod val="60000"/>
                  <a:lumOff val="40000"/>
                </a:schemeClr>
              </a:solidFill>
            </a:endParaRPr>
          </a:p>
          <a:p>
            <a:pPr marL="285750" indent="-285750">
              <a:buFont typeface="Wingdings" panose="05000000000000000000" pitchFamily="2" charset="2"/>
              <a:buChar char="v"/>
            </a:pPr>
            <a:r>
              <a:rPr lang="en-GB" dirty="0" smtClean="0">
                <a:solidFill>
                  <a:schemeClr val="accent2">
                    <a:lumMod val="60000"/>
                    <a:lumOff val="40000"/>
                  </a:schemeClr>
                </a:solidFill>
              </a:rPr>
              <a:t>Enhanced Security</a:t>
            </a:r>
            <a:endParaRPr lang="en-GB" dirty="0">
              <a:solidFill>
                <a:schemeClr val="accent2">
                  <a:lumMod val="60000"/>
                  <a:lumOff val="40000"/>
                </a:schemeClr>
              </a:solidFill>
            </a:endParaRPr>
          </a:p>
          <a:p>
            <a:pPr marL="285750" indent="-285750">
              <a:buFont typeface="Wingdings" panose="05000000000000000000" pitchFamily="2" charset="2"/>
              <a:buChar char="v"/>
            </a:pPr>
            <a:r>
              <a:rPr lang="en-GB" dirty="0">
                <a:solidFill>
                  <a:schemeClr val="accent2">
                    <a:lumMod val="60000"/>
                    <a:lumOff val="40000"/>
                  </a:schemeClr>
                </a:solidFill>
              </a:rPr>
              <a:t>Filtered </a:t>
            </a:r>
            <a:r>
              <a:rPr lang="en-GB" dirty="0" smtClean="0">
                <a:solidFill>
                  <a:schemeClr val="accent2">
                    <a:lumMod val="60000"/>
                    <a:lumOff val="40000"/>
                  </a:schemeClr>
                </a:solidFill>
              </a:rPr>
              <a:t>Audience</a:t>
            </a:r>
            <a:endParaRPr lang="en-GB" dirty="0">
              <a:solidFill>
                <a:schemeClr val="accent2">
                  <a:lumMod val="60000"/>
                  <a:lumOff val="40000"/>
                </a:schemeClr>
              </a:solidFill>
            </a:endParaRPr>
          </a:p>
          <a:p>
            <a:pPr marL="285750" indent="-285750">
              <a:buFont typeface="Wingdings" panose="05000000000000000000" pitchFamily="2" charset="2"/>
              <a:buChar char="v"/>
            </a:pPr>
            <a:r>
              <a:rPr lang="en-GB" dirty="0">
                <a:solidFill>
                  <a:schemeClr val="accent2">
                    <a:lumMod val="60000"/>
                    <a:lumOff val="40000"/>
                  </a:schemeClr>
                </a:solidFill>
              </a:rPr>
              <a:t>Better Customer </a:t>
            </a:r>
            <a:r>
              <a:rPr lang="en-GB" dirty="0" smtClean="0">
                <a:solidFill>
                  <a:schemeClr val="accent2">
                    <a:lumMod val="60000"/>
                    <a:lumOff val="40000"/>
                  </a:schemeClr>
                </a:solidFill>
              </a:rPr>
              <a:t>Experience</a:t>
            </a:r>
            <a:endParaRPr lang="en-GB" dirty="0">
              <a:solidFill>
                <a:schemeClr val="accent2">
                  <a:lumMod val="60000"/>
                  <a:lumOff val="40000"/>
                </a:schemeClr>
              </a:solidFill>
            </a:endParaRPr>
          </a:p>
          <a:p>
            <a:pPr marL="285750" indent="-285750">
              <a:buFont typeface="Wingdings" panose="05000000000000000000" pitchFamily="2" charset="2"/>
              <a:buChar char="v"/>
            </a:pPr>
            <a:r>
              <a:rPr lang="en-GB" dirty="0">
                <a:solidFill>
                  <a:schemeClr val="accent2">
                    <a:lumMod val="60000"/>
                    <a:lumOff val="40000"/>
                  </a:schemeClr>
                </a:solidFill>
              </a:rPr>
              <a:t>Flexible User </a:t>
            </a:r>
            <a:r>
              <a:rPr lang="en-GB" dirty="0" smtClean="0">
                <a:solidFill>
                  <a:schemeClr val="accent2">
                    <a:lumMod val="60000"/>
                    <a:lumOff val="40000"/>
                  </a:schemeClr>
                </a:solidFill>
              </a:rPr>
              <a:t>Interface</a:t>
            </a:r>
            <a:endParaRPr lang="en-GB" dirty="0">
              <a:solidFill>
                <a:schemeClr val="accent2">
                  <a:lumMod val="60000"/>
                  <a:lumOff val="40000"/>
                </a:schemeClr>
              </a:solidFill>
            </a:endParaRPr>
          </a:p>
          <a:p>
            <a:pPr marL="285750" indent="-285750">
              <a:buFont typeface="Wingdings" panose="05000000000000000000" pitchFamily="2" charset="2"/>
              <a:buChar char="v"/>
            </a:pPr>
            <a:r>
              <a:rPr lang="en-GB" dirty="0">
                <a:solidFill>
                  <a:schemeClr val="accent2">
                    <a:lumMod val="60000"/>
                    <a:lumOff val="40000"/>
                  </a:schemeClr>
                </a:solidFill>
              </a:rPr>
              <a:t>Empower Your Business in </a:t>
            </a:r>
            <a:r>
              <a:rPr lang="en-GB" b="1" dirty="0">
                <a:solidFill>
                  <a:schemeClr val="accent2">
                    <a:lumMod val="60000"/>
                    <a:lumOff val="40000"/>
                  </a:schemeClr>
                </a:solidFill>
              </a:rPr>
              <a:t>the</a:t>
            </a:r>
            <a:r>
              <a:rPr lang="en-GB" dirty="0">
                <a:solidFill>
                  <a:schemeClr val="accent2">
                    <a:lumMod val="60000"/>
                    <a:lumOff val="40000"/>
                  </a:schemeClr>
                </a:solidFill>
              </a:rPr>
              <a:t> International </a:t>
            </a:r>
            <a:r>
              <a:rPr lang="en-GB" dirty="0" smtClean="0">
                <a:solidFill>
                  <a:schemeClr val="accent2">
                    <a:lumMod val="60000"/>
                    <a:lumOff val="40000"/>
                  </a:schemeClr>
                </a:solidFill>
              </a:rPr>
              <a:t>Market</a:t>
            </a:r>
            <a:endParaRPr lang="en-GB" dirty="0">
              <a:solidFill>
                <a:schemeClr val="accent2">
                  <a:lumMod val="60000"/>
                  <a:lumOff val="40000"/>
                </a:schemeClr>
              </a:solidFill>
            </a:endParaRPr>
          </a:p>
          <a:p>
            <a:pPr marL="285750" indent="-285750">
              <a:buFont typeface="Wingdings" panose="05000000000000000000" pitchFamily="2" charset="2"/>
              <a:buChar char="v"/>
            </a:pPr>
            <a:r>
              <a:rPr lang="en-GB" dirty="0">
                <a:solidFill>
                  <a:schemeClr val="accent2">
                    <a:lumMod val="60000"/>
                    <a:lumOff val="40000"/>
                  </a:schemeClr>
                </a:solidFill>
              </a:rPr>
              <a:t>Higher Return on </a:t>
            </a:r>
            <a:r>
              <a:rPr lang="en-GB" dirty="0" smtClean="0">
                <a:solidFill>
                  <a:schemeClr val="accent2">
                    <a:lumMod val="60000"/>
                    <a:lumOff val="40000"/>
                  </a:schemeClr>
                </a:solidFill>
              </a:rPr>
              <a:t>Investment</a:t>
            </a:r>
            <a:endParaRPr lang="en-GB" dirty="0">
              <a:solidFill>
                <a:schemeClr val="accent2">
                  <a:lumMod val="60000"/>
                  <a:lumOff val="40000"/>
                </a:schemeClr>
              </a:solidFill>
            </a:endParaRPr>
          </a:p>
          <a:p>
            <a:pPr marL="285750" indent="-285750">
              <a:buFont typeface="Wingdings" panose="05000000000000000000" pitchFamily="2" charset="2"/>
              <a:buChar char="v"/>
            </a:pPr>
            <a:r>
              <a:rPr lang="en-GB" dirty="0">
                <a:solidFill>
                  <a:schemeClr val="accent2">
                    <a:lumMod val="60000"/>
                    <a:lumOff val="40000"/>
                  </a:schemeClr>
                </a:solidFill>
              </a:rPr>
              <a:t>Secured </a:t>
            </a:r>
            <a:r>
              <a:rPr lang="en-GB" dirty="0" smtClean="0">
                <a:solidFill>
                  <a:schemeClr val="accent2">
                    <a:lumMod val="60000"/>
                    <a:lumOff val="40000"/>
                  </a:schemeClr>
                </a:solidFill>
              </a:rPr>
              <a:t>Transactions</a:t>
            </a:r>
            <a:endParaRPr lang="en-GB" dirty="0">
              <a:solidFill>
                <a:schemeClr val="accent2">
                  <a:lumMod val="60000"/>
                  <a:lumOff val="40000"/>
                </a:schemeClr>
              </a:solidFill>
            </a:endParaRPr>
          </a:p>
          <a:p>
            <a:pPr marL="285750" indent="-285750">
              <a:buFont typeface="Wingdings" panose="05000000000000000000" pitchFamily="2" charset="2"/>
              <a:buChar char="v"/>
            </a:pPr>
            <a:r>
              <a:rPr lang="en-GB" dirty="0">
                <a:solidFill>
                  <a:schemeClr val="accent2">
                    <a:lumMod val="60000"/>
                    <a:lumOff val="40000"/>
                  </a:schemeClr>
                </a:solidFill>
              </a:rPr>
              <a:t>Strong Brand </a:t>
            </a:r>
            <a:r>
              <a:rPr lang="en-GB" dirty="0" smtClean="0">
                <a:solidFill>
                  <a:schemeClr val="accent2">
                    <a:lumMod val="60000"/>
                    <a:lumOff val="40000"/>
                  </a:schemeClr>
                </a:solidFill>
              </a:rPr>
              <a:t>Value</a:t>
            </a:r>
            <a:endParaRPr lang="en-GB" dirty="0">
              <a:solidFill>
                <a:schemeClr val="accent2">
                  <a:lumMod val="60000"/>
                  <a:lumOff val="40000"/>
                </a:schemeClr>
              </a:solidFill>
            </a:endParaRPr>
          </a:p>
          <a:p>
            <a:pPr marL="285750" indent="-285750">
              <a:buFont typeface="Wingdings" panose="05000000000000000000" pitchFamily="2" charset="2"/>
              <a:buChar char="Ø"/>
            </a:pPr>
            <a:endParaRPr lang="en-GB" dirty="0">
              <a:solidFill>
                <a:schemeClr val="accent2">
                  <a:lumMod val="60000"/>
                  <a:lumOff val="40000"/>
                </a:schemeClr>
              </a:solidFill>
            </a:endParaRPr>
          </a:p>
          <a:p>
            <a:pPr marL="171450" indent="-171450">
              <a:buFont typeface="Wingdings" panose="05000000000000000000" pitchFamily="2" charset="2"/>
              <a:buChar char="ü"/>
            </a:pPr>
            <a:endParaRPr lang="en-GB" dirty="0">
              <a:solidFill>
                <a:schemeClr val="accent2">
                  <a:lumMod val="60000"/>
                  <a:lumOff val="40000"/>
                </a:schemeClr>
              </a:solidFill>
            </a:endParaRPr>
          </a:p>
          <a:p>
            <a:endParaRPr lang="en-US" dirty="0" smtClean="0">
              <a:solidFill>
                <a:schemeClr val="accent5">
                  <a:lumMod val="60000"/>
                  <a:lumOff val="40000"/>
                </a:schemeClr>
              </a:solidFill>
            </a:endParaRPr>
          </a:p>
          <a:p>
            <a:r>
              <a:rPr lang="en-US" dirty="0" smtClean="0">
                <a:solidFill>
                  <a:schemeClr val="accent5">
                    <a:lumMod val="60000"/>
                    <a:lumOff val="40000"/>
                  </a:schemeClr>
                </a:solidFill>
              </a:rPr>
              <a:t></a:t>
            </a:r>
            <a:endParaRPr lang="en-US" dirty="0">
              <a:solidFill>
                <a:schemeClr val="accent5">
                  <a:lumMod val="60000"/>
                  <a:lumOff val="4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1792"/>
            <a:ext cx="861883" cy="98757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277763"/>
            <a:ext cx="3528392" cy="3528392"/>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25778" b="80000" l="1778" r="98667"/>
                    </a14:imgEffect>
                  </a14:imgLayer>
                </a14:imgProps>
              </a:ext>
              <a:ext uri="{28A0092B-C50C-407E-A947-70E740481C1C}">
                <a14:useLocalDpi xmlns:a14="http://schemas.microsoft.com/office/drawing/2010/main" val="0"/>
              </a:ext>
            </a:extLst>
          </a:blip>
          <a:stretch>
            <a:fillRect/>
          </a:stretch>
        </p:blipFill>
        <p:spPr>
          <a:xfrm>
            <a:off x="6660232" y="2248187"/>
            <a:ext cx="2143125" cy="2143125"/>
          </a:xfrm>
          <a:prstGeom prst="rect">
            <a:avLst/>
          </a:prstGeom>
        </p:spPr>
      </p:pic>
    </p:spTree>
    <p:extLst>
      <p:ext uri="{BB962C8B-B14F-4D97-AF65-F5344CB8AC3E}">
        <p14:creationId xmlns:p14="http://schemas.microsoft.com/office/powerpoint/2010/main" val="29096464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3518"/>
            <a:ext cx="9144000" cy="576064"/>
          </a:xfrm>
        </p:spPr>
        <p:txBody>
          <a:bodyPr/>
          <a:lstStyle/>
          <a:p>
            <a:r>
              <a:rPr lang="en-US" altLang="ko-KR" dirty="0"/>
              <a:t>UNIX and LINUX</a:t>
            </a:r>
          </a:p>
          <a:p>
            <a:endParaRPr lang="ko-KR" altLang="en-US" dirty="0"/>
          </a:p>
        </p:txBody>
      </p:sp>
      <p:sp>
        <p:nvSpPr>
          <p:cNvPr id="4" name="Rectangle 3"/>
          <p:cNvSpPr/>
          <p:nvPr/>
        </p:nvSpPr>
        <p:spPr>
          <a:xfrm>
            <a:off x="755576" y="555526"/>
            <a:ext cx="6193795"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95000"/>
                    <a:lumOff val="5000"/>
                  </a:schemeClr>
                </a:solidFill>
              </a:rPr>
              <a:t>UNIX operating </a:t>
            </a:r>
            <a:r>
              <a:rPr lang="en-US" sz="1600" dirty="0" smtClean="0">
                <a:solidFill>
                  <a:schemeClr val="tx1">
                    <a:lumMod val="95000"/>
                    <a:lumOff val="5000"/>
                  </a:schemeClr>
                </a:solidFill>
              </a:rPr>
              <a:t>system:</a:t>
            </a:r>
            <a:endParaRPr lang="en-US" sz="1600" dirty="0">
              <a:solidFill>
                <a:schemeClr val="tx1">
                  <a:lumMod val="95000"/>
                  <a:lumOff val="5000"/>
                </a:schemeClr>
              </a:solidFill>
            </a:endParaRPr>
          </a:p>
          <a:p>
            <a:pPr marL="285750" indent="-285750">
              <a:buFont typeface="Wingdings" panose="05000000000000000000" pitchFamily="2" charset="2"/>
              <a:buChar char="Ø"/>
            </a:pPr>
            <a:r>
              <a:rPr lang="en-GB" sz="1600" dirty="0" smtClean="0">
                <a:solidFill>
                  <a:schemeClr val="accent4">
                    <a:lumMod val="75000"/>
                  </a:schemeClr>
                </a:solidFill>
              </a:rPr>
              <a:t> Multitasking </a:t>
            </a:r>
            <a:r>
              <a:rPr lang="en-GB" sz="1600" dirty="0">
                <a:solidFill>
                  <a:schemeClr val="accent4">
                    <a:lumMod val="75000"/>
                  </a:schemeClr>
                </a:solidFill>
              </a:rPr>
              <a:t>by making use of protected memory.</a:t>
            </a:r>
          </a:p>
          <a:p>
            <a:pPr marL="285750" indent="-285750">
              <a:buFont typeface="Wingdings" panose="05000000000000000000" pitchFamily="2" charset="2"/>
              <a:buChar char="Ø"/>
            </a:pPr>
            <a:r>
              <a:rPr lang="en-GB" sz="1600" dirty="0" smtClean="0">
                <a:solidFill>
                  <a:schemeClr val="accent4">
                    <a:lumMod val="75000"/>
                  </a:schemeClr>
                </a:solidFill>
              </a:rPr>
              <a:t> </a:t>
            </a:r>
            <a:r>
              <a:rPr lang="en-GB" sz="1600" dirty="0">
                <a:solidFill>
                  <a:schemeClr val="accent4">
                    <a:lumMod val="75000"/>
                  </a:schemeClr>
                </a:solidFill>
              </a:rPr>
              <a:t>It has a virtual memory that is very efficient.</a:t>
            </a:r>
          </a:p>
          <a:p>
            <a:pPr marL="285750" indent="-285750">
              <a:buFont typeface="Wingdings" panose="05000000000000000000" pitchFamily="2" charset="2"/>
              <a:buChar char="Ø"/>
            </a:pPr>
            <a:r>
              <a:rPr lang="en-GB" sz="1600" dirty="0" smtClean="0">
                <a:solidFill>
                  <a:schemeClr val="accent4">
                    <a:lumMod val="75000"/>
                  </a:schemeClr>
                </a:solidFill>
              </a:rPr>
              <a:t> Accesses </a:t>
            </a:r>
            <a:r>
              <a:rPr lang="en-GB" sz="1600" dirty="0">
                <a:solidFill>
                  <a:schemeClr val="accent4">
                    <a:lumMod val="75000"/>
                  </a:schemeClr>
                </a:solidFill>
              </a:rPr>
              <a:t>control as well as security.</a:t>
            </a:r>
          </a:p>
          <a:p>
            <a:pPr marL="285750" indent="-285750">
              <a:buFont typeface="Wingdings" panose="05000000000000000000" pitchFamily="2" charset="2"/>
              <a:buChar char="Ø"/>
            </a:pPr>
            <a:r>
              <a:rPr lang="en-GB" sz="1600" dirty="0" smtClean="0">
                <a:solidFill>
                  <a:schemeClr val="accent4">
                    <a:lumMod val="75000"/>
                  </a:schemeClr>
                </a:solidFill>
              </a:rPr>
              <a:t> </a:t>
            </a:r>
            <a:r>
              <a:rPr lang="en-GB" sz="1600" dirty="0">
                <a:solidFill>
                  <a:schemeClr val="accent4">
                    <a:lumMod val="75000"/>
                  </a:schemeClr>
                </a:solidFill>
              </a:rPr>
              <a:t>It is a powerfully united file system.</a:t>
            </a:r>
          </a:p>
          <a:p>
            <a:pPr marL="285750" indent="-285750">
              <a:buFont typeface="Wingdings" panose="05000000000000000000" pitchFamily="2" charset="2"/>
              <a:buChar char="Ø"/>
            </a:pPr>
            <a:r>
              <a:rPr lang="en-GB" sz="1600" dirty="0" smtClean="0">
                <a:solidFill>
                  <a:schemeClr val="accent4">
                    <a:lumMod val="75000"/>
                  </a:schemeClr>
                </a:solidFill>
              </a:rPr>
              <a:t> </a:t>
            </a:r>
            <a:r>
              <a:rPr lang="en-GB" sz="1600" dirty="0">
                <a:solidFill>
                  <a:schemeClr val="accent4">
                    <a:lumMod val="75000"/>
                  </a:schemeClr>
                </a:solidFill>
              </a:rPr>
              <a:t>Lean kernel that will make use of the basics:</a:t>
            </a:r>
          </a:p>
          <a:p>
            <a:pPr marL="285750" indent="-285750">
              <a:buFont typeface="Wingdings" panose="05000000000000000000" pitchFamily="2" charset="2"/>
              <a:buChar char="Ø"/>
            </a:pPr>
            <a:r>
              <a:rPr lang="en-GB" sz="1600" dirty="0" smtClean="0">
                <a:solidFill>
                  <a:schemeClr val="accent4">
                    <a:lumMod val="75000"/>
                  </a:schemeClr>
                </a:solidFill>
              </a:rPr>
              <a:t> </a:t>
            </a:r>
            <a:r>
              <a:rPr lang="en-GB" sz="1600" dirty="0">
                <a:solidFill>
                  <a:schemeClr val="accent4">
                    <a:lumMod val="75000"/>
                  </a:schemeClr>
                </a:solidFill>
              </a:rPr>
              <a:t>Portable operating system.</a:t>
            </a:r>
          </a:p>
          <a:p>
            <a:pPr marL="285750" indent="-285750">
              <a:buFont typeface="Wingdings" panose="05000000000000000000" pitchFamily="2" charset="2"/>
              <a:buChar char="Ø"/>
            </a:pPr>
            <a:r>
              <a:rPr lang="en-GB" sz="1600" dirty="0" smtClean="0">
                <a:solidFill>
                  <a:schemeClr val="accent4">
                    <a:lumMod val="75000"/>
                  </a:schemeClr>
                </a:solidFill>
              </a:rPr>
              <a:t> </a:t>
            </a:r>
            <a:r>
              <a:rPr lang="en-GB" sz="1600" dirty="0">
                <a:solidFill>
                  <a:schemeClr val="accent4">
                    <a:lumMod val="75000"/>
                  </a:schemeClr>
                </a:solidFill>
              </a:rPr>
              <a:t>Helps in proper development of the </a:t>
            </a:r>
            <a:r>
              <a:rPr lang="en-GB" sz="1600" dirty="0" smtClean="0">
                <a:solidFill>
                  <a:schemeClr val="accent4">
                    <a:lumMod val="75000"/>
                  </a:schemeClr>
                </a:solidFill>
              </a:rPr>
              <a:t>product</a:t>
            </a:r>
          </a:p>
          <a:p>
            <a:r>
              <a:rPr lang="en-GB" sz="1600" dirty="0" smtClean="0">
                <a:solidFill>
                  <a:schemeClr val="tx1">
                    <a:lumMod val="95000"/>
                    <a:lumOff val="5000"/>
                  </a:schemeClr>
                </a:solidFill>
              </a:rPr>
              <a:t>Linux Operating System:</a:t>
            </a:r>
          </a:p>
          <a:p>
            <a:pPr marL="285750" indent="-285750">
              <a:buFont typeface="Wingdings" panose="05000000000000000000" pitchFamily="2" charset="2"/>
              <a:buChar char="v"/>
            </a:pPr>
            <a:r>
              <a:rPr lang="en-GB" sz="1600" dirty="0" smtClean="0">
                <a:solidFill>
                  <a:srgbClr val="00B050"/>
                </a:solidFill>
              </a:rPr>
              <a:t>Security</a:t>
            </a:r>
            <a:endParaRPr lang="en-GB" sz="1600" dirty="0">
              <a:solidFill>
                <a:srgbClr val="00B050"/>
              </a:solidFill>
            </a:endParaRPr>
          </a:p>
          <a:p>
            <a:pPr marL="285750" indent="-285750">
              <a:buFont typeface="Wingdings" panose="05000000000000000000" pitchFamily="2" charset="2"/>
              <a:buChar char="v"/>
            </a:pPr>
            <a:r>
              <a:rPr lang="en-GB" sz="1600" dirty="0">
                <a:solidFill>
                  <a:srgbClr val="00B050"/>
                </a:solidFill>
              </a:rPr>
              <a:t>Revive older computer </a:t>
            </a:r>
            <a:r>
              <a:rPr lang="en-GB" sz="1600" dirty="0" smtClean="0">
                <a:solidFill>
                  <a:srgbClr val="00B050"/>
                </a:solidFill>
              </a:rPr>
              <a:t>systems</a:t>
            </a:r>
            <a:endParaRPr lang="en-GB" sz="1600" dirty="0">
              <a:solidFill>
                <a:srgbClr val="00B050"/>
              </a:solidFill>
            </a:endParaRPr>
          </a:p>
          <a:p>
            <a:pPr marL="285750" indent="-285750">
              <a:buFont typeface="Wingdings" panose="05000000000000000000" pitchFamily="2" charset="2"/>
              <a:buChar char="v"/>
            </a:pPr>
            <a:r>
              <a:rPr lang="en-GB" sz="1600" dirty="0">
                <a:solidFill>
                  <a:srgbClr val="00B050"/>
                </a:solidFill>
              </a:rPr>
              <a:t>Software </a:t>
            </a:r>
            <a:r>
              <a:rPr lang="en-GB" sz="1600" dirty="0" smtClean="0">
                <a:solidFill>
                  <a:srgbClr val="00B050"/>
                </a:solidFill>
              </a:rPr>
              <a:t>Updates</a:t>
            </a:r>
            <a:endParaRPr lang="en-GB" sz="1600" dirty="0">
              <a:solidFill>
                <a:srgbClr val="00B050"/>
              </a:solidFill>
            </a:endParaRPr>
          </a:p>
          <a:p>
            <a:pPr marL="285750" indent="-285750">
              <a:buFont typeface="Wingdings" panose="05000000000000000000" pitchFamily="2" charset="2"/>
              <a:buChar char="v"/>
            </a:pPr>
            <a:r>
              <a:rPr lang="en-GB" sz="1600" dirty="0" smtClean="0">
                <a:solidFill>
                  <a:srgbClr val="00B050"/>
                </a:solidFill>
              </a:rPr>
              <a:t>Customization</a:t>
            </a:r>
            <a:endParaRPr lang="en-GB" sz="1600" dirty="0">
              <a:solidFill>
                <a:srgbClr val="00B050"/>
              </a:solidFill>
            </a:endParaRPr>
          </a:p>
          <a:p>
            <a:pPr marL="285750" indent="-285750">
              <a:buFont typeface="Wingdings" panose="05000000000000000000" pitchFamily="2" charset="2"/>
              <a:buChar char="v"/>
            </a:pPr>
            <a:r>
              <a:rPr lang="en-GB" sz="1600" dirty="0">
                <a:solidFill>
                  <a:srgbClr val="00B050"/>
                </a:solidFill>
              </a:rPr>
              <a:t>Various </a:t>
            </a:r>
            <a:r>
              <a:rPr lang="en-GB" sz="1600" dirty="0" smtClean="0">
                <a:solidFill>
                  <a:srgbClr val="00B050"/>
                </a:solidFill>
              </a:rPr>
              <a:t>Distributions</a:t>
            </a:r>
            <a:endParaRPr lang="en-GB" sz="1600" dirty="0">
              <a:solidFill>
                <a:srgbClr val="00B050"/>
              </a:solidFill>
            </a:endParaRPr>
          </a:p>
          <a:p>
            <a:pPr marL="285750" indent="-285750">
              <a:buFont typeface="Wingdings" panose="05000000000000000000" pitchFamily="2" charset="2"/>
              <a:buChar char="v"/>
            </a:pPr>
            <a:r>
              <a:rPr lang="en-GB" sz="1600" dirty="0">
                <a:solidFill>
                  <a:srgbClr val="00B050"/>
                </a:solidFill>
              </a:rPr>
              <a:t>Free to use (Low Cost</a:t>
            </a:r>
            <a:r>
              <a:rPr lang="en-GB" sz="1600" dirty="0" smtClean="0">
                <a:solidFill>
                  <a:srgbClr val="00B050"/>
                </a:solidFill>
              </a:rPr>
              <a:t>)</a:t>
            </a:r>
            <a:endParaRPr lang="en-GB" sz="1600" dirty="0">
              <a:solidFill>
                <a:srgbClr val="00B050"/>
              </a:solidFill>
            </a:endParaRPr>
          </a:p>
          <a:p>
            <a:pPr marL="285750" indent="-285750">
              <a:buFont typeface="Wingdings" panose="05000000000000000000" pitchFamily="2" charset="2"/>
              <a:buChar char="v"/>
            </a:pPr>
            <a:r>
              <a:rPr lang="en-GB" sz="1600" dirty="0">
                <a:solidFill>
                  <a:srgbClr val="00B050"/>
                </a:solidFill>
              </a:rPr>
              <a:t>Large Community Support</a:t>
            </a:r>
          </a:p>
          <a:p>
            <a:endParaRPr lang="en-GB" sz="1600" dirty="0">
              <a:solidFill>
                <a:schemeClr val="accent4">
                  <a:lumMod val="75000"/>
                </a:schemeClr>
              </a:solidFill>
            </a:endParaRPr>
          </a:p>
          <a:p>
            <a:pPr marL="171450" indent="-171450">
              <a:buFont typeface="Wingdings" panose="05000000000000000000" pitchFamily="2" charset="2"/>
              <a:buChar char="ü"/>
            </a:pPr>
            <a:endParaRPr lang="en-GB" sz="1200" dirty="0">
              <a:solidFill>
                <a:schemeClr val="accent5">
                  <a:lumMod val="60000"/>
                  <a:lumOff val="40000"/>
                </a:schemeClr>
              </a:solidFill>
            </a:endParaRPr>
          </a:p>
          <a:p>
            <a:endParaRPr lang="en-US" dirty="0" smtClean="0">
              <a:solidFill>
                <a:schemeClr val="accent5">
                  <a:lumMod val="60000"/>
                  <a:lumOff val="40000"/>
                </a:schemeClr>
              </a:solidFill>
            </a:endParaRPr>
          </a:p>
          <a:p>
            <a:r>
              <a:rPr lang="en-US" dirty="0" smtClean="0">
                <a:solidFill>
                  <a:schemeClr val="accent5">
                    <a:lumMod val="60000"/>
                    <a:lumOff val="40000"/>
                  </a:schemeClr>
                </a:solidFill>
              </a:rPr>
              <a:t></a:t>
            </a:r>
            <a:endParaRPr lang="en-US" dirty="0">
              <a:solidFill>
                <a:schemeClr val="accent5">
                  <a:lumMod val="60000"/>
                  <a:lumOff val="4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3219822"/>
            <a:ext cx="3637003" cy="19983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6784" y="1275606"/>
            <a:ext cx="3095626" cy="1547813"/>
          </a:xfrm>
          <a:prstGeom prst="rect">
            <a:avLst/>
          </a:prstGeom>
        </p:spPr>
      </p:pic>
    </p:spTree>
    <p:extLst>
      <p:ext uri="{BB962C8B-B14F-4D97-AF65-F5344CB8AC3E}">
        <p14:creationId xmlns:p14="http://schemas.microsoft.com/office/powerpoint/2010/main" val="31538114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123478"/>
            <a:ext cx="9144000" cy="576064"/>
          </a:xfrm>
        </p:spPr>
        <p:txBody>
          <a:bodyPr/>
          <a:lstStyle/>
          <a:p>
            <a:r>
              <a:rPr lang="en-US" altLang="ko-KR" dirty="0"/>
              <a:t>Virtualization</a:t>
            </a:r>
            <a:endParaRPr lang="ko-KR" altLang="en-US" dirty="0"/>
          </a:p>
        </p:txBody>
      </p:sp>
      <p:sp>
        <p:nvSpPr>
          <p:cNvPr id="4" name="Rectangle 3"/>
          <p:cNvSpPr/>
          <p:nvPr/>
        </p:nvSpPr>
        <p:spPr>
          <a:xfrm>
            <a:off x="755576" y="555526"/>
            <a:ext cx="5472608"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lumMod val="95000"/>
                    <a:lumOff val="5000"/>
                  </a:schemeClr>
                </a:solidFill>
              </a:rPr>
              <a:t>Ability to support multiple operating systems on a single </a:t>
            </a:r>
            <a:endParaRPr lang="en-GB" sz="1600" dirty="0" smtClean="0">
              <a:solidFill>
                <a:schemeClr val="tx1">
                  <a:lumMod val="95000"/>
                  <a:lumOff val="5000"/>
                </a:schemeClr>
              </a:solidFill>
            </a:endParaRPr>
          </a:p>
          <a:p>
            <a:r>
              <a:rPr lang="en-GB" sz="1600" dirty="0" smtClean="0">
                <a:solidFill>
                  <a:schemeClr val="tx1">
                    <a:lumMod val="95000"/>
                    <a:lumOff val="5000"/>
                  </a:schemeClr>
                </a:solidFill>
              </a:rPr>
              <a:t>physical machine</a:t>
            </a:r>
          </a:p>
          <a:p>
            <a:r>
              <a:rPr lang="en-GB" sz="1600" dirty="0" smtClean="0">
                <a:solidFill>
                  <a:schemeClr val="accent4">
                    <a:lumMod val="75000"/>
                  </a:schemeClr>
                </a:solidFill>
              </a:rPr>
              <a:t> </a:t>
            </a:r>
          </a:p>
          <a:p>
            <a:r>
              <a:rPr lang="en-GB" sz="1600" dirty="0">
                <a:solidFill>
                  <a:schemeClr val="accent4">
                    <a:lumMod val="75000"/>
                  </a:schemeClr>
                </a:solidFill>
              </a:rPr>
              <a:t> Each virtual machine appears as a separate independent </a:t>
            </a:r>
            <a:r>
              <a:rPr lang="en-GB" sz="1600" dirty="0" smtClean="0">
                <a:solidFill>
                  <a:schemeClr val="accent4">
                    <a:lumMod val="75000"/>
                  </a:schemeClr>
                </a:solidFill>
              </a:rPr>
              <a:t>computer</a:t>
            </a:r>
          </a:p>
          <a:p>
            <a:endParaRPr lang="en-GB" sz="1600" dirty="0" smtClean="0">
              <a:solidFill>
                <a:schemeClr val="accent4">
                  <a:lumMod val="75000"/>
                </a:schemeClr>
              </a:solidFill>
            </a:endParaRPr>
          </a:p>
          <a:p>
            <a:pPr marL="285750" indent="-285750">
              <a:buFont typeface="Wingdings" panose="05000000000000000000" pitchFamily="2" charset="2"/>
              <a:buChar char="v"/>
            </a:pPr>
            <a:r>
              <a:rPr lang="en-GB" sz="1600" dirty="0">
                <a:solidFill>
                  <a:schemeClr val="accent1">
                    <a:lumMod val="75000"/>
                  </a:schemeClr>
                </a:solidFill>
              </a:rPr>
              <a:t> Host operating system </a:t>
            </a:r>
          </a:p>
          <a:p>
            <a:pPr marL="285750" indent="-285750">
              <a:buFont typeface="Wingdings" panose="05000000000000000000" pitchFamily="2" charset="2"/>
              <a:buChar char="v"/>
            </a:pPr>
            <a:r>
              <a:rPr lang="en-GB" sz="1600" dirty="0" smtClean="0">
                <a:solidFill>
                  <a:schemeClr val="accent1">
                    <a:lumMod val="75000"/>
                  </a:schemeClr>
                </a:solidFill>
              </a:rPr>
              <a:t>Guest </a:t>
            </a:r>
            <a:r>
              <a:rPr lang="en-GB" sz="1600" dirty="0">
                <a:solidFill>
                  <a:schemeClr val="accent1">
                    <a:lumMod val="75000"/>
                  </a:schemeClr>
                </a:solidFill>
              </a:rPr>
              <a:t>operating system </a:t>
            </a:r>
            <a:endParaRPr lang="en-GB" sz="1600" dirty="0">
              <a:solidFill>
                <a:schemeClr val="accent4">
                  <a:lumMod val="75000"/>
                </a:schemeClr>
              </a:solidFill>
            </a:endParaRPr>
          </a:p>
          <a:p>
            <a:pPr marL="171450" indent="-171450">
              <a:buFont typeface="Wingdings" panose="05000000000000000000" pitchFamily="2" charset="2"/>
              <a:buChar char="ü"/>
            </a:pPr>
            <a:endParaRPr lang="en-GB" sz="1200" dirty="0">
              <a:solidFill>
                <a:schemeClr val="accent5">
                  <a:lumMod val="60000"/>
                  <a:lumOff val="40000"/>
                </a:schemeClr>
              </a:solidFill>
            </a:endParaRPr>
          </a:p>
          <a:p>
            <a:endParaRPr lang="en-US" dirty="0" smtClean="0">
              <a:solidFill>
                <a:schemeClr val="accent5">
                  <a:lumMod val="60000"/>
                  <a:lumOff val="40000"/>
                </a:schemeClr>
              </a:solidFill>
            </a:endParaRPr>
          </a:p>
          <a:p>
            <a:r>
              <a:rPr lang="en-US" dirty="0" smtClean="0">
                <a:solidFill>
                  <a:schemeClr val="accent5">
                    <a:lumMod val="60000"/>
                    <a:lumOff val="40000"/>
                  </a:schemeClr>
                </a:solidFill>
              </a:rPr>
              <a:t></a:t>
            </a:r>
            <a:endParaRPr lang="en-US" dirty="0">
              <a:solidFill>
                <a:schemeClr val="accent5">
                  <a:lumMod val="60000"/>
                  <a:lumOff val="40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211710"/>
            <a:ext cx="3953285" cy="329111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131591"/>
            <a:ext cx="879807" cy="10081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1196793"/>
            <a:ext cx="987236" cy="987236"/>
          </a:xfrm>
          <a:prstGeom prst="rect">
            <a:avLst/>
          </a:prstGeom>
        </p:spPr>
      </p:pic>
      <p:sp>
        <p:nvSpPr>
          <p:cNvPr id="10" name="Left-Right Arrow 9"/>
          <p:cNvSpPr/>
          <p:nvPr/>
        </p:nvSpPr>
        <p:spPr>
          <a:xfrm>
            <a:off x="7197876" y="1628800"/>
            <a:ext cx="504056" cy="217292"/>
          </a:xfrm>
          <a:prstGeom prst="leftRightArrow">
            <a:avLst/>
          </a:prstGeom>
          <a:solidFill>
            <a:srgbClr val="16B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23401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04028"/>
            <a:ext cx="9144000" cy="576064"/>
          </a:xfrm>
        </p:spPr>
        <p:txBody>
          <a:bodyPr/>
          <a:lstStyle/>
          <a:p>
            <a:r>
              <a:rPr lang="en-US" altLang="ko-KR" dirty="0" smtClean="0"/>
              <a:t>Percentage of different OS Users</a:t>
            </a:r>
            <a:endParaRPr lang="ko-KR" altLang="en-US" dirty="0"/>
          </a:p>
        </p:txBody>
      </p:sp>
      <p:grpSp>
        <p:nvGrpSpPr>
          <p:cNvPr id="5" name="Group 4"/>
          <p:cNvGrpSpPr/>
          <p:nvPr/>
        </p:nvGrpSpPr>
        <p:grpSpPr>
          <a:xfrm>
            <a:off x="853728" y="1275606"/>
            <a:ext cx="3447988" cy="3447988"/>
            <a:chOff x="1628068" y="539750"/>
            <a:chExt cx="4063999" cy="4063999"/>
          </a:xfrm>
        </p:grpSpPr>
        <p:sp>
          <p:nvSpPr>
            <p:cNvPr id="6" name="Freeform 5"/>
            <p:cNvSpPr/>
            <p:nvPr/>
          </p:nvSpPr>
          <p:spPr>
            <a:xfrm>
              <a:off x="1628068" y="539750"/>
              <a:ext cx="4063999" cy="4063999"/>
            </a:xfrm>
            <a:custGeom>
              <a:avLst/>
              <a:gdLst>
                <a:gd name="connsiteX0" fmla="*/ 0 w 4063999"/>
                <a:gd name="connsiteY0" fmla="*/ 2032000 h 4063999"/>
                <a:gd name="connsiteX1" fmla="*/ 2032000 w 4063999"/>
                <a:gd name="connsiteY1" fmla="*/ 0 h 4063999"/>
                <a:gd name="connsiteX2" fmla="*/ 4064000 w 4063999"/>
                <a:gd name="connsiteY2" fmla="*/ 2032000 h 4063999"/>
                <a:gd name="connsiteX3" fmla="*/ 2032000 w 4063999"/>
                <a:gd name="connsiteY3" fmla="*/ 4064000 h 4063999"/>
                <a:gd name="connsiteX4" fmla="*/ 0 w 4063999"/>
                <a:gd name="connsiteY4" fmla="*/ 2032000 h 4063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999" h="4063999">
                  <a:moveTo>
                    <a:pt x="0" y="2032000"/>
                  </a:moveTo>
                  <a:cubicBezTo>
                    <a:pt x="0" y="909757"/>
                    <a:pt x="909757" y="0"/>
                    <a:pt x="2032000" y="0"/>
                  </a:cubicBezTo>
                  <a:cubicBezTo>
                    <a:pt x="3154243" y="0"/>
                    <a:pt x="4064000" y="909757"/>
                    <a:pt x="4064000" y="2032000"/>
                  </a:cubicBezTo>
                  <a:cubicBezTo>
                    <a:pt x="4064000" y="3154243"/>
                    <a:pt x="3154243" y="4064000"/>
                    <a:pt x="2032000" y="4064000"/>
                  </a:cubicBezTo>
                  <a:cubicBezTo>
                    <a:pt x="909757" y="4064000"/>
                    <a:pt x="0" y="3154243"/>
                    <a:pt x="0" y="2032000"/>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4756" tIns="324103" rIns="1584757" bIns="3372104" numCol="1" spcCol="1270" anchor="ctr" anchorCtr="0">
              <a:noAutofit/>
            </a:bodyPr>
            <a:lstStyle/>
            <a:p>
              <a:pPr lvl="0" algn="ctr" defTabSz="755650" latinLnBrk="1">
                <a:lnSpc>
                  <a:spcPct val="90000"/>
                </a:lnSpc>
                <a:spcBef>
                  <a:spcPct val="0"/>
                </a:spcBef>
                <a:spcAft>
                  <a:spcPct val="35000"/>
                </a:spcAft>
              </a:pPr>
              <a:endParaRPr lang="ko-KR" altLang="en-US" sz="1700" kern="1200" dirty="0"/>
            </a:p>
          </p:txBody>
        </p:sp>
        <p:sp>
          <p:nvSpPr>
            <p:cNvPr id="7" name="Freeform 6"/>
            <p:cNvSpPr/>
            <p:nvPr/>
          </p:nvSpPr>
          <p:spPr>
            <a:xfrm>
              <a:off x="2034467" y="135254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245" tIns="308864" rIns="1171245" bIns="2584704" numCol="1" spcCol="1270" anchor="ctr" anchorCtr="0">
              <a:noAutofit/>
            </a:bodyPr>
            <a:lstStyle/>
            <a:p>
              <a:pPr lvl="0" algn="ctr" defTabSz="711200" latinLnBrk="1">
                <a:lnSpc>
                  <a:spcPct val="90000"/>
                </a:lnSpc>
                <a:spcBef>
                  <a:spcPct val="0"/>
                </a:spcBef>
                <a:spcAft>
                  <a:spcPct val="35000"/>
                </a:spcAft>
              </a:pPr>
              <a:endParaRPr lang="ko-KR" altLang="en-US" sz="1600" kern="1200" dirty="0"/>
            </a:p>
          </p:txBody>
        </p:sp>
        <p:sp>
          <p:nvSpPr>
            <p:cNvPr id="8" name="Freeform 7"/>
            <p:cNvSpPr/>
            <p:nvPr/>
          </p:nvSpPr>
          <p:spPr>
            <a:xfrm>
              <a:off x="2440867" y="2165349"/>
              <a:ext cx="2438400" cy="2438400"/>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7733" tIns="289560" rIns="757733" bIns="1813560" numCol="1" spcCol="1270" anchor="ctr" anchorCtr="0">
              <a:noAutofit/>
            </a:bodyPr>
            <a:lstStyle/>
            <a:p>
              <a:pPr lvl="0" algn="ctr" defTabSz="666750" latinLnBrk="1">
                <a:lnSpc>
                  <a:spcPct val="90000"/>
                </a:lnSpc>
                <a:spcBef>
                  <a:spcPct val="0"/>
                </a:spcBef>
                <a:spcAft>
                  <a:spcPct val="35000"/>
                </a:spcAft>
              </a:pPr>
              <a:endParaRPr lang="ko-KR" altLang="en-US" sz="1500" kern="1200"/>
            </a:p>
          </p:txBody>
        </p:sp>
        <p:sp>
          <p:nvSpPr>
            <p:cNvPr id="9" name="Freeform 8"/>
            <p:cNvSpPr/>
            <p:nvPr/>
          </p:nvSpPr>
          <p:spPr>
            <a:xfrm>
              <a:off x="2847267" y="2978149"/>
              <a:ext cx="1625600" cy="1625600"/>
            </a:xfrm>
            <a:custGeom>
              <a:avLst/>
              <a:gdLst>
                <a:gd name="connsiteX0" fmla="*/ 0 w 1625600"/>
                <a:gd name="connsiteY0" fmla="*/ 812800 h 1625600"/>
                <a:gd name="connsiteX1" fmla="*/ 812800 w 1625600"/>
                <a:gd name="connsiteY1" fmla="*/ 0 h 1625600"/>
                <a:gd name="connsiteX2" fmla="*/ 1625600 w 1625600"/>
                <a:gd name="connsiteY2" fmla="*/ 812800 h 1625600"/>
                <a:gd name="connsiteX3" fmla="*/ 812800 w 1625600"/>
                <a:gd name="connsiteY3" fmla="*/ 1625600 h 1625600"/>
                <a:gd name="connsiteX4" fmla="*/ 0 w 1625600"/>
                <a:gd name="connsiteY4" fmla="*/ 81280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600" h="1625600">
                  <a:moveTo>
                    <a:pt x="0" y="812800"/>
                  </a:moveTo>
                  <a:cubicBezTo>
                    <a:pt x="0" y="363903"/>
                    <a:pt x="363903" y="0"/>
                    <a:pt x="812800" y="0"/>
                  </a:cubicBezTo>
                  <a:cubicBezTo>
                    <a:pt x="1261697" y="0"/>
                    <a:pt x="1625600" y="363903"/>
                    <a:pt x="1625600" y="812800"/>
                  </a:cubicBezTo>
                  <a:cubicBezTo>
                    <a:pt x="1625600" y="1261697"/>
                    <a:pt x="1261697" y="1625600"/>
                    <a:pt x="812800" y="1625600"/>
                  </a:cubicBezTo>
                  <a:cubicBezTo>
                    <a:pt x="363903" y="1625600"/>
                    <a:pt x="0" y="1261697"/>
                    <a:pt x="0" y="812800"/>
                  </a:cubicBezTo>
                  <a:close/>
                </a:path>
              </a:pathLst>
            </a:custGeom>
            <a:solidFill>
              <a:schemeClr val="accent4">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1640" tIns="569976" rIns="401640" bIns="569976" numCol="1" spcCol="1270" anchor="ctr" anchorCtr="0">
              <a:noAutofit/>
            </a:bodyPr>
            <a:lstStyle/>
            <a:p>
              <a:pPr lvl="0" algn="ctr" defTabSz="1022350" latinLnBrk="1">
                <a:lnSpc>
                  <a:spcPct val="90000"/>
                </a:lnSpc>
                <a:spcBef>
                  <a:spcPct val="0"/>
                </a:spcBef>
                <a:spcAft>
                  <a:spcPct val="35000"/>
                </a:spcAft>
              </a:pPr>
              <a:endParaRPr lang="ko-KR" altLang="en-US" sz="2300" kern="1200"/>
            </a:p>
          </p:txBody>
        </p:sp>
      </p:grpSp>
      <p:sp>
        <p:nvSpPr>
          <p:cNvPr id="11" name="TextBox 10"/>
          <p:cNvSpPr txBox="1"/>
          <p:nvPr/>
        </p:nvSpPr>
        <p:spPr>
          <a:xfrm>
            <a:off x="2290030" y="3864719"/>
            <a:ext cx="667112" cy="584775"/>
          </a:xfrm>
          <a:prstGeom prst="rect">
            <a:avLst/>
          </a:prstGeom>
          <a:noFill/>
        </p:spPr>
        <p:txBody>
          <a:bodyPr wrap="square" rtlCol="0">
            <a:spAutoFit/>
          </a:bodyPr>
          <a:lstStyle/>
          <a:p>
            <a:pPr algn="ctr"/>
            <a:r>
              <a:rPr lang="en-US" sz="1600" b="1" dirty="0">
                <a:solidFill>
                  <a:schemeClr val="bg1"/>
                </a:solidFill>
              </a:rPr>
              <a:t>0.8%</a:t>
            </a:r>
            <a:r>
              <a:rPr lang="en-US" sz="1600" dirty="0"/>
              <a:t/>
            </a:r>
            <a:br>
              <a:rPr lang="en-US" sz="1600" dirty="0"/>
            </a:br>
            <a:endParaRPr lang="ko-KR" altLang="en-US" sz="1600" b="1" dirty="0">
              <a:solidFill>
                <a:schemeClr val="bg1"/>
              </a:solidFill>
              <a:latin typeface="Arial" pitchFamily="34" charset="0"/>
              <a:cs typeface="Arial" pitchFamily="34" charset="0"/>
            </a:endParaRPr>
          </a:p>
        </p:txBody>
      </p:sp>
      <p:sp>
        <p:nvSpPr>
          <p:cNvPr id="12" name="TextBox 11"/>
          <p:cNvSpPr txBox="1"/>
          <p:nvPr/>
        </p:nvSpPr>
        <p:spPr>
          <a:xfrm>
            <a:off x="2125011" y="2989137"/>
            <a:ext cx="905422" cy="338554"/>
          </a:xfrm>
          <a:prstGeom prst="rect">
            <a:avLst/>
          </a:prstGeom>
          <a:noFill/>
        </p:spPr>
        <p:txBody>
          <a:bodyPr wrap="square" rtlCol="0">
            <a:spAutoFit/>
          </a:bodyPr>
          <a:lstStyle/>
          <a:p>
            <a:pPr algn="ctr"/>
            <a:r>
              <a:rPr lang="en-US" sz="1600" b="1" dirty="0">
                <a:solidFill>
                  <a:schemeClr val="bg1"/>
                </a:solidFill>
              </a:rPr>
              <a:t>14.29%</a:t>
            </a:r>
            <a:endParaRPr lang="ko-KR" altLang="en-US" sz="1600" b="1" dirty="0">
              <a:solidFill>
                <a:schemeClr val="bg1"/>
              </a:solidFill>
              <a:latin typeface="Arial" pitchFamily="34" charset="0"/>
              <a:cs typeface="Arial" pitchFamily="34" charset="0"/>
            </a:endParaRPr>
          </a:p>
        </p:txBody>
      </p:sp>
      <p:sp>
        <p:nvSpPr>
          <p:cNvPr id="13" name="TextBox 12"/>
          <p:cNvSpPr txBox="1"/>
          <p:nvPr/>
        </p:nvSpPr>
        <p:spPr>
          <a:xfrm>
            <a:off x="2187668" y="1516472"/>
            <a:ext cx="872163" cy="338554"/>
          </a:xfrm>
          <a:prstGeom prst="rect">
            <a:avLst/>
          </a:prstGeom>
          <a:noFill/>
        </p:spPr>
        <p:txBody>
          <a:bodyPr wrap="square" rtlCol="0">
            <a:spAutoFit/>
          </a:bodyPr>
          <a:lstStyle/>
          <a:p>
            <a:pPr algn="ctr"/>
            <a:r>
              <a:rPr lang="en-US" sz="1600" b="1" dirty="0">
                <a:solidFill>
                  <a:schemeClr val="bg1"/>
                </a:solidFill>
              </a:rPr>
              <a:t>40.44%</a:t>
            </a:r>
            <a:endParaRPr lang="ko-KR" altLang="en-US" sz="1600" b="1" dirty="0">
              <a:solidFill>
                <a:schemeClr val="bg1"/>
              </a:solidFill>
              <a:latin typeface="Arial" pitchFamily="34" charset="0"/>
              <a:cs typeface="Arial" pitchFamily="34" charset="0"/>
            </a:endParaRPr>
          </a:p>
        </p:txBody>
      </p:sp>
      <p:sp>
        <p:nvSpPr>
          <p:cNvPr id="14" name="TextBox 13"/>
          <p:cNvSpPr txBox="1"/>
          <p:nvPr/>
        </p:nvSpPr>
        <p:spPr>
          <a:xfrm>
            <a:off x="2125011" y="2265894"/>
            <a:ext cx="905422" cy="338554"/>
          </a:xfrm>
          <a:prstGeom prst="rect">
            <a:avLst/>
          </a:prstGeom>
          <a:noFill/>
        </p:spPr>
        <p:txBody>
          <a:bodyPr wrap="square" rtlCol="0">
            <a:spAutoFit/>
          </a:bodyPr>
          <a:lstStyle/>
          <a:p>
            <a:pPr algn="ctr"/>
            <a:r>
              <a:rPr lang="en-US" sz="1600" b="1" dirty="0">
                <a:solidFill>
                  <a:schemeClr val="bg1"/>
                </a:solidFill>
              </a:rPr>
              <a:t>35.32%</a:t>
            </a:r>
            <a:endParaRPr lang="ko-KR" altLang="en-US" sz="1600" b="1" dirty="0">
              <a:solidFill>
                <a:schemeClr val="bg1"/>
              </a:solidFill>
              <a:latin typeface="Arial" pitchFamily="34" charset="0"/>
              <a:cs typeface="Arial" pitchFamily="34" charset="0"/>
            </a:endParaRPr>
          </a:p>
        </p:txBody>
      </p:sp>
      <p:cxnSp>
        <p:nvCxnSpPr>
          <p:cNvPr id="15" name="Straight Arrow Connector 14"/>
          <p:cNvCxnSpPr/>
          <p:nvPr/>
        </p:nvCxnSpPr>
        <p:spPr>
          <a:xfrm>
            <a:off x="2987824" y="1660907"/>
            <a:ext cx="2376264" cy="0"/>
          </a:xfrm>
          <a:prstGeom prst="straightConnector1">
            <a:avLst/>
          </a:prstGeom>
          <a:ln w="25400">
            <a:solidFill>
              <a:schemeClr val="accent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87824" y="2451937"/>
            <a:ext cx="2376264" cy="0"/>
          </a:xfrm>
          <a:prstGeom prst="straightConnector1">
            <a:avLst/>
          </a:prstGeom>
          <a:ln w="25400">
            <a:gradFill>
              <a:gsLst>
                <a:gs pos="0">
                  <a:schemeClr val="accent2">
                    <a:lumMod val="90000"/>
                    <a:lumOff val="10000"/>
                  </a:schemeClr>
                </a:gs>
                <a:gs pos="100000">
                  <a:schemeClr val="accent2">
                    <a:lumMod val="90000"/>
                    <a:lumOff val="10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57142" y="3120648"/>
            <a:ext cx="2376264" cy="0"/>
          </a:xfrm>
          <a:prstGeom prst="straightConnector1">
            <a:avLst/>
          </a:prstGeom>
          <a:ln w="25400">
            <a:gradFill>
              <a:gsLst>
                <a:gs pos="0">
                  <a:schemeClr val="accent3">
                    <a:lumMod val="90000"/>
                    <a:lumOff val="10000"/>
                  </a:schemeClr>
                </a:gs>
                <a:gs pos="100000">
                  <a:schemeClr val="accent3">
                    <a:lumMod val="90000"/>
                    <a:lumOff val="10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87824" y="4033996"/>
            <a:ext cx="2376264" cy="0"/>
          </a:xfrm>
          <a:prstGeom prst="straightConnector1">
            <a:avLst/>
          </a:prstGeom>
          <a:ln w="25400">
            <a:solidFill>
              <a:schemeClr val="accent4">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542967" y="2308619"/>
            <a:ext cx="3024336" cy="297998"/>
            <a:chOff x="803640" y="3558863"/>
            <a:chExt cx="2059657" cy="297998"/>
          </a:xfrm>
        </p:grpSpPr>
        <p:sp>
          <p:nvSpPr>
            <p:cNvPr id="23" name="TextBox 22"/>
            <p:cNvSpPr txBox="1"/>
            <p:nvPr/>
          </p:nvSpPr>
          <p:spPr>
            <a:xfrm>
              <a:off x="803640" y="3579862"/>
              <a:ext cx="2059657" cy="276999"/>
            </a:xfrm>
            <a:prstGeom prst="rect">
              <a:avLst/>
            </a:prstGeom>
            <a:noFill/>
          </p:spPr>
          <p:txBody>
            <a:bodyPr wrap="square" rtlCol="0">
              <a:spAutoFit/>
            </a:bodyPr>
            <a:lstStyle/>
            <a:p>
              <a:endParaRPr lang="ko-KR" altLang="en-US" sz="1200" dirty="0">
                <a:solidFill>
                  <a:schemeClr val="accent2"/>
                </a:solidFill>
                <a:latin typeface="Arial" pitchFamily="34" charset="0"/>
                <a:cs typeface="Arial" pitchFamily="34" charset="0"/>
              </a:endParaRPr>
            </a:p>
          </p:txBody>
        </p:sp>
        <p:sp>
          <p:nvSpPr>
            <p:cNvPr id="24" name="TextBox 23"/>
            <p:cNvSpPr txBox="1"/>
            <p:nvPr/>
          </p:nvSpPr>
          <p:spPr>
            <a:xfrm>
              <a:off x="803640" y="3558863"/>
              <a:ext cx="2059657" cy="276999"/>
            </a:xfrm>
            <a:prstGeom prst="rect">
              <a:avLst/>
            </a:prstGeom>
            <a:noFill/>
          </p:spPr>
          <p:txBody>
            <a:bodyPr wrap="square" rtlCol="0">
              <a:spAutoFit/>
            </a:bodyPr>
            <a:lstStyle/>
            <a:p>
              <a:r>
                <a:rPr lang="en-US" altLang="ko-KR" sz="1200" b="1" dirty="0" smtClean="0">
                  <a:solidFill>
                    <a:schemeClr val="accent2"/>
                  </a:solidFill>
                  <a:latin typeface="Arial" pitchFamily="34" charset="0"/>
                  <a:cs typeface="Arial" pitchFamily="34" charset="0"/>
                </a:rPr>
                <a:t>Windows user worldwide</a:t>
              </a:r>
              <a:endParaRPr lang="ko-KR" altLang="en-US" sz="1200" b="1" dirty="0">
                <a:solidFill>
                  <a:schemeClr val="accent2"/>
                </a:solidFill>
                <a:latin typeface="Arial" pitchFamily="34" charset="0"/>
                <a:cs typeface="Arial" pitchFamily="34" charset="0"/>
              </a:endParaRPr>
            </a:p>
          </p:txBody>
        </p:sp>
      </p:grpSp>
      <p:grpSp>
        <p:nvGrpSpPr>
          <p:cNvPr id="25" name="Group 24"/>
          <p:cNvGrpSpPr/>
          <p:nvPr/>
        </p:nvGrpSpPr>
        <p:grpSpPr>
          <a:xfrm>
            <a:off x="5402837" y="1543724"/>
            <a:ext cx="3194476" cy="276999"/>
            <a:chOff x="687770" y="3579862"/>
            <a:chExt cx="2175527" cy="276999"/>
          </a:xfrm>
        </p:grpSpPr>
        <p:sp>
          <p:nvSpPr>
            <p:cNvPr id="26" name="TextBox 25"/>
            <p:cNvSpPr txBox="1"/>
            <p:nvPr/>
          </p:nvSpPr>
          <p:spPr>
            <a:xfrm>
              <a:off x="803640" y="3579862"/>
              <a:ext cx="2059657" cy="276999"/>
            </a:xfrm>
            <a:prstGeom prst="rect">
              <a:avLst/>
            </a:prstGeom>
            <a:noFill/>
          </p:spPr>
          <p:txBody>
            <a:bodyPr wrap="square" rtlCol="0">
              <a:spAutoFit/>
            </a:bodyPr>
            <a:lstStyle/>
            <a:p>
              <a:endParaRPr lang="ko-KR" altLang="en-US" sz="1200" dirty="0">
                <a:solidFill>
                  <a:schemeClr val="accent1"/>
                </a:solidFill>
                <a:latin typeface="Arial" pitchFamily="34" charset="0"/>
                <a:cs typeface="Arial" pitchFamily="34" charset="0"/>
              </a:endParaRPr>
            </a:p>
          </p:txBody>
        </p:sp>
        <p:sp>
          <p:nvSpPr>
            <p:cNvPr id="27" name="TextBox 26"/>
            <p:cNvSpPr txBox="1"/>
            <p:nvPr/>
          </p:nvSpPr>
          <p:spPr>
            <a:xfrm>
              <a:off x="687770" y="3579862"/>
              <a:ext cx="2059657" cy="276999"/>
            </a:xfrm>
            <a:prstGeom prst="rect">
              <a:avLst/>
            </a:prstGeom>
            <a:noFill/>
          </p:spPr>
          <p:txBody>
            <a:bodyPr wrap="square" rtlCol="0">
              <a:spAutoFit/>
            </a:bodyPr>
            <a:lstStyle/>
            <a:p>
              <a:r>
                <a:rPr lang="en-US" altLang="ko-KR" sz="1200" b="1" dirty="0" smtClean="0">
                  <a:solidFill>
                    <a:schemeClr val="accent1"/>
                  </a:solidFill>
                  <a:latin typeface="Arial" pitchFamily="34" charset="0"/>
                  <a:cs typeface="Arial" pitchFamily="34" charset="0"/>
                </a:rPr>
                <a:t>Android user worldwide</a:t>
              </a:r>
              <a:endParaRPr lang="ko-KR" altLang="en-US" sz="1200" b="1" dirty="0">
                <a:solidFill>
                  <a:schemeClr val="accent1"/>
                </a:solidFill>
                <a:latin typeface="Arial" pitchFamily="34" charset="0"/>
                <a:cs typeface="Arial" pitchFamily="34" charset="0"/>
              </a:endParaRPr>
            </a:p>
          </p:txBody>
        </p:sp>
      </p:grpSp>
      <p:grpSp>
        <p:nvGrpSpPr>
          <p:cNvPr id="28" name="Group 27"/>
          <p:cNvGrpSpPr/>
          <p:nvPr/>
        </p:nvGrpSpPr>
        <p:grpSpPr>
          <a:xfrm>
            <a:off x="5542967" y="2977563"/>
            <a:ext cx="3054347" cy="420084"/>
            <a:chOff x="803640" y="3436777"/>
            <a:chExt cx="2080095" cy="420084"/>
          </a:xfrm>
        </p:grpSpPr>
        <p:sp>
          <p:nvSpPr>
            <p:cNvPr id="29" name="TextBox 28"/>
            <p:cNvSpPr txBox="1"/>
            <p:nvPr/>
          </p:nvSpPr>
          <p:spPr>
            <a:xfrm>
              <a:off x="803640" y="3579862"/>
              <a:ext cx="2059657" cy="276999"/>
            </a:xfrm>
            <a:prstGeom prst="rect">
              <a:avLst/>
            </a:prstGeom>
            <a:noFill/>
          </p:spPr>
          <p:txBody>
            <a:bodyPr wrap="square" rtlCol="0">
              <a:spAutoFit/>
            </a:bodyPr>
            <a:lstStyle/>
            <a:p>
              <a:endParaRPr lang="ko-KR" altLang="en-US" sz="1200" dirty="0">
                <a:solidFill>
                  <a:schemeClr val="accent3"/>
                </a:solidFill>
                <a:latin typeface="Arial" pitchFamily="34" charset="0"/>
                <a:cs typeface="Arial" pitchFamily="34" charset="0"/>
              </a:endParaRPr>
            </a:p>
          </p:txBody>
        </p:sp>
        <p:sp>
          <p:nvSpPr>
            <p:cNvPr id="30" name="TextBox 29"/>
            <p:cNvSpPr txBox="1"/>
            <p:nvPr/>
          </p:nvSpPr>
          <p:spPr>
            <a:xfrm>
              <a:off x="824078" y="3436777"/>
              <a:ext cx="2059657" cy="276999"/>
            </a:xfrm>
            <a:prstGeom prst="rect">
              <a:avLst/>
            </a:prstGeom>
            <a:noFill/>
          </p:spPr>
          <p:txBody>
            <a:bodyPr wrap="square" rtlCol="0">
              <a:spAutoFit/>
            </a:bodyPr>
            <a:lstStyle/>
            <a:p>
              <a:r>
                <a:rPr lang="en-US" altLang="ko-KR" sz="1200" b="1" dirty="0" err="1" smtClean="0">
                  <a:solidFill>
                    <a:schemeClr val="accent3"/>
                  </a:solidFill>
                  <a:latin typeface="Arial" pitchFamily="34" charset="0"/>
                  <a:cs typeface="Arial" pitchFamily="34" charset="0"/>
                </a:rPr>
                <a:t>iOS</a:t>
              </a:r>
              <a:r>
                <a:rPr lang="en-US" altLang="ko-KR" sz="1200" b="1" dirty="0" smtClean="0">
                  <a:solidFill>
                    <a:schemeClr val="accent3"/>
                  </a:solidFill>
                  <a:latin typeface="Arial" pitchFamily="34" charset="0"/>
                  <a:cs typeface="Arial" pitchFamily="34" charset="0"/>
                </a:rPr>
                <a:t> user worldwide</a:t>
              </a:r>
              <a:endParaRPr lang="ko-KR" altLang="en-US" sz="1200" b="1" dirty="0">
                <a:solidFill>
                  <a:schemeClr val="accent3"/>
                </a:solidFill>
                <a:latin typeface="Arial" pitchFamily="34" charset="0"/>
                <a:cs typeface="Arial" pitchFamily="34" charset="0"/>
              </a:endParaRPr>
            </a:p>
          </p:txBody>
        </p:sp>
      </p:grpSp>
      <p:grpSp>
        <p:nvGrpSpPr>
          <p:cNvPr id="31" name="Group 30"/>
          <p:cNvGrpSpPr/>
          <p:nvPr/>
        </p:nvGrpSpPr>
        <p:grpSpPr>
          <a:xfrm>
            <a:off x="5542967" y="3880107"/>
            <a:ext cx="3054347" cy="308569"/>
            <a:chOff x="803640" y="3548292"/>
            <a:chExt cx="2080095" cy="308569"/>
          </a:xfrm>
        </p:grpSpPr>
        <p:sp>
          <p:nvSpPr>
            <p:cNvPr id="32" name="TextBox 31"/>
            <p:cNvSpPr txBox="1"/>
            <p:nvPr/>
          </p:nvSpPr>
          <p:spPr>
            <a:xfrm>
              <a:off x="803640" y="3579862"/>
              <a:ext cx="2059657" cy="276999"/>
            </a:xfrm>
            <a:prstGeom prst="rect">
              <a:avLst/>
            </a:prstGeom>
            <a:noFill/>
          </p:spPr>
          <p:txBody>
            <a:bodyPr wrap="square" rtlCol="0">
              <a:spAutoFit/>
            </a:bodyPr>
            <a:lstStyle/>
            <a:p>
              <a:endParaRPr lang="ko-KR" altLang="en-US" sz="1200" dirty="0">
                <a:solidFill>
                  <a:schemeClr val="accent4">
                    <a:lumMod val="50000"/>
                  </a:schemeClr>
                </a:solidFill>
                <a:latin typeface="Arial" pitchFamily="34" charset="0"/>
                <a:cs typeface="Arial" pitchFamily="34" charset="0"/>
              </a:endParaRPr>
            </a:p>
          </p:txBody>
        </p:sp>
        <p:sp>
          <p:nvSpPr>
            <p:cNvPr id="33" name="TextBox 32"/>
            <p:cNvSpPr txBox="1"/>
            <p:nvPr/>
          </p:nvSpPr>
          <p:spPr>
            <a:xfrm>
              <a:off x="824078" y="3548292"/>
              <a:ext cx="2059657" cy="276999"/>
            </a:xfrm>
            <a:prstGeom prst="rect">
              <a:avLst/>
            </a:prstGeom>
            <a:noFill/>
          </p:spPr>
          <p:txBody>
            <a:bodyPr wrap="square" rtlCol="0">
              <a:spAutoFit/>
            </a:bodyPr>
            <a:lstStyle/>
            <a:p>
              <a:r>
                <a:rPr lang="en-US" altLang="ko-KR" sz="1200" b="1" dirty="0" smtClean="0">
                  <a:solidFill>
                    <a:schemeClr val="accent4">
                      <a:lumMod val="50000"/>
                    </a:schemeClr>
                  </a:solidFill>
                  <a:latin typeface="Arial" pitchFamily="34" charset="0"/>
                  <a:cs typeface="Arial" pitchFamily="34" charset="0"/>
                </a:rPr>
                <a:t>Linux user worldwide</a:t>
              </a:r>
              <a:endParaRPr lang="ko-KR" altLang="en-US" sz="1200" b="1" dirty="0">
                <a:solidFill>
                  <a:schemeClr val="accent4">
                    <a:lumMod val="50000"/>
                  </a:schemeClr>
                </a:solidFill>
                <a:latin typeface="Arial" pitchFamily="34" charset="0"/>
                <a:cs typeface="Arial" pitchFamily="34" charset="0"/>
              </a:endParaRPr>
            </a:p>
          </p:txBody>
        </p:sp>
      </p:grpSp>
    </p:spTree>
    <p:extLst>
      <p:ext uri="{BB962C8B-B14F-4D97-AF65-F5344CB8AC3E}">
        <p14:creationId xmlns:p14="http://schemas.microsoft.com/office/powerpoint/2010/main" val="36160277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2"/>
          </p:nvPr>
        </p:nvPicPr>
        <p:blipFill>
          <a:blip r:embed="rId2">
            <a:extLst>
              <a:ext uri="{28A0092B-C50C-407E-A947-70E740481C1C}">
                <a14:useLocalDpi xmlns:a14="http://schemas.microsoft.com/office/drawing/2010/main" val="0"/>
              </a:ext>
            </a:extLst>
          </a:blip>
          <a:srcRect t="6969" b="6969"/>
          <a:stretch>
            <a:fillRect/>
          </a:stretch>
        </p:blipFill>
        <p:spPr/>
      </p:pic>
      <p:sp>
        <p:nvSpPr>
          <p:cNvPr id="6" name="Pentagon 5"/>
          <p:cNvSpPr/>
          <p:nvPr/>
        </p:nvSpPr>
        <p:spPr>
          <a:xfrm rot="10800000">
            <a:off x="3707904" y="1455164"/>
            <a:ext cx="5436096" cy="226800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Text Placeholder 1"/>
          <p:cNvSpPr txBox="1">
            <a:spLocks/>
          </p:cNvSpPr>
          <p:nvPr/>
        </p:nvSpPr>
        <p:spPr>
          <a:xfrm>
            <a:off x="4408124" y="1995686"/>
            <a:ext cx="4628372" cy="151216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3600" b="1" dirty="0" smtClean="0">
                <a:solidFill>
                  <a:schemeClr val="bg1"/>
                </a:solidFill>
                <a:latin typeface="+mj-lt"/>
                <a:cs typeface="Arial" pitchFamily="34" charset="0"/>
              </a:rPr>
              <a:t>Thanks for being with us</a:t>
            </a:r>
            <a:endParaRPr lang="ko-KR" altLang="en-US" sz="3600" b="1" dirty="0">
              <a:solidFill>
                <a:schemeClr val="bg1"/>
              </a:solidFill>
              <a:latin typeface="+mj-lt"/>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915" y="2931790"/>
            <a:ext cx="3901841" cy="3003798"/>
          </a:xfrm>
          <a:prstGeom prst="rect">
            <a:avLst/>
          </a:prstGeom>
        </p:spPr>
      </p:pic>
    </p:spTree>
    <p:extLst>
      <p:ext uri="{BB962C8B-B14F-4D97-AF65-F5344CB8AC3E}">
        <p14:creationId xmlns:p14="http://schemas.microsoft.com/office/powerpoint/2010/main" val="30686090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95536" y="536274"/>
            <a:ext cx="1944216" cy="1171380"/>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bg1"/>
                </a:solidFill>
                <a:cs typeface="Arial" pitchFamily="34" charset="0"/>
              </a:rPr>
              <a:t>Content </a:t>
            </a:r>
            <a:endParaRPr lang="en-US" sz="3600" b="1" dirty="0">
              <a:solidFill>
                <a:schemeClr val="bg1"/>
              </a:solidFill>
              <a:cs typeface="Arial" pitchFamily="34" charset="0"/>
            </a:endParaRPr>
          </a:p>
        </p:txBody>
      </p:sp>
      <p:sp>
        <p:nvSpPr>
          <p:cNvPr id="2" name="Rectangle 1"/>
          <p:cNvSpPr/>
          <p:nvPr/>
        </p:nvSpPr>
        <p:spPr>
          <a:xfrm>
            <a:off x="7236296" y="0"/>
            <a:ext cx="190770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ight Arrow 3"/>
          <p:cNvSpPr/>
          <p:nvPr/>
        </p:nvSpPr>
        <p:spPr>
          <a:xfrm rot="20539464">
            <a:off x="7124472" y="872359"/>
            <a:ext cx="1334134" cy="1058306"/>
          </a:xfrm>
          <a:custGeom>
            <a:avLst/>
            <a:gdLst/>
            <a:ahLst/>
            <a:cxnLst/>
            <a:rect l="l" t="t" r="r" b="b"/>
            <a:pathLst>
              <a:path w="1334134" h="1058306">
                <a:moveTo>
                  <a:pt x="804981" y="0"/>
                </a:moveTo>
                <a:lnTo>
                  <a:pt x="1334134" y="529153"/>
                </a:lnTo>
                <a:lnTo>
                  <a:pt x="804981" y="1058306"/>
                </a:lnTo>
                <a:lnTo>
                  <a:pt x="804981" y="793730"/>
                </a:lnTo>
                <a:lnTo>
                  <a:pt x="0" y="793730"/>
                </a:lnTo>
                <a:lnTo>
                  <a:pt x="168626" y="264577"/>
                </a:lnTo>
                <a:lnTo>
                  <a:pt x="804981" y="264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Arrow 4"/>
          <p:cNvSpPr/>
          <p:nvPr/>
        </p:nvSpPr>
        <p:spPr>
          <a:xfrm rot="20539464">
            <a:off x="7124472" y="1976473"/>
            <a:ext cx="1334134" cy="1058306"/>
          </a:xfrm>
          <a:custGeom>
            <a:avLst/>
            <a:gdLst/>
            <a:ahLst/>
            <a:cxnLst/>
            <a:rect l="l" t="t" r="r" b="b"/>
            <a:pathLst>
              <a:path w="1334134" h="1058306">
                <a:moveTo>
                  <a:pt x="804981" y="0"/>
                </a:moveTo>
                <a:lnTo>
                  <a:pt x="1334134" y="529153"/>
                </a:lnTo>
                <a:lnTo>
                  <a:pt x="804981" y="1058306"/>
                </a:lnTo>
                <a:lnTo>
                  <a:pt x="804981" y="793730"/>
                </a:lnTo>
                <a:lnTo>
                  <a:pt x="0" y="793730"/>
                </a:lnTo>
                <a:lnTo>
                  <a:pt x="168626" y="264577"/>
                </a:lnTo>
                <a:lnTo>
                  <a:pt x="804981" y="264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ight Arrow 5"/>
          <p:cNvSpPr/>
          <p:nvPr/>
        </p:nvSpPr>
        <p:spPr>
          <a:xfrm rot="20539464">
            <a:off x="7124472" y="3080587"/>
            <a:ext cx="1334134" cy="1058306"/>
          </a:xfrm>
          <a:custGeom>
            <a:avLst/>
            <a:gdLst/>
            <a:ahLst/>
            <a:cxnLst/>
            <a:rect l="l" t="t" r="r" b="b"/>
            <a:pathLst>
              <a:path w="1334134" h="1058306">
                <a:moveTo>
                  <a:pt x="804981" y="0"/>
                </a:moveTo>
                <a:lnTo>
                  <a:pt x="1334134" y="529153"/>
                </a:lnTo>
                <a:lnTo>
                  <a:pt x="804981" y="1058306"/>
                </a:lnTo>
                <a:lnTo>
                  <a:pt x="804981" y="793730"/>
                </a:lnTo>
                <a:lnTo>
                  <a:pt x="0" y="793730"/>
                </a:lnTo>
                <a:lnTo>
                  <a:pt x="168626" y="264577"/>
                </a:lnTo>
                <a:lnTo>
                  <a:pt x="804981" y="264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ight Arrow 6"/>
          <p:cNvSpPr/>
          <p:nvPr/>
        </p:nvSpPr>
        <p:spPr>
          <a:xfrm rot="1060536" flipH="1">
            <a:off x="5964349" y="1424416"/>
            <a:ext cx="1383499" cy="10583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ight Arrow 7"/>
          <p:cNvSpPr/>
          <p:nvPr/>
        </p:nvSpPr>
        <p:spPr>
          <a:xfrm rot="1060536" flipH="1">
            <a:off x="5964349" y="2528530"/>
            <a:ext cx="1383499" cy="10583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ight Arrow 8"/>
          <p:cNvSpPr/>
          <p:nvPr/>
        </p:nvSpPr>
        <p:spPr>
          <a:xfrm rot="1060536" flipH="1">
            <a:off x="5964349" y="3632646"/>
            <a:ext cx="1383499" cy="10583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ight Arrow 12"/>
          <p:cNvSpPr/>
          <p:nvPr/>
        </p:nvSpPr>
        <p:spPr>
          <a:xfrm rot="1060536" flipH="1">
            <a:off x="5964349" y="314404"/>
            <a:ext cx="1383499" cy="10583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ight Arrow 5"/>
          <p:cNvSpPr/>
          <p:nvPr/>
        </p:nvSpPr>
        <p:spPr>
          <a:xfrm rot="20539464">
            <a:off x="7117193" y="4189468"/>
            <a:ext cx="1334134" cy="1058306"/>
          </a:xfrm>
          <a:custGeom>
            <a:avLst/>
            <a:gdLst/>
            <a:ahLst/>
            <a:cxnLst/>
            <a:rect l="l" t="t" r="r" b="b"/>
            <a:pathLst>
              <a:path w="1334134" h="1058306">
                <a:moveTo>
                  <a:pt x="804981" y="0"/>
                </a:moveTo>
                <a:lnTo>
                  <a:pt x="1334134" y="529153"/>
                </a:lnTo>
                <a:lnTo>
                  <a:pt x="804981" y="1058306"/>
                </a:lnTo>
                <a:lnTo>
                  <a:pt x="804981" y="793730"/>
                </a:lnTo>
                <a:lnTo>
                  <a:pt x="0" y="793730"/>
                </a:lnTo>
                <a:lnTo>
                  <a:pt x="168626" y="264577"/>
                </a:lnTo>
                <a:lnTo>
                  <a:pt x="804981" y="264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ight Arrow 3"/>
          <p:cNvSpPr/>
          <p:nvPr/>
        </p:nvSpPr>
        <p:spPr>
          <a:xfrm rot="20539464">
            <a:off x="7157361" y="12575"/>
            <a:ext cx="1334133" cy="793729"/>
          </a:xfrm>
          <a:custGeom>
            <a:avLst/>
            <a:gdLst/>
            <a:ahLst/>
            <a:cxnLst/>
            <a:rect l="l" t="t" r="r" b="b"/>
            <a:pathLst>
              <a:path w="1334133" h="793729">
                <a:moveTo>
                  <a:pt x="788394" y="0"/>
                </a:moveTo>
                <a:lnTo>
                  <a:pt x="1201063" y="131506"/>
                </a:lnTo>
                <a:lnTo>
                  <a:pt x="1334133" y="264576"/>
                </a:lnTo>
                <a:lnTo>
                  <a:pt x="804981" y="793729"/>
                </a:lnTo>
                <a:lnTo>
                  <a:pt x="804981" y="529153"/>
                </a:lnTo>
                <a:lnTo>
                  <a:pt x="0" y="529153"/>
                </a:lnTo>
                <a:lnTo>
                  <a:pt x="1686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ight Arrow 16"/>
          <p:cNvSpPr/>
          <p:nvPr/>
        </p:nvSpPr>
        <p:spPr>
          <a:xfrm rot="1060536" flipH="1">
            <a:off x="6020816" y="4705082"/>
            <a:ext cx="1184167" cy="614682"/>
          </a:xfrm>
          <a:custGeom>
            <a:avLst/>
            <a:gdLst/>
            <a:ahLst/>
            <a:cxnLst/>
            <a:rect l="l" t="t" r="r" b="b"/>
            <a:pathLst>
              <a:path w="1184167" h="614682">
                <a:moveTo>
                  <a:pt x="655014" y="0"/>
                </a:moveTo>
                <a:lnTo>
                  <a:pt x="655014" y="264577"/>
                </a:lnTo>
                <a:lnTo>
                  <a:pt x="0" y="264577"/>
                </a:lnTo>
                <a:lnTo>
                  <a:pt x="1098638" y="614682"/>
                </a:lnTo>
                <a:lnTo>
                  <a:pt x="1184167" y="5291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p:cNvSpPr txBox="1"/>
          <p:nvPr/>
        </p:nvSpPr>
        <p:spPr>
          <a:xfrm>
            <a:off x="6137614" y="528443"/>
            <a:ext cx="554143" cy="461665"/>
          </a:xfrm>
          <a:prstGeom prst="rect">
            <a:avLst/>
          </a:prstGeom>
          <a:noFill/>
        </p:spPr>
        <p:txBody>
          <a:bodyPr wrap="square" rtlCol="0">
            <a:spAutoFit/>
          </a:bodyPr>
          <a:lstStyle/>
          <a:p>
            <a:pPr algn="ctr"/>
            <a:r>
              <a:rPr lang="en-US" altLang="ko-KR" sz="2400" b="1" dirty="0">
                <a:solidFill>
                  <a:schemeClr val="accent2"/>
                </a:solidFill>
                <a:cs typeface="Arial" pitchFamily="34" charset="0"/>
              </a:rPr>
              <a:t>01</a:t>
            </a:r>
            <a:endParaRPr lang="ko-KR" altLang="en-US" sz="2400" b="1" dirty="0">
              <a:solidFill>
                <a:schemeClr val="accent2"/>
              </a:solidFill>
              <a:cs typeface="Arial" pitchFamily="34" charset="0"/>
            </a:endParaRPr>
          </a:p>
        </p:txBody>
      </p:sp>
      <p:sp>
        <p:nvSpPr>
          <p:cNvPr id="20" name="TextBox 19"/>
          <p:cNvSpPr txBox="1"/>
          <p:nvPr/>
        </p:nvSpPr>
        <p:spPr>
          <a:xfrm>
            <a:off x="6137614" y="1646559"/>
            <a:ext cx="554143" cy="461665"/>
          </a:xfrm>
          <a:prstGeom prst="rect">
            <a:avLst/>
          </a:prstGeom>
          <a:noFill/>
        </p:spPr>
        <p:txBody>
          <a:bodyPr wrap="square" rtlCol="0">
            <a:spAutoFit/>
          </a:bodyPr>
          <a:lstStyle/>
          <a:p>
            <a:pPr algn="ctr"/>
            <a:r>
              <a:rPr lang="en-US" altLang="ko-KR" sz="2400" b="1" dirty="0">
                <a:solidFill>
                  <a:schemeClr val="accent2"/>
                </a:solidFill>
                <a:cs typeface="Arial" pitchFamily="34" charset="0"/>
              </a:rPr>
              <a:t>02</a:t>
            </a:r>
            <a:endParaRPr lang="ko-KR" altLang="en-US" sz="2400" b="1" dirty="0">
              <a:solidFill>
                <a:schemeClr val="accent2"/>
              </a:solidFill>
              <a:cs typeface="Arial" pitchFamily="34" charset="0"/>
            </a:endParaRPr>
          </a:p>
        </p:txBody>
      </p:sp>
      <p:sp>
        <p:nvSpPr>
          <p:cNvPr id="21" name="TextBox 20"/>
          <p:cNvSpPr txBox="1"/>
          <p:nvPr/>
        </p:nvSpPr>
        <p:spPr>
          <a:xfrm>
            <a:off x="6137614" y="2764675"/>
            <a:ext cx="554143" cy="461665"/>
          </a:xfrm>
          <a:prstGeom prst="rect">
            <a:avLst/>
          </a:prstGeom>
          <a:noFill/>
        </p:spPr>
        <p:txBody>
          <a:bodyPr wrap="square" rtlCol="0">
            <a:spAutoFit/>
          </a:bodyPr>
          <a:lstStyle/>
          <a:p>
            <a:pPr algn="ctr"/>
            <a:r>
              <a:rPr lang="en-US" altLang="ko-KR" sz="2400" b="1" dirty="0">
                <a:solidFill>
                  <a:schemeClr val="accent2"/>
                </a:solidFill>
                <a:cs typeface="Arial" pitchFamily="34" charset="0"/>
              </a:rPr>
              <a:t>03</a:t>
            </a:r>
            <a:endParaRPr lang="ko-KR" altLang="en-US" sz="2400" b="1" dirty="0">
              <a:solidFill>
                <a:schemeClr val="accent2"/>
              </a:solidFill>
              <a:cs typeface="Arial" pitchFamily="34" charset="0"/>
            </a:endParaRPr>
          </a:p>
        </p:txBody>
      </p:sp>
      <p:sp>
        <p:nvSpPr>
          <p:cNvPr id="22" name="TextBox 21"/>
          <p:cNvSpPr txBox="1"/>
          <p:nvPr/>
        </p:nvSpPr>
        <p:spPr>
          <a:xfrm>
            <a:off x="6137614" y="3882791"/>
            <a:ext cx="554143" cy="461665"/>
          </a:xfrm>
          <a:prstGeom prst="rect">
            <a:avLst/>
          </a:prstGeom>
          <a:noFill/>
        </p:spPr>
        <p:txBody>
          <a:bodyPr wrap="square" rtlCol="0">
            <a:spAutoFit/>
          </a:bodyPr>
          <a:lstStyle/>
          <a:p>
            <a:pPr algn="ctr"/>
            <a:r>
              <a:rPr lang="en-US" altLang="ko-KR" sz="2400" b="1" dirty="0">
                <a:solidFill>
                  <a:schemeClr val="accent2"/>
                </a:solidFill>
                <a:cs typeface="Arial" pitchFamily="34" charset="0"/>
              </a:rPr>
              <a:t>04</a:t>
            </a:r>
            <a:endParaRPr lang="ko-KR" altLang="en-US" sz="2400" b="1" dirty="0">
              <a:solidFill>
                <a:schemeClr val="accent2"/>
              </a:solidFill>
              <a:cs typeface="Arial" pitchFamily="34" charset="0"/>
            </a:endParaRPr>
          </a:p>
        </p:txBody>
      </p:sp>
      <p:grpSp>
        <p:nvGrpSpPr>
          <p:cNvPr id="23" name="Group 22"/>
          <p:cNvGrpSpPr/>
          <p:nvPr/>
        </p:nvGrpSpPr>
        <p:grpSpPr>
          <a:xfrm>
            <a:off x="2595980" y="593941"/>
            <a:ext cx="3317055" cy="438431"/>
            <a:chOff x="2175371" y="1870807"/>
            <a:chExt cx="5109954" cy="438431"/>
          </a:xfrm>
        </p:grpSpPr>
        <p:sp>
          <p:nvSpPr>
            <p:cNvPr id="24" name="TextBox 10"/>
            <p:cNvSpPr txBox="1"/>
            <p:nvPr/>
          </p:nvSpPr>
          <p:spPr bwMode="auto">
            <a:xfrm>
              <a:off x="2244765" y="1870807"/>
              <a:ext cx="5040560" cy="3077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400" b="1" dirty="0" smtClean="0">
                  <a:solidFill>
                    <a:schemeClr val="bg1"/>
                  </a:solidFill>
                  <a:cs typeface="Arial" pitchFamily="34" charset="0"/>
                </a:rPr>
                <a:t>Introduction to Software </a:t>
              </a:r>
              <a:endParaRPr lang="en-US" altLang="ko-KR" sz="1400" b="1" dirty="0">
                <a:solidFill>
                  <a:schemeClr val="bg1"/>
                </a:solidFill>
                <a:cs typeface="Arial" pitchFamily="34" charset="0"/>
              </a:endParaRPr>
            </a:p>
          </p:txBody>
        </p:sp>
        <p:sp>
          <p:nvSpPr>
            <p:cNvPr id="25" name="TextBox 24"/>
            <p:cNvSpPr txBox="1"/>
            <p:nvPr/>
          </p:nvSpPr>
          <p:spPr bwMode="auto">
            <a:xfrm>
              <a:off x="2175371" y="2032239"/>
              <a:ext cx="5040560"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200" dirty="0" smtClean="0">
                  <a:solidFill>
                    <a:schemeClr val="bg1"/>
                  </a:solidFill>
                  <a:cs typeface="Arial" pitchFamily="34" charset="0"/>
                </a:rPr>
                <a:t>Types of Software </a:t>
              </a:r>
              <a:endParaRPr lang="ko-KR" altLang="en-US" sz="1200" dirty="0">
                <a:solidFill>
                  <a:schemeClr val="bg1"/>
                </a:solidFill>
                <a:cs typeface="Arial" pitchFamily="34" charset="0"/>
              </a:endParaRPr>
            </a:p>
          </p:txBody>
        </p:sp>
      </p:grpSp>
      <p:grpSp>
        <p:nvGrpSpPr>
          <p:cNvPr id="26" name="Group 25"/>
          <p:cNvGrpSpPr/>
          <p:nvPr/>
        </p:nvGrpSpPr>
        <p:grpSpPr>
          <a:xfrm>
            <a:off x="2595980" y="1596852"/>
            <a:ext cx="3272009" cy="730940"/>
            <a:chOff x="2175371" y="1762964"/>
            <a:chExt cx="5040560" cy="730940"/>
          </a:xfrm>
        </p:grpSpPr>
        <p:sp>
          <p:nvSpPr>
            <p:cNvPr id="27" name="TextBox 10"/>
            <p:cNvSpPr txBox="1"/>
            <p:nvPr/>
          </p:nvSpPr>
          <p:spPr bwMode="auto">
            <a:xfrm>
              <a:off x="2175371" y="1762964"/>
              <a:ext cx="5040560" cy="3077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400" b="1" dirty="0" smtClean="0">
                  <a:solidFill>
                    <a:schemeClr val="bg1"/>
                  </a:solidFill>
                  <a:cs typeface="Arial" pitchFamily="34" charset="0"/>
                </a:rPr>
                <a:t>System software  </a:t>
              </a:r>
              <a:endParaRPr lang="en-US" altLang="ko-KR" sz="1400" b="1" dirty="0">
                <a:solidFill>
                  <a:schemeClr val="bg1"/>
                </a:solidFill>
                <a:cs typeface="Arial" pitchFamily="34" charset="0"/>
              </a:endParaRPr>
            </a:p>
          </p:txBody>
        </p:sp>
        <p:sp>
          <p:nvSpPr>
            <p:cNvPr id="28" name="TextBox 27"/>
            <p:cNvSpPr txBox="1"/>
            <p:nvPr/>
          </p:nvSpPr>
          <p:spPr bwMode="auto">
            <a:xfrm>
              <a:off x="2175371" y="2032239"/>
              <a:ext cx="5040560"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200" dirty="0" smtClean="0">
                  <a:solidFill>
                    <a:schemeClr val="bg1"/>
                  </a:solidFill>
                  <a:cs typeface="Arial" pitchFamily="34" charset="0"/>
                </a:rPr>
                <a:t>Classification of system software &amp; its working procedure </a:t>
              </a:r>
              <a:endParaRPr lang="ko-KR" altLang="en-US" sz="1200" dirty="0">
                <a:solidFill>
                  <a:schemeClr val="bg1"/>
                </a:solidFill>
                <a:cs typeface="Arial" pitchFamily="34" charset="0"/>
              </a:endParaRPr>
            </a:p>
          </p:txBody>
        </p:sp>
      </p:grpSp>
      <p:grpSp>
        <p:nvGrpSpPr>
          <p:cNvPr id="29" name="Group 28"/>
          <p:cNvGrpSpPr/>
          <p:nvPr/>
        </p:nvGrpSpPr>
        <p:grpSpPr>
          <a:xfrm>
            <a:off x="2595980" y="2707606"/>
            <a:ext cx="3287395" cy="991691"/>
            <a:chOff x="2175371" y="1762964"/>
            <a:chExt cx="5064262" cy="991691"/>
          </a:xfrm>
        </p:grpSpPr>
        <p:sp>
          <p:nvSpPr>
            <p:cNvPr id="30" name="TextBox 10"/>
            <p:cNvSpPr txBox="1"/>
            <p:nvPr/>
          </p:nvSpPr>
          <p:spPr bwMode="auto">
            <a:xfrm>
              <a:off x="2175371" y="1762964"/>
              <a:ext cx="5040560" cy="3077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400" b="1" dirty="0" smtClean="0">
                  <a:solidFill>
                    <a:schemeClr val="bg1"/>
                  </a:solidFill>
                  <a:cs typeface="Arial" pitchFamily="34" charset="0"/>
                </a:rPr>
                <a:t>Operating System</a:t>
              </a:r>
              <a:endParaRPr lang="en-US" altLang="ko-KR" sz="1400" b="1" dirty="0">
                <a:solidFill>
                  <a:schemeClr val="bg1"/>
                </a:solidFill>
                <a:cs typeface="Arial" pitchFamily="34" charset="0"/>
              </a:endParaRPr>
            </a:p>
          </p:txBody>
        </p:sp>
        <p:sp>
          <p:nvSpPr>
            <p:cNvPr id="31" name="TextBox 30"/>
            <p:cNvSpPr txBox="1"/>
            <p:nvPr/>
          </p:nvSpPr>
          <p:spPr bwMode="auto">
            <a:xfrm>
              <a:off x="2199073" y="2108324"/>
              <a:ext cx="5040560" cy="646331"/>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200" dirty="0" smtClean="0">
                  <a:solidFill>
                    <a:schemeClr val="bg1"/>
                  </a:solidFill>
                  <a:cs typeface="Arial" pitchFamily="34" charset="0"/>
                </a:rPr>
                <a:t>Types of operating system, available operating system, evaluations of operating system</a:t>
              </a:r>
              <a:endParaRPr lang="ko-KR" altLang="en-US" sz="1200" dirty="0">
                <a:solidFill>
                  <a:schemeClr val="bg1"/>
                </a:solidFill>
                <a:cs typeface="Arial" pitchFamily="34" charset="0"/>
              </a:endParaRPr>
            </a:p>
          </p:txBody>
        </p:sp>
      </p:grpSp>
      <p:grpSp>
        <p:nvGrpSpPr>
          <p:cNvPr id="32" name="Group 31"/>
          <p:cNvGrpSpPr/>
          <p:nvPr/>
        </p:nvGrpSpPr>
        <p:grpSpPr>
          <a:xfrm>
            <a:off x="2587849" y="3818359"/>
            <a:ext cx="3280140" cy="517737"/>
            <a:chOff x="2162845" y="1762964"/>
            <a:chExt cx="5053086" cy="517737"/>
          </a:xfrm>
        </p:grpSpPr>
        <p:sp>
          <p:nvSpPr>
            <p:cNvPr id="33" name="TextBox 10"/>
            <p:cNvSpPr txBox="1"/>
            <p:nvPr/>
          </p:nvSpPr>
          <p:spPr bwMode="auto">
            <a:xfrm>
              <a:off x="2175371" y="1762964"/>
              <a:ext cx="5040560" cy="30777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400" b="1" dirty="0" smtClean="0">
                  <a:solidFill>
                    <a:schemeClr val="bg1"/>
                  </a:solidFill>
                  <a:cs typeface="Arial" pitchFamily="34" charset="0"/>
                </a:rPr>
                <a:t>Virtualization</a:t>
              </a:r>
              <a:endParaRPr lang="en-US" altLang="ko-KR" sz="1400" b="1" dirty="0">
                <a:solidFill>
                  <a:schemeClr val="bg1"/>
                </a:solidFill>
                <a:cs typeface="Arial" pitchFamily="34" charset="0"/>
              </a:endParaRPr>
            </a:p>
          </p:txBody>
        </p:sp>
        <p:sp>
          <p:nvSpPr>
            <p:cNvPr id="34" name="TextBox 33"/>
            <p:cNvSpPr txBox="1"/>
            <p:nvPr/>
          </p:nvSpPr>
          <p:spPr bwMode="auto">
            <a:xfrm>
              <a:off x="2162845" y="2003702"/>
              <a:ext cx="5040560"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200" dirty="0" smtClean="0">
                  <a:solidFill>
                    <a:schemeClr val="bg1"/>
                  </a:solidFill>
                  <a:cs typeface="Arial" pitchFamily="34" charset="0"/>
                </a:rPr>
                <a:t>Its works, Types and use.</a:t>
              </a:r>
              <a:endParaRPr lang="ko-KR" altLang="en-US" sz="1200" dirty="0">
                <a:solidFill>
                  <a:schemeClr val="bg1"/>
                </a:solidFill>
                <a:cs typeface="Arial" pitchFamily="34" charset="0"/>
              </a:endParaRPr>
            </a:p>
          </p:txBody>
        </p:sp>
      </p:grpSp>
    </p:spTree>
    <p:extLst>
      <p:ext uri="{BB962C8B-B14F-4D97-AF65-F5344CB8AC3E}">
        <p14:creationId xmlns:p14="http://schemas.microsoft.com/office/powerpoint/2010/main" val="109505599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23928" y="1131590"/>
            <a:ext cx="5004048" cy="576064"/>
          </a:xfrm>
        </p:spPr>
        <p:txBody>
          <a:bodyPr/>
          <a:lstStyle/>
          <a:p>
            <a:r>
              <a:rPr lang="en-US" altLang="ko-KR" dirty="0" smtClean="0">
                <a:solidFill>
                  <a:srgbClr val="DFF8F8"/>
                </a:solidFill>
              </a:rPr>
              <a:t>Introdu</a:t>
            </a:r>
            <a:r>
              <a:rPr lang="en-US" altLang="ko-KR" dirty="0" smtClean="0">
                <a:solidFill>
                  <a:schemeClr val="accent1">
                    <a:lumMod val="50000"/>
                  </a:schemeClr>
                </a:solidFill>
              </a:rPr>
              <a:t>ction</a:t>
            </a:r>
            <a:r>
              <a:rPr lang="en-US" altLang="ko-KR" dirty="0" smtClean="0"/>
              <a:t> </a:t>
            </a:r>
            <a:endParaRPr lang="ko-KR" altLang="en-US" dirty="0"/>
          </a:p>
        </p:txBody>
      </p:sp>
      <p:sp>
        <p:nvSpPr>
          <p:cNvPr id="4" name="Oval 21">
            <a:extLst>
              <a:ext uri="{FF2B5EF4-FFF2-40B4-BE49-F238E27FC236}">
                <a16:creationId xmlns="" xmlns:a16="http://schemas.microsoft.com/office/drawing/2014/main" id="{A49A5BE7-3326-4B78-8D4B-17B686A7A502}"/>
              </a:ext>
            </a:extLst>
          </p:cNvPr>
          <p:cNvSpPr>
            <a:spLocks noChangeAspect="1"/>
          </p:cNvSpPr>
          <p:nvPr/>
        </p:nvSpPr>
        <p:spPr>
          <a:xfrm>
            <a:off x="611560" y="483518"/>
            <a:ext cx="1152128" cy="116175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427734"/>
            <a:ext cx="3704141" cy="2715766"/>
          </a:xfrm>
          <a:prstGeom prst="rect">
            <a:avLst/>
          </a:prstGeom>
        </p:spPr>
      </p:pic>
    </p:spTree>
    <p:extLst>
      <p:ext uri="{BB962C8B-B14F-4D97-AF65-F5344CB8AC3E}">
        <p14:creationId xmlns:p14="http://schemas.microsoft.com/office/powerpoint/2010/main" val="310123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3860607714"/>
              </p:ext>
            </p:extLst>
          </p:nvPr>
        </p:nvGraphicFramePr>
        <p:xfrm>
          <a:off x="1759587" y="1419620"/>
          <a:ext cx="7060885" cy="2592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ounded Rectangle 2">
            <a:extLst>
              <a:ext uri="{FF2B5EF4-FFF2-40B4-BE49-F238E27FC236}">
                <a16:creationId xmlns="" xmlns:a16="http://schemas.microsoft.com/office/drawing/2014/main" id="{9F2D995C-7F33-4A03-820E-92FE877EB5D3}"/>
              </a:ext>
            </a:extLst>
          </p:cNvPr>
          <p:cNvSpPr/>
          <p:nvPr/>
        </p:nvSpPr>
        <p:spPr>
          <a:xfrm>
            <a:off x="506368" y="483517"/>
            <a:ext cx="456821" cy="472146"/>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 name="Rounded Rectangle 2">
            <a:extLst>
              <a:ext uri="{FF2B5EF4-FFF2-40B4-BE49-F238E27FC236}">
                <a16:creationId xmlns="" xmlns:a16="http://schemas.microsoft.com/office/drawing/2014/main" id="{6851FD6E-94C6-41FC-8B33-3D8EB6B5A692}"/>
              </a:ext>
            </a:extLst>
          </p:cNvPr>
          <p:cNvSpPr/>
          <p:nvPr/>
        </p:nvSpPr>
        <p:spPr>
          <a:xfrm>
            <a:off x="1653325" y="483517"/>
            <a:ext cx="456821" cy="472146"/>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Rounded Rectangle 3">
            <a:extLst>
              <a:ext uri="{FF2B5EF4-FFF2-40B4-BE49-F238E27FC236}">
                <a16:creationId xmlns="" xmlns:a16="http://schemas.microsoft.com/office/drawing/2014/main" id="{219B1DDC-8B58-4D93-8286-D77FA84F13F5}"/>
              </a:ext>
            </a:extLst>
          </p:cNvPr>
          <p:cNvSpPr>
            <a:spLocks noChangeAspect="1"/>
          </p:cNvSpPr>
          <p:nvPr/>
        </p:nvSpPr>
        <p:spPr>
          <a:xfrm>
            <a:off x="1075768" y="483517"/>
            <a:ext cx="501047" cy="501047"/>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8" name="Rounded Rectangle 10">
            <a:extLst>
              <a:ext uri="{FF2B5EF4-FFF2-40B4-BE49-F238E27FC236}">
                <a16:creationId xmlns="" xmlns:a16="http://schemas.microsoft.com/office/drawing/2014/main" id="{B2011DB4-153A-4B61-92A9-391A8F952CFE}"/>
              </a:ext>
            </a:extLst>
          </p:cNvPr>
          <p:cNvSpPr>
            <a:spLocks noChangeAspect="1"/>
          </p:cNvSpPr>
          <p:nvPr/>
        </p:nvSpPr>
        <p:spPr>
          <a:xfrm>
            <a:off x="2241343" y="476352"/>
            <a:ext cx="502831" cy="51122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Oval 50">
            <a:extLst>
              <a:ext uri="{FF2B5EF4-FFF2-40B4-BE49-F238E27FC236}">
                <a16:creationId xmlns="" xmlns:a16="http://schemas.microsoft.com/office/drawing/2014/main" id="{42979303-5D5C-4A5C-96AB-F7588127DADE}"/>
              </a:ext>
            </a:extLst>
          </p:cNvPr>
          <p:cNvSpPr>
            <a:spLocks noChangeAspect="1"/>
          </p:cNvSpPr>
          <p:nvPr/>
        </p:nvSpPr>
        <p:spPr>
          <a:xfrm>
            <a:off x="963189" y="2355726"/>
            <a:ext cx="854959" cy="96562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79448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fontAlgn="base"/>
            <a:r>
              <a:rPr lang="en-US" b="1" i="1" dirty="0"/>
              <a:t>Categories of Computer Software</a:t>
            </a:r>
          </a:p>
        </p:txBody>
      </p:sp>
      <p:sp>
        <p:nvSpPr>
          <p:cNvPr id="3" name="Text Placeholder 2"/>
          <p:cNvSpPr>
            <a:spLocks noGrp="1"/>
          </p:cNvSpPr>
          <p:nvPr>
            <p:ph type="body" sz="quarter" idx="11"/>
          </p:nvPr>
        </p:nvSpPr>
        <p:spPr>
          <a:xfrm>
            <a:off x="-324544" y="675919"/>
            <a:ext cx="9144000" cy="422756"/>
          </a:xfrm>
        </p:spPr>
        <p:txBody>
          <a:bodyPr/>
          <a:lstStyle/>
          <a:p>
            <a:pPr lvl="0"/>
            <a:r>
              <a:rPr lang="en-GB" sz="1800" dirty="0"/>
              <a:t>Software is often divided into two categories</a:t>
            </a:r>
            <a:endParaRPr lang="en-US" altLang="ko-KR" sz="1800" dirty="0"/>
          </a:p>
        </p:txBody>
      </p:sp>
      <p:sp>
        <p:nvSpPr>
          <p:cNvPr id="19" name="TextBox 18"/>
          <p:cNvSpPr txBox="1"/>
          <p:nvPr/>
        </p:nvSpPr>
        <p:spPr>
          <a:xfrm>
            <a:off x="4772345" y="2859782"/>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05</a:t>
            </a:r>
            <a:endParaRPr lang="ko-KR" altLang="en-US" sz="2400" b="1" dirty="0">
              <a:solidFill>
                <a:schemeClr val="bg1"/>
              </a:solidFill>
              <a:cs typeface="Arial" pitchFamily="34" charset="0"/>
            </a:endParaRPr>
          </a:p>
        </p:txBody>
      </p:sp>
      <p:sp>
        <p:nvSpPr>
          <p:cNvPr id="30" name="Oval 29"/>
          <p:cNvSpPr/>
          <p:nvPr/>
        </p:nvSpPr>
        <p:spPr>
          <a:xfrm>
            <a:off x="251520" y="3075806"/>
            <a:ext cx="2664296" cy="1695950"/>
          </a:xfrm>
          <a:prstGeom prst="ellipse">
            <a:avLst/>
          </a:prstGeom>
          <a:solidFill>
            <a:srgbClr val="16B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System </a:t>
            </a:r>
          </a:p>
          <a:p>
            <a:pPr algn="ctr"/>
            <a:r>
              <a:rPr lang="en-US" sz="2400" dirty="0" smtClean="0"/>
              <a:t>Software </a:t>
            </a:r>
            <a:endParaRPr lang="en-US" sz="2400" dirty="0"/>
          </a:p>
        </p:txBody>
      </p:sp>
      <p:sp>
        <p:nvSpPr>
          <p:cNvPr id="31" name="Oval 30"/>
          <p:cNvSpPr/>
          <p:nvPr/>
        </p:nvSpPr>
        <p:spPr>
          <a:xfrm>
            <a:off x="6189788" y="3047283"/>
            <a:ext cx="2520280" cy="1710278"/>
          </a:xfrm>
          <a:prstGeom prst="ellipse">
            <a:avLst/>
          </a:prstGeom>
          <a:solidFill>
            <a:srgbClr val="16B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Application </a:t>
            </a:r>
          </a:p>
          <a:p>
            <a:pPr algn="ctr"/>
            <a:r>
              <a:rPr lang="en-US" sz="2400" dirty="0" smtClean="0"/>
              <a:t>Software </a:t>
            </a:r>
            <a:endParaRPr lang="en-US" sz="2400" dirty="0"/>
          </a:p>
        </p:txBody>
      </p:sp>
      <p:sp>
        <p:nvSpPr>
          <p:cNvPr id="33" name="Right Arrow 32"/>
          <p:cNvSpPr/>
          <p:nvPr/>
        </p:nvSpPr>
        <p:spPr>
          <a:xfrm rot="5400000">
            <a:off x="3596976" y="2228857"/>
            <a:ext cx="2072289" cy="453821"/>
          </a:xfrm>
          <a:prstGeom prst="rightArrow">
            <a:avLst/>
          </a:prstGeom>
          <a:solidFill>
            <a:srgbClr val="16B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 Arrow 33"/>
          <p:cNvSpPr/>
          <p:nvPr/>
        </p:nvSpPr>
        <p:spPr>
          <a:xfrm>
            <a:off x="3347864" y="3491913"/>
            <a:ext cx="2520280" cy="447989"/>
          </a:xfrm>
          <a:prstGeom prst="leftRightArrow">
            <a:avLst/>
          </a:prstGeom>
          <a:solidFill>
            <a:srgbClr val="16B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1867" y="3902422"/>
            <a:ext cx="2362506" cy="1305161"/>
          </a:xfrm>
          <a:prstGeom prst="rect">
            <a:avLst/>
          </a:prstGeom>
        </p:spPr>
      </p:pic>
    </p:spTree>
    <p:extLst>
      <p:ext uri="{BB962C8B-B14F-4D97-AF65-F5344CB8AC3E}">
        <p14:creationId xmlns:p14="http://schemas.microsoft.com/office/powerpoint/2010/main" val="1280216976"/>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504" y="599870"/>
            <a:ext cx="1080120" cy="970415"/>
            <a:chOff x="5696729" y="3628850"/>
            <a:chExt cx="1800000" cy="1800000"/>
          </a:xfrm>
          <a:solidFill>
            <a:schemeClr val="accent3"/>
          </a:solidFill>
        </p:grpSpPr>
        <p:sp>
          <p:nvSpPr>
            <p:cNvPr id="7" name="Rectangle 6"/>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7"/>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ectangle 8"/>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9"/>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ectangle 10"/>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11"/>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13"/>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5" name="Text Placeholder 1"/>
          <p:cNvSpPr txBox="1">
            <a:spLocks/>
          </p:cNvSpPr>
          <p:nvPr/>
        </p:nvSpPr>
        <p:spPr>
          <a:xfrm>
            <a:off x="2040650" y="875288"/>
            <a:ext cx="4574192" cy="69499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ko-KR" altLang="en-US" sz="3600" b="1" dirty="0">
              <a:solidFill>
                <a:schemeClr val="accent3"/>
              </a:solidFill>
              <a:latin typeface="+mj-lt"/>
              <a:cs typeface="Arial" pitchFamily="34" charset="0"/>
            </a:endParaRPr>
          </a:p>
        </p:txBody>
      </p:sp>
      <p:sp>
        <p:nvSpPr>
          <p:cNvPr id="2" name="Rectangle 1"/>
          <p:cNvSpPr/>
          <p:nvPr/>
        </p:nvSpPr>
        <p:spPr>
          <a:xfrm>
            <a:off x="1354491" y="875288"/>
            <a:ext cx="7898029" cy="2554545"/>
          </a:xfrm>
          <a:prstGeom prst="rect">
            <a:avLst/>
          </a:prstGeom>
        </p:spPr>
        <p:txBody>
          <a:bodyPr wrap="square">
            <a:spAutoFit/>
          </a:bodyPr>
          <a:lstStyle/>
          <a:p>
            <a:r>
              <a:rPr lang="en-US" sz="8000" b="1" dirty="0" smtClean="0">
                <a:solidFill>
                  <a:schemeClr val="accent4">
                    <a:lumMod val="75000"/>
                  </a:schemeClr>
                </a:solidFill>
              </a:rPr>
              <a:t>What is System Software</a:t>
            </a:r>
            <a:endParaRPr lang="en-US" sz="8000" b="1" dirty="0">
              <a:solidFill>
                <a:schemeClr val="accent4">
                  <a:lumMod val="75000"/>
                </a:schemeClr>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artisticGlass/>
                    </a14:imgEffect>
                    <a14:imgEffect>
                      <a14:colorTemperature colorTemp="53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868144" y="2172526"/>
            <a:ext cx="4275712" cy="2661631"/>
          </a:xfrm>
          <a:prstGeom prst="rect">
            <a:avLst/>
          </a:prstGeom>
        </p:spPr>
      </p:pic>
    </p:spTree>
    <p:extLst>
      <p:ext uri="{BB962C8B-B14F-4D97-AF65-F5344CB8AC3E}">
        <p14:creationId xmlns:p14="http://schemas.microsoft.com/office/powerpoint/2010/main" val="42337561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504" y="599870"/>
            <a:ext cx="1080120" cy="970415"/>
            <a:chOff x="5696729" y="3628850"/>
            <a:chExt cx="1800000" cy="1800000"/>
          </a:xfrm>
          <a:solidFill>
            <a:schemeClr val="accent3"/>
          </a:solidFill>
        </p:grpSpPr>
        <p:sp>
          <p:nvSpPr>
            <p:cNvPr id="7" name="Rectangle 6"/>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7"/>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ectangle 8"/>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9"/>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ectangle 10"/>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11"/>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13"/>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5" name="Text Placeholder 1"/>
          <p:cNvSpPr txBox="1">
            <a:spLocks/>
          </p:cNvSpPr>
          <p:nvPr/>
        </p:nvSpPr>
        <p:spPr>
          <a:xfrm>
            <a:off x="2040650" y="875288"/>
            <a:ext cx="4574192" cy="69499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ko-KR" altLang="en-US" sz="3600" b="1" dirty="0">
              <a:solidFill>
                <a:schemeClr val="accent3"/>
              </a:solidFill>
              <a:latin typeface="+mj-lt"/>
              <a:cs typeface="Arial" pitchFamily="34" charset="0"/>
            </a:endParaRPr>
          </a:p>
        </p:txBody>
      </p:sp>
      <p:sp>
        <p:nvSpPr>
          <p:cNvPr id="2" name="Rectangle 1"/>
          <p:cNvSpPr/>
          <p:nvPr/>
        </p:nvSpPr>
        <p:spPr>
          <a:xfrm>
            <a:off x="1354491" y="875288"/>
            <a:ext cx="7898029" cy="3046988"/>
          </a:xfrm>
          <a:prstGeom prst="rect">
            <a:avLst/>
          </a:prstGeom>
        </p:spPr>
        <p:txBody>
          <a:bodyPr wrap="square">
            <a:spAutoFit/>
          </a:bodyPr>
          <a:lstStyle/>
          <a:p>
            <a:r>
              <a:rPr lang="en-GB" sz="3200" b="1" dirty="0">
                <a:solidFill>
                  <a:schemeClr val="accent4">
                    <a:lumMod val="75000"/>
                  </a:schemeClr>
                </a:solidFill>
                <a:latin typeface="Arial" panose="020B0604020202020204" pitchFamily="34" charset="0"/>
              </a:rPr>
              <a:t>S</a:t>
            </a:r>
            <a:r>
              <a:rPr lang="en-GB" sz="3200" b="1" dirty="0" smtClean="0">
                <a:solidFill>
                  <a:schemeClr val="accent4">
                    <a:lumMod val="75000"/>
                  </a:schemeClr>
                </a:solidFill>
                <a:latin typeface="Arial" panose="020B0604020202020204" pitchFamily="34" charset="0"/>
              </a:rPr>
              <a:t>ystems software</a:t>
            </a:r>
            <a:r>
              <a:rPr lang="en-GB" sz="3200" dirty="0" smtClean="0">
                <a:solidFill>
                  <a:schemeClr val="accent4">
                    <a:lumMod val="75000"/>
                  </a:schemeClr>
                </a:solidFill>
                <a:latin typeface="Arial" panose="020B0604020202020204" pitchFamily="34" charset="0"/>
              </a:rPr>
              <a:t> </a:t>
            </a:r>
          </a:p>
          <a:p>
            <a:r>
              <a:rPr lang="en-GB" sz="3200" smtClean="0">
                <a:solidFill>
                  <a:schemeClr val="accent4">
                    <a:lumMod val="75000"/>
                  </a:schemeClr>
                </a:solidFill>
                <a:latin typeface="Arial" panose="020B0604020202020204" pitchFamily="34" charset="0"/>
              </a:rPr>
              <a:t>Are designed </a:t>
            </a:r>
            <a:r>
              <a:rPr lang="en-GB" sz="3200" dirty="0">
                <a:solidFill>
                  <a:schemeClr val="accent4">
                    <a:lumMod val="75000"/>
                  </a:schemeClr>
                </a:solidFill>
                <a:latin typeface="Arial" panose="020B0604020202020204" pitchFamily="34" charset="0"/>
              </a:rPr>
              <a:t>to control and coordinate </a:t>
            </a:r>
            <a:endParaRPr lang="en-GB" sz="3200" dirty="0" smtClean="0">
              <a:solidFill>
                <a:schemeClr val="accent4">
                  <a:lumMod val="75000"/>
                </a:schemeClr>
              </a:solidFill>
              <a:latin typeface="Arial" panose="020B0604020202020204" pitchFamily="34" charset="0"/>
            </a:endParaRPr>
          </a:p>
          <a:p>
            <a:r>
              <a:rPr lang="en-GB" sz="3200" dirty="0" smtClean="0">
                <a:solidFill>
                  <a:schemeClr val="accent4">
                    <a:lumMod val="75000"/>
                  </a:schemeClr>
                </a:solidFill>
                <a:latin typeface="Arial" panose="020B0604020202020204" pitchFamily="34" charset="0"/>
              </a:rPr>
              <a:t>the </a:t>
            </a:r>
            <a:r>
              <a:rPr lang="en-GB" sz="3200" dirty="0">
                <a:solidFill>
                  <a:schemeClr val="accent4">
                    <a:lumMod val="75000"/>
                  </a:schemeClr>
                </a:solidFill>
                <a:latin typeface="Arial" panose="020B0604020202020204" pitchFamily="34" charset="0"/>
              </a:rPr>
              <a:t>procedures and functions of </a:t>
            </a:r>
            <a:r>
              <a:rPr lang="en-GB" sz="3200" dirty="0" smtClean="0">
                <a:solidFill>
                  <a:schemeClr val="accent4">
                    <a:lumMod val="75000"/>
                  </a:schemeClr>
                </a:solidFill>
                <a:latin typeface="Arial" panose="020B0604020202020204" pitchFamily="34" charset="0"/>
              </a:rPr>
              <a:t>computer </a:t>
            </a:r>
            <a:r>
              <a:rPr lang="en-GB" sz="3200" dirty="0">
                <a:solidFill>
                  <a:schemeClr val="accent4">
                    <a:lumMod val="75000"/>
                  </a:schemeClr>
                </a:solidFill>
                <a:latin typeface="Arial" panose="020B0604020202020204" pitchFamily="34" charset="0"/>
              </a:rPr>
              <a:t>hardware. They actually enable </a:t>
            </a:r>
            <a:endParaRPr lang="en-GB" sz="3200" dirty="0" smtClean="0">
              <a:solidFill>
                <a:schemeClr val="accent4">
                  <a:lumMod val="75000"/>
                </a:schemeClr>
              </a:solidFill>
              <a:latin typeface="Arial" panose="020B0604020202020204" pitchFamily="34" charset="0"/>
            </a:endParaRPr>
          </a:p>
          <a:p>
            <a:r>
              <a:rPr lang="en-GB" sz="3200" dirty="0" smtClean="0">
                <a:solidFill>
                  <a:schemeClr val="accent4">
                    <a:lumMod val="75000"/>
                  </a:schemeClr>
                </a:solidFill>
                <a:latin typeface="Arial" panose="020B0604020202020204" pitchFamily="34" charset="0"/>
              </a:rPr>
              <a:t>functional </a:t>
            </a:r>
            <a:r>
              <a:rPr lang="en-GB" sz="3200" dirty="0">
                <a:solidFill>
                  <a:schemeClr val="accent4">
                    <a:lumMod val="75000"/>
                  </a:schemeClr>
                </a:solidFill>
                <a:latin typeface="Arial" panose="020B0604020202020204" pitchFamily="34" charset="0"/>
              </a:rPr>
              <a:t>interaction between hardware, </a:t>
            </a:r>
            <a:endParaRPr lang="en-GB" sz="3200" dirty="0" smtClean="0">
              <a:solidFill>
                <a:schemeClr val="accent4">
                  <a:lumMod val="75000"/>
                </a:schemeClr>
              </a:solidFill>
              <a:latin typeface="Arial" panose="020B0604020202020204" pitchFamily="34" charset="0"/>
            </a:endParaRPr>
          </a:p>
          <a:p>
            <a:r>
              <a:rPr lang="en-GB" sz="3200" dirty="0" smtClean="0">
                <a:solidFill>
                  <a:schemeClr val="accent4">
                    <a:lumMod val="75000"/>
                  </a:schemeClr>
                </a:solidFill>
                <a:latin typeface="Arial" panose="020B0604020202020204" pitchFamily="34" charset="0"/>
              </a:rPr>
              <a:t>software </a:t>
            </a:r>
            <a:r>
              <a:rPr lang="en-GB" sz="3200" dirty="0">
                <a:solidFill>
                  <a:schemeClr val="accent4">
                    <a:lumMod val="75000"/>
                  </a:schemeClr>
                </a:solidFill>
                <a:latin typeface="Arial" panose="020B0604020202020204" pitchFamily="34" charset="0"/>
              </a:rPr>
              <a:t>and the user.</a:t>
            </a:r>
            <a:endParaRPr lang="en-US" sz="3200" dirty="0">
              <a:solidFill>
                <a:schemeClr val="accent4">
                  <a:lumMod val="75000"/>
                </a:schemeClr>
              </a:solidFill>
            </a:endParaRPr>
          </a:p>
        </p:txBody>
      </p:sp>
    </p:spTree>
    <p:extLst>
      <p:ext uri="{BB962C8B-B14F-4D97-AF65-F5344CB8AC3E}">
        <p14:creationId xmlns:p14="http://schemas.microsoft.com/office/powerpoint/2010/main" val="33572740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65"/>
            <a:ext cx="9144000" cy="576064"/>
          </a:xfrm>
        </p:spPr>
        <p:txBody>
          <a:bodyPr/>
          <a:lstStyle/>
          <a:p>
            <a:r>
              <a:rPr lang="en-US" altLang="ko-KR" dirty="0" smtClean="0"/>
              <a:t>System Software </a:t>
            </a:r>
            <a:endParaRPr lang="ko-KR" altLang="en-US" dirty="0"/>
          </a:p>
        </p:txBody>
      </p:sp>
      <p:cxnSp>
        <p:nvCxnSpPr>
          <p:cNvPr id="5" name="Straight Connector 4"/>
          <p:cNvCxnSpPr/>
          <p:nvPr/>
        </p:nvCxnSpPr>
        <p:spPr>
          <a:xfrm>
            <a:off x="8868" y="2030674"/>
            <a:ext cx="7044653" cy="1299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52911" y="1379418"/>
            <a:ext cx="817211" cy="369332"/>
          </a:xfrm>
          <a:prstGeom prst="rect">
            <a:avLst/>
          </a:prstGeom>
          <a:noFill/>
        </p:spPr>
        <p:txBody>
          <a:bodyPr wrap="square" rtlCol="0" anchor="ctr">
            <a:spAutoFit/>
          </a:bodyPr>
          <a:lstStyle/>
          <a:p>
            <a:pPr algn="ctr"/>
            <a:r>
              <a:rPr lang="en-US" altLang="ko-KR" b="1" dirty="0" smtClean="0">
                <a:solidFill>
                  <a:schemeClr val="accent3"/>
                </a:solidFill>
                <a:latin typeface="Arial" pitchFamily="34" charset="0"/>
                <a:cs typeface="Arial" pitchFamily="34" charset="0"/>
              </a:rPr>
              <a:t>03</a:t>
            </a:r>
            <a:endParaRPr lang="ko-KR" altLang="en-US" b="1" dirty="0">
              <a:solidFill>
                <a:schemeClr val="accent3"/>
              </a:solidFill>
              <a:latin typeface="Arial" pitchFamily="34" charset="0"/>
              <a:cs typeface="Arial" pitchFamily="34" charset="0"/>
            </a:endParaRPr>
          </a:p>
        </p:txBody>
      </p:sp>
      <p:sp>
        <p:nvSpPr>
          <p:cNvPr id="18" name="TextBox 17"/>
          <p:cNvSpPr txBox="1"/>
          <p:nvPr/>
        </p:nvSpPr>
        <p:spPr>
          <a:xfrm>
            <a:off x="631992" y="1379418"/>
            <a:ext cx="817211" cy="369332"/>
          </a:xfrm>
          <a:prstGeom prst="rect">
            <a:avLst/>
          </a:prstGeom>
          <a:noFill/>
        </p:spPr>
        <p:txBody>
          <a:bodyPr wrap="square" rtlCol="0" anchor="ctr">
            <a:spAutoFit/>
          </a:bodyPr>
          <a:lstStyle/>
          <a:p>
            <a:pPr algn="ctr"/>
            <a:r>
              <a:rPr lang="en-US" altLang="ko-KR" b="1" dirty="0" smtClean="0">
                <a:solidFill>
                  <a:schemeClr val="accent3"/>
                </a:solidFill>
                <a:latin typeface="Arial" pitchFamily="34" charset="0"/>
                <a:cs typeface="Arial" pitchFamily="34" charset="0"/>
              </a:rPr>
              <a:t>04</a:t>
            </a:r>
            <a:endParaRPr lang="ko-KR" altLang="en-US" b="1" dirty="0">
              <a:solidFill>
                <a:schemeClr val="accent3"/>
              </a:solidFill>
              <a:latin typeface="Arial" pitchFamily="34" charset="0"/>
              <a:cs typeface="Arial" pitchFamily="34" charset="0"/>
            </a:endParaRPr>
          </a:p>
        </p:txBody>
      </p:sp>
      <p:sp>
        <p:nvSpPr>
          <p:cNvPr id="19" name="TextBox 18"/>
          <p:cNvSpPr txBox="1"/>
          <p:nvPr/>
        </p:nvSpPr>
        <p:spPr>
          <a:xfrm>
            <a:off x="2473830" y="1379418"/>
            <a:ext cx="817211" cy="369332"/>
          </a:xfrm>
          <a:prstGeom prst="rect">
            <a:avLst/>
          </a:prstGeom>
          <a:noFill/>
        </p:spPr>
        <p:txBody>
          <a:bodyPr wrap="square" rtlCol="0" anchor="ctr">
            <a:spAutoFit/>
          </a:bodyPr>
          <a:lstStyle/>
          <a:p>
            <a:pPr algn="ctr"/>
            <a:r>
              <a:rPr lang="en-US" altLang="ko-KR" b="1" dirty="0" smtClean="0">
                <a:solidFill>
                  <a:schemeClr val="accent3"/>
                </a:solidFill>
                <a:latin typeface="Arial" pitchFamily="34" charset="0"/>
                <a:cs typeface="Arial" pitchFamily="34" charset="0"/>
              </a:rPr>
              <a:t>02</a:t>
            </a:r>
            <a:endParaRPr lang="ko-KR" altLang="en-US" b="1" dirty="0">
              <a:solidFill>
                <a:schemeClr val="accent3"/>
              </a:solidFill>
              <a:latin typeface="Arial" pitchFamily="34" charset="0"/>
              <a:cs typeface="Arial" pitchFamily="34" charset="0"/>
            </a:endParaRPr>
          </a:p>
        </p:txBody>
      </p:sp>
      <p:sp>
        <p:nvSpPr>
          <p:cNvPr id="20" name="TextBox 19"/>
          <p:cNvSpPr txBox="1"/>
          <p:nvPr/>
        </p:nvSpPr>
        <p:spPr>
          <a:xfrm>
            <a:off x="3394749" y="1379418"/>
            <a:ext cx="817211" cy="369332"/>
          </a:xfrm>
          <a:prstGeom prst="rect">
            <a:avLst/>
          </a:prstGeom>
          <a:noFill/>
        </p:spPr>
        <p:txBody>
          <a:bodyPr wrap="square" rtlCol="0" anchor="ctr">
            <a:spAutoFit/>
          </a:bodyPr>
          <a:lstStyle/>
          <a:p>
            <a:pPr algn="ctr"/>
            <a:r>
              <a:rPr lang="en-US" altLang="ko-KR" b="1" dirty="0" smtClean="0">
                <a:solidFill>
                  <a:schemeClr val="accent3"/>
                </a:solidFill>
                <a:latin typeface="Arial" pitchFamily="34" charset="0"/>
                <a:cs typeface="Arial" pitchFamily="34" charset="0"/>
              </a:rPr>
              <a:t>01</a:t>
            </a:r>
            <a:endParaRPr lang="ko-KR" altLang="en-US" b="1" dirty="0">
              <a:solidFill>
                <a:schemeClr val="accent3"/>
              </a:solidFill>
              <a:latin typeface="Arial" pitchFamily="34" charset="0"/>
              <a:cs typeface="Arial" pitchFamily="34" charset="0"/>
            </a:endParaRPr>
          </a:p>
        </p:txBody>
      </p:sp>
      <p:grpSp>
        <p:nvGrpSpPr>
          <p:cNvPr id="22" name="Group 21"/>
          <p:cNvGrpSpPr/>
          <p:nvPr/>
        </p:nvGrpSpPr>
        <p:grpSpPr>
          <a:xfrm>
            <a:off x="4932040" y="2268713"/>
            <a:ext cx="2880320" cy="669415"/>
            <a:chOff x="6228184" y="1730811"/>
            <a:chExt cx="2592288" cy="669415"/>
          </a:xfrm>
        </p:grpSpPr>
        <p:sp>
          <p:nvSpPr>
            <p:cNvPr id="23" name="TextBox 22"/>
            <p:cNvSpPr txBox="1"/>
            <p:nvPr/>
          </p:nvSpPr>
          <p:spPr>
            <a:xfrm>
              <a:off x="6228184" y="1938561"/>
              <a:ext cx="2592288" cy="461665"/>
            </a:xfrm>
            <a:prstGeom prst="rect">
              <a:avLst/>
            </a:prstGeom>
            <a:noFill/>
          </p:spPr>
          <p:txBody>
            <a:bodyPr wrap="square" rtlCol="0">
              <a:spAutoFit/>
            </a:bodyPr>
            <a:lstStyle/>
            <a:p>
              <a:r>
                <a:rPr lang="en-GB" sz="1200" dirty="0">
                  <a:solidFill>
                    <a:schemeClr val="accent4">
                      <a:lumMod val="75000"/>
                    </a:schemeClr>
                  </a:solidFill>
                </a:rPr>
                <a:t>Harnesses communication between </a:t>
              </a:r>
              <a:endParaRPr lang="en-GB" sz="1200" dirty="0" smtClean="0">
                <a:solidFill>
                  <a:schemeClr val="accent4">
                    <a:lumMod val="75000"/>
                  </a:schemeClr>
                </a:solidFill>
              </a:endParaRPr>
            </a:p>
            <a:p>
              <a:r>
                <a:rPr lang="en-GB" sz="1200" dirty="0" smtClean="0">
                  <a:solidFill>
                    <a:schemeClr val="accent4">
                      <a:lumMod val="75000"/>
                    </a:schemeClr>
                  </a:solidFill>
                </a:rPr>
                <a:t>hardware</a:t>
              </a:r>
              <a:r>
                <a:rPr lang="en-GB" sz="1200" dirty="0">
                  <a:solidFill>
                    <a:schemeClr val="accent4">
                      <a:lumMod val="75000"/>
                    </a:schemeClr>
                  </a:solidFill>
                </a:rPr>
                <a:t>, system </a:t>
              </a:r>
              <a:r>
                <a:rPr lang="en-GB" sz="1200" dirty="0" smtClean="0">
                  <a:solidFill>
                    <a:schemeClr val="accent4">
                      <a:lumMod val="75000"/>
                    </a:schemeClr>
                  </a:solidFill>
                </a:rPr>
                <a:t>and </a:t>
              </a:r>
              <a:r>
                <a:rPr lang="en-GB" sz="1200" dirty="0">
                  <a:solidFill>
                    <a:schemeClr val="accent4">
                      <a:lumMod val="75000"/>
                    </a:schemeClr>
                  </a:solidFill>
                </a:rPr>
                <a:t>other </a:t>
              </a:r>
              <a:r>
                <a:rPr lang="en-GB" sz="1200" dirty="0" smtClean="0">
                  <a:solidFill>
                    <a:schemeClr val="accent4">
                      <a:lumMod val="75000"/>
                    </a:schemeClr>
                  </a:solidFill>
                </a:rPr>
                <a:t>application.</a:t>
              </a:r>
              <a:endParaRPr lang="en-US" altLang="ko-KR" sz="1200" dirty="0">
                <a:solidFill>
                  <a:schemeClr val="accent4">
                    <a:lumMod val="75000"/>
                  </a:schemeClr>
                </a:solidFill>
                <a:latin typeface="Arial" pitchFamily="34" charset="0"/>
                <a:cs typeface="Arial" pitchFamily="34" charset="0"/>
              </a:endParaRPr>
            </a:p>
          </p:txBody>
        </p:sp>
        <p:sp>
          <p:nvSpPr>
            <p:cNvPr id="24" name="TextBox 23"/>
            <p:cNvSpPr txBox="1"/>
            <p:nvPr/>
          </p:nvSpPr>
          <p:spPr>
            <a:xfrm>
              <a:off x="6228184" y="1730811"/>
              <a:ext cx="2592288" cy="307777"/>
            </a:xfrm>
            <a:prstGeom prst="rect">
              <a:avLst/>
            </a:prstGeom>
            <a:noFill/>
          </p:spPr>
          <p:txBody>
            <a:bodyPr wrap="square" rtlCol="0">
              <a:spAutoFit/>
            </a:bodyPr>
            <a:lstStyle/>
            <a:p>
              <a:r>
                <a:rPr lang="en-US" sz="1400" b="1" dirty="0">
                  <a:solidFill>
                    <a:schemeClr val="accent4">
                      <a:lumMod val="75000"/>
                    </a:schemeClr>
                  </a:solidFill>
                </a:rPr>
                <a:t>Operating system</a:t>
              </a:r>
              <a:endParaRPr lang="ko-KR" altLang="en-US" sz="1400" b="1" dirty="0">
                <a:solidFill>
                  <a:schemeClr val="accent4">
                    <a:lumMod val="75000"/>
                  </a:schemeClr>
                </a:solidFill>
                <a:latin typeface="Arial" pitchFamily="34" charset="0"/>
                <a:cs typeface="Arial" pitchFamily="34" charset="0"/>
              </a:endParaRPr>
            </a:p>
          </p:txBody>
        </p:sp>
      </p:grpSp>
      <p:grpSp>
        <p:nvGrpSpPr>
          <p:cNvPr id="4" name="Group 3"/>
          <p:cNvGrpSpPr/>
          <p:nvPr/>
        </p:nvGrpSpPr>
        <p:grpSpPr>
          <a:xfrm>
            <a:off x="3803354" y="1849660"/>
            <a:ext cx="1020670" cy="1067052"/>
            <a:chOff x="3803354" y="1849660"/>
            <a:chExt cx="1020670" cy="1067052"/>
          </a:xfrm>
        </p:grpSpPr>
        <p:cxnSp>
          <p:nvCxnSpPr>
            <p:cNvPr id="16" name="Straight Arrow Connector 15"/>
            <p:cNvCxnSpPr/>
            <p:nvPr/>
          </p:nvCxnSpPr>
          <p:spPr>
            <a:xfrm>
              <a:off x="3803354" y="1849660"/>
              <a:ext cx="356409" cy="753760"/>
            </a:xfrm>
            <a:prstGeom prst="straightConnector1">
              <a:avLst/>
            </a:prstGeom>
            <a:ln w="25400">
              <a:solidFill>
                <a:schemeClr val="accent1"/>
              </a:solidFill>
              <a:headEnd type="oval" w="lg" len="lg"/>
              <a:tailEnd type="non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752024" y="2268712"/>
              <a:ext cx="72000" cy="64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38D4CD"/>
                </a:solidFill>
              </a:endParaRPr>
            </a:p>
          </p:txBody>
        </p:sp>
        <p:cxnSp>
          <p:nvCxnSpPr>
            <p:cNvPr id="25" name="Straight Connector 24"/>
            <p:cNvCxnSpPr/>
            <p:nvPr/>
          </p:nvCxnSpPr>
          <p:spPr>
            <a:xfrm flipH="1">
              <a:off x="4159763" y="2603420"/>
              <a:ext cx="62826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194560" y="2949110"/>
            <a:ext cx="2980333" cy="642928"/>
            <a:chOff x="6228184" y="1757298"/>
            <a:chExt cx="2682300" cy="642928"/>
          </a:xfrm>
        </p:grpSpPr>
        <p:sp>
          <p:nvSpPr>
            <p:cNvPr id="32" name="TextBox 31"/>
            <p:cNvSpPr txBox="1"/>
            <p:nvPr/>
          </p:nvSpPr>
          <p:spPr>
            <a:xfrm>
              <a:off x="6228184" y="1938561"/>
              <a:ext cx="2592288" cy="461665"/>
            </a:xfrm>
            <a:prstGeom prst="rect">
              <a:avLst/>
            </a:prstGeom>
            <a:noFill/>
          </p:spPr>
          <p:txBody>
            <a:bodyPr wrap="square" rtlCol="0">
              <a:spAutoFit/>
            </a:bodyPr>
            <a:lstStyle/>
            <a:p>
              <a:r>
                <a:rPr lang="en-GB" sz="1200" dirty="0">
                  <a:solidFill>
                    <a:schemeClr val="accent4">
                      <a:lumMod val="75000"/>
                    </a:schemeClr>
                  </a:solidFill>
                </a:rPr>
                <a:t>Enables device communication with the OS and other programs</a:t>
              </a:r>
              <a:endParaRPr lang="en-US" altLang="ko-KR" sz="1200" dirty="0">
                <a:solidFill>
                  <a:schemeClr val="accent4">
                    <a:lumMod val="75000"/>
                  </a:schemeClr>
                </a:solidFill>
                <a:latin typeface="Arial" pitchFamily="34" charset="0"/>
                <a:cs typeface="Arial" pitchFamily="34" charset="0"/>
              </a:endParaRPr>
            </a:p>
          </p:txBody>
        </p:sp>
        <p:sp>
          <p:nvSpPr>
            <p:cNvPr id="33" name="TextBox 32"/>
            <p:cNvSpPr txBox="1"/>
            <p:nvPr/>
          </p:nvSpPr>
          <p:spPr>
            <a:xfrm>
              <a:off x="6318196" y="1757298"/>
              <a:ext cx="2592288" cy="307777"/>
            </a:xfrm>
            <a:prstGeom prst="rect">
              <a:avLst/>
            </a:prstGeom>
            <a:noFill/>
          </p:spPr>
          <p:txBody>
            <a:bodyPr wrap="square" rtlCol="0">
              <a:spAutoFit/>
            </a:bodyPr>
            <a:lstStyle/>
            <a:p>
              <a:r>
                <a:rPr lang="en-US" sz="1400" b="1" dirty="0">
                  <a:solidFill>
                    <a:schemeClr val="accent4">
                      <a:lumMod val="75000"/>
                    </a:schemeClr>
                  </a:solidFill>
                </a:rPr>
                <a:t>Device driver</a:t>
              </a:r>
              <a:endParaRPr lang="ko-KR" altLang="en-US" sz="1400" b="1" dirty="0">
                <a:solidFill>
                  <a:schemeClr val="accent4">
                    <a:lumMod val="75000"/>
                  </a:schemeClr>
                </a:solidFill>
                <a:latin typeface="Arial" pitchFamily="34" charset="0"/>
                <a:cs typeface="Arial" pitchFamily="34" charset="0"/>
              </a:endParaRPr>
            </a:p>
          </p:txBody>
        </p:sp>
      </p:grpSp>
      <p:grpSp>
        <p:nvGrpSpPr>
          <p:cNvPr id="36" name="Group 35"/>
          <p:cNvGrpSpPr/>
          <p:nvPr/>
        </p:nvGrpSpPr>
        <p:grpSpPr>
          <a:xfrm>
            <a:off x="3457082" y="3576533"/>
            <a:ext cx="2880320" cy="669415"/>
            <a:chOff x="6228184" y="1730811"/>
            <a:chExt cx="2592288" cy="669415"/>
          </a:xfrm>
        </p:grpSpPr>
        <p:sp>
          <p:nvSpPr>
            <p:cNvPr id="37" name="TextBox 36"/>
            <p:cNvSpPr txBox="1"/>
            <p:nvPr/>
          </p:nvSpPr>
          <p:spPr>
            <a:xfrm>
              <a:off x="6228184" y="1938561"/>
              <a:ext cx="2592288" cy="461665"/>
            </a:xfrm>
            <a:prstGeom prst="rect">
              <a:avLst/>
            </a:prstGeom>
            <a:noFill/>
          </p:spPr>
          <p:txBody>
            <a:bodyPr wrap="square" rtlCol="0">
              <a:spAutoFit/>
            </a:bodyPr>
            <a:lstStyle/>
            <a:p>
              <a:r>
                <a:rPr lang="en-GB" sz="1200" dirty="0"/>
                <a:t> </a:t>
              </a:r>
              <a:r>
                <a:rPr lang="en-GB" sz="1200" dirty="0">
                  <a:solidFill>
                    <a:schemeClr val="accent4">
                      <a:lumMod val="75000"/>
                    </a:schemeClr>
                  </a:solidFill>
                </a:rPr>
                <a:t>Translates high-level languages to low-level machine codes.</a:t>
              </a:r>
              <a:endParaRPr lang="en-US" altLang="ko-KR" sz="1200" dirty="0">
                <a:solidFill>
                  <a:schemeClr val="accent4">
                    <a:lumMod val="75000"/>
                  </a:schemeClr>
                </a:solidFill>
                <a:latin typeface="Arial" pitchFamily="34" charset="0"/>
                <a:cs typeface="Arial" pitchFamily="34" charset="0"/>
              </a:endParaRPr>
            </a:p>
          </p:txBody>
        </p:sp>
        <p:sp>
          <p:nvSpPr>
            <p:cNvPr id="38" name="TextBox 37"/>
            <p:cNvSpPr txBox="1"/>
            <p:nvPr/>
          </p:nvSpPr>
          <p:spPr>
            <a:xfrm>
              <a:off x="6228184" y="1730811"/>
              <a:ext cx="2592288" cy="307777"/>
            </a:xfrm>
            <a:prstGeom prst="rect">
              <a:avLst/>
            </a:prstGeom>
            <a:noFill/>
          </p:spPr>
          <p:txBody>
            <a:bodyPr wrap="square" rtlCol="0">
              <a:spAutoFit/>
            </a:bodyPr>
            <a:lstStyle/>
            <a:p>
              <a:r>
                <a:rPr lang="en-US" sz="1400" b="1" dirty="0">
                  <a:solidFill>
                    <a:schemeClr val="accent4">
                      <a:lumMod val="75000"/>
                    </a:schemeClr>
                  </a:solidFill>
                </a:rPr>
                <a:t>Translator</a:t>
              </a:r>
              <a:endParaRPr lang="ko-KR" altLang="en-US" sz="1400" b="1" dirty="0">
                <a:solidFill>
                  <a:schemeClr val="accent4">
                    <a:lumMod val="75000"/>
                  </a:schemeClr>
                </a:solidFill>
                <a:latin typeface="Arial" pitchFamily="34" charset="0"/>
                <a:cs typeface="Arial" pitchFamily="34" charset="0"/>
              </a:endParaRPr>
            </a:p>
          </p:txBody>
        </p:sp>
      </p:grpSp>
      <p:sp>
        <p:nvSpPr>
          <p:cNvPr id="2048" name="Rectangle 2047"/>
          <p:cNvSpPr/>
          <p:nvPr/>
        </p:nvSpPr>
        <p:spPr>
          <a:xfrm>
            <a:off x="6924171" y="1417048"/>
            <a:ext cx="1512168" cy="1088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6B7B8"/>
              </a:solidFill>
            </a:endParaRPr>
          </a:p>
        </p:txBody>
      </p:sp>
      <p:grpSp>
        <p:nvGrpSpPr>
          <p:cNvPr id="43" name="Group 42"/>
          <p:cNvGrpSpPr/>
          <p:nvPr/>
        </p:nvGrpSpPr>
        <p:grpSpPr>
          <a:xfrm>
            <a:off x="2611588" y="4230444"/>
            <a:ext cx="2988336" cy="669415"/>
            <a:chOff x="6130970" y="1730811"/>
            <a:chExt cx="2689502" cy="669415"/>
          </a:xfrm>
        </p:grpSpPr>
        <p:sp>
          <p:nvSpPr>
            <p:cNvPr id="44" name="TextBox 43"/>
            <p:cNvSpPr txBox="1"/>
            <p:nvPr/>
          </p:nvSpPr>
          <p:spPr>
            <a:xfrm>
              <a:off x="6130970" y="1938561"/>
              <a:ext cx="2689502" cy="461665"/>
            </a:xfrm>
            <a:prstGeom prst="rect">
              <a:avLst/>
            </a:prstGeom>
            <a:noFill/>
          </p:spPr>
          <p:txBody>
            <a:bodyPr wrap="square" rtlCol="0">
              <a:spAutoFit/>
            </a:bodyPr>
            <a:lstStyle/>
            <a:p>
              <a:r>
                <a:rPr lang="en-GB" sz="1200" dirty="0">
                  <a:solidFill>
                    <a:schemeClr val="accent4">
                      <a:lumMod val="75000"/>
                    </a:schemeClr>
                  </a:solidFill>
                </a:rPr>
                <a:t>Ensures optimum functionality of devices and applications.</a:t>
              </a:r>
              <a:endParaRPr lang="en-US" altLang="ko-KR" sz="1200" dirty="0">
                <a:solidFill>
                  <a:schemeClr val="accent4">
                    <a:lumMod val="75000"/>
                  </a:schemeClr>
                </a:solidFill>
                <a:latin typeface="Arial" pitchFamily="34" charset="0"/>
                <a:cs typeface="Arial" pitchFamily="34" charset="0"/>
              </a:endParaRPr>
            </a:p>
          </p:txBody>
        </p:sp>
        <p:sp>
          <p:nvSpPr>
            <p:cNvPr id="45" name="TextBox 44"/>
            <p:cNvSpPr txBox="1"/>
            <p:nvPr/>
          </p:nvSpPr>
          <p:spPr>
            <a:xfrm>
              <a:off x="6228184" y="1730811"/>
              <a:ext cx="2592288" cy="307777"/>
            </a:xfrm>
            <a:prstGeom prst="rect">
              <a:avLst/>
            </a:prstGeom>
            <a:noFill/>
          </p:spPr>
          <p:txBody>
            <a:bodyPr wrap="square" rtlCol="0">
              <a:spAutoFit/>
            </a:bodyPr>
            <a:lstStyle/>
            <a:p>
              <a:r>
                <a:rPr lang="en-US" sz="1400" b="1" dirty="0">
                  <a:solidFill>
                    <a:schemeClr val="accent4">
                      <a:lumMod val="75000"/>
                    </a:schemeClr>
                  </a:solidFill>
                </a:rPr>
                <a:t>Utility</a:t>
              </a:r>
              <a:endParaRPr lang="ko-KR" altLang="en-US" sz="1400" b="1" dirty="0">
                <a:solidFill>
                  <a:schemeClr val="accent4">
                    <a:lumMod val="75000"/>
                  </a:schemeClr>
                </a:solidFill>
                <a:latin typeface="Arial" pitchFamily="34" charset="0"/>
                <a:cs typeface="Arial" pitchFamily="34" charset="0"/>
              </a:endParaRPr>
            </a:p>
          </p:txBody>
        </p:sp>
      </p:grpSp>
      <p:grpSp>
        <p:nvGrpSpPr>
          <p:cNvPr id="6" name="Group 5"/>
          <p:cNvGrpSpPr/>
          <p:nvPr/>
        </p:nvGrpSpPr>
        <p:grpSpPr>
          <a:xfrm>
            <a:off x="2883438" y="1849660"/>
            <a:ext cx="1203107" cy="1720962"/>
            <a:chOff x="2883438" y="1849660"/>
            <a:chExt cx="1203107" cy="1720962"/>
          </a:xfrm>
        </p:grpSpPr>
        <p:cxnSp>
          <p:nvCxnSpPr>
            <p:cNvPr id="15" name="Straight Arrow Connector 14"/>
            <p:cNvCxnSpPr/>
            <p:nvPr/>
          </p:nvCxnSpPr>
          <p:spPr>
            <a:xfrm>
              <a:off x="2883438" y="1849660"/>
              <a:ext cx="680450" cy="1407670"/>
            </a:xfrm>
            <a:prstGeom prst="straightConnector1">
              <a:avLst/>
            </a:prstGeom>
            <a:ln w="25400">
              <a:solidFill>
                <a:schemeClr val="accent1"/>
              </a:solidFill>
              <a:headEnd type="oval" w="lg" len="lg"/>
              <a:tailEnd type="non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014545" y="2922622"/>
              <a:ext cx="72000" cy="64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cxnSp>
          <p:nvCxnSpPr>
            <p:cNvPr id="50" name="Straight Connector 49"/>
            <p:cNvCxnSpPr/>
            <p:nvPr/>
          </p:nvCxnSpPr>
          <p:spPr>
            <a:xfrm flipH="1">
              <a:off x="3563888" y="3257330"/>
              <a:ext cx="48665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963523" y="1849660"/>
            <a:ext cx="1385543" cy="2374872"/>
            <a:chOff x="1963523" y="1849660"/>
            <a:chExt cx="1385543" cy="2374872"/>
          </a:xfrm>
        </p:grpSpPr>
        <p:cxnSp>
          <p:nvCxnSpPr>
            <p:cNvPr id="14" name="Straight Arrow Connector 13"/>
            <p:cNvCxnSpPr/>
            <p:nvPr/>
          </p:nvCxnSpPr>
          <p:spPr>
            <a:xfrm>
              <a:off x="1963523" y="1849660"/>
              <a:ext cx="999412" cy="2061580"/>
            </a:xfrm>
            <a:prstGeom prst="straightConnector1">
              <a:avLst/>
            </a:prstGeom>
            <a:ln w="25400">
              <a:solidFill>
                <a:schemeClr val="accent1"/>
              </a:solidFill>
              <a:headEnd type="oval" w="lg" len="lg"/>
              <a:tailEnd type="non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277066" y="3576532"/>
              <a:ext cx="72000" cy="64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cxnSp>
          <p:nvCxnSpPr>
            <p:cNvPr id="51" name="Straight Connector 50"/>
            <p:cNvCxnSpPr/>
            <p:nvPr/>
          </p:nvCxnSpPr>
          <p:spPr>
            <a:xfrm flipH="1">
              <a:off x="2962935" y="3911240"/>
              <a:ext cx="31413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043608" y="1849660"/>
            <a:ext cx="1567979" cy="3028783"/>
            <a:chOff x="1043608" y="1849660"/>
            <a:chExt cx="1567979" cy="3028783"/>
          </a:xfrm>
        </p:grpSpPr>
        <p:cxnSp>
          <p:nvCxnSpPr>
            <p:cNvPr id="11" name="Straight Arrow Connector 10"/>
            <p:cNvCxnSpPr/>
            <p:nvPr/>
          </p:nvCxnSpPr>
          <p:spPr>
            <a:xfrm>
              <a:off x="1043608" y="1849660"/>
              <a:ext cx="1296144" cy="2704783"/>
            </a:xfrm>
            <a:prstGeom prst="straightConnector1">
              <a:avLst/>
            </a:prstGeom>
            <a:ln w="25400">
              <a:solidFill>
                <a:schemeClr val="accent1"/>
              </a:solidFill>
              <a:headEnd type="oval" w="lg" len="lg"/>
              <a:tailEnd type="non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539587" y="4230443"/>
              <a:ext cx="72000" cy="64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79A9D"/>
                </a:solidFill>
              </a:endParaRPr>
            </a:p>
          </p:txBody>
        </p:sp>
        <p:cxnSp>
          <p:nvCxnSpPr>
            <p:cNvPr id="52" name="Straight Connector 51"/>
            <p:cNvCxnSpPr/>
            <p:nvPr/>
          </p:nvCxnSpPr>
          <p:spPr>
            <a:xfrm flipH="1" flipV="1">
              <a:off x="2339752" y="4554443"/>
              <a:ext cx="211982" cy="1070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Block Arc 14"/>
          <p:cNvSpPr/>
          <p:nvPr/>
        </p:nvSpPr>
        <p:spPr>
          <a:xfrm rot="16200000">
            <a:off x="7246830" y="1548816"/>
            <a:ext cx="797903" cy="79842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Text Placeholder 8"/>
          <p:cNvSpPr>
            <a:spLocks noGrp="1"/>
          </p:cNvSpPr>
          <p:nvPr>
            <p:ph type="body" sz="quarter" idx="11"/>
          </p:nvPr>
        </p:nvSpPr>
        <p:spPr>
          <a:xfrm>
            <a:off x="0" y="699542"/>
            <a:ext cx="9144000" cy="416744"/>
          </a:xfrm>
        </p:spPr>
        <p:txBody>
          <a:bodyPr/>
          <a:lstStyle/>
          <a:p>
            <a:r>
              <a:rPr lang="en-GB" sz="2400" dirty="0"/>
              <a:t>Systems software can be categorized under the </a:t>
            </a:r>
            <a:r>
              <a:rPr lang="en-GB" sz="2400" dirty="0" smtClean="0"/>
              <a:t>following:</a:t>
            </a:r>
            <a:endParaRPr lang="en-US" sz="2400" dirty="0"/>
          </a:p>
        </p:txBody>
      </p:sp>
    </p:spTree>
    <p:extLst>
      <p:ext uri="{BB962C8B-B14F-4D97-AF65-F5344CB8AC3E}">
        <p14:creationId xmlns:p14="http://schemas.microsoft.com/office/powerpoint/2010/main" val="2098486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Contents Slide Master">
  <a:themeElements>
    <a:clrScheme name="ALLPPT-COLOR-A20">
      <a:dk1>
        <a:sysClr val="windowText" lastClr="000000"/>
      </a:dk1>
      <a:lt1>
        <a:sysClr val="window" lastClr="FFFFFF"/>
      </a:lt1>
      <a:dk2>
        <a:srgbClr val="1F497D"/>
      </a:dk2>
      <a:lt2>
        <a:srgbClr val="EEECE1"/>
      </a:lt2>
      <a:accent1>
        <a:srgbClr val="38D4CD"/>
      </a:accent1>
      <a:accent2>
        <a:srgbClr val="16B7B8"/>
      </a:accent2>
      <a:accent3>
        <a:srgbClr val="179A9D"/>
      </a:accent3>
      <a:accent4>
        <a:srgbClr val="38D4CD"/>
      </a:accent4>
      <a:accent5>
        <a:srgbClr val="16B7B8"/>
      </a:accent5>
      <a:accent6>
        <a:srgbClr val="179A9D"/>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6B7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Break Slide Master">
  <a:themeElements>
    <a:clrScheme name="ALLPPT-COLOR-A20">
      <a:dk1>
        <a:sysClr val="windowText" lastClr="000000"/>
      </a:dk1>
      <a:lt1>
        <a:sysClr val="window" lastClr="FFFFFF"/>
      </a:lt1>
      <a:dk2>
        <a:srgbClr val="1F497D"/>
      </a:dk2>
      <a:lt2>
        <a:srgbClr val="EEECE1"/>
      </a:lt2>
      <a:accent1>
        <a:srgbClr val="38D4CD"/>
      </a:accent1>
      <a:accent2>
        <a:srgbClr val="16B7B8"/>
      </a:accent2>
      <a:accent3>
        <a:srgbClr val="179A9D"/>
      </a:accent3>
      <a:accent4>
        <a:srgbClr val="38D4CD"/>
      </a:accent4>
      <a:accent5>
        <a:srgbClr val="16B7B8"/>
      </a:accent5>
      <a:accent6>
        <a:srgbClr val="179A9D"/>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2960</TotalTime>
  <Words>1021</Words>
  <Application>Microsoft Office PowerPoint</Application>
  <PresentationFormat>On-screen Show (16:9)</PresentationFormat>
  <Paragraphs>263</Paragraphs>
  <Slides>26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 Unicode MS</vt:lpstr>
      <vt:lpstr>맑은 고딕</vt:lpstr>
      <vt:lpstr>Algerian</vt:lpstr>
      <vt:lpstr>Arial</vt:lpstr>
      <vt:lpstr>Castellar</vt:lpstr>
      <vt:lpstr>Wingdings</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Amit Hasan Sadhin</cp:lastModifiedBy>
  <cp:revision>125</cp:revision>
  <dcterms:created xsi:type="dcterms:W3CDTF">2016-12-05T23:26:54Z</dcterms:created>
  <dcterms:modified xsi:type="dcterms:W3CDTF">2019-10-05T12:17:43Z</dcterms:modified>
</cp:coreProperties>
</file>