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6" r:id="rId9"/>
    <p:sldId id="261" r:id="rId10"/>
    <p:sldId id="267" r:id="rId11"/>
    <p:sldId id="268" r:id="rId12"/>
    <p:sldId id="269" r:id="rId13"/>
    <p:sldId id="270" r:id="rId14"/>
    <p:sldId id="271" r:id="rId15"/>
    <p:sldId id="262" r:id="rId16"/>
    <p:sldId id="272" r:id="rId17"/>
    <p:sldId id="273" r:id="rId18"/>
    <p:sldId id="274" r:id="rId19"/>
    <p:sldId id="275" r:id="rId20"/>
    <p:sldId id="263" r:id="rId2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830E3E"/>
    <a:srgbClr val="4472C4"/>
    <a:srgbClr val="E2A2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4660"/>
  </p:normalViewPr>
  <p:slideViewPr>
    <p:cSldViewPr snapToGrid="0">
      <p:cViewPr>
        <p:scale>
          <a:sx n="75" d="100"/>
          <a:sy n="75" d="100"/>
        </p:scale>
        <p:origin x="222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01B227-C5DD-42A9-885A-868F9890B7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B4FA1B-0D92-44F8-9D7E-4D924C2E875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CB005FD-FC8B-4FF4-955B-7EA50B8B0663}" type="datetimeFigureOut">
              <a:rPr lang="en-MY"/>
              <a:pPr>
                <a:defRPr/>
              </a:pPr>
              <a:t>28/9/2019</a:t>
            </a:fld>
            <a:endParaRPr lang="en-MY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126FF30-1EDB-4B9A-9004-59CE60D117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MY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8D1CDA5-0683-4ACB-BE1F-D5412D570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MY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E5E67-C759-4F49-A274-211144B76F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6AEF6-2055-4B1F-9EC0-AB730726BD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7D76A01-9653-4E88-A0A9-E9EA91B8AD2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000" b="1">
                <a:solidFill>
                  <a:srgbClr val="830E3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DD27-DA1F-487E-817E-399ACBA0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46430-934C-4725-B157-6A873354A214}" type="datetime5">
              <a:rPr lang="en-US" smtClean="0"/>
              <a:t>28-Sep-19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D98ED-FDF2-4B39-88F6-5187562EE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SCSD2523 Database - DBSDLC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487A3-A2D5-4F63-A954-9D3C2243D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02A6F-F68E-42AE-AE2F-753F71817D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492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2624F-2133-4FB1-B246-F7DD5614A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AA7E9-F5A8-4955-ACF2-17C9D27665CF}" type="datetime5">
              <a:rPr lang="en-US" smtClean="0"/>
              <a:t>28-Sep-19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5AE3E-155E-400D-B4B7-8FFF0614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SCSD2523 Database - DBSDLC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51D4B-D698-4153-91A5-0E69E808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4142B-9149-44AD-9D92-D86EB0C2BF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678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95F60-B9B9-4574-A727-7CC1432E2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2EFA1-D686-43A7-A1C0-B80F717CE3E9}" type="datetime5">
              <a:rPr lang="en-US" smtClean="0"/>
              <a:t>28-Sep-19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1E341-8449-4B72-8E7D-BD25BECDB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SCSD2523 Database - DBSDLC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30A1B-1C21-4568-93F0-80A761706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1EE60-E854-4E7C-BF7C-54A65C2A0E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4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E49C5-03BF-4162-AE89-C5DF2DF30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74153-48D9-4C78-8D39-284EF0E37159}" type="datetime5">
              <a:rPr lang="en-US" smtClean="0"/>
              <a:t>28-Sep-19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FA835-549D-4400-A0B5-AFCBD9028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EF2DB-3D68-4EFF-B92B-90C34555BE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7AE1058-8EE2-49BA-A59A-9752C21FC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830E3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SCSD2523 Database - DBSDLC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60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8C453-5DCC-4FDD-93D6-46B4D94E3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C872E-20ED-419F-A197-A62A1CE2C33C}" type="datetime5">
              <a:rPr lang="en-US" smtClean="0"/>
              <a:t>28-Sep-19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82C87-880B-4005-94A7-87592F5D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D5586-745C-4D1D-AC0D-50A29C310C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C1A77CA-9506-4B5A-8B71-48B482725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830E3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SCSD2523 Database - DBSDLC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E1E2D5-E474-4176-BC16-12C1A0EA8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0D08A-8D75-4FFE-B4CC-D659CEF1F213}" type="datetime5">
              <a:rPr lang="en-US" smtClean="0"/>
              <a:t>28-Sep-19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85D20D-E09B-4B2B-B71A-50B1C40CC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69A2C-1C93-4A5E-AA86-D928C00BCD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8982DBB-C883-4892-88FA-FA17BDF21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830E3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SCSD2523 Database - DBSDLC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3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3F86404-7EB6-43E2-9ED0-4D6E54325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E3F0C-D083-4CC7-BEFB-4A23272BCB75}" type="datetime5">
              <a:rPr lang="en-US" smtClean="0"/>
              <a:t>28-Sep-19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1C459ED-8DD4-4C80-9E30-C282075A3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7D458-EF61-4B7E-AFE9-875D2476F5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33EB583-3B05-4690-8EC8-104C8F20723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830E3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SCSD2523 Database - DBSDLC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36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A385378-D36F-4CA0-B4E6-0D64D90D2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5ED2E-8DDD-4BB2-8035-A0DFA3ECFBE2}" type="datetime5">
              <a:rPr lang="en-US" smtClean="0"/>
              <a:t>28-Sep-19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2FA8B4B-8553-4B63-A1A5-CDBF9C543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95FEE-A042-4E46-858D-E255F286AF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E98A5D-D61A-455C-85B5-17072AFF2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830E3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SCSD2523 Database - DBSDLC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61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DFC7E19-8E31-44CA-A200-4706B3B81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EC31F-D58E-493C-9A7B-D2AC88886397}" type="datetime5">
              <a:rPr lang="en-US" smtClean="0"/>
              <a:t>28-Sep-19</a:t>
            </a:fld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786ACD4-7958-4067-B2A3-63A418766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C836-3674-4059-90D2-D86E3DE58A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04349-B572-475D-A87F-4CB822C27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830E3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SCSD2523 Database - DBSDLC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125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E77D0C8-CD7E-45CC-BA3B-147E6C765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0F5CC-9A48-439A-911E-1853343DA939}" type="datetime5">
              <a:rPr lang="en-US" smtClean="0"/>
              <a:t>28-Sep-19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846B8B-EA1E-46B5-B006-BB938D776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6BA56-7896-42D5-8307-DADE9CA668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A713F4E-4145-476F-B9CD-97976D749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830E3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SCSD2523 Database - DBSDLC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80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9B96D3-6585-48A0-ACA3-05D1D32C8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D5F90-E3CB-42DB-9A40-E77E50885309}" type="datetime5">
              <a:rPr lang="en-US" smtClean="0"/>
              <a:t>28-Sep-19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C74A05-5B6F-4412-9E03-E3B6C2B9A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12DB0-978D-4D16-877F-1B531896CD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0B067D8-7D56-493C-B98A-37A7F11F06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830E3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SCSD2523 Database - DBSDLC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69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>
            <a:extLst>
              <a:ext uri="{FF2B5EF4-FFF2-40B4-BE49-F238E27FC236}">
                <a16:creationId xmlns:a16="http://schemas.microsoft.com/office/drawing/2014/main" id="{D3998E24-2500-4EE8-8DF6-49EE2D074E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CC80267F-A92A-4204-B744-CC62DD7975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582613"/>
            <a:ext cx="78867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496B58B4-B809-42E1-BAFB-FC82420787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646238"/>
            <a:ext cx="78867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5D9BC-4A37-40FD-9C1F-03BD4BB2B1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457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AF0D2ED-B479-4FA4-962D-8D7C39499235}" type="datetime5">
              <a:rPr lang="en-US" smtClean="0"/>
              <a:t>28-Sep-19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5B9F2-66D7-4B3C-B584-01E90ABDD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90488"/>
            <a:ext cx="4151086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830E3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SCSD2523 Database - DBSDLC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C4EFB-7E5F-491F-AC54-4A69FD602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6963" y="6492875"/>
            <a:ext cx="674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78DD1A9-E041-452A-A8AB-5B84301EF8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830E3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830E3E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830E3E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830E3E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830E3E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389861A8-3AE3-4E57-96FA-A873E9ECC5A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MY" altLang="en-US" sz="3200" dirty="0"/>
              <a:t>Database System Development Lifecycle (DBSDLC)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5F7B744B-CD24-4AA1-9632-D58B9C01222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MY" altLang="en-US" dirty="0"/>
              <a:t>SCSD2523 Database</a:t>
            </a:r>
          </a:p>
          <a:p>
            <a:pPr eaLnBrk="1" hangingPunct="1"/>
            <a:r>
              <a:rPr lang="en-MY" altLang="en-US" dirty="0"/>
              <a:t>Semester 1 2019/2020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63FCB-B676-43F6-B430-156CA8B57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3) Requirements Collection and Analysis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3AF60-2E43-447D-A7C8-010CFD012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is analyzed to identify requirements to be included in new database application</a:t>
            </a:r>
          </a:p>
          <a:p>
            <a:pPr lvl="1"/>
            <a:r>
              <a:rPr lang="en-US" dirty="0"/>
              <a:t>Documented in a </a:t>
            </a:r>
            <a:r>
              <a:rPr lang="en-US" b="1" u="sng" dirty="0">
                <a:solidFill>
                  <a:srgbClr val="0070C0"/>
                </a:solidFill>
              </a:rPr>
              <a:t>Requirements specification</a:t>
            </a:r>
            <a:r>
              <a:rPr lang="en-US" dirty="0"/>
              <a:t> for new database system</a:t>
            </a:r>
          </a:p>
          <a:p>
            <a:pPr lvl="1"/>
            <a:r>
              <a:rPr lang="en-US" dirty="0"/>
              <a:t>Presented in a structured/organized using requirement specification techniques, such as SAD techniques, DFD and HIPO charts</a:t>
            </a:r>
          </a:p>
          <a:p>
            <a:r>
              <a:rPr lang="en-US" dirty="0"/>
              <a:t>Three main approaches in requirements collections and analysis from multiple user views: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centralized approach;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view integration approach;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combination of both approaches.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FFC5F-8BD4-4824-9537-A63F9143A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174153-48D9-4C78-8D39-284EF0E37159}" type="datetime5">
              <a:rPr lang="en-US" smtClean="0"/>
              <a:t>28-Sep-19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A4C2D2-7F73-42DF-A413-EEEA4D58D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1BDE91-1BF3-4F80-8B20-5480349339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DBSDLC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584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DF742-82D3-41F1-B2C6-353D57E7B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3) Requirements Collection and Analysis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38192-268A-4BA6-A046-17B4099D1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Centralized approach </a:t>
            </a:r>
          </a:p>
          <a:p>
            <a:pPr lvl="1"/>
            <a:r>
              <a:rPr lang="en-US" dirty="0"/>
              <a:t>Requirements for each user view are merged into a single set of requirements for the new database system. </a:t>
            </a:r>
          </a:p>
          <a:p>
            <a:pPr lvl="1"/>
            <a:r>
              <a:rPr lang="en-US" dirty="0"/>
              <a:t>A </a:t>
            </a:r>
            <a:r>
              <a:rPr lang="en-US" u="sng" dirty="0"/>
              <a:t>global data model</a:t>
            </a:r>
            <a:r>
              <a:rPr lang="en-US" dirty="0"/>
              <a:t> is created based on the merged requirements (which represents all user views). </a:t>
            </a:r>
          </a:p>
          <a:p>
            <a:pPr lvl="1"/>
            <a:r>
              <a:rPr lang="en-US" dirty="0"/>
              <a:t>Generally, this approach is preferred when there is a significant overlap in requirements for each user view and the database system is not overly complex.</a:t>
            </a:r>
          </a:p>
          <a:p>
            <a:endParaRPr lang="en-MY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AE0FE-9A79-4574-9999-14F06027F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174153-48D9-4C78-8D39-284EF0E37159}" type="datetime5">
              <a:rPr lang="en-US" smtClean="0"/>
              <a:t>28-Sep-19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9B6CCE-F620-469A-B44C-5CAF8D131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FBD5F0-AF0F-459C-8302-3DAF8C205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DBSDLC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821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56CC1-323E-46A2-912E-1A009B71E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3) Requirements Collection and Analysis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B9A69-04BD-4341-B2B0-9C23969B4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174153-48D9-4C78-8D39-284EF0E37159}" type="datetime5">
              <a:rPr lang="en-US" smtClean="0"/>
              <a:t>28-Sep-19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F8416-4504-44B6-9B75-434488E14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D3CCF-DA5F-4E6E-888B-26D501FF61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DBSDLC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560DA2-0E4E-4A3C-A67A-75849346D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509713"/>
            <a:ext cx="7879407" cy="44925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B7C82C-A68B-4260-BE9D-5A10470921BB}"/>
              </a:ext>
            </a:extLst>
          </p:cNvPr>
          <p:cNvSpPr txBox="1"/>
          <p:nvPr/>
        </p:nvSpPr>
        <p:spPr>
          <a:xfrm>
            <a:off x="6027820" y="5976689"/>
            <a:ext cx="291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400" b="1" dirty="0">
                <a:solidFill>
                  <a:srgbClr val="0070C0"/>
                </a:solidFill>
              </a:rPr>
              <a:t>Centralized Approach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04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DF742-82D3-41F1-B2C6-353D57E7B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3) Requirements Collection and Analysis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38192-268A-4BA6-A046-17B4099D1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View integration approach</a:t>
            </a:r>
          </a:p>
          <a:p>
            <a:pPr lvl="1"/>
            <a:r>
              <a:rPr lang="en-US" dirty="0"/>
              <a:t>Requirements for each user view are used to build a separate data model.</a:t>
            </a:r>
          </a:p>
          <a:p>
            <a:pPr lvl="1"/>
            <a:r>
              <a:rPr lang="en-US" dirty="0"/>
              <a:t>Data model representing single user view is called a </a:t>
            </a:r>
            <a:r>
              <a:rPr lang="en-US" b="1" u="sng" dirty="0"/>
              <a:t>local data model</a:t>
            </a:r>
            <a:r>
              <a:rPr lang="en-US" dirty="0"/>
              <a:t>, composed of diagrams and documentation describing requirements of a particular user view of  database. </a:t>
            </a:r>
          </a:p>
          <a:p>
            <a:pPr lvl="1"/>
            <a:r>
              <a:rPr lang="en-US" dirty="0"/>
              <a:t>Local data models are then merged to produce </a:t>
            </a:r>
            <a:r>
              <a:rPr lang="en-US" u="sng" dirty="0"/>
              <a:t>a global data model</a:t>
            </a:r>
            <a:r>
              <a:rPr lang="en-US" dirty="0"/>
              <a:t>, which represents all user views for the database.</a:t>
            </a:r>
          </a:p>
          <a:p>
            <a:endParaRPr lang="en-MY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AE0FE-9A79-4574-9999-14F06027F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174153-48D9-4C78-8D39-284EF0E37159}" type="datetime5">
              <a:rPr lang="en-US" smtClean="0"/>
              <a:t>28-Sep-19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9B6CCE-F620-469A-B44C-5CAF8D131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FBD5F0-AF0F-459C-8302-3DAF8C205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DBSDLC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018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56CC1-323E-46A2-912E-1A009B71E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3) Requirements Collection and Analysis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B9A69-04BD-4341-B2B0-9C23969B4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174153-48D9-4C78-8D39-284EF0E37159}" type="datetime5">
              <a:rPr lang="en-US" smtClean="0"/>
              <a:t>28-Sep-19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F8416-4504-44B6-9B75-434488E14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D3CCF-DA5F-4E6E-888B-26D501FF61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DBSDLC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5F468A-4C7F-4801-90ED-60DA3727F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288" y="1395437"/>
            <a:ext cx="5579365" cy="4879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B7C82C-A68B-4260-BE9D-5A10470921BB}"/>
              </a:ext>
            </a:extLst>
          </p:cNvPr>
          <p:cNvSpPr txBox="1"/>
          <p:nvPr/>
        </p:nvSpPr>
        <p:spPr>
          <a:xfrm>
            <a:off x="5327643" y="5813722"/>
            <a:ext cx="3569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400" b="1" dirty="0">
                <a:solidFill>
                  <a:srgbClr val="0070C0"/>
                </a:solidFill>
              </a:rPr>
              <a:t>View integration approach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827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EF05910-ED9F-4372-9577-3C2121461936}"/>
              </a:ext>
            </a:extLst>
          </p:cNvPr>
          <p:cNvSpPr/>
          <p:nvPr/>
        </p:nvSpPr>
        <p:spPr>
          <a:xfrm>
            <a:off x="445168" y="1646237"/>
            <a:ext cx="8193506" cy="12413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D9FAE-782D-4BA8-870D-6B04F64CF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4) Database Design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8C986-4421-4E2B-8E2D-E1969B11E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process of creating a design for a database that will support the enterprise’s operations and objectives.</a:t>
            </a:r>
          </a:p>
          <a:p>
            <a:r>
              <a:rPr lang="en-US" dirty="0"/>
              <a:t>Major aims:</a:t>
            </a:r>
          </a:p>
          <a:p>
            <a:pPr lvl="1"/>
            <a:r>
              <a:rPr lang="en-US" dirty="0"/>
              <a:t>Represent data and relationships between data required by all major application areas and user groups.</a:t>
            </a:r>
          </a:p>
          <a:p>
            <a:pPr lvl="1"/>
            <a:r>
              <a:rPr lang="en-US" dirty="0"/>
              <a:t>Provide data model that supports any transactions required on the data.</a:t>
            </a:r>
          </a:p>
          <a:p>
            <a:pPr lvl="1"/>
            <a:r>
              <a:rPr lang="en-US" dirty="0"/>
              <a:t>Specify a minimal design that is appropriately structured to achieve stated performance requirements for the system (such as response times).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6BE28-D5F0-49EF-8ADE-0162117E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174153-48D9-4C78-8D39-284EF0E37159}" type="datetime5">
              <a:rPr lang="en-US" smtClean="0"/>
              <a:t>28-Sep-19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7161C-F224-422D-8812-C9ED49B68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0D770-1E9C-4688-97E5-8BA9D8D647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DBSDLC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500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1022D-B5C2-4484-98C8-FE20FE61E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4) Database Design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7416D-EA92-48CD-98DF-AA680A11F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174153-48D9-4C78-8D39-284EF0E37159}" type="datetime5">
              <a:rPr lang="en-US" smtClean="0"/>
              <a:t>28-Sep-19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4DFF3-5717-453A-8B46-0233427B5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C5FFD-A22C-439D-9BD3-C092E389C1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DBSDLC</a:t>
            </a:r>
            <a:endParaRPr lang="en-US" dirty="0"/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C1CE3832-08B4-4ADF-A2FD-86C5F1A48950}"/>
              </a:ext>
            </a:extLst>
          </p:cNvPr>
          <p:cNvSpPr/>
          <p:nvPr/>
        </p:nvSpPr>
        <p:spPr>
          <a:xfrm>
            <a:off x="316195" y="1812608"/>
            <a:ext cx="1362293" cy="101890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Top-down</a:t>
            </a:r>
            <a:endParaRPr lang="en-US" dirty="0"/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0ED26426-C3E4-42DE-9487-4BBD582C3599}"/>
              </a:ext>
            </a:extLst>
          </p:cNvPr>
          <p:cNvSpPr/>
          <p:nvPr/>
        </p:nvSpPr>
        <p:spPr>
          <a:xfrm>
            <a:off x="316195" y="2938897"/>
            <a:ext cx="1362293" cy="101890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Bottom-up</a:t>
            </a:r>
            <a:endParaRPr lang="en-US" dirty="0"/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0B7E86B3-946A-476B-BC26-794C94B556F5}"/>
              </a:ext>
            </a:extLst>
          </p:cNvPr>
          <p:cNvSpPr/>
          <p:nvPr/>
        </p:nvSpPr>
        <p:spPr>
          <a:xfrm>
            <a:off x="316195" y="4065186"/>
            <a:ext cx="1362293" cy="101890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Inside-out</a:t>
            </a:r>
            <a:endParaRPr lang="en-US" dirty="0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7B710CB0-58F8-46F7-9D44-715067477669}"/>
              </a:ext>
            </a:extLst>
          </p:cNvPr>
          <p:cNvSpPr/>
          <p:nvPr/>
        </p:nvSpPr>
        <p:spPr>
          <a:xfrm>
            <a:off x="316195" y="5191475"/>
            <a:ext cx="1362293" cy="101890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Mixed</a:t>
            </a:r>
            <a:endParaRPr lang="en-US" dirty="0"/>
          </a:p>
        </p:txBody>
      </p:sp>
      <p:sp>
        <p:nvSpPr>
          <p:cNvPr id="18" name="Rectangle: Top Corners Rounded 4">
            <a:extLst>
              <a:ext uri="{FF2B5EF4-FFF2-40B4-BE49-F238E27FC236}">
                <a16:creationId xmlns:a16="http://schemas.microsoft.com/office/drawing/2014/main" id="{BE3CC9C6-BF6F-47CB-8385-C83566BD0912}"/>
              </a:ext>
            </a:extLst>
          </p:cNvPr>
          <p:cNvSpPr txBox="1"/>
          <p:nvPr/>
        </p:nvSpPr>
        <p:spPr>
          <a:xfrm>
            <a:off x="1678488" y="1812607"/>
            <a:ext cx="7149317" cy="10189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02870" tIns="51435" rIns="102870" bIns="51435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MY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Starts with developing data models which contain high-level entities and relationships.</a:t>
            </a:r>
            <a:endParaRPr lang="en-US" sz="14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MY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Then refine this high-level data models into a lower-level entities, relationships and attributes.</a:t>
            </a:r>
            <a:endParaRPr lang="en-US" sz="14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MY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MY" sz="1400" b="1" kern="1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Entity Relationship Model (ERM)</a:t>
            </a:r>
            <a:endParaRPr lang="en-US" sz="1400" b="1" kern="1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Top Corners Rounded 4">
            <a:extLst>
              <a:ext uri="{FF2B5EF4-FFF2-40B4-BE49-F238E27FC236}">
                <a16:creationId xmlns:a16="http://schemas.microsoft.com/office/drawing/2014/main" id="{933DE9A9-867F-4EAA-A25A-280A8699DE5E}"/>
              </a:ext>
            </a:extLst>
          </p:cNvPr>
          <p:cNvSpPr txBox="1"/>
          <p:nvPr/>
        </p:nvSpPr>
        <p:spPr>
          <a:xfrm>
            <a:off x="1678488" y="2937307"/>
            <a:ext cx="7149318" cy="986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53340" tIns="26670" rIns="53340" bIns="26670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MY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Begins at the fundamental analysis of the associations between attributes</a:t>
            </a:r>
            <a:endParaRPr lang="en-US" sz="14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MY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Grouped into relations that represent types of entities and relationship between entities</a:t>
            </a:r>
            <a:endParaRPr lang="en-US" sz="14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MY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MY" sz="1400" b="1" kern="1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Normalization process</a:t>
            </a:r>
            <a:endParaRPr lang="en-US" sz="1400" b="1" kern="1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Top Corners Rounded 4">
            <a:extLst>
              <a:ext uri="{FF2B5EF4-FFF2-40B4-BE49-F238E27FC236}">
                <a16:creationId xmlns:a16="http://schemas.microsoft.com/office/drawing/2014/main" id="{F774FED8-F60D-44CB-BA7C-E6F1B6655C23}"/>
              </a:ext>
            </a:extLst>
          </p:cNvPr>
          <p:cNvSpPr txBox="1"/>
          <p:nvPr/>
        </p:nvSpPr>
        <p:spPr>
          <a:xfrm>
            <a:off x="1678488" y="4065186"/>
            <a:ext cx="7149317" cy="986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53340" tIns="26670" rIns="53340" bIns="26670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MY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Begins with identifying major entities</a:t>
            </a:r>
            <a:endParaRPr lang="en-US" sz="14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MY" sz="1400" kern="1200" dirty="0">
                <a:latin typeface="Arial" panose="020B0604020202020204" pitchFamily="34" charset="0"/>
                <a:cs typeface="Arial" panose="020B0604020202020204" pitchFamily="34" charset="0"/>
              </a:rPr>
              <a:t>Then spreading out to consider other entities, attributes associated to those first identified.</a:t>
            </a:r>
            <a:endParaRPr lang="en-US" sz="14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0B1EDA-9990-4A19-AADE-97753A61BE17}"/>
              </a:ext>
            </a:extLst>
          </p:cNvPr>
          <p:cNvSpPr/>
          <p:nvPr/>
        </p:nvSpPr>
        <p:spPr>
          <a:xfrm>
            <a:off x="316352" y="1264892"/>
            <a:ext cx="2725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2400" dirty="0"/>
              <a:t>Approaches include:</a:t>
            </a:r>
            <a:endParaRPr lang="en-US" sz="2400" dirty="0"/>
          </a:p>
        </p:txBody>
      </p:sp>
      <p:sp>
        <p:nvSpPr>
          <p:cNvPr id="21" name="Rectangle: Top Corners Rounded 4">
            <a:extLst>
              <a:ext uri="{FF2B5EF4-FFF2-40B4-BE49-F238E27FC236}">
                <a16:creationId xmlns:a16="http://schemas.microsoft.com/office/drawing/2014/main" id="{DE5F22B3-B069-449D-90CA-C43340312505}"/>
              </a:ext>
            </a:extLst>
          </p:cNvPr>
          <p:cNvSpPr txBox="1"/>
          <p:nvPr/>
        </p:nvSpPr>
        <p:spPr>
          <a:xfrm>
            <a:off x="1678488" y="5191475"/>
            <a:ext cx="7149317" cy="10189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53340" tIns="26670" rIns="53340" bIns="26670" numCol="1" spcCol="1270" anchor="ctr" anchorCtr="0">
            <a:noAutofit/>
          </a:bodyPr>
          <a:lstStyle/>
          <a:p>
            <a:pPr marL="120650" indent="-1206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mixed strategy approach uses both the bottom-up and top-down approach for various parts of the model before finally combining all parts together.</a:t>
            </a:r>
          </a:p>
        </p:txBody>
      </p:sp>
    </p:spTree>
    <p:extLst>
      <p:ext uri="{BB962C8B-B14F-4D97-AF65-F5344CB8AC3E}">
        <p14:creationId xmlns:p14="http://schemas.microsoft.com/office/powerpoint/2010/main" val="3936444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DF07F-C45F-49B1-AD91-73CB6F0AF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4) Database Design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67020-4982-4E15-A20F-380B9CB54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purposes of data modeling include:</a:t>
            </a:r>
          </a:p>
          <a:p>
            <a:pPr lvl="1"/>
            <a:r>
              <a:rPr lang="en-US" dirty="0"/>
              <a:t>to assist in understanding the meaning (semantics) of the data;</a:t>
            </a:r>
          </a:p>
          <a:p>
            <a:pPr lvl="1"/>
            <a:r>
              <a:rPr lang="en-US" dirty="0"/>
              <a:t>to facilitate communication about the information requirements.</a:t>
            </a:r>
          </a:p>
          <a:p>
            <a:r>
              <a:rPr lang="en-US" dirty="0"/>
              <a:t>Building </a:t>
            </a:r>
            <a:r>
              <a:rPr lang="en-US" b="1" dirty="0">
                <a:solidFill>
                  <a:srgbClr val="0070C0"/>
                </a:solidFill>
              </a:rPr>
              <a:t>data model </a:t>
            </a:r>
            <a:r>
              <a:rPr lang="en-US" dirty="0"/>
              <a:t>requires answering questions about entities, relationships, and attributes. </a:t>
            </a:r>
          </a:p>
          <a:p>
            <a:pPr lvl="1"/>
            <a:r>
              <a:rPr lang="en-US" dirty="0"/>
              <a:t>A data model ensures we understand:</a:t>
            </a:r>
          </a:p>
          <a:p>
            <a:pPr lvl="2"/>
            <a:r>
              <a:rPr lang="en-US" dirty="0"/>
              <a:t>each user’s perspective of the data;</a:t>
            </a:r>
          </a:p>
          <a:p>
            <a:pPr lvl="2"/>
            <a:r>
              <a:rPr lang="en-US" dirty="0"/>
              <a:t>nature of the data itself, independent of its physical representations;</a:t>
            </a:r>
          </a:p>
          <a:p>
            <a:pPr lvl="2"/>
            <a:r>
              <a:rPr lang="en-US" dirty="0"/>
              <a:t>use of data across user views.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96AEC-0B1E-440B-BA7E-35012143A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174153-48D9-4C78-8D39-284EF0E37159}" type="datetime5">
              <a:rPr lang="en-US" smtClean="0"/>
              <a:t>29-Sep-19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A3D62B-623E-4E8C-B2F3-9C65799F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CE152A-CD63-4252-8788-517BD06DD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DBSDLC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548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031A8-E0C7-47C0-8E91-E5F03B60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4) Database Design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19E59-18AD-4A61-83B7-4F6D9285F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phases of database design:</a:t>
            </a:r>
          </a:p>
          <a:p>
            <a:pPr lvl="1"/>
            <a:r>
              <a:rPr lang="en-US" dirty="0"/>
              <a:t>Conceptual, Logical and Physical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DBFC0-1332-4CFB-9F6B-2085DD86A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174153-48D9-4C78-8D39-284EF0E37159}" type="datetime5">
              <a:rPr lang="en-US" smtClean="0"/>
              <a:t>29-Sep-19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967A3-C4A9-4998-90B8-7C87A0068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23825-F81E-4304-A0CA-BA2EE7979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DBSDLC</a:t>
            </a:r>
            <a:endParaRPr lang="en-US" dirty="0"/>
          </a:p>
        </p:txBody>
      </p:sp>
      <p:sp>
        <p:nvSpPr>
          <p:cNvPr id="7" name="Arrow: Chevron 4">
            <a:extLst>
              <a:ext uri="{FF2B5EF4-FFF2-40B4-BE49-F238E27FC236}">
                <a16:creationId xmlns:a16="http://schemas.microsoft.com/office/drawing/2014/main" id="{1FD7867E-49E4-41B7-93FA-4103E23D8843}"/>
              </a:ext>
            </a:extLst>
          </p:cNvPr>
          <p:cNvSpPr txBox="1"/>
          <p:nvPr/>
        </p:nvSpPr>
        <p:spPr>
          <a:xfrm>
            <a:off x="175873" y="4585232"/>
            <a:ext cx="1273836" cy="1358368"/>
          </a:xfrm>
          <a:prstGeom prst="flowChartOffpageConnector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</a:t>
            </a:r>
          </a:p>
        </p:txBody>
      </p:sp>
      <p:sp>
        <p:nvSpPr>
          <p:cNvPr id="8" name="Rectangle: Top Corners Rounded 4">
            <a:extLst>
              <a:ext uri="{FF2B5EF4-FFF2-40B4-BE49-F238E27FC236}">
                <a16:creationId xmlns:a16="http://schemas.microsoft.com/office/drawing/2014/main" id="{C9915694-C4C9-44C8-BAC1-D38F7AA3FE97}"/>
              </a:ext>
            </a:extLst>
          </p:cNvPr>
          <p:cNvSpPr txBox="1"/>
          <p:nvPr/>
        </p:nvSpPr>
        <p:spPr>
          <a:xfrm>
            <a:off x="1442093" y="2579316"/>
            <a:ext cx="7422842" cy="9530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28016" tIns="11430" rIns="11430" bIns="11430" numCol="1" spcCol="1270" anchor="ctr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600" kern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of constructing a </a:t>
            </a:r>
            <a:r>
              <a:rPr lang="en-GB" sz="16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en-GB" sz="1600" kern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GB" sz="1600" kern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GB" sz="1600" kern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used in an enterprise, independent of all physical considerations.</a:t>
            </a:r>
            <a:endParaRPr lang="en-US" sz="1600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Entity Relationship Model; Data dictionary</a:t>
            </a:r>
          </a:p>
        </p:txBody>
      </p:sp>
      <p:sp>
        <p:nvSpPr>
          <p:cNvPr id="9" name="Rectangle: Top Corners Rounded 4">
            <a:extLst>
              <a:ext uri="{FF2B5EF4-FFF2-40B4-BE49-F238E27FC236}">
                <a16:creationId xmlns:a16="http://schemas.microsoft.com/office/drawing/2014/main" id="{883EDC12-A1BF-407B-8BFF-8A68B29D4D31}"/>
              </a:ext>
            </a:extLst>
          </p:cNvPr>
          <p:cNvSpPr txBox="1"/>
          <p:nvPr/>
        </p:nvSpPr>
        <p:spPr>
          <a:xfrm>
            <a:off x="1449710" y="3532408"/>
            <a:ext cx="7415225" cy="10528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28016" tIns="11430" rIns="11430" bIns="11430" numCol="1" spcCol="1270" anchor="ctr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1600" kern="1200" dirty="0">
                <a:solidFill>
                  <a:srgbClr val="7030A0"/>
                </a:solidFill>
                <a:latin typeface="Arial" panose="020B0604020202020204" pitchFamily="34" charset="0"/>
                <a:cs typeface="Arial" pitchFamily="34" charset="0"/>
              </a:rPr>
              <a:t>Process of constructing a model of information used in an enterprise based on a specific data model (e.g. relational), but independent of a particular DBMS and other physical considerations.</a:t>
            </a:r>
            <a:endParaRPr lang="en-US" sz="1600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b="1" kern="1200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Normalized database (relational) schemas</a:t>
            </a:r>
          </a:p>
        </p:txBody>
      </p:sp>
      <p:sp>
        <p:nvSpPr>
          <p:cNvPr id="10" name="Rectangle: Top Corners Rounded 4">
            <a:extLst>
              <a:ext uri="{FF2B5EF4-FFF2-40B4-BE49-F238E27FC236}">
                <a16:creationId xmlns:a16="http://schemas.microsoft.com/office/drawing/2014/main" id="{8A70186A-2E27-43BE-9339-0453EA669413}"/>
              </a:ext>
            </a:extLst>
          </p:cNvPr>
          <p:cNvSpPr txBox="1"/>
          <p:nvPr/>
        </p:nvSpPr>
        <p:spPr>
          <a:xfrm>
            <a:off x="1442093" y="4585232"/>
            <a:ext cx="7422842" cy="109843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28016" tIns="11430" rIns="11430" bIns="11430" numCol="1" spcCol="1270" anchor="ctr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rgbClr val="7030A0"/>
                </a:solidFill>
                <a:latin typeface="Arial" panose="020B0604020202020204" pitchFamily="34" charset="0"/>
                <a:cs typeface="Arial" pitchFamily="34" charset="0"/>
              </a:rPr>
              <a:t>Process of producing a description of the implementation of the database on secondary storage; it describes the base relations, file organizations, and indexes design used to achieve efficient access to the data, and any associated integrity constraints and security measures</a:t>
            </a:r>
            <a:r>
              <a:rPr lang="en-GB" sz="1600" kern="1200" dirty="0">
                <a:solidFill>
                  <a:srgbClr val="7030A0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endParaRPr lang="en-US" sz="1600" kern="1200" dirty="0">
              <a:solidFill>
                <a:srgbClr val="7030A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1" name="Arrow: Chevron 4">
            <a:extLst>
              <a:ext uri="{FF2B5EF4-FFF2-40B4-BE49-F238E27FC236}">
                <a16:creationId xmlns:a16="http://schemas.microsoft.com/office/drawing/2014/main" id="{B03654D9-D904-4482-8741-5B40437BA3F7}"/>
              </a:ext>
            </a:extLst>
          </p:cNvPr>
          <p:cNvSpPr txBox="1"/>
          <p:nvPr/>
        </p:nvSpPr>
        <p:spPr>
          <a:xfrm>
            <a:off x="175871" y="3439879"/>
            <a:ext cx="1266221" cy="1426227"/>
          </a:xfrm>
          <a:prstGeom prst="flowChartOffpageConnector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Logical </a:t>
            </a:r>
          </a:p>
        </p:txBody>
      </p:sp>
      <p:sp>
        <p:nvSpPr>
          <p:cNvPr id="12" name="Arrow: Chevron 4">
            <a:extLst>
              <a:ext uri="{FF2B5EF4-FFF2-40B4-BE49-F238E27FC236}">
                <a16:creationId xmlns:a16="http://schemas.microsoft.com/office/drawing/2014/main" id="{08A42902-E5D9-4AEA-ADA1-46CE439D1272}"/>
              </a:ext>
            </a:extLst>
          </p:cNvPr>
          <p:cNvSpPr txBox="1"/>
          <p:nvPr/>
        </p:nvSpPr>
        <p:spPr>
          <a:xfrm>
            <a:off x="175870" y="2564566"/>
            <a:ext cx="1266222" cy="1203103"/>
          </a:xfrm>
          <a:prstGeom prst="flowChartOffpageConnector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Conceptual </a:t>
            </a:r>
          </a:p>
        </p:txBody>
      </p:sp>
    </p:spTree>
    <p:extLst>
      <p:ext uri="{BB962C8B-B14F-4D97-AF65-F5344CB8AC3E}">
        <p14:creationId xmlns:p14="http://schemas.microsoft.com/office/powerpoint/2010/main" val="2480842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A81E9-F089-4F21-8E7E-920F583AF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Three-level ANSI-SPARC Architecture and Phases of Database Design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407C4BF-0923-42A5-A791-825A474B4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2502" y="1646238"/>
            <a:ext cx="6798995" cy="45307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063C3-9AF2-4A41-A3C7-93C9B3150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174153-48D9-4C78-8D39-284EF0E37159}" type="datetime5">
              <a:rPr lang="en-US" smtClean="0"/>
              <a:t>29-Sep-19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B64020-8B95-4C27-9203-A5CD1061D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A700A-17D4-4F62-8BA7-0DC3AA0A4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DBSDLC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415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9C3F9-B76B-44BD-8855-193E18565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Learning Objective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24216-4E66-42FB-AACE-7B9651A46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At the end of the topic, students will be able to:</a:t>
            </a:r>
          </a:p>
          <a:p>
            <a:pPr lvl="1"/>
            <a:r>
              <a:rPr lang="en-MY" dirty="0"/>
              <a:t>Define and describe the stages of the database system development life cycle.</a:t>
            </a:r>
          </a:p>
          <a:p>
            <a:pPr lvl="1"/>
            <a:r>
              <a:rPr lang="en-MY" dirty="0"/>
              <a:t>Define the activities and deliverables in the main phases of database design: </a:t>
            </a:r>
          </a:p>
          <a:p>
            <a:pPr lvl="2"/>
            <a:r>
              <a:rPr lang="en-MY" dirty="0"/>
              <a:t>Conceptual design</a:t>
            </a:r>
          </a:p>
          <a:p>
            <a:pPr lvl="2"/>
            <a:r>
              <a:rPr lang="en-MY" dirty="0"/>
              <a:t>Logical design</a:t>
            </a:r>
          </a:p>
          <a:p>
            <a:pPr lvl="2"/>
            <a:r>
              <a:rPr lang="en-MY" dirty="0"/>
              <a:t>Physical design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C0C4B-FEF5-4425-B5C3-4A4476C6E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77843E-6B9D-405B-97BA-55C39D70DF7A}" type="datetime5">
              <a:rPr lang="en-US" smtClean="0"/>
              <a:t>28-Sep-19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F83A7D-96B2-4AD2-9746-4DA7E84B5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A012E-94BF-4E54-BA29-EF6E392DD4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SCSD2523 Database - DBSDLC</a:t>
            </a:r>
          </a:p>
        </p:txBody>
      </p:sp>
    </p:spTree>
    <p:extLst>
      <p:ext uri="{BB962C8B-B14F-4D97-AF65-F5344CB8AC3E}">
        <p14:creationId xmlns:p14="http://schemas.microsoft.com/office/powerpoint/2010/main" val="11976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2E085-FA5E-4DD7-AAE7-1C9017A28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Other Stages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5ED08-A8A1-471C-B5D5-E8FD1D792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DBMS selection</a:t>
            </a:r>
          </a:p>
          <a:p>
            <a:r>
              <a:rPr lang="en-US" dirty="0"/>
              <a:t>Application design – User interface (UI) design and application program design</a:t>
            </a:r>
          </a:p>
          <a:p>
            <a:r>
              <a:rPr lang="en-US" dirty="0"/>
              <a:t>Prototyping</a:t>
            </a:r>
          </a:p>
          <a:p>
            <a:r>
              <a:rPr lang="en-US" dirty="0"/>
              <a:t>Implementation</a:t>
            </a:r>
          </a:p>
          <a:p>
            <a:r>
              <a:rPr lang="en-US" dirty="0"/>
              <a:t>Data Conversion and loading</a:t>
            </a:r>
          </a:p>
          <a:p>
            <a:r>
              <a:rPr lang="en-US" dirty="0"/>
              <a:t>Testing</a:t>
            </a:r>
          </a:p>
          <a:p>
            <a:r>
              <a:rPr lang="en-US" dirty="0"/>
              <a:t>Operational Maintenance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92472-4616-4F17-8CAF-657E9A4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174153-48D9-4C78-8D39-284EF0E37159}" type="datetime5">
              <a:rPr lang="en-US" smtClean="0"/>
              <a:t>29-Sep-19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B0C4D7-4DB1-4001-A43F-D2724027F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4E62B-1B11-4D43-A259-003A87DFC9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DBSDLC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315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2F5D9-90A5-4D2B-BA2E-E72EFA815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6680" y="705744"/>
            <a:ext cx="3777241" cy="927100"/>
          </a:xfrm>
        </p:spPr>
        <p:txBody>
          <a:bodyPr/>
          <a:lstStyle/>
          <a:p>
            <a:pPr algn="ctr"/>
            <a:r>
              <a:rPr lang="en-MY" sz="2800" dirty="0"/>
              <a:t>Stages of Database Application Lifecycle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E0CB3-C2CF-4120-8623-9DEF9F48D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174153-48D9-4C78-8D39-284EF0E37159}" type="datetime5">
              <a:rPr lang="en-US" smtClean="0"/>
              <a:t>28-Sep-19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00018-D5CC-4F0C-91DD-561C88032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2205E2-3FB6-4E59-9229-BB0937CB4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90488"/>
            <a:ext cx="4151086" cy="176213"/>
          </a:xfrm>
        </p:spPr>
        <p:txBody>
          <a:bodyPr/>
          <a:lstStyle/>
          <a:p>
            <a:pPr>
              <a:defRPr/>
            </a:pPr>
            <a:r>
              <a:rPr lang="en-US"/>
              <a:t>SCSD2523 Database - DBSDLC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F726F7-A4C5-481F-92FD-72F87656C432}"/>
              </a:ext>
            </a:extLst>
          </p:cNvPr>
          <p:cNvSpPr/>
          <p:nvPr/>
        </p:nvSpPr>
        <p:spPr>
          <a:xfrm>
            <a:off x="2209342" y="626826"/>
            <a:ext cx="2765761" cy="2904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1400" dirty="0"/>
              <a:t>Database planning</a:t>
            </a:r>
            <a:endParaRPr lang="en-US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2A0682-F09B-4F3E-AF56-8CB4DD9A8FA2}"/>
              </a:ext>
            </a:extLst>
          </p:cNvPr>
          <p:cNvSpPr/>
          <p:nvPr/>
        </p:nvSpPr>
        <p:spPr>
          <a:xfrm>
            <a:off x="2209337" y="1073294"/>
            <a:ext cx="2765761" cy="2904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1400" dirty="0"/>
              <a:t>System definition</a:t>
            </a:r>
            <a:endParaRPr lang="en-US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93F690-0ED3-4E23-9818-5EEC21D21F91}"/>
              </a:ext>
            </a:extLst>
          </p:cNvPr>
          <p:cNvSpPr/>
          <p:nvPr/>
        </p:nvSpPr>
        <p:spPr>
          <a:xfrm>
            <a:off x="2209339" y="1532510"/>
            <a:ext cx="2765761" cy="45013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1400" dirty="0"/>
              <a:t>Requirements collection </a:t>
            </a:r>
          </a:p>
          <a:p>
            <a:pPr algn="ctr"/>
            <a:r>
              <a:rPr lang="en-MY" sz="1400" dirty="0"/>
              <a:t>and analysis</a:t>
            </a:r>
            <a:endParaRPr lang="en-US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A3F26F-9D82-4C2F-B2DD-4DAA587F578C}"/>
              </a:ext>
            </a:extLst>
          </p:cNvPr>
          <p:cNvSpPr/>
          <p:nvPr/>
        </p:nvSpPr>
        <p:spPr>
          <a:xfrm>
            <a:off x="2209338" y="2650213"/>
            <a:ext cx="2765761" cy="290442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1400" dirty="0">
                <a:solidFill>
                  <a:schemeClr val="bg1"/>
                </a:solidFill>
              </a:rPr>
              <a:t>Logical database design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15E6E6-519D-48B0-82DE-B7A5421C928A}"/>
              </a:ext>
            </a:extLst>
          </p:cNvPr>
          <p:cNvSpPr/>
          <p:nvPr/>
        </p:nvSpPr>
        <p:spPr>
          <a:xfrm>
            <a:off x="2209337" y="3109606"/>
            <a:ext cx="2765761" cy="2904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1400" dirty="0"/>
              <a:t>Physical database design</a:t>
            </a:r>
            <a:endParaRPr lang="en-US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DBC5DF-4ACD-4B5C-BA4B-7B8DCEDA1088}"/>
              </a:ext>
            </a:extLst>
          </p:cNvPr>
          <p:cNvSpPr/>
          <p:nvPr/>
        </p:nvSpPr>
        <p:spPr>
          <a:xfrm>
            <a:off x="5287791" y="2341267"/>
            <a:ext cx="1564412" cy="4554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1400" dirty="0"/>
              <a:t>Application design</a:t>
            </a:r>
            <a:endParaRPr lang="en-US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550EA8-2AFE-498C-8459-4A3B37D57210}"/>
              </a:ext>
            </a:extLst>
          </p:cNvPr>
          <p:cNvSpPr/>
          <p:nvPr/>
        </p:nvSpPr>
        <p:spPr>
          <a:xfrm>
            <a:off x="480822" y="2332310"/>
            <a:ext cx="1399771" cy="4554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1400" dirty="0"/>
              <a:t>DBMS selection</a:t>
            </a:r>
            <a:endParaRPr lang="en-US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D7D712-0F2D-4E7A-B240-3F50D78997DC}"/>
              </a:ext>
            </a:extLst>
          </p:cNvPr>
          <p:cNvSpPr/>
          <p:nvPr/>
        </p:nvSpPr>
        <p:spPr>
          <a:xfrm>
            <a:off x="480828" y="4117699"/>
            <a:ext cx="2100244" cy="4554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1400" dirty="0"/>
              <a:t>Prototyping (optional)</a:t>
            </a:r>
            <a:endParaRPr lang="en-US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34356B-90D6-4ADA-865C-A2817D67D6F0}"/>
              </a:ext>
            </a:extLst>
          </p:cNvPr>
          <p:cNvSpPr/>
          <p:nvPr/>
        </p:nvSpPr>
        <p:spPr>
          <a:xfrm>
            <a:off x="4981653" y="4117699"/>
            <a:ext cx="2210937" cy="4554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1400" dirty="0"/>
              <a:t>Implementation</a:t>
            </a:r>
            <a:endParaRPr lang="en-US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A38F6A-E577-47DA-950D-C4E994DB7779}"/>
              </a:ext>
            </a:extLst>
          </p:cNvPr>
          <p:cNvSpPr/>
          <p:nvPr/>
        </p:nvSpPr>
        <p:spPr>
          <a:xfrm>
            <a:off x="4981652" y="4695087"/>
            <a:ext cx="2210937" cy="4554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1400" dirty="0"/>
              <a:t>Data conversion and loading</a:t>
            </a:r>
            <a:endParaRPr lang="en-US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D029CE-ABC0-45D3-8ADA-725D53A1462E}"/>
              </a:ext>
            </a:extLst>
          </p:cNvPr>
          <p:cNvSpPr/>
          <p:nvPr/>
        </p:nvSpPr>
        <p:spPr>
          <a:xfrm>
            <a:off x="4981652" y="5250252"/>
            <a:ext cx="2210937" cy="4554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1400" dirty="0"/>
              <a:t>Testing</a:t>
            </a:r>
            <a:endParaRPr lang="en-US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BE1DC5-A458-4870-B5C6-E9412BB0C6BA}"/>
              </a:ext>
            </a:extLst>
          </p:cNvPr>
          <p:cNvSpPr/>
          <p:nvPr/>
        </p:nvSpPr>
        <p:spPr>
          <a:xfrm>
            <a:off x="4981651" y="5805417"/>
            <a:ext cx="2210937" cy="4554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1400" dirty="0"/>
              <a:t>Operational maintenance</a:t>
            </a:r>
            <a:endParaRPr lang="en-US" sz="14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15DF2EE-EE39-40A3-8E93-0442E328561F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flipH="1">
            <a:off x="3592218" y="917268"/>
            <a:ext cx="5" cy="1560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0041790-E654-4253-9BAB-BCDEB3C1D3CE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3592218" y="1363736"/>
            <a:ext cx="2" cy="1687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BC8B56C2-2BB1-4717-AFB9-3F0D5D133A16}"/>
              </a:ext>
            </a:extLst>
          </p:cNvPr>
          <p:cNvSpPr/>
          <p:nvPr/>
        </p:nvSpPr>
        <p:spPr>
          <a:xfrm>
            <a:off x="2209338" y="2213128"/>
            <a:ext cx="2765761" cy="290442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1400" dirty="0">
                <a:solidFill>
                  <a:schemeClr val="bg1"/>
                </a:solidFill>
              </a:rPr>
              <a:t>Conceptual database design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09ED0B4-00D6-4B5C-8D06-2FC5CA7276FA}"/>
              </a:ext>
            </a:extLst>
          </p:cNvPr>
          <p:cNvCxnSpPr>
            <a:cxnSpLocks/>
            <a:stCxn id="26" idx="2"/>
            <a:endCxn id="11" idx="0"/>
          </p:cNvCxnSpPr>
          <p:nvPr/>
        </p:nvCxnSpPr>
        <p:spPr>
          <a:xfrm>
            <a:off x="3592219" y="2503570"/>
            <a:ext cx="0" cy="1466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54A156B-BB41-4A94-A406-2494F89CEEF9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 flipH="1">
            <a:off x="3592218" y="2940655"/>
            <a:ext cx="1" cy="1689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10473EC-51DB-4417-B297-41C10D19FA14}"/>
              </a:ext>
            </a:extLst>
          </p:cNvPr>
          <p:cNvCxnSpPr>
            <a:cxnSpLocks/>
            <a:endCxn id="14" idx="3"/>
          </p:cNvCxnSpPr>
          <p:nvPr/>
        </p:nvCxnSpPr>
        <p:spPr>
          <a:xfrm flipH="1">
            <a:off x="1880593" y="2560033"/>
            <a:ext cx="170566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BA0B9A6D-F708-45EE-B964-FC525ABDBC76}"/>
              </a:ext>
            </a:extLst>
          </p:cNvPr>
          <p:cNvSpPr/>
          <p:nvPr/>
        </p:nvSpPr>
        <p:spPr>
          <a:xfrm>
            <a:off x="2146945" y="2149628"/>
            <a:ext cx="2878624" cy="1308262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E134D8A-4852-45CB-B627-0CD4A525853A}"/>
              </a:ext>
            </a:extLst>
          </p:cNvPr>
          <p:cNvSpPr/>
          <p:nvPr/>
        </p:nvSpPr>
        <p:spPr>
          <a:xfrm>
            <a:off x="2146945" y="3457497"/>
            <a:ext cx="2878624" cy="228115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 design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B1F54B3-EEAB-415E-AA48-F0F16B57571F}"/>
              </a:ext>
            </a:extLst>
          </p:cNvPr>
          <p:cNvCxnSpPr>
            <a:cxnSpLocks/>
            <a:stCxn id="10" idx="2"/>
            <a:endCxn id="26" idx="0"/>
          </p:cNvCxnSpPr>
          <p:nvPr/>
        </p:nvCxnSpPr>
        <p:spPr>
          <a:xfrm flipH="1">
            <a:off x="3592219" y="1982644"/>
            <a:ext cx="1" cy="2304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6E21E411-9634-48A9-8D78-B9DA06941128}"/>
              </a:ext>
            </a:extLst>
          </p:cNvPr>
          <p:cNvCxnSpPr>
            <a:cxnSpLocks/>
            <a:stCxn id="10" idx="3"/>
            <a:endCxn id="13" idx="0"/>
          </p:cNvCxnSpPr>
          <p:nvPr/>
        </p:nvCxnSpPr>
        <p:spPr>
          <a:xfrm>
            <a:off x="4975100" y="1757577"/>
            <a:ext cx="1094897" cy="583690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89AE799A-9970-432D-A8ED-F155C3E24284}"/>
              </a:ext>
            </a:extLst>
          </p:cNvPr>
          <p:cNvCxnSpPr>
            <a:cxnSpLocks/>
            <a:stCxn id="15" idx="1"/>
            <a:endCxn id="10" idx="1"/>
          </p:cNvCxnSpPr>
          <p:nvPr/>
        </p:nvCxnSpPr>
        <p:spPr>
          <a:xfrm rot="10800000" flipH="1">
            <a:off x="480827" y="1757578"/>
            <a:ext cx="1728511" cy="2587845"/>
          </a:xfrm>
          <a:prstGeom prst="bentConnector3">
            <a:avLst>
              <a:gd name="adj1" fmla="val -6798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DAD1F03-960C-41E2-AE18-D081D55E9E6B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 flipH="1">
            <a:off x="6087121" y="4573144"/>
            <a:ext cx="1" cy="1219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06C376F-8098-42D8-B6CC-0C15A33A3E75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>
            <a:off x="6087121" y="5150532"/>
            <a:ext cx="0" cy="997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4C2E628-861F-47AD-AA6E-FE3FC81AEFDC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flipH="1">
            <a:off x="6087120" y="5705697"/>
            <a:ext cx="1" cy="997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DF8C44C9-BE8E-400B-B4A2-BEE45FA0C0CC}"/>
              </a:ext>
            </a:extLst>
          </p:cNvPr>
          <p:cNvCxnSpPr>
            <a:cxnSpLocks/>
            <a:stCxn id="39" idx="2"/>
            <a:endCxn id="15" idx="0"/>
          </p:cNvCxnSpPr>
          <p:nvPr/>
        </p:nvCxnSpPr>
        <p:spPr>
          <a:xfrm rot="5400000">
            <a:off x="2342561" y="2874002"/>
            <a:ext cx="432087" cy="2055307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C175B70A-1B0F-4BBE-BDFB-39E439D831D3}"/>
              </a:ext>
            </a:extLst>
          </p:cNvPr>
          <p:cNvCxnSpPr>
            <a:cxnSpLocks/>
            <a:stCxn id="39" idx="2"/>
            <a:endCxn id="16" idx="0"/>
          </p:cNvCxnSpPr>
          <p:nvPr/>
        </p:nvCxnSpPr>
        <p:spPr>
          <a:xfrm rot="16200000" flipH="1">
            <a:off x="4620646" y="2651222"/>
            <a:ext cx="432087" cy="2500865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: Elbow 92">
            <a:extLst>
              <a:ext uri="{FF2B5EF4-FFF2-40B4-BE49-F238E27FC236}">
                <a16:creationId xmlns:a16="http://schemas.microsoft.com/office/drawing/2014/main" id="{8BEF3B28-ED3E-4DC5-B605-0144D51D8599}"/>
              </a:ext>
            </a:extLst>
          </p:cNvPr>
          <p:cNvCxnSpPr>
            <a:cxnSpLocks/>
            <a:stCxn id="19" idx="1"/>
            <a:endCxn id="8" idx="1"/>
          </p:cNvCxnSpPr>
          <p:nvPr/>
        </p:nvCxnSpPr>
        <p:spPr>
          <a:xfrm rot="10800000">
            <a:off x="2209343" y="772048"/>
            <a:ext cx="2772309" cy="5261093"/>
          </a:xfrm>
          <a:prstGeom prst="bentConnector3">
            <a:avLst>
              <a:gd name="adj1" fmla="val 174213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E3BAF128-2F1E-4474-86AC-718A95BA43CA}"/>
              </a:ext>
            </a:extLst>
          </p:cNvPr>
          <p:cNvCxnSpPr>
            <a:cxnSpLocks/>
            <a:stCxn id="13" idx="2"/>
          </p:cNvCxnSpPr>
          <p:nvPr/>
        </p:nvCxnSpPr>
        <p:spPr>
          <a:xfrm rot="5400000">
            <a:off x="4187988" y="1912963"/>
            <a:ext cx="998260" cy="2765759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BEEF2C3B-B0FC-4F06-ABA7-36E99FE5FC47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5025569" y="2568990"/>
            <a:ext cx="26222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Flowchart: Alternate Process 121">
            <a:extLst>
              <a:ext uri="{FF2B5EF4-FFF2-40B4-BE49-F238E27FC236}">
                <a16:creationId xmlns:a16="http://schemas.microsoft.com/office/drawing/2014/main" id="{0F96032E-C746-4D24-B103-E20EDB3C06DB}"/>
              </a:ext>
            </a:extLst>
          </p:cNvPr>
          <p:cNvSpPr/>
          <p:nvPr/>
        </p:nvSpPr>
        <p:spPr>
          <a:xfrm>
            <a:off x="5422636" y="2987267"/>
            <a:ext cx="2538101" cy="464330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Focus is this course</a:t>
            </a:r>
            <a:endParaRPr lang="en-US" dirty="0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3D34C248-0329-49E5-A1FF-8B3EEF9719C4}"/>
              </a:ext>
            </a:extLst>
          </p:cNvPr>
          <p:cNvCxnSpPr>
            <a:stCxn id="122" idx="1"/>
            <a:endCxn id="26" idx="3"/>
          </p:cNvCxnSpPr>
          <p:nvPr/>
        </p:nvCxnSpPr>
        <p:spPr>
          <a:xfrm flipH="1" flipV="1">
            <a:off x="4975099" y="2358349"/>
            <a:ext cx="447537" cy="861083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72F2C5D4-982D-4372-AFBD-C2505B6C32C0}"/>
              </a:ext>
            </a:extLst>
          </p:cNvPr>
          <p:cNvCxnSpPr>
            <a:cxnSpLocks/>
            <a:stCxn id="122" idx="1"/>
            <a:endCxn id="38" idx="3"/>
          </p:cNvCxnSpPr>
          <p:nvPr/>
        </p:nvCxnSpPr>
        <p:spPr>
          <a:xfrm flipH="1" flipV="1">
            <a:off x="5025569" y="2803759"/>
            <a:ext cx="397067" cy="415673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080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F05DF5-1D44-48D6-ABFD-713230933162}"/>
              </a:ext>
            </a:extLst>
          </p:cNvPr>
          <p:cNvSpPr/>
          <p:nvPr/>
        </p:nvSpPr>
        <p:spPr>
          <a:xfrm>
            <a:off x="445168" y="1646237"/>
            <a:ext cx="8193506" cy="12533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10141D-C6CD-4B56-A016-C7F2C439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1) Database Planning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90855-5498-4DD3-9B3B-DF84F221B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Management activities that allow stages of database application lifecycle to be realized as efficiently and effectively as possible.</a:t>
            </a:r>
          </a:p>
          <a:p>
            <a:r>
              <a:rPr lang="en-US" dirty="0"/>
              <a:t>Must be integrated with overall information system (IS) strategy of the organization.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C8CC4-8F47-4D1D-96C5-28CFADA22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174153-48D9-4C78-8D39-284EF0E37159}" type="datetime5">
              <a:rPr lang="en-US" smtClean="0"/>
              <a:t>28-Sep-19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0DE138-52CB-461F-8C3F-BC6F3A43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68035-F12E-484D-A379-11F954D69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DBSDLC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898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0141D-C6CD-4B56-A016-C7F2C439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1) Database Planning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90855-5498-4DD3-9B3B-DF84F221B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Define a clear </a:t>
            </a:r>
            <a:r>
              <a:rPr lang="en-US" b="1" u="sng" dirty="0">
                <a:solidFill>
                  <a:srgbClr val="0070C0"/>
                </a:solidFill>
              </a:rPr>
              <a:t>mission statement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en-US" b="1" dirty="0"/>
              <a:t>major aims </a:t>
            </a:r>
            <a:r>
              <a:rPr lang="en-US" dirty="0"/>
              <a:t>of database application</a:t>
            </a:r>
          </a:p>
          <a:p>
            <a:pPr lvl="1"/>
            <a:r>
              <a:rPr lang="en-US" dirty="0"/>
              <a:t>clarify </a:t>
            </a:r>
            <a:r>
              <a:rPr lang="en-US" b="1" dirty="0"/>
              <a:t>purpose</a:t>
            </a:r>
            <a:r>
              <a:rPr lang="en-US" dirty="0"/>
              <a:t> of the database project </a:t>
            </a:r>
          </a:p>
          <a:p>
            <a:pPr lvl="1"/>
            <a:r>
              <a:rPr lang="en-US" dirty="0"/>
              <a:t>provides clearer path towards the efficient and effective creation of  required database application. </a:t>
            </a:r>
          </a:p>
          <a:p>
            <a:pPr lvl="1"/>
            <a:r>
              <a:rPr lang="en-US" dirty="0"/>
              <a:t>Defined by ones who are driving database project – director or owner of the project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Identify </a:t>
            </a:r>
            <a:r>
              <a:rPr lang="en-US" b="1" u="sng" dirty="0">
                <a:solidFill>
                  <a:srgbClr val="0070C0"/>
                </a:solidFill>
              </a:rPr>
              <a:t>mission objectives</a:t>
            </a:r>
          </a:p>
          <a:p>
            <a:pPr lvl="1"/>
            <a:r>
              <a:rPr lang="en-US" dirty="0"/>
              <a:t>What </a:t>
            </a:r>
            <a:r>
              <a:rPr lang="en-US" b="1" dirty="0"/>
              <a:t>tasks</a:t>
            </a:r>
            <a:r>
              <a:rPr lang="en-US" dirty="0"/>
              <a:t> that must be supported by the system</a:t>
            </a:r>
          </a:p>
          <a:p>
            <a:pPr lvl="1"/>
            <a:r>
              <a:rPr lang="en-US" dirty="0"/>
              <a:t>Each objective is one specific task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C8CC4-8F47-4D1D-96C5-28CFADA22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174153-48D9-4C78-8D39-284EF0E37159}" type="datetime5">
              <a:rPr lang="en-US" smtClean="0"/>
              <a:t>28-Sep-19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0DE138-52CB-461F-8C3F-BC6F3A43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68035-F12E-484D-A379-11F954D69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DBSDLC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7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0141D-C6CD-4B56-A016-C7F2C439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1) Database Planning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90855-5498-4DD3-9B3B-DF84F221B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Other information accompanied in mission statement and objectives:</a:t>
            </a:r>
          </a:p>
          <a:p>
            <a:pPr lvl="1"/>
            <a:r>
              <a:rPr lang="en-US" dirty="0"/>
              <a:t>The work to be done</a:t>
            </a:r>
          </a:p>
          <a:p>
            <a:pPr lvl="1"/>
            <a:r>
              <a:rPr lang="en-US" dirty="0"/>
              <a:t>The resources with which to do it</a:t>
            </a:r>
          </a:p>
          <a:p>
            <a:pPr lvl="1"/>
            <a:r>
              <a:rPr lang="en-US" dirty="0"/>
              <a:t>The money to pay for it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Database planning should also include development of standards that govern:</a:t>
            </a:r>
          </a:p>
          <a:p>
            <a:pPr lvl="1"/>
            <a:r>
              <a:rPr lang="en-US" dirty="0"/>
              <a:t>how data will be collected, </a:t>
            </a:r>
          </a:p>
          <a:p>
            <a:pPr lvl="1"/>
            <a:r>
              <a:rPr lang="en-US" dirty="0"/>
              <a:t>how the format should be specified, </a:t>
            </a:r>
          </a:p>
          <a:p>
            <a:pPr lvl="1"/>
            <a:r>
              <a:rPr lang="en-US" dirty="0"/>
              <a:t>what necessary documentation will be needed,</a:t>
            </a:r>
          </a:p>
          <a:p>
            <a:pPr lvl="1"/>
            <a:r>
              <a:rPr lang="en-US" dirty="0"/>
              <a:t>how design and implementation should proceed.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C8CC4-8F47-4D1D-96C5-28CFADA22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174153-48D9-4C78-8D39-284EF0E37159}" type="datetime5">
              <a:rPr lang="en-US" smtClean="0"/>
              <a:t>28-Sep-19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0DE138-52CB-461F-8C3F-BC6F3A43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68035-F12E-484D-A379-11F954D69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DBSDLC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02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8A28EB-0C44-4D69-AD60-9B428815D501}"/>
              </a:ext>
            </a:extLst>
          </p:cNvPr>
          <p:cNvSpPr/>
          <p:nvPr/>
        </p:nvSpPr>
        <p:spPr>
          <a:xfrm>
            <a:off x="445168" y="1646237"/>
            <a:ext cx="8193506" cy="15902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C866E-CA00-4C2A-8957-2A5AA23EE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2) System Definition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9B695-418D-4CA8-B888-C410CD40C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Describes </a:t>
            </a:r>
            <a:r>
              <a:rPr lang="en-US" b="1" u="sng" dirty="0">
                <a:solidFill>
                  <a:srgbClr val="0070C0"/>
                </a:solidFill>
              </a:rPr>
              <a:t>scope</a:t>
            </a:r>
            <a:r>
              <a:rPr lang="en-US" b="1" dirty="0">
                <a:solidFill>
                  <a:srgbClr val="0070C0"/>
                </a:solidFill>
              </a:rPr>
              <a:t> and </a:t>
            </a:r>
            <a:r>
              <a:rPr lang="en-US" b="1" u="sng" dirty="0">
                <a:solidFill>
                  <a:srgbClr val="0070C0"/>
                </a:solidFill>
              </a:rPr>
              <a:t>boundaries</a:t>
            </a:r>
            <a:r>
              <a:rPr lang="en-US" b="1" dirty="0">
                <a:solidFill>
                  <a:srgbClr val="0070C0"/>
                </a:solidFill>
              </a:rPr>
              <a:t> of database application and the </a:t>
            </a:r>
            <a:r>
              <a:rPr lang="en-US" b="1" u="sng" dirty="0">
                <a:solidFill>
                  <a:srgbClr val="0070C0"/>
                </a:solidFill>
              </a:rPr>
              <a:t>major user views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</a:p>
          <a:p>
            <a:pPr lvl="1"/>
            <a:r>
              <a:rPr lang="en-US" dirty="0"/>
              <a:t>System boundaries should involve current and future application areas and users</a:t>
            </a:r>
          </a:p>
          <a:p>
            <a:r>
              <a:rPr lang="en-US" b="1" dirty="0">
                <a:solidFill>
                  <a:srgbClr val="0070C0"/>
                </a:solidFill>
              </a:rPr>
              <a:t>User view </a:t>
            </a:r>
            <a:r>
              <a:rPr lang="en-US" dirty="0"/>
              <a:t>defines what is required of a database application from the perspective of:</a:t>
            </a:r>
          </a:p>
          <a:p>
            <a:pPr lvl="1"/>
            <a:r>
              <a:rPr lang="en-US" dirty="0"/>
              <a:t>a particular job role (such as Manager or Supervisor) or </a:t>
            </a:r>
          </a:p>
          <a:p>
            <a:pPr lvl="1"/>
            <a:r>
              <a:rPr lang="en-US" dirty="0"/>
              <a:t>enterprise application area (such as marketing, personnel, or stock control)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25897-B744-4DD6-89FD-93EF60E84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174153-48D9-4C78-8D39-284EF0E37159}" type="datetime5">
              <a:rPr lang="en-US" smtClean="0"/>
              <a:t>28-Sep-19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7DED9A-B091-4A5C-98A8-E35D1830A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B7F1DE-1C64-4F1F-82BE-828208038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DBSDLC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364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B12D0-3CAB-475D-9805-C0F896145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2) System Definition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9D191-29D9-4411-8C1F-35DC6C39B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Database application may have </a:t>
            </a:r>
            <a:r>
              <a:rPr lang="en-US" b="1" u="sng" dirty="0">
                <a:solidFill>
                  <a:srgbClr val="0070C0"/>
                </a:solidFill>
              </a:rPr>
              <a:t>one or more user views</a:t>
            </a:r>
            <a:r>
              <a:rPr lang="en-US" dirty="0"/>
              <a:t>. </a:t>
            </a:r>
          </a:p>
          <a:p>
            <a:r>
              <a:rPr lang="en-US" dirty="0"/>
              <a:t>Identifying user views helps ensure that no major users of the database are forgotten when developing requirements for new application. </a:t>
            </a:r>
          </a:p>
          <a:p>
            <a:r>
              <a:rPr lang="en-US" dirty="0"/>
              <a:t>A user view provides requirements: </a:t>
            </a:r>
          </a:p>
          <a:p>
            <a:pPr lvl="1"/>
            <a:r>
              <a:rPr lang="en-US" dirty="0"/>
              <a:t>What data to be included in the system</a:t>
            </a:r>
          </a:p>
          <a:p>
            <a:pPr lvl="1"/>
            <a:r>
              <a:rPr lang="en-US" dirty="0"/>
              <a:t>What transactions to be performed on the data</a:t>
            </a:r>
          </a:p>
          <a:p>
            <a:pPr lvl="1"/>
            <a:r>
              <a:rPr lang="en-US" dirty="0"/>
              <a:t>Requirements may be distinct or overlap with other views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42762-FBC5-42E5-8880-43273D1DD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174153-48D9-4C78-8D39-284EF0E37159}" type="datetime5">
              <a:rPr lang="en-US" smtClean="0"/>
              <a:t>28-Sep-19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D8E61A-2D48-410D-A57F-28B6B5825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B7302-1DD4-4D2F-B1E8-BED73D6E1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DBSDLC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108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32237A-02AE-4472-8727-33E8067CAE83}"/>
              </a:ext>
            </a:extLst>
          </p:cNvPr>
          <p:cNvSpPr/>
          <p:nvPr/>
        </p:nvSpPr>
        <p:spPr>
          <a:xfrm>
            <a:off x="445168" y="1646237"/>
            <a:ext cx="8193506" cy="20354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34AAB9-616D-4531-8092-0B6345F77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2800" dirty="0"/>
              <a:t>3) Requirements Collection and Analysis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44776-B78A-49BF-8915-92D46A7CA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process of </a:t>
            </a:r>
            <a:r>
              <a:rPr lang="en-US" b="1" dirty="0">
                <a:solidFill>
                  <a:srgbClr val="0070C0"/>
                </a:solidFill>
              </a:rPr>
              <a:t>collecting and analyzing information</a:t>
            </a:r>
            <a:r>
              <a:rPr lang="en-US" b="1" dirty="0"/>
              <a:t> </a:t>
            </a:r>
            <a:r>
              <a:rPr lang="en-US" dirty="0"/>
              <a:t>about the part of organization to be supported by the database application and using this information to identify users’ requirements of new system.</a:t>
            </a:r>
          </a:p>
          <a:p>
            <a:r>
              <a:rPr lang="en-US" dirty="0"/>
              <a:t>Information is gathered for each major user view including:</a:t>
            </a:r>
          </a:p>
          <a:p>
            <a:pPr lvl="1"/>
            <a:r>
              <a:rPr lang="en-US" dirty="0"/>
              <a:t>a description of data used or generated;</a:t>
            </a:r>
          </a:p>
          <a:p>
            <a:pPr lvl="1"/>
            <a:r>
              <a:rPr lang="en-US" dirty="0"/>
              <a:t>details of how data is to be used/generated;</a:t>
            </a:r>
          </a:p>
          <a:p>
            <a:pPr lvl="1"/>
            <a:r>
              <a:rPr lang="en-US" dirty="0"/>
              <a:t>any additional requirements for new database application.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1B85D-0F73-4C17-A179-5EA552C12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174153-48D9-4C78-8D39-284EF0E37159}" type="datetime5">
              <a:rPr lang="en-US" smtClean="0"/>
              <a:t>28-Sep-19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447704-C9FF-4DC3-BB71-03988D46D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F2DB-3D68-4EFF-B92B-90C34555BE4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DF8C63-763C-4A5C-8BEB-F8D38F4187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SCSD2523 Database - DBSDLC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892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618</TotalTime>
  <Words>1266</Words>
  <Application>Microsoft Office PowerPoint</Application>
  <PresentationFormat>On-screen Show (4:3)</PresentationFormat>
  <Paragraphs>197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Database System Development Lifecycle (DBSDLC)</vt:lpstr>
      <vt:lpstr>Learning Objective</vt:lpstr>
      <vt:lpstr>Stages of Database Application Lifecycle</vt:lpstr>
      <vt:lpstr>1) Database Planning</vt:lpstr>
      <vt:lpstr>1) Database Planning</vt:lpstr>
      <vt:lpstr>1) Database Planning</vt:lpstr>
      <vt:lpstr>2) System Definition</vt:lpstr>
      <vt:lpstr>2) System Definition</vt:lpstr>
      <vt:lpstr>3) Requirements Collection and Analysis</vt:lpstr>
      <vt:lpstr>3) Requirements Collection and Analysis</vt:lpstr>
      <vt:lpstr>3) Requirements Collection and Analysis</vt:lpstr>
      <vt:lpstr>3) Requirements Collection and Analysis</vt:lpstr>
      <vt:lpstr>3) Requirements Collection and Analysis</vt:lpstr>
      <vt:lpstr>3) Requirements Collection and Analysis</vt:lpstr>
      <vt:lpstr>4) Database Design</vt:lpstr>
      <vt:lpstr>4) Database Design</vt:lpstr>
      <vt:lpstr>4) Database Design</vt:lpstr>
      <vt:lpstr>4) Database Design</vt:lpstr>
      <vt:lpstr>Three-level ANSI-SPARC Architecture and Phases of Database Design</vt:lpstr>
      <vt:lpstr>Other Stages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acidfed</dc:creator>
  <cp:lastModifiedBy>Weng Howe Chan</cp:lastModifiedBy>
  <cp:revision>81</cp:revision>
  <dcterms:created xsi:type="dcterms:W3CDTF">2019-01-07T08:53:08Z</dcterms:created>
  <dcterms:modified xsi:type="dcterms:W3CDTF">2019-09-28T16:08:03Z</dcterms:modified>
</cp:coreProperties>
</file>