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6"/>
  </p:notesMasterIdLst>
  <p:sldIdLst>
    <p:sldId id="409" r:id="rId2"/>
    <p:sldId id="410" r:id="rId3"/>
    <p:sldId id="442" r:id="rId4"/>
    <p:sldId id="477" r:id="rId5"/>
    <p:sldId id="478" r:id="rId6"/>
    <p:sldId id="479" r:id="rId7"/>
    <p:sldId id="480" r:id="rId8"/>
    <p:sldId id="482" r:id="rId9"/>
    <p:sldId id="495" r:id="rId10"/>
    <p:sldId id="483" r:id="rId11"/>
    <p:sldId id="484" r:id="rId12"/>
    <p:sldId id="485" r:id="rId13"/>
    <p:sldId id="417" r:id="rId14"/>
    <p:sldId id="487" r:id="rId15"/>
    <p:sldId id="488" r:id="rId16"/>
    <p:sldId id="489" r:id="rId17"/>
    <p:sldId id="490" r:id="rId18"/>
    <p:sldId id="491" r:id="rId19"/>
    <p:sldId id="496" r:id="rId20"/>
    <p:sldId id="492" r:id="rId21"/>
    <p:sldId id="497" r:id="rId22"/>
    <p:sldId id="498" r:id="rId23"/>
    <p:sldId id="499" r:id="rId24"/>
    <p:sldId id="500" r:id="rId25"/>
    <p:sldId id="336" r:id="rId26"/>
    <p:sldId id="501" r:id="rId27"/>
    <p:sldId id="502" r:id="rId28"/>
    <p:sldId id="503" r:id="rId29"/>
    <p:sldId id="504" r:id="rId30"/>
    <p:sldId id="505" r:id="rId31"/>
    <p:sldId id="506" r:id="rId32"/>
    <p:sldId id="508" r:id="rId33"/>
    <p:sldId id="507" r:id="rId34"/>
    <p:sldId id="509" r:id="rId35"/>
    <p:sldId id="510" r:id="rId36"/>
    <p:sldId id="346" r:id="rId37"/>
    <p:sldId id="512" r:id="rId38"/>
    <p:sldId id="513" r:id="rId39"/>
    <p:sldId id="514" r:id="rId40"/>
    <p:sldId id="515" r:id="rId41"/>
    <p:sldId id="516" r:id="rId42"/>
    <p:sldId id="466" r:id="rId43"/>
    <p:sldId id="353" r:id="rId44"/>
    <p:sldId id="354" r:id="rId45"/>
    <p:sldId id="467" r:id="rId46"/>
    <p:sldId id="356" r:id="rId47"/>
    <p:sldId id="357" r:id="rId48"/>
    <p:sldId id="358" r:id="rId49"/>
    <p:sldId id="359" r:id="rId50"/>
    <p:sldId id="360" r:id="rId51"/>
    <p:sldId id="361" r:id="rId52"/>
    <p:sldId id="362" r:id="rId53"/>
    <p:sldId id="468" r:id="rId54"/>
    <p:sldId id="469" r:id="rId55"/>
    <p:sldId id="470" r:id="rId56"/>
    <p:sldId id="366" r:id="rId57"/>
    <p:sldId id="367" r:id="rId58"/>
    <p:sldId id="443" r:id="rId59"/>
    <p:sldId id="444" r:id="rId60"/>
    <p:sldId id="445" r:id="rId61"/>
    <p:sldId id="368" r:id="rId62"/>
    <p:sldId id="369" r:id="rId63"/>
    <p:sldId id="370" r:id="rId64"/>
    <p:sldId id="371" r:id="rId65"/>
    <p:sldId id="518" r:id="rId66"/>
    <p:sldId id="374" r:id="rId67"/>
    <p:sldId id="519" r:id="rId68"/>
    <p:sldId id="376" r:id="rId69"/>
    <p:sldId id="377" r:id="rId70"/>
    <p:sldId id="378" r:id="rId71"/>
    <p:sldId id="520" r:id="rId72"/>
    <p:sldId id="380" r:id="rId73"/>
    <p:sldId id="521" r:id="rId74"/>
    <p:sldId id="471" r:id="rId75"/>
    <p:sldId id="472" r:id="rId76"/>
    <p:sldId id="385" r:id="rId77"/>
    <p:sldId id="522" r:id="rId78"/>
    <p:sldId id="387" r:id="rId79"/>
    <p:sldId id="473" r:id="rId80"/>
    <p:sldId id="474" r:id="rId81"/>
    <p:sldId id="390" r:id="rId82"/>
    <p:sldId id="391" r:id="rId83"/>
    <p:sldId id="392" r:id="rId84"/>
    <p:sldId id="393" r:id="rId85"/>
    <p:sldId id="523" r:id="rId86"/>
    <p:sldId id="396" r:id="rId87"/>
    <p:sldId id="397" r:id="rId88"/>
    <p:sldId id="398" r:id="rId89"/>
    <p:sldId id="399" r:id="rId90"/>
    <p:sldId id="475" r:id="rId91"/>
    <p:sldId id="402" r:id="rId92"/>
    <p:sldId id="476" r:id="rId93"/>
    <p:sldId id="404" r:id="rId94"/>
    <p:sldId id="406" r:id="rId95"/>
    <p:sldId id="407" r:id="rId96"/>
    <p:sldId id="408" r:id="rId97"/>
    <p:sldId id="517" r:id="rId98"/>
    <p:sldId id="424" r:id="rId99"/>
    <p:sldId id="425" r:id="rId100"/>
    <p:sldId id="426" r:id="rId101"/>
    <p:sldId id="427" r:id="rId102"/>
    <p:sldId id="428" r:id="rId103"/>
    <p:sldId id="429" r:id="rId104"/>
    <p:sldId id="524" r:id="rId105"/>
    <p:sldId id="431" r:id="rId106"/>
    <p:sldId id="432" r:id="rId107"/>
    <p:sldId id="433" r:id="rId108"/>
    <p:sldId id="434" r:id="rId109"/>
    <p:sldId id="435" r:id="rId110"/>
    <p:sldId id="436" r:id="rId111"/>
    <p:sldId id="437" r:id="rId112"/>
    <p:sldId id="438" r:id="rId113"/>
    <p:sldId id="439" r:id="rId114"/>
    <p:sldId id="440"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83" autoAdjust="0"/>
    <p:restoredTop sz="94660"/>
  </p:normalViewPr>
  <p:slideViewPr>
    <p:cSldViewPr>
      <p:cViewPr varScale="1">
        <p:scale>
          <a:sx n="63" d="100"/>
          <a:sy n="63" d="100"/>
        </p:scale>
        <p:origin x="1164"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8C221-E8F7-4751-8151-3475D1BAB384}" type="datetimeFigureOut">
              <a:rPr lang="en-US" smtClean="0"/>
              <a:t>9/27/2017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DEF34-A5D4-4E7C-9B0D-4B468575A2DE}" type="slidenum">
              <a:rPr lang="en-US" smtClean="0"/>
              <a:t>‹#›</a:t>
            </a:fld>
            <a:endParaRPr lang="en-US"/>
          </a:p>
        </p:txBody>
      </p:sp>
    </p:spTree>
    <p:extLst>
      <p:ext uri="{BB962C8B-B14F-4D97-AF65-F5344CB8AC3E}">
        <p14:creationId xmlns:p14="http://schemas.microsoft.com/office/powerpoint/2010/main" val="174815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6DEF34-A5D4-4E7C-9B0D-4B468575A2DE}" type="slidenum">
              <a:rPr lang="en-US" smtClean="0"/>
              <a:t>15</a:t>
            </a:fld>
            <a:endParaRPr lang="en-US"/>
          </a:p>
        </p:txBody>
      </p:sp>
    </p:spTree>
    <p:extLst>
      <p:ext uri="{BB962C8B-B14F-4D97-AF65-F5344CB8AC3E}">
        <p14:creationId xmlns:p14="http://schemas.microsoft.com/office/powerpoint/2010/main" val="2723372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Calibri" panose="020F0502020204030204" pitchFamily="34" charset="0"/>
              </a:defRPr>
            </a:lvl1pPr>
            <a:lvl2pPr marL="742950" indent="-285750" defTabSz="966788">
              <a:spcBef>
                <a:spcPct val="30000"/>
              </a:spcBef>
              <a:defRPr sz="1200">
                <a:solidFill>
                  <a:schemeClr val="tx1"/>
                </a:solidFill>
                <a:latin typeface="Calibri" panose="020F0502020204030204" pitchFamily="34" charset="0"/>
              </a:defRPr>
            </a:lvl2pPr>
            <a:lvl3pPr marL="1143000" indent="-228600" defTabSz="966788">
              <a:spcBef>
                <a:spcPct val="30000"/>
              </a:spcBef>
              <a:defRPr sz="1200">
                <a:solidFill>
                  <a:schemeClr val="tx1"/>
                </a:solidFill>
                <a:latin typeface="Calibri" panose="020F0502020204030204" pitchFamily="34" charset="0"/>
              </a:defRPr>
            </a:lvl3pPr>
            <a:lvl4pPr marL="1600200" indent="-228600" defTabSz="966788">
              <a:spcBef>
                <a:spcPct val="30000"/>
              </a:spcBef>
              <a:defRPr sz="1200">
                <a:solidFill>
                  <a:schemeClr val="tx1"/>
                </a:solidFill>
                <a:latin typeface="Calibri" panose="020F0502020204030204" pitchFamily="34" charset="0"/>
              </a:defRPr>
            </a:lvl4pPr>
            <a:lvl5pPr marL="2057400" indent="-228600" defTabSz="966788">
              <a:spcBef>
                <a:spcPct val="30000"/>
              </a:spcBef>
              <a:defRPr sz="1200">
                <a:solidFill>
                  <a:schemeClr val="tx1"/>
                </a:solidFill>
                <a:latin typeface="Calibri" panose="020F0502020204030204" pitchFamily="34" charset="0"/>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E2CF3C-ACB4-490C-80DD-1E0FDB4C7B41}" type="slidenum">
              <a:rPr lang="en-US" altLang="en-US" sz="1300">
                <a:latin typeface="Times New Roman" panose="02020603050405020304" pitchFamily="18" charset="0"/>
              </a:rPr>
              <a:pPr>
                <a:spcBef>
                  <a:spcPct val="0"/>
                </a:spcBef>
              </a:pPr>
              <a:t>100</a:t>
            </a:fld>
            <a:endParaRPr lang="en-US" altLang="en-US" sz="130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bwMode="auto">
          <a:xfrm>
            <a:off x="914400" y="741363"/>
            <a:ext cx="4929188"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xfrm>
            <a:off x="900113" y="4686300"/>
            <a:ext cx="4956175"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048" tIns="49524" rIns="99048" bIns="49524"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002067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Calibri" panose="020F0502020204030204" pitchFamily="34" charset="0"/>
              </a:defRPr>
            </a:lvl1pPr>
            <a:lvl2pPr marL="742950" indent="-285750" defTabSz="966788">
              <a:spcBef>
                <a:spcPct val="30000"/>
              </a:spcBef>
              <a:defRPr sz="1200">
                <a:solidFill>
                  <a:schemeClr val="tx1"/>
                </a:solidFill>
                <a:latin typeface="Calibri" panose="020F0502020204030204" pitchFamily="34" charset="0"/>
              </a:defRPr>
            </a:lvl2pPr>
            <a:lvl3pPr marL="1143000" indent="-228600" defTabSz="966788">
              <a:spcBef>
                <a:spcPct val="30000"/>
              </a:spcBef>
              <a:defRPr sz="1200">
                <a:solidFill>
                  <a:schemeClr val="tx1"/>
                </a:solidFill>
                <a:latin typeface="Calibri" panose="020F0502020204030204" pitchFamily="34" charset="0"/>
              </a:defRPr>
            </a:lvl3pPr>
            <a:lvl4pPr marL="1600200" indent="-228600" defTabSz="966788">
              <a:spcBef>
                <a:spcPct val="30000"/>
              </a:spcBef>
              <a:defRPr sz="1200">
                <a:solidFill>
                  <a:schemeClr val="tx1"/>
                </a:solidFill>
                <a:latin typeface="Calibri" panose="020F0502020204030204" pitchFamily="34" charset="0"/>
              </a:defRPr>
            </a:lvl4pPr>
            <a:lvl5pPr marL="2057400" indent="-228600" defTabSz="966788">
              <a:spcBef>
                <a:spcPct val="30000"/>
              </a:spcBef>
              <a:defRPr sz="1200">
                <a:solidFill>
                  <a:schemeClr val="tx1"/>
                </a:solidFill>
                <a:latin typeface="Calibri" panose="020F0502020204030204" pitchFamily="34" charset="0"/>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74BBD3-B2BE-446E-A8A0-1D29F2EB0056}" type="slidenum">
              <a:rPr lang="en-US" altLang="en-US" sz="1300">
                <a:latin typeface="Times New Roman" panose="02020603050405020304" pitchFamily="18" charset="0"/>
              </a:rPr>
              <a:pPr>
                <a:spcBef>
                  <a:spcPct val="0"/>
                </a:spcBef>
              </a:pPr>
              <a:t>101</a:t>
            </a:fld>
            <a:endParaRPr lang="en-US" altLang="en-US" sz="1300">
              <a:latin typeface="Times New Roman" panose="02020603050405020304" pitchFamily="18" charset="0"/>
            </a:endParaRPr>
          </a:p>
        </p:txBody>
      </p:sp>
      <p:sp>
        <p:nvSpPr>
          <p:cNvPr id="23555" name="Rectangle 2"/>
          <p:cNvSpPr>
            <a:spLocks noGrp="1" noRot="1" noChangeAspect="1" noChangeArrowheads="1" noTextEdit="1"/>
          </p:cNvSpPr>
          <p:nvPr>
            <p:ph type="sldImg"/>
          </p:nvPr>
        </p:nvSpPr>
        <p:spPr bwMode="auto">
          <a:xfrm>
            <a:off x="914400" y="741363"/>
            <a:ext cx="4929188"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xfrm>
            <a:off x="900113" y="4686300"/>
            <a:ext cx="4956175"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048" tIns="49524" rIns="99048" bIns="49524"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726544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Calibri" panose="020F0502020204030204" pitchFamily="34" charset="0"/>
              </a:defRPr>
            </a:lvl1pPr>
            <a:lvl2pPr marL="742950" indent="-285750" defTabSz="966788">
              <a:spcBef>
                <a:spcPct val="30000"/>
              </a:spcBef>
              <a:defRPr sz="1200">
                <a:solidFill>
                  <a:schemeClr val="tx1"/>
                </a:solidFill>
                <a:latin typeface="Calibri" panose="020F0502020204030204" pitchFamily="34" charset="0"/>
              </a:defRPr>
            </a:lvl2pPr>
            <a:lvl3pPr marL="1143000" indent="-228600" defTabSz="966788">
              <a:spcBef>
                <a:spcPct val="30000"/>
              </a:spcBef>
              <a:defRPr sz="1200">
                <a:solidFill>
                  <a:schemeClr val="tx1"/>
                </a:solidFill>
                <a:latin typeface="Calibri" panose="020F0502020204030204" pitchFamily="34" charset="0"/>
              </a:defRPr>
            </a:lvl3pPr>
            <a:lvl4pPr marL="1600200" indent="-228600" defTabSz="966788">
              <a:spcBef>
                <a:spcPct val="30000"/>
              </a:spcBef>
              <a:defRPr sz="1200">
                <a:solidFill>
                  <a:schemeClr val="tx1"/>
                </a:solidFill>
                <a:latin typeface="Calibri" panose="020F0502020204030204" pitchFamily="34" charset="0"/>
              </a:defRPr>
            </a:lvl4pPr>
            <a:lvl5pPr marL="2057400" indent="-228600" defTabSz="966788">
              <a:spcBef>
                <a:spcPct val="30000"/>
              </a:spcBef>
              <a:defRPr sz="1200">
                <a:solidFill>
                  <a:schemeClr val="tx1"/>
                </a:solidFill>
                <a:latin typeface="Calibri" panose="020F0502020204030204" pitchFamily="34" charset="0"/>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4A6236-1BC0-4E4B-83F3-CE5BFD1C3F6D}" type="slidenum">
              <a:rPr lang="en-US" altLang="en-US" sz="1300">
                <a:latin typeface="Times New Roman" panose="02020603050405020304" pitchFamily="18" charset="0"/>
              </a:rPr>
              <a:pPr>
                <a:spcBef>
                  <a:spcPct val="0"/>
                </a:spcBef>
              </a:pPr>
              <a:t>102</a:t>
            </a:fld>
            <a:endParaRPr lang="en-US" altLang="en-US" sz="1300">
              <a:latin typeface="Times New Roman" panose="02020603050405020304" pitchFamily="18" charset="0"/>
            </a:endParaRPr>
          </a:p>
        </p:txBody>
      </p:sp>
      <p:sp>
        <p:nvSpPr>
          <p:cNvPr id="25603" name="Rectangle 2"/>
          <p:cNvSpPr>
            <a:spLocks noGrp="1" noRot="1" noChangeAspect="1" noChangeArrowheads="1" noTextEdit="1"/>
          </p:cNvSpPr>
          <p:nvPr>
            <p:ph type="sldImg"/>
          </p:nvPr>
        </p:nvSpPr>
        <p:spPr bwMode="auto">
          <a:xfrm>
            <a:off x="914400" y="741363"/>
            <a:ext cx="4929188"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xfrm>
            <a:off x="900113" y="4686300"/>
            <a:ext cx="4956175"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048" tIns="49524" rIns="99048" bIns="49524"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043006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Calibri" panose="020F0502020204030204" pitchFamily="34" charset="0"/>
              </a:defRPr>
            </a:lvl1pPr>
            <a:lvl2pPr marL="742950" indent="-285750" defTabSz="966788">
              <a:spcBef>
                <a:spcPct val="30000"/>
              </a:spcBef>
              <a:defRPr sz="1200">
                <a:solidFill>
                  <a:schemeClr val="tx1"/>
                </a:solidFill>
                <a:latin typeface="Calibri" panose="020F0502020204030204" pitchFamily="34" charset="0"/>
              </a:defRPr>
            </a:lvl2pPr>
            <a:lvl3pPr marL="1143000" indent="-228600" defTabSz="966788">
              <a:spcBef>
                <a:spcPct val="30000"/>
              </a:spcBef>
              <a:defRPr sz="1200">
                <a:solidFill>
                  <a:schemeClr val="tx1"/>
                </a:solidFill>
                <a:latin typeface="Calibri" panose="020F0502020204030204" pitchFamily="34" charset="0"/>
              </a:defRPr>
            </a:lvl3pPr>
            <a:lvl4pPr marL="1600200" indent="-228600" defTabSz="966788">
              <a:spcBef>
                <a:spcPct val="30000"/>
              </a:spcBef>
              <a:defRPr sz="1200">
                <a:solidFill>
                  <a:schemeClr val="tx1"/>
                </a:solidFill>
                <a:latin typeface="Calibri" panose="020F0502020204030204" pitchFamily="34" charset="0"/>
              </a:defRPr>
            </a:lvl4pPr>
            <a:lvl5pPr marL="2057400" indent="-228600" defTabSz="966788">
              <a:spcBef>
                <a:spcPct val="30000"/>
              </a:spcBef>
              <a:defRPr sz="1200">
                <a:solidFill>
                  <a:schemeClr val="tx1"/>
                </a:solidFill>
                <a:latin typeface="Calibri" panose="020F0502020204030204" pitchFamily="34" charset="0"/>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866453-8294-4607-8F3F-57C5C5DE3FD3}" type="slidenum">
              <a:rPr lang="en-US" altLang="en-US" sz="1300">
                <a:latin typeface="Times New Roman" panose="02020603050405020304" pitchFamily="18" charset="0"/>
              </a:rPr>
              <a:pPr>
                <a:spcBef>
                  <a:spcPct val="0"/>
                </a:spcBef>
              </a:pPr>
              <a:t>103</a:t>
            </a:fld>
            <a:endParaRPr lang="en-US" altLang="en-US" sz="1300">
              <a:latin typeface="Times New Roman" panose="02020603050405020304" pitchFamily="18" charset="0"/>
            </a:endParaRPr>
          </a:p>
        </p:txBody>
      </p:sp>
      <p:sp>
        <p:nvSpPr>
          <p:cNvPr id="27651" name="Rectangle 2"/>
          <p:cNvSpPr>
            <a:spLocks noGrp="1" noRot="1" noChangeAspect="1" noChangeArrowheads="1" noTextEdit="1"/>
          </p:cNvSpPr>
          <p:nvPr>
            <p:ph type="sldImg"/>
          </p:nvPr>
        </p:nvSpPr>
        <p:spPr bwMode="auto">
          <a:xfrm>
            <a:off x="914400" y="741363"/>
            <a:ext cx="4929188"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xfrm>
            <a:off x="900113" y="4686300"/>
            <a:ext cx="4956175"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048" tIns="49524" rIns="99048" bIns="49524"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025765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spcBef>
                <a:spcPct val="30000"/>
              </a:spcBef>
              <a:defRPr sz="1300">
                <a:solidFill>
                  <a:schemeClr val="tx1"/>
                </a:solidFill>
                <a:latin typeface="Calibri" panose="020F0502020204030204" pitchFamily="34" charset="0"/>
              </a:defRPr>
            </a:lvl1pPr>
            <a:lvl2pPr marL="785372" indent="-302066" defTabSz="1021992">
              <a:spcBef>
                <a:spcPct val="30000"/>
              </a:spcBef>
              <a:defRPr sz="1300">
                <a:solidFill>
                  <a:schemeClr val="tx1"/>
                </a:solidFill>
                <a:latin typeface="Calibri" panose="020F0502020204030204" pitchFamily="34" charset="0"/>
              </a:defRPr>
            </a:lvl2pPr>
            <a:lvl3pPr marL="1208265" indent="-241653" defTabSz="1021992">
              <a:spcBef>
                <a:spcPct val="30000"/>
              </a:spcBef>
              <a:defRPr sz="1300">
                <a:solidFill>
                  <a:schemeClr val="tx1"/>
                </a:solidFill>
                <a:latin typeface="Calibri" panose="020F0502020204030204" pitchFamily="34" charset="0"/>
              </a:defRPr>
            </a:lvl3pPr>
            <a:lvl4pPr marL="1691571" indent="-241653" defTabSz="1021992">
              <a:spcBef>
                <a:spcPct val="30000"/>
              </a:spcBef>
              <a:defRPr sz="1300">
                <a:solidFill>
                  <a:schemeClr val="tx1"/>
                </a:solidFill>
                <a:latin typeface="Calibri" panose="020F0502020204030204" pitchFamily="34" charset="0"/>
              </a:defRPr>
            </a:lvl4pPr>
            <a:lvl5pPr marL="2174878" indent="-241653" defTabSz="1021992">
              <a:spcBef>
                <a:spcPct val="30000"/>
              </a:spcBef>
              <a:defRPr sz="1300">
                <a:solidFill>
                  <a:schemeClr val="tx1"/>
                </a:solidFill>
                <a:latin typeface="Calibri" panose="020F0502020204030204" pitchFamily="34" charset="0"/>
              </a:defRPr>
            </a:lvl5pPr>
            <a:lvl6pPr marL="2658184" indent="-241653" defTabSz="1021992" eaLnBrk="0" fontAlgn="base" hangingPunct="0">
              <a:spcBef>
                <a:spcPct val="30000"/>
              </a:spcBef>
              <a:spcAft>
                <a:spcPct val="0"/>
              </a:spcAft>
              <a:defRPr sz="1300">
                <a:solidFill>
                  <a:schemeClr val="tx1"/>
                </a:solidFill>
                <a:latin typeface="Calibri" panose="020F0502020204030204" pitchFamily="34" charset="0"/>
              </a:defRPr>
            </a:lvl6pPr>
            <a:lvl7pPr marL="3141490" indent="-241653" defTabSz="1021992" eaLnBrk="0" fontAlgn="base" hangingPunct="0">
              <a:spcBef>
                <a:spcPct val="30000"/>
              </a:spcBef>
              <a:spcAft>
                <a:spcPct val="0"/>
              </a:spcAft>
              <a:defRPr sz="1300">
                <a:solidFill>
                  <a:schemeClr val="tx1"/>
                </a:solidFill>
                <a:latin typeface="Calibri" panose="020F0502020204030204" pitchFamily="34" charset="0"/>
              </a:defRPr>
            </a:lvl7pPr>
            <a:lvl8pPr marL="3624796" indent="-241653" defTabSz="1021992" eaLnBrk="0" fontAlgn="base" hangingPunct="0">
              <a:spcBef>
                <a:spcPct val="30000"/>
              </a:spcBef>
              <a:spcAft>
                <a:spcPct val="0"/>
              </a:spcAft>
              <a:defRPr sz="1300">
                <a:solidFill>
                  <a:schemeClr val="tx1"/>
                </a:solidFill>
                <a:latin typeface="Calibri" panose="020F0502020204030204" pitchFamily="34" charset="0"/>
              </a:defRPr>
            </a:lvl8pPr>
            <a:lvl9pPr marL="4108102" indent="-241653" defTabSz="1021992"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24FDE33-897F-4152-810F-3264493BC829}" type="slidenum">
              <a:rPr lang="en-US" sz="1400">
                <a:latin typeface="Times New Roman" panose="02020603050405020304" pitchFamily="18" charset="0"/>
              </a:rPr>
              <a:pPr>
                <a:spcBef>
                  <a:spcPct val="0"/>
                </a:spcBef>
              </a:pPr>
              <a:t>104</a:t>
            </a:fld>
            <a:endParaRPr lang="en-US" sz="1400">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bwMode="auto">
          <a:xfrm>
            <a:off x="1014413" y="777875"/>
            <a:ext cx="5180012" cy="3884613"/>
          </a:xfrm>
          <a:solidFill>
            <a:srgbClr val="FFFFFF"/>
          </a:solidFill>
          <a:ln>
            <a:solidFill>
              <a:srgbClr val="000000"/>
            </a:solidFill>
            <a:miter lim="800000"/>
            <a:headEnd/>
            <a:tailEnd/>
          </a:ln>
        </p:spPr>
      </p:sp>
      <p:sp>
        <p:nvSpPr>
          <p:cNvPr id="58372" name="Rectangle 3"/>
          <p:cNvSpPr>
            <a:spLocks noGrp="1" noChangeArrowheads="1"/>
          </p:cNvSpPr>
          <p:nvPr>
            <p:ph type="body" idx="1"/>
          </p:nvPr>
        </p:nvSpPr>
        <p:spPr bwMode="auto">
          <a:xfrm>
            <a:off x="960121" y="4920615"/>
            <a:ext cx="5286587" cy="4662250"/>
          </a:xfrm>
          <a:solidFill>
            <a:srgbClr val="FFFFFF"/>
          </a:solidFill>
          <a:ln>
            <a:solidFill>
              <a:srgbClr val="000000"/>
            </a:solidFill>
            <a:miter lim="800000"/>
            <a:headEnd/>
            <a:tailEnd/>
          </a:ln>
        </p:spPr>
        <p:txBody>
          <a:bodyPr wrap="square" lIns="104426" tIns="52213" rIns="104426" bIns="52213"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058023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B12F028-40B3-4CC2-8903-78B85134D83A}" type="slidenum">
              <a:rPr lang="en-CA" altLang="en-US" sz="1300">
                <a:latin typeface="Tahoma" panose="020B0604030504040204" pitchFamily="34" charset="0"/>
              </a:rPr>
              <a:pPr eaLnBrk="1" hangingPunct="1"/>
              <a:t>105</a:t>
            </a:fld>
            <a:endParaRPr lang="en-CA" altLang="en-US" sz="1300">
              <a:latin typeface="Tahoma" panose="020B0604030504040204" pitchFamily="34" charset="0"/>
            </a:endParaRPr>
          </a:p>
        </p:txBody>
      </p:sp>
      <p:sp>
        <p:nvSpPr>
          <p:cNvPr id="24579" name="Rectangle 1026"/>
          <p:cNvSpPr>
            <a:spLocks noGrp="1" noRot="1" noChangeAspect="1" noChangeArrowheads="1" noTextEdit="1"/>
          </p:cNvSpPr>
          <p:nvPr>
            <p:ph type="sldImg"/>
          </p:nvPr>
        </p:nvSpPr>
        <p:spPr>
          <a:xfrm>
            <a:off x="1258888" y="720725"/>
            <a:ext cx="4800600" cy="3600450"/>
          </a:xfrm>
          <a:ln/>
        </p:spPr>
      </p:sp>
      <p:sp>
        <p:nvSpPr>
          <p:cNvPr id="2458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2" rIns="91422" bIns="45712"/>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58462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E57A5BE-C77B-4605-BF22-79958E1E4CC7}" type="slidenum">
              <a:rPr lang="en-CA" altLang="en-US" sz="1300">
                <a:latin typeface="Tahoma" panose="020B0604030504040204" pitchFamily="34" charset="0"/>
              </a:rPr>
              <a:pPr eaLnBrk="1" hangingPunct="1"/>
              <a:t>106</a:t>
            </a:fld>
            <a:endParaRPr lang="en-CA" altLang="en-US" sz="1300">
              <a:latin typeface="Tahoma" panose="020B0604030504040204" pitchFamily="34" charset="0"/>
            </a:endParaRPr>
          </a:p>
        </p:txBody>
      </p:sp>
      <p:sp>
        <p:nvSpPr>
          <p:cNvPr id="25603" name="Rectangle 2"/>
          <p:cNvSpPr>
            <a:spLocks noGrp="1" noRot="1" noChangeAspect="1" noChangeArrowheads="1" noTextEdit="1"/>
          </p:cNvSpPr>
          <p:nvPr>
            <p:ph type="sldImg"/>
          </p:nvPr>
        </p:nvSpPr>
        <p:spPr>
          <a:xfrm>
            <a:off x="1258888" y="720725"/>
            <a:ext cx="4800600" cy="360045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2" rIns="91422" bIns="45712"/>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05589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447B09CA-53A3-4472-A52C-23486345BF38}" type="slidenum">
              <a:rPr lang="en-CA" altLang="en-US" sz="1300">
                <a:latin typeface="Tahoma" panose="020B0604030504040204" pitchFamily="34" charset="0"/>
              </a:rPr>
              <a:pPr eaLnBrk="1" hangingPunct="1"/>
              <a:t>107</a:t>
            </a:fld>
            <a:endParaRPr lang="en-CA" altLang="en-US" sz="1300">
              <a:latin typeface="Tahoma" panose="020B0604030504040204" pitchFamily="34" charset="0"/>
            </a:endParaRPr>
          </a:p>
        </p:txBody>
      </p:sp>
      <p:sp>
        <p:nvSpPr>
          <p:cNvPr id="26627" name="Rectangle 2"/>
          <p:cNvSpPr>
            <a:spLocks noGrp="1" noRot="1" noChangeAspect="1" noChangeArrowheads="1" noTextEdit="1"/>
          </p:cNvSpPr>
          <p:nvPr>
            <p:ph type="sldImg"/>
          </p:nvPr>
        </p:nvSpPr>
        <p:spPr>
          <a:xfrm>
            <a:off x="1258888" y="720725"/>
            <a:ext cx="4800600" cy="3600450"/>
          </a:xfrm>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lIns="91422" tIns="45712" rIns="91422" bIns="45712"/>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98463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18900E0-EC48-4C06-B440-C60C27C95D36}" type="slidenum">
              <a:rPr lang="en-CA" altLang="en-US" sz="1300">
                <a:latin typeface="Tahoma" panose="020B0604030504040204" pitchFamily="34" charset="0"/>
              </a:rPr>
              <a:pPr eaLnBrk="1" hangingPunct="1"/>
              <a:t>108</a:t>
            </a:fld>
            <a:endParaRPr lang="en-CA" altLang="en-US" sz="1300">
              <a:latin typeface="Tahoma" panose="020B0604030504040204" pitchFamily="34" charset="0"/>
            </a:endParaRPr>
          </a:p>
        </p:txBody>
      </p:sp>
      <p:sp>
        <p:nvSpPr>
          <p:cNvPr id="27651" name="Rectangle 2"/>
          <p:cNvSpPr>
            <a:spLocks noGrp="1" noRot="1" noChangeAspect="1" noChangeArrowheads="1" noTextEdit="1"/>
          </p:cNvSpPr>
          <p:nvPr>
            <p:ph type="sldImg"/>
          </p:nvPr>
        </p:nvSpPr>
        <p:spPr>
          <a:xfrm>
            <a:off x="1258888" y="720725"/>
            <a:ext cx="4800600" cy="3600450"/>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2" rIns="91422" bIns="45712"/>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23599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EE30A65-5370-4925-B3F4-B1BFF0742B6F}" type="slidenum">
              <a:rPr lang="en-CA" altLang="en-US" sz="1300">
                <a:latin typeface="Tahoma" panose="020B0604030504040204" pitchFamily="34" charset="0"/>
              </a:rPr>
              <a:pPr eaLnBrk="1" hangingPunct="1"/>
              <a:t>109</a:t>
            </a:fld>
            <a:endParaRPr lang="en-CA" altLang="en-US" sz="1300">
              <a:latin typeface="Tahoma" panose="020B0604030504040204" pitchFamily="34" charset="0"/>
            </a:endParaRPr>
          </a:p>
        </p:txBody>
      </p:sp>
      <p:sp>
        <p:nvSpPr>
          <p:cNvPr id="28675" name="Rectangle 2"/>
          <p:cNvSpPr>
            <a:spLocks noGrp="1" noRot="1" noChangeAspect="1" noChangeArrowheads="1" noTextEdit="1"/>
          </p:cNvSpPr>
          <p:nvPr>
            <p:ph type="sldImg"/>
          </p:nvPr>
        </p:nvSpPr>
        <p:spPr>
          <a:xfrm>
            <a:off x="1258888" y="720725"/>
            <a:ext cx="4800600" cy="3600450"/>
          </a:xfrm>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lIns="91422" tIns="45712" rIns="91422" bIns="45712"/>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7908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6DEF34-A5D4-4E7C-9B0D-4B468575A2DE}" type="slidenum">
              <a:rPr lang="en-US" smtClean="0"/>
              <a:t>41</a:t>
            </a:fld>
            <a:endParaRPr lang="en-US"/>
          </a:p>
        </p:txBody>
      </p:sp>
    </p:spTree>
    <p:extLst>
      <p:ext uri="{BB962C8B-B14F-4D97-AF65-F5344CB8AC3E}">
        <p14:creationId xmlns:p14="http://schemas.microsoft.com/office/powerpoint/2010/main" val="2926538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8C150B8-ECCF-421E-BE5A-ED8AB9B0AB41}" type="slidenum">
              <a:rPr lang="en-CA" altLang="en-US" sz="1300">
                <a:latin typeface="Tahoma" panose="020B0604030504040204" pitchFamily="34" charset="0"/>
              </a:rPr>
              <a:pPr eaLnBrk="1" hangingPunct="1"/>
              <a:t>110</a:t>
            </a:fld>
            <a:endParaRPr lang="en-CA" altLang="en-US" sz="1300">
              <a:latin typeface="Tahoma" panose="020B0604030504040204" pitchFamily="34" charset="0"/>
            </a:endParaRPr>
          </a:p>
        </p:txBody>
      </p:sp>
      <p:sp>
        <p:nvSpPr>
          <p:cNvPr id="29699" name="Rectangle 2"/>
          <p:cNvSpPr>
            <a:spLocks noGrp="1" noRot="1" noChangeAspect="1" noChangeArrowheads="1" noTextEdit="1"/>
          </p:cNvSpPr>
          <p:nvPr>
            <p:ph type="sldImg"/>
          </p:nvPr>
        </p:nvSpPr>
        <p:spPr>
          <a:xfrm>
            <a:off x="1258888" y="720725"/>
            <a:ext cx="4800600" cy="3600450"/>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2" rIns="91422" bIns="45712"/>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49257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00A8069-6B25-4789-AD0E-60A76A0CF7E9}" type="slidenum">
              <a:rPr lang="en-CA" altLang="en-US" sz="1300">
                <a:latin typeface="Tahoma" panose="020B0604030504040204" pitchFamily="34" charset="0"/>
              </a:rPr>
              <a:pPr eaLnBrk="1" hangingPunct="1"/>
              <a:t>111</a:t>
            </a:fld>
            <a:endParaRPr lang="en-CA" altLang="en-US" sz="1300">
              <a:latin typeface="Tahoma" panose="020B0604030504040204" pitchFamily="34" charset="0"/>
            </a:endParaRPr>
          </a:p>
        </p:txBody>
      </p:sp>
      <p:sp>
        <p:nvSpPr>
          <p:cNvPr id="30723" name="Rectangle 2"/>
          <p:cNvSpPr>
            <a:spLocks noGrp="1" noRot="1" noChangeAspect="1" noChangeArrowheads="1" noTextEdit="1"/>
          </p:cNvSpPr>
          <p:nvPr>
            <p:ph type="sldImg"/>
          </p:nvPr>
        </p:nvSpPr>
        <p:spPr>
          <a:xfrm>
            <a:off x="1258888" y="720725"/>
            <a:ext cx="4800600" cy="3600450"/>
          </a:xfrm>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lIns="91422" tIns="45712" rIns="91422" bIns="45712"/>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93674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7BCA036-E3FA-4A2E-97F7-E0772EB6EE03}" type="slidenum">
              <a:rPr lang="en-CA" altLang="en-US" sz="1300">
                <a:latin typeface="Tahoma" panose="020B0604030504040204" pitchFamily="34" charset="0"/>
              </a:rPr>
              <a:pPr eaLnBrk="1" hangingPunct="1"/>
              <a:t>112</a:t>
            </a:fld>
            <a:endParaRPr lang="en-CA" altLang="en-US" sz="1300">
              <a:latin typeface="Tahoma" panose="020B0604030504040204" pitchFamily="34" charset="0"/>
            </a:endParaRPr>
          </a:p>
        </p:txBody>
      </p:sp>
      <p:sp>
        <p:nvSpPr>
          <p:cNvPr id="31747" name="Rectangle 2"/>
          <p:cNvSpPr>
            <a:spLocks noGrp="1" noRot="1" noChangeAspect="1" noChangeArrowheads="1" noTextEdit="1"/>
          </p:cNvSpPr>
          <p:nvPr>
            <p:ph type="sldImg"/>
          </p:nvPr>
        </p:nvSpPr>
        <p:spPr>
          <a:xfrm>
            <a:off x="1258888" y="720725"/>
            <a:ext cx="4800600" cy="3600450"/>
          </a:xfrm>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lIns="91422" tIns="45712" rIns="91422" bIns="45712"/>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85371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38F99B8-8605-42BC-8E54-88EE78DB94FA}" type="slidenum">
              <a:rPr lang="en-CA" altLang="en-US" sz="1300">
                <a:latin typeface="Tahoma" panose="020B0604030504040204" pitchFamily="34" charset="0"/>
              </a:rPr>
              <a:pPr eaLnBrk="1" hangingPunct="1"/>
              <a:t>113</a:t>
            </a:fld>
            <a:endParaRPr lang="en-CA" altLang="en-US" sz="1300">
              <a:latin typeface="Tahoma" panose="020B0604030504040204" pitchFamily="34" charset="0"/>
            </a:endParaRPr>
          </a:p>
        </p:txBody>
      </p:sp>
      <p:sp>
        <p:nvSpPr>
          <p:cNvPr id="32771" name="Rectangle 2"/>
          <p:cNvSpPr>
            <a:spLocks noGrp="1" noRot="1" noChangeAspect="1" noChangeArrowheads="1" noTextEdit="1"/>
          </p:cNvSpPr>
          <p:nvPr>
            <p:ph type="sldImg"/>
          </p:nvPr>
        </p:nvSpPr>
        <p:spPr>
          <a:xfrm>
            <a:off x="1258888" y="720725"/>
            <a:ext cx="4800600" cy="3600450"/>
          </a:xfrm>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lIns="91422" tIns="45712" rIns="91422" bIns="45712"/>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35425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1DB8E340-8D8A-41DB-8C9C-6BE1F9B8B8DB}" type="slidenum">
              <a:rPr lang="en-CA" altLang="en-US" sz="1300">
                <a:latin typeface="Tahoma" panose="020B0604030504040204" pitchFamily="34" charset="0"/>
              </a:rPr>
              <a:pPr eaLnBrk="1" hangingPunct="1"/>
              <a:t>114</a:t>
            </a:fld>
            <a:endParaRPr lang="en-CA" altLang="en-US" sz="1300">
              <a:latin typeface="Tahoma" panose="020B0604030504040204" pitchFamily="34" charset="0"/>
            </a:endParaRPr>
          </a:p>
        </p:txBody>
      </p:sp>
      <p:sp>
        <p:nvSpPr>
          <p:cNvPr id="33795" name="Rectangle 2"/>
          <p:cNvSpPr>
            <a:spLocks noGrp="1" noRot="1" noChangeAspect="1" noChangeArrowheads="1" noTextEdit="1"/>
          </p:cNvSpPr>
          <p:nvPr>
            <p:ph type="sldImg"/>
          </p:nvPr>
        </p:nvSpPr>
        <p:spPr>
          <a:xfrm>
            <a:off x="1258888" y="720725"/>
            <a:ext cx="4800600" cy="3600450"/>
          </a:xfrm>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lIns="91422" tIns="45712" rIns="91422" bIns="45712"/>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68761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CD82E6-F233-4A25-97DC-FCFCDBCE55A2}" type="slidenum">
              <a:rPr lang="en-CA" altLang="en-US"/>
              <a:pPr eaLnBrk="1" hangingPunct="1"/>
              <a:t>57</a:t>
            </a:fld>
            <a:endParaRPr lang="en-CA" alt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596809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Calibri" panose="020F0502020204030204" pitchFamily="34" charset="0"/>
              </a:defRPr>
            </a:lvl1pPr>
            <a:lvl2pPr marL="742950" indent="-285750" defTabSz="966788">
              <a:spcBef>
                <a:spcPct val="30000"/>
              </a:spcBef>
              <a:defRPr sz="1200">
                <a:solidFill>
                  <a:schemeClr val="tx1"/>
                </a:solidFill>
                <a:latin typeface="Calibri" panose="020F0502020204030204" pitchFamily="34" charset="0"/>
              </a:defRPr>
            </a:lvl2pPr>
            <a:lvl3pPr marL="1143000" indent="-228600" defTabSz="966788">
              <a:spcBef>
                <a:spcPct val="30000"/>
              </a:spcBef>
              <a:defRPr sz="1200">
                <a:solidFill>
                  <a:schemeClr val="tx1"/>
                </a:solidFill>
                <a:latin typeface="Calibri" panose="020F0502020204030204" pitchFamily="34" charset="0"/>
              </a:defRPr>
            </a:lvl3pPr>
            <a:lvl4pPr marL="1600200" indent="-228600" defTabSz="966788">
              <a:spcBef>
                <a:spcPct val="30000"/>
              </a:spcBef>
              <a:defRPr sz="1200">
                <a:solidFill>
                  <a:schemeClr val="tx1"/>
                </a:solidFill>
                <a:latin typeface="Calibri" panose="020F0502020204030204" pitchFamily="34" charset="0"/>
              </a:defRPr>
            </a:lvl4pPr>
            <a:lvl5pPr marL="2057400" indent="-228600" defTabSz="966788">
              <a:spcBef>
                <a:spcPct val="30000"/>
              </a:spcBef>
              <a:defRPr sz="1200">
                <a:solidFill>
                  <a:schemeClr val="tx1"/>
                </a:solidFill>
                <a:latin typeface="Calibri" panose="020F0502020204030204" pitchFamily="34" charset="0"/>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D928E4-6439-4166-A33E-9D1C47CFD352}" type="slidenum">
              <a:rPr lang="en-US" sz="1300">
                <a:latin typeface="Times New Roman" panose="02020603050405020304" pitchFamily="18" charset="0"/>
              </a:rPr>
              <a:pPr>
                <a:spcBef>
                  <a:spcPct val="0"/>
                </a:spcBef>
              </a:pPr>
              <a:t>58</a:t>
            </a:fld>
            <a:endParaRPr lang="en-US" sz="1300">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bwMode="auto">
          <a:xfrm>
            <a:off x="914400" y="741363"/>
            <a:ext cx="4929188" cy="3698875"/>
          </a:xfrm>
          <a:solidFill>
            <a:srgbClr val="FFFFFF"/>
          </a:solidFill>
          <a:ln>
            <a:solidFill>
              <a:srgbClr val="000000"/>
            </a:solidFill>
            <a:miter lim="800000"/>
            <a:headEnd/>
            <a:tailEnd/>
          </a:ln>
        </p:spPr>
      </p:sp>
      <p:sp>
        <p:nvSpPr>
          <p:cNvPr id="50180" name="Rectangle 3"/>
          <p:cNvSpPr>
            <a:spLocks noGrp="1" noChangeArrowheads="1"/>
          </p:cNvSpPr>
          <p:nvPr>
            <p:ph type="body" idx="1"/>
          </p:nvPr>
        </p:nvSpPr>
        <p:spPr bwMode="auto">
          <a:xfrm>
            <a:off x="900113" y="4686300"/>
            <a:ext cx="4956175" cy="4440238"/>
          </a:xfrm>
          <a:solidFill>
            <a:srgbClr val="FFFFFF"/>
          </a:solidFill>
          <a:ln>
            <a:solidFill>
              <a:srgbClr val="000000"/>
            </a:solidFill>
            <a:miter lim="800000"/>
            <a:headEnd/>
            <a:tailEnd/>
          </a:ln>
        </p:spPr>
        <p:txBody>
          <a:bodyPr wrap="square" lIns="99026" tIns="49512" rIns="99026" bIns="49512"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131737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Calibri" panose="020F0502020204030204" pitchFamily="34" charset="0"/>
              </a:defRPr>
            </a:lvl1pPr>
            <a:lvl2pPr marL="742950" indent="-285750" defTabSz="966788">
              <a:spcBef>
                <a:spcPct val="30000"/>
              </a:spcBef>
              <a:defRPr sz="1200">
                <a:solidFill>
                  <a:schemeClr val="tx1"/>
                </a:solidFill>
                <a:latin typeface="Calibri" panose="020F0502020204030204" pitchFamily="34" charset="0"/>
              </a:defRPr>
            </a:lvl2pPr>
            <a:lvl3pPr marL="1143000" indent="-228600" defTabSz="966788">
              <a:spcBef>
                <a:spcPct val="30000"/>
              </a:spcBef>
              <a:defRPr sz="1200">
                <a:solidFill>
                  <a:schemeClr val="tx1"/>
                </a:solidFill>
                <a:latin typeface="Calibri" panose="020F0502020204030204" pitchFamily="34" charset="0"/>
              </a:defRPr>
            </a:lvl3pPr>
            <a:lvl4pPr marL="1600200" indent="-228600" defTabSz="966788">
              <a:spcBef>
                <a:spcPct val="30000"/>
              </a:spcBef>
              <a:defRPr sz="1200">
                <a:solidFill>
                  <a:schemeClr val="tx1"/>
                </a:solidFill>
                <a:latin typeface="Calibri" panose="020F0502020204030204" pitchFamily="34" charset="0"/>
              </a:defRPr>
            </a:lvl4pPr>
            <a:lvl5pPr marL="2057400" indent="-228600" defTabSz="966788">
              <a:spcBef>
                <a:spcPct val="30000"/>
              </a:spcBef>
              <a:defRPr sz="1200">
                <a:solidFill>
                  <a:schemeClr val="tx1"/>
                </a:solidFill>
                <a:latin typeface="Calibri" panose="020F0502020204030204" pitchFamily="34" charset="0"/>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8228A7-BB95-4345-904D-E6CF14820FE6}" type="slidenum">
              <a:rPr lang="en-US" sz="1300">
                <a:latin typeface="Times New Roman" panose="02020603050405020304" pitchFamily="18" charset="0"/>
              </a:rPr>
              <a:pPr>
                <a:spcBef>
                  <a:spcPct val="0"/>
                </a:spcBef>
              </a:pPr>
              <a:t>59</a:t>
            </a:fld>
            <a:endParaRPr lang="en-US" sz="1300">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bwMode="auto">
          <a:xfrm>
            <a:off x="914400" y="741363"/>
            <a:ext cx="4929188" cy="3698875"/>
          </a:xfrm>
          <a:solidFill>
            <a:srgbClr val="FFFFFF"/>
          </a:solidFill>
          <a:ln>
            <a:solidFill>
              <a:srgbClr val="000000"/>
            </a:solidFill>
            <a:miter lim="800000"/>
            <a:headEnd/>
            <a:tailEnd/>
          </a:ln>
        </p:spPr>
      </p:sp>
      <p:sp>
        <p:nvSpPr>
          <p:cNvPr id="52228" name="Rectangle 3"/>
          <p:cNvSpPr>
            <a:spLocks noGrp="1" noChangeArrowheads="1"/>
          </p:cNvSpPr>
          <p:nvPr>
            <p:ph type="body" idx="1"/>
          </p:nvPr>
        </p:nvSpPr>
        <p:spPr bwMode="auto">
          <a:xfrm>
            <a:off x="900113" y="4686300"/>
            <a:ext cx="4956175" cy="4440238"/>
          </a:xfrm>
          <a:solidFill>
            <a:srgbClr val="FFFFFF"/>
          </a:solidFill>
          <a:ln>
            <a:solidFill>
              <a:srgbClr val="000000"/>
            </a:solidFill>
            <a:miter lim="800000"/>
            <a:headEnd/>
            <a:tailEnd/>
          </a:ln>
        </p:spPr>
        <p:txBody>
          <a:bodyPr wrap="square" lIns="99026" tIns="49512" rIns="99026" bIns="49512"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270048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Calibri" panose="020F0502020204030204" pitchFamily="34" charset="0"/>
              </a:defRPr>
            </a:lvl1pPr>
            <a:lvl2pPr marL="742950" indent="-285750" defTabSz="966788">
              <a:spcBef>
                <a:spcPct val="30000"/>
              </a:spcBef>
              <a:defRPr sz="1200">
                <a:solidFill>
                  <a:schemeClr val="tx1"/>
                </a:solidFill>
                <a:latin typeface="Calibri" panose="020F0502020204030204" pitchFamily="34" charset="0"/>
              </a:defRPr>
            </a:lvl2pPr>
            <a:lvl3pPr marL="1143000" indent="-228600" defTabSz="966788">
              <a:spcBef>
                <a:spcPct val="30000"/>
              </a:spcBef>
              <a:defRPr sz="1200">
                <a:solidFill>
                  <a:schemeClr val="tx1"/>
                </a:solidFill>
                <a:latin typeface="Calibri" panose="020F0502020204030204" pitchFamily="34" charset="0"/>
              </a:defRPr>
            </a:lvl3pPr>
            <a:lvl4pPr marL="1600200" indent="-228600" defTabSz="966788">
              <a:spcBef>
                <a:spcPct val="30000"/>
              </a:spcBef>
              <a:defRPr sz="1200">
                <a:solidFill>
                  <a:schemeClr val="tx1"/>
                </a:solidFill>
                <a:latin typeface="Calibri" panose="020F0502020204030204" pitchFamily="34" charset="0"/>
              </a:defRPr>
            </a:lvl4pPr>
            <a:lvl5pPr marL="2057400" indent="-228600" defTabSz="966788">
              <a:spcBef>
                <a:spcPct val="30000"/>
              </a:spcBef>
              <a:defRPr sz="1200">
                <a:solidFill>
                  <a:schemeClr val="tx1"/>
                </a:solidFill>
                <a:latin typeface="Calibri" panose="020F0502020204030204" pitchFamily="34" charset="0"/>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9DA626-2B52-4F99-BFF2-0B749D3644E6}" type="slidenum">
              <a:rPr lang="en-US" sz="1300">
                <a:latin typeface="Times New Roman" panose="02020603050405020304" pitchFamily="18" charset="0"/>
              </a:rPr>
              <a:pPr>
                <a:spcBef>
                  <a:spcPct val="0"/>
                </a:spcBef>
              </a:pPr>
              <a:t>60</a:t>
            </a:fld>
            <a:endParaRPr lang="en-US" sz="1300">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bwMode="auto">
          <a:xfrm>
            <a:off x="914400" y="741363"/>
            <a:ext cx="4929188" cy="3698875"/>
          </a:xfrm>
          <a:solidFill>
            <a:srgbClr val="FFFFFF"/>
          </a:solidFill>
          <a:ln>
            <a:solidFill>
              <a:srgbClr val="000000"/>
            </a:solidFill>
            <a:miter lim="800000"/>
            <a:headEnd/>
            <a:tailEnd/>
          </a:ln>
        </p:spPr>
      </p:sp>
      <p:sp>
        <p:nvSpPr>
          <p:cNvPr id="56324" name="Rectangle 3"/>
          <p:cNvSpPr>
            <a:spLocks noGrp="1" noChangeArrowheads="1"/>
          </p:cNvSpPr>
          <p:nvPr>
            <p:ph type="body" idx="1"/>
          </p:nvPr>
        </p:nvSpPr>
        <p:spPr bwMode="auto">
          <a:xfrm>
            <a:off x="900113" y="4686300"/>
            <a:ext cx="4956175" cy="4440238"/>
          </a:xfrm>
          <a:solidFill>
            <a:srgbClr val="FFFFFF"/>
          </a:solidFill>
          <a:ln>
            <a:solidFill>
              <a:srgbClr val="000000"/>
            </a:solidFill>
            <a:miter lim="800000"/>
            <a:headEnd/>
            <a:tailEnd/>
          </a:ln>
        </p:spPr>
        <p:txBody>
          <a:bodyPr wrap="square" lIns="99026" tIns="49512" rIns="99026" bIns="49512"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257698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990662B-5FFC-42DD-AE2F-DDD995AEE7D8}" type="slidenum">
              <a:rPr lang="en-US" altLang="en-US"/>
              <a:pPr eaLnBrk="1" hangingPunct="1"/>
              <a:t>77</a:t>
            </a:fld>
            <a:endParaRPr lang="en-US" altLang="en-US"/>
          </a:p>
        </p:txBody>
      </p:sp>
    </p:spTree>
    <p:extLst>
      <p:ext uri="{BB962C8B-B14F-4D97-AF65-F5344CB8AC3E}">
        <p14:creationId xmlns:p14="http://schemas.microsoft.com/office/powerpoint/2010/main" val="47690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Calibri" panose="020F0502020204030204" pitchFamily="34" charset="0"/>
              </a:defRPr>
            </a:lvl1pPr>
            <a:lvl2pPr marL="742950" indent="-285750" defTabSz="966788">
              <a:spcBef>
                <a:spcPct val="30000"/>
              </a:spcBef>
              <a:defRPr sz="1200">
                <a:solidFill>
                  <a:schemeClr val="tx1"/>
                </a:solidFill>
                <a:latin typeface="Calibri" panose="020F0502020204030204" pitchFamily="34" charset="0"/>
              </a:defRPr>
            </a:lvl2pPr>
            <a:lvl3pPr marL="1143000" indent="-228600" defTabSz="966788">
              <a:spcBef>
                <a:spcPct val="30000"/>
              </a:spcBef>
              <a:defRPr sz="1200">
                <a:solidFill>
                  <a:schemeClr val="tx1"/>
                </a:solidFill>
                <a:latin typeface="Calibri" panose="020F0502020204030204" pitchFamily="34" charset="0"/>
              </a:defRPr>
            </a:lvl3pPr>
            <a:lvl4pPr marL="1600200" indent="-228600" defTabSz="966788">
              <a:spcBef>
                <a:spcPct val="30000"/>
              </a:spcBef>
              <a:defRPr sz="1200">
                <a:solidFill>
                  <a:schemeClr val="tx1"/>
                </a:solidFill>
                <a:latin typeface="Calibri" panose="020F0502020204030204" pitchFamily="34" charset="0"/>
              </a:defRPr>
            </a:lvl4pPr>
            <a:lvl5pPr marL="2057400" indent="-228600" defTabSz="966788">
              <a:spcBef>
                <a:spcPct val="30000"/>
              </a:spcBef>
              <a:defRPr sz="1200">
                <a:solidFill>
                  <a:schemeClr val="tx1"/>
                </a:solidFill>
                <a:latin typeface="Calibri" panose="020F0502020204030204" pitchFamily="34" charset="0"/>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75CCBF-0777-48C9-A520-5ED14CFCE8BB}" type="slidenum">
              <a:rPr lang="en-US" altLang="en-US" sz="1300">
                <a:latin typeface="Times New Roman" panose="02020603050405020304" pitchFamily="18" charset="0"/>
              </a:rPr>
              <a:pPr>
                <a:spcBef>
                  <a:spcPct val="0"/>
                </a:spcBef>
              </a:pPr>
              <a:t>98</a:t>
            </a:fld>
            <a:endParaRPr lang="en-US" altLang="en-US" sz="1300">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bwMode="auto">
          <a:xfrm>
            <a:off x="914400" y="741363"/>
            <a:ext cx="4929188" cy="3698875"/>
          </a:xfrm>
          <a:solidFill>
            <a:srgbClr val="FFFFFF"/>
          </a:solidFill>
          <a:ln>
            <a:solidFill>
              <a:srgbClr val="000000"/>
            </a:solidFill>
            <a:miter lim="800000"/>
            <a:headEnd/>
            <a:tailEnd/>
          </a:ln>
        </p:spPr>
      </p:sp>
      <p:sp>
        <p:nvSpPr>
          <p:cNvPr id="17412" name="Rectangle 3"/>
          <p:cNvSpPr>
            <a:spLocks noGrp="1" noChangeArrowheads="1"/>
          </p:cNvSpPr>
          <p:nvPr>
            <p:ph type="body" idx="1"/>
          </p:nvPr>
        </p:nvSpPr>
        <p:spPr bwMode="auto">
          <a:xfrm>
            <a:off x="900113" y="4686300"/>
            <a:ext cx="4956175" cy="4440238"/>
          </a:xfrm>
          <a:solidFill>
            <a:srgbClr val="FFFFFF"/>
          </a:solidFill>
          <a:ln>
            <a:solidFill>
              <a:srgbClr val="000000"/>
            </a:solidFill>
            <a:miter lim="800000"/>
            <a:headEnd/>
            <a:tailEnd/>
          </a:ln>
        </p:spPr>
        <p:txBody>
          <a:bodyPr wrap="square" lIns="99048" tIns="49524" rIns="99048" bIns="49524"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536541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Calibri" panose="020F0502020204030204" pitchFamily="34" charset="0"/>
              </a:defRPr>
            </a:lvl1pPr>
            <a:lvl2pPr marL="742950" indent="-285750" defTabSz="966788">
              <a:spcBef>
                <a:spcPct val="30000"/>
              </a:spcBef>
              <a:defRPr sz="1200">
                <a:solidFill>
                  <a:schemeClr val="tx1"/>
                </a:solidFill>
                <a:latin typeface="Calibri" panose="020F0502020204030204" pitchFamily="34" charset="0"/>
              </a:defRPr>
            </a:lvl2pPr>
            <a:lvl3pPr marL="1143000" indent="-228600" defTabSz="966788">
              <a:spcBef>
                <a:spcPct val="30000"/>
              </a:spcBef>
              <a:defRPr sz="1200">
                <a:solidFill>
                  <a:schemeClr val="tx1"/>
                </a:solidFill>
                <a:latin typeface="Calibri" panose="020F0502020204030204" pitchFamily="34" charset="0"/>
              </a:defRPr>
            </a:lvl3pPr>
            <a:lvl4pPr marL="1600200" indent="-228600" defTabSz="966788">
              <a:spcBef>
                <a:spcPct val="30000"/>
              </a:spcBef>
              <a:defRPr sz="1200">
                <a:solidFill>
                  <a:schemeClr val="tx1"/>
                </a:solidFill>
                <a:latin typeface="Calibri" panose="020F0502020204030204" pitchFamily="34" charset="0"/>
              </a:defRPr>
            </a:lvl4pPr>
            <a:lvl5pPr marL="2057400" indent="-228600" defTabSz="966788">
              <a:spcBef>
                <a:spcPct val="30000"/>
              </a:spcBef>
              <a:defRPr sz="1200">
                <a:solidFill>
                  <a:schemeClr val="tx1"/>
                </a:solidFill>
                <a:latin typeface="Calibri" panose="020F0502020204030204" pitchFamily="34" charset="0"/>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987AC5-4AEF-439E-A7FC-ECE8FF8B8521}" type="slidenum">
              <a:rPr lang="en-US" altLang="en-US" sz="1300">
                <a:latin typeface="Times New Roman" panose="02020603050405020304" pitchFamily="18" charset="0"/>
              </a:rPr>
              <a:pPr>
                <a:spcBef>
                  <a:spcPct val="0"/>
                </a:spcBef>
              </a:pPr>
              <a:t>99</a:t>
            </a:fld>
            <a:endParaRPr lang="en-US" altLang="en-US" sz="1300">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bwMode="auto">
          <a:xfrm>
            <a:off x="914400" y="741363"/>
            <a:ext cx="4929188" cy="3698875"/>
          </a:xfrm>
          <a:solidFill>
            <a:srgbClr val="FFFFFF"/>
          </a:solidFill>
          <a:ln>
            <a:solidFill>
              <a:srgbClr val="000000"/>
            </a:solidFill>
            <a:miter lim="800000"/>
            <a:headEnd/>
            <a:tailEnd/>
          </a:ln>
        </p:spPr>
      </p:sp>
      <p:sp>
        <p:nvSpPr>
          <p:cNvPr id="19460" name="Rectangle 3"/>
          <p:cNvSpPr>
            <a:spLocks noGrp="1" noChangeArrowheads="1"/>
          </p:cNvSpPr>
          <p:nvPr>
            <p:ph type="body" idx="1"/>
          </p:nvPr>
        </p:nvSpPr>
        <p:spPr bwMode="auto">
          <a:xfrm>
            <a:off x="900113" y="4686300"/>
            <a:ext cx="4956175" cy="4440238"/>
          </a:xfrm>
          <a:solidFill>
            <a:srgbClr val="FFFFFF"/>
          </a:solidFill>
          <a:ln>
            <a:solidFill>
              <a:srgbClr val="000000"/>
            </a:solidFill>
            <a:miter lim="800000"/>
            <a:headEnd/>
            <a:tailEnd/>
          </a:ln>
        </p:spPr>
        <p:txBody>
          <a:bodyPr wrap="square" lIns="99048" tIns="49524" rIns="99048" bIns="49524"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808511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pPr>
              <a:defRPr/>
            </a:pPr>
            <a:fld id="{96908106-373D-44D8-9DF1-7A29614D1508}" type="datetimeFigureOut">
              <a:rPr lang="en-MY">
                <a:solidFill>
                  <a:prstClr val="black">
                    <a:tint val="75000"/>
                  </a:prstClr>
                </a:solidFill>
              </a:rPr>
              <a:pPr>
                <a:defRPr/>
              </a:pPr>
              <a:t>27/9/2017</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B5B955F-9A60-47C8-BC1E-FB0650E4FC8C}"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125525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fld id="{88739DDE-32CE-4792-B6B5-03BDC8F5FBD9}" type="datetimeFigureOut">
              <a:rPr lang="en-MY">
                <a:solidFill>
                  <a:prstClr val="black">
                    <a:tint val="75000"/>
                  </a:prstClr>
                </a:solidFill>
              </a:rPr>
              <a:pPr>
                <a:defRPr/>
              </a:pPr>
              <a:t>27/9/2017</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7D95CE-F394-44DB-9B94-AF202EE901F4}"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83152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fld id="{429FD89B-C1BE-43BF-860C-AF41A1E761A0}" type="datetimeFigureOut">
              <a:rPr lang="en-MY">
                <a:solidFill>
                  <a:prstClr val="black">
                    <a:tint val="75000"/>
                  </a:prstClr>
                </a:solidFill>
              </a:rPr>
              <a:pPr>
                <a:defRPr/>
              </a:pPr>
              <a:t>27/9/2017</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0F27E4-361E-494D-A609-79A602E09EC0}"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1208607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smtClean="0"/>
              <a:t>Click to edit Master title style</a:t>
            </a:r>
            <a:endParaRPr lang="en-MY"/>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755525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654787"/>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effectLst>
                  <a:outerShdw blurRad="38100" dist="38100" dir="2700000" algn="tl">
                    <a:srgbClr val="000000">
                      <a:alpha val="43137"/>
                    </a:srgbClr>
                  </a:outerShdw>
                </a:effectLst>
              </a:defRPr>
            </a:lvl1pPr>
          </a:lstStyle>
          <a:p>
            <a:r>
              <a:rPr lang="en-US" dirty="0" smtClean="0"/>
              <a:t>Click to edit Master title style</a:t>
            </a:r>
            <a:endParaRPr lang="en-MY" dirty="0"/>
          </a:p>
        </p:txBody>
      </p:sp>
      <p:sp>
        <p:nvSpPr>
          <p:cNvPr id="3" name="Date Placeholder 3"/>
          <p:cNvSpPr>
            <a:spLocks noGrp="1"/>
          </p:cNvSpPr>
          <p:nvPr>
            <p:ph type="dt" sz="half" idx="10"/>
          </p:nvPr>
        </p:nvSpPr>
        <p:spPr/>
        <p:txBody>
          <a:bodyPr/>
          <a:lstStyle>
            <a:lvl1pPr>
              <a:defRPr/>
            </a:lvl1pPr>
          </a:lstStyle>
          <a:p>
            <a:pPr>
              <a:defRPr/>
            </a:pPr>
            <a:fld id="{B02A6305-7282-48D7-98F4-4707BCE90B50}" type="datetimeFigureOut">
              <a:rPr lang="en-MY">
                <a:solidFill>
                  <a:prstClr val="black">
                    <a:tint val="75000"/>
                  </a:prstClr>
                </a:solidFill>
              </a:rPr>
              <a:pPr>
                <a:defRPr/>
              </a:pPr>
              <a:t>27/9/2017</a:t>
            </a:fld>
            <a:endParaRPr lang="en-MY">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302620F-2723-4C1D-A0D6-2D78DF04BBE5}" type="slidenum">
              <a:rPr lang="en-MY">
                <a:solidFill>
                  <a:prstClr val="black">
                    <a:tint val="75000"/>
                  </a:prstClr>
                </a:solidFill>
              </a:rPr>
              <a:pPr>
                <a:defRPr/>
              </a:pPr>
              <a:t>‹#›</a:t>
            </a:fld>
            <a:endParaRPr lang="en-MY">
              <a:solidFill>
                <a:prstClr val="black">
                  <a:tint val="75000"/>
                </a:prstClr>
              </a:solidFill>
            </a:endParaRPr>
          </a:p>
        </p:txBody>
      </p:sp>
      <p:sp>
        <p:nvSpPr>
          <p:cNvPr id="12" name="Text Placeholder 11"/>
          <p:cNvSpPr>
            <a:spLocks noGrp="1"/>
          </p:cNvSpPr>
          <p:nvPr>
            <p:ph type="body" sz="quarter" idx="13"/>
          </p:nvPr>
        </p:nvSpPr>
        <p:spPr>
          <a:xfrm>
            <a:off x="457200" y="1529154"/>
            <a:ext cx="8229600" cy="914400"/>
          </a:xfrm>
          <a:prstGeom prst="roundRect">
            <a:avLst/>
          </a:prstGeom>
          <a:ln>
            <a:solidFill>
              <a:schemeClr val="bg1"/>
            </a:solidFill>
          </a:ln>
        </p:spPr>
        <p:style>
          <a:lnRef idx="2">
            <a:schemeClr val="accent2">
              <a:shade val="50000"/>
            </a:schemeClr>
          </a:lnRef>
          <a:fillRef idx="1">
            <a:schemeClr val="accent2"/>
          </a:fillRef>
          <a:effectRef idx="0">
            <a:schemeClr val="accent2"/>
          </a:effectRef>
          <a:fontRef idx="none"/>
        </p:style>
        <p:txBody>
          <a:bodyPr anchor="ctr" anchorCtr="0"/>
          <a:lstStyle>
            <a:lvl1pPr marL="342900" indent="-342900">
              <a:buClr>
                <a:schemeClr val="bg1"/>
              </a:buClr>
              <a:buFont typeface="Wingdings" panose="05000000000000000000" pitchFamily="2" charset="2"/>
              <a:buChar char="{"/>
              <a:defRPr sz="2400">
                <a:solidFill>
                  <a:schemeClr val="bg1"/>
                </a:solidFill>
              </a:defRPr>
            </a:lvl1pPr>
            <a:lvl2pPr marL="742950" indent="-285750">
              <a:buFont typeface="Wingdings 2" panose="05020102010507070707" pitchFamily="18" charset="2"/>
              <a:buChar char=""/>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p:txBody>
      </p:sp>
      <p:sp>
        <p:nvSpPr>
          <p:cNvPr id="14" name="Text Placeholder 11"/>
          <p:cNvSpPr>
            <a:spLocks noGrp="1"/>
          </p:cNvSpPr>
          <p:nvPr>
            <p:ph type="body" sz="quarter" idx="14"/>
          </p:nvPr>
        </p:nvSpPr>
        <p:spPr>
          <a:xfrm>
            <a:off x="455645" y="2514600"/>
            <a:ext cx="8229600" cy="914400"/>
          </a:xfrm>
          <a:prstGeom prst="roundRect">
            <a:avLst/>
          </a:prstGeom>
          <a:solidFill>
            <a:schemeClr val="accent3"/>
          </a:solidFill>
          <a:ln>
            <a:solidFill>
              <a:schemeClr val="bg1"/>
            </a:solidFill>
          </a:ln>
        </p:spPr>
        <p:style>
          <a:lnRef idx="2">
            <a:schemeClr val="accent2">
              <a:shade val="50000"/>
            </a:schemeClr>
          </a:lnRef>
          <a:fillRef idx="1">
            <a:schemeClr val="accent2"/>
          </a:fillRef>
          <a:effectRef idx="0">
            <a:schemeClr val="accent2"/>
          </a:effectRef>
          <a:fontRef idx="none"/>
        </p:style>
        <p:txBody>
          <a:bodyPr/>
          <a:lstStyle>
            <a:lvl1pPr marL="342900" indent="-342900">
              <a:buClr>
                <a:schemeClr val="bg1"/>
              </a:buClr>
              <a:buFont typeface="Wingdings" panose="05000000000000000000" pitchFamily="2" charset="2"/>
              <a:buChar char="{"/>
              <a:defRPr sz="2400">
                <a:solidFill>
                  <a:schemeClr val="bg1"/>
                </a:solidFill>
              </a:defRPr>
            </a:lvl1pPr>
            <a:lvl2pPr marL="742950" indent="-285750">
              <a:buFont typeface="Wingdings 2" panose="05020102010507070707" pitchFamily="18" charset="2"/>
              <a:buChar char=""/>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p:txBody>
      </p:sp>
      <p:sp>
        <p:nvSpPr>
          <p:cNvPr id="15" name="Text Placeholder 11"/>
          <p:cNvSpPr>
            <a:spLocks noGrp="1"/>
          </p:cNvSpPr>
          <p:nvPr>
            <p:ph type="body" sz="quarter" idx="15"/>
          </p:nvPr>
        </p:nvSpPr>
        <p:spPr>
          <a:xfrm>
            <a:off x="455645" y="3505200"/>
            <a:ext cx="8229600" cy="914400"/>
          </a:xfrm>
          <a:prstGeom prst="roundRect">
            <a:avLst/>
          </a:prstGeom>
          <a:solidFill>
            <a:schemeClr val="accent4"/>
          </a:solidFill>
          <a:ln>
            <a:solidFill>
              <a:schemeClr val="bg1"/>
            </a:solidFill>
          </a:ln>
        </p:spPr>
        <p:style>
          <a:lnRef idx="2">
            <a:schemeClr val="accent2">
              <a:shade val="50000"/>
            </a:schemeClr>
          </a:lnRef>
          <a:fillRef idx="1">
            <a:schemeClr val="accent2"/>
          </a:fillRef>
          <a:effectRef idx="0">
            <a:schemeClr val="accent2"/>
          </a:effectRef>
          <a:fontRef idx="none"/>
        </p:style>
        <p:txBody>
          <a:bodyPr/>
          <a:lstStyle>
            <a:lvl1pPr marL="342900" indent="-342900">
              <a:buClr>
                <a:schemeClr val="bg1"/>
              </a:buClr>
              <a:buFont typeface="Wingdings" panose="05000000000000000000" pitchFamily="2" charset="2"/>
              <a:buChar char="{"/>
              <a:defRPr sz="2400">
                <a:solidFill>
                  <a:schemeClr val="bg1"/>
                </a:solidFill>
              </a:defRPr>
            </a:lvl1pPr>
            <a:lvl2pPr marL="742950" indent="-285750">
              <a:buFont typeface="Wingdings 2" panose="05020102010507070707" pitchFamily="18" charset="2"/>
              <a:buChar char=""/>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p:txBody>
      </p:sp>
      <p:sp>
        <p:nvSpPr>
          <p:cNvPr id="16" name="Text Placeholder 11"/>
          <p:cNvSpPr>
            <a:spLocks noGrp="1"/>
          </p:cNvSpPr>
          <p:nvPr>
            <p:ph type="body" sz="quarter" idx="16"/>
          </p:nvPr>
        </p:nvSpPr>
        <p:spPr>
          <a:xfrm>
            <a:off x="455645" y="4495800"/>
            <a:ext cx="8229600" cy="914400"/>
          </a:xfrm>
          <a:prstGeom prst="roundRect">
            <a:avLst/>
          </a:prstGeom>
          <a:solidFill>
            <a:schemeClr val="accent5"/>
          </a:solidFill>
          <a:ln>
            <a:solidFill>
              <a:schemeClr val="bg1"/>
            </a:solidFill>
          </a:ln>
        </p:spPr>
        <p:style>
          <a:lnRef idx="2">
            <a:schemeClr val="accent2">
              <a:shade val="50000"/>
            </a:schemeClr>
          </a:lnRef>
          <a:fillRef idx="1">
            <a:schemeClr val="accent2"/>
          </a:fillRef>
          <a:effectRef idx="0">
            <a:schemeClr val="accent2"/>
          </a:effectRef>
          <a:fontRef idx="none"/>
        </p:style>
        <p:txBody>
          <a:bodyPr/>
          <a:lstStyle>
            <a:lvl1pPr marL="342900" indent="-342900">
              <a:buClr>
                <a:schemeClr val="bg1"/>
              </a:buClr>
              <a:buFont typeface="Wingdings" panose="05000000000000000000" pitchFamily="2" charset="2"/>
              <a:buChar char="{"/>
              <a:defRPr sz="2400">
                <a:solidFill>
                  <a:schemeClr val="bg1"/>
                </a:solidFill>
              </a:defRPr>
            </a:lvl1pPr>
            <a:lvl2pPr marL="742950" indent="-285750">
              <a:buFont typeface="Wingdings 2" panose="05020102010507070707" pitchFamily="18" charset="2"/>
              <a:buChar char=""/>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p:txBody>
      </p:sp>
      <p:sp>
        <p:nvSpPr>
          <p:cNvPr id="17" name="Text Placeholder 11"/>
          <p:cNvSpPr>
            <a:spLocks noGrp="1"/>
          </p:cNvSpPr>
          <p:nvPr>
            <p:ph type="body" sz="quarter" idx="17"/>
          </p:nvPr>
        </p:nvSpPr>
        <p:spPr>
          <a:xfrm>
            <a:off x="455645" y="5502679"/>
            <a:ext cx="8229600" cy="914400"/>
          </a:xfrm>
          <a:prstGeom prst="roundRect">
            <a:avLst/>
          </a:prstGeom>
          <a:solidFill>
            <a:schemeClr val="accent6"/>
          </a:solidFill>
          <a:ln>
            <a:solidFill>
              <a:schemeClr val="bg1"/>
            </a:solidFill>
          </a:ln>
        </p:spPr>
        <p:style>
          <a:lnRef idx="2">
            <a:schemeClr val="accent2">
              <a:shade val="50000"/>
            </a:schemeClr>
          </a:lnRef>
          <a:fillRef idx="1">
            <a:schemeClr val="accent2"/>
          </a:fillRef>
          <a:effectRef idx="0">
            <a:schemeClr val="accent2"/>
          </a:effectRef>
          <a:fontRef idx="none"/>
        </p:style>
        <p:txBody>
          <a:bodyPr/>
          <a:lstStyle>
            <a:lvl1pPr marL="342900" indent="-342900">
              <a:buClr>
                <a:schemeClr val="bg1"/>
              </a:buClr>
              <a:buFont typeface="Wingdings" panose="05000000000000000000" pitchFamily="2" charset="2"/>
              <a:buChar char="{"/>
              <a:defRPr sz="2400">
                <a:solidFill>
                  <a:schemeClr val="bg1"/>
                </a:solidFill>
              </a:defRPr>
            </a:lvl1pPr>
            <a:lvl2pPr marL="742950" indent="-285750">
              <a:buFont typeface="Wingdings 2" panose="05020102010507070707" pitchFamily="18" charset="2"/>
              <a:buChar char=""/>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0349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fld id="{D1A158E2-BC13-4F50-8BBE-C7C3A32D1474}" type="datetimeFigureOut">
              <a:rPr lang="en-MY">
                <a:solidFill>
                  <a:prstClr val="black">
                    <a:tint val="75000"/>
                  </a:prstClr>
                </a:solidFill>
              </a:rPr>
              <a:pPr>
                <a:defRPr/>
              </a:pPr>
              <a:t>27/9/2017</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F39769-412B-442C-8C4E-CB6033C33AD7}"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150095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E68A3E-36C9-4752-B577-B62A2CCFF664}" type="datetimeFigureOut">
              <a:rPr lang="en-MY">
                <a:solidFill>
                  <a:prstClr val="black">
                    <a:tint val="75000"/>
                  </a:prstClr>
                </a:solidFill>
              </a:rPr>
              <a:pPr>
                <a:defRPr/>
              </a:pPr>
              <a:t>27/9/2017</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331031-B76B-4A32-BD4A-ABEFECDD148F}"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140457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3"/>
          <p:cNvSpPr>
            <a:spLocks noGrp="1"/>
          </p:cNvSpPr>
          <p:nvPr>
            <p:ph type="dt" sz="half" idx="10"/>
          </p:nvPr>
        </p:nvSpPr>
        <p:spPr/>
        <p:txBody>
          <a:bodyPr/>
          <a:lstStyle>
            <a:lvl1pPr>
              <a:defRPr/>
            </a:lvl1pPr>
          </a:lstStyle>
          <a:p>
            <a:pPr>
              <a:defRPr/>
            </a:pPr>
            <a:fld id="{2ED56E9B-D892-449F-AD2B-C05E8D9CE7F6}" type="datetimeFigureOut">
              <a:rPr lang="en-MY">
                <a:solidFill>
                  <a:prstClr val="black">
                    <a:tint val="75000"/>
                  </a:prstClr>
                </a:solidFill>
              </a:rPr>
              <a:pPr>
                <a:defRPr/>
              </a:pPr>
              <a:t>27/9/2017</a:t>
            </a:fld>
            <a:endParaRPr lang="en-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097E55-29D3-458D-8187-25BE8D5275DE}"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293548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3"/>
          <p:cNvSpPr>
            <a:spLocks noGrp="1"/>
          </p:cNvSpPr>
          <p:nvPr>
            <p:ph type="dt" sz="half" idx="10"/>
          </p:nvPr>
        </p:nvSpPr>
        <p:spPr/>
        <p:txBody>
          <a:bodyPr/>
          <a:lstStyle>
            <a:lvl1pPr>
              <a:defRPr/>
            </a:lvl1pPr>
          </a:lstStyle>
          <a:p>
            <a:pPr>
              <a:defRPr/>
            </a:pPr>
            <a:fld id="{7D80B651-01E2-449E-912B-B1C91B54E74D}" type="datetimeFigureOut">
              <a:rPr lang="en-MY">
                <a:solidFill>
                  <a:prstClr val="black">
                    <a:tint val="75000"/>
                  </a:prstClr>
                </a:solidFill>
              </a:rPr>
              <a:pPr>
                <a:defRPr/>
              </a:pPr>
              <a:t>27/9/2017</a:t>
            </a:fld>
            <a:endParaRPr lang="en-MY">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688BFA2-2A9E-4F96-8F69-22415848D6DB}"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164946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pPr>
              <a:defRPr/>
            </a:pPr>
            <a:fld id="{B02A6305-7282-48D7-98F4-4707BCE90B50}" type="datetimeFigureOut">
              <a:rPr lang="en-MY">
                <a:solidFill>
                  <a:prstClr val="black">
                    <a:tint val="75000"/>
                  </a:prstClr>
                </a:solidFill>
              </a:rPr>
              <a:pPr>
                <a:defRPr/>
              </a:pPr>
              <a:t>27/9/2017</a:t>
            </a:fld>
            <a:endParaRPr lang="en-MY">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302620F-2723-4C1D-A0D6-2D78DF04BBE5}"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342441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8A0E29-0CB6-437B-B927-0738FB0AE310}" type="datetimeFigureOut">
              <a:rPr lang="en-MY">
                <a:solidFill>
                  <a:prstClr val="black">
                    <a:tint val="75000"/>
                  </a:prstClr>
                </a:solidFill>
              </a:rPr>
              <a:pPr>
                <a:defRPr/>
              </a:pPr>
              <a:t>27/9/2017</a:t>
            </a:fld>
            <a:endParaRPr lang="en-MY">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1F368E8-7762-4CC4-9161-103D68C3B527}"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410306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FBFA9E-9862-4E23-B972-0B0B2DFE30B3}" type="datetimeFigureOut">
              <a:rPr lang="en-MY">
                <a:solidFill>
                  <a:prstClr val="black">
                    <a:tint val="75000"/>
                  </a:prstClr>
                </a:solidFill>
              </a:rPr>
              <a:pPr>
                <a:defRPr/>
              </a:pPr>
              <a:t>27/9/2017</a:t>
            </a:fld>
            <a:endParaRPr lang="en-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B1DB542-F085-45F1-AF3E-F1AE0F4101E2}"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112038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MY"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3CD48E-6A16-4B08-9BE7-8224E2763E32}" type="datetimeFigureOut">
              <a:rPr lang="en-MY">
                <a:solidFill>
                  <a:prstClr val="black">
                    <a:tint val="75000"/>
                  </a:prstClr>
                </a:solidFill>
              </a:rPr>
              <a:pPr>
                <a:defRPr/>
              </a:pPr>
              <a:t>27/9/2017</a:t>
            </a:fld>
            <a:endParaRPr lang="en-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B0185E-359C-42B0-B25B-3C3BBD808EE0}"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400159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MY"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MY"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7EE7152-6909-4618-BDFA-5049A6E696F4}" type="datetimeFigureOut">
              <a:rPr lang="en-MY">
                <a:solidFill>
                  <a:prstClr val="black">
                    <a:tint val="75000"/>
                  </a:prstClr>
                </a:solidFill>
              </a:rPr>
              <a:pPr>
                <a:defRPr/>
              </a:pPr>
              <a:t>27/9/2017</a:t>
            </a:fld>
            <a:endParaRPr lang="en-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EE15C99-C70B-4EFB-91A5-0C57D5B15733}" type="slidenum">
              <a:rPr lang="en-MY">
                <a:solidFill>
                  <a:prstClr val="black">
                    <a:tint val="75000"/>
                  </a:prstClr>
                </a:solidFill>
              </a:rPr>
              <a:pPr>
                <a:defRPr/>
              </a:pPr>
              <a:t>‹#›</a:t>
            </a:fld>
            <a:endParaRPr lang="en-MY">
              <a:solidFill>
                <a:prstClr val="black">
                  <a:tint val="75000"/>
                </a:prstClr>
              </a:solidFill>
            </a:endParaRPr>
          </a:p>
        </p:txBody>
      </p:sp>
      <p:pic>
        <p:nvPicPr>
          <p:cNvPr id="1031" name="Picture 7"/>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133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12" charset="0"/>
        </a:defRPr>
      </a:lvl2pPr>
      <a:lvl3pPr algn="ctr" rtl="0" eaLnBrk="0" fontAlgn="base" hangingPunct="0">
        <a:spcBef>
          <a:spcPct val="0"/>
        </a:spcBef>
        <a:spcAft>
          <a:spcPct val="0"/>
        </a:spcAft>
        <a:defRPr sz="4400">
          <a:solidFill>
            <a:schemeClr val="tx1"/>
          </a:solidFill>
          <a:latin typeface="Calibri" pitchFamily="-112" charset="0"/>
        </a:defRPr>
      </a:lvl3pPr>
      <a:lvl4pPr algn="ctr" rtl="0" eaLnBrk="0" fontAlgn="base" hangingPunct="0">
        <a:spcBef>
          <a:spcPct val="0"/>
        </a:spcBef>
        <a:spcAft>
          <a:spcPct val="0"/>
        </a:spcAft>
        <a:defRPr sz="4400">
          <a:solidFill>
            <a:schemeClr val="tx1"/>
          </a:solidFill>
          <a:latin typeface="Calibri" pitchFamily="-112" charset="0"/>
        </a:defRPr>
      </a:lvl4pPr>
      <a:lvl5pPr algn="ctr" rtl="0" eaLnBrk="0" fontAlgn="base" hangingPunct="0">
        <a:spcBef>
          <a:spcPct val="0"/>
        </a:spcBef>
        <a:spcAft>
          <a:spcPct val="0"/>
        </a:spcAft>
        <a:defRPr sz="4400">
          <a:solidFill>
            <a:schemeClr val="tx1"/>
          </a:solidFill>
          <a:latin typeface="Calibri" pitchFamily="-112" charset="0"/>
        </a:defRPr>
      </a:lvl5pPr>
      <a:lvl6pPr marL="457200" algn="ctr" rtl="0" fontAlgn="base">
        <a:spcBef>
          <a:spcPct val="0"/>
        </a:spcBef>
        <a:spcAft>
          <a:spcPct val="0"/>
        </a:spcAft>
        <a:defRPr sz="4400">
          <a:solidFill>
            <a:schemeClr val="tx1"/>
          </a:solidFill>
          <a:latin typeface="Calibri" pitchFamily="-112" charset="0"/>
        </a:defRPr>
      </a:lvl6pPr>
      <a:lvl7pPr marL="914400" algn="ctr" rtl="0" fontAlgn="base">
        <a:spcBef>
          <a:spcPct val="0"/>
        </a:spcBef>
        <a:spcAft>
          <a:spcPct val="0"/>
        </a:spcAft>
        <a:defRPr sz="4400">
          <a:solidFill>
            <a:schemeClr val="tx1"/>
          </a:solidFill>
          <a:latin typeface="Calibri" pitchFamily="-112" charset="0"/>
        </a:defRPr>
      </a:lvl7pPr>
      <a:lvl8pPr marL="1371600" algn="ctr" rtl="0" fontAlgn="base">
        <a:spcBef>
          <a:spcPct val="0"/>
        </a:spcBef>
        <a:spcAft>
          <a:spcPct val="0"/>
        </a:spcAft>
        <a:defRPr sz="4400">
          <a:solidFill>
            <a:schemeClr val="tx1"/>
          </a:solidFill>
          <a:latin typeface="Calibri" pitchFamily="-112" charset="0"/>
        </a:defRPr>
      </a:lvl8pPr>
      <a:lvl9pPr marL="1828800" algn="ctr" rtl="0" fontAlgn="base">
        <a:spcBef>
          <a:spcPct val="0"/>
        </a:spcBef>
        <a:spcAft>
          <a:spcPct val="0"/>
        </a:spcAft>
        <a:defRPr sz="4400">
          <a:solidFill>
            <a:schemeClr val="tx1"/>
          </a:solidFill>
          <a:latin typeface="Calibri" pitchFamily="-112"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5.bin"/><Relationship Id="rId5" Type="http://schemas.openxmlformats.org/officeDocument/2006/relationships/image" Target="../media/image25.emf"/><Relationship Id="rId4" Type="http://schemas.openxmlformats.org/officeDocument/2006/relationships/oleObject" Target="../embeddings/oleObject24.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7.bin"/><Relationship Id="rId5" Type="http://schemas.openxmlformats.org/officeDocument/2006/relationships/image" Target="../media/image27.emf"/><Relationship Id="rId4" Type="http://schemas.openxmlformats.org/officeDocument/2006/relationships/oleObject" Target="../embeddings/oleObject26.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0.emf"/><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oleObject" Target="../embeddings/oleObject29.bin"/><Relationship Id="rId5" Type="http://schemas.openxmlformats.org/officeDocument/2006/relationships/image" Target="../media/image29.emf"/><Relationship Id="rId4" Type="http://schemas.openxmlformats.org/officeDocument/2006/relationships/oleObject" Target="../embeddings/oleObject28.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1.bin"/><Relationship Id="rId5" Type="http://schemas.openxmlformats.org/officeDocument/2006/relationships/image" Target="../media/image31.emf"/><Relationship Id="rId4" Type="http://schemas.openxmlformats.org/officeDocument/2006/relationships/oleObject" Target="../embeddings/oleObject30.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3.bin"/><Relationship Id="rId5" Type="http://schemas.openxmlformats.org/officeDocument/2006/relationships/image" Target="../media/image33.emf"/><Relationship Id="rId4" Type="http://schemas.openxmlformats.org/officeDocument/2006/relationships/oleObject" Target="../embeddings/oleObject32.bin"/></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35.emf"/><Relationship Id="rId4" Type="http://schemas.openxmlformats.org/officeDocument/2006/relationships/oleObject" Target="../embeddings/oleObject34.bin"/></Relationships>
</file>

<file path=ppt/slides/_rels/slide10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notesSlide" Target="../notesSlides/notesSlide21.xml"/><Relationship Id="rId7"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40.jpeg"/><Relationship Id="rId5" Type="http://schemas.openxmlformats.org/officeDocument/2006/relationships/image" Target="../media/image38.emf"/><Relationship Id="rId4" Type="http://schemas.openxmlformats.org/officeDocument/2006/relationships/oleObject" Target="../embeddings/oleObject35.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40.jpeg"/><Relationship Id="rId5" Type="http://schemas.openxmlformats.org/officeDocument/2006/relationships/image" Target="../media/image41.emf"/><Relationship Id="rId4" Type="http://schemas.openxmlformats.org/officeDocument/2006/relationships/oleObject" Target="../embeddings/oleObject37.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40.jpeg"/><Relationship Id="rId5" Type="http://schemas.openxmlformats.org/officeDocument/2006/relationships/image" Target="../media/image42.emf"/><Relationship Id="rId4" Type="http://schemas.openxmlformats.org/officeDocument/2006/relationships/oleObject" Target="../embeddings/oleObject38.bin"/></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7.bin"/><Relationship Id="rId18" Type="http://schemas.openxmlformats.org/officeDocument/2006/relationships/image" Target="../media/image11.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8.wmf"/><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image" Target="../media/image10.wmf"/><Relationship Id="rId1" Type="http://schemas.openxmlformats.org/officeDocument/2006/relationships/vmlDrawing" Target="../drawings/vmlDrawing2.vml"/><Relationship Id="rId6" Type="http://schemas.openxmlformats.org/officeDocument/2006/relationships/image" Target="../media/image5.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5.bin"/><Relationship Id="rId14" Type="http://schemas.openxmlformats.org/officeDocument/2006/relationships/image" Target="../media/image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4.xml"/><Relationship Id="rId1" Type="http://schemas.openxmlformats.org/officeDocument/2006/relationships/vmlDrawing" Target="../drawings/vmlDrawing5.vml"/><Relationship Id="rId4" Type="http://schemas.openxmlformats.org/officeDocument/2006/relationships/image" Target="../media/image14.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16.emf"/><Relationship Id="rId5" Type="http://schemas.openxmlformats.org/officeDocument/2006/relationships/oleObject" Target="../embeddings/oleObject14.bin"/><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4.xml"/><Relationship Id="rId1" Type="http://schemas.openxmlformats.org/officeDocument/2006/relationships/vmlDrawing" Target="../drawings/vmlDrawing7.vml"/><Relationship Id="rId4" Type="http://schemas.openxmlformats.org/officeDocument/2006/relationships/image" Target="../media/image1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9.wmf"/><Relationship Id="rId4" Type="http://schemas.openxmlformats.org/officeDocument/2006/relationships/oleObject" Target="../embeddings/oleObject17.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9.wmf"/><Relationship Id="rId4" Type="http://schemas.openxmlformats.org/officeDocument/2006/relationships/oleObject" Target="../embeddings/oleObject18.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0.wmf"/><Relationship Id="rId4" Type="http://schemas.openxmlformats.org/officeDocument/2006/relationships/oleObject" Target="../embeddings/oleObject19.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1.bin"/><Relationship Id="rId5" Type="http://schemas.openxmlformats.org/officeDocument/2006/relationships/image" Target="../media/image21.emf"/><Relationship Id="rId4" Type="http://schemas.openxmlformats.org/officeDocument/2006/relationships/oleObject" Target="../embeddings/oleObject20.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3.bin"/><Relationship Id="rId5" Type="http://schemas.openxmlformats.org/officeDocument/2006/relationships/image" Target="../media/image23.emf"/><Relationship Id="rId4" Type="http://schemas.openxmlformats.org/officeDocument/2006/relationships/oleObject" Target="../embeddings/oleObject2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01: PROGRAMMING PROBLEM-SOLVING</a:t>
            </a:r>
            <a:endParaRPr lang="en-GB"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t>Programming Technique I</a:t>
            </a:r>
          </a:p>
          <a:p>
            <a:r>
              <a:rPr lang="en-US" dirty="0" smtClean="0"/>
              <a:t>(SCSJ1013)</a:t>
            </a:r>
            <a:endParaRPr lang="en-GB" dirty="0"/>
          </a:p>
        </p:txBody>
      </p:sp>
    </p:spTree>
    <p:extLst>
      <p:ext uri="{BB962C8B-B14F-4D97-AF65-F5344CB8AC3E}">
        <p14:creationId xmlns:p14="http://schemas.microsoft.com/office/powerpoint/2010/main" val="2337191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a:t>
            </a:r>
            <a:r>
              <a:rPr lang="en-US" dirty="0" smtClean="0"/>
              <a:t>Exercise 2</a:t>
            </a:r>
            <a:endParaRPr lang="en-GB" dirty="0"/>
          </a:p>
        </p:txBody>
      </p:sp>
      <p:sp>
        <p:nvSpPr>
          <p:cNvPr id="3" name="Text Placeholder 2"/>
          <p:cNvSpPr>
            <a:spLocks noGrp="1"/>
          </p:cNvSpPr>
          <p:nvPr>
            <p:ph type="body" sz="quarter" idx="13"/>
          </p:nvPr>
        </p:nvSpPr>
        <p:spPr>
          <a:xfrm>
            <a:off x="457200" y="1529154"/>
            <a:ext cx="8229600" cy="1137846"/>
          </a:xfrm>
        </p:spPr>
        <p:txBody>
          <a:bodyPr/>
          <a:lstStyle/>
          <a:p>
            <a:pPr marL="0" indent="0">
              <a:buNone/>
            </a:pPr>
            <a:r>
              <a:rPr lang="en-US" dirty="0" smtClean="0"/>
              <a:t>Identify </a:t>
            </a:r>
            <a:r>
              <a:rPr lang="en-US" dirty="0"/>
              <a:t>the following </a:t>
            </a:r>
            <a:r>
              <a:rPr lang="en-US" dirty="0" smtClean="0"/>
              <a:t>information:  </a:t>
            </a:r>
          </a:p>
          <a:p>
            <a:pPr marL="400050" lvl="1" indent="0">
              <a:buNone/>
            </a:pPr>
            <a:r>
              <a:rPr lang="en-US" dirty="0" smtClean="0"/>
              <a:t>Input data, Process </a:t>
            </a:r>
            <a:r>
              <a:rPr lang="en-US" dirty="0"/>
              <a:t>the input </a:t>
            </a:r>
            <a:r>
              <a:rPr lang="en-US" dirty="0" smtClean="0"/>
              <a:t>data, and Output </a:t>
            </a:r>
            <a:r>
              <a:rPr lang="en-US" dirty="0"/>
              <a:t>data</a:t>
            </a:r>
            <a:endParaRPr lang="en-GB" dirty="0"/>
          </a:p>
        </p:txBody>
      </p:sp>
      <p:sp>
        <p:nvSpPr>
          <p:cNvPr id="4" name="Text Placeholder 3"/>
          <p:cNvSpPr>
            <a:spLocks noGrp="1"/>
          </p:cNvSpPr>
          <p:nvPr>
            <p:ph type="body" sz="quarter" idx="14"/>
          </p:nvPr>
        </p:nvSpPr>
        <p:spPr>
          <a:xfrm>
            <a:off x="455645" y="2743200"/>
            <a:ext cx="8229600" cy="3124200"/>
          </a:xfrm>
          <a:prstGeom prst="rect">
            <a:avLst/>
          </a:prstGeom>
        </p:spPr>
        <p:txBody>
          <a:bodyPr anchor="ctr"/>
          <a:lstStyle/>
          <a:p>
            <a:r>
              <a:rPr lang="pt-BR" dirty="0"/>
              <a:t>Do </a:t>
            </a:r>
            <a:r>
              <a:rPr lang="pt-BR" dirty="0" smtClean="0"/>
              <a:t>Exercise 2.7, </a:t>
            </a:r>
            <a:r>
              <a:rPr lang="pt-BR" dirty="0"/>
              <a:t>No. </a:t>
            </a:r>
            <a:r>
              <a:rPr lang="pt-BR" dirty="0" smtClean="0"/>
              <a:t>7(a), </a:t>
            </a:r>
            <a:r>
              <a:rPr lang="pt-BR" dirty="0"/>
              <a:t>pg. </a:t>
            </a:r>
            <a:r>
              <a:rPr lang="pt-BR" dirty="0" smtClean="0"/>
              <a:t>56</a:t>
            </a:r>
          </a:p>
          <a:p>
            <a:r>
              <a:rPr lang="pt-BR" dirty="0"/>
              <a:t>Do Exercise 2.7, No. </a:t>
            </a:r>
            <a:r>
              <a:rPr lang="pt-BR" dirty="0" smtClean="0"/>
              <a:t>7(c), </a:t>
            </a:r>
            <a:r>
              <a:rPr lang="pt-BR" dirty="0"/>
              <a:t>pg. 56</a:t>
            </a:r>
          </a:p>
          <a:p>
            <a:r>
              <a:rPr lang="pt-BR" dirty="0"/>
              <a:t>Do Exercise 2.7, No. </a:t>
            </a:r>
            <a:r>
              <a:rPr lang="pt-BR" dirty="0" smtClean="0"/>
              <a:t>7(d), </a:t>
            </a:r>
            <a:r>
              <a:rPr lang="pt-BR" dirty="0"/>
              <a:t>pg. </a:t>
            </a:r>
            <a:r>
              <a:rPr lang="pt-BR" dirty="0" smtClean="0"/>
              <a:t>57</a:t>
            </a:r>
            <a:endParaRPr lang="pt-BR" dirty="0"/>
          </a:p>
          <a:p>
            <a:r>
              <a:rPr lang="pt-BR" dirty="0"/>
              <a:t>Do Exercise 2.7, No. </a:t>
            </a:r>
            <a:r>
              <a:rPr lang="pt-BR" dirty="0" smtClean="0"/>
              <a:t>7(e), </a:t>
            </a:r>
            <a:r>
              <a:rPr lang="pt-BR" dirty="0"/>
              <a:t>pg. </a:t>
            </a:r>
            <a:r>
              <a:rPr lang="pt-BR" dirty="0" smtClean="0"/>
              <a:t>57</a:t>
            </a:r>
          </a:p>
          <a:p>
            <a:r>
              <a:rPr lang="pt-BR" dirty="0"/>
              <a:t>Do Exercise 2.7, No. </a:t>
            </a:r>
            <a:r>
              <a:rPr lang="pt-BR" dirty="0" smtClean="0"/>
              <a:t>8, </a:t>
            </a:r>
            <a:r>
              <a:rPr lang="pt-BR" dirty="0"/>
              <a:t>pg. </a:t>
            </a:r>
            <a:r>
              <a:rPr lang="pt-BR" dirty="0" smtClean="0"/>
              <a:t>57</a:t>
            </a:r>
            <a:endParaRPr lang="pt-BR" dirty="0"/>
          </a:p>
          <a:p>
            <a:r>
              <a:rPr lang="pt-BR" dirty="0"/>
              <a:t>Do Exercise 2.7, No. 9</a:t>
            </a:r>
            <a:r>
              <a:rPr lang="pt-BR" dirty="0" smtClean="0"/>
              <a:t>, </a:t>
            </a:r>
            <a:r>
              <a:rPr lang="pt-BR" dirty="0"/>
              <a:t>pg. </a:t>
            </a:r>
            <a:r>
              <a:rPr lang="pt-BR" dirty="0" smtClean="0"/>
              <a:t>59</a:t>
            </a:r>
          </a:p>
        </p:txBody>
      </p:sp>
    </p:spTree>
    <p:extLst>
      <p:ext uri="{BB962C8B-B14F-4D97-AF65-F5344CB8AC3E}">
        <p14:creationId xmlns:p14="http://schemas.microsoft.com/office/powerpoint/2010/main" val="412872875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52400" y="-5334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nvGrpSpPr>
          <p:cNvPr id="20483" name="Group 4"/>
          <p:cNvGrpSpPr>
            <a:grpSpLocks/>
          </p:cNvGrpSpPr>
          <p:nvPr/>
        </p:nvGrpSpPr>
        <p:grpSpPr bwMode="auto">
          <a:xfrm>
            <a:off x="838200" y="838200"/>
            <a:ext cx="3860800" cy="5105400"/>
            <a:chOff x="528" y="528"/>
            <a:chExt cx="2432" cy="3216"/>
          </a:xfrm>
        </p:grpSpPr>
        <p:sp>
          <p:nvSpPr>
            <p:cNvPr id="20503" name="AutoShape 5"/>
            <p:cNvSpPr>
              <a:spLocks noChangeArrowheads="1"/>
            </p:cNvSpPr>
            <p:nvPr/>
          </p:nvSpPr>
          <p:spPr bwMode="auto">
            <a:xfrm>
              <a:off x="528" y="528"/>
              <a:ext cx="2432" cy="3216"/>
            </a:xfrm>
            <a:prstGeom prst="foldedCorner">
              <a:avLst>
                <a:gd name="adj" fmla="val 12500"/>
              </a:avLst>
            </a:prstGeom>
            <a:solidFill>
              <a:srgbClr val="FFE1C3">
                <a:alpha val="50195"/>
              </a:srgbClr>
            </a:solidFill>
            <a:ln w="9525">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latin typeface="Trebuchet MS" panose="020B0603020202020204" pitchFamily="34" charset="0"/>
                </a:rPr>
                <a:t>Page 1</a:t>
              </a:r>
            </a:p>
          </p:txBody>
        </p:sp>
        <p:graphicFrame>
          <p:nvGraphicFramePr>
            <p:cNvPr id="20504" name="Object 6"/>
            <p:cNvGraphicFramePr>
              <a:graphicFrameLocks noChangeAspect="1"/>
            </p:cNvGraphicFramePr>
            <p:nvPr/>
          </p:nvGraphicFramePr>
          <p:xfrm>
            <a:off x="1296" y="672"/>
            <a:ext cx="1301" cy="2976"/>
          </p:xfrm>
          <a:graphic>
            <a:graphicData uri="http://schemas.openxmlformats.org/presentationml/2006/ole">
              <mc:AlternateContent xmlns:mc="http://schemas.openxmlformats.org/markup-compatibility/2006">
                <mc:Choice xmlns:v="urn:schemas-microsoft-com:vml" Requires="v">
                  <p:oleObj spid="_x0000_s38014" name="Visio" r:id="rId4" imgW="1621162" imgH="3708723" progId="Visio.Drawing.11">
                    <p:embed/>
                  </p:oleObj>
                </mc:Choice>
                <mc:Fallback>
                  <p:oleObj name="Visio" r:id="rId4" imgW="1621162" imgH="370872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 y="672"/>
                          <a:ext cx="1301" cy="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0484" name="Group 7"/>
          <p:cNvGrpSpPr>
            <a:grpSpLocks/>
          </p:cNvGrpSpPr>
          <p:nvPr/>
        </p:nvGrpSpPr>
        <p:grpSpPr bwMode="auto">
          <a:xfrm>
            <a:off x="4953000" y="838200"/>
            <a:ext cx="3860800" cy="5105400"/>
            <a:chOff x="3120" y="528"/>
            <a:chExt cx="2432" cy="3216"/>
          </a:xfrm>
        </p:grpSpPr>
        <p:sp>
          <p:nvSpPr>
            <p:cNvPr id="20501" name="AutoShape 8"/>
            <p:cNvSpPr>
              <a:spLocks noChangeArrowheads="1"/>
            </p:cNvSpPr>
            <p:nvPr/>
          </p:nvSpPr>
          <p:spPr bwMode="auto">
            <a:xfrm>
              <a:off x="3120" y="528"/>
              <a:ext cx="2432" cy="3216"/>
            </a:xfrm>
            <a:prstGeom prst="foldedCorner">
              <a:avLst>
                <a:gd name="adj" fmla="val 12500"/>
              </a:avLst>
            </a:prstGeom>
            <a:solidFill>
              <a:srgbClr val="FFE1C3">
                <a:alpha val="50195"/>
              </a:srgbClr>
            </a:solidFill>
            <a:ln w="9525">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latin typeface="Trebuchet MS" panose="020B0603020202020204" pitchFamily="34" charset="0"/>
                </a:rPr>
                <a:t>Page 2</a:t>
              </a:r>
            </a:p>
          </p:txBody>
        </p:sp>
        <p:graphicFrame>
          <p:nvGraphicFramePr>
            <p:cNvPr id="20502" name="Object 9"/>
            <p:cNvGraphicFramePr>
              <a:graphicFrameLocks noChangeAspect="1"/>
            </p:cNvGraphicFramePr>
            <p:nvPr/>
          </p:nvGraphicFramePr>
          <p:xfrm>
            <a:off x="3744" y="864"/>
            <a:ext cx="1235" cy="2448"/>
          </p:xfrm>
          <a:graphic>
            <a:graphicData uri="http://schemas.openxmlformats.org/presentationml/2006/ole">
              <mc:AlternateContent xmlns:mc="http://schemas.openxmlformats.org/markup-compatibility/2006">
                <mc:Choice xmlns:v="urn:schemas-microsoft-com:vml" Requires="v">
                  <p:oleObj spid="_x0000_s38015" name="Visio" r:id="rId6" imgW="1402704" imgH="2781023" progId="Visio.Drawing.11">
                    <p:embed/>
                  </p:oleObj>
                </mc:Choice>
                <mc:Fallback>
                  <p:oleObj name="Visio" r:id="rId6" imgW="1402704" imgH="2781023"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4" y="864"/>
                          <a:ext cx="1235" cy="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4" name="Group 39"/>
          <p:cNvGrpSpPr>
            <a:grpSpLocks/>
          </p:cNvGrpSpPr>
          <p:nvPr/>
        </p:nvGrpSpPr>
        <p:grpSpPr bwMode="auto">
          <a:xfrm>
            <a:off x="152400" y="1143000"/>
            <a:ext cx="2286000" cy="2209800"/>
            <a:chOff x="96" y="720"/>
            <a:chExt cx="1440" cy="1392"/>
          </a:xfrm>
        </p:grpSpPr>
        <p:sp>
          <p:nvSpPr>
            <p:cNvPr id="20499" name="AutoShape 18"/>
            <p:cNvSpPr>
              <a:spLocks noChangeArrowheads="1"/>
            </p:cNvSpPr>
            <p:nvPr/>
          </p:nvSpPr>
          <p:spPr bwMode="auto">
            <a:xfrm>
              <a:off x="96" y="720"/>
              <a:ext cx="1440" cy="676"/>
            </a:xfrm>
            <a:prstGeom prst="roundRect">
              <a:avLst>
                <a:gd name="adj" fmla="val 16667"/>
              </a:avLst>
            </a:prstGeom>
            <a:solidFill>
              <a:srgbClr val="FFFF99"/>
            </a:solidFill>
            <a:ln w="25400">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b="1">
                  <a:latin typeface="Trebuchet MS" panose="020B0603020202020204" pitchFamily="34" charset="0"/>
                </a:rPr>
                <a:t>AVRG</a:t>
              </a:r>
              <a:r>
                <a:rPr lang="en-US" altLang="en-US" sz="1000">
                  <a:latin typeface="Trebuchet MS" panose="020B0603020202020204" pitchFamily="34" charset="0"/>
                </a:rPr>
                <a:t> is the </a:t>
              </a:r>
              <a:r>
                <a:rPr lang="en-US" altLang="en-US" sz="1000" b="1">
                  <a:solidFill>
                    <a:srgbClr val="FF0000"/>
                  </a:solidFill>
                  <a:latin typeface="Trebuchet MS" panose="020B0603020202020204" pitchFamily="34" charset="0"/>
                </a:rPr>
                <a:t>function name</a:t>
              </a:r>
            </a:p>
            <a:p>
              <a:pPr eaLnBrk="1" hangingPunct="1">
                <a:spcBef>
                  <a:spcPct val="0"/>
                </a:spcBef>
                <a:buFontTx/>
                <a:buNone/>
              </a:pPr>
              <a:endParaRPr lang="en-US" altLang="en-US" sz="1000">
                <a:latin typeface="Trebuchet MS" panose="020B0603020202020204" pitchFamily="34" charset="0"/>
              </a:endParaRPr>
            </a:p>
            <a:p>
              <a:pPr eaLnBrk="1" hangingPunct="1">
                <a:spcBef>
                  <a:spcPct val="0"/>
                </a:spcBef>
                <a:buFontTx/>
                <a:buNone/>
              </a:pPr>
              <a:r>
                <a:rPr lang="en-US" altLang="en-US" sz="1000">
                  <a:latin typeface="Trebuchet MS" panose="020B0603020202020204" pitchFamily="34" charset="0"/>
                </a:rPr>
                <a:t>Objects enclosed by </a:t>
              </a:r>
              <a:r>
                <a:rPr lang="en-US" altLang="en-US" sz="1000" b="1">
                  <a:latin typeface="Trebuchet MS" panose="020B0603020202020204" pitchFamily="34" charset="0"/>
                </a:rPr>
                <a:t>( )</a:t>
              </a:r>
              <a:r>
                <a:rPr lang="en-US" altLang="en-US" sz="1000">
                  <a:latin typeface="Trebuchet MS" panose="020B0603020202020204" pitchFamily="34" charset="0"/>
                </a:rPr>
                <a:t> – </a:t>
              </a:r>
              <a:r>
                <a:rPr lang="en-US" altLang="en-US" sz="1000" b="1">
                  <a:latin typeface="Trebuchet MS" panose="020B0603020202020204" pitchFamily="34" charset="0"/>
                </a:rPr>
                <a:t>result, </a:t>
              </a:r>
            </a:p>
            <a:p>
              <a:pPr eaLnBrk="1" hangingPunct="1">
                <a:spcBef>
                  <a:spcPct val="0"/>
                </a:spcBef>
                <a:buFontTx/>
                <a:buNone/>
              </a:pPr>
              <a:r>
                <a:rPr lang="en-US" altLang="en-US" sz="1000" b="1">
                  <a:latin typeface="Trebuchet MS" panose="020B0603020202020204" pitchFamily="34" charset="0"/>
                </a:rPr>
                <a:t>n1, n2, n3</a:t>
              </a:r>
              <a:r>
                <a:rPr lang="en-US" altLang="en-US" sz="1000">
                  <a:latin typeface="Trebuchet MS" panose="020B0603020202020204" pitchFamily="34" charset="0"/>
                </a:rPr>
                <a:t> </a:t>
              </a:r>
              <a:r>
                <a:rPr lang="en-US" altLang="en-US" sz="1000" b="1">
                  <a:latin typeface="Trebuchet MS" panose="020B0603020202020204" pitchFamily="34" charset="0"/>
                </a:rPr>
                <a:t>-</a:t>
              </a:r>
              <a:r>
                <a:rPr lang="en-US" altLang="en-US" sz="1000">
                  <a:latin typeface="Trebuchet MS" panose="020B0603020202020204" pitchFamily="34" charset="0"/>
                </a:rPr>
                <a:t> are called </a:t>
              </a:r>
              <a:r>
                <a:rPr lang="en-US" altLang="en-US" sz="1000" b="1">
                  <a:solidFill>
                    <a:srgbClr val="FF0000"/>
                  </a:solidFill>
                  <a:latin typeface="Trebuchet MS" panose="020B0603020202020204" pitchFamily="34" charset="0"/>
                </a:rPr>
                <a:t>parameters</a:t>
              </a:r>
            </a:p>
            <a:p>
              <a:pPr eaLnBrk="1" hangingPunct="1">
                <a:spcBef>
                  <a:spcPct val="0"/>
                </a:spcBef>
                <a:buFontTx/>
                <a:buNone/>
              </a:pPr>
              <a:endParaRPr lang="en-US" altLang="en-US" sz="1000" b="1">
                <a:solidFill>
                  <a:srgbClr val="FF0000"/>
                </a:solidFill>
                <a:latin typeface="Trebuchet MS" panose="020B0603020202020204" pitchFamily="34" charset="0"/>
              </a:endParaRPr>
            </a:p>
          </p:txBody>
        </p:sp>
        <p:sp>
          <p:nvSpPr>
            <p:cNvPr id="20500" name="Freeform 19"/>
            <p:cNvSpPr>
              <a:spLocks/>
            </p:cNvSpPr>
            <p:nvPr/>
          </p:nvSpPr>
          <p:spPr bwMode="auto">
            <a:xfrm flipV="1">
              <a:off x="816" y="1388"/>
              <a:ext cx="672" cy="724"/>
            </a:xfrm>
            <a:custGeom>
              <a:avLst/>
              <a:gdLst>
                <a:gd name="T0" fmla="*/ 0 w 576"/>
                <a:gd name="T1" fmla="*/ 11501 h 288"/>
                <a:gd name="T2" fmla="*/ 179 w 576"/>
                <a:gd name="T3" fmla="*/ 1921 h 288"/>
                <a:gd name="T4" fmla="*/ 1068 w 576"/>
                <a:gd name="T5" fmla="*/ 0 h 288"/>
                <a:gd name="T6" fmla="*/ 0 60000 65536"/>
                <a:gd name="T7" fmla="*/ 0 60000 65536"/>
                <a:gd name="T8" fmla="*/ 0 60000 65536"/>
                <a:gd name="T9" fmla="*/ 0 w 576"/>
                <a:gd name="T10" fmla="*/ 0 h 288"/>
                <a:gd name="T11" fmla="*/ 576 w 576"/>
                <a:gd name="T12" fmla="*/ 288 h 288"/>
              </a:gdLst>
              <a:ahLst/>
              <a:cxnLst>
                <a:cxn ang="T6">
                  <a:pos x="T0" y="T1"/>
                </a:cxn>
                <a:cxn ang="T7">
                  <a:pos x="T2" y="T3"/>
                </a:cxn>
                <a:cxn ang="T8">
                  <a:pos x="T4" y="T5"/>
                </a:cxn>
              </a:cxnLst>
              <a:rect l="T9" t="T10" r="T11" b="T12"/>
              <a:pathLst>
                <a:path w="576" h="288">
                  <a:moveTo>
                    <a:pt x="0" y="288"/>
                  </a:moveTo>
                  <a:cubicBezTo>
                    <a:pt x="0" y="192"/>
                    <a:pt x="0" y="96"/>
                    <a:pt x="96" y="48"/>
                  </a:cubicBezTo>
                  <a:cubicBezTo>
                    <a:pt x="192" y="0"/>
                    <a:pt x="504" y="0"/>
                    <a:pt x="576"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 name="Group 38"/>
          <p:cNvGrpSpPr>
            <a:grpSpLocks/>
          </p:cNvGrpSpPr>
          <p:nvPr/>
        </p:nvGrpSpPr>
        <p:grpSpPr bwMode="auto">
          <a:xfrm>
            <a:off x="0" y="3505200"/>
            <a:ext cx="2747963" cy="1905000"/>
            <a:chOff x="0" y="2208"/>
            <a:chExt cx="1776" cy="1200"/>
          </a:xfrm>
        </p:grpSpPr>
        <p:sp>
          <p:nvSpPr>
            <p:cNvPr id="20497" name="AutoShape 24"/>
            <p:cNvSpPr>
              <a:spLocks noChangeArrowheads="1"/>
            </p:cNvSpPr>
            <p:nvPr/>
          </p:nvSpPr>
          <p:spPr bwMode="auto">
            <a:xfrm>
              <a:off x="0" y="2832"/>
              <a:ext cx="1632" cy="576"/>
            </a:xfrm>
            <a:prstGeom prst="roundRect">
              <a:avLst>
                <a:gd name="adj" fmla="val 16667"/>
              </a:avLst>
            </a:prstGeom>
            <a:solidFill>
              <a:srgbClr val="FFFF99"/>
            </a:solidFill>
            <a:ln w="25400">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latin typeface="Trebuchet MS" panose="020B0603020202020204" pitchFamily="34" charset="0"/>
                </a:rPr>
                <a:t>Parameters used in a </a:t>
              </a:r>
              <a:r>
                <a:rPr lang="en-US" altLang="en-US" sz="1000" b="1">
                  <a:latin typeface="Trebuchet MS" panose="020B0603020202020204" pitchFamily="34" charset="0"/>
                </a:rPr>
                <a:t>function-call</a:t>
              </a:r>
              <a:endParaRPr lang="en-US" altLang="en-US" sz="1000" b="1">
                <a:solidFill>
                  <a:srgbClr val="FF0000"/>
                </a:solidFill>
                <a:latin typeface="Trebuchet MS" panose="020B0603020202020204" pitchFamily="34" charset="0"/>
              </a:endParaRPr>
            </a:p>
            <a:p>
              <a:pPr eaLnBrk="1" hangingPunct="1">
                <a:spcBef>
                  <a:spcPct val="0"/>
                </a:spcBef>
                <a:buFontTx/>
                <a:buNone/>
              </a:pPr>
              <a:r>
                <a:rPr lang="en-US" altLang="en-US" sz="1000">
                  <a:latin typeface="Trebuchet MS" panose="020B0603020202020204" pitchFamily="34" charset="0"/>
                </a:rPr>
                <a:t>are called </a:t>
              </a:r>
              <a:r>
                <a:rPr lang="en-US" altLang="en-US" sz="1000" b="1">
                  <a:solidFill>
                    <a:srgbClr val="FF0000"/>
                  </a:solidFill>
                  <a:latin typeface="Trebuchet MS" panose="020B0603020202020204" pitchFamily="34" charset="0"/>
                </a:rPr>
                <a:t>actual parameters</a:t>
              </a:r>
            </a:p>
            <a:p>
              <a:pPr eaLnBrk="1" hangingPunct="1">
                <a:spcBef>
                  <a:spcPct val="0"/>
                </a:spcBef>
                <a:buFontTx/>
                <a:buNone/>
              </a:pPr>
              <a:endParaRPr lang="en-US" altLang="en-US" sz="1000">
                <a:latin typeface="Trebuchet MS" panose="020B0603020202020204" pitchFamily="34" charset="0"/>
              </a:endParaRPr>
            </a:p>
            <a:p>
              <a:pPr eaLnBrk="1" hangingPunct="1">
                <a:spcBef>
                  <a:spcPct val="0"/>
                </a:spcBef>
                <a:buFontTx/>
                <a:buNone/>
              </a:pPr>
              <a:r>
                <a:rPr lang="en-US" altLang="en-US" sz="1000" b="1">
                  <a:latin typeface="Trebuchet MS" panose="020B0603020202020204" pitchFamily="34" charset="0"/>
                </a:rPr>
                <a:t>result, n1, n2, n3</a:t>
              </a:r>
              <a:r>
                <a:rPr lang="en-US" altLang="en-US" sz="1000">
                  <a:latin typeface="Trebuchet MS" panose="020B0603020202020204" pitchFamily="34" charset="0"/>
                </a:rPr>
                <a:t> are actual parameters</a:t>
              </a:r>
              <a:endParaRPr lang="en-US" altLang="en-US" sz="1000" b="1">
                <a:solidFill>
                  <a:srgbClr val="FF0000"/>
                </a:solidFill>
                <a:latin typeface="Trebuchet MS" panose="020B0603020202020204" pitchFamily="34" charset="0"/>
              </a:endParaRPr>
            </a:p>
          </p:txBody>
        </p:sp>
        <p:sp>
          <p:nvSpPr>
            <p:cNvPr id="20498" name="Freeform 25"/>
            <p:cNvSpPr>
              <a:spLocks/>
            </p:cNvSpPr>
            <p:nvPr/>
          </p:nvSpPr>
          <p:spPr bwMode="auto">
            <a:xfrm>
              <a:off x="694" y="2208"/>
              <a:ext cx="1082" cy="624"/>
            </a:xfrm>
            <a:custGeom>
              <a:avLst/>
              <a:gdLst>
                <a:gd name="T0" fmla="*/ 0 w 576"/>
                <a:gd name="T1" fmla="*/ 6346 h 288"/>
                <a:gd name="T2" fmla="*/ 1193 w 576"/>
                <a:gd name="T3" fmla="*/ 1055 h 288"/>
                <a:gd name="T4" fmla="*/ 7174 w 576"/>
                <a:gd name="T5" fmla="*/ 0 h 288"/>
                <a:gd name="T6" fmla="*/ 0 60000 65536"/>
                <a:gd name="T7" fmla="*/ 0 60000 65536"/>
                <a:gd name="T8" fmla="*/ 0 60000 65536"/>
                <a:gd name="T9" fmla="*/ 0 w 576"/>
                <a:gd name="T10" fmla="*/ 0 h 288"/>
                <a:gd name="T11" fmla="*/ 576 w 576"/>
                <a:gd name="T12" fmla="*/ 288 h 288"/>
              </a:gdLst>
              <a:ahLst/>
              <a:cxnLst>
                <a:cxn ang="T6">
                  <a:pos x="T0" y="T1"/>
                </a:cxn>
                <a:cxn ang="T7">
                  <a:pos x="T2" y="T3"/>
                </a:cxn>
                <a:cxn ang="T8">
                  <a:pos x="T4" y="T5"/>
                </a:cxn>
              </a:cxnLst>
              <a:rect l="T9" t="T10" r="T11" b="T12"/>
              <a:pathLst>
                <a:path w="576" h="288">
                  <a:moveTo>
                    <a:pt x="0" y="288"/>
                  </a:moveTo>
                  <a:cubicBezTo>
                    <a:pt x="0" y="192"/>
                    <a:pt x="0" y="96"/>
                    <a:pt x="96" y="48"/>
                  </a:cubicBezTo>
                  <a:cubicBezTo>
                    <a:pt x="192" y="0"/>
                    <a:pt x="504" y="0"/>
                    <a:pt x="576"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 name="Group 30"/>
          <p:cNvGrpSpPr>
            <a:grpSpLocks/>
          </p:cNvGrpSpPr>
          <p:nvPr/>
        </p:nvGrpSpPr>
        <p:grpSpPr bwMode="auto">
          <a:xfrm>
            <a:off x="5562600" y="0"/>
            <a:ext cx="3048000" cy="1600200"/>
            <a:chOff x="3504" y="0"/>
            <a:chExt cx="1920" cy="1008"/>
          </a:xfrm>
        </p:grpSpPr>
        <p:sp>
          <p:nvSpPr>
            <p:cNvPr id="20495" name="AutoShape 26"/>
            <p:cNvSpPr>
              <a:spLocks noChangeArrowheads="1"/>
            </p:cNvSpPr>
            <p:nvPr/>
          </p:nvSpPr>
          <p:spPr bwMode="auto">
            <a:xfrm>
              <a:off x="3504" y="0"/>
              <a:ext cx="1920" cy="576"/>
            </a:xfrm>
            <a:prstGeom prst="roundRect">
              <a:avLst>
                <a:gd name="adj" fmla="val 16667"/>
              </a:avLst>
            </a:prstGeom>
            <a:solidFill>
              <a:srgbClr val="FFFF99"/>
            </a:solidFill>
            <a:ln w="25400">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Trebuchet MS" panose="020B0603020202020204" pitchFamily="34" charset="0"/>
                </a:rPr>
                <a:t>Parameters used in a </a:t>
              </a:r>
              <a:r>
                <a:rPr lang="en-US" altLang="en-US" sz="1200" b="1">
                  <a:latin typeface="Trebuchet MS" panose="020B0603020202020204" pitchFamily="34" charset="0"/>
                </a:rPr>
                <a:t>function-definition</a:t>
              </a:r>
              <a:endParaRPr lang="en-US" altLang="en-US" sz="1200" b="1">
                <a:solidFill>
                  <a:srgbClr val="FF0000"/>
                </a:solidFill>
                <a:latin typeface="Trebuchet MS" panose="020B0603020202020204" pitchFamily="34" charset="0"/>
              </a:endParaRPr>
            </a:p>
            <a:p>
              <a:pPr eaLnBrk="1" hangingPunct="1">
                <a:spcBef>
                  <a:spcPct val="0"/>
                </a:spcBef>
                <a:buFontTx/>
                <a:buNone/>
              </a:pPr>
              <a:r>
                <a:rPr lang="en-US" altLang="en-US" sz="1200">
                  <a:latin typeface="Trebuchet MS" panose="020B0603020202020204" pitchFamily="34" charset="0"/>
                </a:rPr>
                <a:t>are called </a:t>
              </a:r>
              <a:r>
                <a:rPr lang="en-US" altLang="en-US" sz="1200" b="1">
                  <a:solidFill>
                    <a:srgbClr val="FF0000"/>
                  </a:solidFill>
                  <a:latin typeface="Trebuchet MS" panose="020B0603020202020204" pitchFamily="34" charset="0"/>
                </a:rPr>
                <a:t>formal parameters</a:t>
              </a:r>
            </a:p>
            <a:p>
              <a:pPr eaLnBrk="1" hangingPunct="1">
                <a:spcBef>
                  <a:spcPct val="0"/>
                </a:spcBef>
                <a:buFontTx/>
                <a:buNone/>
              </a:pPr>
              <a:endParaRPr lang="en-US" altLang="en-US" sz="1200">
                <a:latin typeface="Trebuchet MS" panose="020B0603020202020204" pitchFamily="34" charset="0"/>
              </a:endParaRPr>
            </a:p>
            <a:p>
              <a:pPr eaLnBrk="1" hangingPunct="1">
                <a:spcBef>
                  <a:spcPct val="0"/>
                </a:spcBef>
                <a:buFontTx/>
                <a:buNone/>
              </a:pPr>
              <a:r>
                <a:rPr lang="en-US" altLang="en-US" sz="1200" b="1">
                  <a:latin typeface="Trebuchet MS" panose="020B0603020202020204" pitchFamily="34" charset="0"/>
                </a:rPr>
                <a:t>a, b, c</a:t>
              </a:r>
              <a:r>
                <a:rPr lang="en-US" altLang="en-US" sz="1200">
                  <a:latin typeface="Trebuchet MS" panose="020B0603020202020204" pitchFamily="34" charset="0"/>
                </a:rPr>
                <a:t> are formal parameters</a:t>
              </a:r>
              <a:endParaRPr lang="en-US" altLang="en-US" sz="1200" b="1">
                <a:solidFill>
                  <a:srgbClr val="FF0000"/>
                </a:solidFill>
                <a:latin typeface="Trebuchet MS" panose="020B0603020202020204" pitchFamily="34" charset="0"/>
              </a:endParaRPr>
            </a:p>
          </p:txBody>
        </p:sp>
        <p:sp>
          <p:nvSpPr>
            <p:cNvPr id="20496" name="Freeform 27"/>
            <p:cNvSpPr>
              <a:spLocks/>
            </p:cNvSpPr>
            <p:nvPr/>
          </p:nvSpPr>
          <p:spPr bwMode="auto">
            <a:xfrm flipH="1" flipV="1">
              <a:off x="4752" y="576"/>
              <a:ext cx="240" cy="432"/>
            </a:xfrm>
            <a:custGeom>
              <a:avLst/>
              <a:gdLst>
                <a:gd name="T0" fmla="*/ 0 w 576"/>
                <a:gd name="T1" fmla="*/ 1458 h 288"/>
                <a:gd name="T2" fmla="*/ 3 w 576"/>
                <a:gd name="T3" fmla="*/ 243 h 288"/>
                <a:gd name="T4" fmla="*/ 18 w 576"/>
                <a:gd name="T5" fmla="*/ 0 h 288"/>
                <a:gd name="T6" fmla="*/ 0 60000 65536"/>
                <a:gd name="T7" fmla="*/ 0 60000 65536"/>
                <a:gd name="T8" fmla="*/ 0 60000 65536"/>
                <a:gd name="T9" fmla="*/ 0 w 576"/>
                <a:gd name="T10" fmla="*/ 0 h 288"/>
                <a:gd name="T11" fmla="*/ 576 w 576"/>
                <a:gd name="T12" fmla="*/ 288 h 288"/>
              </a:gdLst>
              <a:ahLst/>
              <a:cxnLst>
                <a:cxn ang="T6">
                  <a:pos x="T0" y="T1"/>
                </a:cxn>
                <a:cxn ang="T7">
                  <a:pos x="T2" y="T3"/>
                </a:cxn>
                <a:cxn ang="T8">
                  <a:pos x="T4" y="T5"/>
                </a:cxn>
              </a:cxnLst>
              <a:rect l="T9" t="T10" r="T11" b="T12"/>
              <a:pathLst>
                <a:path w="576" h="288">
                  <a:moveTo>
                    <a:pt x="0" y="288"/>
                  </a:moveTo>
                  <a:cubicBezTo>
                    <a:pt x="0" y="192"/>
                    <a:pt x="0" y="96"/>
                    <a:pt x="96" y="48"/>
                  </a:cubicBezTo>
                  <a:cubicBezTo>
                    <a:pt x="192" y="0"/>
                    <a:pt x="504" y="0"/>
                    <a:pt x="576"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 name="Group 37"/>
          <p:cNvGrpSpPr>
            <a:grpSpLocks/>
          </p:cNvGrpSpPr>
          <p:nvPr/>
        </p:nvGrpSpPr>
        <p:grpSpPr bwMode="auto">
          <a:xfrm>
            <a:off x="3657600" y="1752600"/>
            <a:ext cx="4191000" cy="3810000"/>
            <a:chOff x="2304" y="1104"/>
            <a:chExt cx="2640" cy="2400"/>
          </a:xfrm>
        </p:grpSpPr>
        <p:sp>
          <p:nvSpPr>
            <p:cNvPr id="20492" name="AutoShape 34"/>
            <p:cNvSpPr>
              <a:spLocks noChangeArrowheads="1"/>
            </p:cNvSpPr>
            <p:nvPr/>
          </p:nvSpPr>
          <p:spPr bwMode="auto">
            <a:xfrm>
              <a:off x="2976" y="2160"/>
              <a:ext cx="1968" cy="1344"/>
            </a:xfrm>
            <a:prstGeom prst="roundRect">
              <a:avLst>
                <a:gd name="adj" fmla="val 16667"/>
              </a:avLst>
            </a:prstGeom>
            <a:solidFill>
              <a:srgbClr val="FFFF99"/>
            </a:solidFill>
            <a:ln w="25400">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a:latin typeface="Trebuchet MS" panose="020B0603020202020204" pitchFamily="34" charset="0"/>
                </a:rPr>
                <a:t>Each formal parameter represents </a:t>
              </a:r>
            </a:p>
            <a:p>
              <a:pPr eaLnBrk="1" hangingPunct="1">
                <a:spcBef>
                  <a:spcPct val="0"/>
                </a:spcBef>
                <a:buFontTx/>
                <a:buNone/>
              </a:pPr>
              <a:r>
                <a:rPr lang="en-US" altLang="en-US" sz="1200" b="1">
                  <a:latin typeface="Trebuchet MS" panose="020B0603020202020204" pitchFamily="34" charset="0"/>
                </a:rPr>
                <a:t>an actual parameter according </a:t>
              </a:r>
            </a:p>
            <a:p>
              <a:pPr eaLnBrk="1" hangingPunct="1">
                <a:spcBef>
                  <a:spcPct val="0"/>
                </a:spcBef>
                <a:buFontTx/>
                <a:buNone/>
              </a:pPr>
              <a:r>
                <a:rPr lang="en-US" altLang="en-US" sz="1200" b="1">
                  <a:latin typeface="Trebuchet MS" panose="020B0603020202020204" pitchFamily="34" charset="0"/>
                </a:rPr>
                <a:t>to its order</a:t>
              </a:r>
              <a:r>
                <a:rPr lang="en-US" altLang="en-US" sz="1200">
                  <a:latin typeface="Trebuchet MS" panose="020B0603020202020204" pitchFamily="34" charset="0"/>
                </a:rPr>
                <a:t>:</a:t>
              </a:r>
            </a:p>
            <a:p>
              <a:pPr lvl="1" eaLnBrk="1" hangingPunct="1">
                <a:spcBef>
                  <a:spcPct val="0"/>
                </a:spcBef>
                <a:buFontTx/>
                <a:buNone/>
              </a:pPr>
              <a:r>
                <a:rPr lang="en-US" altLang="en-US" sz="1200" b="1">
                  <a:latin typeface="Trebuchet MS" panose="020B0603020202020204" pitchFamily="34" charset="0"/>
                </a:rPr>
                <a:t>a</a:t>
              </a:r>
              <a:r>
                <a:rPr lang="en-US" altLang="en-US" sz="1200">
                  <a:latin typeface="Trebuchet MS" panose="020B0603020202020204" pitchFamily="34" charset="0"/>
                </a:rPr>
                <a:t> represents </a:t>
              </a:r>
              <a:r>
                <a:rPr lang="en-US" altLang="en-US" sz="1200" b="1">
                  <a:latin typeface="Trebuchet MS" panose="020B0603020202020204" pitchFamily="34" charset="0"/>
                </a:rPr>
                <a:t>n1</a:t>
              </a:r>
              <a:r>
                <a:rPr lang="en-US" altLang="en-US" sz="1200">
                  <a:latin typeface="Trebuchet MS" panose="020B0603020202020204" pitchFamily="34" charset="0"/>
                </a:rPr>
                <a:t>,</a:t>
              </a:r>
            </a:p>
            <a:p>
              <a:pPr lvl="1" eaLnBrk="1" hangingPunct="1">
                <a:spcBef>
                  <a:spcPct val="0"/>
                </a:spcBef>
                <a:buFontTx/>
                <a:buNone/>
              </a:pPr>
              <a:r>
                <a:rPr lang="en-US" altLang="en-US" sz="1200" b="1">
                  <a:latin typeface="Trebuchet MS" panose="020B0603020202020204" pitchFamily="34" charset="0"/>
                </a:rPr>
                <a:t>b</a:t>
              </a:r>
              <a:r>
                <a:rPr lang="en-US" altLang="en-US" sz="1200">
                  <a:latin typeface="Trebuchet MS" panose="020B0603020202020204" pitchFamily="34" charset="0"/>
                </a:rPr>
                <a:t> represents </a:t>
              </a:r>
              <a:r>
                <a:rPr lang="en-US" altLang="en-US" sz="1200" b="1">
                  <a:latin typeface="Trebuchet MS" panose="020B0603020202020204" pitchFamily="34" charset="0"/>
                </a:rPr>
                <a:t>n2</a:t>
              </a:r>
              <a:r>
                <a:rPr lang="en-US" altLang="en-US" sz="1200">
                  <a:latin typeface="Trebuchet MS" panose="020B0603020202020204" pitchFamily="34" charset="0"/>
                </a:rPr>
                <a:t>,</a:t>
              </a:r>
            </a:p>
            <a:p>
              <a:pPr lvl="1" eaLnBrk="1" hangingPunct="1">
                <a:spcBef>
                  <a:spcPct val="0"/>
                </a:spcBef>
                <a:buFontTx/>
                <a:buNone/>
              </a:pPr>
              <a:r>
                <a:rPr lang="en-US" altLang="en-US" sz="1200" b="1">
                  <a:latin typeface="Trebuchet MS" panose="020B0603020202020204" pitchFamily="34" charset="0"/>
                </a:rPr>
                <a:t>c</a:t>
              </a:r>
              <a:r>
                <a:rPr lang="en-US" altLang="en-US" sz="1200">
                  <a:latin typeface="Trebuchet MS" panose="020B0603020202020204" pitchFamily="34" charset="0"/>
                </a:rPr>
                <a:t> represents </a:t>
              </a:r>
              <a:r>
                <a:rPr lang="en-US" altLang="en-US" sz="1200" b="1">
                  <a:latin typeface="Trebuchet MS" panose="020B0603020202020204" pitchFamily="34" charset="0"/>
                </a:rPr>
                <a:t>n3</a:t>
              </a:r>
            </a:p>
            <a:p>
              <a:pPr lvl="1" eaLnBrk="1" hangingPunct="1">
                <a:spcBef>
                  <a:spcPct val="0"/>
                </a:spcBef>
                <a:buFontTx/>
                <a:buNone/>
              </a:pPr>
              <a:endParaRPr lang="en-US" altLang="en-US" sz="1200" b="1">
                <a:latin typeface="Trebuchet MS" panose="020B0603020202020204" pitchFamily="34" charset="0"/>
              </a:endParaRPr>
            </a:p>
            <a:p>
              <a:pPr eaLnBrk="1" hangingPunct="1">
                <a:spcBef>
                  <a:spcPct val="0"/>
                </a:spcBef>
                <a:buFontTx/>
                <a:buNone/>
              </a:pPr>
              <a:r>
                <a:rPr lang="en-US" altLang="en-US" sz="1200">
                  <a:latin typeface="Trebuchet MS" panose="020B0603020202020204" pitchFamily="34" charset="0"/>
                </a:rPr>
                <a:t>The name of an actual parameter may be</a:t>
              </a:r>
            </a:p>
            <a:p>
              <a:pPr eaLnBrk="1" hangingPunct="1">
                <a:spcBef>
                  <a:spcPct val="0"/>
                </a:spcBef>
                <a:buFontTx/>
                <a:buNone/>
              </a:pPr>
              <a:r>
                <a:rPr lang="en-US" altLang="en-US" sz="1200">
                  <a:latin typeface="Trebuchet MS" panose="020B0603020202020204" pitchFamily="34" charset="0"/>
                </a:rPr>
                <a:t>different from its formal parameter</a:t>
              </a:r>
            </a:p>
          </p:txBody>
        </p:sp>
        <p:sp>
          <p:nvSpPr>
            <p:cNvPr id="20493" name="Freeform 35"/>
            <p:cNvSpPr>
              <a:spLocks/>
            </p:cNvSpPr>
            <p:nvPr/>
          </p:nvSpPr>
          <p:spPr bwMode="auto">
            <a:xfrm flipH="1">
              <a:off x="2304" y="2208"/>
              <a:ext cx="672" cy="384"/>
            </a:xfrm>
            <a:custGeom>
              <a:avLst/>
              <a:gdLst>
                <a:gd name="T0" fmla="*/ 0 w 576"/>
                <a:gd name="T1" fmla="*/ 911 h 288"/>
                <a:gd name="T2" fmla="*/ 179 w 576"/>
                <a:gd name="T3" fmla="*/ 151 h 288"/>
                <a:gd name="T4" fmla="*/ 1068 w 576"/>
                <a:gd name="T5" fmla="*/ 0 h 288"/>
                <a:gd name="T6" fmla="*/ 0 60000 65536"/>
                <a:gd name="T7" fmla="*/ 0 60000 65536"/>
                <a:gd name="T8" fmla="*/ 0 60000 65536"/>
                <a:gd name="T9" fmla="*/ 0 w 576"/>
                <a:gd name="T10" fmla="*/ 0 h 288"/>
                <a:gd name="T11" fmla="*/ 576 w 576"/>
                <a:gd name="T12" fmla="*/ 288 h 288"/>
              </a:gdLst>
              <a:ahLst/>
              <a:cxnLst>
                <a:cxn ang="T6">
                  <a:pos x="T0" y="T1"/>
                </a:cxn>
                <a:cxn ang="T7">
                  <a:pos x="T2" y="T3"/>
                </a:cxn>
                <a:cxn ang="T8">
                  <a:pos x="T4" y="T5"/>
                </a:cxn>
              </a:cxnLst>
              <a:rect l="T9" t="T10" r="T11" b="T12"/>
              <a:pathLst>
                <a:path w="576" h="288">
                  <a:moveTo>
                    <a:pt x="0" y="288"/>
                  </a:moveTo>
                  <a:cubicBezTo>
                    <a:pt x="0" y="192"/>
                    <a:pt x="0" y="96"/>
                    <a:pt x="96" y="48"/>
                  </a:cubicBezTo>
                  <a:cubicBezTo>
                    <a:pt x="192" y="0"/>
                    <a:pt x="504" y="0"/>
                    <a:pt x="576"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4" name="Freeform 36"/>
            <p:cNvSpPr>
              <a:spLocks/>
            </p:cNvSpPr>
            <p:nvPr/>
          </p:nvSpPr>
          <p:spPr bwMode="auto">
            <a:xfrm>
              <a:off x="3504" y="1104"/>
              <a:ext cx="864" cy="1056"/>
            </a:xfrm>
            <a:custGeom>
              <a:avLst/>
              <a:gdLst>
                <a:gd name="T0" fmla="*/ 0 w 576"/>
                <a:gd name="T1" fmla="*/ 52056 h 288"/>
                <a:gd name="T2" fmla="*/ 486 w 576"/>
                <a:gd name="T3" fmla="*/ 8672 h 288"/>
                <a:gd name="T4" fmla="*/ 2916 w 576"/>
                <a:gd name="T5" fmla="*/ 0 h 288"/>
                <a:gd name="T6" fmla="*/ 0 60000 65536"/>
                <a:gd name="T7" fmla="*/ 0 60000 65536"/>
                <a:gd name="T8" fmla="*/ 0 60000 65536"/>
                <a:gd name="T9" fmla="*/ 0 w 576"/>
                <a:gd name="T10" fmla="*/ 0 h 288"/>
                <a:gd name="T11" fmla="*/ 576 w 576"/>
                <a:gd name="T12" fmla="*/ 288 h 288"/>
              </a:gdLst>
              <a:ahLst/>
              <a:cxnLst>
                <a:cxn ang="T6">
                  <a:pos x="T0" y="T1"/>
                </a:cxn>
                <a:cxn ang="T7">
                  <a:pos x="T2" y="T3"/>
                </a:cxn>
                <a:cxn ang="T8">
                  <a:pos x="T4" y="T5"/>
                </a:cxn>
              </a:cxnLst>
              <a:rect l="T9" t="T10" r="T11" b="T12"/>
              <a:pathLst>
                <a:path w="576" h="288">
                  <a:moveTo>
                    <a:pt x="0" y="288"/>
                  </a:moveTo>
                  <a:cubicBezTo>
                    <a:pt x="0" y="192"/>
                    <a:pt x="0" y="96"/>
                    <a:pt x="96" y="48"/>
                  </a:cubicBezTo>
                  <a:cubicBezTo>
                    <a:pt x="192" y="0"/>
                    <a:pt x="504" y="0"/>
                    <a:pt x="576"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489" name="Rectangle 40"/>
          <p:cNvSpPr>
            <a:spLocks noChangeArrowheads="1"/>
          </p:cNvSpPr>
          <p:nvPr/>
        </p:nvSpPr>
        <p:spPr bwMode="auto">
          <a:xfrm>
            <a:off x="3810000" y="5943600"/>
            <a:ext cx="403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a:latin typeface="Trebuchet MS" panose="020B0603020202020204" pitchFamily="34" charset="0"/>
              </a:rPr>
              <a:t>Flowchart AVRG calculates the average of three numbers</a:t>
            </a:r>
          </a:p>
        </p:txBody>
      </p:sp>
      <p:sp>
        <p:nvSpPr>
          <p:cNvPr id="20490" name="Rectangle 38"/>
          <p:cNvSpPr>
            <a:spLocks noChangeArrowheads="1"/>
          </p:cNvSpPr>
          <p:nvPr/>
        </p:nvSpPr>
        <p:spPr bwMode="auto">
          <a:xfrm>
            <a:off x="838200" y="508000"/>
            <a:ext cx="403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a:latin typeface="Trebuchet MS" panose="020B0603020202020204" pitchFamily="34" charset="0"/>
              </a:rPr>
              <a:t>Actual and Formal Parameters</a:t>
            </a:r>
            <a:endParaRPr lang="en-US" altLang="en-US" sz="1200" i="1">
              <a:latin typeface="Trebuchet MS" panose="020B0603020202020204" pitchFamily="34" charset="0"/>
            </a:endParaRPr>
          </a:p>
        </p:txBody>
      </p:sp>
      <p:sp>
        <p:nvSpPr>
          <p:cNvPr id="20491" name="Title 1"/>
          <p:cNvSpPr txBox="1">
            <a:spLocks/>
          </p:cNvSpPr>
          <p:nvPr/>
        </p:nvSpPr>
        <p:spPr bwMode="auto">
          <a:xfrm>
            <a:off x="348915" y="57483"/>
            <a:ext cx="8229601"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effectLst>
                  <a:outerShdw blurRad="38100" dist="38100" dir="2700000" algn="tl">
                    <a:srgbClr val="000000">
                      <a:alpha val="43137"/>
                    </a:srgbClr>
                  </a:outerShdw>
                </a:effectLst>
              </a:rPr>
              <a:t>Related Terms and Concepts</a:t>
            </a:r>
            <a:endParaRPr lang="en-MY" alt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1155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52400" y="-5334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nvGrpSpPr>
          <p:cNvPr id="22531" name="Group 4"/>
          <p:cNvGrpSpPr>
            <a:grpSpLocks/>
          </p:cNvGrpSpPr>
          <p:nvPr/>
        </p:nvGrpSpPr>
        <p:grpSpPr bwMode="auto">
          <a:xfrm>
            <a:off x="838200" y="838200"/>
            <a:ext cx="3860800" cy="5105400"/>
            <a:chOff x="528" y="528"/>
            <a:chExt cx="2432" cy="3216"/>
          </a:xfrm>
        </p:grpSpPr>
        <p:sp>
          <p:nvSpPr>
            <p:cNvPr id="22543" name="AutoShape 5"/>
            <p:cNvSpPr>
              <a:spLocks noChangeArrowheads="1"/>
            </p:cNvSpPr>
            <p:nvPr/>
          </p:nvSpPr>
          <p:spPr bwMode="auto">
            <a:xfrm>
              <a:off x="528" y="528"/>
              <a:ext cx="2432" cy="3216"/>
            </a:xfrm>
            <a:prstGeom prst="foldedCorner">
              <a:avLst>
                <a:gd name="adj" fmla="val 12500"/>
              </a:avLst>
            </a:prstGeom>
            <a:solidFill>
              <a:srgbClr val="FFE1C3">
                <a:alpha val="50195"/>
              </a:srgbClr>
            </a:solidFill>
            <a:ln w="9525">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latin typeface="Trebuchet MS" panose="020B0603020202020204" pitchFamily="34" charset="0"/>
                </a:rPr>
                <a:t>Page 1</a:t>
              </a:r>
            </a:p>
          </p:txBody>
        </p:sp>
        <p:graphicFrame>
          <p:nvGraphicFramePr>
            <p:cNvPr id="22544" name="Object 6"/>
            <p:cNvGraphicFramePr>
              <a:graphicFrameLocks noChangeAspect="1"/>
            </p:cNvGraphicFramePr>
            <p:nvPr/>
          </p:nvGraphicFramePr>
          <p:xfrm>
            <a:off x="1296" y="672"/>
            <a:ext cx="1301" cy="2976"/>
          </p:xfrm>
          <a:graphic>
            <a:graphicData uri="http://schemas.openxmlformats.org/presentationml/2006/ole">
              <mc:AlternateContent xmlns:mc="http://schemas.openxmlformats.org/markup-compatibility/2006">
                <mc:Choice xmlns:v="urn:schemas-microsoft-com:vml" Requires="v">
                  <p:oleObj spid="_x0000_s39038" name="Visio" r:id="rId4" imgW="1621162" imgH="3708723" progId="Visio.Drawing.11">
                    <p:embed/>
                  </p:oleObj>
                </mc:Choice>
                <mc:Fallback>
                  <p:oleObj name="Visio" r:id="rId4" imgW="1621162" imgH="370872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 y="672"/>
                          <a:ext cx="1301" cy="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2532" name="Group 7"/>
          <p:cNvGrpSpPr>
            <a:grpSpLocks/>
          </p:cNvGrpSpPr>
          <p:nvPr/>
        </p:nvGrpSpPr>
        <p:grpSpPr bwMode="auto">
          <a:xfrm>
            <a:off x="4953000" y="838200"/>
            <a:ext cx="3860800" cy="5105400"/>
            <a:chOff x="3120" y="528"/>
            <a:chExt cx="2432" cy="3216"/>
          </a:xfrm>
        </p:grpSpPr>
        <p:sp>
          <p:nvSpPr>
            <p:cNvPr id="22541" name="AutoShape 8"/>
            <p:cNvSpPr>
              <a:spLocks noChangeArrowheads="1"/>
            </p:cNvSpPr>
            <p:nvPr/>
          </p:nvSpPr>
          <p:spPr bwMode="auto">
            <a:xfrm>
              <a:off x="3120" y="528"/>
              <a:ext cx="2432" cy="3216"/>
            </a:xfrm>
            <a:prstGeom prst="foldedCorner">
              <a:avLst>
                <a:gd name="adj" fmla="val 12500"/>
              </a:avLst>
            </a:prstGeom>
            <a:solidFill>
              <a:srgbClr val="FFE1C3">
                <a:alpha val="50195"/>
              </a:srgbClr>
            </a:solidFill>
            <a:ln w="9525">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latin typeface="Trebuchet MS" panose="020B0603020202020204" pitchFamily="34" charset="0"/>
                </a:rPr>
                <a:t>Page 2</a:t>
              </a:r>
            </a:p>
          </p:txBody>
        </p:sp>
        <p:graphicFrame>
          <p:nvGraphicFramePr>
            <p:cNvPr id="22542" name="Object 9"/>
            <p:cNvGraphicFramePr>
              <a:graphicFrameLocks noChangeAspect="1"/>
            </p:cNvGraphicFramePr>
            <p:nvPr/>
          </p:nvGraphicFramePr>
          <p:xfrm>
            <a:off x="3744" y="864"/>
            <a:ext cx="1235" cy="2448"/>
          </p:xfrm>
          <a:graphic>
            <a:graphicData uri="http://schemas.openxmlformats.org/presentationml/2006/ole">
              <mc:AlternateContent xmlns:mc="http://schemas.openxmlformats.org/markup-compatibility/2006">
                <mc:Choice xmlns:v="urn:schemas-microsoft-com:vml" Requires="v">
                  <p:oleObj spid="_x0000_s39039" name="Visio" r:id="rId6" imgW="1402704" imgH="2781023" progId="Visio.Drawing.11">
                    <p:embed/>
                  </p:oleObj>
                </mc:Choice>
                <mc:Fallback>
                  <p:oleObj name="Visio" r:id="rId6" imgW="1402704" imgH="2781023"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4" y="864"/>
                          <a:ext cx="1235" cy="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5492" name="AutoShape 20"/>
          <p:cNvSpPr>
            <a:spLocks noChangeArrowheads="1"/>
          </p:cNvSpPr>
          <p:nvPr/>
        </p:nvSpPr>
        <p:spPr bwMode="auto">
          <a:xfrm>
            <a:off x="5334000" y="228600"/>
            <a:ext cx="3124200" cy="1066800"/>
          </a:xfrm>
          <a:prstGeom prst="roundRect">
            <a:avLst>
              <a:gd name="adj" fmla="val 16667"/>
            </a:avLst>
          </a:prstGeom>
          <a:solidFill>
            <a:srgbClr val="FFFF99"/>
          </a:solidFill>
          <a:ln w="25400">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a:latin typeface="Trebuchet MS" panose="020B0603020202020204" pitchFamily="34" charset="0"/>
              </a:rPr>
              <a:t>In a function-definition, you should only </a:t>
            </a:r>
          </a:p>
          <a:p>
            <a:pPr eaLnBrk="1" hangingPunct="1">
              <a:spcBef>
                <a:spcPct val="0"/>
              </a:spcBef>
              <a:buFontTx/>
              <a:buNone/>
            </a:pPr>
            <a:r>
              <a:rPr lang="en-US" altLang="en-US" sz="1200" b="1">
                <a:latin typeface="Trebuchet MS" panose="020B0603020202020204" pitchFamily="34" charset="0"/>
              </a:rPr>
              <a:t>use formal parameters : a, b, c</a:t>
            </a:r>
          </a:p>
          <a:p>
            <a:pPr eaLnBrk="1" hangingPunct="1">
              <a:spcBef>
                <a:spcPct val="0"/>
              </a:spcBef>
              <a:buFontTx/>
              <a:buNone/>
            </a:pPr>
            <a:endParaRPr lang="en-US" altLang="en-US" sz="1200" b="1">
              <a:latin typeface="Trebuchet MS" panose="020B0603020202020204" pitchFamily="34" charset="0"/>
            </a:endParaRPr>
          </a:p>
          <a:p>
            <a:pPr eaLnBrk="1" hangingPunct="1">
              <a:spcBef>
                <a:spcPct val="0"/>
              </a:spcBef>
              <a:buFontTx/>
              <a:buNone/>
            </a:pPr>
            <a:r>
              <a:rPr lang="en-US" altLang="en-US" sz="1200">
                <a:latin typeface="Trebuchet MS" panose="020B0603020202020204" pitchFamily="34" charset="0"/>
              </a:rPr>
              <a:t>You shouldn’t use actual parameters </a:t>
            </a:r>
          </a:p>
          <a:p>
            <a:pPr eaLnBrk="1" hangingPunct="1">
              <a:spcBef>
                <a:spcPct val="0"/>
              </a:spcBef>
              <a:buFontTx/>
              <a:buNone/>
            </a:pPr>
            <a:endParaRPr lang="en-US" altLang="en-US" sz="1200">
              <a:latin typeface="Trebuchet MS" panose="020B0603020202020204" pitchFamily="34" charset="0"/>
            </a:endParaRPr>
          </a:p>
        </p:txBody>
      </p:sp>
      <p:grpSp>
        <p:nvGrpSpPr>
          <p:cNvPr id="4" name="Group 27"/>
          <p:cNvGrpSpPr>
            <a:grpSpLocks/>
          </p:cNvGrpSpPr>
          <p:nvPr/>
        </p:nvGrpSpPr>
        <p:grpSpPr bwMode="auto">
          <a:xfrm>
            <a:off x="4881563" y="2133600"/>
            <a:ext cx="1900237" cy="1371600"/>
            <a:chOff x="3389" y="1806"/>
            <a:chExt cx="2201" cy="758"/>
          </a:xfrm>
        </p:grpSpPr>
        <p:sp>
          <p:nvSpPr>
            <p:cNvPr id="22539" name="AutoShape 25"/>
            <p:cNvSpPr>
              <a:spLocks noChangeArrowheads="1"/>
            </p:cNvSpPr>
            <p:nvPr/>
          </p:nvSpPr>
          <p:spPr bwMode="auto">
            <a:xfrm>
              <a:off x="3389" y="1806"/>
              <a:ext cx="1371" cy="758"/>
            </a:xfrm>
            <a:prstGeom prst="roundRect">
              <a:avLst>
                <a:gd name="adj" fmla="val 16667"/>
              </a:avLst>
            </a:prstGeom>
            <a:solidFill>
              <a:srgbClr val="FFFF99"/>
            </a:solidFill>
            <a:ln w="25400">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a:solidFill>
                    <a:srgbClr val="FF0000"/>
                  </a:solidFill>
                  <a:latin typeface="Trebuchet MS" panose="020B0603020202020204" pitchFamily="34" charset="0"/>
                </a:rPr>
                <a:t>Wrong! </a:t>
              </a:r>
            </a:p>
            <a:p>
              <a:pPr eaLnBrk="1" hangingPunct="1">
                <a:spcBef>
                  <a:spcPct val="0"/>
                </a:spcBef>
                <a:buFontTx/>
                <a:buNone/>
              </a:pPr>
              <a:r>
                <a:rPr lang="en-US" altLang="en-US" sz="1200" b="1">
                  <a:latin typeface="Trebuchet MS" panose="020B0603020202020204" pitchFamily="34" charset="0"/>
                </a:rPr>
                <a:t>n1, n2, n3</a:t>
              </a:r>
              <a:r>
                <a:rPr lang="en-US" altLang="en-US" sz="1200">
                  <a:latin typeface="Trebuchet MS" panose="020B0603020202020204" pitchFamily="34" charset="0"/>
                </a:rPr>
                <a:t>  </a:t>
              </a:r>
            </a:p>
            <a:p>
              <a:pPr eaLnBrk="1" hangingPunct="1">
                <a:spcBef>
                  <a:spcPct val="0"/>
                </a:spcBef>
                <a:buFontTx/>
                <a:buNone/>
              </a:pPr>
              <a:r>
                <a:rPr lang="en-US" altLang="en-US" sz="1200">
                  <a:latin typeface="Trebuchet MS" panose="020B0603020202020204" pitchFamily="34" charset="0"/>
                </a:rPr>
                <a:t>can only be  </a:t>
              </a:r>
            </a:p>
            <a:p>
              <a:pPr eaLnBrk="1" hangingPunct="1">
                <a:spcBef>
                  <a:spcPct val="0"/>
                </a:spcBef>
                <a:buFontTx/>
                <a:buNone/>
              </a:pPr>
              <a:r>
                <a:rPr lang="en-US" altLang="en-US" sz="1200">
                  <a:latin typeface="Trebuchet MS" panose="020B0603020202020204" pitchFamily="34" charset="0"/>
                </a:rPr>
                <a:t>referred to </a:t>
              </a:r>
            </a:p>
            <a:p>
              <a:pPr eaLnBrk="1" hangingPunct="1">
                <a:spcBef>
                  <a:spcPct val="0"/>
                </a:spcBef>
                <a:buFontTx/>
                <a:buNone/>
              </a:pPr>
              <a:r>
                <a:rPr lang="en-US" altLang="en-US" sz="1200">
                  <a:latin typeface="Trebuchet MS" panose="020B0603020202020204" pitchFamily="34" charset="0"/>
                </a:rPr>
                <a:t>in the main </a:t>
              </a:r>
            </a:p>
            <a:p>
              <a:pPr eaLnBrk="1" hangingPunct="1">
                <a:spcBef>
                  <a:spcPct val="0"/>
                </a:spcBef>
                <a:buFontTx/>
                <a:buNone/>
              </a:pPr>
              <a:r>
                <a:rPr lang="en-US" altLang="en-US" sz="1200">
                  <a:latin typeface="Trebuchet MS" panose="020B0603020202020204" pitchFamily="34" charset="0"/>
                </a:rPr>
                <a:t>flowchart. </a:t>
              </a:r>
            </a:p>
          </p:txBody>
        </p:sp>
        <p:sp>
          <p:nvSpPr>
            <p:cNvPr id="22540" name="Freeform 26"/>
            <p:cNvSpPr>
              <a:spLocks/>
            </p:cNvSpPr>
            <p:nvPr/>
          </p:nvSpPr>
          <p:spPr bwMode="auto">
            <a:xfrm flipV="1">
              <a:off x="4708" y="2101"/>
              <a:ext cx="882" cy="126"/>
            </a:xfrm>
            <a:custGeom>
              <a:avLst/>
              <a:gdLst>
                <a:gd name="T0" fmla="*/ 0 w 576"/>
                <a:gd name="T1" fmla="*/ 20 h 288"/>
                <a:gd name="T2" fmla="*/ 58 w 576"/>
                <a:gd name="T3" fmla="*/ 3 h 288"/>
                <a:gd name="T4" fmla="*/ 345 w 576"/>
                <a:gd name="T5" fmla="*/ 0 h 288"/>
                <a:gd name="T6" fmla="*/ 0 60000 65536"/>
                <a:gd name="T7" fmla="*/ 0 60000 65536"/>
                <a:gd name="T8" fmla="*/ 0 60000 65536"/>
                <a:gd name="T9" fmla="*/ 0 w 576"/>
                <a:gd name="T10" fmla="*/ 0 h 288"/>
                <a:gd name="T11" fmla="*/ 576 w 576"/>
                <a:gd name="T12" fmla="*/ 288 h 288"/>
              </a:gdLst>
              <a:ahLst/>
              <a:cxnLst>
                <a:cxn ang="T6">
                  <a:pos x="T0" y="T1"/>
                </a:cxn>
                <a:cxn ang="T7">
                  <a:pos x="T2" y="T3"/>
                </a:cxn>
                <a:cxn ang="T8">
                  <a:pos x="T4" y="T5"/>
                </a:cxn>
              </a:cxnLst>
              <a:rect l="T9" t="T10" r="T11" b="T12"/>
              <a:pathLst>
                <a:path w="576" h="288">
                  <a:moveTo>
                    <a:pt x="0" y="288"/>
                  </a:moveTo>
                  <a:cubicBezTo>
                    <a:pt x="0" y="192"/>
                    <a:pt x="0" y="96"/>
                    <a:pt x="96" y="48"/>
                  </a:cubicBezTo>
                  <a:cubicBezTo>
                    <a:pt x="192" y="0"/>
                    <a:pt x="504" y="0"/>
                    <a:pt x="576"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 name="Group 29"/>
          <p:cNvGrpSpPr>
            <a:grpSpLocks/>
          </p:cNvGrpSpPr>
          <p:nvPr/>
        </p:nvGrpSpPr>
        <p:grpSpPr bwMode="auto">
          <a:xfrm>
            <a:off x="914400" y="4267200"/>
            <a:ext cx="1752600" cy="1065213"/>
            <a:chOff x="3504" y="2160"/>
            <a:chExt cx="3263" cy="219"/>
          </a:xfrm>
        </p:grpSpPr>
        <p:sp>
          <p:nvSpPr>
            <p:cNvPr id="22537" name="AutoShape 30"/>
            <p:cNvSpPr>
              <a:spLocks noChangeArrowheads="1"/>
            </p:cNvSpPr>
            <p:nvPr/>
          </p:nvSpPr>
          <p:spPr bwMode="auto">
            <a:xfrm>
              <a:off x="3504" y="2160"/>
              <a:ext cx="2128" cy="219"/>
            </a:xfrm>
            <a:prstGeom prst="roundRect">
              <a:avLst>
                <a:gd name="adj" fmla="val 16667"/>
              </a:avLst>
            </a:prstGeom>
            <a:solidFill>
              <a:srgbClr val="FFFF99"/>
            </a:solidFill>
            <a:ln w="25400">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a:solidFill>
                    <a:srgbClr val="FF0000"/>
                  </a:solidFill>
                  <a:latin typeface="Trebuchet MS" panose="020B0603020202020204" pitchFamily="34" charset="0"/>
                </a:rPr>
                <a:t>Wrong! </a:t>
              </a:r>
            </a:p>
            <a:p>
              <a:pPr eaLnBrk="1" hangingPunct="1">
                <a:spcBef>
                  <a:spcPct val="0"/>
                </a:spcBef>
                <a:buFontTx/>
                <a:buNone/>
              </a:pPr>
              <a:r>
                <a:rPr lang="en-US" altLang="en-US" sz="1200" b="1">
                  <a:latin typeface="Trebuchet MS" panose="020B0603020202020204" pitchFamily="34" charset="0"/>
                </a:rPr>
                <a:t>R</a:t>
              </a:r>
              <a:r>
                <a:rPr lang="en-US" altLang="en-US" sz="1200">
                  <a:latin typeface="Trebuchet MS" panose="020B0603020202020204" pitchFamily="34" charset="0"/>
                </a:rPr>
                <a:t>  can  only be </a:t>
              </a:r>
            </a:p>
            <a:p>
              <a:pPr eaLnBrk="1" hangingPunct="1">
                <a:spcBef>
                  <a:spcPct val="0"/>
                </a:spcBef>
                <a:buFontTx/>
                <a:buNone/>
              </a:pPr>
              <a:r>
                <a:rPr lang="en-US" altLang="en-US" sz="1200">
                  <a:latin typeface="Trebuchet MS" panose="020B0603020202020204" pitchFamily="34" charset="0"/>
                </a:rPr>
                <a:t>referred to</a:t>
              </a:r>
            </a:p>
            <a:p>
              <a:pPr eaLnBrk="1" hangingPunct="1">
                <a:spcBef>
                  <a:spcPct val="0"/>
                </a:spcBef>
                <a:buFontTx/>
                <a:buNone/>
              </a:pPr>
              <a:r>
                <a:rPr lang="en-US" altLang="en-US" sz="1200">
                  <a:latin typeface="Trebuchet MS" panose="020B0603020202020204" pitchFamily="34" charset="0"/>
                </a:rPr>
                <a:t>in flowchart  </a:t>
              </a:r>
            </a:p>
            <a:p>
              <a:pPr eaLnBrk="1" hangingPunct="1">
                <a:spcBef>
                  <a:spcPct val="0"/>
                </a:spcBef>
                <a:buFontTx/>
                <a:buNone/>
              </a:pPr>
              <a:r>
                <a:rPr lang="en-US" altLang="en-US" sz="1200">
                  <a:latin typeface="Trebuchet MS" panose="020B0603020202020204" pitchFamily="34" charset="0"/>
                </a:rPr>
                <a:t>AVRG.</a:t>
              </a:r>
              <a:endParaRPr lang="en-US" altLang="en-US" sz="1200" b="1">
                <a:solidFill>
                  <a:srgbClr val="FF0000"/>
                </a:solidFill>
                <a:latin typeface="Trebuchet MS" panose="020B0603020202020204" pitchFamily="34" charset="0"/>
              </a:endParaRPr>
            </a:p>
          </p:txBody>
        </p:sp>
        <p:sp>
          <p:nvSpPr>
            <p:cNvPr id="22538" name="Freeform 31"/>
            <p:cNvSpPr>
              <a:spLocks/>
            </p:cNvSpPr>
            <p:nvPr/>
          </p:nvSpPr>
          <p:spPr bwMode="auto">
            <a:xfrm>
              <a:off x="5632" y="2223"/>
              <a:ext cx="1135" cy="110"/>
            </a:xfrm>
            <a:custGeom>
              <a:avLst/>
              <a:gdLst>
                <a:gd name="T0" fmla="*/ 0 w 576"/>
                <a:gd name="T1" fmla="*/ 13 h 288"/>
                <a:gd name="T2" fmla="*/ 124 w 576"/>
                <a:gd name="T3" fmla="*/ 2 h 288"/>
                <a:gd name="T4" fmla="*/ 733 w 576"/>
                <a:gd name="T5" fmla="*/ 0 h 288"/>
                <a:gd name="T6" fmla="*/ 0 60000 65536"/>
                <a:gd name="T7" fmla="*/ 0 60000 65536"/>
                <a:gd name="T8" fmla="*/ 0 60000 65536"/>
                <a:gd name="T9" fmla="*/ 0 w 576"/>
                <a:gd name="T10" fmla="*/ 0 h 288"/>
                <a:gd name="T11" fmla="*/ 576 w 576"/>
                <a:gd name="T12" fmla="*/ 288 h 288"/>
              </a:gdLst>
              <a:ahLst/>
              <a:cxnLst>
                <a:cxn ang="T6">
                  <a:pos x="T0" y="T1"/>
                </a:cxn>
                <a:cxn ang="T7">
                  <a:pos x="T2" y="T3"/>
                </a:cxn>
                <a:cxn ang="T8">
                  <a:pos x="T4" y="T5"/>
                </a:cxn>
              </a:cxnLst>
              <a:rect l="T9" t="T10" r="T11" b="T12"/>
              <a:pathLst>
                <a:path w="576" h="288">
                  <a:moveTo>
                    <a:pt x="0" y="288"/>
                  </a:moveTo>
                  <a:cubicBezTo>
                    <a:pt x="0" y="192"/>
                    <a:pt x="0" y="96"/>
                    <a:pt x="96" y="48"/>
                  </a:cubicBezTo>
                  <a:cubicBezTo>
                    <a:pt x="192" y="0"/>
                    <a:pt x="504" y="0"/>
                    <a:pt x="576"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2536" name="Rectangle 38"/>
          <p:cNvSpPr>
            <a:spLocks noChangeArrowheads="1"/>
          </p:cNvSpPr>
          <p:nvPr/>
        </p:nvSpPr>
        <p:spPr bwMode="auto">
          <a:xfrm>
            <a:off x="838200" y="333375"/>
            <a:ext cx="4038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latin typeface="Trebuchet MS" panose="020B0603020202020204" pitchFamily="34" charset="0"/>
              </a:rPr>
              <a:t>Only refer to variables that exist in the </a:t>
            </a:r>
            <a:br>
              <a:rPr lang="en-US" altLang="en-US" sz="1600" b="1">
                <a:latin typeface="Trebuchet MS" panose="020B0603020202020204" pitchFamily="34" charset="0"/>
              </a:rPr>
            </a:br>
            <a:r>
              <a:rPr lang="en-US" altLang="en-US" sz="1600" b="1">
                <a:latin typeface="Trebuchet MS" panose="020B0603020202020204" pitchFamily="34" charset="0"/>
              </a:rPr>
              <a:t>current chart</a:t>
            </a:r>
            <a:endParaRPr lang="en-US" altLang="en-US" sz="1600" i="1">
              <a:latin typeface="Trebuchet MS" panose="020B0603020202020204" pitchFamily="34" charset="0"/>
            </a:endParaRPr>
          </a:p>
        </p:txBody>
      </p:sp>
    </p:spTree>
    <p:extLst>
      <p:ext uri="{BB962C8B-B14F-4D97-AF65-F5344CB8AC3E}">
        <p14:creationId xmlns:p14="http://schemas.microsoft.com/office/powerpoint/2010/main" val="669593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92"/>
                                        </p:tgtEl>
                                        <p:attrNameLst>
                                          <p:attrName>style.visibility</p:attrName>
                                        </p:attrNameLst>
                                      </p:cBhvr>
                                      <p:to>
                                        <p:strVal val="visible"/>
                                      </p:to>
                                    </p:set>
                                  </p:childTnLst>
                                  <p:subTnLst>
                                    <p:set>
                                      <p:cBhvr override="childStyle">
                                        <p:cTn dur="1" fill="hold" display="0" masterRel="nextClick" afterEffect="1"/>
                                        <p:tgtEl>
                                          <p:spTgt spid="10549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9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5"/>
          <p:cNvSpPr>
            <a:spLocks noChangeArrowheads="1"/>
          </p:cNvSpPr>
          <p:nvPr/>
        </p:nvSpPr>
        <p:spPr bwMode="auto">
          <a:xfrm>
            <a:off x="838200" y="838200"/>
            <a:ext cx="3860800" cy="5105400"/>
          </a:xfrm>
          <a:prstGeom prst="foldedCorner">
            <a:avLst>
              <a:gd name="adj" fmla="val 12500"/>
            </a:avLst>
          </a:prstGeom>
          <a:solidFill>
            <a:srgbClr val="FFE1C3">
              <a:alpha val="50195"/>
            </a:srgbClr>
          </a:solidFill>
          <a:ln w="9525">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latin typeface="Trebuchet MS" panose="020B0603020202020204" pitchFamily="34" charset="0"/>
              </a:rPr>
              <a:t>Page 1</a:t>
            </a:r>
          </a:p>
        </p:txBody>
      </p:sp>
      <p:graphicFrame>
        <p:nvGraphicFramePr>
          <p:cNvPr id="24579" name="Object 23"/>
          <p:cNvGraphicFramePr>
            <a:graphicFrameLocks noGrp="1" noChangeAspect="1"/>
          </p:cNvGraphicFramePr>
          <p:nvPr>
            <p:ph/>
          </p:nvPr>
        </p:nvGraphicFramePr>
        <p:xfrm>
          <a:off x="1897063" y="1177925"/>
          <a:ext cx="2011362" cy="4703763"/>
        </p:xfrm>
        <a:graphic>
          <a:graphicData uri="http://schemas.openxmlformats.org/presentationml/2006/ole">
            <mc:AlternateContent xmlns:mc="http://schemas.openxmlformats.org/markup-compatibility/2006">
              <mc:Choice xmlns:v="urn:schemas-microsoft-com:vml" Requires="v">
                <p:oleObj spid="_x0000_s40062" name="Visio" r:id="rId4" imgW="1634893" imgH="3824270" progId="Visio.Drawing.11">
                  <p:embed/>
                </p:oleObj>
              </mc:Choice>
              <mc:Fallback>
                <p:oleObj name="Visio" r:id="rId4" imgW="1634893" imgH="3824270"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7063" y="1177925"/>
                        <a:ext cx="2011362" cy="470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0" name="Rectangle 2"/>
          <p:cNvSpPr>
            <a:spLocks noChangeArrowheads="1"/>
          </p:cNvSpPr>
          <p:nvPr/>
        </p:nvSpPr>
        <p:spPr bwMode="auto">
          <a:xfrm>
            <a:off x="152400" y="-5334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nvGrpSpPr>
          <p:cNvPr id="24581" name="Group 7"/>
          <p:cNvGrpSpPr>
            <a:grpSpLocks/>
          </p:cNvGrpSpPr>
          <p:nvPr/>
        </p:nvGrpSpPr>
        <p:grpSpPr bwMode="auto">
          <a:xfrm>
            <a:off x="4953000" y="838200"/>
            <a:ext cx="3860800" cy="5105400"/>
            <a:chOff x="3120" y="528"/>
            <a:chExt cx="2432" cy="3216"/>
          </a:xfrm>
        </p:grpSpPr>
        <p:sp>
          <p:nvSpPr>
            <p:cNvPr id="24595" name="AutoShape 8"/>
            <p:cNvSpPr>
              <a:spLocks noChangeArrowheads="1"/>
            </p:cNvSpPr>
            <p:nvPr/>
          </p:nvSpPr>
          <p:spPr bwMode="auto">
            <a:xfrm>
              <a:off x="3120" y="528"/>
              <a:ext cx="2432" cy="3216"/>
            </a:xfrm>
            <a:prstGeom prst="foldedCorner">
              <a:avLst>
                <a:gd name="adj" fmla="val 12500"/>
              </a:avLst>
            </a:prstGeom>
            <a:solidFill>
              <a:srgbClr val="FFE1C3">
                <a:alpha val="50195"/>
              </a:srgbClr>
            </a:solidFill>
            <a:ln w="9525">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latin typeface="Trebuchet MS" panose="020B0603020202020204" pitchFamily="34" charset="0"/>
                </a:rPr>
                <a:t>Page 2</a:t>
              </a:r>
            </a:p>
          </p:txBody>
        </p:sp>
        <p:graphicFrame>
          <p:nvGraphicFramePr>
            <p:cNvPr id="24596" name="Object 9"/>
            <p:cNvGraphicFramePr>
              <a:graphicFrameLocks noChangeAspect="1"/>
            </p:cNvGraphicFramePr>
            <p:nvPr/>
          </p:nvGraphicFramePr>
          <p:xfrm>
            <a:off x="3744" y="864"/>
            <a:ext cx="1235" cy="2448"/>
          </p:xfrm>
          <a:graphic>
            <a:graphicData uri="http://schemas.openxmlformats.org/presentationml/2006/ole">
              <mc:AlternateContent xmlns:mc="http://schemas.openxmlformats.org/markup-compatibility/2006">
                <mc:Choice xmlns:v="urn:schemas-microsoft-com:vml" Requires="v">
                  <p:oleObj spid="_x0000_s40063" name="Visio" r:id="rId6" imgW="1402704" imgH="2781023" progId="Visio.Drawing.11">
                    <p:embed/>
                  </p:oleObj>
                </mc:Choice>
                <mc:Fallback>
                  <p:oleObj name="Visio" r:id="rId6" imgW="1402704" imgH="2781023"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4" y="864"/>
                          <a:ext cx="1235" cy="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27"/>
          <p:cNvGrpSpPr>
            <a:grpSpLocks/>
          </p:cNvGrpSpPr>
          <p:nvPr/>
        </p:nvGrpSpPr>
        <p:grpSpPr bwMode="auto">
          <a:xfrm>
            <a:off x="152400" y="2438400"/>
            <a:ext cx="1828800" cy="1447800"/>
            <a:chOff x="96" y="1536"/>
            <a:chExt cx="1152" cy="912"/>
          </a:xfrm>
        </p:grpSpPr>
        <p:sp>
          <p:nvSpPr>
            <p:cNvPr id="24592" name="AutoShape 11"/>
            <p:cNvSpPr>
              <a:spLocks noChangeArrowheads="1"/>
            </p:cNvSpPr>
            <p:nvPr/>
          </p:nvSpPr>
          <p:spPr bwMode="auto">
            <a:xfrm>
              <a:off x="96" y="1536"/>
              <a:ext cx="1152" cy="336"/>
            </a:xfrm>
            <a:prstGeom prst="roundRect">
              <a:avLst>
                <a:gd name="adj" fmla="val 16667"/>
              </a:avLst>
            </a:prstGeom>
            <a:solidFill>
              <a:srgbClr val="FFFF99"/>
            </a:solidFill>
            <a:ln w="25400">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a:latin typeface="Trebuchet MS" panose="020B0603020202020204" pitchFamily="34" charset="0"/>
                </a:rPr>
                <a:t>A function may be </a:t>
              </a:r>
            </a:p>
            <a:p>
              <a:pPr eaLnBrk="1" hangingPunct="1">
                <a:spcBef>
                  <a:spcPct val="0"/>
                </a:spcBef>
                <a:buFontTx/>
                <a:buNone/>
              </a:pPr>
              <a:r>
                <a:rPr lang="en-US" altLang="en-US" sz="1200" b="1">
                  <a:latin typeface="Trebuchet MS" panose="020B0603020202020204" pitchFamily="34" charset="0"/>
                </a:rPr>
                <a:t>called  several times</a:t>
              </a:r>
            </a:p>
          </p:txBody>
        </p:sp>
        <p:sp>
          <p:nvSpPr>
            <p:cNvPr id="24593" name="Freeform 12"/>
            <p:cNvSpPr>
              <a:spLocks/>
            </p:cNvSpPr>
            <p:nvPr/>
          </p:nvSpPr>
          <p:spPr bwMode="auto">
            <a:xfrm flipV="1">
              <a:off x="816" y="1872"/>
              <a:ext cx="384" cy="240"/>
            </a:xfrm>
            <a:custGeom>
              <a:avLst/>
              <a:gdLst>
                <a:gd name="T0" fmla="*/ 0 w 576"/>
                <a:gd name="T1" fmla="*/ 139 h 288"/>
                <a:gd name="T2" fmla="*/ 19 w 576"/>
                <a:gd name="T3" fmla="*/ 23 h 288"/>
                <a:gd name="T4" fmla="*/ 114 w 576"/>
                <a:gd name="T5" fmla="*/ 0 h 288"/>
                <a:gd name="T6" fmla="*/ 0 60000 65536"/>
                <a:gd name="T7" fmla="*/ 0 60000 65536"/>
                <a:gd name="T8" fmla="*/ 0 60000 65536"/>
                <a:gd name="T9" fmla="*/ 0 w 576"/>
                <a:gd name="T10" fmla="*/ 0 h 288"/>
                <a:gd name="T11" fmla="*/ 576 w 576"/>
                <a:gd name="T12" fmla="*/ 288 h 288"/>
              </a:gdLst>
              <a:ahLst/>
              <a:cxnLst>
                <a:cxn ang="T6">
                  <a:pos x="T0" y="T1"/>
                </a:cxn>
                <a:cxn ang="T7">
                  <a:pos x="T2" y="T3"/>
                </a:cxn>
                <a:cxn ang="T8">
                  <a:pos x="T4" y="T5"/>
                </a:cxn>
              </a:cxnLst>
              <a:rect l="T9" t="T10" r="T11" b="T12"/>
              <a:pathLst>
                <a:path w="576" h="288">
                  <a:moveTo>
                    <a:pt x="0" y="288"/>
                  </a:moveTo>
                  <a:cubicBezTo>
                    <a:pt x="0" y="192"/>
                    <a:pt x="0" y="96"/>
                    <a:pt x="96" y="48"/>
                  </a:cubicBezTo>
                  <a:cubicBezTo>
                    <a:pt x="192" y="0"/>
                    <a:pt x="504" y="0"/>
                    <a:pt x="576"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4" name="Freeform 25"/>
            <p:cNvSpPr>
              <a:spLocks/>
            </p:cNvSpPr>
            <p:nvPr/>
          </p:nvSpPr>
          <p:spPr bwMode="auto">
            <a:xfrm flipV="1">
              <a:off x="768" y="1872"/>
              <a:ext cx="480" cy="576"/>
            </a:xfrm>
            <a:custGeom>
              <a:avLst/>
              <a:gdLst>
                <a:gd name="T0" fmla="*/ 0 w 576"/>
                <a:gd name="T1" fmla="*/ 4608 h 288"/>
                <a:gd name="T2" fmla="*/ 47 w 576"/>
                <a:gd name="T3" fmla="*/ 768 h 288"/>
                <a:gd name="T4" fmla="*/ 278 w 576"/>
                <a:gd name="T5" fmla="*/ 0 h 288"/>
                <a:gd name="T6" fmla="*/ 0 60000 65536"/>
                <a:gd name="T7" fmla="*/ 0 60000 65536"/>
                <a:gd name="T8" fmla="*/ 0 60000 65536"/>
                <a:gd name="T9" fmla="*/ 0 w 576"/>
                <a:gd name="T10" fmla="*/ 0 h 288"/>
                <a:gd name="T11" fmla="*/ 576 w 576"/>
                <a:gd name="T12" fmla="*/ 288 h 288"/>
              </a:gdLst>
              <a:ahLst/>
              <a:cxnLst>
                <a:cxn ang="T6">
                  <a:pos x="T0" y="T1"/>
                </a:cxn>
                <a:cxn ang="T7">
                  <a:pos x="T2" y="T3"/>
                </a:cxn>
                <a:cxn ang="T8">
                  <a:pos x="T4" y="T5"/>
                </a:cxn>
              </a:cxnLst>
              <a:rect l="T9" t="T10" r="T11" b="T12"/>
              <a:pathLst>
                <a:path w="576" h="288">
                  <a:moveTo>
                    <a:pt x="0" y="288"/>
                  </a:moveTo>
                  <a:cubicBezTo>
                    <a:pt x="0" y="192"/>
                    <a:pt x="0" y="96"/>
                    <a:pt x="96" y="48"/>
                  </a:cubicBezTo>
                  <a:cubicBezTo>
                    <a:pt x="192" y="0"/>
                    <a:pt x="504" y="0"/>
                    <a:pt x="576"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 name="Group 35"/>
          <p:cNvGrpSpPr>
            <a:grpSpLocks/>
          </p:cNvGrpSpPr>
          <p:nvPr/>
        </p:nvGrpSpPr>
        <p:grpSpPr bwMode="auto">
          <a:xfrm>
            <a:off x="3581400" y="1752600"/>
            <a:ext cx="3276600" cy="2667000"/>
            <a:chOff x="2256" y="1104"/>
            <a:chExt cx="2064" cy="1680"/>
          </a:xfrm>
        </p:grpSpPr>
        <p:sp>
          <p:nvSpPr>
            <p:cNvPr id="24589" name="AutoShape 29"/>
            <p:cNvSpPr>
              <a:spLocks noChangeArrowheads="1"/>
            </p:cNvSpPr>
            <p:nvPr/>
          </p:nvSpPr>
          <p:spPr bwMode="auto">
            <a:xfrm>
              <a:off x="2928" y="2064"/>
              <a:ext cx="1152" cy="720"/>
            </a:xfrm>
            <a:prstGeom prst="roundRect">
              <a:avLst>
                <a:gd name="adj" fmla="val 16667"/>
              </a:avLst>
            </a:prstGeom>
            <a:solidFill>
              <a:srgbClr val="FFFF99"/>
            </a:solidFill>
            <a:ln w="25400">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Trebuchet MS" panose="020B0603020202020204" pitchFamily="34" charset="0"/>
                </a:rPr>
                <a:t>At this time:</a:t>
              </a:r>
            </a:p>
            <a:p>
              <a:pPr eaLnBrk="1" hangingPunct="1">
                <a:spcBef>
                  <a:spcPct val="0"/>
                </a:spcBef>
                <a:buFontTx/>
                <a:buNone/>
              </a:pPr>
              <a:r>
                <a:rPr lang="en-US" altLang="en-US" sz="1200" b="1">
                  <a:latin typeface="Trebuchet MS" panose="020B0603020202020204" pitchFamily="34" charset="0"/>
                </a:rPr>
                <a:t>a</a:t>
              </a:r>
              <a:r>
                <a:rPr lang="en-US" altLang="en-US" sz="1200">
                  <a:latin typeface="Trebuchet MS" panose="020B0603020202020204" pitchFamily="34" charset="0"/>
                </a:rPr>
                <a:t> represents </a:t>
              </a:r>
              <a:r>
                <a:rPr lang="en-US" altLang="en-US" sz="1200" b="1">
                  <a:latin typeface="Trebuchet MS" panose="020B0603020202020204" pitchFamily="34" charset="0"/>
                </a:rPr>
                <a:t>n1</a:t>
              </a:r>
              <a:r>
                <a:rPr lang="en-US" altLang="en-US" sz="1200">
                  <a:latin typeface="Trebuchet MS" panose="020B0603020202020204" pitchFamily="34" charset="0"/>
                </a:rPr>
                <a:t>,</a:t>
              </a:r>
            </a:p>
            <a:p>
              <a:pPr eaLnBrk="1" hangingPunct="1">
                <a:spcBef>
                  <a:spcPct val="0"/>
                </a:spcBef>
                <a:buFontTx/>
                <a:buNone/>
              </a:pPr>
              <a:r>
                <a:rPr lang="en-US" altLang="en-US" sz="1200" b="1">
                  <a:latin typeface="Trebuchet MS" panose="020B0603020202020204" pitchFamily="34" charset="0"/>
                </a:rPr>
                <a:t>b</a:t>
              </a:r>
              <a:r>
                <a:rPr lang="en-US" altLang="en-US" sz="1200">
                  <a:latin typeface="Trebuchet MS" panose="020B0603020202020204" pitchFamily="34" charset="0"/>
                </a:rPr>
                <a:t> represents </a:t>
              </a:r>
              <a:r>
                <a:rPr lang="en-US" altLang="en-US" sz="1200" b="1">
                  <a:latin typeface="Trebuchet MS" panose="020B0603020202020204" pitchFamily="34" charset="0"/>
                </a:rPr>
                <a:t>n2</a:t>
              </a:r>
              <a:r>
                <a:rPr lang="en-US" altLang="en-US" sz="1200">
                  <a:latin typeface="Trebuchet MS" panose="020B0603020202020204" pitchFamily="34" charset="0"/>
                </a:rPr>
                <a:t>,</a:t>
              </a:r>
            </a:p>
            <a:p>
              <a:pPr eaLnBrk="1" hangingPunct="1">
                <a:spcBef>
                  <a:spcPct val="0"/>
                </a:spcBef>
                <a:buFontTx/>
                <a:buNone/>
              </a:pPr>
              <a:r>
                <a:rPr lang="en-US" altLang="en-US" sz="1200" b="1">
                  <a:latin typeface="Trebuchet MS" panose="020B0603020202020204" pitchFamily="34" charset="0"/>
                </a:rPr>
                <a:t>c</a:t>
              </a:r>
              <a:r>
                <a:rPr lang="en-US" altLang="en-US" sz="1200">
                  <a:latin typeface="Trebuchet MS" panose="020B0603020202020204" pitchFamily="34" charset="0"/>
                </a:rPr>
                <a:t> represents </a:t>
              </a:r>
              <a:r>
                <a:rPr lang="en-US" altLang="en-US" sz="1200" b="1">
                  <a:latin typeface="Trebuchet MS" panose="020B0603020202020204" pitchFamily="34" charset="0"/>
                </a:rPr>
                <a:t>n3</a:t>
              </a:r>
            </a:p>
          </p:txBody>
        </p:sp>
        <p:sp>
          <p:nvSpPr>
            <p:cNvPr id="24590" name="Freeform 30"/>
            <p:cNvSpPr>
              <a:spLocks/>
            </p:cNvSpPr>
            <p:nvPr/>
          </p:nvSpPr>
          <p:spPr bwMode="auto">
            <a:xfrm flipH="1">
              <a:off x="2256" y="2112"/>
              <a:ext cx="672" cy="384"/>
            </a:xfrm>
            <a:custGeom>
              <a:avLst/>
              <a:gdLst>
                <a:gd name="T0" fmla="*/ 0 w 576"/>
                <a:gd name="T1" fmla="*/ 911 h 288"/>
                <a:gd name="T2" fmla="*/ 179 w 576"/>
                <a:gd name="T3" fmla="*/ 151 h 288"/>
                <a:gd name="T4" fmla="*/ 1068 w 576"/>
                <a:gd name="T5" fmla="*/ 0 h 288"/>
                <a:gd name="T6" fmla="*/ 0 60000 65536"/>
                <a:gd name="T7" fmla="*/ 0 60000 65536"/>
                <a:gd name="T8" fmla="*/ 0 60000 65536"/>
                <a:gd name="T9" fmla="*/ 0 w 576"/>
                <a:gd name="T10" fmla="*/ 0 h 288"/>
                <a:gd name="T11" fmla="*/ 576 w 576"/>
                <a:gd name="T12" fmla="*/ 288 h 288"/>
              </a:gdLst>
              <a:ahLst/>
              <a:cxnLst>
                <a:cxn ang="T6">
                  <a:pos x="T0" y="T1"/>
                </a:cxn>
                <a:cxn ang="T7">
                  <a:pos x="T2" y="T3"/>
                </a:cxn>
                <a:cxn ang="T8">
                  <a:pos x="T4" y="T5"/>
                </a:cxn>
              </a:cxnLst>
              <a:rect l="T9" t="T10" r="T11" b="T12"/>
              <a:pathLst>
                <a:path w="576" h="288">
                  <a:moveTo>
                    <a:pt x="0" y="288"/>
                  </a:moveTo>
                  <a:cubicBezTo>
                    <a:pt x="0" y="192"/>
                    <a:pt x="0" y="96"/>
                    <a:pt x="96" y="48"/>
                  </a:cubicBezTo>
                  <a:cubicBezTo>
                    <a:pt x="192" y="0"/>
                    <a:pt x="504" y="0"/>
                    <a:pt x="576"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1" name="Freeform 31"/>
            <p:cNvSpPr>
              <a:spLocks/>
            </p:cNvSpPr>
            <p:nvPr/>
          </p:nvSpPr>
          <p:spPr bwMode="auto">
            <a:xfrm>
              <a:off x="3456" y="1104"/>
              <a:ext cx="864" cy="960"/>
            </a:xfrm>
            <a:custGeom>
              <a:avLst/>
              <a:gdLst>
                <a:gd name="T0" fmla="*/ 0 w 576"/>
                <a:gd name="T1" fmla="*/ 35557 h 288"/>
                <a:gd name="T2" fmla="*/ 486 w 576"/>
                <a:gd name="T3" fmla="*/ 5923 h 288"/>
                <a:gd name="T4" fmla="*/ 2916 w 576"/>
                <a:gd name="T5" fmla="*/ 0 h 288"/>
                <a:gd name="T6" fmla="*/ 0 60000 65536"/>
                <a:gd name="T7" fmla="*/ 0 60000 65536"/>
                <a:gd name="T8" fmla="*/ 0 60000 65536"/>
                <a:gd name="T9" fmla="*/ 0 w 576"/>
                <a:gd name="T10" fmla="*/ 0 h 288"/>
                <a:gd name="T11" fmla="*/ 576 w 576"/>
                <a:gd name="T12" fmla="*/ 288 h 288"/>
              </a:gdLst>
              <a:ahLst/>
              <a:cxnLst>
                <a:cxn ang="T6">
                  <a:pos x="T0" y="T1"/>
                </a:cxn>
                <a:cxn ang="T7">
                  <a:pos x="T2" y="T3"/>
                </a:cxn>
                <a:cxn ang="T8">
                  <a:pos x="T4" y="T5"/>
                </a:cxn>
              </a:cxnLst>
              <a:rect l="T9" t="T10" r="T11" b="T12"/>
              <a:pathLst>
                <a:path w="576" h="288">
                  <a:moveTo>
                    <a:pt x="0" y="288"/>
                  </a:moveTo>
                  <a:cubicBezTo>
                    <a:pt x="0" y="192"/>
                    <a:pt x="0" y="96"/>
                    <a:pt x="96" y="48"/>
                  </a:cubicBezTo>
                  <a:cubicBezTo>
                    <a:pt x="192" y="0"/>
                    <a:pt x="504" y="0"/>
                    <a:pt x="576"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 name="Group 37"/>
          <p:cNvGrpSpPr>
            <a:grpSpLocks/>
          </p:cNvGrpSpPr>
          <p:nvPr/>
        </p:nvGrpSpPr>
        <p:grpSpPr bwMode="auto">
          <a:xfrm>
            <a:off x="3657600" y="1752600"/>
            <a:ext cx="3200400" cy="3886200"/>
            <a:chOff x="2304" y="1152"/>
            <a:chExt cx="2016" cy="2400"/>
          </a:xfrm>
        </p:grpSpPr>
        <p:sp>
          <p:nvSpPr>
            <p:cNvPr id="24586" name="AutoShape 32"/>
            <p:cNvSpPr>
              <a:spLocks noChangeArrowheads="1"/>
            </p:cNvSpPr>
            <p:nvPr/>
          </p:nvSpPr>
          <p:spPr bwMode="auto">
            <a:xfrm>
              <a:off x="2592" y="2832"/>
              <a:ext cx="1152" cy="720"/>
            </a:xfrm>
            <a:prstGeom prst="roundRect">
              <a:avLst>
                <a:gd name="adj" fmla="val 16667"/>
              </a:avLst>
            </a:prstGeom>
            <a:solidFill>
              <a:srgbClr val="FFFF99"/>
            </a:solidFill>
            <a:ln w="25400">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Trebuchet MS" panose="020B0603020202020204" pitchFamily="34" charset="0"/>
                </a:rPr>
                <a:t>Now:</a:t>
              </a:r>
            </a:p>
            <a:p>
              <a:pPr eaLnBrk="1" hangingPunct="1">
                <a:spcBef>
                  <a:spcPct val="0"/>
                </a:spcBef>
                <a:buFontTx/>
                <a:buNone/>
              </a:pPr>
              <a:endParaRPr lang="en-US" altLang="en-US" sz="1200">
                <a:latin typeface="Trebuchet MS" panose="020B0603020202020204" pitchFamily="34" charset="0"/>
              </a:endParaRPr>
            </a:p>
            <a:p>
              <a:pPr eaLnBrk="1" hangingPunct="1">
                <a:spcBef>
                  <a:spcPct val="0"/>
                </a:spcBef>
                <a:buFontTx/>
                <a:buNone/>
              </a:pPr>
              <a:r>
                <a:rPr lang="en-US" altLang="en-US" sz="1200" b="1">
                  <a:latin typeface="Trebuchet MS" panose="020B0603020202020204" pitchFamily="34" charset="0"/>
                </a:rPr>
                <a:t>a</a:t>
              </a:r>
              <a:r>
                <a:rPr lang="en-US" altLang="en-US" sz="1200">
                  <a:latin typeface="Trebuchet MS" panose="020B0603020202020204" pitchFamily="34" charset="0"/>
                </a:rPr>
                <a:t> represents </a:t>
              </a:r>
              <a:r>
                <a:rPr lang="en-US" altLang="en-US" sz="1200" b="1">
                  <a:solidFill>
                    <a:srgbClr val="FF0000"/>
                  </a:solidFill>
                  <a:latin typeface="Trebuchet MS" panose="020B0603020202020204" pitchFamily="34" charset="0"/>
                </a:rPr>
                <a:t>n4</a:t>
              </a:r>
              <a:r>
                <a:rPr lang="en-US" altLang="en-US" sz="1200">
                  <a:latin typeface="Trebuchet MS" panose="020B0603020202020204" pitchFamily="34" charset="0"/>
                </a:rPr>
                <a:t>,</a:t>
              </a:r>
            </a:p>
            <a:p>
              <a:pPr eaLnBrk="1" hangingPunct="1">
                <a:spcBef>
                  <a:spcPct val="0"/>
                </a:spcBef>
                <a:buFontTx/>
                <a:buNone/>
              </a:pPr>
              <a:r>
                <a:rPr lang="en-US" altLang="en-US" sz="1200" b="1">
                  <a:latin typeface="Trebuchet MS" panose="020B0603020202020204" pitchFamily="34" charset="0"/>
                </a:rPr>
                <a:t>b</a:t>
              </a:r>
              <a:r>
                <a:rPr lang="en-US" altLang="en-US" sz="1200">
                  <a:latin typeface="Trebuchet MS" panose="020B0603020202020204" pitchFamily="34" charset="0"/>
                </a:rPr>
                <a:t> represents </a:t>
              </a:r>
              <a:r>
                <a:rPr lang="en-US" altLang="en-US" sz="1200" b="1">
                  <a:solidFill>
                    <a:srgbClr val="FF0000"/>
                  </a:solidFill>
                  <a:latin typeface="Trebuchet MS" panose="020B0603020202020204" pitchFamily="34" charset="0"/>
                </a:rPr>
                <a:t>n5</a:t>
              </a:r>
              <a:r>
                <a:rPr lang="en-US" altLang="en-US" sz="1200">
                  <a:latin typeface="Trebuchet MS" panose="020B0603020202020204" pitchFamily="34" charset="0"/>
                </a:rPr>
                <a:t>,</a:t>
              </a:r>
            </a:p>
            <a:p>
              <a:pPr eaLnBrk="1" hangingPunct="1">
                <a:spcBef>
                  <a:spcPct val="0"/>
                </a:spcBef>
                <a:buFontTx/>
                <a:buNone/>
              </a:pPr>
              <a:r>
                <a:rPr lang="en-US" altLang="en-US" sz="1200" b="1">
                  <a:latin typeface="Trebuchet MS" panose="020B0603020202020204" pitchFamily="34" charset="0"/>
                </a:rPr>
                <a:t>c</a:t>
              </a:r>
              <a:r>
                <a:rPr lang="en-US" altLang="en-US" sz="1200">
                  <a:latin typeface="Trebuchet MS" panose="020B0603020202020204" pitchFamily="34" charset="0"/>
                </a:rPr>
                <a:t> represents </a:t>
              </a:r>
              <a:r>
                <a:rPr lang="en-US" altLang="en-US" sz="1200" b="1">
                  <a:solidFill>
                    <a:srgbClr val="FF0000"/>
                  </a:solidFill>
                  <a:latin typeface="Trebuchet MS" panose="020B0603020202020204" pitchFamily="34" charset="0"/>
                </a:rPr>
                <a:t>n6</a:t>
              </a:r>
            </a:p>
          </p:txBody>
        </p:sp>
        <p:sp>
          <p:nvSpPr>
            <p:cNvPr id="24587" name="Freeform 33"/>
            <p:cNvSpPr>
              <a:spLocks/>
            </p:cNvSpPr>
            <p:nvPr/>
          </p:nvSpPr>
          <p:spPr bwMode="auto">
            <a:xfrm flipH="1">
              <a:off x="2304" y="2496"/>
              <a:ext cx="288" cy="768"/>
            </a:xfrm>
            <a:custGeom>
              <a:avLst/>
              <a:gdLst>
                <a:gd name="T0" fmla="*/ 0 w 576"/>
                <a:gd name="T1" fmla="*/ 14563 h 288"/>
                <a:gd name="T2" fmla="*/ 6 w 576"/>
                <a:gd name="T3" fmla="*/ 2424 h 288"/>
                <a:gd name="T4" fmla="*/ 36 w 576"/>
                <a:gd name="T5" fmla="*/ 0 h 288"/>
                <a:gd name="T6" fmla="*/ 0 60000 65536"/>
                <a:gd name="T7" fmla="*/ 0 60000 65536"/>
                <a:gd name="T8" fmla="*/ 0 60000 65536"/>
                <a:gd name="T9" fmla="*/ 0 w 576"/>
                <a:gd name="T10" fmla="*/ 0 h 288"/>
                <a:gd name="T11" fmla="*/ 576 w 576"/>
                <a:gd name="T12" fmla="*/ 288 h 288"/>
              </a:gdLst>
              <a:ahLst/>
              <a:cxnLst>
                <a:cxn ang="T6">
                  <a:pos x="T0" y="T1"/>
                </a:cxn>
                <a:cxn ang="T7">
                  <a:pos x="T2" y="T3"/>
                </a:cxn>
                <a:cxn ang="T8">
                  <a:pos x="T4" y="T5"/>
                </a:cxn>
              </a:cxnLst>
              <a:rect l="T9" t="T10" r="T11" b="T12"/>
              <a:pathLst>
                <a:path w="576" h="288">
                  <a:moveTo>
                    <a:pt x="0" y="288"/>
                  </a:moveTo>
                  <a:cubicBezTo>
                    <a:pt x="0" y="192"/>
                    <a:pt x="0" y="96"/>
                    <a:pt x="96" y="48"/>
                  </a:cubicBezTo>
                  <a:cubicBezTo>
                    <a:pt x="192" y="0"/>
                    <a:pt x="504" y="0"/>
                    <a:pt x="576"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8" name="Freeform 34"/>
            <p:cNvSpPr>
              <a:spLocks/>
            </p:cNvSpPr>
            <p:nvPr/>
          </p:nvSpPr>
          <p:spPr bwMode="auto">
            <a:xfrm>
              <a:off x="2784" y="1152"/>
              <a:ext cx="1536" cy="1680"/>
            </a:xfrm>
            <a:custGeom>
              <a:avLst/>
              <a:gdLst>
                <a:gd name="T0" fmla="*/ 0 w 576"/>
                <a:gd name="T1" fmla="*/ 333474 h 288"/>
                <a:gd name="T2" fmla="*/ 4856 w 576"/>
                <a:gd name="T3" fmla="*/ 55568 h 288"/>
                <a:gd name="T4" fmla="*/ 29128 w 576"/>
                <a:gd name="T5" fmla="*/ 0 h 288"/>
                <a:gd name="T6" fmla="*/ 0 60000 65536"/>
                <a:gd name="T7" fmla="*/ 0 60000 65536"/>
                <a:gd name="T8" fmla="*/ 0 60000 65536"/>
                <a:gd name="T9" fmla="*/ 0 w 576"/>
                <a:gd name="T10" fmla="*/ 0 h 288"/>
                <a:gd name="T11" fmla="*/ 576 w 576"/>
                <a:gd name="T12" fmla="*/ 288 h 288"/>
              </a:gdLst>
              <a:ahLst/>
              <a:cxnLst>
                <a:cxn ang="T6">
                  <a:pos x="T0" y="T1"/>
                </a:cxn>
                <a:cxn ang="T7">
                  <a:pos x="T2" y="T3"/>
                </a:cxn>
                <a:cxn ang="T8">
                  <a:pos x="T4" y="T5"/>
                </a:cxn>
              </a:cxnLst>
              <a:rect l="T9" t="T10" r="T11" b="T12"/>
              <a:pathLst>
                <a:path w="576" h="288">
                  <a:moveTo>
                    <a:pt x="0" y="288"/>
                  </a:moveTo>
                  <a:cubicBezTo>
                    <a:pt x="0" y="192"/>
                    <a:pt x="0" y="96"/>
                    <a:pt x="96" y="48"/>
                  </a:cubicBezTo>
                  <a:cubicBezTo>
                    <a:pt x="192" y="0"/>
                    <a:pt x="504" y="0"/>
                    <a:pt x="576"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4585" name="Rectangle 38"/>
          <p:cNvSpPr>
            <a:spLocks noChangeArrowheads="1"/>
          </p:cNvSpPr>
          <p:nvPr/>
        </p:nvSpPr>
        <p:spPr bwMode="auto">
          <a:xfrm>
            <a:off x="838200" y="508000"/>
            <a:ext cx="403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latin typeface="Trebuchet MS" panose="020B0603020202020204" pitchFamily="34" charset="0"/>
              </a:rPr>
              <a:t>A function may be called several times</a:t>
            </a:r>
            <a:endParaRPr lang="en-US" altLang="en-US" sz="1600" i="1">
              <a:latin typeface="Trebuchet MS" panose="020B0603020202020204" pitchFamily="34" charset="0"/>
            </a:endParaRPr>
          </a:p>
        </p:txBody>
      </p:sp>
    </p:spTree>
    <p:extLst>
      <p:ext uri="{BB962C8B-B14F-4D97-AF65-F5344CB8AC3E}">
        <p14:creationId xmlns:p14="http://schemas.microsoft.com/office/powerpoint/2010/main" val="132341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52400" y="-5334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26627" name="AutoShape 16"/>
          <p:cNvSpPr>
            <a:spLocks noChangeArrowheads="1"/>
          </p:cNvSpPr>
          <p:nvPr/>
        </p:nvSpPr>
        <p:spPr bwMode="auto">
          <a:xfrm>
            <a:off x="838200" y="838200"/>
            <a:ext cx="3860800" cy="5105400"/>
          </a:xfrm>
          <a:prstGeom prst="foldedCorner">
            <a:avLst>
              <a:gd name="adj" fmla="val 12500"/>
            </a:avLst>
          </a:prstGeom>
          <a:solidFill>
            <a:srgbClr val="FFE1C3">
              <a:alpha val="50195"/>
            </a:srgbClr>
          </a:solidFill>
          <a:ln w="9525">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latin typeface="Trebuchet MS" panose="020B0603020202020204" pitchFamily="34" charset="0"/>
              </a:rPr>
              <a:t>Page 1</a:t>
            </a:r>
          </a:p>
        </p:txBody>
      </p:sp>
      <p:sp>
        <p:nvSpPr>
          <p:cNvPr id="26628" name="AutoShape 17"/>
          <p:cNvSpPr>
            <a:spLocks noChangeArrowheads="1"/>
          </p:cNvSpPr>
          <p:nvPr/>
        </p:nvSpPr>
        <p:spPr bwMode="auto">
          <a:xfrm>
            <a:off x="5181600" y="838200"/>
            <a:ext cx="3860800" cy="5105400"/>
          </a:xfrm>
          <a:prstGeom prst="foldedCorner">
            <a:avLst>
              <a:gd name="adj" fmla="val 12500"/>
            </a:avLst>
          </a:prstGeom>
          <a:solidFill>
            <a:srgbClr val="FFE1C3">
              <a:alpha val="50195"/>
            </a:srgbClr>
          </a:solidFill>
          <a:ln w="9525">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latin typeface="Trebuchet MS" panose="020B0603020202020204" pitchFamily="34" charset="0"/>
              </a:rPr>
              <a:t>Page 2</a:t>
            </a:r>
          </a:p>
        </p:txBody>
      </p:sp>
      <p:graphicFrame>
        <p:nvGraphicFramePr>
          <p:cNvPr id="26629" name="Object 18"/>
          <p:cNvGraphicFramePr>
            <a:graphicFrameLocks noChangeAspect="1"/>
          </p:cNvGraphicFramePr>
          <p:nvPr/>
        </p:nvGraphicFramePr>
        <p:xfrm>
          <a:off x="5867400" y="1219200"/>
          <a:ext cx="1908175" cy="3352800"/>
        </p:xfrm>
        <a:graphic>
          <a:graphicData uri="http://schemas.openxmlformats.org/presentationml/2006/ole">
            <mc:AlternateContent xmlns:mc="http://schemas.openxmlformats.org/markup-compatibility/2006">
              <mc:Choice xmlns:v="urn:schemas-microsoft-com:vml" Requires="v">
                <p:oleObj spid="_x0000_s41086" name="Visio" r:id="rId4" imgW="993522" imgH="1741827" progId="Visio.Drawing.6">
                  <p:embed/>
                </p:oleObj>
              </mc:Choice>
              <mc:Fallback>
                <p:oleObj name="Visio" r:id="rId4" imgW="993522" imgH="1741827"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219200"/>
                        <a:ext cx="19081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0" name="Object 19"/>
          <p:cNvGraphicFramePr>
            <a:graphicFrameLocks noChangeAspect="1"/>
          </p:cNvGraphicFramePr>
          <p:nvPr/>
        </p:nvGraphicFramePr>
        <p:xfrm>
          <a:off x="1524000" y="1295400"/>
          <a:ext cx="2228850" cy="4343400"/>
        </p:xfrm>
        <a:graphic>
          <a:graphicData uri="http://schemas.openxmlformats.org/presentationml/2006/ole">
            <mc:AlternateContent xmlns:mc="http://schemas.openxmlformats.org/markup-compatibility/2006">
              <mc:Choice xmlns:v="urn:schemas-microsoft-com:vml" Requires="v">
                <p:oleObj spid="_x0000_s41087" name="Visio" r:id="rId6" imgW="1153952" imgH="2249171" progId="Visio.Drawing.6">
                  <p:embed/>
                </p:oleObj>
              </mc:Choice>
              <mc:Fallback>
                <p:oleObj name="Visio" r:id="rId6" imgW="1153952" imgH="2249171"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295400"/>
                        <a:ext cx="222885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20"/>
          <p:cNvGrpSpPr>
            <a:grpSpLocks/>
          </p:cNvGrpSpPr>
          <p:nvPr/>
        </p:nvGrpSpPr>
        <p:grpSpPr bwMode="auto">
          <a:xfrm>
            <a:off x="3200400" y="3505200"/>
            <a:ext cx="3429000" cy="2209800"/>
            <a:chOff x="1920" y="2208"/>
            <a:chExt cx="2256" cy="1392"/>
          </a:xfrm>
        </p:grpSpPr>
        <p:sp>
          <p:nvSpPr>
            <p:cNvPr id="26637" name="AutoShape 10"/>
            <p:cNvSpPr>
              <a:spLocks noChangeArrowheads="1"/>
            </p:cNvSpPr>
            <p:nvPr/>
          </p:nvSpPr>
          <p:spPr bwMode="auto">
            <a:xfrm>
              <a:off x="2256" y="3024"/>
              <a:ext cx="1920" cy="576"/>
            </a:xfrm>
            <a:prstGeom prst="roundRect">
              <a:avLst>
                <a:gd name="adj" fmla="val 16667"/>
              </a:avLst>
            </a:prstGeom>
            <a:solidFill>
              <a:srgbClr val="FFFF99"/>
            </a:solidFill>
            <a:ln w="25400">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i="1">
                  <a:latin typeface="Trebuchet MS" panose="020B0603020202020204" pitchFamily="34" charset="0"/>
                </a:rPr>
                <a:t>Function call:</a:t>
              </a:r>
            </a:p>
            <a:p>
              <a:pPr eaLnBrk="1" hangingPunct="1">
                <a:spcBef>
                  <a:spcPct val="0"/>
                </a:spcBef>
                <a:buFontTx/>
                <a:buNone/>
              </a:pPr>
              <a:endParaRPr lang="en-US" altLang="en-US" sz="1200" b="1">
                <a:latin typeface="Trebuchet MS" panose="020B0603020202020204" pitchFamily="34" charset="0"/>
              </a:endParaRPr>
            </a:p>
            <a:p>
              <a:pPr eaLnBrk="1" hangingPunct="1">
                <a:spcBef>
                  <a:spcPct val="0"/>
                </a:spcBef>
                <a:buFontTx/>
                <a:buNone/>
              </a:pPr>
              <a:r>
                <a:rPr lang="en-US" altLang="en-US" sz="1200" b="1">
                  <a:latin typeface="Trebuchet MS" panose="020B0603020202020204" pitchFamily="34" charset="0"/>
                </a:rPr>
                <a:t>p </a:t>
              </a:r>
              <a:r>
                <a:rPr lang="en-US" altLang="en-US" sz="1200">
                  <a:latin typeface="Trebuchet MS" panose="020B0603020202020204" pitchFamily="34" charset="0"/>
                </a:rPr>
                <a:t>and </a:t>
              </a:r>
              <a:r>
                <a:rPr lang="en-US" altLang="en-US" sz="1200" b="1">
                  <a:latin typeface="Trebuchet MS" panose="020B0603020202020204" pitchFamily="34" charset="0"/>
                </a:rPr>
                <a:t>q </a:t>
              </a:r>
              <a:r>
                <a:rPr lang="en-US" altLang="en-US" sz="1200">
                  <a:latin typeface="Trebuchet MS" panose="020B0603020202020204" pitchFamily="34" charset="0"/>
                </a:rPr>
                <a:t>act as both </a:t>
              </a:r>
              <a:r>
                <a:rPr lang="en-US" altLang="en-US" sz="1200" b="1">
                  <a:solidFill>
                    <a:srgbClr val="FF0000"/>
                  </a:solidFill>
                  <a:latin typeface="Trebuchet MS" panose="020B0603020202020204" pitchFamily="34" charset="0"/>
                </a:rPr>
                <a:t>input and output</a:t>
              </a:r>
            </a:p>
            <a:p>
              <a:pPr eaLnBrk="1" hangingPunct="1">
                <a:spcBef>
                  <a:spcPct val="0"/>
                </a:spcBef>
                <a:buFontTx/>
                <a:buNone/>
              </a:pPr>
              <a:r>
                <a:rPr lang="en-US" altLang="en-US" sz="1200" b="1">
                  <a:solidFill>
                    <a:srgbClr val="FF0000"/>
                  </a:solidFill>
                  <a:latin typeface="Trebuchet MS" panose="020B0603020202020204" pitchFamily="34" charset="0"/>
                </a:rPr>
                <a:t>  </a:t>
              </a:r>
              <a:r>
                <a:rPr lang="en-US" altLang="en-US" sz="1200">
                  <a:latin typeface="Trebuchet MS" panose="020B0603020202020204" pitchFamily="34" charset="0"/>
                </a:rPr>
                <a:t>parameters.</a:t>
              </a:r>
            </a:p>
          </p:txBody>
        </p:sp>
        <p:sp>
          <p:nvSpPr>
            <p:cNvPr id="26638" name="Freeform 11"/>
            <p:cNvSpPr>
              <a:spLocks/>
            </p:cNvSpPr>
            <p:nvPr/>
          </p:nvSpPr>
          <p:spPr bwMode="auto">
            <a:xfrm flipH="1">
              <a:off x="1920" y="2208"/>
              <a:ext cx="960" cy="816"/>
            </a:xfrm>
            <a:custGeom>
              <a:avLst/>
              <a:gdLst>
                <a:gd name="T0" fmla="*/ 0 w 576"/>
                <a:gd name="T1" fmla="*/ 18561 h 288"/>
                <a:gd name="T2" fmla="*/ 742 w 576"/>
                <a:gd name="T3" fmla="*/ 3091 h 288"/>
                <a:gd name="T4" fmla="*/ 4445 w 576"/>
                <a:gd name="T5" fmla="*/ 0 h 288"/>
                <a:gd name="T6" fmla="*/ 0 60000 65536"/>
                <a:gd name="T7" fmla="*/ 0 60000 65536"/>
                <a:gd name="T8" fmla="*/ 0 60000 65536"/>
                <a:gd name="T9" fmla="*/ 0 w 576"/>
                <a:gd name="T10" fmla="*/ 0 h 288"/>
                <a:gd name="T11" fmla="*/ 576 w 576"/>
                <a:gd name="T12" fmla="*/ 288 h 288"/>
              </a:gdLst>
              <a:ahLst/>
              <a:cxnLst>
                <a:cxn ang="T6">
                  <a:pos x="T0" y="T1"/>
                </a:cxn>
                <a:cxn ang="T7">
                  <a:pos x="T2" y="T3"/>
                </a:cxn>
                <a:cxn ang="T8">
                  <a:pos x="T4" y="T5"/>
                </a:cxn>
              </a:cxnLst>
              <a:rect l="T9" t="T10" r="T11" b="T12"/>
              <a:pathLst>
                <a:path w="576" h="288">
                  <a:moveTo>
                    <a:pt x="0" y="288"/>
                  </a:moveTo>
                  <a:cubicBezTo>
                    <a:pt x="0" y="192"/>
                    <a:pt x="0" y="96"/>
                    <a:pt x="96" y="48"/>
                  </a:cubicBezTo>
                  <a:cubicBezTo>
                    <a:pt x="192" y="0"/>
                    <a:pt x="504" y="0"/>
                    <a:pt x="576"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21"/>
          <p:cNvGrpSpPr>
            <a:grpSpLocks/>
          </p:cNvGrpSpPr>
          <p:nvPr/>
        </p:nvGrpSpPr>
        <p:grpSpPr bwMode="auto">
          <a:xfrm>
            <a:off x="5562600" y="0"/>
            <a:ext cx="2895600" cy="1371600"/>
            <a:chOff x="3504" y="0"/>
            <a:chExt cx="1824" cy="864"/>
          </a:xfrm>
        </p:grpSpPr>
        <p:sp>
          <p:nvSpPr>
            <p:cNvPr id="26635" name="AutoShape 13"/>
            <p:cNvSpPr>
              <a:spLocks noChangeArrowheads="1"/>
            </p:cNvSpPr>
            <p:nvPr/>
          </p:nvSpPr>
          <p:spPr bwMode="auto">
            <a:xfrm>
              <a:off x="3504" y="0"/>
              <a:ext cx="1824" cy="576"/>
            </a:xfrm>
            <a:prstGeom prst="roundRect">
              <a:avLst>
                <a:gd name="adj" fmla="val 16667"/>
              </a:avLst>
            </a:prstGeom>
            <a:solidFill>
              <a:srgbClr val="FFFF99"/>
            </a:solidFill>
            <a:ln w="25400">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i="1">
                  <a:latin typeface="Trebuchet MS" panose="020B0603020202020204" pitchFamily="34" charset="0"/>
                </a:rPr>
                <a:t>Function definition:</a:t>
              </a:r>
            </a:p>
            <a:p>
              <a:pPr eaLnBrk="1" hangingPunct="1">
                <a:spcBef>
                  <a:spcPct val="0"/>
                </a:spcBef>
                <a:buFontTx/>
                <a:buNone/>
              </a:pPr>
              <a:endParaRPr lang="en-US" altLang="en-US" sz="1200" i="1">
                <a:latin typeface="Trebuchet MS" panose="020B0603020202020204" pitchFamily="34" charset="0"/>
              </a:endParaRPr>
            </a:p>
            <a:p>
              <a:pPr eaLnBrk="1" hangingPunct="1">
                <a:spcBef>
                  <a:spcPct val="0"/>
                </a:spcBef>
                <a:buFontTx/>
                <a:buNone/>
              </a:pPr>
              <a:r>
                <a:rPr lang="en-US" altLang="en-US" sz="1200" b="1">
                  <a:latin typeface="Trebuchet MS" panose="020B0603020202020204" pitchFamily="34" charset="0"/>
                </a:rPr>
                <a:t>x</a:t>
              </a:r>
              <a:r>
                <a:rPr lang="en-US" altLang="en-US" sz="1200">
                  <a:latin typeface="Trebuchet MS" panose="020B0603020202020204" pitchFamily="34" charset="0"/>
                </a:rPr>
                <a:t> and</a:t>
              </a:r>
              <a:r>
                <a:rPr lang="en-US" altLang="en-US" sz="1200" b="1">
                  <a:latin typeface="Trebuchet MS" panose="020B0603020202020204" pitchFamily="34" charset="0"/>
                </a:rPr>
                <a:t> y </a:t>
              </a:r>
              <a:r>
                <a:rPr lang="en-US" altLang="en-US" sz="1200">
                  <a:latin typeface="Trebuchet MS" panose="020B0603020202020204" pitchFamily="34" charset="0"/>
                </a:rPr>
                <a:t>act as both  </a:t>
              </a:r>
              <a:r>
                <a:rPr lang="en-US" altLang="en-US" sz="1200" b="1">
                  <a:solidFill>
                    <a:srgbClr val="FF0000"/>
                  </a:solidFill>
                  <a:latin typeface="Trebuchet MS" panose="020B0603020202020204" pitchFamily="34" charset="0"/>
                </a:rPr>
                <a:t>input and output</a:t>
              </a:r>
            </a:p>
            <a:p>
              <a:pPr eaLnBrk="1" hangingPunct="1">
                <a:spcBef>
                  <a:spcPct val="0"/>
                </a:spcBef>
                <a:buFontTx/>
                <a:buNone/>
              </a:pPr>
              <a:r>
                <a:rPr lang="en-US" altLang="en-US" sz="1200" b="1">
                  <a:solidFill>
                    <a:srgbClr val="FF0000"/>
                  </a:solidFill>
                  <a:latin typeface="Trebuchet MS" panose="020B0603020202020204" pitchFamily="34" charset="0"/>
                </a:rPr>
                <a:t>  </a:t>
              </a:r>
              <a:r>
                <a:rPr lang="en-US" altLang="en-US" sz="1200">
                  <a:latin typeface="Trebuchet MS" panose="020B0603020202020204" pitchFamily="34" charset="0"/>
                </a:rPr>
                <a:t>parameters</a:t>
              </a:r>
            </a:p>
          </p:txBody>
        </p:sp>
        <p:sp>
          <p:nvSpPr>
            <p:cNvPr id="26636" name="Freeform 14"/>
            <p:cNvSpPr>
              <a:spLocks/>
            </p:cNvSpPr>
            <p:nvPr/>
          </p:nvSpPr>
          <p:spPr bwMode="auto">
            <a:xfrm flipV="1">
              <a:off x="4272" y="576"/>
              <a:ext cx="192" cy="288"/>
            </a:xfrm>
            <a:custGeom>
              <a:avLst/>
              <a:gdLst>
                <a:gd name="T0" fmla="*/ 0 w 576"/>
                <a:gd name="T1" fmla="*/ 288 h 288"/>
                <a:gd name="T2" fmla="*/ 1 w 576"/>
                <a:gd name="T3" fmla="*/ 48 h 288"/>
                <a:gd name="T4" fmla="*/ 7 w 576"/>
                <a:gd name="T5" fmla="*/ 0 h 288"/>
                <a:gd name="T6" fmla="*/ 0 60000 65536"/>
                <a:gd name="T7" fmla="*/ 0 60000 65536"/>
                <a:gd name="T8" fmla="*/ 0 60000 65536"/>
                <a:gd name="T9" fmla="*/ 0 w 576"/>
                <a:gd name="T10" fmla="*/ 0 h 288"/>
                <a:gd name="T11" fmla="*/ 576 w 576"/>
                <a:gd name="T12" fmla="*/ 288 h 288"/>
              </a:gdLst>
              <a:ahLst/>
              <a:cxnLst>
                <a:cxn ang="T6">
                  <a:pos x="T0" y="T1"/>
                </a:cxn>
                <a:cxn ang="T7">
                  <a:pos x="T2" y="T3"/>
                </a:cxn>
                <a:cxn ang="T8">
                  <a:pos x="T4" y="T5"/>
                </a:cxn>
              </a:cxnLst>
              <a:rect l="T9" t="T10" r="T11" b="T12"/>
              <a:pathLst>
                <a:path w="576" h="288">
                  <a:moveTo>
                    <a:pt x="0" y="288"/>
                  </a:moveTo>
                  <a:cubicBezTo>
                    <a:pt x="0" y="192"/>
                    <a:pt x="0" y="96"/>
                    <a:pt x="96" y="48"/>
                  </a:cubicBezTo>
                  <a:cubicBezTo>
                    <a:pt x="192" y="0"/>
                    <a:pt x="504" y="0"/>
                    <a:pt x="576"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633" name="Rectangle 22"/>
          <p:cNvSpPr>
            <a:spLocks noChangeArrowheads="1"/>
          </p:cNvSpPr>
          <p:nvPr/>
        </p:nvSpPr>
        <p:spPr bwMode="auto">
          <a:xfrm>
            <a:off x="3962400" y="6072188"/>
            <a:ext cx="403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dirty="0">
                <a:latin typeface="Trebuchet MS" panose="020B0603020202020204" pitchFamily="34" charset="0"/>
              </a:rPr>
              <a:t>Flowchart EXCHG exchanges or swaps the value </a:t>
            </a:r>
          </a:p>
          <a:p>
            <a:pPr eaLnBrk="1" hangingPunct="1">
              <a:spcBef>
                <a:spcPct val="0"/>
              </a:spcBef>
              <a:buFontTx/>
              <a:buNone/>
            </a:pPr>
            <a:r>
              <a:rPr lang="en-US" altLang="en-US" sz="1400" b="1" dirty="0">
                <a:latin typeface="Trebuchet MS" panose="020B0603020202020204" pitchFamily="34" charset="0"/>
              </a:rPr>
              <a:t>of x and y each other</a:t>
            </a:r>
          </a:p>
        </p:txBody>
      </p:sp>
      <p:sp>
        <p:nvSpPr>
          <p:cNvPr id="26634" name="Rectangle 38"/>
          <p:cNvSpPr>
            <a:spLocks noChangeArrowheads="1"/>
          </p:cNvSpPr>
          <p:nvPr/>
        </p:nvSpPr>
        <p:spPr bwMode="auto">
          <a:xfrm>
            <a:off x="838200" y="508000"/>
            <a:ext cx="403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latin typeface="Trebuchet MS" panose="020B0603020202020204" pitchFamily="34" charset="0"/>
              </a:rPr>
              <a:t>An input parameter may also be an output</a:t>
            </a:r>
            <a:endParaRPr lang="en-US" altLang="en-US" sz="1600" i="1">
              <a:latin typeface="Trebuchet MS" panose="020B0603020202020204" pitchFamily="34" charset="0"/>
            </a:endParaRPr>
          </a:p>
        </p:txBody>
      </p:sp>
    </p:spTree>
    <p:extLst>
      <p:ext uri="{BB962C8B-B14F-4D97-AF65-F5344CB8AC3E}">
        <p14:creationId xmlns:p14="http://schemas.microsoft.com/office/powerpoint/2010/main" val="1665121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52400" y="-5334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latin typeface="Times New Roman" panose="02020603050405020304" pitchFamily="18" charset="0"/>
            </a:endParaRPr>
          </a:p>
        </p:txBody>
      </p:sp>
      <p:sp>
        <p:nvSpPr>
          <p:cNvPr id="57347" name="AutoShape 3"/>
          <p:cNvSpPr>
            <a:spLocks noChangeArrowheads="1"/>
          </p:cNvSpPr>
          <p:nvPr/>
        </p:nvSpPr>
        <p:spPr bwMode="auto">
          <a:xfrm>
            <a:off x="838200" y="838200"/>
            <a:ext cx="3860800" cy="5105400"/>
          </a:xfrm>
          <a:prstGeom prst="foldedCorner">
            <a:avLst>
              <a:gd name="adj" fmla="val 12500"/>
            </a:avLst>
          </a:prstGeom>
          <a:solidFill>
            <a:srgbClr val="FFE1C3">
              <a:alpha val="50195"/>
            </a:srgbClr>
          </a:solidFill>
          <a:ln w="9525">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1200" b="1">
                <a:latin typeface="Trebuchet MS" panose="020B0603020202020204" pitchFamily="34" charset="0"/>
              </a:rPr>
              <a:t>Page 1</a:t>
            </a:r>
          </a:p>
        </p:txBody>
      </p:sp>
      <p:graphicFrame>
        <p:nvGraphicFramePr>
          <p:cNvPr id="57348" name="Object 4"/>
          <p:cNvGraphicFramePr>
            <a:graphicFrameLocks noChangeAspect="1"/>
          </p:cNvGraphicFramePr>
          <p:nvPr/>
        </p:nvGraphicFramePr>
        <p:xfrm>
          <a:off x="2057400" y="1066800"/>
          <a:ext cx="2065338" cy="4724400"/>
        </p:xfrm>
        <a:graphic>
          <a:graphicData uri="http://schemas.openxmlformats.org/presentationml/2006/ole">
            <mc:AlternateContent xmlns:mc="http://schemas.openxmlformats.org/markup-compatibility/2006">
              <mc:Choice xmlns:v="urn:schemas-microsoft-com:vml" Requires="v">
                <p:oleObj spid="_x0000_s57352" name="Visio" r:id="rId4" imgW="1621162" imgH="3708723" progId="Visio.Drawing.11">
                  <p:embed/>
                </p:oleObj>
              </mc:Choice>
              <mc:Fallback>
                <p:oleObj name="Visio" r:id="rId4" imgW="1621162" imgH="3708723" progId="Visio.Drawing.11">
                  <p:embed/>
                  <p:pic>
                    <p:nvPicPr>
                      <p:cNvPr id="0" name=""/>
                      <p:cNvPicPr>
                        <a:picLocks noChangeAspect="1" noChangeArrowheads="1"/>
                      </p:cNvPicPr>
                      <p:nvPr/>
                    </p:nvPicPr>
                    <p:blipFill>
                      <a:blip r:embed="rId5"/>
                      <a:srcRect/>
                      <a:stretch>
                        <a:fillRect/>
                      </a:stretch>
                    </p:blipFill>
                    <p:spPr bwMode="auto">
                      <a:xfrm>
                        <a:off x="2057400" y="1066800"/>
                        <a:ext cx="2065338"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49" name="AutoShape 5"/>
          <p:cNvSpPr>
            <a:spLocks noChangeArrowheads="1"/>
          </p:cNvSpPr>
          <p:nvPr/>
        </p:nvSpPr>
        <p:spPr bwMode="auto">
          <a:xfrm>
            <a:off x="4953000" y="838200"/>
            <a:ext cx="3860800" cy="5105400"/>
          </a:xfrm>
          <a:prstGeom prst="foldedCorner">
            <a:avLst>
              <a:gd name="adj" fmla="val 12500"/>
            </a:avLst>
          </a:prstGeom>
          <a:solidFill>
            <a:srgbClr val="FFE1C3">
              <a:alpha val="50195"/>
            </a:srgbClr>
          </a:solidFill>
          <a:ln w="9525">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1200" b="1">
                <a:latin typeface="Trebuchet MS" panose="020B0603020202020204" pitchFamily="34" charset="0"/>
              </a:rPr>
              <a:t>Page 2</a:t>
            </a:r>
          </a:p>
        </p:txBody>
      </p:sp>
      <p:graphicFrame>
        <p:nvGraphicFramePr>
          <p:cNvPr id="57350" name="Object 6"/>
          <p:cNvGraphicFramePr>
            <a:graphicFrameLocks noChangeAspect="1"/>
          </p:cNvGraphicFramePr>
          <p:nvPr/>
        </p:nvGraphicFramePr>
        <p:xfrm>
          <a:off x="5943600" y="1371600"/>
          <a:ext cx="1960563" cy="3886200"/>
        </p:xfrm>
        <a:graphic>
          <a:graphicData uri="http://schemas.openxmlformats.org/presentationml/2006/ole">
            <mc:AlternateContent xmlns:mc="http://schemas.openxmlformats.org/markup-compatibility/2006">
              <mc:Choice xmlns:v="urn:schemas-microsoft-com:vml" Requires="v">
                <p:oleObj spid="_x0000_s57353" name="Visio" r:id="rId6" imgW="1402704" imgH="2781023" progId="Visio.Drawing.11">
                  <p:embed/>
                </p:oleObj>
              </mc:Choice>
              <mc:Fallback>
                <p:oleObj name="Visio" r:id="rId6" imgW="1402704" imgH="2781023" progId="Visio.Drawing.11">
                  <p:embed/>
                  <p:pic>
                    <p:nvPicPr>
                      <p:cNvPr id="0" name=""/>
                      <p:cNvPicPr>
                        <a:picLocks noChangeAspect="1" noChangeArrowheads="1"/>
                      </p:cNvPicPr>
                      <p:nvPr/>
                    </p:nvPicPr>
                    <p:blipFill>
                      <a:blip r:embed="rId7"/>
                      <a:srcRect/>
                      <a:stretch>
                        <a:fillRect/>
                      </a:stretch>
                    </p:blipFill>
                    <p:spPr bwMode="auto">
                      <a:xfrm>
                        <a:off x="5943600" y="1371600"/>
                        <a:ext cx="196056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51" name="Text Box 9"/>
          <p:cNvSpPr txBox="1">
            <a:spLocks noChangeArrowheads="1"/>
          </p:cNvSpPr>
          <p:nvPr/>
        </p:nvSpPr>
        <p:spPr bwMode="auto">
          <a:xfrm>
            <a:off x="2322512" y="29737"/>
            <a:ext cx="6491287" cy="94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dirty="0">
                <a:solidFill>
                  <a:srgbClr val="FF9900"/>
                </a:solidFill>
                <a:latin typeface="Trebuchet MS" panose="020B0603020202020204" pitchFamily="34" charset="0"/>
              </a:rPr>
              <a:t>Example: </a:t>
            </a:r>
          </a:p>
          <a:p>
            <a:pPr eaLnBrk="1" hangingPunct="1">
              <a:spcBef>
                <a:spcPct val="0"/>
              </a:spcBef>
              <a:buFontTx/>
              <a:buNone/>
            </a:pPr>
            <a:r>
              <a:rPr lang="en-US" sz="1600" dirty="0">
                <a:latin typeface="Trebuchet MS" panose="020B0603020202020204" pitchFamily="34" charset="0"/>
              </a:rPr>
              <a:t>What is the output of the following flowchart when the input </a:t>
            </a:r>
            <a:r>
              <a:rPr lang="en-US" sz="1400" dirty="0">
                <a:solidFill>
                  <a:schemeClr val="accent2"/>
                </a:solidFill>
                <a:latin typeface="Trebuchet MS" panose="020B0603020202020204" pitchFamily="34" charset="0"/>
              </a:rPr>
              <a:t>N = 6</a:t>
            </a:r>
          </a:p>
          <a:p>
            <a:pPr eaLnBrk="1" hangingPunct="1">
              <a:buSzPct val="70000"/>
              <a:buFont typeface="Wingdings" panose="05000000000000000000" pitchFamily="2" charset="2"/>
              <a:buNone/>
            </a:pPr>
            <a:endParaRPr lang="en-US" sz="1800" i="1" dirty="0">
              <a:solidFill>
                <a:srgbClr val="FF9900"/>
              </a:solidFill>
              <a:latin typeface="Trebuchet MS" panose="020B0603020202020204" pitchFamily="34" charset="0"/>
            </a:endParaRPr>
          </a:p>
        </p:txBody>
      </p:sp>
      <p:sp>
        <p:nvSpPr>
          <p:cNvPr id="97290" name="Line 10"/>
          <p:cNvSpPr>
            <a:spLocks noChangeShapeType="1"/>
          </p:cNvSpPr>
          <p:nvPr/>
        </p:nvSpPr>
        <p:spPr bwMode="auto">
          <a:xfrm>
            <a:off x="1219200" y="2286000"/>
            <a:ext cx="8382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7291" name="Line 11"/>
          <p:cNvSpPr>
            <a:spLocks noChangeShapeType="1"/>
          </p:cNvSpPr>
          <p:nvPr/>
        </p:nvSpPr>
        <p:spPr bwMode="auto">
          <a:xfrm>
            <a:off x="1219200" y="3352800"/>
            <a:ext cx="8382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7292" name="Line 12"/>
          <p:cNvSpPr>
            <a:spLocks noChangeShapeType="1"/>
          </p:cNvSpPr>
          <p:nvPr/>
        </p:nvSpPr>
        <p:spPr bwMode="auto">
          <a:xfrm flipV="1">
            <a:off x="3200400" y="1752600"/>
            <a:ext cx="2667000" cy="1295400"/>
          </a:xfrm>
          <a:prstGeom prst="line">
            <a:avLst/>
          </a:prstGeom>
          <a:noFill/>
          <a:ln w="254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2" name="Group 24"/>
          <p:cNvGrpSpPr>
            <a:grpSpLocks/>
          </p:cNvGrpSpPr>
          <p:nvPr/>
        </p:nvGrpSpPr>
        <p:grpSpPr bwMode="auto">
          <a:xfrm>
            <a:off x="5715000" y="762000"/>
            <a:ext cx="1066800" cy="838200"/>
            <a:chOff x="3600" y="480"/>
            <a:chExt cx="672" cy="528"/>
          </a:xfrm>
        </p:grpSpPr>
        <p:sp>
          <p:nvSpPr>
            <p:cNvPr id="57378" name="Line 13"/>
            <p:cNvSpPr>
              <a:spLocks noChangeShapeType="1"/>
            </p:cNvSpPr>
            <p:nvPr/>
          </p:nvSpPr>
          <p:spPr bwMode="auto">
            <a:xfrm>
              <a:off x="3984" y="768"/>
              <a:ext cx="288"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9" name="AutoShape 20"/>
            <p:cNvSpPr>
              <a:spLocks noChangeArrowheads="1"/>
            </p:cNvSpPr>
            <p:nvPr/>
          </p:nvSpPr>
          <p:spPr bwMode="auto">
            <a:xfrm>
              <a:off x="3600" y="480"/>
              <a:ext cx="528" cy="288"/>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1200" b="1">
                  <a:latin typeface="Trebuchet MS" panose="020B0603020202020204" pitchFamily="34" charset="0"/>
                </a:rPr>
                <a:t>average</a:t>
              </a:r>
              <a:endParaRPr lang="en-US" sz="1200">
                <a:latin typeface="Trebuchet MS" panose="020B0603020202020204" pitchFamily="34" charset="0"/>
              </a:endParaRPr>
            </a:p>
          </p:txBody>
        </p:sp>
      </p:grpSp>
      <p:grpSp>
        <p:nvGrpSpPr>
          <p:cNvPr id="3" name="Group 25"/>
          <p:cNvGrpSpPr>
            <a:grpSpLocks/>
          </p:cNvGrpSpPr>
          <p:nvPr/>
        </p:nvGrpSpPr>
        <p:grpSpPr bwMode="auto">
          <a:xfrm>
            <a:off x="6629400" y="457200"/>
            <a:ext cx="838200" cy="1143000"/>
            <a:chOff x="4176" y="240"/>
            <a:chExt cx="528" cy="720"/>
          </a:xfrm>
        </p:grpSpPr>
        <p:sp>
          <p:nvSpPr>
            <p:cNvPr id="57376" name="Line 14"/>
            <p:cNvSpPr>
              <a:spLocks noChangeShapeType="1"/>
            </p:cNvSpPr>
            <p:nvPr/>
          </p:nvSpPr>
          <p:spPr bwMode="auto">
            <a:xfrm flipH="1">
              <a:off x="4464" y="528"/>
              <a:ext cx="48"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7" name="AutoShape 21"/>
            <p:cNvSpPr>
              <a:spLocks noChangeArrowheads="1"/>
            </p:cNvSpPr>
            <p:nvPr/>
          </p:nvSpPr>
          <p:spPr bwMode="auto">
            <a:xfrm>
              <a:off x="4176" y="240"/>
              <a:ext cx="528" cy="288"/>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1200" b="1">
                  <a:latin typeface="Trebuchet MS" panose="020B0603020202020204" pitchFamily="34" charset="0"/>
                </a:rPr>
                <a:t>10</a:t>
              </a:r>
              <a:endParaRPr lang="en-US" sz="1200">
                <a:latin typeface="Trebuchet MS" panose="020B0603020202020204" pitchFamily="34" charset="0"/>
              </a:endParaRPr>
            </a:p>
          </p:txBody>
        </p:sp>
      </p:grpSp>
      <p:grpSp>
        <p:nvGrpSpPr>
          <p:cNvPr id="4" name="Group 26"/>
          <p:cNvGrpSpPr>
            <a:grpSpLocks/>
          </p:cNvGrpSpPr>
          <p:nvPr/>
        </p:nvGrpSpPr>
        <p:grpSpPr bwMode="auto">
          <a:xfrm>
            <a:off x="7391400" y="685800"/>
            <a:ext cx="990600" cy="914400"/>
            <a:chOff x="4656" y="432"/>
            <a:chExt cx="624" cy="576"/>
          </a:xfrm>
        </p:grpSpPr>
        <p:sp>
          <p:nvSpPr>
            <p:cNvPr id="57374" name="Line 15"/>
            <p:cNvSpPr>
              <a:spLocks noChangeShapeType="1"/>
            </p:cNvSpPr>
            <p:nvPr/>
          </p:nvSpPr>
          <p:spPr bwMode="auto">
            <a:xfrm flipH="1">
              <a:off x="4656" y="720"/>
              <a:ext cx="144"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5" name="AutoShape 22"/>
            <p:cNvSpPr>
              <a:spLocks noChangeArrowheads="1"/>
            </p:cNvSpPr>
            <p:nvPr/>
          </p:nvSpPr>
          <p:spPr bwMode="auto">
            <a:xfrm>
              <a:off x="4752" y="432"/>
              <a:ext cx="528" cy="288"/>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1200" b="1">
                  <a:latin typeface="Trebuchet MS" panose="020B0603020202020204" pitchFamily="34" charset="0"/>
                </a:rPr>
                <a:t>5</a:t>
              </a:r>
              <a:endParaRPr lang="en-US" sz="1200">
                <a:latin typeface="Trebuchet MS" panose="020B0603020202020204" pitchFamily="34" charset="0"/>
              </a:endParaRPr>
            </a:p>
          </p:txBody>
        </p:sp>
      </p:grpSp>
      <p:grpSp>
        <p:nvGrpSpPr>
          <p:cNvPr id="5" name="Group 27"/>
          <p:cNvGrpSpPr>
            <a:grpSpLocks/>
          </p:cNvGrpSpPr>
          <p:nvPr/>
        </p:nvGrpSpPr>
        <p:grpSpPr bwMode="auto">
          <a:xfrm>
            <a:off x="7620000" y="1219200"/>
            <a:ext cx="1295400" cy="457200"/>
            <a:chOff x="4800" y="768"/>
            <a:chExt cx="816" cy="288"/>
          </a:xfrm>
        </p:grpSpPr>
        <p:sp>
          <p:nvSpPr>
            <p:cNvPr id="57372" name="Line 16"/>
            <p:cNvSpPr>
              <a:spLocks noChangeShapeType="1"/>
            </p:cNvSpPr>
            <p:nvPr/>
          </p:nvSpPr>
          <p:spPr bwMode="auto">
            <a:xfrm flipH="1">
              <a:off x="4800" y="912"/>
              <a:ext cx="384"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3" name="AutoShape 23"/>
            <p:cNvSpPr>
              <a:spLocks noChangeArrowheads="1"/>
            </p:cNvSpPr>
            <p:nvPr/>
          </p:nvSpPr>
          <p:spPr bwMode="auto">
            <a:xfrm>
              <a:off x="5088" y="768"/>
              <a:ext cx="528" cy="288"/>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1200" b="1">
                  <a:latin typeface="Trebuchet MS" panose="020B0603020202020204" pitchFamily="34" charset="0"/>
                </a:rPr>
                <a:t>N=6</a:t>
              </a:r>
              <a:endParaRPr lang="en-US" sz="1200">
                <a:latin typeface="Trebuchet MS" panose="020B0603020202020204" pitchFamily="34" charset="0"/>
              </a:endParaRPr>
            </a:p>
          </p:txBody>
        </p:sp>
      </p:grpSp>
      <p:grpSp>
        <p:nvGrpSpPr>
          <p:cNvPr id="6" name="Group 33"/>
          <p:cNvGrpSpPr>
            <a:grpSpLocks/>
          </p:cNvGrpSpPr>
          <p:nvPr/>
        </p:nvGrpSpPr>
        <p:grpSpPr bwMode="auto">
          <a:xfrm>
            <a:off x="7658100" y="2057400"/>
            <a:ext cx="1447800" cy="685800"/>
            <a:chOff x="4848" y="1296"/>
            <a:chExt cx="912" cy="432"/>
          </a:xfrm>
        </p:grpSpPr>
        <p:sp>
          <p:nvSpPr>
            <p:cNvPr id="57370" name="Line 31"/>
            <p:cNvSpPr>
              <a:spLocks noChangeShapeType="1"/>
            </p:cNvSpPr>
            <p:nvPr/>
          </p:nvSpPr>
          <p:spPr bwMode="auto">
            <a:xfrm flipV="1">
              <a:off x="4848" y="1584"/>
              <a:ext cx="33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1" name="AutoShape 32"/>
            <p:cNvSpPr>
              <a:spLocks noChangeArrowheads="1"/>
            </p:cNvSpPr>
            <p:nvPr/>
          </p:nvSpPr>
          <p:spPr bwMode="auto">
            <a:xfrm>
              <a:off x="4944" y="1296"/>
              <a:ext cx="816" cy="336"/>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a:latin typeface="Trebuchet MS" panose="020B0603020202020204" pitchFamily="34" charset="0"/>
                </a:rPr>
                <a:t>Sum = 10 + 5 + 6</a:t>
              </a:r>
            </a:p>
          </p:txBody>
        </p:sp>
      </p:grpSp>
      <p:sp>
        <p:nvSpPr>
          <p:cNvPr id="97314" name="Line 34"/>
          <p:cNvSpPr>
            <a:spLocks noChangeShapeType="1"/>
          </p:cNvSpPr>
          <p:nvPr/>
        </p:nvSpPr>
        <p:spPr bwMode="auto">
          <a:xfrm>
            <a:off x="5257800" y="2743200"/>
            <a:ext cx="8382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7" name="Group 35"/>
          <p:cNvGrpSpPr>
            <a:grpSpLocks/>
          </p:cNvGrpSpPr>
          <p:nvPr/>
        </p:nvGrpSpPr>
        <p:grpSpPr bwMode="auto">
          <a:xfrm>
            <a:off x="7696200" y="3200400"/>
            <a:ext cx="1447800" cy="685800"/>
            <a:chOff x="4848" y="1296"/>
            <a:chExt cx="912" cy="432"/>
          </a:xfrm>
        </p:grpSpPr>
        <p:sp>
          <p:nvSpPr>
            <p:cNvPr id="57368" name="Line 36"/>
            <p:cNvSpPr>
              <a:spLocks noChangeShapeType="1"/>
            </p:cNvSpPr>
            <p:nvPr/>
          </p:nvSpPr>
          <p:spPr bwMode="auto">
            <a:xfrm flipV="1">
              <a:off x="4848" y="1584"/>
              <a:ext cx="33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9" name="AutoShape 37"/>
            <p:cNvSpPr>
              <a:spLocks noChangeArrowheads="1"/>
            </p:cNvSpPr>
            <p:nvPr/>
          </p:nvSpPr>
          <p:spPr bwMode="auto">
            <a:xfrm>
              <a:off x="4944" y="1296"/>
              <a:ext cx="816" cy="336"/>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b="1">
                  <a:latin typeface="Trebuchet MS" panose="020B0603020202020204" pitchFamily="34" charset="0"/>
                </a:rPr>
                <a:t>average</a:t>
              </a:r>
              <a:r>
                <a:rPr lang="en-US" sz="1200">
                  <a:latin typeface="Trebuchet MS" panose="020B0603020202020204" pitchFamily="34" charset="0"/>
                </a:rPr>
                <a:t> = </a:t>
              </a:r>
            </a:p>
            <a:p>
              <a:pPr eaLnBrk="1" hangingPunct="1">
                <a:spcBef>
                  <a:spcPct val="0"/>
                </a:spcBef>
                <a:buFontTx/>
                <a:buNone/>
              </a:pPr>
              <a:r>
                <a:rPr lang="en-US" sz="1200">
                  <a:latin typeface="Trebuchet MS" panose="020B0603020202020204" pitchFamily="34" charset="0"/>
                </a:rPr>
                <a:t>21/3</a:t>
              </a:r>
            </a:p>
          </p:txBody>
        </p:sp>
      </p:grpSp>
      <p:sp>
        <p:nvSpPr>
          <p:cNvPr id="97318" name="Line 38"/>
          <p:cNvSpPr>
            <a:spLocks noChangeShapeType="1"/>
          </p:cNvSpPr>
          <p:nvPr/>
        </p:nvSpPr>
        <p:spPr bwMode="auto">
          <a:xfrm>
            <a:off x="5257800" y="3886200"/>
            <a:ext cx="8382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7319" name="Line 39"/>
          <p:cNvSpPr>
            <a:spLocks noChangeShapeType="1"/>
          </p:cNvSpPr>
          <p:nvPr/>
        </p:nvSpPr>
        <p:spPr bwMode="auto">
          <a:xfrm flipH="1" flipV="1">
            <a:off x="3048000" y="3810000"/>
            <a:ext cx="2895600" cy="1066800"/>
          </a:xfrm>
          <a:prstGeom prst="line">
            <a:avLst/>
          </a:prstGeom>
          <a:noFill/>
          <a:ln w="254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7320" name="Line 40"/>
          <p:cNvSpPr>
            <a:spLocks noChangeShapeType="1"/>
          </p:cNvSpPr>
          <p:nvPr/>
        </p:nvSpPr>
        <p:spPr bwMode="auto">
          <a:xfrm>
            <a:off x="1371600" y="4495800"/>
            <a:ext cx="8382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8" name="Group 44"/>
          <p:cNvGrpSpPr>
            <a:grpSpLocks/>
          </p:cNvGrpSpPr>
          <p:nvPr/>
        </p:nvGrpSpPr>
        <p:grpSpPr bwMode="auto">
          <a:xfrm>
            <a:off x="3810000" y="4343400"/>
            <a:ext cx="1752600" cy="533400"/>
            <a:chOff x="2400" y="2736"/>
            <a:chExt cx="1104" cy="336"/>
          </a:xfrm>
        </p:grpSpPr>
        <p:sp>
          <p:nvSpPr>
            <p:cNvPr id="57366" name="Line 42"/>
            <p:cNvSpPr>
              <a:spLocks noChangeShapeType="1"/>
            </p:cNvSpPr>
            <p:nvPr/>
          </p:nvSpPr>
          <p:spPr bwMode="auto">
            <a:xfrm flipV="1">
              <a:off x="2400" y="2880"/>
              <a:ext cx="28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7" name="AutoShape 43"/>
            <p:cNvSpPr>
              <a:spLocks noChangeArrowheads="1"/>
            </p:cNvSpPr>
            <p:nvPr/>
          </p:nvSpPr>
          <p:spPr bwMode="auto">
            <a:xfrm>
              <a:off x="2688" y="2736"/>
              <a:ext cx="816" cy="336"/>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b="1">
                  <a:latin typeface="Trebuchet MS" panose="020B0603020202020204" pitchFamily="34" charset="0"/>
                </a:rPr>
                <a:t>Output:</a:t>
              </a:r>
            </a:p>
            <a:p>
              <a:pPr eaLnBrk="1" hangingPunct="1">
                <a:spcBef>
                  <a:spcPct val="0"/>
                </a:spcBef>
                <a:buFontTx/>
                <a:buNone/>
              </a:pPr>
              <a:r>
                <a:rPr lang="en-US" sz="1200">
                  <a:latin typeface="Trebuchet MS" panose="020B0603020202020204" pitchFamily="34" charset="0"/>
                </a:rPr>
                <a:t>Average: 7</a:t>
              </a:r>
            </a:p>
          </p:txBody>
        </p:sp>
      </p:grpSp>
    </p:spTree>
    <p:extLst>
      <p:ext uri="{BB962C8B-B14F-4D97-AF65-F5344CB8AC3E}">
        <p14:creationId xmlns:p14="http://schemas.microsoft.com/office/powerpoint/2010/main" val="1808780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90"/>
                                        </p:tgtEl>
                                        <p:attrNameLst>
                                          <p:attrName>style.visibility</p:attrName>
                                        </p:attrNameLst>
                                      </p:cBhvr>
                                      <p:to>
                                        <p:strVal val="visible"/>
                                      </p:to>
                                    </p:set>
                                  </p:childTnLst>
                                  <p:subTnLst>
                                    <p:set>
                                      <p:cBhvr override="childStyle">
                                        <p:cTn dur="1" fill="hold" display="0" masterRel="nextClick" afterEffect="1"/>
                                        <p:tgtEl>
                                          <p:spTgt spid="97290"/>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91"/>
                                        </p:tgtEl>
                                        <p:attrNameLst>
                                          <p:attrName>style.visibility</p:attrName>
                                        </p:attrNameLst>
                                      </p:cBhvr>
                                      <p:to>
                                        <p:strVal val="visible"/>
                                      </p:to>
                                    </p:set>
                                  </p:childTnLst>
                                  <p:subTnLst>
                                    <p:set>
                                      <p:cBhvr override="childStyle">
                                        <p:cTn dur="1" fill="hold" display="0" masterRel="nextClick" afterEffect="1"/>
                                        <p:tgtEl>
                                          <p:spTgt spid="97291"/>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292"/>
                                        </p:tgtEl>
                                        <p:attrNameLst>
                                          <p:attrName>style.visibility</p:attrName>
                                        </p:attrNameLst>
                                      </p:cBhvr>
                                      <p:to>
                                        <p:strVal val="visible"/>
                                      </p:to>
                                    </p:set>
                                  </p:childTnLst>
                                  <p:subTnLst>
                                    <p:set>
                                      <p:cBhvr override="childStyle">
                                        <p:cTn dur="1" fill="hold" display="0" masterRel="nextClick" afterEffect="1"/>
                                        <p:tgtEl>
                                          <p:spTgt spid="97292"/>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7314"/>
                                        </p:tgtEl>
                                        <p:attrNameLst>
                                          <p:attrName>style.visibility</p:attrName>
                                        </p:attrNameLst>
                                      </p:cBhvr>
                                      <p:to>
                                        <p:strVal val="visible"/>
                                      </p:to>
                                    </p:set>
                                  </p:childTnLst>
                                  <p:subTnLst>
                                    <p:set>
                                      <p:cBhvr override="childStyle">
                                        <p:cTn dur="1" fill="hold" display="0" masterRel="nextClick" afterEffect="1"/>
                                        <p:tgtEl>
                                          <p:spTgt spid="97314"/>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97318"/>
                                        </p:tgtEl>
                                        <p:attrNameLst>
                                          <p:attrName>style.visibility</p:attrName>
                                        </p:attrNameLst>
                                      </p:cBhvr>
                                      <p:to>
                                        <p:strVal val="visible"/>
                                      </p:to>
                                    </p:set>
                                  </p:childTnLst>
                                  <p:subTnLst>
                                    <p:set>
                                      <p:cBhvr override="childStyle">
                                        <p:cTn dur="1" fill="hold" display="0" masterRel="nextClick" afterEffect="1"/>
                                        <p:tgtEl>
                                          <p:spTgt spid="97318"/>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97319"/>
                                        </p:tgtEl>
                                        <p:attrNameLst>
                                          <p:attrName>style.visibility</p:attrName>
                                        </p:attrNameLst>
                                      </p:cBhvr>
                                      <p:to>
                                        <p:strVal val="visible"/>
                                      </p:to>
                                    </p:set>
                                  </p:childTnLst>
                                  <p:subTnLst>
                                    <p:set>
                                      <p:cBhvr override="childStyle">
                                        <p:cTn dur="1" fill="hold" display="0" masterRel="nextClick" afterEffect="1"/>
                                        <p:tgtEl>
                                          <p:spTgt spid="97319"/>
                                        </p:tgtEl>
                                        <p:attrNameLst>
                                          <p:attrName>style.visibility</p:attrName>
                                        </p:attrNameLst>
                                      </p:cBhvr>
                                      <p:to>
                                        <p:strVal val="hidden"/>
                                      </p:to>
                                    </p:set>
                                  </p:sub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97320"/>
                                        </p:tgtEl>
                                        <p:attrNameLst>
                                          <p:attrName>style.visibility</p:attrName>
                                        </p:attrNameLst>
                                      </p:cBhvr>
                                      <p:to>
                                        <p:strVal val="visible"/>
                                      </p:to>
                                    </p:set>
                                  </p:childTnLst>
                                  <p:subTnLst>
                                    <p:set>
                                      <p:cBhvr override="childStyle">
                                        <p:cTn dur="1" fill="hold" display="0" masterRel="nextClick" afterEffect="1"/>
                                        <p:tgtEl>
                                          <p:spTgt spid="97320"/>
                                        </p:tgtEl>
                                        <p:attrNameLst>
                                          <p:attrName>style.visibility</p:attrName>
                                        </p:attrNameLst>
                                      </p:cBhvr>
                                      <p:to>
                                        <p:strVal val="hidden"/>
                                      </p:to>
                                    </p:set>
                                  </p:sub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0" grpId="0" animBg="1"/>
      <p:bldP spid="97291" grpId="0" animBg="1"/>
      <p:bldP spid="97292" grpId="0" animBg="1"/>
      <p:bldP spid="97314" grpId="0" animBg="1"/>
      <p:bldP spid="97318" grpId="0" animBg="1"/>
      <p:bldP spid="97319" grpId="0" animBg="1"/>
      <p:bldP spid="97320"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733926" y="1536654"/>
            <a:ext cx="5292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b="1" dirty="0">
                <a:latin typeface="Trebuchet MS" panose="020B0603020202020204" pitchFamily="34" charset="0"/>
              </a:rPr>
              <a:t>What you have learnt so far ….</a:t>
            </a:r>
          </a:p>
        </p:txBody>
      </p:sp>
      <p:sp>
        <p:nvSpPr>
          <p:cNvPr id="611331" name="Text Box 3"/>
          <p:cNvSpPr txBox="1">
            <a:spLocks noChangeArrowheads="1"/>
          </p:cNvSpPr>
          <p:nvPr/>
        </p:nvSpPr>
        <p:spPr bwMode="auto">
          <a:xfrm>
            <a:off x="685800" y="3622318"/>
            <a:ext cx="7391400" cy="1569660"/>
          </a:xfrm>
          <a:prstGeom prst="rect">
            <a:avLst/>
          </a:prstGeom>
          <a:solidFill>
            <a:schemeClr val="accent3">
              <a:lumMod val="75000"/>
            </a:schemeClr>
          </a:solidFill>
          <a:ln>
            <a:noFill/>
          </a:ln>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FontTx/>
              <a:buChar char="•"/>
            </a:pPr>
            <a:r>
              <a:rPr lang="en-US" altLang="en-US" dirty="0">
                <a:solidFill>
                  <a:schemeClr val="bg1"/>
                </a:solidFill>
                <a:latin typeface="Trebuchet MS" panose="020B0603020202020204" pitchFamily="34" charset="0"/>
              </a:rPr>
              <a:t>Design:</a:t>
            </a:r>
          </a:p>
          <a:p>
            <a:pPr lvl="2" eaLnBrk="1" hangingPunct="1">
              <a:buFontTx/>
              <a:buChar char="-"/>
            </a:pPr>
            <a:r>
              <a:rPr lang="en-US" altLang="en-US" dirty="0">
                <a:solidFill>
                  <a:schemeClr val="bg1"/>
                </a:solidFill>
                <a:latin typeface="Trebuchet MS" panose="020B0603020202020204" pitchFamily="34" charset="0"/>
              </a:rPr>
              <a:t> Developing algorithm</a:t>
            </a:r>
          </a:p>
          <a:p>
            <a:pPr lvl="2" eaLnBrk="1" hangingPunct="1">
              <a:buFontTx/>
              <a:buChar char="-"/>
            </a:pPr>
            <a:r>
              <a:rPr lang="en-US" altLang="en-US" dirty="0">
                <a:solidFill>
                  <a:schemeClr val="bg1"/>
                </a:solidFill>
                <a:latin typeface="Trebuchet MS" panose="020B0603020202020204" pitchFamily="34" charset="0"/>
              </a:rPr>
              <a:t> Understanding how a flowchart works</a:t>
            </a:r>
          </a:p>
          <a:p>
            <a:pPr lvl="2" eaLnBrk="1" hangingPunct="1">
              <a:buFontTx/>
              <a:buChar char="-"/>
            </a:pPr>
            <a:r>
              <a:rPr lang="en-US" altLang="en-US" dirty="0">
                <a:solidFill>
                  <a:schemeClr val="bg1"/>
                </a:solidFill>
                <a:latin typeface="Trebuchet MS" panose="020B0603020202020204" pitchFamily="34" charset="0"/>
              </a:rPr>
              <a:t> Constructing flowcharts</a:t>
            </a:r>
          </a:p>
        </p:txBody>
      </p:sp>
      <p:sp>
        <p:nvSpPr>
          <p:cNvPr id="611332" name="Text Box 4"/>
          <p:cNvSpPr txBox="1">
            <a:spLocks noChangeArrowheads="1"/>
          </p:cNvSpPr>
          <p:nvPr/>
        </p:nvSpPr>
        <p:spPr bwMode="auto">
          <a:xfrm>
            <a:off x="701842" y="2457946"/>
            <a:ext cx="7391400" cy="830997"/>
          </a:xfrm>
          <a:prstGeom prst="rect">
            <a:avLst/>
          </a:prstGeom>
          <a:solidFill>
            <a:schemeClr val="accent1"/>
          </a:solidFill>
          <a:ln>
            <a:noFill/>
          </a:ln>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FontTx/>
              <a:buChar char="•"/>
            </a:pPr>
            <a:r>
              <a:rPr lang="en-US" altLang="en-US" dirty="0">
                <a:solidFill>
                  <a:schemeClr val="bg1"/>
                </a:solidFill>
                <a:latin typeface="Trebuchet MS" panose="020B0603020202020204" pitchFamily="34" charset="0"/>
              </a:rPr>
              <a:t>Analysis:</a:t>
            </a:r>
          </a:p>
          <a:p>
            <a:pPr lvl="2" eaLnBrk="1" hangingPunct="1">
              <a:buFontTx/>
              <a:buChar char="-"/>
            </a:pPr>
            <a:r>
              <a:rPr lang="en-US" altLang="en-US" dirty="0">
                <a:solidFill>
                  <a:schemeClr val="bg1"/>
                </a:solidFill>
                <a:latin typeface="Trebuchet MS" panose="020B0603020202020204" pitchFamily="34" charset="0"/>
              </a:rPr>
              <a:t>Understanding the problem</a:t>
            </a:r>
          </a:p>
        </p:txBody>
      </p:sp>
    </p:spTree>
    <p:extLst>
      <p:ext uri="{BB962C8B-B14F-4D97-AF65-F5344CB8AC3E}">
        <p14:creationId xmlns:p14="http://schemas.microsoft.com/office/powerpoint/2010/main" val="21870786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13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1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animBg="1" autoUpdateAnimBg="0"/>
      <p:bldP spid="611332" grpId="0" animBg="1"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2"/>
          <p:cNvSpPr txBox="1">
            <a:spLocks noChangeArrowheads="1"/>
          </p:cNvSpPr>
          <p:nvPr/>
        </p:nvSpPr>
        <p:spPr bwMode="auto">
          <a:xfrm>
            <a:off x="838200" y="1807078"/>
            <a:ext cx="7048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b="1" dirty="0">
                <a:latin typeface="Trebuchet MS" panose="020B0603020202020204" pitchFamily="34" charset="0"/>
              </a:rPr>
              <a:t>The next step is implementation (coding)</a:t>
            </a:r>
          </a:p>
        </p:txBody>
      </p:sp>
      <p:sp>
        <p:nvSpPr>
          <p:cNvPr id="18436" name="Text Box 3"/>
          <p:cNvSpPr txBox="1">
            <a:spLocks noChangeArrowheads="1"/>
          </p:cNvSpPr>
          <p:nvPr/>
        </p:nvSpPr>
        <p:spPr bwMode="auto">
          <a:xfrm>
            <a:off x="866274" y="2789071"/>
            <a:ext cx="7391400" cy="830997"/>
          </a:xfrm>
          <a:prstGeom prst="rect">
            <a:avLst/>
          </a:prstGeom>
          <a:solidFill>
            <a:schemeClr val="accent2"/>
          </a:solidFill>
          <a:ln>
            <a:noFill/>
          </a:ln>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dirty="0">
                <a:solidFill>
                  <a:schemeClr val="bg1"/>
                </a:solidFill>
                <a:latin typeface="Trebuchet MS" panose="020B0603020202020204" pitchFamily="34" charset="0"/>
              </a:rPr>
              <a:t>Coding is a process of converting flowchart</a:t>
            </a:r>
          </a:p>
          <a:p>
            <a:pPr eaLnBrk="1" hangingPunct="1"/>
            <a:r>
              <a:rPr lang="en-US" altLang="en-US" dirty="0">
                <a:solidFill>
                  <a:schemeClr val="bg1"/>
                </a:solidFill>
                <a:latin typeface="Trebuchet MS" panose="020B0603020202020204" pitchFamily="34" charset="0"/>
              </a:rPr>
              <a:t>to programming code</a:t>
            </a:r>
          </a:p>
        </p:txBody>
      </p:sp>
      <p:sp>
        <p:nvSpPr>
          <p:cNvPr id="613380" name="Text Box 4"/>
          <p:cNvSpPr txBox="1">
            <a:spLocks noChangeArrowheads="1"/>
          </p:cNvSpPr>
          <p:nvPr/>
        </p:nvSpPr>
        <p:spPr bwMode="auto">
          <a:xfrm>
            <a:off x="838200" y="3921125"/>
            <a:ext cx="7391400" cy="830997"/>
          </a:xfrm>
          <a:prstGeom prst="rect">
            <a:avLst/>
          </a:prstGeom>
          <a:solidFill>
            <a:schemeClr val="accent4"/>
          </a:solidFill>
          <a:ln>
            <a:noFill/>
          </a:ln>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dirty="0">
                <a:solidFill>
                  <a:schemeClr val="bg1"/>
                </a:solidFill>
                <a:latin typeface="Trebuchet MS" panose="020B0603020202020204" pitchFamily="34" charset="0"/>
              </a:rPr>
              <a:t>Before you can start doing this, you should learn some basics including the language itself</a:t>
            </a:r>
          </a:p>
        </p:txBody>
      </p:sp>
    </p:spTree>
    <p:extLst>
      <p:ext uri="{BB962C8B-B14F-4D97-AF65-F5344CB8AC3E}">
        <p14:creationId xmlns:p14="http://schemas.microsoft.com/office/powerpoint/2010/main" val="22128998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3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0" grpId="0" animBg="1"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676400" y="786984"/>
            <a:ext cx="637148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b="1" dirty="0">
                <a:effectLst>
                  <a:outerShdw blurRad="38100" dist="38100" dir="2700000" algn="tl">
                    <a:srgbClr val="000000">
                      <a:alpha val="43137"/>
                    </a:srgbClr>
                  </a:outerShdw>
                </a:effectLst>
                <a:latin typeface="Trebuchet MS" panose="020B0603020202020204" pitchFamily="34" charset="0"/>
              </a:rPr>
              <a:t>Writing a C++ Program is a systematic task </a:t>
            </a:r>
          </a:p>
          <a:p>
            <a:pPr eaLnBrk="1" hangingPunct="1"/>
            <a:endParaRPr lang="en-US" altLang="en-US" sz="1400" dirty="0">
              <a:latin typeface="Trebuchet MS" panose="020B0603020202020204" pitchFamily="34" charset="0"/>
            </a:endParaRPr>
          </a:p>
        </p:txBody>
      </p:sp>
      <p:sp>
        <p:nvSpPr>
          <p:cNvPr id="627721" name="AutoShape 9"/>
          <p:cNvSpPr>
            <a:spLocks noChangeArrowheads="1"/>
          </p:cNvSpPr>
          <p:nvPr/>
        </p:nvSpPr>
        <p:spPr bwMode="auto">
          <a:xfrm>
            <a:off x="3213100" y="1582738"/>
            <a:ext cx="2044700" cy="685800"/>
          </a:xfrm>
          <a:prstGeom prst="roundRect">
            <a:avLst>
              <a:gd name="adj" fmla="val 16667"/>
            </a:avLst>
          </a:prstGeom>
          <a:solidFill>
            <a:srgbClr val="FFFF99"/>
          </a:solidFill>
          <a:ln w="254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600">
                <a:latin typeface="Trebuchet MS" panose="020B0603020202020204" pitchFamily="34" charset="0"/>
              </a:rPr>
              <a:t>Problem</a:t>
            </a:r>
          </a:p>
        </p:txBody>
      </p:sp>
      <p:sp>
        <p:nvSpPr>
          <p:cNvPr id="627725" name="AutoShape 13"/>
          <p:cNvSpPr>
            <a:spLocks noChangeArrowheads="1"/>
          </p:cNvSpPr>
          <p:nvPr/>
        </p:nvSpPr>
        <p:spPr bwMode="auto">
          <a:xfrm>
            <a:off x="3225800" y="2743200"/>
            <a:ext cx="2032000" cy="685800"/>
          </a:xfrm>
          <a:prstGeom prst="roundRect">
            <a:avLst>
              <a:gd name="adj" fmla="val 16667"/>
            </a:avLst>
          </a:prstGeom>
          <a:solidFill>
            <a:srgbClr val="FFFF99"/>
          </a:solidFill>
          <a:ln w="254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600">
                <a:latin typeface="Trebuchet MS" panose="020B0603020202020204" pitchFamily="34" charset="0"/>
              </a:rPr>
              <a:t>Flowchart</a:t>
            </a:r>
          </a:p>
        </p:txBody>
      </p:sp>
      <p:sp>
        <p:nvSpPr>
          <p:cNvPr id="627726" name="AutoShape 14"/>
          <p:cNvSpPr>
            <a:spLocks noChangeArrowheads="1"/>
          </p:cNvSpPr>
          <p:nvPr/>
        </p:nvSpPr>
        <p:spPr bwMode="auto">
          <a:xfrm>
            <a:off x="3225800" y="3886200"/>
            <a:ext cx="2032000" cy="685800"/>
          </a:xfrm>
          <a:prstGeom prst="roundRect">
            <a:avLst>
              <a:gd name="adj" fmla="val 16667"/>
            </a:avLst>
          </a:prstGeom>
          <a:solidFill>
            <a:srgbClr val="FFFF99"/>
          </a:solidFill>
          <a:ln w="254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600" b="1">
                <a:latin typeface="Trebuchet MS" panose="020B0603020202020204" pitchFamily="34" charset="0"/>
              </a:rPr>
              <a:t>Intermediate code</a:t>
            </a:r>
          </a:p>
          <a:p>
            <a:pPr algn="ctr" eaLnBrk="1" hangingPunct="1"/>
            <a:r>
              <a:rPr lang="en-US" altLang="en-US" sz="1400" i="1">
                <a:latin typeface="Trebuchet MS" panose="020B0603020202020204" pitchFamily="34" charset="0"/>
              </a:rPr>
              <a:t>-prepare a rough code-</a:t>
            </a:r>
          </a:p>
        </p:txBody>
      </p:sp>
      <p:sp>
        <p:nvSpPr>
          <p:cNvPr id="627727" name="AutoShape 15"/>
          <p:cNvSpPr>
            <a:spLocks noChangeArrowheads="1"/>
          </p:cNvSpPr>
          <p:nvPr/>
        </p:nvSpPr>
        <p:spPr bwMode="auto">
          <a:xfrm>
            <a:off x="3225800" y="5054600"/>
            <a:ext cx="2032000" cy="685800"/>
          </a:xfrm>
          <a:prstGeom prst="roundRect">
            <a:avLst>
              <a:gd name="adj" fmla="val 16667"/>
            </a:avLst>
          </a:prstGeom>
          <a:solidFill>
            <a:srgbClr val="FFFF99"/>
          </a:solidFill>
          <a:ln w="254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600" b="1">
                <a:latin typeface="Trebuchet MS" panose="020B0603020202020204" pitchFamily="34" charset="0"/>
              </a:rPr>
              <a:t>Complete code</a:t>
            </a:r>
          </a:p>
          <a:p>
            <a:pPr algn="ctr" eaLnBrk="1" hangingPunct="1"/>
            <a:r>
              <a:rPr lang="en-US" altLang="en-US" sz="1400" i="1">
                <a:latin typeface="Trebuchet MS" panose="020B0603020202020204" pitchFamily="34" charset="0"/>
              </a:rPr>
              <a:t>- add details -</a:t>
            </a:r>
            <a:endParaRPr lang="en-US" altLang="en-US" sz="1400" b="1">
              <a:latin typeface="Trebuchet MS" panose="020B0603020202020204" pitchFamily="34" charset="0"/>
            </a:endParaRPr>
          </a:p>
        </p:txBody>
      </p:sp>
      <p:sp>
        <p:nvSpPr>
          <p:cNvPr id="627728" name="Line 16"/>
          <p:cNvSpPr>
            <a:spLocks noChangeShapeType="1"/>
          </p:cNvSpPr>
          <p:nvPr/>
        </p:nvSpPr>
        <p:spPr bwMode="auto">
          <a:xfrm>
            <a:off x="4267200" y="2268538"/>
            <a:ext cx="0" cy="47466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7729" name="Line 17"/>
          <p:cNvSpPr>
            <a:spLocks noChangeShapeType="1"/>
          </p:cNvSpPr>
          <p:nvPr/>
        </p:nvSpPr>
        <p:spPr bwMode="auto">
          <a:xfrm>
            <a:off x="4267200" y="3411538"/>
            <a:ext cx="0" cy="47466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7730" name="Line 18"/>
          <p:cNvSpPr>
            <a:spLocks noChangeShapeType="1"/>
          </p:cNvSpPr>
          <p:nvPr/>
        </p:nvSpPr>
        <p:spPr bwMode="auto">
          <a:xfrm>
            <a:off x="4267200" y="4567238"/>
            <a:ext cx="0" cy="47466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1222090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77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77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77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77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77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2773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27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21" grpId="0" animBg="1" autoUpdateAnimBg="0"/>
      <p:bldP spid="627725" grpId="0" animBg="1" autoUpdateAnimBg="0"/>
      <p:bldP spid="627726" grpId="0" animBg="1" autoUpdateAnimBg="0"/>
      <p:bldP spid="627727" grpId="0" animBg="1" autoUpdateAnimBg="0"/>
      <p:bldP spid="627728" grpId="0" animBg="1"/>
      <p:bldP spid="627729" grpId="0" animBg="1"/>
      <p:bldP spid="627730"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
          <p:cNvSpPr txBox="1">
            <a:spLocks noChangeArrowheads="1"/>
          </p:cNvSpPr>
          <p:nvPr/>
        </p:nvSpPr>
        <p:spPr bwMode="auto">
          <a:xfrm>
            <a:off x="2590800" y="181402"/>
            <a:ext cx="54537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000" b="1" dirty="0">
                <a:latin typeface="Trebuchet MS" panose="020B0603020202020204" pitchFamily="34" charset="0"/>
              </a:rPr>
              <a:t>The conversion </a:t>
            </a:r>
            <a:r>
              <a:rPr lang="en-US" altLang="en-US" b="1" dirty="0">
                <a:latin typeface="Trebuchet MS" panose="020B0603020202020204" pitchFamily="34" charset="0"/>
              </a:rPr>
              <a:t>process</a:t>
            </a:r>
            <a:r>
              <a:rPr lang="en-US" altLang="en-US" sz="2000" b="1" dirty="0">
                <a:latin typeface="Trebuchet MS" panose="020B0603020202020204" pitchFamily="34" charset="0"/>
              </a:rPr>
              <a:t> is straight forward</a:t>
            </a:r>
          </a:p>
          <a:p>
            <a:pPr eaLnBrk="1" hangingPunct="1"/>
            <a:endParaRPr lang="en-US" altLang="en-US" sz="1600" dirty="0">
              <a:latin typeface="Trebuchet MS" panose="020B0603020202020204" pitchFamily="34" charset="0"/>
            </a:endParaRPr>
          </a:p>
          <a:p>
            <a:pPr eaLnBrk="1" hangingPunct="1"/>
            <a:r>
              <a:rPr lang="en-US" altLang="en-US" sz="1600" b="1" dirty="0">
                <a:latin typeface="Trebuchet MS" panose="020B0603020202020204" pitchFamily="34" charset="0"/>
              </a:rPr>
              <a:t>Example:</a:t>
            </a:r>
            <a:r>
              <a:rPr lang="en-US" altLang="en-US" sz="1600" dirty="0">
                <a:latin typeface="Trebuchet MS" panose="020B0603020202020204" pitchFamily="34" charset="0"/>
              </a:rPr>
              <a:t> multiplying two numbers</a:t>
            </a:r>
          </a:p>
        </p:txBody>
      </p:sp>
      <p:graphicFrame>
        <p:nvGraphicFramePr>
          <p:cNvPr id="1026" name="Object 3"/>
          <p:cNvGraphicFramePr>
            <a:graphicFrameLocks noChangeAspect="1"/>
          </p:cNvGraphicFramePr>
          <p:nvPr>
            <p:extLst>
              <p:ext uri="{D42A27DB-BD31-4B8C-83A1-F6EECF244321}">
                <p14:modId xmlns:p14="http://schemas.microsoft.com/office/powerpoint/2010/main" val="92454530"/>
              </p:ext>
            </p:extLst>
          </p:nvPr>
        </p:nvGraphicFramePr>
        <p:xfrm>
          <a:off x="685800" y="1447800"/>
          <a:ext cx="2438400" cy="4648200"/>
        </p:xfrm>
        <a:graphic>
          <a:graphicData uri="http://schemas.openxmlformats.org/presentationml/2006/ole">
            <mc:AlternateContent xmlns:mc="http://schemas.openxmlformats.org/markup-compatibility/2006">
              <mc:Choice xmlns:v="urn:schemas-microsoft-com:vml" Requires="v">
                <p:oleObj spid="_x0000_s42047" name="Visio" r:id="rId4" imgW="1204636" imgH="3274799" progId="Visio.Drawing.11">
                  <p:embed/>
                </p:oleObj>
              </mc:Choice>
              <mc:Fallback>
                <p:oleObj name="Visio" r:id="rId4" imgW="1204636" imgH="3274799" progId="Visio.Drawing.11">
                  <p:embed/>
                  <p:pic>
                    <p:nvPicPr>
                      <p:cNvPr id="0" name=""/>
                      <p:cNvPicPr>
                        <a:picLocks noChangeAspect="1" noChangeArrowheads="1"/>
                      </p:cNvPicPr>
                      <p:nvPr/>
                    </p:nvPicPr>
                    <p:blipFill>
                      <a:blip r:embed="rId5"/>
                      <a:srcRect/>
                      <a:stretch>
                        <a:fillRect/>
                      </a:stretch>
                    </p:blipFill>
                    <p:spPr bwMode="auto">
                      <a:xfrm>
                        <a:off x="685800" y="1447800"/>
                        <a:ext cx="24384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AutoShape 4"/>
          <p:cNvSpPr>
            <a:spLocks noChangeArrowheads="1"/>
          </p:cNvSpPr>
          <p:nvPr/>
        </p:nvSpPr>
        <p:spPr bwMode="auto">
          <a:xfrm>
            <a:off x="4114800" y="1447800"/>
            <a:ext cx="4724400" cy="3886200"/>
          </a:xfrm>
          <a:prstGeom prst="foldedCorner">
            <a:avLst>
              <a:gd name="adj" fmla="val 12500"/>
            </a:avLst>
          </a:prstGeom>
          <a:solidFill>
            <a:srgbClr val="FFE1C3">
              <a:alpha val="50195"/>
            </a:srgbClr>
          </a:solidFill>
          <a:ln w="9525">
            <a:solidFill>
              <a:schemeClr val="tx1"/>
            </a:solidFill>
            <a:round/>
            <a:headEnd/>
            <a:tailEnd/>
          </a:ln>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en-US" altLang="en-US" sz="1200" b="1">
              <a:latin typeface="Trebuchet MS" panose="020B0603020202020204" pitchFamily="34" charset="0"/>
            </a:endParaRPr>
          </a:p>
        </p:txBody>
      </p:sp>
      <p:sp>
        <p:nvSpPr>
          <p:cNvPr id="1030" name="Rectangle 5"/>
          <p:cNvSpPr>
            <a:spLocks noChangeArrowheads="1"/>
          </p:cNvSpPr>
          <p:nvPr/>
        </p:nvSpPr>
        <p:spPr bwMode="auto">
          <a:xfrm>
            <a:off x="4178300" y="1549400"/>
            <a:ext cx="3429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a:solidFill>
                  <a:srgbClr val="FF0000"/>
                </a:solidFill>
                <a:latin typeface="Courier New" panose="02070309020205020404" pitchFamily="49" charset="0"/>
              </a:rPr>
              <a:t>void main ()</a:t>
            </a:r>
          </a:p>
          <a:p>
            <a:pPr eaLnBrk="1" hangingPunct="1"/>
            <a:r>
              <a:rPr lang="en-US" altLang="en-US" sz="1600">
                <a:solidFill>
                  <a:srgbClr val="FF0000"/>
                </a:solidFill>
                <a:latin typeface="Courier New" panose="02070309020205020404" pitchFamily="49" charset="0"/>
              </a:rPr>
              <a:t>{</a:t>
            </a:r>
          </a:p>
        </p:txBody>
      </p:sp>
      <p:sp>
        <p:nvSpPr>
          <p:cNvPr id="1031" name="Rectangle 6"/>
          <p:cNvSpPr>
            <a:spLocks noChangeArrowheads="1"/>
          </p:cNvSpPr>
          <p:nvPr/>
        </p:nvSpPr>
        <p:spPr bwMode="auto">
          <a:xfrm>
            <a:off x="4203700" y="2019300"/>
            <a:ext cx="3429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a:solidFill>
                  <a:srgbClr val="FF0000"/>
                </a:solidFill>
                <a:latin typeface="Courier New" panose="02070309020205020404" pitchFamily="49" charset="0"/>
              </a:rPr>
              <a:t>   </a:t>
            </a:r>
          </a:p>
          <a:p>
            <a:pPr eaLnBrk="1" hangingPunct="1"/>
            <a:r>
              <a:rPr lang="en-US" altLang="en-US" sz="1600">
                <a:solidFill>
                  <a:srgbClr val="FF0000"/>
                </a:solidFill>
                <a:latin typeface="Courier New" panose="02070309020205020404" pitchFamily="49" charset="0"/>
              </a:rPr>
              <a:t>  cin &gt;&gt; A;</a:t>
            </a:r>
          </a:p>
        </p:txBody>
      </p:sp>
      <p:sp>
        <p:nvSpPr>
          <p:cNvPr id="1032" name="Rectangle 7"/>
          <p:cNvSpPr>
            <a:spLocks noChangeArrowheads="1"/>
          </p:cNvSpPr>
          <p:nvPr/>
        </p:nvSpPr>
        <p:spPr bwMode="auto">
          <a:xfrm>
            <a:off x="4191000" y="2667000"/>
            <a:ext cx="3429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a:solidFill>
                  <a:srgbClr val="FF0000"/>
                </a:solidFill>
                <a:latin typeface="Courier New" panose="02070309020205020404" pitchFamily="49" charset="0"/>
              </a:rPr>
              <a:t>   </a:t>
            </a:r>
          </a:p>
          <a:p>
            <a:pPr eaLnBrk="1" hangingPunct="1"/>
            <a:r>
              <a:rPr lang="en-US" altLang="en-US" sz="1600">
                <a:solidFill>
                  <a:srgbClr val="FF0000"/>
                </a:solidFill>
                <a:latin typeface="Courier New" panose="02070309020205020404" pitchFamily="49" charset="0"/>
              </a:rPr>
              <a:t>  cin &gt;&gt; B;</a:t>
            </a:r>
          </a:p>
        </p:txBody>
      </p:sp>
      <p:sp>
        <p:nvSpPr>
          <p:cNvPr id="1033" name="Rectangle 8"/>
          <p:cNvSpPr>
            <a:spLocks noChangeArrowheads="1"/>
          </p:cNvSpPr>
          <p:nvPr/>
        </p:nvSpPr>
        <p:spPr bwMode="auto">
          <a:xfrm>
            <a:off x="4267200" y="3276600"/>
            <a:ext cx="3429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a:solidFill>
                  <a:srgbClr val="FF0000"/>
                </a:solidFill>
                <a:latin typeface="Courier New" panose="02070309020205020404" pitchFamily="49" charset="0"/>
              </a:rPr>
              <a:t>  C = A * B;</a:t>
            </a:r>
          </a:p>
        </p:txBody>
      </p:sp>
      <p:sp>
        <p:nvSpPr>
          <p:cNvPr id="1034" name="Rectangle 9"/>
          <p:cNvSpPr>
            <a:spLocks noChangeArrowheads="1"/>
          </p:cNvSpPr>
          <p:nvPr/>
        </p:nvSpPr>
        <p:spPr bwMode="auto">
          <a:xfrm>
            <a:off x="4191000" y="3657600"/>
            <a:ext cx="3429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a:solidFill>
                  <a:srgbClr val="FF0000"/>
                </a:solidFill>
                <a:latin typeface="Courier New" panose="02070309020205020404" pitchFamily="49" charset="0"/>
              </a:rPr>
              <a:t>  cout &lt;&lt; C;</a:t>
            </a:r>
          </a:p>
          <a:p>
            <a:pPr eaLnBrk="1" hangingPunct="1"/>
            <a:endParaRPr lang="en-US" altLang="en-US" sz="1600">
              <a:solidFill>
                <a:srgbClr val="FF0000"/>
              </a:solidFill>
              <a:latin typeface="Courier New" panose="02070309020205020404" pitchFamily="49" charset="0"/>
            </a:endParaRPr>
          </a:p>
        </p:txBody>
      </p:sp>
      <p:sp>
        <p:nvSpPr>
          <p:cNvPr id="1035" name="Rectangle 10"/>
          <p:cNvSpPr>
            <a:spLocks noChangeArrowheads="1"/>
          </p:cNvSpPr>
          <p:nvPr/>
        </p:nvSpPr>
        <p:spPr bwMode="auto">
          <a:xfrm>
            <a:off x="4191000" y="4191000"/>
            <a:ext cx="3429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600">
              <a:solidFill>
                <a:srgbClr val="FF0000"/>
              </a:solidFill>
              <a:latin typeface="Courier New" panose="02070309020205020404" pitchFamily="49" charset="0"/>
            </a:endParaRPr>
          </a:p>
          <a:p>
            <a:pPr eaLnBrk="1" hangingPunct="1"/>
            <a:r>
              <a:rPr lang="en-US" altLang="en-US" sz="1600">
                <a:solidFill>
                  <a:srgbClr val="FF0000"/>
                </a:solidFill>
                <a:latin typeface="Courier New" panose="02070309020205020404" pitchFamily="49" charset="0"/>
              </a:rPr>
              <a:t>}</a:t>
            </a:r>
          </a:p>
        </p:txBody>
      </p:sp>
      <p:sp>
        <p:nvSpPr>
          <p:cNvPr id="1036" name="Rectangle 11"/>
          <p:cNvSpPr>
            <a:spLocks noChangeArrowheads="1"/>
          </p:cNvSpPr>
          <p:nvPr/>
        </p:nvSpPr>
        <p:spPr bwMode="auto">
          <a:xfrm>
            <a:off x="5295900" y="1143000"/>
            <a:ext cx="2084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400" b="1">
                <a:latin typeface="Trebuchet MS" panose="020B0603020202020204" pitchFamily="34" charset="0"/>
              </a:rPr>
              <a:t>Intermediate C++ code</a:t>
            </a:r>
            <a:endParaRPr lang="en-US" altLang="en-US" sz="1400">
              <a:latin typeface="Trebuchet MS" panose="020B0603020202020204" pitchFamily="34" charset="0"/>
            </a:endParaRPr>
          </a:p>
        </p:txBody>
      </p:sp>
      <p:sp>
        <p:nvSpPr>
          <p:cNvPr id="615436" name="Line 12"/>
          <p:cNvSpPr>
            <a:spLocks noChangeShapeType="1"/>
          </p:cNvSpPr>
          <p:nvPr/>
        </p:nvSpPr>
        <p:spPr bwMode="auto">
          <a:xfrm>
            <a:off x="2895600" y="1752600"/>
            <a:ext cx="13716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437" name="Line 13"/>
          <p:cNvSpPr>
            <a:spLocks noChangeShapeType="1"/>
          </p:cNvSpPr>
          <p:nvPr/>
        </p:nvSpPr>
        <p:spPr bwMode="auto">
          <a:xfrm flipV="1">
            <a:off x="2286000" y="2362200"/>
            <a:ext cx="2209800" cy="1524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438" name="Line 14"/>
          <p:cNvSpPr>
            <a:spLocks noChangeShapeType="1"/>
          </p:cNvSpPr>
          <p:nvPr/>
        </p:nvSpPr>
        <p:spPr bwMode="auto">
          <a:xfrm>
            <a:off x="2209800" y="2743200"/>
            <a:ext cx="2209800" cy="2286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439" name="Line 15"/>
          <p:cNvSpPr>
            <a:spLocks noChangeShapeType="1"/>
          </p:cNvSpPr>
          <p:nvPr/>
        </p:nvSpPr>
        <p:spPr bwMode="auto">
          <a:xfrm flipV="1">
            <a:off x="2895600" y="3429000"/>
            <a:ext cx="1600200" cy="304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440" name="Line 16"/>
          <p:cNvSpPr>
            <a:spLocks noChangeShapeType="1"/>
          </p:cNvSpPr>
          <p:nvPr/>
        </p:nvSpPr>
        <p:spPr bwMode="auto">
          <a:xfrm flipV="1">
            <a:off x="2971800" y="3886200"/>
            <a:ext cx="1524000" cy="9144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441" name="Line 17"/>
          <p:cNvSpPr>
            <a:spLocks noChangeShapeType="1"/>
          </p:cNvSpPr>
          <p:nvPr/>
        </p:nvSpPr>
        <p:spPr bwMode="auto">
          <a:xfrm flipV="1">
            <a:off x="2819400" y="4648200"/>
            <a:ext cx="1524000" cy="1066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3" name="AutoShape 18"/>
          <p:cNvSpPr>
            <a:spLocks noChangeArrowheads="1"/>
          </p:cNvSpPr>
          <p:nvPr/>
        </p:nvSpPr>
        <p:spPr bwMode="auto">
          <a:xfrm>
            <a:off x="3733800" y="5181600"/>
            <a:ext cx="4648200" cy="990600"/>
          </a:xfrm>
          <a:prstGeom prst="roundRect">
            <a:avLst>
              <a:gd name="adj" fmla="val 16667"/>
            </a:avLst>
          </a:prstGeom>
          <a:solidFill>
            <a:srgbClr val="FF0000"/>
          </a:solidFill>
          <a:ln w="254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dirty="0">
                <a:solidFill>
                  <a:schemeClr val="bg1"/>
                </a:solidFill>
                <a:latin typeface="Trebuchet MS" panose="020B0603020202020204" pitchFamily="34" charset="0"/>
              </a:rPr>
              <a:t>However, the program is still </a:t>
            </a:r>
            <a:r>
              <a:rPr lang="en-US" altLang="en-US" sz="1600" dirty="0" smtClean="0">
                <a:solidFill>
                  <a:schemeClr val="bg1"/>
                </a:solidFill>
                <a:latin typeface="Trebuchet MS" panose="020B0603020202020204" pitchFamily="34" charset="0"/>
              </a:rPr>
              <a:t>unable </a:t>
            </a:r>
            <a:r>
              <a:rPr lang="en-US" altLang="en-US" sz="1600" dirty="0">
                <a:solidFill>
                  <a:schemeClr val="bg1"/>
                </a:solidFill>
                <a:latin typeface="Trebuchet MS" panose="020B0603020202020204" pitchFamily="34" charset="0"/>
              </a:rPr>
              <a:t>to run</a:t>
            </a:r>
          </a:p>
          <a:p>
            <a:pPr eaLnBrk="1" hangingPunct="1"/>
            <a:r>
              <a:rPr lang="en-US" altLang="en-US" sz="1600" dirty="0">
                <a:solidFill>
                  <a:schemeClr val="bg1"/>
                </a:solidFill>
                <a:latin typeface="Trebuchet MS" panose="020B0603020202020204" pitchFamily="34" charset="0"/>
              </a:rPr>
              <a:t>It is </a:t>
            </a:r>
            <a:r>
              <a:rPr lang="en-US" altLang="en-US" sz="1600" dirty="0" smtClean="0">
                <a:solidFill>
                  <a:schemeClr val="bg1"/>
                </a:solidFill>
                <a:latin typeface="Trebuchet MS" panose="020B0603020202020204" pitchFamily="34" charset="0"/>
              </a:rPr>
              <a:t>not </a:t>
            </a:r>
            <a:r>
              <a:rPr lang="en-US" altLang="en-US" sz="1600" b="1" dirty="0" smtClean="0">
                <a:solidFill>
                  <a:schemeClr val="bg1"/>
                </a:solidFill>
                <a:latin typeface="Trebuchet MS" panose="020B0603020202020204" pitchFamily="34" charset="0"/>
              </a:rPr>
              <a:t>complete</a:t>
            </a:r>
            <a:r>
              <a:rPr lang="en-US" altLang="en-US" sz="1600" dirty="0" smtClean="0">
                <a:solidFill>
                  <a:schemeClr val="bg1"/>
                </a:solidFill>
                <a:latin typeface="Trebuchet MS" panose="020B0603020202020204" pitchFamily="34" charset="0"/>
              </a:rPr>
              <a:t> </a:t>
            </a:r>
            <a:r>
              <a:rPr lang="en-US" altLang="en-US" sz="1600" dirty="0">
                <a:solidFill>
                  <a:schemeClr val="bg1"/>
                </a:solidFill>
                <a:latin typeface="Trebuchet MS" panose="020B0603020202020204" pitchFamily="34" charset="0"/>
              </a:rPr>
              <a:t>yet.  We refer this code is as </a:t>
            </a:r>
          </a:p>
          <a:p>
            <a:pPr eaLnBrk="1" hangingPunct="1"/>
            <a:r>
              <a:rPr lang="en-US" altLang="en-US" sz="1600" dirty="0">
                <a:solidFill>
                  <a:schemeClr val="bg1"/>
                </a:solidFill>
                <a:latin typeface="Trebuchet MS" panose="020B0603020202020204" pitchFamily="34" charset="0"/>
              </a:rPr>
              <a:t>an </a:t>
            </a:r>
            <a:r>
              <a:rPr lang="en-US" altLang="en-US" sz="1600" b="1" dirty="0">
                <a:solidFill>
                  <a:schemeClr val="bg1"/>
                </a:solidFill>
                <a:latin typeface="Trebuchet MS" panose="020B0603020202020204" pitchFamily="34" charset="0"/>
              </a:rPr>
              <a:t>intermediate</a:t>
            </a:r>
            <a:r>
              <a:rPr lang="en-US" altLang="en-US" sz="1600" dirty="0">
                <a:solidFill>
                  <a:schemeClr val="bg1"/>
                </a:solidFill>
                <a:latin typeface="Trebuchet MS" panose="020B0603020202020204" pitchFamily="34" charset="0"/>
              </a:rPr>
              <a:t> code. </a:t>
            </a:r>
          </a:p>
        </p:txBody>
      </p:sp>
    </p:spTree>
    <p:extLst>
      <p:ext uri="{BB962C8B-B14F-4D97-AF65-F5344CB8AC3E}">
        <p14:creationId xmlns:p14="http://schemas.microsoft.com/office/powerpoint/2010/main" val="97127437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5436"/>
                                        </p:tgtEl>
                                        <p:attrNameLst>
                                          <p:attrName>style.visibility</p:attrName>
                                        </p:attrNameLst>
                                      </p:cBhvr>
                                      <p:to>
                                        <p:strVal val="visible"/>
                                      </p:to>
                                    </p:set>
                                  </p:childTnLst>
                                  <p:subTnLst>
                                    <p:animClr clrSpc="rgb" dir="cw">
                                      <p:cBhvr override="childStyle">
                                        <p:cTn dur="1" fill="hold" display="0" masterRel="nextClick" afterEffect="1"/>
                                        <p:tgtEl>
                                          <p:spTgt spid="615436"/>
                                        </p:tgtEl>
                                        <p:attrNameLst>
                                          <p:attrName>ppt_c</p:attrName>
                                        </p:attrNameLst>
                                      </p:cBhvr>
                                      <p:to>
                                        <a:schemeClr val="fo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5437"/>
                                        </p:tgtEl>
                                        <p:attrNameLst>
                                          <p:attrName>style.visibility</p:attrName>
                                        </p:attrNameLst>
                                      </p:cBhvr>
                                      <p:to>
                                        <p:strVal val="visible"/>
                                      </p:to>
                                    </p:set>
                                  </p:childTnLst>
                                  <p:subTnLst>
                                    <p:animClr clrSpc="rgb" dir="cw">
                                      <p:cBhvr override="childStyle">
                                        <p:cTn dur="1" fill="hold" display="0" masterRel="nextClick" afterEffect="1"/>
                                        <p:tgtEl>
                                          <p:spTgt spid="615437"/>
                                        </p:tgtEl>
                                        <p:attrNameLst>
                                          <p:attrName>ppt_c</p:attrName>
                                        </p:attrNameLst>
                                      </p:cBhvr>
                                      <p:to>
                                        <a:schemeClr val="fo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5438"/>
                                        </p:tgtEl>
                                        <p:attrNameLst>
                                          <p:attrName>style.visibility</p:attrName>
                                        </p:attrNameLst>
                                      </p:cBhvr>
                                      <p:to>
                                        <p:strVal val="visible"/>
                                      </p:to>
                                    </p:set>
                                  </p:childTnLst>
                                  <p:subTnLst>
                                    <p:animClr clrSpc="rgb" dir="cw">
                                      <p:cBhvr override="childStyle">
                                        <p:cTn dur="1" fill="hold" display="0" masterRel="nextClick" afterEffect="1"/>
                                        <p:tgtEl>
                                          <p:spTgt spid="615438"/>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5439"/>
                                        </p:tgtEl>
                                        <p:attrNameLst>
                                          <p:attrName>style.visibility</p:attrName>
                                        </p:attrNameLst>
                                      </p:cBhvr>
                                      <p:to>
                                        <p:strVal val="visible"/>
                                      </p:to>
                                    </p:set>
                                  </p:childTnLst>
                                  <p:subTnLst>
                                    <p:animClr clrSpc="rgb" dir="cw">
                                      <p:cBhvr override="childStyle">
                                        <p:cTn dur="1" fill="hold" display="0" masterRel="nextClick" afterEffect="1"/>
                                        <p:tgtEl>
                                          <p:spTgt spid="615439"/>
                                        </p:tgtEl>
                                        <p:attrNameLst>
                                          <p:attrName>ppt_c</p:attrName>
                                        </p:attrNameLst>
                                      </p:cBhvr>
                                      <p:to>
                                        <a:schemeClr val="fo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5440"/>
                                        </p:tgtEl>
                                        <p:attrNameLst>
                                          <p:attrName>style.visibility</p:attrName>
                                        </p:attrNameLst>
                                      </p:cBhvr>
                                      <p:to>
                                        <p:strVal val="visible"/>
                                      </p:to>
                                    </p:set>
                                  </p:childTnLst>
                                  <p:subTnLst>
                                    <p:animClr clrSpc="rgb" dir="cw">
                                      <p:cBhvr override="childStyle">
                                        <p:cTn dur="1" fill="hold" display="0" masterRel="nextClick" afterEffect="1"/>
                                        <p:tgtEl>
                                          <p:spTgt spid="615440"/>
                                        </p:tgtEl>
                                        <p:attrNameLst>
                                          <p:attrName>ppt_c</p:attrName>
                                        </p:attrNameLst>
                                      </p:cBhvr>
                                      <p:to>
                                        <a:schemeClr val="folHlink"/>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5441"/>
                                        </p:tgtEl>
                                        <p:attrNameLst>
                                          <p:attrName>style.visibility</p:attrName>
                                        </p:attrNameLst>
                                      </p:cBhvr>
                                      <p:to>
                                        <p:strVal val="visible"/>
                                      </p:to>
                                    </p:set>
                                  </p:childTnLst>
                                  <p:subTnLst>
                                    <p:animClr clrSpc="rgb" dir="cw">
                                      <p:cBhvr override="childStyle">
                                        <p:cTn dur="1" fill="hold" display="0" masterRel="nextClick" afterEffect="1"/>
                                        <p:tgtEl>
                                          <p:spTgt spid="615441"/>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36" grpId="0" animBg="1"/>
      <p:bldP spid="615437" grpId="0" animBg="1"/>
      <p:bldP spid="615438" grpId="0" animBg="1"/>
      <p:bldP spid="615439" grpId="0" animBg="1"/>
      <p:bldP spid="615440" grpId="0" animBg="1"/>
      <p:bldP spid="615441"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11" descr="Pink tissue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1111250"/>
            <a:ext cx="5641975" cy="538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3"/>
          <p:cNvSpPr txBox="1">
            <a:spLocks noChangeArrowheads="1"/>
          </p:cNvSpPr>
          <p:nvPr/>
        </p:nvSpPr>
        <p:spPr bwMode="auto">
          <a:xfrm>
            <a:off x="2069097" y="601663"/>
            <a:ext cx="311867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000" b="1" dirty="0">
                <a:latin typeface="Trebuchet MS" panose="020B0603020202020204" pitchFamily="34" charset="0"/>
              </a:rPr>
              <a:t>You will get these errors</a:t>
            </a:r>
          </a:p>
          <a:p>
            <a:pPr eaLnBrk="1" hangingPunct="1"/>
            <a:endParaRPr lang="en-US" altLang="en-US" sz="1400" dirty="0">
              <a:latin typeface="Trebuchet MS" panose="020B0603020202020204" pitchFamily="34" charset="0"/>
            </a:endParaRPr>
          </a:p>
        </p:txBody>
      </p:sp>
      <p:sp>
        <p:nvSpPr>
          <p:cNvPr id="625668" name="Line 4"/>
          <p:cNvSpPr>
            <a:spLocks noChangeShapeType="1"/>
          </p:cNvSpPr>
          <p:nvPr/>
        </p:nvSpPr>
        <p:spPr bwMode="auto">
          <a:xfrm>
            <a:off x="1054100" y="5075238"/>
            <a:ext cx="37465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669" name="AutoShape 5"/>
          <p:cNvSpPr>
            <a:spLocks noChangeArrowheads="1"/>
          </p:cNvSpPr>
          <p:nvPr/>
        </p:nvSpPr>
        <p:spPr bwMode="auto">
          <a:xfrm>
            <a:off x="4495800" y="2057400"/>
            <a:ext cx="4419600" cy="990600"/>
          </a:xfrm>
          <a:prstGeom prst="roundRect">
            <a:avLst>
              <a:gd name="adj" fmla="val 16667"/>
            </a:avLst>
          </a:prstGeom>
          <a:solidFill>
            <a:srgbClr val="FF0000"/>
          </a:solidFill>
          <a:ln w="25400">
            <a:solidFill>
              <a:schemeClr val="tx1"/>
            </a:solidFill>
            <a:round/>
            <a:headEnd/>
            <a:tailEnd/>
          </a:ln>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b="1">
                <a:solidFill>
                  <a:schemeClr val="bg1"/>
                </a:solidFill>
                <a:latin typeface="Trebuchet MS" panose="020B0603020202020204" pitchFamily="34" charset="0"/>
              </a:rPr>
              <a:t>Error 1: Undefined symbol ‘cin’</a:t>
            </a:r>
          </a:p>
          <a:p>
            <a:pPr eaLnBrk="1" hangingPunct="1"/>
            <a:r>
              <a:rPr lang="en-US" altLang="en-US" sz="1400" i="1">
                <a:solidFill>
                  <a:schemeClr val="bg1"/>
                </a:solidFill>
                <a:latin typeface="Trebuchet MS" panose="020B0603020202020204" pitchFamily="34" charset="0"/>
              </a:rPr>
              <a:t>The compiler doesn’t  recognize the ‘cin’</a:t>
            </a:r>
            <a:endParaRPr lang="en-US" altLang="en-US" sz="1600" i="1">
              <a:solidFill>
                <a:schemeClr val="bg1"/>
              </a:solidFill>
              <a:latin typeface="Trebuchet MS" panose="020B0603020202020204" pitchFamily="34" charset="0"/>
            </a:endParaRPr>
          </a:p>
        </p:txBody>
      </p:sp>
      <p:sp>
        <p:nvSpPr>
          <p:cNvPr id="625670" name="Line 6"/>
          <p:cNvSpPr>
            <a:spLocks noChangeShapeType="1"/>
          </p:cNvSpPr>
          <p:nvPr/>
        </p:nvSpPr>
        <p:spPr bwMode="auto">
          <a:xfrm>
            <a:off x="838200" y="2714625"/>
            <a:ext cx="444500" cy="63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671" name="Line 7"/>
          <p:cNvSpPr>
            <a:spLocks noChangeShapeType="1"/>
          </p:cNvSpPr>
          <p:nvPr/>
        </p:nvSpPr>
        <p:spPr bwMode="auto">
          <a:xfrm>
            <a:off x="1092200" y="5260975"/>
            <a:ext cx="3708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672" name="Line 8"/>
          <p:cNvSpPr>
            <a:spLocks noChangeShapeType="1"/>
          </p:cNvSpPr>
          <p:nvPr/>
        </p:nvSpPr>
        <p:spPr bwMode="auto">
          <a:xfrm>
            <a:off x="1422400" y="2727325"/>
            <a:ext cx="381000" cy="317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673" name="AutoShape 9"/>
          <p:cNvSpPr>
            <a:spLocks noChangeArrowheads="1"/>
          </p:cNvSpPr>
          <p:nvPr/>
        </p:nvSpPr>
        <p:spPr bwMode="auto">
          <a:xfrm>
            <a:off x="4495800" y="3276600"/>
            <a:ext cx="4419600" cy="990600"/>
          </a:xfrm>
          <a:prstGeom prst="roundRect">
            <a:avLst>
              <a:gd name="adj" fmla="val 16667"/>
            </a:avLst>
          </a:prstGeom>
          <a:solidFill>
            <a:srgbClr val="FF0000"/>
          </a:solidFill>
          <a:ln w="25400">
            <a:solidFill>
              <a:schemeClr val="tx1"/>
            </a:solidFill>
            <a:round/>
            <a:headEnd/>
            <a:tailEnd/>
          </a:ln>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b="1">
                <a:solidFill>
                  <a:schemeClr val="bg1"/>
                </a:solidFill>
                <a:latin typeface="Trebuchet MS" panose="020B0603020202020204" pitchFamily="34" charset="0"/>
              </a:rPr>
              <a:t>Error 2: Undefined symbol ‘A’</a:t>
            </a:r>
          </a:p>
          <a:p>
            <a:pPr eaLnBrk="1" hangingPunct="1"/>
            <a:r>
              <a:rPr lang="en-US" altLang="en-US" sz="1400" i="1">
                <a:solidFill>
                  <a:schemeClr val="bg1"/>
                </a:solidFill>
                <a:latin typeface="Trebuchet MS" panose="020B0603020202020204" pitchFamily="34" charset="0"/>
              </a:rPr>
              <a:t>The program is trying to </a:t>
            </a:r>
            <a:r>
              <a:rPr lang="en-US" altLang="en-US" sz="1400" b="1" i="1">
                <a:solidFill>
                  <a:schemeClr val="bg1"/>
                </a:solidFill>
                <a:latin typeface="Trebuchet MS" panose="020B0603020202020204" pitchFamily="34" charset="0"/>
              </a:rPr>
              <a:t>use</a:t>
            </a:r>
            <a:r>
              <a:rPr lang="en-US" altLang="en-US" sz="1400" i="1">
                <a:solidFill>
                  <a:schemeClr val="bg1"/>
                </a:solidFill>
                <a:latin typeface="Trebuchet MS" panose="020B0603020202020204" pitchFamily="34" charset="0"/>
              </a:rPr>
              <a:t> a variable A but </a:t>
            </a:r>
            <a:r>
              <a:rPr lang="en-US" altLang="en-US" sz="1400" b="1" i="1">
                <a:solidFill>
                  <a:schemeClr val="bg1"/>
                </a:solidFill>
                <a:latin typeface="Trebuchet MS" panose="020B0603020202020204" pitchFamily="34" charset="0"/>
              </a:rPr>
              <a:t>has never been registered</a:t>
            </a:r>
            <a:r>
              <a:rPr lang="en-US" altLang="en-US" sz="1400" i="1">
                <a:solidFill>
                  <a:schemeClr val="bg1"/>
                </a:solidFill>
                <a:latin typeface="Trebuchet MS" panose="020B0603020202020204" pitchFamily="34" charset="0"/>
              </a:rPr>
              <a:t>.</a:t>
            </a:r>
            <a:r>
              <a:rPr lang="en-US" altLang="en-US" sz="1600" i="1">
                <a:solidFill>
                  <a:schemeClr val="bg1"/>
                </a:solidFill>
                <a:latin typeface="Trebuchet MS" panose="020B0603020202020204" pitchFamily="34" charset="0"/>
              </a:rPr>
              <a:t> Compiler doesn’t recognize the variable</a:t>
            </a:r>
          </a:p>
        </p:txBody>
      </p:sp>
      <p:sp>
        <p:nvSpPr>
          <p:cNvPr id="625674" name="Oval 10"/>
          <p:cNvSpPr>
            <a:spLocks noChangeArrowheads="1"/>
          </p:cNvSpPr>
          <p:nvPr/>
        </p:nvSpPr>
        <p:spPr bwMode="auto">
          <a:xfrm>
            <a:off x="647700" y="4537075"/>
            <a:ext cx="4953000" cy="1600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9620897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25674"/>
                                        </p:tgtEl>
                                        <p:attrNameLst>
                                          <p:attrName>style.visibility</p:attrName>
                                        </p:attrNameLst>
                                      </p:cBhvr>
                                      <p:to>
                                        <p:strVal val="visible"/>
                                      </p:to>
                                    </p:set>
                                  </p:childTnLst>
                                  <p:subTnLst>
                                    <p:set>
                                      <p:cBhvr override="childStyle">
                                        <p:cTn dur="1" fill="hold" display="0" masterRel="nextClick" afterEffect="1"/>
                                        <p:tgtEl>
                                          <p:spTgt spid="62567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5668"/>
                                        </p:tgtEl>
                                        <p:attrNameLst>
                                          <p:attrName>style.visibility</p:attrName>
                                        </p:attrNameLst>
                                      </p:cBhvr>
                                      <p:to>
                                        <p:strVal val="visible"/>
                                      </p:to>
                                    </p:set>
                                  </p:childTnLst>
                                  <p:subTnLst>
                                    <p:set>
                                      <p:cBhvr override="childStyle">
                                        <p:cTn dur="1" fill="hold" display="0" masterRel="nextClick" afterEffect="1"/>
                                        <p:tgtEl>
                                          <p:spTgt spid="625668"/>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5670"/>
                                        </p:tgtEl>
                                        <p:attrNameLst>
                                          <p:attrName>style.visibility</p:attrName>
                                        </p:attrNameLst>
                                      </p:cBhvr>
                                      <p:to>
                                        <p:strVal val="visible"/>
                                      </p:to>
                                    </p:set>
                                  </p:childTnLst>
                                  <p:subTnLst>
                                    <p:set>
                                      <p:cBhvr override="childStyle">
                                        <p:cTn dur="1" fill="hold" display="0" masterRel="nextClick" afterEffect="1"/>
                                        <p:tgtEl>
                                          <p:spTgt spid="625670"/>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5669"/>
                                        </p:tgtEl>
                                        <p:attrNameLst>
                                          <p:attrName>style.visibility</p:attrName>
                                        </p:attrNameLst>
                                      </p:cBhvr>
                                      <p:to>
                                        <p:strVal val="visible"/>
                                      </p:to>
                                    </p:set>
                                  </p:childTnLst>
                                  <p:subTnLst>
                                    <p:set>
                                      <p:cBhvr override="childStyle">
                                        <p:cTn dur="1" fill="hold" display="0" masterRel="nextClick" afterEffect="1"/>
                                        <p:tgtEl>
                                          <p:spTgt spid="625669"/>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5671"/>
                                        </p:tgtEl>
                                        <p:attrNameLst>
                                          <p:attrName>style.visibility</p:attrName>
                                        </p:attrNameLst>
                                      </p:cBhvr>
                                      <p:to>
                                        <p:strVal val="visible"/>
                                      </p:to>
                                    </p:set>
                                  </p:childTnLst>
                                  <p:subTnLst>
                                    <p:set>
                                      <p:cBhvr override="childStyle">
                                        <p:cTn dur="1" fill="hold" display="0" masterRel="nextClick" afterEffect="1"/>
                                        <p:tgtEl>
                                          <p:spTgt spid="625671"/>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25672"/>
                                        </p:tgtEl>
                                        <p:attrNameLst>
                                          <p:attrName>style.visibility</p:attrName>
                                        </p:attrNameLst>
                                      </p:cBhvr>
                                      <p:to>
                                        <p:strVal val="visible"/>
                                      </p:to>
                                    </p:set>
                                  </p:childTnLst>
                                  <p:subTnLst>
                                    <p:set>
                                      <p:cBhvr override="childStyle">
                                        <p:cTn dur="1" fill="hold" display="0" masterRel="nextClick" afterEffect="1"/>
                                        <p:tgtEl>
                                          <p:spTgt spid="625672"/>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25673"/>
                                        </p:tgtEl>
                                        <p:attrNameLst>
                                          <p:attrName>style.visibility</p:attrName>
                                        </p:attrNameLst>
                                      </p:cBhvr>
                                      <p:to>
                                        <p:strVal val="visible"/>
                                      </p:to>
                                    </p:set>
                                  </p:childTnLst>
                                  <p:subTnLst>
                                    <p:set>
                                      <p:cBhvr override="childStyle">
                                        <p:cTn dur="1" fill="hold" display="0" masterRel="nextClick" afterEffect="1"/>
                                        <p:tgtEl>
                                          <p:spTgt spid="62567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8" grpId="0" animBg="1"/>
      <p:bldP spid="625669" grpId="0" animBg="1" autoUpdateAnimBg="0"/>
      <p:bldP spid="625670" grpId="0" animBg="1"/>
      <p:bldP spid="625671" grpId="0" animBg="1"/>
      <p:bldP spid="625672" grpId="0" animBg="1"/>
      <p:bldP spid="625673" grpId="0" animBg="1" autoUpdateAnimBg="0"/>
      <p:bldP spid="6256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202487" cy="1460499"/>
          </a:xfrm>
          <a:prstGeom prst="roundRect">
            <a:avLst/>
          </a:prstGeom>
          <a:solidFill>
            <a:schemeClr val="accent6">
              <a:lumMod val="20000"/>
              <a:lumOff val="80000"/>
            </a:schemeClr>
          </a:solidFill>
          <a:effectLst>
            <a:innerShdw blurRad="63500" dist="50800" dir="2700000">
              <a:prstClr val="black">
                <a:alpha val="50000"/>
              </a:prstClr>
            </a:innerShdw>
            <a:reflection blurRad="6350" stA="52000" endA="300" endPos="35000" dir="5400000" sy="-100000" algn="bl" rotWithShape="0"/>
          </a:effectLst>
        </p:spPr>
        <p:txBody>
          <a:bodyPr/>
          <a:lstStyle/>
          <a:p>
            <a:r>
              <a:rPr lang="en-GB" cap="none" dirty="0"/>
              <a:t>Procedural and </a:t>
            </a:r>
            <a:r>
              <a:rPr lang="en-GB" cap="none" dirty="0" smtClean="0"/>
              <a:t/>
            </a:r>
            <a:br>
              <a:rPr lang="en-GB" cap="none" dirty="0" smtClean="0"/>
            </a:br>
            <a:r>
              <a:rPr lang="en-GB" cap="none" dirty="0" smtClean="0"/>
              <a:t>Object-Oriented </a:t>
            </a:r>
            <a:r>
              <a:rPr lang="en-GB" cap="none" dirty="0"/>
              <a:t>Programming</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7443019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10" descr="Pink tissue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42988"/>
            <a:ext cx="64770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2"/>
          <p:cNvSpPr txBox="1">
            <a:spLocks noChangeArrowheads="1"/>
          </p:cNvSpPr>
          <p:nvPr/>
        </p:nvSpPr>
        <p:spPr bwMode="auto">
          <a:xfrm>
            <a:off x="2286000" y="373062"/>
            <a:ext cx="56557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000" b="1" dirty="0">
                <a:latin typeface="Trebuchet MS" panose="020B0603020202020204" pitchFamily="34" charset="0"/>
              </a:rPr>
              <a:t>Fixing the errors and completing the program</a:t>
            </a:r>
          </a:p>
          <a:p>
            <a:pPr eaLnBrk="1" hangingPunct="1"/>
            <a:endParaRPr lang="en-US" altLang="en-US" sz="1600" dirty="0">
              <a:latin typeface="Trebuchet MS" panose="020B0603020202020204" pitchFamily="34" charset="0"/>
            </a:endParaRPr>
          </a:p>
        </p:txBody>
      </p:sp>
      <p:sp>
        <p:nvSpPr>
          <p:cNvPr id="619524" name="Line 4"/>
          <p:cNvSpPr>
            <a:spLocks noChangeShapeType="1"/>
          </p:cNvSpPr>
          <p:nvPr/>
        </p:nvSpPr>
        <p:spPr bwMode="auto">
          <a:xfrm>
            <a:off x="762000" y="2301875"/>
            <a:ext cx="19812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525" name="Oval 5"/>
          <p:cNvSpPr>
            <a:spLocks noChangeArrowheads="1"/>
          </p:cNvSpPr>
          <p:nvPr/>
        </p:nvSpPr>
        <p:spPr bwMode="auto">
          <a:xfrm>
            <a:off x="762000" y="2703513"/>
            <a:ext cx="838200" cy="609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619526" name="AutoShape 6"/>
          <p:cNvSpPr>
            <a:spLocks/>
          </p:cNvSpPr>
          <p:nvPr/>
        </p:nvSpPr>
        <p:spPr bwMode="auto">
          <a:xfrm>
            <a:off x="3581400" y="1524000"/>
            <a:ext cx="4267200" cy="1095375"/>
          </a:xfrm>
          <a:prstGeom prst="borderCallout2">
            <a:avLst>
              <a:gd name="adj1" fmla="val 13431"/>
              <a:gd name="adj2" fmla="val -1787"/>
              <a:gd name="adj3" fmla="val 13431"/>
              <a:gd name="adj4" fmla="val -7144"/>
              <a:gd name="adj5" fmla="val 78546"/>
              <a:gd name="adj6" fmla="val -23028"/>
            </a:avLst>
          </a:prstGeom>
          <a:solidFill>
            <a:srgbClr val="FFFF99"/>
          </a:solidFill>
          <a:ln w="25400">
            <a:solidFill>
              <a:schemeClr val="tx1"/>
            </a:solidFill>
            <a:miter lim="800000"/>
            <a:headEnd type="none" w="sm" len="sm"/>
            <a:tailEnd type="none" w="sm" len="sm"/>
          </a:ln>
        </p:spPr>
        <p:txBody>
          <a:bodyPr lIns="92075" tIns="46038" rIns="92075" bIns="46038"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a:latin typeface="Trebuchet MS" panose="020B0603020202020204" pitchFamily="34" charset="0"/>
              </a:rPr>
              <a:t>This line will help the compiler to recognize symbols ‘</a:t>
            </a:r>
            <a:r>
              <a:rPr lang="en-US" altLang="en-US" sz="1600" b="1">
                <a:latin typeface="Courier New" panose="02070309020205020404" pitchFamily="49" charset="0"/>
              </a:rPr>
              <a:t>cin</a:t>
            </a:r>
            <a:r>
              <a:rPr lang="en-US" altLang="en-US" sz="1600">
                <a:latin typeface="Trebuchet MS" panose="020B0603020202020204" pitchFamily="34" charset="0"/>
              </a:rPr>
              <a:t>’ and ‘</a:t>
            </a:r>
            <a:r>
              <a:rPr lang="en-US" altLang="en-US" sz="1600" b="1">
                <a:latin typeface="Courier New" panose="02070309020205020404" pitchFamily="49" charset="0"/>
              </a:rPr>
              <a:t>cout</a:t>
            </a:r>
            <a:r>
              <a:rPr lang="en-US" altLang="en-US" sz="1600">
                <a:latin typeface="Trebuchet MS" panose="020B0603020202020204" pitchFamily="34" charset="0"/>
              </a:rPr>
              <a:t>’. File </a:t>
            </a:r>
            <a:r>
              <a:rPr lang="en-US" altLang="en-US" sz="1600" b="1">
                <a:latin typeface="Courier New" panose="02070309020205020404" pitchFamily="49" charset="0"/>
              </a:rPr>
              <a:t>iostream.h</a:t>
            </a:r>
            <a:r>
              <a:rPr lang="en-US" altLang="en-US" sz="1600">
                <a:latin typeface="Trebuchet MS" panose="020B0603020202020204" pitchFamily="34" charset="0"/>
              </a:rPr>
              <a:t> contains the information of those symbols and some others.</a:t>
            </a:r>
          </a:p>
        </p:txBody>
      </p:sp>
      <p:sp>
        <p:nvSpPr>
          <p:cNvPr id="619527" name="AutoShape 7"/>
          <p:cNvSpPr>
            <a:spLocks/>
          </p:cNvSpPr>
          <p:nvPr/>
        </p:nvSpPr>
        <p:spPr bwMode="auto">
          <a:xfrm>
            <a:off x="4114800" y="2776538"/>
            <a:ext cx="4038600" cy="850900"/>
          </a:xfrm>
          <a:prstGeom prst="borderCallout2">
            <a:avLst>
              <a:gd name="adj1" fmla="val 18847"/>
              <a:gd name="adj2" fmla="val -1889"/>
              <a:gd name="adj3" fmla="val 18847"/>
              <a:gd name="adj4" fmla="val -16472"/>
              <a:gd name="adj5" fmla="val 13875"/>
              <a:gd name="adj6" fmla="val -62384"/>
            </a:avLst>
          </a:prstGeom>
          <a:solidFill>
            <a:srgbClr val="FFFF99"/>
          </a:solidFill>
          <a:ln w="25400">
            <a:solidFill>
              <a:schemeClr val="tx1"/>
            </a:solidFill>
            <a:miter lim="800000"/>
            <a:headEnd type="none" w="sm" len="sm"/>
            <a:tailEnd type="none" w="sm" len="sm"/>
          </a:ln>
        </p:spPr>
        <p:txBody>
          <a:bodyPr lIns="92075" tIns="46038" rIns="92075" bIns="46038"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600">
                <a:latin typeface="Trebuchet MS" panose="020B0603020202020204" pitchFamily="34" charset="0"/>
              </a:rPr>
              <a:t>This tells to register (declare) variables. Compiler only recognizes registered variables. </a:t>
            </a:r>
          </a:p>
        </p:txBody>
      </p:sp>
      <p:sp>
        <p:nvSpPr>
          <p:cNvPr id="21513" name="Rectangle 8"/>
          <p:cNvSpPr>
            <a:spLocks noChangeArrowheads="1"/>
          </p:cNvSpPr>
          <p:nvPr/>
        </p:nvSpPr>
        <p:spPr bwMode="auto">
          <a:xfrm>
            <a:off x="2286000" y="2438400"/>
            <a:ext cx="3048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619531" name="AutoShape 11"/>
          <p:cNvSpPr>
            <a:spLocks noChangeArrowheads="1"/>
          </p:cNvSpPr>
          <p:nvPr/>
        </p:nvSpPr>
        <p:spPr bwMode="auto">
          <a:xfrm>
            <a:off x="4419600" y="4191000"/>
            <a:ext cx="4495800" cy="990600"/>
          </a:xfrm>
          <a:prstGeom prst="roundRect">
            <a:avLst>
              <a:gd name="adj" fmla="val 16667"/>
            </a:avLst>
          </a:prstGeom>
          <a:solidFill>
            <a:srgbClr val="FFFF99"/>
          </a:solidFill>
          <a:ln w="254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a:latin typeface="Trebuchet MS" panose="020B0603020202020204" pitchFamily="34" charset="0"/>
              </a:rPr>
              <a:t>You may notice some extra things.</a:t>
            </a:r>
          </a:p>
          <a:p>
            <a:pPr eaLnBrk="1" hangingPunct="1"/>
            <a:r>
              <a:rPr lang="en-US" altLang="en-US" sz="1600">
                <a:latin typeface="Trebuchet MS" panose="020B0603020202020204" pitchFamily="34" charset="0"/>
              </a:rPr>
              <a:t>These are called </a:t>
            </a:r>
            <a:r>
              <a:rPr lang="en-US" altLang="en-US" sz="1600" b="1">
                <a:latin typeface="Trebuchet MS" panose="020B0603020202020204" pitchFamily="34" charset="0"/>
              </a:rPr>
              <a:t>prompts</a:t>
            </a:r>
            <a:r>
              <a:rPr lang="en-US" altLang="en-US" sz="1600">
                <a:latin typeface="Trebuchet MS" panose="020B0603020202020204" pitchFamily="34" charset="0"/>
              </a:rPr>
              <a:t>. They used to let </a:t>
            </a:r>
          </a:p>
          <a:p>
            <a:pPr eaLnBrk="1" hangingPunct="1"/>
            <a:r>
              <a:rPr lang="en-US" altLang="en-US" sz="1600">
                <a:latin typeface="Trebuchet MS" panose="020B0603020202020204" pitchFamily="34" charset="0"/>
              </a:rPr>
              <a:t>the user knows what is going on while </a:t>
            </a:r>
          </a:p>
          <a:p>
            <a:pPr eaLnBrk="1" hangingPunct="1"/>
            <a:r>
              <a:rPr lang="en-US" altLang="en-US" sz="1600">
                <a:latin typeface="Trebuchet MS" panose="020B0603020202020204" pitchFamily="34" charset="0"/>
              </a:rPr>
              <a:t>the program is running</a:t>
            </a:r>
          </a:p>
        </p:txBody>
      </p:sp>
      <p:sp>
        <p:nvSpPr>
          <p:cNvPr id="619532" name="Line 12"/>
          <p:cNvSpPr>
            <a:spLocks noChangeShapeType="1"/>
          </p:cNvSpPr>
          <p:nvPr/>
        </p:nvSpPr>
        <p:spPr bwMode="auto">
          <a:xfrm flipH="1" flipV="1">
            <a:off x="3352800" y="3627438"/>
            <a:ext cx="1066800" cy="563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9533" name="Line 13"/>
          <p:cNvSpPr>
            <a:spLocks noChangeShapeType="1"/>
          </p:cNvSpPr>
          <p:nvPr/>
        </p:nvSpPr>
        <p:spPr bwMode="auto">
          <a:xfrm flipH="1" flipV="1">
            <a:off x="3200400" y="4191000"/>
            <a:ext cx="1219200" cy="152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9534" name="Line 14"/>
          <p:cNvSpPr>
            <a:spLocks noChangeShapeType="1"/>
          </p:cNvSpPr>
          <p:nvPr/>
        </p:nvSpPr>
        <p:spPr bwMode="auto">
          <a:xfrm flipH="1">
            <a:off x="2590800" y="4572000"/>
            <a:ext cx="1828800" cy="228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90103843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95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9526"/>
                                        </p:tgtEl>
                                        <p:attrNameLst>
                                          <p:attrName>style.visibility</p:attrName>
                                        </p:attrNameLst>
                                      </p:cBhvr>
                                      <p:to>
                                        <p:strVal val="visible"/>
                                      </p:to>
                                    </p:set>
                                  </p:childTnLst>
                                  <p:subTnLst>
                                    <p:set>
                                      <p:cBhvr override="childStyle">
                                        <p:cTn dur="1" fill="hold" display="0" masterRel="nextClick" afterEffect="1"/>
                                        <p:tgtEl>
                                          <p:spTgt spid="619526"/>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95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9527"/>
                                        </p:tgtEl>
                                        <p:attrNameLst>
                                          <p:attrName>style.visibility</p:attrName>
                                        </p:attrNameLst>
                                      </p:cBhvr>
                                      <p:to>
                                        <p:strVal val="visible"/>
                                      </p:to>
                                    </p:set>
                                  </p:childTnLst>
                                  <p:subTnLst>
                                    <p:set>
                                      <p:cBhvr override="childStyle">
                                        <p:cTn dur="1" fill="hold" display="0" masterRel="nextClick" afterEffect="1"/>
                                        <p:tgtEl>
                                          <p:spTgt spid="619527"/>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953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953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1953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19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4" grpId="0" animBg="1"/>
      <p:bldP spid="619525" grpId="0" animBg="1"/>
      <p:bldP spid="619526" grpId="0" animBg="1" autoUpdateAnimBg="0"/>
      <p:bldP spid="619527" grpId="0" animBg="1" autoUpdateAnimBg="0"/>
      <p:bldP spid="619531" grpId="0" animBg="1" autoUpdateAnimBg="0"/>
      <p:bldP spid="619532" grpId="0" animBg="1"/>
      <p:bldP spid="619533" grpId="0" animBg="1"/>
      <p:bldP spid="61953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1026"/>
          <p:cNvSpPr txBox="1">
            <a:spLocks noChangeArrowheads="1"/>
          </p:cNvSpPr>
          <p:nvPr/>
        </p:nvSpPr>
        <p:spPr bwMode="auto">
          <a:xfrm>
            <a:off x="4114800" y="381000"/>
            <a:ext cx="16081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b="1" dirty="0">
                <a:effectLst>
                  <a:outerShdw blurRad="38100" dist="38100" dir="2700000" algn="tl">
                    <a:srgbClr val="000000">
                      <a:alpha val="43137"/>
                    </a:srgbClr>
                  </a:outerShdw>
                </a:effectLst>
                <a:latin typeface="Trebuchet MS" panose="020B0603020202020204" pitchFamily="34" charset="0"/>
              </a:rPr>
              <a:t>Example</a:t>
            </a:r>
            <a:endParaRPr lang="en-US" altLang="en-US" b="1" dirty="0">
              <a:effectLst>
                <a:outerShdw blurRad="38100" dist="38100" dir="2700000" algn="tl">
                  <a:srgbClr val="000000">
                    <a:alpha val="43137"/>
                  </a:srgbClr>
                </a:outerShdw>
              </a:effectLst>
              <a:latin typeface="Trebuchet MS" panose="020B0603020202020204" pitchFamily="34" charset="0"/>
            </a:endParaRPr>
          </a:p>
        </p:txBody>
      </p:sp>
      <p:sp>
        <p:nvSpPr>
          <p:cNvPr id="649235" name="Rectangle 1043" descr="Pink tissue paper"/>
          <p:cNvSpPr>
            <a:spLocks noChangeArrowheads="1"/>
          </p:cNvSpPr>
          <p:nvPr/>
        </p:nvSpPr>
        <p:spPr bwMode="auto">
          <a:xfrm>
            <a:off x="457200" y="1253004"/>
            <a:ext cx="5681363" cy="400110"/>
          </a:xfrm>
          <a:prstGeom prst="rect">
            <a:avLst/>
          </a:prstGeom>
          <a:solidFill>
            <a:schemeClr val="accent1">
              <a:lumMod val="40000"/>
              <a:lumOff val="60000"/>
            </a:schemeClr>
          </a:solidFill>
          <a:ln>
            <a:noFill/>
          </a:ln>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000" b="1" dirty="0">
                <a:latin typeface="Trebuchet MS" panose="020B0603020202020204" pitchFamily="34" charset="0"/>
              </a:rPr>
              <a:t>Problem:</a:t>
            </a:r>
            <a:r>
              <a:rPr lang="en-US" altLang="en-US" sz="2000" dirty="0">
                <a:latin typeface="Trebuchet MS" panose="020B0603020202020204" pitchFamily="34" charset="0"/>
              </a:rPr>
              <a:t> Finding the average of three numbers</a:t>
            </a:r>
          </a:p>
        </p:txBody>
      </p:sp>
      <p:sp>
        <p:nvSpPr>
          <p:cNvPr id="649237" name="Rectangle 1045" descr="Pink tissue paper"/>
          <p:cNvSpPr>
            <a:spLocks noChangeArrowheads="1"/>
          </p:cNvSpPr>
          <p:nvPr/>
        </p:nvSpPr>
        <p:spPr bwMode="auto">
          <a:xfrm>
            <a:off x="457200" y="1751012"/>
            <a:ext cx="1590500" cy="400110"/>
          </a:xfrm>
          <a:prstGeom prst="rect">
            <a:avLst/>
          </a:prstGeom>
          <a:solidFill>
            <a:schemeClr val="accent3">
              <a:lumMod val="20000"/>
              <a:lumOff val="80000"/>
            </a:schemeClr>
          </a:solidFill>
          <a:ln>
            <a:noFill/>
          </a:ln>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000" b="1" dirty="0">
                <a:latin typeface="Trebuchet MS" panose="020B0603020202020204" pitchFamily="34" charset="0"/>
              </a:rPr>
              <a:t>Flowcharts:</a:t>
            </a:r>
          </a:p>
        </p:txBody>
      </p:sp>
      <p:graphicFrame>
        <p:nvGraphicFramePr>
          <p:cNvPr id="649238" name="Object 1046" descr="Pink tissue paper"/>
          <p:cNvGraphicFramePr>
            <a:graphicFrameLocks noChangeAspect="1"/>
          </p:cNvGraphicFramePr>
          <p:nvPr/>
        </p:nvGraphicFramePr>
        <p:xfrm>
          <a:off x="1233488" y="2438400"/>
          <a:ext cx="2652712" cy="3962400"/>
        </p:xfrm>
        <a:graphic>
          <a:graphicData uri="http://schemas.openxmlformats.org/presentationml/2006/ole">
            <mc:AlternateContent xmlns:mc="http://schemas.openxmlformats.org/markup-compatibility/2006">
              <mc:Choice xmlns:v="urn:schemas-microsoft-com:vml" Requires="v">
                <p:oleObj spid="_x0000_s43130" name="VISIO" r:id="rId4" imgW="1185753" imgH="1775568" progId="Visio.Drawing.6">
                  <p:embed/>
                </p:oleObj>
              </mc:Choice>
              <mc:Fallback>
                <p:oleObj name="VISIO" r:id="rId4" imgW="1185753" imgH="1775568"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3488" y="2438400"/>
                        <a:ext cx="2652712" cy="3962400"/>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9239" name="Object 1047" descr="Pink tissue paper"/>
          <p:cNvGraphicFramePr>
            <a:graphicFrameLocks noChangeAspect="1"/>
          </p:cNvGraphicFramePr>
          <p:nvPr/>
        </p:nvGraphicFramePr>
        <p:xfrm>
          <a:off x="5105400" y="2541588"/>
          <a:ext cx="2146300" cy="2944812"/>
        </p:xfrm>
        <a:graphic>
          <a:graphicData uri="http://schemas.openxmlformats.org/presentationml/2006/ole">
            <mc:AlternateContent xmlns:mc="http://schemas.openxmlformats.org/markup-compatibility/2006">
              <mc:Choice xmlns:v="urn:schemas-microsoft-com:vml" Requires="v">
                <p:oleObj spid="_x0000_s43131" name="VISIO" r:id="rId7" imgW="969965" imgH="1332149" progId="Visio.Drawing.6">
                  <p:embed/>
                </p:oleObj>
              </mc:Choice>
              <mc:Fallback>
                <p:oleObj name="VISIO" r:id="rId7" imgW="969965" imgH="1332149"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2541588"/>
                        <a:ext cx="2146300" cy="2944812"/>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574369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92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92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492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49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235" grpId="0" animBg="1" autoUpdateAnimBg="0"/>
      <p:bldP spid="649237" grpId="0" animBg="1"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1043" descr="Pink tissue paper"/>
          <p:cNvGraphicFramePr>
            <a:graphicFrameLocks noChangeAspect="1"/>
          </p:cNvGraphicFramePr>
          <p:nvPr>
            <p:extLst>
              <p:ext uri="{D42A27DB-BD31-4B8C-83A1-F6EECF244321}">
                <p14:modId xmlns:p14="http://schemas.microsoft.com/office/powerpoint/2010/main" val="3170063078"/>
              </p:ext>
            </p:extLst>
          </p:nvPr>
        </p:nvGraphicFramePr>
        <p:xfrm>
          <a:off x="627063" y="1216025"/>
          <a:ext cx="3316287" cy="4956175"/>
        </p:xfrm>
        <a:graphic>
          <a:graphicData uri="http://schemas.openxmlformats.org/presentationml/2006/ole">
            <mc:AlternateContent xmlns:mc="http://schemas.openxmlformats.org/markup-compatibility/2006">
              <mc:Choice xmlns:v="urn:schemas-microsoft-com:vml" Requires="v">
                <p:oleObj spid="_x0000_s44094" name="VISIO" r:id="rId4" imgW="1185753" imgH="1775568" progId="Visio.Drawing.6">
                  <p:embed/>
                </p:oleObj>
              </mc:Choice>
              <mc:Fallback>
                <p:oleObj name="VISIO" r:id="rId4" imgW="1185753" imgH="1775568"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63" y="1216025"/>
                        <a:ext cx="3316287" cy="4956175"/>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AutoShape 1028"/>
          <p:cNvSpPr>
            <a:spLocks noChangeArrowheads="1"/>
          </p:cNvSpPr>
          <p:nvPr/>
        </p:nvSpPr>
        <p:spPr bwMode="auto">
          <a:xfrm>
            <a:off x="4114800" y="1143000"/>
            <a:ext cx="4724400" cy="3886200"/>
          </a:xfrm>
          <a:prstGeom prst="foldedCorner">
            <a:avLst>
              <a:gd name="adj" fmla="val 12500"/>
            </a:avLst>
          </a:prstGeom>
          <a:solidFill>
            <a:srgbClr val="FFE1C3">
              <a:alpha val="50195"/>
            </a:srgbClr>
          </a:solidFill>
          <a:ln w="9525">
            <a:solidFill>
              <a:schemeClr val="tx1"/>
            </a:solidFill>
            <a:round/>
            <a:headEnd/>
            <a:tailEnd/>
          </a:ln>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en-US" altLang="en-US" sz="1200" b="1">
              <a:latin typeface="Trebuchet MS" panose="020B0603020202020204" pitchFamily="34" charset="0"/>
            </a:endParaRPr>
          </a:p>
        </p:txBody>
      </p:sp>
      <p:sp>
        <p:nvSpPr>
          <p:cNvPr id="651269" name="Rectangle 1029"/>
          <p:cNvSpPr>
            <a:spLocks noChangeArrowheads="1"/>
          </p:cNvSpPr>
          <p:nvPr/>
        </p:nvSpPr>
        <p:spPr bwMode="auto">
          <a:xfrm>
            <a:off x="4178300" y="1244600"/>
            <a:ext cx="3429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a:solidFill>
                  <a:srgbClr val="FF0000"/>
                </a:solidFill>
                <a:latin typeface="Courier New" panose="02070309020205020404" pitchFamily="49" charset="0"/>
              </a:rPr>
              <a:t>void main ()</a:t>
            </a:r>
          </a:p>
          <a:p>
            <a:pPr eaLnBrk="1" hangingPunct="1"/>
            <a:r>
              <a:rPr lang="en-US" altLang="en-US" sz="1600">
                <a:solidFill>
                  <a:srgbClr val="FF0000"/>
                </a:solidFill>
                <a:latin typeface="Courier New" panose="02070309020205020404" pitchFamily="49" charset="0"/>
              </a:rPr>
              <a:t>{</a:t>
            </a:r>
          </a:p>
        </p:txBody>
      </p:sp>
      <p:sp>
        <p:nvSpPr>
          <p:cNvPr id="651270" name="Rectangle 1030"/>
          <p:cNvSpPr>
            <a:spLocks noChangeArrowheads="1"/>
          </p:cNvSpPr>
          <p:nvPr/>
        </p:nvSpPr>
        <p:spPr bwMode="auto">
          <a:xfrm>
            <a:off x="4203700" y="1714500"/>
            <a:ext cx="3429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a:solidFill>
                  <a:srgbClr val="FF0000"/>
                </a:solidFill>
                <a:latin typeface="Courier New" panose="02070309020205020404" pitchFamily="49" charset="0"/>
              </a:rPr>
              <a:t>  cin &gt;&gt;n1;</a:t>
            </a:r>
          </a:p>
          <a:p>
            <a:pPr eaLnBrk="1" hangingPunct="1"/>
            <a:r>
              <a:rPr lang="en-US" altLang="en-US" sz="1600">
                <a:solidFill>
                  <a:srgbClr val="FF0000"/>
                </a:solidFill>
                <a:latin typeface="Courier New" panose="02070309020205020404" pitchFamily="49" charset="0"/>
              </a:rPr>
              <a:t>  cin &gt;&gt;n2;</a:t>
            </a:r>
          </a:p>
          <a:p>
            <a:pPr eaLnBrk="1" hangingPunct="1"/>
            <a:r>
              <a:rPr lang="en-US" altLang="en-US" sz="1600">
                <a:solidFill>
                  <a:srgbClr val="FF0000"/>
                </a:solidFill>
                <a:latin typeface="Courier New" panose="02070309020205020404" pitchFamily="49" charset="0"/>
              </a:rPr>
              <a:t>  cin &gt;&gt;n2;</a:t>
            </a:r>
          </a:p>
        </p:txBody>
      </p:sp>
      <p:sp>
        <p:nvSpPr>
          <p:cNvPr id="651272" name="Rectangle 1032"/>
          <p:cNvSpPr>
            <a:spLocks noChangeArrowheads="1"/>
          </p:cNvSpPr>
          <p:nvPr/>
        </p:nvSpPr>
        <p:spPr bwMode="auto">
          <a:xfrm>
            <a:off x="4267200" y="2755900"/>
            <a:ext cx="3429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a:solidFill>
                  <a:srgbClr val="FF0000"/>
                </a:solidFill>
                <a:latin typeface="Courier New" panose="02070309020205020404" pitchFamily="49" charset="0"/>
              </a:rPr>
              <a:t>  avrg = Average(n1, n2, n3);</a:t>
            </a:r>
          </a:p>
        </p:txBody>
      </p:sp>
      <p:sp>
        <p:nvSpPr>
          <p:cNvPr id="651273" name="Rectangle 1033"/>
          <p:cNvSpPr>
            <a:spLocks noChangeArrowheads="1"/>
          </p:cNvSpPr>
          <p:nvPr/>
        </p:nvSpPr>
        <p:spPr bwMode="auto">
          <a:xfrm>
            <a:off x="4191000" y="3352800"/>
            <a:ext cx="3429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a:solidFill>
                  <a:srgbClr val="FF0000"/>
                </a:solidFill>
                <a:latin typeface="Courier New" panose="02070309020205020404" pitchFamily="49" charset="0"/>
              </a:rPr>
              <a:t>  cout &lt;&lt; avrg;</a:t>
            </a:r>
          </a:p>
          <a:p>
            <a:pPr eaLnBrk="1" hangingPunct="1"/>
            <a:endParaRPr lang="en-US" altLang="en-US" sz="1600">
              <a:solidFill>
                <a:srgbClr val="FF0000"/>
              </a:solidFill>
              <a:latin typeface="Courier New" panose="02070309020205020404" pitchFamily="49" charset="0"/>
            </a:endParaRPr>
          </a:p>
        </p:txBody>
      </p:sp>
      <p:sp>
        <p:nvSpPr>
          <p:cNvPr id="651274" name="Rectangle 1034"/>
          <p:cNvSpPr>
            <a:spLocks noChangeArrowheads="1"/>
          </p:cNvSpPr>
          <p:nvPr/>
        </p:nvSpPr>
        <p:spPr bwMode="auto">
          <a:xfrm>
            <a:off x="4191000" y="3886200"/>
            <a:ext cx="3429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600">
              <a:solidFill>
                <a:srgbClr val="FF0000"/>
              </a:solidFill>
              <a:latin typeface="Courier New" panose="02070309020205020404" pitchFamily="49" charset="0"/>
            </a:endParaRPr>
          </a:p>
          <a:p>
            <a:pPr eaLnBrk="1" hangingPunct="1"/>
            <a:r>
              <a:rPr lang="en-US" altLang="en-US" sz="1600">
                <a:solidFill>
                  <a:srgbClr val="FF0000"/>
                </a:solidFill>
                <a:latin typeface="Courier New" panose="02070309020205020404" pitchFamily="49" charset="0"/>
              </a:rPr>
              <a:t>}</a:t>
            </a:r>
          </a:p>
        </p:txBody>
      </p:sp>
      <p:sp>
        <p:nvSpPr>
          <p:cNvPr id="3082" name="Rectangle 1035"/>
          <p:cNvSpPr>
            <a:spLocks noChangeArrowheads="1"/>
          </p:cNvSpPr>
          <p:nvPr/>
        </p:nvSpPr>
        <p:spPr bwMode="auto">
          <a:xfrm>
            <a:off x="3213768" y="226218"/>
            <a:ext cx="507542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000" b="1" dirty="0">
                <a:latin typeface="Trebuchet MS" panose="020B0603020202020204" pitchFamily="34" charset="0"/>
              </a:rPr>
              <a:t>Intermediate code of the main flowchart</a:t>
            </a:r>
          </a:p>
          <a:p>
            <a:pPr eaLnBrk="1" hangingPunct="1"/>
            <a:r>
              <a:rPr lang="en-US" altLang="en-US" sz="1800" b="1" i="1" dirty="0">
                <a:latin typeface="Trebuchet MS" panose="020B0603020202020204" pitchFamily="34" charset="0"/>
              </a:rPr>
              <a:t>Preparing the rough code</a:t>
            </a:r>
          </a:p>
        </p:txBody>
      </p:sp>
      <p:sp>
        <p:nvSpPr>
          <p:cNvPr id="651276" name="Line 1036"/>
          <p:cNvSpPr>
            <a:spLocks noChangeShapeType="1"/>
          </p:cNvSpPr>
          <p:nvPr/>
        </p:nvSpPr>
        <p:spPr bwMode="auto">
          <a:xfrm>
            <a:off x="3276600" y="1447800"/>
            <a:ext cx="990600"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1277" name="Line 1037"/>
          <p:cNvSpPr>
            <a:spLocks noChangeShapeType="1"/>
          </p:cNvSpPr>
          <p:nvPr/>
        </p:nvSpPr>
        <p:spPr bwMode="auto">
          <a:xfrm flipV="1">
            <a:off x="3276600" y="2146300"/>
            <a:ext cx="1066800" cy="2921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1279" name="Line 1039"/>
          <p:cNvSpPr>
            <a:spLocks noChangeShapeType="1"/>
          </p:cNvSpPr>
          <p:nvPr/>
        </p:nvSpPr>
        <p:spPr bwMode="auto">
          <a:xfrm flipV="1">
            <a:off x="3943350" y="2971800"/>
            <a:ext cx="552450" cy="6096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1280" name="Line 1040"/>
          <p:cNvSpPr>
            <a:spLocks noChangeShapeType="1"/>
          </p:cNvSpPr>
          <p:nvPr/>
        </p:nvSpPr>
        <p:spPr bwMode="auto">
          <a:xfrm flipV="1">
            <a:off x="3276600" y="3581400"/>
            <a:ext cx="1219200" cy="12954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1281" name="Line 1041"/>
          <p:cNvSpPr>
            <a:spLocks noChangeShapeType="1"/>
          </p:cNvSpPr>
          <p:nvPr/>
        </p:nvSpPr>
        <p:spPr bwMode="auto">
          <a:xfrm flipV="1">
            <a:off x="3124200" y="4343400"/>
            <a:ext cx="1219200" cy="13716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6226332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1276"/>
                                        </p:tgtEl>
                                        <p:attrNameLst>
                                          <p:attrName>style.visibility</p:attrName>
                                        </p:attrNameLst>
                                      </p:cBhvr>
                                      <p:to>
                                        <p:strVal val="visible"/>
                                      </p:to>
                                    </p:set>
                                  </p:childTnLst>
                                  <p:subTnLst>
                                    <p:animClr clrSpc="rgb" dir="cw">
                                      <p:cBhvr override="childStyle">
                                        <p:cTn dur="1" fill="hold" display="0" masterRel="nextClick" afterEffect="1"/>
                                        <p:tgtEl>
                                          <p:spTgt spid="651276"/>
                                        </p:tgtEl>
                                        <p:attrNameLst>
                                          <p:attrName>ppt_c</p:attrName>
                                        </p:attrNameLst>
                                      </p:cBhvr>
                                      <p:to>
                                        <a:schemeClr val="fo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1269"/>
                                        </p:tgtEl>
                                        <p:attrNameLst>
                                          <p:attrName>style.visibility</p:attrName>
                                        </p:attrNameLst>
                                      </p:cBhvr>
                                      <p:to>
                                        <p:strVal val="visible"/>
                                      </p:to>
                                    </p:set>
                                  </p:childTnLst>
                                  <p:subTnLst>
                                    <p:animClr clrSpc="rgb" dir="cw">
                                      <p:cBhvr override="childStyle">
                                        <p:cTn dur="1" fill="hold" display="0" masterRel="nextClick" afterEffect="1"/>
                                        <p:tgtEl>
                                          <p:spTgt spid="651269"/>
                                        </p:tgtEl>
                                        <p:attrNameLst>
                                          <p:attrName>ppt_c</p:attrName>
                                        </p:attrNameLst>
                                      </p:cBhvr>
                                      <p:to>
                                        <a:schemeClr val="tx1"/>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1277"/>
                                        </p:tgtEl>
                                        <p:attrNameLst>
                                          <p:attrName>style.visibility</p:attrName>
                                        </p:attrNameLst>
                                      </p:cBhvr>
                                      <p:to>
                                        <p:strVal val="visible"/>
                                      </p:to>
                                    </p:set>
                                  </p:childTnLst>
                                  <p:subTnLst>
                                    <p:animClr clrSpc="rgb" dir="cw">
                                      <p:cBhvr override="childStyle">
                                        <p:cTn dur="1" fill="hold" display="0" masterRel="nextClick" afterEffect="1"/>
                                        <p:tgtEl>
                                          <p:spTgt spid="651277"/>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51270"/>
                                        </p:tgtEl>
                                        <p:attrNameLst>
                                          <p:attrName>style.visibility</p:attrName>
                                        </p:attrNameLst>
                                      </p:cBhvr>
                                      <p:to>
                                        <p:strVal val="visible"/>
                                      </p:to>
                                    </p:set>
                                  </p:childTnLst>
                                  <p:subTnLst>
                                    <p:animClr clrSpc="rgb" dir="cw">
                                      <p:cBhvr override="childStyle">
                                        <p:cTn dur="1" fill="hold" display="0" masterRel="nextClick" afterEffect="1"/>
                                        <p:tgtEl>
                                          <p:spTgt spid="651270"/>
                                        </p:tgtEl>
                                        <p:attrNameLst>
                                          <p:attrName>ppt_c</p:attrName>
                                        </p:attrNameLst>
                                      </p:cBhvr>
                                      <p:to>
                                        <a:schemeClr val="tx1"/>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51279"/>
                                        </p:tgtEl>
                                        <p:attrNameLst>
                                          <p:attrName>style.visibility</p:attrName>
                                        </p:attrNameLst>
                                      </p:cBhvr>
                                      <p:to>
                                        <p:strVal val="visible"/>
                                      </p:to>
                                    </p:set>
                                  </p:childTnLst>
                                  <p:subTnLst>
                                    <p:animClr clrSpc="rgb" dir="cw">
                                      <p:cBhvr override="childStyle">
                                        <p:cTn dur="1" fill="hold" display="0" masterRel="nextClick" afterEffect="1"/>
                                        <p:tgtEl>
                                          <p:spTgt spid="651279"/>
                                        </p:tgtEl>
                                        <p:attrNameLst>
                                          <p:attrName>ppt_c</p:attrName>
                                        </p:attrNameLst>
                                      </p:cBhvr>
                                      <p:to>
                                        <a:schemeClr val="folHlink"/>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1272"/>
                                        </p:tgtEl>
                                        <p:attrNameLst>
                                          <p:attrName>style.visibility</p:attrName>
                                        </p:attrNameLst>
                                      </p:cBhvr>
                                      <p:to>
                                        <p:strVal val="visible"/>
                                      </p:to>
                                    </p:set>
                                  </p:childTnLst>
                                  <p:subTnLst>
                                    <p:animClr clrSpc="rgb" dir="cw">
                                      <p:cBhvr override="childStyle">
                                        <p:cTn dur="1" fill="hold" display="0" masterRel="nextClick" afterEffect="1"/>
                                        <p:tgtEl>
                                          <p:spTgt spid="651272"/>
                                        </p:tgtEl>
                                        <p:attrNameLst>
                                          <p:attrName>ppt_c</p:attrName>
                                        </p:attrNameLst>
                                      </p:cBhvr>
                                      <p:to>
                                        <a:schemeClr val="tx1"/>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51280"/>
                                        </p:tgtEl>
                                        <p:attrNameLst>
                                          <p:attrName>style.visibility</p:attrName>
                                        </p:attrNameLst>
                                      </p:cBhvr>
                                      <p:to>
                                        <p:strVal val="visible"/>
                                      </p:to>
                                    </p:set>
                                  </p:childTnLst>
                                  <p:subTnLst>
                                    <p:animClr clrSpc="rgb" dir="cw">
                                      <p:cBhvr override="childStyle">
                                        <p:cTn dur="1" fill="hold" display="0" masterRel="nextClick" afterEffect="1"/>
                                        <p:tgtEl>
                                          <p:spTgt spid="651280"/>
                                        </p:tgtEl>
                                        <p:attrNameLst>
                                          <p:attrName>ppt_c</p:attrName>
                                        </p:attrNameLst>
                                      </p:cBhvr>
                                      <p:to>
                                        <a:schemeClr val="folHlink"/>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51273"/>
                                        </p:tgtEl>
                                        <p:attrNameLst>
                                          <p:attrName>style.visibility</p:attrName>
                                        </p:attrNameLst>
                                      </p:cBhvr>
                                      <p:to>
                                        <p:strVal val="visible"/>
                                      </p:to>
                                    </p:set>
                                  </p:childTnLst>
                                  <p:subTnLst>
                                    <p:animClr clrSpc="rgb" dir="cw">
                                      <p:cBhvr override="childStyle">
                                        <p:cTn dur="1" fill="hold" display="0" masterRel="nextClick" afterEffect="1"/>
                                        <p:tgtEl>
                                          <p:spTgt spid="651273"/>
                                        </p:tgtEl>
                                        <p:attrNameLst>
                                          <p:attrName>ppt_c</p:attrName>
                                        </p:attrNameLst>
                                      </p:cBhvr>
                                      <p:to>
                                        <a:schemeClr val="tx1"/>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51281"/>
                                        </p:tgtEl>
                                        <p:attrNameLst>
                                          <p:attrName>style.visibility</p:attrName>
                                        </p:attrNameLst>
                                      </p:cBhvr>
                                      <p:to>
                                        <p:strVal val="visible"/>
                                      </p:to>
                                    </p:set>
                                  </p:childTnLst>
                                  <p:subTnLst>
                                    <p:animClr clrSpc="rgb" dir="cw">
                                      <p:cBhvr override="childStyle">
                                        <p:cTn dur="1" fill="hold" display="0" masterRel="nextClick" afterEffect="1"/>
                                        <p:tgtEl>
                                          <p:spTgt spid="651281"/>
                                        </p:tgtEl>
                                        <p:attrNameLst>
                                          <p:attrName>ppt_c</p:attrName>
                                        </p:attrNameLst>
                                      </p:cBhvr>
                                      <p:to>
                                        <a:schemeClr val="folHlink"/>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51274"/>
                                        </p:tgtEl>
                                        <p:attrNameLst>
                                          <p:attrName>style.visibility</p:attrName>
                                        </p:attrNameLst>
                                      </p:cBhvr>
                                      <p:to>
                                        <p:strVal val="visible"/>
                                      </p:to>
                                    </p:set>
                                  </p:childTnLst>
                                  <p:subTnLst>
                                    <p:animClr clrSpc="rgb" dir="cw">
                                      <p:cBhvr override="childStyle">
                                        <p:cTn dur="1" fill="hold" display="0" masterRel="nextClick" afterEffect="1"/>
                                        <p:tgtEl>
                                          <p:spTgt spid="651274"/>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69" grpId="0" autoUpdateAnimBg="0"/>
      <p:bldP spid="651270" grpId="0" autoUpdateAnimBg="0"/>
      <p:bldP spid="651272" grpId="0" autoUpdateAnimBg="0"/>
      <p:bldP spid="651273" grpId="0" autoUpdateAnimBg="0"/>
      <p:bldP spid="651274" grpId="0" autoUpdateAnimBg="0"/>
      <p:bldP spid="651276" grpId="0" animBg="1"/>
      <p:bldP spid="651277" grpId="0" animBg="1"/>
      <p:bldP spid="651279" grpId="0" animBg="1"/>
      <p:bldP spid="651280" grpId="0" animBg="1"/>
      <p:bldP spid="651281"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1039" descr="Pink tissue paper"/>
          <p:cNvGraphicFramePr>
            <a:graphicFrameLocks noChangeAspect="1"/>
          </p:cNvGraphicFramePr>
          <p:nvPr/>
        </p:nvGraphicFramePr>
        <p:xfrm>
          <a:off x="609600" y="1654175"/>
          <a:ext cx="2849563" cy="3908425"/>
        </p:xfrm>
        <a:graphic>
          <a:graphicData uri="http://schemas.openxmlformats.org/presentationml/2006/ole">
            <mc:AlternateContent xmlns:mc="http://schemas.openxmlformats.org/markup-compatibility/2006">
              <mc:Choice xmlns:v="urn:schemas-microsoft-com:vml" Requires="v">
                <p:oleObj spid="_x0000_s45118" name="VISIO" r:id="rId4" imgW="969965" imgH="1332149" progId="Visio.Drawing.6">
                  <p:embed/>
                </p:oleObj>
              </mc:Choice>
              <mc:Fallback>
                <p:oleObj name="VISIO" r:id="rId4" imgW="969965" imgH="1332149"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54175"/>
                        <a:ext cx="2849563" cy="3908425"/>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AutoShape 1027"/>
          <p:cNvSpPr>
            <a:spLocks noChangeArrowheads="1"/>
          </p:cNvSpPr>
          <p:nvPr/>
        </p:nvSpPr>
        <p:spPr bwMode="auto">
          <a:xfrm>
            <a:off x="4114800" y="1447800"/>
            <a:ext cx="4724400" cy="3886200"/>
          </a:xfrm>
          <a:prstGeom prst="foldedCorner">
            <a:avLst>
              <a:gd name="adj" fmla="val 12500"/>
            </a:avLst>
          </a:prstGeom>
          <a:solidFill>
            <a:srgbClr val="FFE1C3">
              <a:alpha val="50195"/>
            </a:srgbClr>
          </a:solidFill>
          <a:ln w="9525">
            <a:solidFill>
              <a:schemeClr val="tx1"/>
            </a:solidFill>
            <a:round/>
            <a:headEnd/>
            <a:tailEnd/>
          </a:ln>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en-US" altLang="en-US" sz="1200" b="1">
              <a:latin typeface="Trebuchet MS" panose="020B0603020202020204" pitchFamily="34" charset="0"/>
            </a:endParaRPr>
          </a:p>
        </p:txBody>
      </p:sp>
      <p:sp>
        <p:nvSpPr>
          <p:cNvPr id="653316" name="Rectangle 1028"/>
          <p:cNvSpPr>
            <a:spLocks noChangeArrowheads="1"/>
          </p:cNvSpPr>
          <p:nvPr/>
        </p:nvSpPr>
        <p:spPr bwMode="auto">
          <a:xfrm>
            <a:off x="4178300" y="1549400"/>
            <a:ext cx="3429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a:solidFill>
                  <a:srgbClr val="FF0000"/>
                </a:solidFill>
                <a:latin typeface="Courier New" panose="02070309020205020404" pitchFamily="49" charset="0"/>
              </a:rPr>
              <a:t>Average</a:t>
            </a:r>
            <a:r>
              <a:rPr lang="en-US" altLang="en-US" sz="1600" b="1">
                <a:solidFill>
                  <a:srgbClr val="FF0000"/>
                </a:solidFill>
                <a:latin typeface="Courier New" panose="02070309020205020404" pitchFamily="49" charset="0"/>
              </a:rPr>
              <a:t>(</a:t>
            </a:r>
            <a:r>
              <a:rPr lang="en-US" altLang="en-US" sz="1600">
                <a:solidFill>
                  <a:srgbClr val="FF0000"/>
                </a:solidFill>
                <a:latin typeface="Courier New" panose="02070309020205020404" pitchFamily="49" charset="0"/>
              </a:rPr>
              <a:t>a, b, c)</a:t>
            </a:r>
          </a:p>
          <a:p>
            <a:pPr eaLnBrk="1" hangingPunct="1"/>
            <a:r>
              <a:rPr lang="en-US" altLang="en-US" sz="1600">
                <a:solidFill>
                  <a:srgbClr val="FF0000"/>
                </a:solidFill>
                <a:latin typeface="Courier New" panose="02070309020205020404" pitchFamily="49" charset="0"/>
              </a:rPr>
              <a:t>{</a:t>
            </a:r>
          </a:p>
        </p:txBody>
      </p:sp>
      <p:sp>
        <p:nvSpPr>
          <p:cNvPr id="653317" name="Rectangle 1029"/>
          <p:cNvSpPr>
            <a:spLocks noChangeArrowheads="1"/>
          </p:cNvSpPr>
          <p:nvPr/>
        </p:nvSpPr>
        <p:spPr bwMode="auto">
          <a:xfrm>
            <a:off x="4203700" y="2019300"/>
            <a:ext cx="3429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600">
              <a:solidFill>
                <a:srgbClr val="FF0000"/>
              </a:solidFill>
              <a:latin typeface="Courier New" panose="02070309020205020404" pitchFamily="49" charset="0"/>
            </a:endParaRPr>
          </a:p>
          <a:p>
            <a:pPr eaLnBrk="1" hangingPunct="1"/>
            <a:r>
              <a:rPr lang="en-US" altLang="en-US" sz="1600">
                <a:solidFill>
                  <a:srgbClr val="FF0000"/>
                </a:solidFill>
                <a:latin typeface="Courier New" panose="02070309020205020404" pitchFamily="49" charset="0"/>
              </a:rPr>
              <a:t>  sum = a + b + c;</a:t>
            </a:r>
          </a:p>
        </p:txBody>
      </p:sp>
      <p:sp>
        <p:nvSpPr>
          <p:cNvPr id="653318" name="Rectangle 1030"/>
          <p:cNvSpPr>
            <a:spLocks noChangeArrowheads="1"/>
          </p:cNvSpPr>
          <p:nvPr/>
        </p:nvSpPr>
        <p:spPr bwMode="auto">
          <a:xfrm>
            <a:off x="4267200" y="3060700"/>
            <a:ext cx="3429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a:solidFill>
                  <a:srgbClr val="FF0000"/>
                </a:solidFill>
                <a:latin typeface="Courier New" panose="02070309020205020404" pitchFamily="49" charset="0"/>
              </a:rPr>
              <a:t>  result = sum / 3.0;</a:t>
            </a:r>
          </a:p>
        </p:txBody>
      </p:sp>
      <p:sp>
        <p:nvSpPr>
          <p:cNvPr id="653320" name="Rectangle 1032"/>
          <p:cNvSpPr>
            <a:spLocks noChangeArrowheads="1"/>
          </p:cNvSpPr>
          <p:nvPr/>
        </p:nvSpPr>
        <p:spPr bwMode="auto">
          <a:xfrm>
            <a:off x="4267200" y="3886200"/>
            <a:ext cx="3429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a:solidFill>
                  <a:srgbClr val="FF0000"/>
                </a:solidFill>
                <a:latin typeface="Courier New" panose="02070309020205020404" pitchFamily="49" charset="0"/>
              </a:rPr>
              <a:t> return result;</a:t>
            </a:r>
          </a:p>
          <a:p>
            <a:pPr eaLnBrk="1" hangingPunct="1"/>
            <a:r>
              <a:rPr lang="en-US" altLang="en-US" sz="1600">
                <a:solidFill>
                  <a:srgbClr val="FF0000"/>
                </a:solidFill>
                <a:latin typeface="Courier New" panose="02070309020205020404" pitchFamily="49" charset="0"/>
              </a:rPr>
              <a:t>}</a:t>
            </a:r>
          </a:p>
        </p:txBody>
      </p:sp>
      <p:sp>
        <p:nvSpPr>
          <p:cNvPr id="4105" name="Rectangle 1033"/>
          <p:cNvSpPr>
            <a:spLocks noChangeArrowheads="1"/>
          </p:cNvSpPr>
          <p:nvPr/>
        </p:nvSpPr>
        <p:spPr bwMode="auto">
          <a:xfrm>
            <a:off x="3056021" y="500605"/>
            <a:ext cx="549381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000" b="1" dirty="0">
                <a:latin typeface="Trebuchet MS" panose="020B0603020202020204" pitchFamily="34" charset="0"/>
              </a:rPr>
              <a:t>Intermediate code of the function flowchart</a:t>
            </a:r>
          </a:p>
          <a:p>
            <a:pPr eaLnBrk="1" hangingPunct="1"/>
            <a:r>
              <a:rPr lang="en-US" altLang="en-US" sz="1800" b="1" i="1" dirty="0">
                <a:latin typeface="Trebuchet MS" panose="020B0603020202020204" pitchFamily="34" charset="0"/>
              </a:rPr>
              <a:t>Preparing the rough code</a:t>
            </a:r>
          </a:p>
        </p:txBody>
      </p:sp>
      <p:sp>
        <p:nvSpPr>
          <p:cNvPr id="653322" name="Line 1034"/>
          <p:cNvSpPr>
            <a:spLocks noChangeShapeType="1"/>
          </p:cNvSpPr>
          <p:nvPr/>
        </p:nvSpPr>
        <p:spPr bwMode="auto">
          <a:xfrm flipV="1">
            <a:off x="3459163" y="1752600"/>
            <a:ext cx="808037" cy="2286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3323" name="Line 1035"/>
          <p:cNvSpPr>
            <a:spLocks noChangeShapeType="1"/>
          </p:cNvSpPr>
          <p:nvPr/>
        </p:nvSpPr>
        <p:spPr bwMode="auto">
          <a:xfrm flipV="1">
            <a:off x="3048000" y="2451100"/>
            <a:ext cx="1447800" cy="6096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3324" name="Line 1036"/>
          <p:cNvSpPr>
            <a:spLocks noChangeShapeType="1"/>
          </p:cNvSpPr>
          <p:nvPr/>
        </p:nvSpPr>
        <p:spPr bwMode="auto">
          <a:xfrm flipV="1">
            <a:off x="3048000" y="3276600"/>
            <a:ext cx="1447800" cy="812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3326" name="Line 1038"/>
          <p:cNvSpPr>
            <a:spLocks noChangeShapeType="1"/>
          </p:cNvSpPr>
          <p:nvPr/>
        </p:nvSpPr>
        <p:spPr bwMode="auto">
          <a:xfrm flipV="1">
            <a:off x="3048000" y="4318000"/>
            <a:ext cx="1219200" cy="7874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484533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3322"/>
                                        </p:tgtEl>
                                        <p:attrNameLst>
                                          <p:attrName>style.visibility</p:attrName>
                                        </p:attrNameLst>
                                      </p:cBhvr>
                                      <p:to>
                                        <p:strVal val="visible"/>
                                      </p:to>
                                    </p:set>
                                  </p:childTnLst>
                                  <p:subTnLst>
                                    <p:animClr clrSpc="rgb" dir="cw">
                                      <p:cBhvr override="childStyle">
                                        <p:cTn dur="1" fill="hold" display="0" masterRel="nextClick" afterEffect="1"/>
                                        <p:tgtEl>
                                          <p:spTgt spid="653322"/>
                                        </p:tgtEl>
                                        <p:attrNameLst>
                                          <p:attrName>ppt_c</p:attrName>
                                        </p:attrNameLst>
                                      </p:cBhvr>
                                      <p:to>
                                        <a:schemeClr val="fo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3316"/>
                                        </p:tgtEl>
                                        <p:attrNameLst>
                                          <p:attrName>style.visibility</p:attrName>
                                        </p:attrNameLst>
                                      </p:cBhvr>
                                      <p:to>
                                        <p:strVal val="visible"/>
                                      </p:to>
                                    </p:set>
                                  </p:childTnLst>
                                  <p:subTnLst>
                                    <p:animClr clrSpc="rgb" dir="cw">
                                      <p:cBhvr override="childStyle">
                                        <p:cTn dur="1" fill="hold" display="0" masterRel="nextClick" afterEffect="1"/>
                                        <p:tgtEl>
                                          <p:spTgt spid="653316"/>
                                        </p:tgtEl>
                                        <p:attrNameLst>
                                          <p:attrName>ppt_c</p:attrName>
                                        </p:attrNameLst>
                                      </p:cBhvr>
                                      <p:to>
                                        <a:schemeClr val="tx1"/>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3323"/>
                                        </p:tgtEl>
                                        <p:attrNameLst>
                                          <p:attrName>style.visibility</p:attrName>
                                        </p:attrNameLst>
                                      </p:cBhvr>
                                      <p:to>
                                        <p:strVal val="visible"/>
                                      </p:to>
                                    </p:set>
                                  </p:childTnLst>
                                  <p:subTnLst>
                                    <p:animClr clrSpc="rgb" dir="cw">
                                      <p:cBhvr override="childStyle">
                                        <p:cTn dur="1" fill="hold" display="0" masterRel="nextClick" afterEffect="1"/>
                                        <p:tgtEl>
                                          <p:spTgt spid="653323"/>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53317"/>
                                        </p:tgtEl>
                                        <p:attrNameLst>
                                          <p:attrName>style.visibility</p:attrName>
                                        </p:attrNameLst>
                                      </p:cBhvr>
                                      <p:to>
                                        <p:strVal val="visible"/>
                                      </p:to>
                                    </p:set>
                                  </p:childTnLst>
                                  <p:subTnLst>
                                    <p:animClr clrSpc="rgb" dir="cw">
                                      <p:cBhvr override="childStyle">
                                        <p:cTn dur="1" fill="hold" display="0" masterRel="nextClick" afterEffect="1"/>
                                        <p:tgtEl>
                                          <p:spTgt spid="653317"/>
                                        </p:tgtEl>
                                        <p:attrNameLst>
                                          <p:attrName>ppt_c</p:attrName>
                                        </p:attrNameLst>
                                      </p:cBhvr>
                                      <p:to>
                                        <a:schemeClr val="tx1"/>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53324"/>
                                        </p:tgtEl>
                                        <p:attrNameLst>
                                          <p:attrName>style.visibility</p:attrName>
                                        </p:attrNameLst>
                                      </p:cBhvr>
                                      <p:to>
                                        <p:strVal val="visible"/>
                                      </p:to>
                                    </p:set>
                                  </p:childTnLst>
                                  <p:subTnLst>
                                    <p:animClr clrSpc="rgb" dir="cw">
                                      <p:cBhvr override="childStyle">
                                        <p:cTn dur="1" fill="hold" display="0" masterRel="nextClick" afterEffect="1"/>
                                        <p:tgtEl>
                                          <p:spTgt spid="653324"/>
                                        </p:tgtEl>
                                        <p:attrNameLst>
                                          <p:attrName>ppt_c</p:attrName>
                                        </p:attrNameLst>
                                      </p:cBhvr>
                                      <p:to>
                                        <a:schemeClr val="folHlink"/>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3318"/>
                                        </p:tgtEl>
                                        <p:attrNameLst>
                                          <p:attrName>style.visibility</p:attrName>
                                        </p:attrNameLst>
                                      </p:cBhvr>
                                      <p:to>
                                        <p:strVal val="visible"/>
                                      </p:to>
                                    </p:set>
                                  </p:childTnLst>
                                  <p:subTnLst>
                                    <p:animClr clrSpc="rgb" dir="cw">
                                      <p:cBhvr override="childStyle">
                                        <p:cTn dur="1" fill="hold" display="0" masterRel="nextClick" afterEffect="1"/>
                                        <p:tgtEl>
                                          <p:spTgt spid="653318"/>
                                        </p:tgtEl>
                                        <p:attrNameLst>
                                          <p:attrName>ppt_c</p:attrName>
                                        </p:attrNameLst>
                                      </p:cBhvr>
                                      <p:to>
                                        <a:schemeClr val="tx1"/>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53326"/>
                                        </p:tgtEl>
                                        <p:attrNameLst>
                                          <p:attrName>style.visibility</p:attrName>
                                        </p:attrNameLst>
                                      </p:cBhvr>
                                      <p:to>
                                        <p:strVal val="visible"/>
                                      </p:to>
                                    </p:set>
                                  </p:childTnLst>
                                  <p:subTnLst>
                                    <p:animClr clrSpc="rgb" dir="cw">
                                      <p:cBhvr override="childStyle">
                                        <p:cTn dur="1" fill="hold" display="0" masterRel="nextClick" afterEffect="1"/>
                                        <p:tgtEl>
                                          <p:spTgt spid="653326"/>
                                        </p:tgtEl>
                                        <p:attrNameLst>
                                          <p:attrName>ppt_c</p:attrName>
                                        </p:attrNameLst>
                                      </p:cBhvr>
                                      <p:to>
                                        <a:schemeClr val="folHlink"/>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53320"/>
                                        </p:tgtEl>
                                        <p:attrNameLst>
                                          <p:attrName>style.visibility</p:attrName>
                                        </p:attrNameLst>
                                      </p:cBhvr>
                                      <p:to>
                                        <p:strVal val="visible"/>
                                      </p:to>
                                    </p:set>
                                  </p:childTnLst>
                                  <p:subTnLst>
                                    <p:animClr clrSpc="rgb" dir="cw">
                                      <p:cBhvr override="childStyle">
                                        <p:cTn dur="1" fill="hold" display="0" masterRel="nextClick" afterEffect="1"/>
                                        <p:tgtEl>
                                          <p:spTgt spid="653320"/>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16" grpId="0" autoUpdateAnimBg="0"/>
      <p:bldP spid="653317" grpId="0" autoUpdateAnimBg="0"/>
      <p:bldP spid="653318" grpId="0" autoUpdateAnimBg="0"/>
      <p:bldP spid="653320" grpId="0" autoUpdateAnimBg="0"/>
      <p:bldP spid="653322" grpId="0" animBg="1"/>
      <p:bldP spid="653323" grpId="0" animBg="1"/>
      <p:bldP spid="653324" grpId="0" animBg="1"/>
      <p:bldP spid="653326"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3"/>
          <p:cNvSpPr>
            <a:spLocks noChangeArrowheads="1"/>
          </p:cNvSpPr>
          <p:nvPr/>
        </p:nvSpPr>
        <p:spPr bwMode="auto">
          <a:xfrm>
            <a:off x="1524000" y="1295400"/>
            <a:ext cx="5562600" cy="5105400"/>
          </a:xfrm>
          <a:prstGeom prst="foldedCorner">
            <a:avLst>
              <a:gd name="adj" fmla="val 12500"/>
            </a:avLst>
          </a:prstGeom>
          <a:solidFill>
            <a:srgbClr val="FFE1C3">
              <a:alpha val="50195"/>
            </a:srgbClr>
          </a:solidFill>
          <a:ln w="9525">
            <a:solidFill>
              <a:schemeClr val="tx1"/>
            </a:solidFill>
            <a:round/>
            <a:headEnd/>
            <a:tailEnd/>
          </a:ln>
        </p:spPr>
        <p:txBody>
          <a:bodyPr wrap="none"/>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200" b="1">
                <a:solidFill>
                  <a:schemeClr val="folHlink"/>
                </a:solidFill>
                <a:latin typeface="Courier New" panose="02070309020205020404" pitchFamily="49" charset="0"/>
              </a:rPr>
              <a:t>#include &lt;iostream&gt;</a:t>
            </a:r>
          </a:p>
          <a:p>
            <a:pPr eaLnBrk="1" hangingPunct="1"/>
            <a:r>
              <a:rPr lang="en-US" altLang="en-US" sz="1200" b="1">
                <a:solidFill>
                  <a:schemeClr val="folHlink"/>
                </a:solidFill>
                <a:latin typeface="Courier New" panose="02070309020205020404" pitchFamily="49" charset="0"/>
              </a:rPr>
              <a:t>Using namespace std;</a:t>
            </a:r>
          </a:p>
          <a:p>
            <a:pPr eaLnBrk="1" hangingPunct="1"/>
            <a:endParaRPr lang="en-US" altLang="en-US" sz="1200" b="1">
              <a:solidFill>
                <a:schemeClr val="hlink"/>
              </a:solidFill>
              <a:latin typeface="Courier New" panose="02070309020205020404" pitchFamily="49" charset="0"/>
            </a:endParaRPr>
          </a:p>
          <a:p>
            <a:pPr eaLnBrk="1" hangingPunct="1"/>
            <a:r>
              <a:rPr lang="en-US" altLang="en-US" sz="1200" b="1">
                <a:solidFill>
                  <a:schemeClr val="folHlink"/>
                </a:solidFill>
                <a:latin typeface="Courier New" panose="02070309020205020404" pitchFamily="49" charset="0"/>
              </a:rPr>
              <a:t>float</a:t>
            </a:r>
            <a:r>
              <a:rPr lang="en-US" altLang="en-US" sz="1200">
                <a:latin typeface="Courier New" panose="02070309020205020404" pitchFamily="49" charset="0"/>
              </a:rPr>
              <a:t> Average(</a:t>
            </a:r>
            <a:r>
              <a:rPr lang="en-US" altLang="en-US" sz="1200" b="1">
                <a:solidFill>
                  <a:schemeClr val="folHlink"/>
                </a:solidFill>
                <a:latin typeface="Courier New" panose="02070309020205020404" pitchFamily="49" charset="0"/>
              </a:rPr>
              <a:t>int</a:t>
            </a:r>
            <a:r>
              <a:rPr lang="en-US" altLang="en-US" sz="1200">
                <a:latin typeface="Courier New" panose="02070309020205020404" pitchFamily="49" charset="0"/>
              </a:rPr>
              <a:t> a, </a:t>
            </a:r>
            <a:r>
              <a:rPr lang="en-US" altLang="en-US" sz="1200" b="1">
                <a:solidFill>
                  <a:schemeClr val="folHlink"/>
                </a:solidFill>
                <a:latin typeface="Courier New" panose="02070309020205020404" pitchFamily="49" charset="0"/>
              </a:rPr>
              <a:t>int</a:t>
            </a:r>
            <a:r>
              <a:rPr lang="en-US" altLang="en-US" sz="1200">
                <a:latin typeface="Courier New" panose="02070309020205020404" pitchFamily="49" charset="0"/>
              </a:rPr>
              <a:t> b, </a:t>
            </a:r>
            <a:r>
              <a:rPr lang="en-US" altLang="en-US" sz="1200" b="1">
                <a:solidFill>
                  <a:schemeClr val="folHlink"/>
                </a:solidFill>
                <a:latin typeface="Courier New" panose="02070309020205020404" pitchFamily="49" charset="0"/>
              </a:rPr>
              <a:t>int</a:t>
            </a:r>
            <a:r>
              <a:rPr lang="en-US" altLang="en-US" sz="1200">
                <a:latin typeface="Courier New" panose="02070309020205020404" pitchFamily="49" charset="0"/>
              </a:rPr>
              <a:t> c)</a:t>
            </a:r>
          </a:p>
          <a:p>
            <a:pPr eaLnBrk="1" hangingPunct="1"/>
            <a:r>
              <a:rPr lang="en-US" altLang="en-US" sz="1200">
                <a:latin typeface="Courier New" panose="02070309020205020404" pitchFamily="49" charset="0"/>
              </a:rPr>
              <a:t>{ </a:t>
            </a:r>
            <a:r>
              <a:rPr lang="en-US" altLang="en-US" sz="1200" b="1">
                <a:solidFill>
                  <a:schemeClr val="folHlink"/>
                </a:solidFill>
                <a:latin typeface="Courier New" panose="02070309020205020404" pitchFamily="49" charset="0"/>
              </a:rPr>
              <a:t>float sum;</a:t>
            </a:r>
          </a:p>
          <a:p>
            <a:pPr eaLnBrk="1" hangingPunct="1"/>
            <a:endParaRPr lang="en-US" altLang="en-US" sz="1200" b="1">
              <a:solidFill>
                <a:schemeClr val="folHlink"/>
              </a:solidFill>
              <a:latin typeface="Courier New" panose="02070309020205020404" pitchFamily="49" charset="0"/>
            </a:endParaRPr>
          </a:p>
          <a:p>
            <a:pPr eaLnBrk="1" hangingPunct="1"/>
            <a:r>
              <a:rPr lang="en-US" altLang="en-US" sz="1200">
                <a:latin typeface="Courier New" panose="02070309020205020404" pitchFamily="49" charset="0"/>
              </a:rPr>
              <a:t>  sum = a + b + c;</a:t>
            </a:r>
          </a:p>
          <a:p>
            <a:pPr eaLnBrk="1" hangingPunct="1"/>
            <a:r>
              <a:rPr lang="en-US" altLang="en-US" sz="1200">
                <a:latin typeface="Courier New" panose="02070309020205020404" pitchFamily="49" charset="0"/>
              </a:rPr>
              <a:t>  result = sum/3.0;</a:t>
            </a:r>
          </a:p>
          <a:p>
            <a:pPr eaLnBrk="1" hangingPunct="1"/>
            <a:r>
              <a:rPr lang="en-US" altLang="en-US" sz="1200">
                <a:latin typeface="Courier New" panose="02070309020205020404" pitchFamily="49" charset="0"/>
              </a:rPr>
              <a:t>  return  result;</a:t>
            </a:r>
          </a:p>
          <a:p>
            <a:pPr eaLnBrk="1" hangingPunct="1"/>
            <a:r>
              <a:rPr lang="en-US" altLang="en-US" sz="1200">
                <a:latin typeface="Courier New" panose="02070309020205020404" pitchFamily="49" charset="0"/>
              </a:rPr>
              <a:t>}</a:t>
            </a:r>
          </a:p>
          <a:p>
            <a:pPr eaLnBrk="1" hangingPunct="1"/>
            <a:endParaRPr lang="en-US" altLang="en-US" sz="1200">
              <a:latin typeface="Courier New" panose="02070309020205020404" pitchFamily="49" charset="0"/>
            </a:endParaRPr>
          </a:p>
          <a:p>
            <a:pPr eaLnBrk="1" hangingPunct="1"/>
            <a:r>
              <a:rPr lang="en-US" altLang="en-US" sz="1200">
                <a:latin typeface="Courier New" panose="02070309020205020404" pitchFamily="49" charset="0"/>
              </a:rPr>
              <a:t>int main ()</a:t>
            </a:r>
          </a:p>
          <a:p>
            <a:pPr eaLnBrk="1" hangingPunct="1"/>
            <a:r>
              <a:rPr lang="en-US" altLang="en-US" sz="1200">
                <a:latin typeface="Courier New" panose="02070309020205020404" pitchFamily="49" charset="0"/>
              </a:rPr>
              <a:t>{</a:t>
            </a:r>
          </a:p>
          <a:p>
            <a:pPr eaLnBrk="1" hangingPunct="1"/>
            <a:r>
              <a:rPr lang="en-US" altLang="en-US" sz="1200" b="1">
                <a:solidFill>
                  <a:schemeClr val="hlink"/>
                </a:solidFill>
                <a:latin typeface="Courier New" panose="02070309020205020404" pitchFamily="49" charset="0"/>
              </a:rPr>
              <a:t>  </a:t>
            </a:r>
            <a:r>
              <a:rPr lang="en-US" altLang="en-US" sz="1200" b="1">
                <a:solidFill>
                  <a:schemeClr val="folHlink"/>
                </a:solidFill>
                <a:latin typeface="Courier New" panose="02070309020205020404" pitchFamily="49" charset="0"/>
              </a:rPr>
              <a:t>int n1;</a:t>
            </a:r>
          </a:p>
          <a:p>
            <a:pPr eaLnBrk="1" hangingPunct="1"/>
            <a:r>
              <a:rPr lang="en-US" altLang="en-US" sz="1200" b="1">
                <a:solidFill>
                  <a:schemeClr val="folHlink"/>
                </a:solidFill>
                <a:latin typeface="Courier New" panose="02070309020205020404" pitchFamily="49" charset="0"/>
              </a:rPr>
              <a:t>  int n2;</a:t>
            </a:r>
          </a:p>
          <a:p>
            <a:pPr eaLnBrk="1" hangingPunct="1"/>
            <a:r>
              <a:rPr lang="en-US" altLang="en-US" sz="1200" b="1">
                <a:solidFill>
                  <a:schemeClr val="folHlink"/>
                </a:solidFill>
                <a:latin typeface="Courier New" panose="02070309020205020404" pitchFamily="49" charset="0"/>
              </a:rPr>
              <a:t>  int n3;</a:t>
            </a:r>
          </a:p>
          <a:p>
            <a:pPr eaLnBrk="1" hangingPunct="1"/>
            <a:r>
              <a:rPr lang="en-US" altLang="en-US" sz="1200" b="1">
                <a:solidFill>
                  <a:schemeClr val="folHlink"/>
                </a:solidFill>
                <a:latin typeface="Courier New" panose="02070309020205020404" pitchFamily="49" charset="0"/>
              </a:rPr>
              <a:t>  float avrg;</a:t>
            </a:r>
          </a:p>
          <a:p>
            <a:pPr eaLnBrk="1" hangingPunct="1"/>
            <a:endParaRPr lang="en-US" altLang="en-US" sz="1200" b="1">
              <a:solidFill>
                <a:schemeClr val="folHlink"/>
              </a:solidFill>
              <a:latin typeface="Courier New" panose="02070309020205020404" pitchFamily="49" charset="0"/>
            </a:endParaRPr>
          </a:p>
          <a:p>
            <a:pPr eaLnBrk="1" hangingPunct="1"/>
            <a:r>
              <a:rPr lang="en-US" altLang="en-US" sz="1200">
                <a:latin typeface="Courier New" panose="02070309020205020404" pitchFamily="49" charset="0"/>
              </a:rPr>
              <a:t>  </a:t>
            </a:r>
            <a:r>
              <a:rPr lang="en-US" altLang="en-US" sz="1200" b="1">
                <a:solidFill>
                  <a:schemeClr val="folHlink"/>
                </a:solidFill>
                <a:latin typeface="Courier New" panose="02070309020205020404" pitchFamily="49" charset="0"/>
              </a:rPr>
              <a:t>cout &lt;&lt;"Enter three numbers: ";</a:t>
            </a:r>
          </a:p>
          <a:p>
            <a:pPr eaLnBrk="1" hangingPunct="1"/>
            <a:r>
              <a:rPr lang="en-US" altLang="en-US" sz="1200">
                <a:latin typeface="Courier New" panose="02070309020205020404" pitchFamily="49" charset="0"/>
              </a:rPr>
              <a:t>  cin &gt;&gt; n1;</a:t>
            </a:r>
          </a:p>
          <a:p>
            <a:pPr eaLnBrk="1" hangingPunct="1"/>
            <a:r>
              <a:rPr lang="en-US" altLang="en-US" sz="1200">
                <a:latin typeface="Courier New" panose="02070309020205020404" pitchFamily="49" charset="0"/>
              </a:rPr>
              <a:t>  cin &gt;&gt; n2;</a:t>
            </a:r>
          </a:p>
          <a:p>
            <a:pPr eaLnBrk="1" hangingPunct="1"/>
            <a:r>
              <a:rPr lang="en-US" altLang="en-US" sz="1200">
                <a:latin typeface="Courier New" panose="02070309020205020404" pitchFamily="49" charset="0"/>
              </a:rPr>
              <a:t>  cin &gt;&gt; n3;</a:t>
            </a:r>
          </a:p>
          <a:p>
            <a:pPr eaLnBrk="1" hangingPunct="1"/>
            <a:endParaRPr lang="en-US" altLang="en-US" sz="1200">
              <a:latin typeface="Courier New" panose="02070309020205020404" pitchFamily="49" charset="0"/>
            </a:endParaRPr>
          </a:p>
          <a:p>
            <a:pPr eaLnBrk="1" hangingPunct="1"/>
            <a:r>
              <a:rPr lang="en-US" altLang="en-US" sz="1200">
                <a:latin typeface="Courier New" panose="02070309020205020404" pitchFamily="49" charset="0"/>
              </a:rPr>
              <a:t>  avrg = Average(n1,n2,n3);</a:t>
            </a:r>
          </a:p>
          <a:p>
            <a:pPr eaLnBrk="1" hangingPunct="1"/>
            <a:endParaRPr lang="en-US" altLang="en-US" sz="1200">
              <a:latin typeface="Courier New" panose="02070309020205020404" pitchFamily="49" charset="0"/>
            </a:endParaRPr>
          </a:p>
          <a:p>
            <a:pPr eaLnBrk="1" hangingPunct="1"/>
            <a:r>
              <a:rPr lang="en-US" altLang="en-US" sz="1200">
                <a:latin typeface="Courier New" panose="02070309020205020404" pitchFamily="49" charset="0"/>
              </a:rPr>
              <a:t>  cout </a:t>
            </a:r>
            <a:r>
              <a:rPr lang="en-US" altLang="en-US" sz="1200" b="1">
                <a:solidFill>
                  <a:schemeClr val="folHlink"/>
                </a:solidFill>
                <a:latin typeface="Courier New" panose="02070309020205020404" pitchFamily="49" charset="0"/>
              </a:rPr>
              <a:t>&lt;&lt; "The average is "</a:t>
            </a:r>
            <a:r>
              <a:rPr lang="en-US" altLang="en-US" sz="1200">
                <a:latin typeface="Courier New" panose="02070309020205020404" pitchFamily="49" charset="0"/>
              </a:rPr>
              <a:t> &lt;&lt; avrg;</a:t>
            </a:r>
          </a:p>
          <a:p>
            <a:pPr eaLnBrk="1" hangingPunct="1"/>
            <a:r>
              <a:rPr lang="en-US" altLang="en-US" sz="1200">
                <a:latin typeface="Courier New" panose="02070309020205020404" pitchFamily="49" charset="0"/>
              </a:rPr>
              <a:t>  return 0;</a:t>
            </a:r>
          </a:p>
          <a:p>
            <a:pPr eaLnBrk="1" hangingPunct="1"/>
            <a:r>
              <a:rPr lang="en-US" altLang="en-US" sz="1200">
                <a:latin typeface="Courier New" panose="02070309020205020404" pitchFamily="49" charset="0"/>
              </a:rPr>
              <a:t>}</a:t>
            </a:r>
          </a:p>
        </p:txBody>
      </p:sp>
      <p:sp>
        <p:nvSpPr>
          <p:cNvPr id="22532" name="Rectangle 8"/>
          <p:cNvSpPr>
            <a:spLocks noChangeArrowheads="1"/>
          </p:cNvSpPr>
          <p:nvPr/>
        </p:nvSpPr>
        <p:spPr bwMode="auto">
          <a:xfrm>
            <a:off x="2286000" y="188893"/>
            <a:ext cx="65853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000" b="1" dirty="0">
                <a:latin typeface="Trebuchet MS" panose="020B0603020202020204" pitchFamily="34" charset="0"/>
              </a:rPr>
              <a:t>The complete code</a:t>
            </a:r>
          </a:p>
          <a:p>
            <a:pPr eaLnBrk="1" hangingPunct="1"/>
            <a:r>
              <a:rPr lang="en-US" altLang="en-US" sz="1800" b="1" i="1" dirty="0">
                <a:latin typeface="Trebuchet MS" panose="020B0603020202020204" pitchFamily="34" charset="0"/>
              </a:rPr>
              <a:t>Adding details to the rough code. The details are shown by </a:t>
            </a:r>
            <a:r>
              <a:rPr lang="en-US" altLang="en-US" sz="1800" b="1" i="1" dirty="0">
                <a:solidFill>
                  <a:schemeClr val="folHlink"/>
                </a:solidFill>
                <a:latin typeface="Trebuchet MS" panose="020B0603020202020204" pitchFamily="34" charset="0"/>
              </a:rPr>
              <a:t>bold texts</a:t>
            </a:r>
          </a:p>
        </p:txBody>
      </p:sp>
    </p:spTree>
    <p:extLst>
      <p:ext uri="{BB962C8B-B14F-4D97-AF65-F5344CB8AC3E}">
        <p14:creationId xmlns:p14="http://schemas.microsoft.com/office/powerpoint/2010/main" val="86916305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Procedural and Object-Oriented Programming</a:t>
            </a:r>
          </a:p>
        </p:txBody>
      </p:sp>
      <p:sp>
        <p:nvSpPr>
          <p:cNvPr id="3" name="Text Placeholder 2"/>
          <p:cNvSpPr>
            <a:spLocks noGrp="1"/>
          </p:cNvSpPr>
          <p:nvPr>
            <p:ph type="body" sz="quarter" idx="13"/>
          </p:nvPr>
        </p:nvSpPr>
        <p:spPr>
          <a:xfrm>
            <a:off x="457200" y="1529154"/>
            <a:ext cx="8229600" cy="1518846"/>
          </a:xfrm>
        </p:spPr>
        <p:txBody>
          <a:bodyPr/>
          <a:lstStyle/>
          <a:p>
            <a:r>
              <a:rPr lang="en-US" dirty="0"/>
              <a:t>Procedural programming (</a:t>
            </a:r>
            <a:r>
              <a:rPr lang="en-US" dirty="0" err="1"/>
              <a:t>a.k.a</a:t>
            </a:r>
            <a:r>
              <a:rPr lang="en-US" dirty="0"/>
              <a:t> structured programming) is centered on procedures or functions (</a:t>
            </a:r>
            <a:r>
              <a:rPr lang="en-US" dirty="0" err="1"/>
              <a:t>a.k.a</a:t>
            </a:r>
            <a:r>
              <a:rPr lang="en-US" dirty="0"/>
              <a:t> modules). Example language: C.</a:t>
            </a:r>
          </a:p>
        </p:txBody>
      </p:sp>
      <p:sp>
        <p:nvSpPr>
          <p:cNvPr id="4" name="Text Placeholder 3"/>
          <p:cNvSpPr>
            <a:spLocks noGrp="1"/>
          </p:cNvSpPr>
          <p:nvPr>
            <p:ph type="body" sz="quarter" idx="14"/>
          </p:nvPr>
        </p:nvSpPr>
        <p:spPr>
          <a:xfrm>
            <a:off x="455645" y="3276600"/>
            <a:ext cx="8229600" cy="1452954"/>
          </a:xfrm>
        </p:spPr>
        <p:txBody>
          <a:bodyPr anchor="ctr"/>
          <a:lstStyle/>
          <a:p>
            <a:r>
              <a:rPr lang="en-US" dirty="0"/>
              <a:t>Object-oriented programming (OOP), is centered on objects. An object contains data and procedures. Example language: C</a:t>
            </a:r>
            <a:r>
              <a:rPr lang="en-US" dirty="0" smtClean="0"/>
              <a:t>++.</a:t>
            </a:r>
            <a:endParaRPr lang="en-GB" dirty="0"/>
          </a:p>
        </p:txBody>
      </p:sp>
    </p:spTree>
    <p:extLst>
      <p:ext uri="{BB962C8B-B14F-4D97-AF65-F5344CB8AC3E}">
        <p14:creationId xmlns:p14="http://schemas.microsoft.com/office/powerpoint/2010/main" val="607734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Problem Solving Techniques</a:t>
            </a:r>
            <a:endParaRPr lang="en-GB" cap="none"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01219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 Solving Methods</a:t>
            </a:r>
          </a:p>
        </p:txBody>
      </p:sp>
      <p:sp>
        <p:nvSpPr>
          <p:cNvPr id="3" name="Text Placeholder 2"/>
          <p:cNvSpPr>
            <a:spLocks noGrp="1"/>
          </p:cNvSpPr>
          <p:nvPr>
            <p:ph type="body" sz="quarter" idx="13"/>
          </p:nvPr>
        </p:nvSpPr>
        <p:spPr>
          <a:xfrm>
            <a:off x="457200" y="1529154"/>
            <a:ext cx="8229600" cy="985446"/>
          </a:xfrm>
        </p:spPr>
        <p:txBody>
          <a:bodyPr/>
          <a:lstStyle/>
          <a:p>
            <a:pPr marL="0" indent="0">
              <a:buNone/>
            </a:pPr>
            <a:r>
              <a:rPr lang="en-US" dirty="0"/>
              <a:t>Three problem solving methods will be discussed in this class are:</a:t>
            </a:r>
            <a:endParaRPr lang="en-GB" dirty="0"/>
          </a:p>
        </p:txBody>
      </p:sp>
      <p:sp>
        <p:nvSpPr>
          <p:cNvPr id="4" name="Text Placeholder 3"/>
          <p:cNvSpPr>
            <a:spLocks noGrp="1"/>
          </p:cNvSpPr>
          <p:nvPr>
            <p:ph type="body" sz="quarter" idx="14"/>
          </p:nvPr>
        </p:nvSpPr>
        <p:spPr>
          <a:xfrm>
            <a:off x="455645" y="2590800"/>
            <a:ext cx="8229600" cy="1435100"/>
          </a:xfrm>
        </p:spPr>
        <p:txBody>
          <a:bodyPr/>
          <a:lstStyle/>
          <a:p>
            <a:r>
              <a:rPr lang="en-GB" dirty="0"/>
              <a:t>Develop Algorithms</a:t>
            </a:r>
          </a:p>
          <a:p>
            <a:pPr lvl="1"/>
            <a:r>
              <a:rPr lang="en-GB" dirty="0"/>
              <a:t>Flowchart</a:t>
            </a:r>
          </a:p>
          <a:p>
            <a:pPr lvl="1"/>
            <a:r>
              <a:rPr lang="en-GB" dirty="0"/>
              <a:t>Pseudo code</a:t>
            </a:r>
          </a:p>
          <a:p>
            <a:pPr lvl="1"/>
            <a:endParaRPr lang="en-GB" dirty="0"/>
          </a:p>
        </p:txBody>
      </p:sp>
      <p:sp>
        <p:nvSpPr>
          <p:cNvPr id="5" name="Text Placeholder 4"/>
          <p:cNvSpPr>
            <a:spLocks noGrp="1"/>
          </p:cNvSpPr>
          <p:nvPr>
            <p:ph type="body" sz="quarter" idx="15"/>
          </p:nvPr>
        </p:nvSpPr>
        <p:spPr>
          <a:xfrm>
            <a:off x="455645" y="4084638"/>
            <a:ext cx="8229600" cy="1020762"/>
          </a:xfrm>
        </p:spPr>
        <p:txBody>
          <a:bodyPr/>
          <a:lstStyle/>
          <a:p>
            <a:r>
              <a:rPr lang="en-GB" dirty="0"/>
              <a:t>Top-down design</a:t>
            </a:r>
          </a:p>
          <a:p>
            <a:pPr lvl="1"/>
            <a:r>
              <a:rPr lang="en-GB" dirty="0"/>
              <a:t> Structured Chart</a:t>
            </a:r>
          </a:p>
          <a:p>
            <a:endParaRPr lang="en-GB" dirty="0"/>
          </a:p>
        </p:txBody>
      </p:sp>
    </p:spTree>
    <p:extLst>
      <p:ext uri="{BB962C8B-B14F-4D97-AF65-F5344CB8AC3E}">
        <p14:creationId xmlns:p14="http://schemas.microsoft.com/office/powerpoint/2010/main" val="1869304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Algorithms</a:t>
            </a:r>
            <a:endParaRPr lang="en-GB" dirty="0"/>
          </a:p>
        </p:txBody>
      </p:sp>
      <p:sp>
        <p:nvSpPr>
          <p:cNvPr id="3" name="Text Placeholder 2"/>
          <p:cNvSpPr>
            <a:spLocks noGrp="1"/>
          </p:cNvSpPr>
          <p:nvPr>
            <p:ph type="body" sz="quarter" idx="13"/>
          </p:nvPr>
        </p:nvSpPr>
        <p:spPr>
          <a:xfrm>
            <a:off x="457200" y="1529154"/>
            <a:ext cx="8229600" cy="1518846"/>
          </a:xfrm>
        </p:spPr>
        <p:txBody>
          <a:bodyPr/>
          <a:lstStyle/>
          <a:p>
            <a:r>
              <a:rPr lang="en-US" dirty="0"/>
              <a:t>Algorithm  - a sequence of a finite number of steps arranged in a specific logical order to produce the solution for a problem</a:t>
            </a:r>
            <a:r>
              <a:rPr lang="en-US" dirty="0" smtClean="0"/>
              <a:t>.</a:t>
            </a:r>
            <a:endParaRPr lang="en-US" dirty="0"/>
          </a:p>
        </p:txBody>
      </p:sp>
      <p:sp>
        <p:nvSpPr>
          <p:cNvPr id="4" name="Text Placeholder 3"/>
          <p:cNvSpPr>
            <a:spLocks noGrp="1"/>
          </p:cNvSpPr>
          <p:nvPr>
            <p:ph type="body" sz="quarter" idx="14"/>
          </p:nvPr>
        </p:nvSpPr>
        <p:spPr>
          <a:xfrm>
            <a:off x="457200" y="3159516"/>
            <a:ext cx="8229600" cy="3317484"/>
          </a:xfrm>
          <a:prstGeom prst="rect">
            <a:avLst/>
          </a:prstGeom>
        </p:spPr>
        <p:txBody>
          <a:bodyPr anchor="ctr"/>
          <a:lstStyle/>
          <a:p>
            <a:r>
              <a:rPr lang="en-US" dirty="0"/>
              <a:t>Algorithms requirements:</a:t>
            </a:r>
          </a:p>
          <a:p>
            <a:pPr lvl="1"/>
            <a:r>
              <a:rPr lang="en-US" dirty="0"/>
              <a:t>Must have input</a:t>
            </a:r>
          </a:p>
          <a:p>
            <a:pPr lvl="1"/>
            <a:r>
              <a:rPr lang="en-US" dirty="0"/>
              <a:t>Must produce output</a:t>
            </a:r>
          </a:p>
          <a:p>
            <a:pPr lvl="1"/>
            <a:r>
              <a:rPr lang="en-US" dirty="0"/>
              <a:t>Unambiguous</a:t>
            </a:r>
          </a:p>
          <a:p>
            <a:pPr lvl="1"/>
            <a:r>
              <a:rPr lang="en-US" dirty="0"/>
              <a:t>Generality</a:t>
            </a:r>
          </a:p>
          <a:p>
            <a:pPr lvl="1"/>
            <a:r>
              <a:rPr lang="en-US" dirty="0"/>
              <a:t>Correctness</a:t>
            </a:r>
          </a:p>
          <a:p>
            <a:pPr lvl="1"/>
            <a:r>
              <a:rPr lang="en-US" dirty="0"/>
              <a:t>Finiteness</a:t>
            </a:r>
          </a:p>
          <a:p>
            <a:pPr lvl="1"/>
            <a:r>
              <a:rPr lang="en-US" dirty="0" smtClean="0"/>
              <a:t>Efficiency						            </a:t>
            </a:r>
            <a:r>
              <a:rPr lang="en-US" b="1" i="1" dirty="0" smtClean="0">
                <a:solidFill>
                  <a:srgbClr val="FFFF00"/>
                </a:solidFill>
              </a:rPr>
              <a:t>(pg. 32)</a:t>
            </a:r>
            <a:endParaRPr lang="en-GB" b="1" i="1" dirty="0">
              <a:solidFill>
                <a:srgbClr val="FFFF00"/>
              </a:solidFill>
            </a:endParaRPr>
          </a:p>
        </p:txBody>
      </p:sp>
    </p:spTree>
    <p:extLst>
      <p:ext uri="{BB962C8B-B14F-4D97-AF65-F5344CB8AC3E}">
        <p14:creationId xmlns:p14="http://schemas.microsoft.com/office/powerpoint/2010/main" val="1827342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3240087" cy="850900"/>
          </a:xfrm>
          <a:prstGeom prst="roundRect">
            <a:avLst/>
          </a:prstGeom>
          <a:solidFill>
            <a:schemeClr val="accent6">
              <a:lumMod val="20000"/>
              <a:lumOff val="80000"/>
            </a:schemeClr>
          </a:solidFill>
          <a:effectLst>
            <a:innerShdw blurRad="63500" dist="50800" dir="2700000">
              <a:prstClr val="black">
                <a:alpha val="50000"/>
              </a:prstClr>
            </a:innerShdw>
            <a:reflection blurRad="6350" stA="52000" endA="300" endPos="35000" dir="5400000" sy="-100000" algn="bl" rotWithShape="0"/>
          </a:effectLst>
        </p:spPr>
        <p:txBody>
          <a:bodyPr/>
          <a:lstStyle/>
          <a:p>
            <a:r>
              <a:rPr lang="en-GB" cap="none" dirty="0"/>
              <a:t>Pseudo codes</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52961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Pseudo Code</a:t>
            </a:r>
            <a:endParaRPr lang="en-GB" dirty="0"/>
          </a:p>
        </p:txBody>
      </p:sp>
      <p:sp>
        <p:nvSpPr>
          <p:cNvPr id="3" name="Text Placeholder 2"/>
          <p:cNvSpPr>
            <a:spLocks noGrp="1"/>
          </p:cNvSpPr>
          <p:nvPr>
            <p:ph type="body" sz="quarter" idx="13"/>
          </p:nvPr>
        </p:nvSpPr>
        <p:spPr>
          <a:xfrm>
            <a:off x="457200" y="1529154"/>
            <a:ext cx="8229600" cy="1595046"/>
          </a:xfrm>
        </p:spPr>
        <p:txBody>
          <a:bodyPr/>
          <a:lstStyle/>
          <a:p>
            <a:r>
              <a:rPr lang="en-US" dirty="0" err="1"/>
              <a:t>Pseudocode</a:t>
            </a:r>
            <a:r>
              <a:rPr lang="en-US" dirty="0"/>
              <a:t> is a semiformal, English-like language with limited vocabulary that can be used to design &amp; describe algorithms</a:t>
            </a:r>
            <a:r>
              <a:rPr lang="en-US" dirty="0" smtClean="0"/>
              <a:t>.</a:t>
            </a:r>
            <a:endParaRPr lang="en-US" dirty="0"/>
          </a:p>
        </p:txBody>
      </p:sp>
      <p:sp>
        <p:nvSpPr>
          <p:cNvPr id="4" name="Text Placeholder 3"/>
          <p:cNvSpPr>
            <a:spLocks noGrp="1"/>
          </p:cNvSpPr>
          <p:nvPr>
            <p:ph type="body" sz="quarter" idx="14"/>
          </p:nvPr>
        </p:nvSpPr>
        <p:spPr>
          <a:xfrm>
            <a:off x="482600" y="3235716"/>
            <a:ext cx="8229600" cy="1181100"/>
          </a:xfrm>
        </p:spPr>
        <p:txBody>
          <a:bodyPr anchor="ctr"/>
          <a:lstStyle/>
          <a:p>
            <a:r>
              <a:rPr lang="en-US" dirty="0"/>
              <a:t>Purpose- to define the procedural logic of an algorithm in a simple, easy-to-understand for its readers</a:t>
            </a:r>
            <a:r>
              <a:rPr lang="en-US" dirty="0" smtClean="0"/>
              <a:t>.</a:t>
            </a:r>
            <a:endParaRPr lang="en-US" dirty="0"/>
          </a:p>
        </p:txBody>
      </p:sp>
      <p:sp>
        <p:nvSpPr>
          <p:cNvPr id="5" name="Text Placeholder 4"/>
          <p:cNvSpPr>
            <a:spLocks noGrp="1"/>
          </p:cNvSpPr>
          <p:nvPr>
            <p:ph type="body" sz="quarter" idx="15"/>
          </p:nvPr>
        </p:nvSpPr>
        <p:spPr>
          <a:xfrm>
            <a:off x="457200" y="4495800"/>
            <a:ext cx="8229600" cy="914400"/>
          </a:xfrm>
        </p:spPr>
        <p:txBody>
          <a:bodyPr anchor="ctr"/>
          <a:lstStyle/>
          <a:p>
            <a:r>
              <a:rPr lang="en-US" dirty="0"/>
              <a:t>Free of syntactical complications of programming </a:t>
            </a:r>
            <a:r>
              <a:rPr lang="en-US" dirty="0" smtClean="0"/>
              <a:t>language.</a:t>
            </a:r>
            <a:endParaRPr lang="en-GB" dirty="0"/>
          </a:p>
        </p:txBody>
      </p:sp>
    </p:spTree>
    <p:extLst>
      <p:ext uri="{BB962C8B-B14F-4D97-AF65-F5344CB8AC3E}">
        <p14:creationId xmlns:p14="http://schemas.microsoft.com/office/powerpoint/2010/main" val="2472117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Example: Pseudo </a:t>
            </a:r>
            <a:r>
              <a:rPr lang="en-US" altLang="en-US" dirty="0"/>
              <a:t>Code</a:t>
            </a:r>
            <a:endParaRPr lang="en-GB" dirty="0"/>
          </a:p>
        </p:txBody>
      </p:sp>
      <p:sp>
        <p:nvSpPr>
          <p:cNvPr id="6" name="Text Placeholder 5"/>
          <p:cNvSpPr>
            <a:spLocks noGrp="1"/>
          </p:cNvSpPr>
          <p:nvPr>
            <p:ph type="body" sz="quarter" idx="16"/>
          </p:nvPr>
        </p:nvSpPr>
        <p:spPr>
          <a:xfrm>
            <a:off x="533400" y="1447800"/>
            <a:ext cx="8229600" cy="914400"/>
          </a:xfrm>
        </p:spPr>
        <p:txBody>
          <a:bodyPr anchor="ctr"/>
          <a:lstStyle/>
          <a:p>
            <a:r>
              <a:rPr lang="en-US" altLang="en-US" dirty="0">
                <a:latin typeface="Trebuchet MS" panose="020B0603020202020204" pitchFamily="34" charset="0"/>
              </a:rPr>
              <a:t>Execution sequence follow the steps flow</a:t>
            </a:r>
            <a:r>
              <a:rPr lang="en-US" altLang="en-US" dirty="0" smtClean="0">
                <a:latin typeface="Trebuchet MS" panose="020B0603020202020204" pitchFamily="34" charset="0"/>
              </a:rPr>
              <a:t>.</a:t>
            </a:r>
            <a:endParaRPr lang="en-US" altLang="en-US" dirty="0">
              <a:latin typeface="Trebuchet MS" panose="020B0603020202020204" pitchFamily="34" charset="0"/>
            </a:endParaRPr>
          </a:p>
        </p:txBody>
      </p:sp>
      <p:sp>
        <p:nvSpPr>
          <p:cNvPr id="7" name="Text Placeholder 6"/>
          <p:cNvSpPr>
            <a:spLocks noGrp="1"/>
          </p:cNvSpPr>
          <p:nvPr>
            <p:ph type="body" sz="quarter" idx="17"/>
          </p:nvPr>
        </p:nvSpPr>
        <p:spPr>
          <a:xfrm>
            <a:off x="533400" y="2454678"/>
            <a:ext cx="8229600" cy="4022322"/>
          </a:xfrm>
          <a:prstGeom prst="rect">
            <a:avLst/>
          </a:prstGeom>
        </p:spPr>
        <p:txBody>
          <a:bodyPr/>
          <a:lstStyle/>
          <a:p>
            <a:pPr marL="914400" lvl="1" indent="-514350" eaLnBrk="1" hangingPunct="1">
              <a:buFontTx/>
              <a:buNone/>
            </a:pPr>
            <a:r>
              <a:rPr lang="en-US" altLang="en-US" sz="2400" dirty="0">
                <a:latin typeface="Courier New" panose="02070309020205020404" pitchFamily="49" charset="0"/>
              </a:rPr>
              <a:t>Example: Algorithm for </a:t>
            </a:r>
          </a:p>
          <a:p>
            <a:pPr marL="914400" lvl="1" indent="-514350" eaLnBrk="1" hangingPunct="1">
              <a:buFontTx/>
              <a:buNone/>
            </a:pPr>
            <a:r>
              <a:rPr lang="en-US" altLang="en-US" sz="2400" dirty="0">
                <a:latin typeface="Courier New" panose="02070309020205020404" pitchFamily="49" charset="0"/>
              </a:rPr>
              <a:t>multiplying two numbers</a:t>
            </a:r>
          </a:p>
          <a:p>
            <a:pPr marL="914400" lvl="1" indent="-514350" eaLnBrk="1" hangingPunct="1">
              <a:buFontTx/>
              <a:buAutoNum type="arabicPeriod"/>
            </a:pPr>
            <a:r>
              <a:rPr lang="en-US" altLang="en-US" sz="2400" b="1" dirty="0">
                <a:latin typeface="Courier New" panose="02070309020205020404" pitchFamily="49" charset="0"/>
                <a:cs typeface="Courier New" panose="02070309020205020404" pitchFamily="49" charset="0"/>
              </a:rPr>
              <a:t>Start</a:t>
            </a:r>
          </a:p>
          <a:p>
            <a:pPr marL="914400" lvl="1" indent="-514350" eaLnBrk="1" hangingPunct="1">
              <a:buFontTx/>
              <a:buAutoNum type="arabicPeriod"/>
            </a:pPr>
            <a:r>
              <a:rPr lang="en-US" altLang="en-US" sz="2400" b="1" dirty="0">
                <a:latin typeface="Courier New" panose="02070309020205020404" pitchFamily="49" charset="0"/>
                <a:cs typeface="Courier New" panose="02070309020205020404" pitchFamily="49" charset="0"/>
              </a:rPr>
              <a:t>Get A</a:t>
            </a:r>
          </a:p>
          <a:p>
            <a:pPr marL="914400" lvl="1" indent="-514350" eaLnBrk="1" hangingPunct="1">
              <a:buFontTx/>
              <a:buAutoNum type="arabicPeriod"/>
            </a:pPr>
            <a:r>
              <a:rPr lang="en-US" altLang="en-US" sz="2400" b="1" dirty="0">
                <a:latin typeface="Courier New" panose="02070309020205020404" pitchFamily="49" charset="0"/>
                <a:cs typeface="Courier New" panose="02070309020205020404" pitchFamily="49" charset="0"/>
              </a:rPr>
              <a:t>Get B</a:t>
            </a:r>
          </a:p>
          <a:p>
            <a:pPr marL="914400" lvl="1" indent="-514350" eaLnBrk="1" hangingPunct="1">
              <a:buFontTx/>
              <a:buAutoNum type="arabicPeriod"/>
            </a:pPr>
            <a:r>
              <a:rPr lang="en-US" altLang="en-US" sz="2400" b="1" dirty="0">
                <a:latin typeface="Courier New" panose="02070309020205020404" pitchFamily="49" charset="0"/>
                <a:cs typeface="Courier New" panose="02070309020205020404" pitchFamily="49" charset="0"/>
              </a:rPr>
              <a:t>Calculate </a:t>
            </a:r>
            <a:r>
              <a:rPr lang="en-US" altLang="en-US" sz="2400" b="1" dirty="0" smtClean="0">
                <a:latin typeface="Courier New" panose="02070309020205020404" pitchFamily="49" charset="0"/>
                <a:cs typeface="Courier New" panose="02070309020205020404" pitchFamily="49" charset="0"/>
              </a:rPr>
              <a:t>result,</a:t>
            </a:r>
            <a:endParaRPr lang="en-US" altLang="en-US" sz="2400" b="1" dirty="0">
              <a:latin typeface="Courier New" panose="02070309020205020404" pitchFamily="49" charset="0"/>
              <a:cs typeface="Courier New" panose="02070309020205020404" pitchFamily="49" charset="0"/>
            </a:endParaRPr>
          </a:p>
          <a:p>
            <a:pPr marL="1314450" lvl="2" indent="-57150" eaLnBrk="1" hangingPunct="1">
              <a:buFontTx/>
              <a:buNone/>
            </a:pPr>
            <a:r>
              <a:rPr lang="en-US" altLang="en-US" b="1" dirty="0" smtClean="0">
                <a:latin typeface="Courier New" panose="02070309020205020404" pitchFamily="49" charset="0"/>
                <a:cs typeface="Courier New" panose="02070309020205020404" pitchFamily="49" charset="0"/>
              </a:rPr>
              <a:t>C = A * B</a:t>
            </a:r>
            <a:endParaRPr lang="en-US" altLang="en-US" b="1" dirty="0">
              <a:latin typeface="Courier New" panose="02070309020205020404" pitchFamily="49" charset="0"/>
              <a:cs typeface="Courier New" panose="02070309020205020404" pitchFamily="49" charset="0"/>
            </a:endParaRPr>
          </a:p>
          <a:p>
            <a:pPr marL="914400" lvl="1" indent="-514350" eaLnBrk="1" hangingPunct="1">
              <a:buFontTx/>
              <a:buAutoNum type="arabicPeriod"/>
            </a:pPr>
            <a:r>
              <a:rPr lang="en-US" altLang="en-US" sz="2400" b="1" dirty="0">
                <a:latin typeface="Courier New" panose="02070309020205020404" pitchFamily="49" charset="0"/>
                <a:cs typeface="Courier New" panose="02070309020205020404" pitchFamily="49" charset="0"/>
              </a:rPr>
              <a:t>Display result C</a:t>
            </a:r>
          </a:p>
          <a:p>
            <a:pPr marL="914400" lvl="1" indent="-514350" eaLnBrk="1" hangingPunct="1">
              <a:buFontTx/>
              <a:buAutoNum type="arabicPeriod"/>
            </a:pPr>
            <a:r>
              <a:rPr lang="en-US" altLang="en-US" sz="2400" b="1" dirty="0">
                <a:latin typeface="Courier New" panose="02070309020205020404" pitchFamily="49" charset="0"/>
                <a:cs typeface="Courier New" panose="02070309020205020404" pitchFamily="49" charset="0"/>
              </a:rPr>
              <a:t>End</a:t>
            </a:r>
            <a:endParaRPr lang="en-GB" dirty="0"/>
          </a:p>
        </p:txBody>
      </p:sp>
      <p:cxnSp>
        <p:nvCxnSpPr>
          <p:cNvPr id="8" name="Straight Arrow Connector 5"/>
          <p:cNvCxnSpPr>
            <a:cxnSpLocks noChangeShapeType="1"/>
          </p:cNvCxnSpPr>
          <p:nvPr/>
        </p:nvCxnSpPr>
        <p:spPr bwMode="auto">
          <a:xfrm rot="5400000">
            <a:off x="5106194" y="4267994"/>
            <a:ext cx="2895600" cy="1588"/>
          </a:xfrm>
          <a:prstGeom prst="straightConnector1">
            <a:avLst/>
          </a:prstGeom>
          <a:noFill/>
          <a:ln w="762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 name="TextBox 9"/>
          <p:cNvSpPr txBox="1">
            <a:spLocks noChangeArrowheads="1"/>
          </p:cNvSpPr>
          <p:nvPr/>
        </p:nvSpPr>
        <p:spPr bwMode="auto">
          <a:xfrm>
            <a:off x="6705600" y="3694112"/>
            <a:ext cx="2286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t>Execution sequence</a:t>
            </a:r>
            <a:endParaRPr lang="en-MY" altLang="en-US" sz="2800" dirty="0"/>
          </a:p>
        </p:txBody>
      </p:sp>
    </p:spTree>
    <p:extLst>
      <p:ext uri="{BB962C8B-B14F-4D97-AF65-F5344CB8AC3E}">
        <p14:creationId xmlns:p14="http://schemas.microsoft.com/office/powerpoint/2010/main" val="445439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a:t>
            </a:r>
            <a:r>
              <a:rPr lang="en-US" dirty="0" smtClean="0"/>
              <a:t>Exercise 1</a:t>
            </a:r>
            <a:endParaRPr lang="en-GB" dirty="0"/>
          </a:p>
        </p:txBody>
      </p:sp>
      <p:sp>
        <p:nvSpPr>
          <p:cNvPr id="3" name="Text Placeholder 2"/>
          <p:cNvSpPr>
            <a:spLocks noGrp="1"/>
          </p:cNvSpPr>
          <p:nvPr>
            <p:ph type="body" sz="quarter" idx="13"/>
          </p:nvPr>
        </p:nvSpPr>
        <p:spPr>
          <a:xfrm>
            <a:off x="457200" y="1529154"/>
            <a:ext cx="4876800" cy="4947846"/>
          </a:xfrm>
          <a:prstGeom prst="rect">
            <a:avLst/>
          </a:prstGeom>
          <a:solidFill>
            <a:schemeClr val="accent4"/>
          </a:solidFill>
        </p:spPr>
        <p:txBody>
          <a:bodyPr/>
          <a:lstStyle/>
          <a:p>
            <a:pPr marL="88900" indent="0">
              <a:buNone/>
            </a:pPr>
            <a:r>
              <a:rPr lang="en-US" dirty="0"/>
              <a:t>Develop a pseudo code </a:t>
            </a:r>
            <a:r>
              <a:rPr lang="en-US" dirty="0" smtClean="0"/>
              <a:t>for </a:t>
            </a:r>
            <a:r>
              <a:rPr lang="en-US" dirty="0"/>
              <a:t>a program to calculate employee income tax based on the following formula:</a:t>
            </a:r>
          </a:p>
          <a:p>
            <a:pPr marL="0" indent="0">
              <a:buNone/>
            </a:pPr>
            <a:endParaRPr lang="en-US" dirty="0"/>
          </a:p>
          <a:p>
            <a:pPr marL="1257300" indent="-723900">
              <a:buNone/>
            </a:pPr>
            <a:r>
              <a:rPr lang="en-US" dirty="0"/>
              <a:t>Tax = 0.25 * (monthly income * 11 – number of kids * 450)</a:t>
            </a:r>
          </a:p>
          <a:p>
            <a:pPr marL="0" indent="0">
              <a:buNone/>
            </a:pPr>
            <a:endParaRPr lang="en-US" dirty="0"/>
          </a:p>
          <a:p>
            <a:pPr marL="88900" indent="0">
              <a:buNone/>
            </a:pPr>
            <a:r>
              <a:rPr lang="en-US" dirty="0"/>
              <a:t>Your program will display the name of the employee and amount of tax on the screen.</a:t>
            </a:r>
          </a:p>
        </p:txBody>
      </p:sp>
      <p:sp>
        <p:nvSpPr>
          <p:cNvPr id="4" name="Text Placeholder 3"/>
          <p:cNvSpPr>
            <a:spLocks noGrp="1"/>
          </p:cNvSpPr>
          <p:nvPr>
            <p:ph type="body" sz="quarter" idx="14"/>
          </p:nvPr>
        </p:nvSpPr>
        <p:spPr>
          <a:xfrm>
            <a:off x="5486400" y="1529154"/>
            <a:ext cx="3429000" cy="4490646"/>
          </a:xfrm>
          <a:prstGeom prst="rect">
            <a:avLst/>
          </a:prstGeom>
          <a:solidFill>
            <a:schemeClr val="accent3"/>
          </a:solidFill>
        </p:spPr>
        <p:txBody>
          <a:bodyPr anchor="ctr"/>
          <a:lstStyle/>
          <a:p>
            <a:pPr marL="355600" lvl="1" indent="-266700" eaLnBrk="1" hangingPunct="1">
              <a:buFontTx/>
              <a:buAutoNum type="arabicPeriod"/>
            </a:pPr>
            <a:endParaRPr lang="en-US" altLang="en-US" b="1" dirty="0" smtClean="0">
              <a:latin typeface="Courier New" panose="02070309020205020404" pitchFamily="49" charset="0"/>
              <a:cs typeface="Courier New" panose="02070309020205020404" pitchFamily="49" charset="0"/>
            </a:endParaRPr>
          </a:p>
          <a:p>
            <a:pPr marL="355600" lvl="1" indent="-266700" eaLnBrk="1" hangingPunct="1">
              <a:buFontTx/>
              <a:buAutoNum type="arabicPeriod"/>
            </a:pPr>
            <a:r>
              <a:rPr lang="en-US" altLang="en-US" b="1" dirty="0" smtClean="0">
                <a:latin typeface="Courier New" panose="02070309020205020404" pitchFamily="49" charset="0"/>
                <a:cs typeface="Courier New" panose="02070309020205020404" pitchFamily="49" charset="0"/>
              </a:rPr>
              <a:t>Start</a:t>
            </a:r>
            <a:endParaRPr lang="en-US" altLang="en-US" b="1" dirty="0">
              <a:latin typeface="Courier New" panose="02070309020205020404" pitchFamily="49" charset="0"/>
              <a:cs typeface="Courier New" panose="02070309020205020404" pitchFamily="49" charset="0"/>
            </a:endParaRPr>
          </a:p>
          <a:p>
            <a:pPr marL="355600" lvl="1" indent="-266700" eaLnBrk="1" hangingPunct="1">
              <a:buFontTx/>
              <a:buAutoNum type="arabicPeriod"/>
            </a:pPr>
            <a:r>
              <a:rPr lang="en-US" altLang="en-US" b="1" dirty="0">
                <a:latin typeface="Courier New" panose="02070309020205020404" pitchFamily="49" charset="0"/>
                <a:cs typeface="Courier New" panose="02070309020205020404" pitchFamily="49" charset="0"/>
              </a:rPr>
              <a:t>Get </a:t>
            </a:r>
            <a:r>
              <a:rPr lang="en-US" altLang="en-US" b="1" dirty="0" smtClean="0">
                <a:latin typeface="Courier New" panose="02070309020205020404" pitchFamily="49" charset="0"/>
                <a:cs typeface="Courier New" panose="02070309020205020404" pitchFamily="49" charset="0"/>
              </a:rPr>
              <a:t>name</a:t>
            </a:r>
            <a:endParaRPr lang="en-US" altLang="en-US" b="1" dirty="0">
              <a:latin typeface="Courier New" panose="02070309020205020404" pitchFamily="49" charset="0"/>
              <a:cs typeface="Courier New" panose="02070309020205020404" pitchFamily="49" charset="0"/>
            </a:endParaRPr>
          </a:p>
          <a:p>
            <a:pPr marL="355600" lvl="1" indent="-266700" eaLnBrk="1" hangingPunct="1">
              <a:buFontTx/>
              <a:buAutoNum type="arabicPeriod"/>
            </a:pPr>
            <a:r>
              <a:rPr lang="en-US" altLang="en-US" b="1" dirty="0">
                <a:latin typeface="Courier New" panose="02070309020205020404" pitchFamily="49" charset="0"/>
                <a:cs typeface="Courier New" panose="02070309020205020404" pitchFamily="49" charset="0"/>
              </a:rPr>
              <a:t>Get </a:t>
            </a:r>
            <a:r>
              <a:rPr lang="en-US" altLang="en-US" b="1" dirty="0" err="1" smtClean="0">
                <a:latin typeface="Courier New" panose="02070309020205020404" pitchFamily="49" charset="0"/>
                <a:cs typeface="Courier New" panose="02070309020205020404" pitchFamily="49" charset="0"/>
              </a:rPr>
              <a:t>monthly_income</a:t>
            </a:r>
            <a:endParaRPr lang="en-US" altLang="en-US" b="1" dirty="0">
              <a:latin typeface="Courier New" panose="02070309020205020404" pitchFamily="49" charset="0"/>
              <a:cs typeface="Courier New" panose="02070309020205020404" pitchFamily="49" charset="0"/>
            </a:endParaRPr>
          </a:p>
          <a:p>
            <a:pPr marL="355600" lvl="1" indent="-266700" eaLnBrk="1" hangingPunct="1">
              <a:buFontTx/>
              <a:buAutoNum type="arabicPeriod"/>
            </a:pPr>
            <a:r>
              <a:rPr lang="en-US" altLang="en-US" b="1" dirty="0">
                <a:latin typeface="Courier New" panose="02070309020205020404" pitchFamily="49" charset="0"/>
                <a:cs typeface="Courier New" panose="02070309020205020404" pitchFamily="49" charset="0"/>
              </a:rPr>
              <a:t>Get </a:t>
            </a:r>
            <a:r>
              <a:rPr lang="en-US" altLang="en-US" b="1" dirty="0" err="1" smtClean="0">
                <a:latin typeface="Courier New" panose="02070309020205020404" pitchFamily="49" charset="0"/>
                <a:cs typeface="Courier New" panose="02070309020205020404" pitchFamily="49" charset="0"/>
              </a:rPr>
              <a:t>num_kids</a:t>
            </a:r>
            <a:endParaRPr lang="en-US" altLang="en-US" b="1" dirty="0" smtClean="0">
              <a:latin typeface="Courier New" panose="02070309020205020404" pitchFamily="49" charset="0"/>
              <a:cs typeface="Courier New" panose="02070309020205020404" pitchFamily="49" charset="0"/>
            </a:endParaRPr>
          </a:p>
          <a:p>
            <a:pPr marL="355600" lvl="1" indent="-266700" eaLnBrk="1" hangingPunct="1">
              <a:buFontTx/>
              <a:buAutoNum type="arabicPeriod"/>
            </a:pPr>
            <a:r>
              <a:rPr lang="en-US" altLang="en-US" b="1" dirty="0" smtClean="0">
                <a:latin typeface="Courier New" panose="02070309020205020404" pitchFamily="49" charset="0"/>
                <a:cs typeface="Courier New" panose="02070309020205020404" pitchFamily="49" charset="0"/>
              </a:rPr>
              <a:t>Calculate tax:</a:t>
            </a:r>
            <a:endParaRPr lang="en-US" altLang="en-US" b="1" dirty="0">
              <a:latin typeface="Courier New" panose="02070309020205020404" pitchFamily="49" charset="0"/>
              <a:cs typeface="Courier New" panose="02070309020205020404" pitchFamily="49" charset="0"/>
            </a:endParaRPr>
          </a:p>
          <a:p>
            <a:pPr marL="533400" lvl="2" indent="0" eaLnBrk="1" hangingPunct="1">
              <a:buFontTx/>
              <a:buNone/>
            </a:pPr>
            <a:r>
              <a:rPr lang="en-US" altLang="en-US" sz="2000" b="1" dirty="0" smtClean="0">
                <a:latin typeface="Courier New" panose="02070309020205020404" pitchFamily="49" charset="0"/>
                <a:cs typeface="Courier New" panose="02070309020205020404" pitchFamily="49" charset="0"/>
              </a:rPr>
              <a:t>tax </a:t>
            </a:r>
            <a:r>
              <a:rPr lang="en-US" altLang="en-US" sz="2000" b="1" dirty="0">
                <a:latin typeface="Courier New" panose="02070309020205020404" pitchFamily="49" charset="0"/>
                <a:cs typeface="Courier New" panose="02070309020205020404" pitchFamily="49" charset="0"/>
              </a:rPr>
              <a:t>= 0.25 * (</a:t>
            </a:r>
            <a:r>
              <a:rPr lang="en-US" altLang="en-US" sz="2000" b="1" dirty="0" err="1" smtClean="0">
                <a:latin typeface="Courier New" panose="02070309020205020404" pitchFamily="49" charset="0"/>
                <a:cs typeface="Courier New" panose="02070309020205020404" pitchFamily="49" charset="0"/>
              </a:rPr>
              <a:t>monthly_income</a:t>
            </a:r>
            <a:r>
              <a:rPr lang="en-US" altLang="en-US" sz="2000" b="1" dirty="0" smtClean="0">
                <a:latin typeface="Courier New" panose="02070309020205020404" pitchFamily="49" charset="0"/>
                <a:cs typeface="Courier New" panose="02070309020205020404" pitchFamily="49" charset="0"/>
              </a:rPr>
              <a:t> </a:t>
            </a:r>
            <a:r>
              <a:rPr lang="en-US" altLang="en-US" sz="2000" b="1" dirty="0">
                <a:latin typeface="Courier New" panose="02070309020205020404" pitchFamily="49" charset="0"/>
                <a:cs typeface="Courier New" panose="02070309020205020404" pitchFamily="49" charset="0"/>
              </a:rPr>
              <a:t>* 11 – </a:t>
            </a:r>
            <a:r>
              <a:rPr lang="en-US" altLang="en-US" sz="2000" b="1" dirty="0" err="1" smtClean="0">
                <a:latin typeface="Courier New" panose="02070309020205020404" pitchFamily="49" charset="0"/>
                <a:cs typeface="Courier New" panose="02070309020205020404" pitchFamily="49" charset="0"/>
              </a:rPr>
              <a:t>num_kids</a:t>
            </a:r>
            <a:r>
              <a:rPr lang="en-US" altLang="en-US" sz="2000" b="1" dirty="0" smtClean="0">
                <a:latin typeface="Courier New" panose="02070309020205020404" pitchFamily="49" charset="0"/>
                <a:cs typeface="Courier New" panose="02070309020205020404" pitchFamily="49" charset="0"/>
              </a:rPr>
              <a:t> </a:t>
            </a:r>
            <a:r>
              <a:rPr lang="en-US" altLang="en-US" sz="2000" b="1" dirty="0">
                <a:latin typeface="Courier New" panose="02070309020205020404" pitchFamily="49" charset="0"/>
                <a:cs typeface="Courier New" panose="02070309020205020404" pitchFamily="49" charset="0"/>
              </a:rPr>
              <a:t>* 450)</a:t>
            </a:r>
          </a:p>
          <a:p>
            <a:pPr marL="355600" lvl="1" indent="-266700" eaLnBrk="1" hangingPunct="1">
              <a:buFontTx/>
              <a:buAutoNum type="arabicPeriod"/>
            </a:pPr>
            <a:r>
              <a:rPr lang="en-US" altLang="en-US" b="1" dirty="0" smtClean="0">
                <a:latin typeface="Courier New" panose="02070309020205020404" pitchFamily="49" charset="0"/>
                <a:cs typeface="Courier New" panose="02070309020205020404" pitchFamily="49" charset="0"/>
              </a:rPr>
              <a:t>Display name and tax</a:t>
            </a:r>
            <a:endParaRPr lang="en-US" altLang="en-US" b="1" dirty="0">
              <a:latin typeface="Courier New" panose="02070309020205020404" pitchFamily="49" charset="0"/>
              <a:cs typeface="Courier New" panose="02070309020205020404" pitchFamily="49" charset="0"/>
            </a:endParaRPr>
          </a:p>
          <a:p>
            <a:pPr marL="355600" lvl="1" indent="-266700" eaLnBrk="1" hangingPunct="1">
              <a:buFontTx/>
              <a:buAutoNum type="arabicPeriod"/>
            </a:pPr>
            <a:r>
              <a:rPr lang="en-US" altLang="en-US" b="1" dirty="0">
                <a:latin typeface="Courier New" panose="02070309020205020404" pitchFamily="49" charset="0"/>
                <a:cs typeface="Courier New" panose="02070309020205020404" pitchFamily="49" charset="0"/>
              </a:rPr>
              <a:t>End</a:t>
            </a:r>
            <a:endParaRPr lang="en-GB" dirty="0"/>
          </a:p>
          <a:p>
            <a:pPr marL="0" indent="0">
              <a:buNone/>
            </a:pPr>
            <a:endParaRPr lang="en-GB" sz="2000" dirty="0"/>
          </a:p>
        </p:txBody>
      </p:sp>
    </p:spTree>
    <p:extLst>
      <p:ext uri="{BB962C8B-B14F-4D97-AF65-F5344CB8AC3E}">
        <p14:creationId xmlns:p14="http://schemas.microsoft.com/office/powerpoint/2010/main" val="41722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Problem-Solving Process</a:t>
            </a:r>
            <a:endParaRPr lang="en-GB" cap="none"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75066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a:t>
            </a:r>
            <a:r>
              <a:rPr lang="en-US" dirty="0" smtClean="0"/>
              <a:t>Exercise 2</a:t>
            </a:r>
            <a:endParaRPr lang="en-GB" dirty="0"/>
          </a:p>
        </p:txBody>
      </p:sp>
      <p:sp>
        <p:nvSpPr>
          <p:cNvPr id="3" name="Text Placeholder 2"/>
          <p:cNvSpPr>
            <a:spLocks noGrp="1"/>
          </p:cNvSpPr>
          <p:nvPr>
            <p:ph type="body" sz="quarter" idx="13"/>
          </p:nvPr>
        </p:nvSpPr>
        <p:spPr>
          <a:xfrm>
            <a:off x="457200" y="1529154"/>
            <a:ext cx="8229600" cy="833046"/>
          </a:xfrm>
        </p:spPr>
        <p:txBody>
          <a:bodyPr/>
          <a:lstStyle/>
          <a:p>
            <a:pPr marL="0" indent="0">
              <a:buNone/>
            </a:pPr>
            <a:r>
              <a:rPr lang="en-US" dirty="0"/>
              <a:t>Develop a pseudo </a:t>
            </a:r>
            <a:r>
              <a:rPr lang="en-US" dirty="0" smtClean="0"/>
              <a:t>code:</a:t>
            </a:r>
            <a:endParaRPr lang="en-GB" dirty="0"/>
          </a:p>
        </p:txBody>
      </p:sp>
      <p:sp>
        <p:nvSpPr>
          <p:cNvPr id="4" name="Text Placeholder 3"/>
          <p:cNvSpPr>
            <a:spLocks noGrp="1"/>
          </p:cNvSpPr>
          <p:nvPr>
            <p:ph type="body" sz="quarter" idx="14"/>
          </p:nvPr>
        </p:nvSpPr>
        <p:spPr>
          <a:xfrm>
            <a:off x="455645" y="2438400"/>
            <a:ext cx="8229600" cy="3124200"/>
          </a:xfrm>
          <a:prstGeom prst="rect">
            <a:avLst/>
          </a:prstGeom>
        </p:spPr>
        <p:txBody>
          <a:bodyPr anchor="ctr"/>
          <a:lstStyle/>
          <a:p>
            <a:r>
              <a:rPr lang="pt-BR" dirty="0"/>
              <a:t>Do </a:t>
            </a:r>
            <a:r>
              <a:rPr lang="pt-BR" dirty="0" smtClean="0"/>
              <a:t>Exercise 2.7, </a:t>
            </a:r>
            <a:r>
              <a:rPr lang="pt-BR" dirty="0"/>
              <a:t>No. </a:t>
            </a:r>
            <a:r>
              <a:rPr lang="pt-BR" dirty="0" smtClean="0"/>
              <a:t>7(a), </a:t>
            </a:r>
            <a:r>
              <a:rPr lang="pt-BR" dirty="0"/>
              <a:t>pg. </a:t>
            </a:r>
            <a:r>
              <a:rPr lang="pt-BR" dirty="0" smtClean="0"/>
              <a:t>56</a:t>
            </a:r>
          </a:p>
          <a:p>
            <a:r>
              <a:rPr lang="pt-BR" dirty="0"/>
              <a:t>Do Exercise 2.7, No. </a:t>
            </a:r>
            <a:r>
              <a:rPr lang="pt-BR" dirty="0" smtClean="0"/>
              <a:t>7(c), </a:t>
            </a:r>
            <a:r>
              <a:rPr lang="pt-BR" dirty="0"/>
              <a:t>pg. 56</a:t>
            </a:r>
          </a:p>
          <a:p>
            <a:r>
              <a:rPr lang="pt-BR" dirty="0"/>
              <a:t>Do Exercise 2.7, No. </a:t>
            </a:r>
            <a:r>
              <a:rPr lang="pt-BR" dirty="0" smtClean="0"/>
              <a:t>7(d), </a:t>
            </a:r>
            <a:r>
              <a:rPr lang="pt-BR" dirty="0"/>
              <a:t>pg. </a:t>
            </a:r>
            <a:r>
              <a:rPr lang="pt-BR" dirty="0" smtClean="0"/>
              <a:t>57</a:t>
            </a:r>
            <a:endParaRPr lang="pt-BR" dirty="0"/>
          </a:p>
          <a:p>
            <a:r>
              <a:rPr lang="pt-BR" dirty="0"/>
              <a:t>Do Exercise 2.7, No. </a:t>
            </a:r>
            <a:r>
              <a:rPr lang="pt-BR" dirty="0" smtClean="0"/>
              <a:t>7(e), </a:t>
            </a:r>
            <a:r>
              <a:rPr lang="pt-BR" dirty="0"/>
              <a:t>pg. </a:t>
            </a:r>
            <a:r>
              <a:rPr lang="pt-BR" dirty="0" smtClean="0"/>
              <a:t>57</a:t>
            </a:r>
          </a:p>
          <a:p>
            <a:r>
              <a:rPr lang="pt-BR" dirty="0"/>
              <a:t>Do Exercise 2.7, No. </a:t>
            </a:r>
            <a:r>
              <a:rPr lang="pt-BR" dirty="0" smtClean="0"/>
              <a:t>8, </a:t>
            </a:r>
            <a:r>
              <a:rPr lang="pt-BR" dirty="0"/>
              <a:t>pg. </a:t>
            </a:r>
            <a:r>
              <a:rPr lang="pt-BR" dirty="0" smtClean="0"/>
              <a:t>57</a:t>
            </a:r>
            <a:endParaRPr lang="pt-BR" dirty="0"/>
          </a:p>
          <a:p>
            <a:r>
              <a:rPr lang="pt-BR" dirty="0"/>
              <a:t>Do Exercise 2.7, No. 9</a:t>
            </a:r>
            <a:r>
              <a:rPr lang="pt-BR" dirty="0" smtClean="0"/>
              <a:t>, </a:t>
            </a:r>
            <a:r>
              <a:rPr lang="pt-BR" dirty="0"/>
              <a:t>pg. </a:t>
            </a:r>
            <a:r>
              <a:rPr lang="pt-BR" dirty="0" smtClean="0"/>
              <a:t>59</a:t>
            </a:r>
          </a:p>
        </p:txBody>
      </p:sp>
    </p:spTree>
    <p:extLst>
      <p:ext uri="{BB962C8B-B14F-4D97-AF65-F5344CB8AC3E}">
        <p14:creationId xmlns:p14="http://schemas.microsoft.com/office/powerpoint/2010/main" val="2359609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2630487" cy="850900"/>
          </a:xfrm>
          <a:prstGeom prst="roundRect">
            <a:avLst/>
          </a:prstGeom>
          <a:solidFill>
            <a:schemeClr val="accent6">
              <a:lumMod val="20000"/>
              <a:lumOff val="80000"/>
            </a:schemeClr>
          </a:solidFill>
          <a:effectLst>
            <a:innerShdw blurRad="63500" dist="50800" dir="2700000">
              <a:prstClr val="black">
                <a:alpha val="50000"/>
              </a:prstClr>
            </a:innerShdw>
            <a:reflection blurRad="6350" stA="52000" endA="300" endPos="35000" dir="5400000" sy="-100000" algn="bl" rotWithShape="0"/>
          </a:effectLst>
        </p:spPr>
        <p:txBody>
          <a:bodyPr/>
          <a:lstStyle/>
          <a:p>
            <a:r>
              <a:rPr lang="en-GB" cap="none" dirty="0"/>
              <a:t>Flowcharts</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33917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Flowchart</a:t>
            </a:r>
          </a:p>
        </p:txBody>
      </p:sp>
      <p:sp>
        <p:nvSpPr>
          <p:cNvPr id="3" name="Text Placeholder 2"/>
          <p:cNvSpPr>
            <a:spLocks noGrp="1"/>
          </p:cNvSpPr>
          <p:nvPr>
            <p:ph type="body" sz="quarter" idx="13"/>
          </p:nvPr>
        </p:nvSpPr>
        <p:spPr>
          <a:xfrm>
            <a:off x="457200" y="1529154"/>
            <a:ext cx="8229600" cy="1061646"/>
          </a:xfrm>
        </p:spPr>
        <p:txBody>
          <a:bodyPr/>
          <a:lstStyle/>
          <a:p>
            <a:r>
              <a:rPr lang="en-US" dirty="0"/>
              <a:t>Flowchart - represents an algorithm in graphical symbols</a:t>
            </a:r>
            <a:r>
              <a:rPr lang="en-US" dirty="0" smtClean="0"/>
              <a:t>.</a:t>
            </a:r>
            <a:endParaRPr lang="en-GB" dirty="0"/>
          </a:p>
        </p:txBody>
      </p:sp>
      <p:sp>
        <p:nvSpPr>
          <p:cNvPr id="4" name="Text Placeholder 3"/>
          <p:cNvSpPr>
            <a:spLocks noGrp="1"/>
          </p:cNvSpPr>
          <p:nvPr>
            <p:ph type="body" sz="quarter" idx="14"/>
          </p:nvPr>
        </p:nvSpPr>
        <p:spPr>
          <a:xfrm>
            <a:off x="455645" y="3810000"/>
            <a:ext cx="8229600" cy="1981200"/>
          </a:xfrm>
          <a:solidFill>
            <a:schemeClr val="accent4"/>
          </a:solidFill>
        </p:spPr>
        <p:txBody>
          <a:bodyPr anchor="ctr"/>
          <a:lstStyle/>
          <a:p>
            <a:r>
              <a:rPr lang="en-US" dirty="0" smtClean="0"/>
              <a:t>Two </a:t>
            </a:r>
            <a:r>
              <a:rPr lang="en-US" dirty="0"/>
              <a:t>important element in flow chart:</a:t>
            </a:r>
          </a:p>
          <a:p>
            <a:pPr lvl="1"/>
            <a:r>
              <a:rPr lang="en-US" dirty="0"/>
              <a:t>Geometrical shapes – represent type of statements in the algorithm</a:t>
            </a:r>
          </a:p>
          <a:p>
            <a:pPr lvl="1"/>
            <a:r>
              <a:rPr lang="en-US" dirty="0"/>
              <a:t>Flow line – show the order in which the statements of an algorithm are executed.</a:t>
            </a:r>
            <a:endParaRPr lang="en-GB" dirty="0"/>
          </a:p>
        </p:txBody>
      </p:sp>
      <p:sp>
        <p:nvSpPr>
          <p:cNvPr id="8" name="Text Placeholder 2"/>
          <p:cNvSpPr>
            <a:spLocks noGrp="1"/>
          </p:cNvSpPr>
          <p:nvPr>
            <p:ph type="body" sz="quarter" idx="13"/>
          </p:nvPr>
        </p:nvSpPr>
        <p:spPr>
          <a:xfrm>
            <a:off x="457200" y="2672154"/>
            <a:ext cx="8229600" cy="1061646"/>
          </a:xfrm>
          <a:solidFill>
            <a:schemeClr val="accent3"/>
          </a:solidFill>
        </p:spPr>
        <p:txBody>
          <a:bodyPr/>
          <a:lstStyle/>
          <a:p>
            <a:r>
              <a:rPr lang="en-US" dirty="0"/>
              <a:t>Flowchart – a graph of geometrical shapes that are connected by lines</a:t>
            </a:r>
            <a:r>
              <a:rPr lang="en-US" dirty="0" smtClean="0"/>
              <a:t>.</a:t>
            </a:r>
            <a:endParaRPr lang="en-GB" dirty="0"/>
          </a:p>
        </p:txBody>
      </p:sp>
    </p:spTree>
    <p:extLst>
      <p:ext uri="{BB962C8B-B14F-4D97-AF65-F5344CB8AC3E}">
        <p14:creationId xmlns:p14="http://schemas.microsoft.com/office/powerpoint/2010/main" val="1017742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Example: Flowchart</a:t>
            </a:r>
            <a:endParaRPr lang="en-GB" dirty="0"/>
          </a:p>
        </p:txBody>
      </p:sp>
      <p:sp>
        <p:nvSpPr>
          <p:cNvPr id="6" name="Text Placeholder 5"/>
          <p:cNvSpPr>
            <a:spLocks noGrp="1"/>
          </p:cNvSpPr>
          <p:nvPr>
            <p:ph type="body" sz="quarter" idx="16"/>
          </p:nvPr>
        </p:nvSpPr>
        <p:spPr>
          <a:xfrm>
            <a:off x="533400" y="1447800"/>
            <a:ext cx="4114800" cy="1447800"/>
          </a:xfrm>
        </p:spPr>
        <p:txBody>
          <a:bodyPr anchor="ctr"/>
          <a:lstStyle/>
          <a:p>
            <a:r>
              <a:rPr lang="en-US" altLang="en-US" dirty="0">
                <a:latin typeface="Trebuchet MS" panose="020B0603020202020204" pitchFamily="34" charset="0"/>
              </a:rPr>
              <a:t>Algorithm for multiplying two </a:t>
            </a:r>
            <a:r>
              <a:rPr lang="en-US" altLang="en-US" dirty="0" smtClean="0">
                <a:latin typeface="Trebuchet MS" panose="020B0603020202020204" pitchFamily="34" charset="0"/>
              </a:rPr>
              <a:t>numbers</a:t>
            </a:r>
            <a:endParaRPr lang="en-US" altLang="en-US" dirty="0">
              <a:latin typeface="Trebuchet MS" panose="020B0603020202020204" pitchFamily="34" charset="0"/>
            </a:endParaRPr>
          </a:p>
        </p:txBody>
      </p:sp>
      <p:graphicFrame>
        <p:nvGraphicFramePr>
          <p:cNvPr id="10" name="Object 3"/>
          <p:cNvGraphicFramePr>
            <a:graphicFrameLocks noChangeAspect="1"/>
          </p:cNvGraphicFramePr>
          <p:nvPr>
            <p:extLst>
              <p:ext uri="{D42A27DB-BD31-4B8C-83A1-F6EECF244321}">
                <p14:modId xmlns:p14="http://schemas.microsoft.com/office/powerpoint/2010/main" val="3245969227"/>
              </p:ext>
            </p:extLst>
          </p:nvPr>
        </p:nvGraphicFramePr>
        <p:xfrm>
          <a:off x="4572000" y="990600"/>
          <a:ext cx="3429000" cy="5207000"/>
        </p:xfrm>
        <a:graphic>
          <a:graphicData uri="http://schemas.openxmlformats.org/presentationml/2006/ole">
            <mc:AlternateContent xmlns:mc="http://schemas.openxmlformats.org/markup-compatibility/2006">
              <mc:Choice xmlns:v="urn:schemas-microsoft-com:vml" Requires="v">
                <p:oleObj spid="_x0000_s51238" name="Visio" r:id="rId3" imgW="2467528" imgH="3916541" progId="Visio.Drawing.11">
                  <p:embed/>
                </p:oleObj>
              </mc:Choice>
              <mc:Fallback>
                <p:oleObj name="Visio" r:id="rId3" imgW="2467528" imgH="3916541" progId="Visio.Drawing.11">
                  <p:embed/>
                  <p:pic>
                    <p:nvPicPr>
                      <p:cNvPr id="0" name=""/>
                      <p:cNvPicPr>
                        <a:picLocks noChangeAspect="1" noChangeArrowheads="1"/>
                      </p:cNvPicPr>
                      <p:nvPr/>
                    </p:nvPicPr>
                    <p:blipFill>
                      <a:blip r:embed="rId4"/>
                      <a:srcRect/>
                      <a:stretch>
                        <a:fillRect/>
                      </a:stretch>
                    </p:blipFill>
                    <p:spPr bwMode="auto">
                      <a:xfrm>
                        <a:off x="4572000" y="990600"/>
                        <a:ext cx="3429000" cy="5207000"/>
                      </a:xfrm>
                      <a:prstGeom prst="rect">
                        <a:avLst/>
                      </a:prstGeom>
                      <a:noFill/>
                      <a:extLst/>
                    </p:spPr>
                  </p:pic>
                </p:oleObj>
              </mc:Fallback>
            </mc:AlternateContent>
          </a:graphicData>
        </a:graphic>
      </p:graphicFrame>
    </p:spTree>
    <p:extLst>
      <p:ext uri="{BB962C8B-B14F-4D97-AF65-F5344CB8AC3E}">
        <p14:creationId xmlns:p14="http://schemas.microsoft.com/office/powerpoint/2010/main" val="479593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4154487" cy="850900"/>
          </a:xfrm>
          <a:prstGeom prst="snip2DiagRect">
            <a:avLst/>
          </a:prstGeom>
          <a:solidFill>
            <a:schemeClr val="accent3">
              <a:lumMod val="20000"/>
              <a:lumOff val="80000"/>
            </a:schemeClr>
          </a:solidFill>
          <a:effectLst>
            <a:innerShdw blurRad="63500" dist="50800" dir="2700000">
              <a:prstClr val="black">
                <a:alpha val="50000"/>
              </a:prstClr>
            </a:innerShdw>
            <a:reflection blurRad="6350" stA="52000" endA="300" endPos="35000" dir="5400000" sy="-100000" algn="bl" rotWithShape="0"/>
          </a:effectLst>
        </p:spPr>
        <p:txBody>
          <a:bodyPr/>
          <a:lstStyle/>
          <a:p>
            <a:r>
              <a:rPr lang="en-GB" cap="none" dirty="0" smtClean="0"/>
              <a:t>Flowchart </a:t>
            </a:r>
            <a:r>
              <a:rPr lang="en-GB" cap="none" dirty="0"/>
              <a:t>Symbol</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64876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62"/>
          <p:cNvGraphicFramePr>
            <a:graphicFrameLocks noGrp="1"/>
          </p:cNvGraphicFramePr>
          <p:nvPr>
            <p:extLst>
              <p:ext uri="{D42A27DB-BD31-4B8C-83A1-F6EECF244321}">
                <p14:modId xmlns:p14="http://schemas.microsoft.com/office/powerpoint/2010/main" val="2634874998"/>
              </p:ext>
            </p:extLst>
          </p:nvPr>
        </p:nvGraphicFramePr>
        <p:xfrm>
          <a:off x="0" y="1189122"/>
          <a:ext cx="9144000" cy="5283200"/>
        </p:xfrm>
        <a:graphic>
          <a:graphicData uri="http://schemas.openxmlformats.org/drawingml/2006/table">
            <a:tbl>
              <a:tblPr/>
              <a:tblGrid>
                <a:gridCol w="1714501"/>
                <a:gridCol w="7429499"/>
              </a:tblGrid>
              <a:tr h="87534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300" b="1" i="0" u="none" strike="noStrike" cap="none" normalizeH="0" baseline="0" dirty="0" smtClean="0">
                        <a:ln>
                          <a:noFill/>
                        </a:ln>
                        <a:solidFill>
                          <a:schemeClr val="tx1"/>
                        </a:solidFill>
                        <a:effectLst/>
                        <a:latin typeface="Trebuchet MS" pitchFamily="34" charset="0"/>
                      </a:endParaRPr>
                    </a:p>
                  </a:txBody>
                  <a:tcPr horzOverflow="overflow">
                    <a:lnL w="12700" cap="flat" cmpd="sng" algn="ctr">
                      <a:noFill/>
                      <a:prstDash val="sys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FFE1C3"/>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1" i="0" u="none" strike="noStrike" cap="none" normalizeH="0" baseline="0" dirty="0" smtClean="0">
                          <a:ln>
                            <a:noFill/>
                          </a:ln>
                          <a:solidFill>
                            <a:schemeClr val="tx1"/>
                          </a:solidFill>
                          <a:effectLst/>
                          <a:latin typeface="Trebuchet MS" pitchFamily="34" charset="0"/>
                        </a:rPr>
                        <a:t>Terminal: </a:t>
                      </a:r>
                      <a:r>
                        <a:rPr kumimoji="0" lang="en-US" sz="1300" b="0" i="0" u="none" strike="noStrike" cap="none" normalizeH="0" baseline="0" dirty="0" smtClean="0">
                          <a:ln>
                            <a:noFill/>
                          </a:ln>
                          <a:solidFill>
                            <a:schemeClr val="tx1"/>
                          </a:solidFill>
                          <a:effectLst/>
                          <a:latin typeface="Trebuchet MS" pitchFamily="34" charset="0"/>
                        </a:rPr>
                        <a:t>Used to indicates  the start and end of a flowchart. Single flowline. Only one “Start” and “Stop” terminal for each program. The end terminal for function/subroutine must use  “Return” instead of “Stop”.</a:t>
                      </a:r>
                    </a:p>
                  </a:txBody>
                  <a:tcPr horzOverflow="overflow">
                    <a:lnL>
                      <a:noFill/>
                    </a:lnL>
                    <a:lnR w="12700" cap="flat" cmpd="sng" algn="ctr">
                      <a:no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48294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noFill/>
                      <a:prstDash val="sysDash"/>
                      <a:round/>
                      <a:headEnd type="none" w="med" len="med"/>
                      <a:tailEnd type="none" w="med" len="med"/>
                    </a:lnL>
                    <a:lnR>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FFE1C3"/>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1" i="0" u="none" strike="noStrike" cap="none" normalizeH="0" baseline="0" dirty="0" smtClean="0">
                          <a:ln>
                            <a:noFill/>
                          </a:ln>
                          <a:solidFill>
                            <a:schemeClr val="tx1"/>
                          </a:solidFill>
                          <a:effectLst/>
                          <a:latin typeface="Trebuchet MS" pitchFamily="34" charset="0"/>
                        </a:rPr>
                        <a:t>Process: </a:t>
                      </a:r>
                      <a:r>
                        <a:rPr kumimoji="0" lang="en-US" sz="1300" b="0" i="0" u="none" strike="noStrike" cap="none" normalizeH="0" baseline="0" dirty="0" smtClean="0">
                          <a:ln>
                            <a:noFill/>
                          </a:ln>
                          <a:solidFill>
                            <a:schemeClr val="tx1"/>
                          </a:solidFill>
                          <a:effectLst/>
                          <a:latin typeface="Trebuchet MS" pitchFamily="34" charset="0"/>
                        </a:rPr>
                        <a:t>Used whenever data is being manipulated. One </a:t>
                      </a:r>
                      <a:r>
                        <a:rPr kumimoji="0" lang="en-US" sz="1300" b="0" i="0" u="none" strike="noStrike" cap="none" normalizeH="0" baseline="0" dirty="0" err="1" smtClean="0">
                          <a:ln>
                            <a:noFill/>
                          </a:ln>
                          <a:solidFill>
                            <a:schemeClr val="tx1"/>
                          </a:solidFill>
                          <a:effectLst/>
                          <a:latin typeface="Trebuchet MS" pitchFamily="34" charset="0"/>
                        </a:rPr>
                        <a:t>flowline</a:t>
                      </a:r>
                      <a:r>
                        <a:rPr kumimoji="0" lang="en-US" sz="1300" b="0" i="0" u="none" strike="noStrike" cap="none" normalizeH="0" baseline="0" dirty="0" smtClean="0">
                          <a:ln>
                            <a:noFill/>
                          </a:ln>
                          <a:solidFill>
                            <a:schemeClr val="tx1"/>
                          </a:solidFill>
                          <a:effectLst/>
                          <a:latin typeface="Trebuchet MS" pitchFamily="34" charset="0"/>
                        </a:rPr>
                        <a:t> enters and one </a:t>
                      </a:r>
                      <a:r>
                        <a:rPr kumimoji="0" lang="en-US" sz="1300" b="0" i="0" u="none" strike="noStrike" cap="none" normalizeH="0" baseline="0" dirty="0" err="1" smtClean="0">
                          <a:ln>
                            <a:noFill/>
                          </a:ln>
                          <a:solidFill>
                            <a:schemeClr val="tx1"/>
                          </a:solidFill>
                          <a:effectLst/>
                          <a:latin typeface="Trebuchet MS" pitchFamily="34" charset="0"/>
                        </a:rPr>
                        <a:t>flowline</a:t>
                      </a:r>
                      <a:r>
                        <a:rPr kumimoji="0" lang="en-US" sz="1300" b="0" i="0" u="none" strike="noStrike" cap="none" normalizeH="0" baseline="0" dirty="0" smtClean="0">
                          <a:ln>
                            <a:noFill/>
                          </a:ln>
                          <a:solidFill>
                            <a:schemeClr val="tx1"/>
                          </a:solidFill>
                          <a:effectLst/>
                          <a:latin typeface="Trebuchet MS" pitchFamily="34" charset="0"/>
                        </a:rPr>
                        <a:t> exits.</a:t>
                      </a:r>
                    </a:p>
                  </a:txBody>
                  <a:tcPr horzOverflow="overflow">
                    <a:lnL>
                      <a:noFill/>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48767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smtClean="0">
                        <a:ln>
                          <a:noFill/>
                        </a:ln>
                        <a:solidFill>
                          <a:schemeClr val="tx1"/>
                        </a:solidFill>
                        <a:effectLst/>
                        <a:latin typeface="Trebuchet MS" pitchFamily="34" charset="0"/>
                      </a:endParaRPr>
                    </a:p>
                  </a:txBody>
                  <a:tcPr horzOverflow="overflow">
                    <a:lnL w="12700" cap="flat" cmpd="sng" algn="ctr">
                      <a:noFill/>
                      <a:prstDash val="sysDash"/>
                      <a:round/>
                      <a:headEnd type="none" w="med" len="med"/>
                      <a:tailEnd type="none" w="med" len="med"/>
                    </a:lnL>
                    <a:lnR>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FFE1C3"/>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1" i="0" u="none" strike="noStrike" cap="none" normalizeH="0" baseline="0" dirty="0" smtClean="0">
                          <a:ln>
                            <a:noFill/>
                          </a:ln>
                          <a:solidFill>
                            <a:schemeClr val="tx1"/>
                          </a:solidFill>
                          <a:effectLst/>
                          <a:latin typeface="Trebuchet MS" pitchFamily="34" charset="0"/>
                        </a:rPr>
                        <a:t>Input/Output: </a:t>
                      </a:r>
                      <a:r>
                        <a:rPr kumimoji="0" lang="en-US" sz="1300" b="0" i="0" u="none" strike="noStrike" cap="none" normalizeH="0" baseline="0" dirty="0" smtClean="0">
                          <a:ln>
                            <a:noFill/>
                          </a:ln>
                          <a:solidFill>
                            <a:schemeClr val="tx1"/>
                          </a:solidFill>
                          <a:effectLst/>
                          <a:latin typeface="Trebuchet MS" pitchFamily="34" charset="0"/>
                        </a:rPr>
                        <a:t>Used whenever data is entered (input) or displayed  (output). One </a:t>
                      </a:r>
                      <a:r>
                        <a:rPr kumimoji="0" lang="en-US" sz="1300" b="0" i="0" u="none" strike="noStrike" cap="none" normalizeH="0" baseline="0" dirty="0" err="1" smtClean="0">
                          <a:ln>
                            <a:noFill/>
                          </a:ln>
                          <a:solidFill>
                            <a:schemeClr val="tx1"/>
                          </a:solidFill>
                          <a:effectLst/>
                          <a:latin typeface="Trebuchet MS" pitchFamily="34" charset="0"/>
                        </a:rPr>
                        <a:t>flowline</a:t>
                      </a:r>
                      <a:r>
                        <a:rPr kumimoji="0" lang="en-US" sz="1300" b="0" i="0" u="none" strike="noStrike" cap="none" normalizeH="0" baseline="0" dirty="0" smtClean="0">
                          <a:ln>
                            <a:noFill/>
                          </a:ln>
                          <a:solidFill>
                            <a:schemeClr val="tx1"/>
                          </a:solidFill>
                          <a:effectLst/>
                          <a:latin typeface="Trebuchet MS" pitchFamily="34" charset="0"/>
                        </a:rPr>
                        <a:t> enters and one </a:t>
                      </a:r>
                      <a:r>
                        <a:rPr kumimoji="0" lang="en-US" sz="1300" b="0" i="0" u="none" strike="noStrike" cap="none" normalizeH="0" baseline="0" dirty="0" err="1" smtClean="0">
                          <a:ln>
                            <a:noFill/>
                          </a:ln>
                          <a:solidFill>
                            <a:schemeClr val="tx1"/>
                          </a:solidFill>
                          <a:effectLst/>
                          <a:latin typeface="Trebuchet MS" pitchFamily="34" charset="0"/>
                        </a:rPr>
                        <a:t>flowline</a:t>
                      </a:r>
                      <a:r>
                        <a:rPr kumimoji="0" lang="en-US" sz="1300" b="0" i="0" u="none" strike="noStrike" cap="none" normalizeH="0" baseline="0" dirty="0" smtClean="0">
                          <a:ln>
                            <a:noFill/>
                          </a:ln>
                          <a:solidFill>
                            <a:schemeClr val="tx1"/>
                          </a:solidFill>
                          <a:effectLst/>
                          <a:latin typeface="Trebuchet MS" pitchFamily="34" charset="0"/>
                        </a:rPr>
                        <a:t> exits.</a:t>
                      </a:r>
                      <a:endParaRPr kumimoji="0" lang="en-US" sz="1500" b="0" i="0" u="none" strike="noStrike" cap="none" normalizeH="0" baseline="0" dirty="0" smtClean="0">
                        <a:ln>
                          <a:noFill/>
                        </a:ln>
                        <a:solidFill>
                          <a:schemeClr val="tx1"/>
                        </a:solidFill>
                        <a:effectLst/>
                        <a:latin typeface="Trebuchet MS" pitchFamily="34" charset="0"/>
                      </a:endParaRPr>
                    </a:p>
                  </a:txBody>
                  <a:tcPr horzOverflow="overflow">
                    <a:lnL>
                      <a:noFill/>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67914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smtClean="0">
                        <a:ln>
                          <a:noFill/>
                        </a:ln>
                        <a:solidFill>
                          <a:schemeClr val="tx1"/>
                        </a:solidFill>
                        <a:effectLst/>
                        <a:latin typeface="Trebuchet MS" pitchFamily="34" charset="0"/>
                      </a:endParaRPr>
                    </a:p>
                  </a:txBody>
                  <a:tcPr horzOverflow="overflow">
                    <a:lnL w="12700" cap="flat" cmpd="sng" algn="ctr">
                      <a:noFill/>
                      <a:prstDash val="sysDash"/>
                      <a:round/>
                      <a:headEnd type="none" w="med" len="med"/>
                      <a:tailEnd type="none" w="med" len="med"/>
                    </a:lnL>
                    <a:lnR>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FFE1C3"/>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1" i="0" u="none" strike="noStrike" cap="none" normalizeH="0" baseline="0" dirty="0" smtClean="0">
                          <a:ln>
                            <a:noFill/>
                          </a:ln>
                          <a:solidFill>
                            <a:schemeClr val="tx1"/>
                          </a:solidFill>
                          <a:effectLst/>
                          <a:latin typeface="Trebuchet MS" pitchFamily="34" charset="0"/>
                        </a:rPr>
                        <a:t>Decision: </a:t>
                      </a:r>
                      <a:r>
                        <a:rPr kumimoji="0" lang="en-US" sz="1300" b="0" i="0" u="none" strike="noStrike" cap="none" normalizeH="0" baseline="0" dirty="0" smtClean="0">
                          <a:ln>
                            <a:noFill/>
                          </a:ln>
                          <a:solidFill>
                            <a:schemeClr val="tx1"/>
                          </a:solidFill>
                          <a:effectLst/>
                          <a:latin typeface="Trebuchet MS" pitchFamily="34" charset="0"/>
                        </a:rPr>
                        <a:t>Used to represent operations in which there are two possible selections. One </a:t>
                      </a:r>
                      <a:r>
                        <a:rPr kumimoji="0" lang="en-US" sz="1300" b="0" i="0" u="none" strike="noStrike" cap="none" normalizeH="0" baseline="0" dirty="0" err="1" smtClean="0">
                          <a:ln>
                            <a:noFill/>
                          </a:ln>
                          <a:solidFill>
                            <a:schemeClr val="tx1"/>
                          </a:solidFill>
                          <a:effectLst/>
                          <a:latin typeface="Trebuchet MS" pitchFamily="34" charset="0"/>
                        </a:rPr>
                        <a:t>flowline</a:t>
                      </a:r>
                      <a:r>
                        <a:rPr kumimoji="0" lang="en-US" sz="1300" b="0" i="0" u="none" strike="noStrike" cap="none" normalizeH="0" baseline="0" dirty="0" smtClean="0">
                          <a:ln>
                            <a:noFill/>
                          </a:ln>
                          <a:solidFill>
                            <a:schemeClr val="tx1"/>
                          </a:solidFill>
                          <a:effectLst/>
                          <a:latin typeface="Trebuchet MS" pitchFamily="34" charset="0"/>
                        </a:rPr>
                        <a:t> enters and two </a:t>
                      </a:r>
                      <a:r>
                        <a:rPr kumimoji="0" lang="en-US" sz="1300" b="0" i="0" u="none" strike="noStrike" cap="none" normalizeH="0" baseline="0" dirty="0" err="1" smtClean="0">
                          <a:ln>
                            <a:noFill/>
                          </a:ln>
                          <a:solidFill>
                            <a:schemeClr val="tx1"/>
                          </a:solidFill>
                          <a:effectLst/>
                          <a:latin typeface="Trebuchet MS" pitchFamily="34" charset="0"/>
                        </a:rPr>
                        <a:t>flowlines</a:t>
                      </a:r>
                      <a:r>
                        <a:rPr kumimoji="0" lang="en-US" sz="1300" b="0" i="0" u="none" strike="noStrike" cap="none" normalizeH="0" baseline="0" dirty="0" smtClean="0">
                          <a:ln>
                            <a:noFill/>
                          </a:ln>
                          <a:solidFill>
                            <a:schemeClr val="tx1"/>
                          </a:solidFill>
                          <a:effectLst/>
                          <a:latin typeface="Trebuchet MS" pitchFamily="34" charset="0"/>
                        </a:rPr>
                        <a:t> (</a:t>
                      </a:r>
                      <a:r>
                        <a:rPr kumimoji="0" lang="en-US" sz="1300" b="0" i="0" u="none" strike="noStrike" cap="none" normalizeH="0" baseline="0" dirty="0" err="1" smtClean="0">
                          <a:ln>
                            <a:noFill/>
                          </a:ln>
                          <a:solidFill>
                            <a:schemeClr val="tx1"/>
                          </a:solidFill>
                          <a:effectLst/>
                          <a:latin typeface="Trebuchet MS" pitchFamily="34" charset="0"/>
                        </a:rPr>
                        <a:t>labelled</a:t>
                      </a:r>
                      <a:r>
                        <a:rPr kumimoji="0" lang="en-US" sz="1300" b="0" i="0" u="none" strike="noStrike" cap="none" normalizeH="0" baseline="0" dirty="0" smtClean="0">
                          <a:ln>
                            <a:noFill/>
                          </a:ln>
                          <a:solidFill>
                            <a:schemeClr val="tx1"/>
                          </a:solidFill>
                          <a:effectLst/>
                          <a:latin typeface="Trebuchet MS" pitchFamily="34" charset="0"/>
                        </a:rPr>
                        <a:t> as “Yes” and “No”) exit.</a:t>
                      </a:r>
                      <a:endParaRPr kumimoji="0" lang="en-US" sz="1500" b="0" i="0" u="none" strike="noStrike" cap="none" normalizeH="0" baseline="0" dirty="0" smtClean="0">
                        <a:ln>
                          <a:noFill/>
                        </a:ln>
                        <a:solidFill>
                          <a:schemeClr val="tx1"/>
                        </a:solidFill>
                        <a:effectLst/>
                        <a:latin typeface="Trebuchet MS" pitchFamily="34" charset="0"/>
                      </a:endParaRPr>
                    </a:p>
                  </a:txBody>
                  <a:tcPr horzOverflow="overflow">
                    <a:lnL>
                      <a:noFill/>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67914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smtClean="0">
                        <a:ln>
                          <a:noFill/>
                        </a:ln>
                        <a:solidFill>
                          <a:schemeClr val="tx1"/>
                        </a:solidFill>
                        <a:effectLst/>
                        <a:latin typeface="Trebuchet MS" pitchFamily="34" charset="0"/>
                      </a:endParaRPr>
                    </a:p>
                  </a:txBody>
                  <a:tcPr horzOverflow="overflow">
                    <a:lnL w="12700" cap="flat" cmpd="sng" algn="ctr">
                      <a:noFill/>
                      <a:prstDash val="sysDash"/>
                      <a:round/>
                      <a:headEnd type="none" w="med" len="med"/>
                      <a:tailEnd type="none" w="med" len="med"/>
                    </a:lnL>
                    <a:lnR>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FFE1C3"/>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1" i="0" u="none" strike="noStrike" cap="none" normalizeH="0" baseline="0" dirty="0" smtClean="0">
                          <a:ln>
                            <a:noFill/>
                          </a:ln>
                          <a:solidFill>
                            <a:schemeClr val="tx1"/>
                          </a:solidFill>
                          <a:effectLst/>
                          <a:latin typeface="Trebuchet MS" pitchFamily="34" charset="0"/>
                        </a:rPr>
                        <a:t>Function / Subroutine: </a:t>
                      </a:r>
                      <a:r>
                        <a:rPr kumimoji="0" lang="en-US" sz="1300" b="0" i="0" u="none" strike="noStrike" cap="none" normalizeH="0" baseline="0" dirty="0" smtClean="0">
                          <a:ln>
                            <a:noFill/>
                          </a:ln>
                          <a:solidFill>
                            <a:schemeClr val="tx1"/>
                          </a:solidFill>
                          <a:effectLst/>
                          <a:latin typeface="Trebuchet MS" pitchFamily="34" charset="0"/>
                        </a:rPr>
                        <a:t>Used to identify an operation in a separate flowchart segment (module). One </a:t>
                      </a:r>
                      <a:r>
                        <a:rPr kumimoji="0" lang="en-US" sz="1300" b="0" i="0" u="none" strike="noStrike" cap="none" normalizeH="0" baseline="0" dirty="0" err="1" smtClean="0">
                          <a:ln>
                            <a:noFill/>
                          </a:ln>
                          <a:solidFill>
                            <a:schemeClr val="tx1"/>
                          </a:solidFill>
                          <a:effectLst/>
                          <a:latin typeface="Trebuchet MS" pitchFamily="34" charset="0"/>
                        </a:rPr>
                        <a:t>flowline</a:t>
                      </a:r>
                      <a:r>
                        <a:rPr kumimoji="0" lang="en-US" sz="1300" b="0" i="0" u="none" strike="noStrike" cap="none" normalizeH="0" baseline="0" dirty="0" smtClean="0">
                          <a:ln>
                            <a:noFill/>
                          </a:ln>
                          <a:solidFill>
                            <a:schemeClr val="tx1"/>
                          </a:solidFill>
                          <a:effectLst/>
                          <a:latin typeface="Trebuchet MS" pitchFamily="34" charset="0"/>
                        </a:rPr>
                        <a:t> enters and one </a:t>
                      </a:r>
                      <a:r>
                        <a:rPr kumimoji="0" lang="en-US" sz="1300" b="0" i="0" u="none" strike="noStrike" cap="none" normalizeH="0" baseline="0" dirty="0" err="1" smtClean="0">
                          <a:ln>
                            <a:noFill/>
                          </a:ln>
                          <a:solidFill>
                            <a:schemeClr val="tx1"/>
                          </a:solidFill>
                          <a:effectLst/>
                          <a:latin typeface="Trebuchet MS" pitchFamily="34" charset="0"/>
                        </a:rPr>
                        <a:t>flowline</a:t>
                      </a:r>
                      <a:r>
                        <a:rPr kumimoji="0" lang="en-US" sz="1300" b="0" i="0" u="none" strike="noStrike" cap="none" normalizeH="0" baseline="0" dirty="0" smtClean="0">
                          <a:ln>
                            <a:noFill/>
                          </a:ln>
                          <a:solidFill>
                            <a:schemeClr val="tx1"/>
                          </a:solidFill>
                          <a:effectLst/>
                          <a:latin typeface="Trebuchet MS" pitchFamily="34" charset="0"/>
                        </a:rPr>
                        <a:t> exits.</a:t>
                      </a:r>
                      <a:endParaRPr kumimoji="0" lang="en-US" sz="1500" b="0" i="0" u="none" strike="noStrike" cap="none" normalizeH="0" baseline="0" dirty="0" smtClean="0">
                        <a:ln>
                          <a:noFill/>
                        </a:ln>
                        <a:solidFill>
                          <a:schemeClr val="tx1"/>
                        </a:solidFill>
                        <a:effectLst/>
                        <a:latin typeface="Trebuchet MS" pitchFamily="34" charset="0"/>
                      </a:endParaRPr>
                    </a:p>
                  </a:txBody>
                  <a:tcPr horzOverflow="overflow">
                    <a:lnL>
                      <a:noFill/>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48767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smtClean="0">
                        <a:ln>
                          <a:noFill/>
                        </a:ln>
                        <a:solidFill>
                          <a:schemeClr val="tx1"/>
                        </a:solidFill>
                        <a:effectLst/>
                        <a:latin typeface="Trebuchet MS" pitchFamily="34" charset="0"/>
                      </a:endParaRPr>
                    </a:p>
                  </a:txBody>
                  <a:tcPr horzOverflow="overflow">
                    <a:lnL w="12700" cap="flat" cmpd="sng" algn="ctr">
                      <a:noFill/>
                      <a:prstDash val="sysDash"/>
                      <a:round/>
                      <a:headEnd type="none" w="med" len="med"/>
                      <a:tailEnd type="none" w="med" len="med"/>
                    </a:lnL>
                    <a:lnR>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FFE1C3"/>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1" i="0" u="none" strike="noStrike" cap="none" normalizeH="0" baseline="0" dirty="0" smtClean="0">
                          <a:ln>
                            <a:noFill/>
                          </a:ln>
                          <a:solidFill>
                            <a:schemeClr val="tx1"/>
                          </a:solidFill>
                          <a:effectLst/>
                          <a:latin typeface="Trebuchet MS" pitchFamily="34" charset="0"/>
                        </a:rPr>
                        <a:t>On-page Connector: </a:t>
                      </a:r>
                      <a:r>
                        <a:rPr kumimoji="0" lang="en-US" sz="1300" b="0" i="0" u="none" strike="noStrike" cap="none" normalizeH="0" baseline="0" dirty="0" smtClean="0">
                          <a:ln>
                            <a:noFill/>
                          </a:ln>
                          <a:solidFill>
                            <a:schemeClr val="tx1"/>
                          </a:solidFill>
                          <a:effectLst/>
                          <a:latin typeface="Trebuchet MS" pitchFamily="34" charset="0"/>
                        </a:rPr>
                        <a:t>Used to connect remote flowchart portion on the same page. One </a:t>
                      </a:r>
                      <a:r>
                        <a:rPr kumimoji="0" lang="en-US" sz="1300" b="0" i="0" u="none" strike="noStrike" cap="none" normalizeH="0" baseline="0" dirty="0" err="1" smtClean="0">
                          <a:ln>
                            <a:noFill/>
                          </a:ln>
                          <a:solidFill>
                            <a:schemeClr val="tx1"/>
                          </a:solidFill>
                          <a:effectLst/>
                          <a:latin typeface="Trebuchet MS" pitchFamily="34" charset="0"/>
                        </a:rPr>
                        <a:t>flowline</a:t>
                      </a:r>
                      <a:r>
                        <a:rPr kumimoji="0" lang="en-US" sz="1300" b="0" i="0" u="none" strike="noStrike" cap="none" normalizeH="0" baseline="0" dirty="0" smtClean="0">
                          <a:ln>
                            <a:noFill/>
                          </a:ln>
                          <a:solidFill>
                            <a:schemeClr val="tx1"/>
                          </a:solidFill>
                          <a:effectLst/>
                          <a:latin typeface="Trebuchet MS" pitchFamily="34" charset="0"/>
                        </a:rPr>
                        <a:t> enters and one </a:t>
                      </a:r>
                      <a:r>
                        <a:rPr kumimoji="0" lang="en-US" sz="1300" b="0" i="0" u="none" strike="noStrike" cap="none" normalizeH="0" baseline="0" dirty="0" err="1" smtClean="0">
                          <a:ln>
                            <a:noFill/>
                          </a:ln>
                          <a:solidFill>
                            <a:schemeClr val="tx1"/>
                          </a:solidFill>
                          <a:effectLst/>
                          <a:latin typeface="Trebuchet MS" pitchFamily="34" charset="0"/>
                        </a:rPr>
                        <a:t>flowline</a:t>
                      </a:r>
                      <a:r>
                        <a:rPr kumimoji="0" lang="en-US" sz="1300" b="0" i="0" u="none" strike="noStrike" cap="none" normalizeH="0" baseline="0" dirty="0" smtClean="0">
                          <a:ln>
                            <a:noFill/>
                          </a:ln>
                          <a:solidFill>
                            <a:schemeClr val="tx1"/>
                          </a:solidFill>
                          <a:effectLst/>
                          <a:latin typeface="Trebuchet MS" pitchFamily="34" charset="0"/>
                        </a:rPr>
                        <a:t> exits.</a:t>
                      </a:r>
                      <a:endParaRPr kumimoji="0" lang="en-US" sz="1500" b="0" i="0" u="none" strike="noStrike" cap="none" normalizeH="0" baseline="0" dirty="0" smtClean="0">
                        <a:ln>
                          <a:noFill/>
                        </a:ln>
                        <a:solidFill>
                          <a:schemeClr val="tx1"/>
                        </a:solidFill>
                        <a:effectLst/>
                        <a:latin typeface="Trebuchet MS" pitchFamily="34" charset="0"/>
                      </a:endParaRPr>
                    </a:p>
                  </a:txBody>
                  <a:tcPr horzOverflow="overflow">
                    <a:lnL>
                      <a:noFill/>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5479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smtClean="0">
                        <a:ln>
                          <a:noFill/>
                        </a:ln>
                        <a:solidFill>
                          <a:schemeClr val="tx1"/>
                        </a:solidFill>
                        <a:effectLst/>
                        <a:latin typeface="Trebuchet MS" pitchFamily="34" charset="0"/>
                      </a:endParaRPr>
                    </a:p>
                  </a:txBody>
                  <a:tcPr horzOverflow="overflow">
                    <a:lnL w="12700" cap="flat" cmpd="sng" algn="ctr">
                      <a:noFill/>
                      <a:prstDash val="sysDash"/>
                      <a:round/>
                      <a:headEnd type="none" w="med" len="med"/>
                      <a:tailEnd type="none" w="med" len="med"/>
                    </a:lnL>
                    <a:lnR>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FFE1C3"/>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1" i="0" u="none" strike="noStrike" cap="none" normalizeH="0" baseline="0" dirty="0" smtClean="0">
                          <a:ln>
                            <a:noFill/>
                          </a:ln>
                          <a:solidFill>
                            <a:schemeClr val="tx1"/>
                          </a:solidFill>
                          <a:effectLst/>
                          <a:latin typeface="Trebuchet MS" pitchFamily="34" charset="0"/>
                        </a:rPr>
                        <a:t>Off-page Connector: </a:t>
                      </a:r>
                      <a:r>
                        <a:rPr kumimoji="0" lang="en-US" sz="1300" b="0" i="0" u="none" strike="noStrike" cap="none" normalizeH="0" baseline="0" dirty="0" smtClean="0">
                          <a:ln>
                            <a:noFill/>
                          </a:ln>
                          <a:solidFill>
                            <a:schemeClr val="tx1"/>
                          </a:solidFill>
                          <a:effectLst/>
                          <a:latin typeface="Trebuchet MS" pitchFamily="34" charset="0"/>
                        </a:rPr>
                        <a:t>Used to connect remote flowchart portion on different pages.  One </a:t>
                      </a:r>
                      <a:r>
                        <a:rPr kumimoji="0" lang="en-US" sz="1300" b="0" i="0" u="none" strike="noStrike" cap="none" normalizeH="0" baseline="0" dirty="0" err="1" smtClean="0">
                          <a:ln>
                            <a:noFill/>
                          </a:ln>
                          <a:solidFill>
                            <a:schemeClr val="tx1"/>
                          </a:solidFill>
                          <a:effectLst/>
                          <a:latin typeface="Trebuchet MS" pitchFamily="34" charset="0"/>
                        </a:rPr>
                        <a:t>flowline</a:t>
                      </a:r>
                      <a:r>
                        <a:rPr kumimoji="0" lang="en-US" sz="1300" b="0" i="0" u="none" strike="noStrike" cap="none" normalizeH="0" baseline="0" dirty="0" smtClean="0">
                          <a:ln>
                            <a:noFill/>
                          </a:ln>
                          <a:solidFill>
                            <a:schemeClr val="tx1"/>
                          </a:solidFill>
                          <a:effectLst/>
                          <a:latin typeface="Trebuchet MS" pitchFamily="34" charset="0"/>
                        </a:rPr>
                        <a:t> enters and one </a:t>
                      </a:r>
                      <a:r>
                        <a:rPr kumimoji="0" lang="en-US" sz="1300" b="0" i="0" u="none" strike="noStrike" cap="none" normalizeH="0" baseline="0" dirty="0" err="1" smtClean="0">
                          <a:ln>
                            <a:noFill/>
                          </a:ln>
                          <a:solidFill>
                            <a:schemeClr val="tx1"/>
                          </a:solidFill>
                          <a:effectLst/>
                          <a:latin typeface="Trebuchet MS" pitchFamily="34" charset="0"/>
                        </a:rPr>
                        <a:t>flowline</a:t>
                      </a:r>
                      <a:r>
                        <a:rPr kumimoji="0" lang="en-US" sz="1300" b="0" i="0" u="none" strike="noStrike" cap="none" normalizeH="0" baseline="0" dirty="0" smtClean="0">
                          <a:ln>
                            <a:noFill/>
                          </a:ln>
                          <a:solidFill>
                            <a:schemeClr val="tx1"/>
                          </a:solidFill>
                          <a:effectLst/>
                          <a:latin typeface="Trebuchet MS" pitchFamily="34" charset="0"/>
                        </a:rPr>
                        <a:t> exits.</a:t>
                      </a:r>
                      <a:endParaRPr kumimoji="0" lang="en-US" sz="1500" b="0" i="0" u="none" strike="noStrike" cap="none" normalizeH="0" baseline="0" dirty="0" smtClean="0">
                        <a:ln>
                          <a:noFill/>
                        </a:ln>
                        <a:solidFill>
                          <a:schemeClr val="tx1"/>
                        </a:solidFill>
                        <a:effectLst/>
                        <a:latin typeface="Trebuchet MS" pitchFamily="34" charset="0"/>
                      </a:endParaRPr>
                    </a:p>
                  </a:txBody>
                  <a:tcPr horzOverflow="overflow">
                    <a:lnL>
                      <a:noFill/>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47944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noFill/>
                      <a:prstDash val="sysDash"/>
                      <a:round/>
                      <a:headEnd type="none" w="med" len="med"/>
                      <a:tailEnd type="none" w="med" len="med"/>
                    </a:lnL>
                    <a:lnR>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FFE1C3"/>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1" i="0" u="none" strike="noStrike" cap="none" normalizeH="0" baseline="0" dirty="0" smtClean="0">
                          <a:ln>
                            <a:noFill/>
                          </a:ln>
                          <a:solidFill>
                            <a:schemeClr val="tx1"/>
                          </a:solidFill>
                          <a:effectLst/>
                          <a:latin typeface="Trebuchet MS" pitchFamily="34" charset="0"/>
                        </a:rPr>
                        <a:t>Comment: </a:t>
                      </a:r>
                      <a:r>
                        <a:rPr kumimoji="0" lang="en-US" sz="1300" b="0" i="0" u="none" strike="noStrike" cap="none" normalizeH="0" baseline="0" dirty="0" smtClean="0">
                          <a:ln>
                            <a:noFill/>
                          </a:ln>
                          <a:solidFill>
                            <a:schemeClr val="tx1"/>
                          </a:solidFill>
                          <a:effectLst/>
                          <a:latin typeface="Trebuchet MS" pitchFamily="34" charset="0"/>
                        </a:rPr>
                        <a:t>Used to add descriptions or clarification.</a:t>
                      </a:r>
                      <a:endParaRPr kumimoji="0" lang="en-US" sz="1500" b="0" i="0" u="none" strike="noStrike" cap="none" normalizeH="0" baseline="0" dirty="0" smtClean="0">
                        <a:ln>
                          <a:noFill/>
                        </a:ln>
                        <a:solidFill>
                          <a:schemeClr val="tx1"/>
                        </a:solidFill>
                        <a:effectLst/>
                        <a:latin typeface="Trebuchet MS" pitchFamily="34" charset="0"/>
                      </a:endParaRPr>
                    </a:p>
                  </a:txBody>
                  <a:tcPr horzOverflow="overflow">
                    <a:lnL>
                      <a:noFill/>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56387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500" b="0" i="0" u="none" strike="noStrike" cap="none" normalizeH="0" baseline="0" dirty="0" smtClean="0">
                        <a:ln>
                          <a:noFill/>
                        </a:ln>
                        <a:solidFill>
                          <a:schemeClr val="tx1"/>
                        </a:solidFill>
                        <a:effectLst/>
                        <a:latin typeface="Trebuchet MS" pitchFamily="34" charset="0"/>
                      </a:endParaRPr>
                    </a:p>
                  </a:txBody>
                  <a:tcPr horzOverflow="overflow">
                    <a:lnL w="12700" cap="flat" cmpd="sng" algn="ctr">
                      <a:noFill/>
                      <a:prstDash val="sysDash"/>
                      <a:round/>
                      <a:headEnd type="none" w="med" len="med"/>
                      <a:tailEnd type="none" w="med" len="med"/>
                    </a:lnL>
                    <a:lnR>
                      <a:noFill/>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C3"/>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1" i="0" u="none" strike="noStrike" cap="none" normalizeH="0" baseline="0" dirty="0" err="1" smtClean="0">
                          <a:ln>
                            <a:noFill/>
                          </a:ln>
                          <a:solidFill>
                            <a:schemeClr val="tx1"/>
                          </a:solidFill>
                          <a:effectLst/>
                          <a:latin typeface="Trebuchet MS" pitchFamily="34" charset="0"/>
                        </a:rPr>
                        <a:t>Flowline</a:t>
                      </a:r>
                      <a:r>
                        <a:rPr kumimoji="0" lang="en-US" sz="1300" b="1" i="0" u="none" strike="noStrike" cap="none" normalizeH="0" baseline="0" dirty="0" smtClean="0">
                          <a:ln>
                            <a:noFill/>
                          </a:ln>
                          <a:solidFill>
                            <a:schemeClr val="tx1"/>
                          </a:solidFill>
                          <a:effectLst/>
                          <a:latin typeface="Trebuchet MS" pitchFamily="34" charset="0"/>
                        </a:rPr>
                        <a:t>: </a:t>
                      </a:r>
                      <a:r>
                        <a:rPr kumimoji="0" lang="en-US" sz="1300" b="0" i="0" u="none" strike="noStrike" cap="none" normalizeH="0" baseline="0" dirty="0" smtClean="0">
                          <a:ln>
                            <a:noFill/>
                          </a:ln>
                          <a:solidFill>
                            <a:schemeClr val="tx1"/>
                          </a:solidFill>
                          <a:effectLst/>
                          <a:latin typeface="Trebuchet MS" pitchFamily="34" charset="0"/>
                        </a:rPr>
                        <a:t>Used to indicate the direction of flow of control.</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0" i="0" u="none" strike="noStrike" cap="none" normalizeH="0" baseline="0" dirty="0" smtClean="0">
                          <a:ln>
                            <a:noFill/>
                          </a:ln>
                          <a:solidFill>
                            <a:schemeClr val="tx1"/>
                          </a:solidFill>
                          <a:effectLst/>
                          <a:latin typeface="Trebuchet MS" pitchFamily="34" charset="0"/>
                        </a:rPr>
                        <a:t>                                                                                                             </a:t>
                      </a:r>
                      <a:r>
                        <a:rPr kumimoji="0" lang="en-US" sz="1500" b="1" i="1" u="none" strike="noStrike" cap="none" normalizeH="0" baseline="0" dirty="0" smtClean="0">
                          <a:ln>
                            <a:noFill/>
                          </a:ln>
                          <a:solidFill>
                            <a:schemeClr val="tx1"/>
                          </a:solidFill>
                          <a:effectLst/>
                          <a:latin typeface="Trebuchet MS" pitchFamily="34" charset="0"/>
                        </a:rPr>
                        <a:t>(pg. 39)</a:t>
                      </a:r>
                    </a:p>
                  </a:txBody>
                  <a:tcPr horzOverflow="overflow">
                    <a:lnL>
                      <a:noFill/>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50" name="Object 3"/>
          <p:cNvGraphicFramePr>
            <a:graphicFrameLocks noChangeAspect="1"/>
          </p:cNvGraphicFramePr>
          <p:nvPr>
            <p:extLst>
              <p:ext uri="{D42A27DB-BD31-4B8C-83A1-F6EECF244321}">
                <p14:modId xmlns:p14="http://schemas.microsoft.com/office/powerpoint/2010/main" val="1644849027"/>
              </p:ext>
            </p:extLst>
          </p:nvPr>
        </p:nvGraphicFramePr>
        <p:xfrm>
          <a:off x="457200" y="2116221"/>
          <a:ext cx="914400" cy="322179"/>
        </p:xfrm>
        <a:graphic>
          <a:graphicData uri="http://schemas.openxmlformats.org/presentationml/2006/ole">
            <mc:AlternateContent xmlns:mc="http://schemas.openxmlformats.org/markup-compatibility/2006">
              <mc:Choice xmlns:v="urn:schemas-microsoft-com:vml" Requires="v">
                <p:oleObj spid="_x0000_s30226" name="VISIO" r:id="rId3" imgW="934560" imgH="574560" progId="Visio.Drawing.6">
                  <p:embed/>
                </p:oleObj>
              </mc:Choice>
              <mc:Fallback>
                <p:oleObj name="VISIO" r:id="rId3" imgW="934560" imgH="57456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116221"/>
                        <a:ext cx="914400" cy="322179"/>
                      </a:xfrm>
                      <a:prstGeom prst="rect">
                        <a:avLst/>
                      </a:prstGeom>
                      <a:noFill/>
                      <a:ln>
                        <a:noFill/>
                      </a:ln>
                      <a:effectLst/>
                      <a:extLst/>
                    </p:spPr>
                  </p:pic>
                </p:oleObj>
              </mc:Fallback>
            </mc:AlternateContent>
          </a:graphicData>
        </a:graphic>
      </p:graphicFrame>
      <p:graphicFrame>
        <p:nvGraphicFramePr>
          <p:cNvPr id="2051" name="Object 4"/>
          <p:cNvGraphicFramePr>
            <a:graphicFrameLocks noChangeAspect="1"/>
          </p:cNvGraphicFramePr>
          <p:nvPr>
            <p:extLst>
              <p:ext uri="{D42A27DB-BD31-4B8C-83A1-F6EECF244321}">
                <p14:modId xmlns:p14="http://schemas.microsoft.com/office/powerpoint/2010/main" val="3497662943"/>
              </p:ext>
            </p:extLst>
          </p:nvPr>
        </p:nvGraphicFramePr>
        <p:xfrm>
          <a:off x="304800" y="2608179"/>
          <a:ext cx="1257300" cy="357188"/>
        </p:xfrm>
        <a:graphic>
          <a:graphicData uri="http://schemas.openxmlformats.org/presentationml/2006/ole">
            <mc:AlternateContent xmlns:mc="http://schemas.openxmlformats.org/markup-compatibility/2006">
              <mc:Choice xmlns:v="urn:schemas-microsoft-com:vml" Requires="v">
                <p:oleObj spid="_x0000_s30227" name="VISIO" r:id="rId5" imgW="1204560" imgH="574560" progId="Visio.Drawing.6">
                  <p:embed/>
                </p:oleObj>
              </mc:Choice>
              <mc:Fallback>
                <p:oleObj name="VISIO" r:id="rId5" imgW="1204560" imgH="57456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608179"/>
                        <a:ext cx="12573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5"/>
          <p:cNvGraphicFramePr>
            <a:graphicFrameLocks noChangeAspect="1"/>
          </p:cNvGraphicFramePr>
          <p:nvPr>
            <p:extLst>
              <p:ext uri="{D42A27DB-BD31-4B8C-83A1-F6EECF244321}">
                <p14:modId xmlns:p14="http://schemas.microsoft.com/office/powerpoint/2010/main" val="2173063927"/>
              </p:ext>
            </p:extLst>
          </p:nvPr>
        </p:nvGraphicFramePr>
        <p:xfrm>
          <a:off x="304800" y="3217779"/>
          <a:ext cx="1143000" cy="417513"/>
        </p:xfrm>
        <a:graphic>
          <a:graphicData uri="http://schemas.openxmlformats.org/presentationml/2006/ole">
            <mc:AlternateContent xmlns:mc="http://schemas.openxmlformats.org/markup-compatibility/2006">
              <mc:Choice xmlns:v="urn:schemas-microsoft-com:vml" Requires="v">
                <p:oleObj spid="_x0000_s30228" name="VISIO" r:id="rId7" imgW="934560" imgH="574560" progId="Visio.Drawing.6">
                  <p:embed/>
                </p:oleObj>
              </mc:Choice>
              <mc:Fallback>
                <p:oleObj name="VISIO" r:id="rId7" imgW="934560" imgH="57456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217779"/>
                        <a:ext cx="11430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6"/>
          <p:cNvGraphicFramePr>
            <a:graphicFrameLocks noChangeAspect="1"/>
          </p:cNvGraphicFramePr>
          <p:nvPr>
            <p:extLst>
              <p:ext uri="{D42A27DB-BD31-4B8C-83A1-F6EECF244321}">
                <p14:modId xmlns:p14="http://schemas.microsoft.com/office/powerpoint/2010/main" val="2830821407"/>
              </p:ext>
            </p:extLst>
          </p:nvPr>
        </p:nvGraphicFramePr>
        <p:xfrm>
          <a:off x="381000" y="3886200"/>
          <a:ext cx="914400" cy="333375"/>
        </p:xfrm>
        <a:graphic>
          <a:graphicData uri="http://schemas.openxmlformats.org/presentationml/2006/ole">
            <mc:AlternateContent xmlns:mc="http://schemas.openxmlformats.org/markup-compatibility/2006">
              <mc:Choice xmlns:v="urn:schemas-microsoft-com:vml" Requires="v">
                <p:oleObj spid="_x0000_s30229" name="VISIO" r:id="rId9" imgW="934560" imgH="574560" progId="Visio.Drawing.6">
                  <p:embed/>
                </p:oleObj>
              </mc:Choice>
              <mc:Fallback>
                <p:oleObj name="VISIO" r:id="rId9" imgW="934560" imgH="57456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3886200"/>
                        <a:ext cx="914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7"/>
          <p:cNvGraphicFramePr>
            <a:graphicFrameLocks noChangeAspect="1"/>
          </p:cNvGraphicFramePr>
          <p:nvPr>
            <p:extLst>
              <p:ext uri="{D42A27DB-BD31-4B8C-83A1-F6EECF244321}">
                <p14:modId xmlns:p14="http://schemas.microsoft.com/office/powerpoint/2010/main" val="2119469842"/>
              </p:ext>
            </p:extLst>
          </p:nvPr>
        </p:nvGraphicFramePr>
        <p:xfrm>
          <a:off x="609600" y="4513179"/>
          <a:ext cx="304800" cy="271463"/>
        </p:xfrm>
        <a:graphic>
          <a:graphicData uri="http://schemas.openxmlformats.org/presentationml/2006/ole">
            <mc:AlternateContent xmlns:mc="http://schemas.openxmlformats.org/markup-compatibility/2006">
              <mc:Choice xmlns:v="urn:schemas-microsoft-com:vml" Requires="v">
                <p:oleObj spid="_x0000_s30230" name="VISIO" r:id="rId11" imgW="394560" imgH="394560" progId="Visio.Drawing.6">
                  <p:embed/>
                </p:oleObj>
              </mc:Choice>
              <mc:Fallback>
                <p:oleObj name="VISIO" r:id="rId11" imgW="394560" imgH="394560"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4513179"/>
                        <a:ext cx="30480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8"/>
          <p:cNvGraphicFramePr>
            <a:graphicFrameLocks noChangeAspect="1"/>
          </p:cNvGraphicFramePr>
          <p:nvPr>
            <p:extLst>
              <p:ext uri="{D42A27DB-BD31-4B8C-83A1-F6EECF244321}">
                <p14:modId xmlns:p14="http://schemas.microsoft.com/office/powerpoint/2010/main" val="1935584506"/>
              </p:ext>
            </p:extLst>
          </p:nvPr>
        </p:nvGraphicFramePr>
        <p:xfrm>
          <a:off x="609600" y="4986337"/>
          <a:ext cx="457200" cy="271463"/>
        </p:xfrm>
        <a:graphic>
          <a:graphicData uri="http://schemas.openxmlformats.org/presentationml/2006/ole">
            <mc:AlternateContent xmlns:mc="http://schemas.openxmlformats.org/markup-compatibility/2006">
              <mc:Choice xmlns:v="urn:schemas-microsoft-com:vml" Requires="v">
                <p:oleObj spid="_x0000_s30231" name="VISIO" r:id="rId13" imgW="491760" imgH="491760" progId="Visio.Drawing.6">
                  <p:embed/>
                </p:oleObj>
              </mc:Choice>
              <mc:Fallback>
                <p:oleObj name="VISIO" r:id="rId13" imgW="491760" imgH="491760" progId="Visio.Drawing.6">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 y="4986337"/>
                        <a:ext cx="45720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6" name="Line 60"/>
          <p:cNvSpPr>
            <a:spLocks noChangeShapeType="1"/>
          </p:cNvSpPr>
          <p:nvPr/>
        </p:nvSpPr>
        <p:spPr bwMode="auto">
          <a:xfrm flipV="1">
            <a:off x="457200" y="6242802"/>
            <a:ext cx="800100" cy="559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056" name="Object 2"/>
          <p:cNvGraphicFramePr>
            <a:graphicFrameLocks noChangeAspect="1"/>
          </p:cNvGraphicFramePr>
          <p:nvPr>
            <p:extLst>
              <p:ext uri="{D42A27DB-BD31-4B8C-83A1-F6EECF244321}">
                <p14:modId xmlns:p14="http://schemas.microsoft.com/office/powerpoint/2010/main" val="355029563"/>
              </p:ext>
            </p:extLst>
          </p:nvPr>
        </p:nvGraphicFramePr>
        <p:xfrm>
          <a:off x="381000" y="1422555"/>
          <a:ext cx="976630" cy="412512"/>
        </p:xfrm>
        <a:graphic>
          <a:graphicData uri="http://schemas.openxmlformats.org/presentationml/2006/ole">
            <mc:AlternateContent xmlns:mc="http://schemas.openxmlformats.org/markup-compatibility/2006">
              <mc:Choice xmlns:v="urn:schemas-microsoft-com:vml" Requires="v">
                <p:oleObj spid="_x0000_s30232" name="VISIO" r:id="rId15" imgW="934560" imgH="394560" progId="Visio.Drawing.6">
                  <p:embed/>
                </p:oleObj>
              </mc:Choice>
              <mc:Fallback>
                <p:oleObj name="VISIO" r:id="rId15" imgW="934560" imgH="394560" progId="Visio.Drawing.6">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1000" y="1422555"/>
                        <a:ext cx="976630" cy="412512"/>
                      </a:xfrm>
                      <a:prstGeom prst="rect">
                        <a:avLst/>
                      </a:prstGeom>
                      <a:noFill/>
                      <a:ln>
                        <a:noFill/>
                      </a:ln>
                      <a:effectLst/>
                      <a:extLst/>
                    </p:spPr>
                  </p:pic>
                </p:oleObj>
              </mc:Fallback>
            </mc:AlternateContent>
          </a:graphicData>
        </a:graphic>
      </p:graphicFrame>
      <p:graphicFrame>
        <p:nvGraphicFramePr>
          <p:cNvPr id="2057" name="Object 9"/>
          <p:cNvGraphicFramePr>
            <a:graphicFrameLocks noChangeAspect="1"/>
          </p:cNvGraphicFramePr>
          <p:nvPr>
            <p:extLst>
              <p:ext uri="{D42A27DB-BD31-4B8C-83A1-F6EECF244321}">
                <p14:modId xmlns:p14="http://schemas.microsoft.com/office/powerpoint/2010/main" val="1884006975"/>
              </p:ext>
            </p:extLst>
          </p:nvPr>
        </p:nvGraphicFramePr>
        <p:xfrm>
          <a:off x="599209" y="5486400"/>
          <a:ext cx="1316182" cy="346364"/>
        </p:xfrm>
        <a:graphic>
          <a:graphicData uri="http://schemas.openxmlformats.org/presentationml/2006/ole">
            <mc:AlternateContent xmlns:mc="http://schemas.openxmlformats.org/markup-compatibility/2006">
              <mc:Choice xmlns:v="urn:schemas-microsoft-com:vml" Requires="v">
                <p:oleObj spid="_x0000_s30233" name="VISIO" r:id="rId17" imgW="5679000" imgH="938880" progId="Visio.Drawing.6">
                  <p:embed/>
                </p:oleObj>
              </mc:Choice>
              <mc:Fallback>
                <p:oleObj name="VISIO" r:id="rId17" imgW="5679000" imgH="938880" progId="Visio.Drawing.6">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9209" y="5486400"/>
                        <a:ext cx="1316182" cy="34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itle 1"/>
          <p:cNvSpPr>
            <a:spLocks noGrp="1"/>
          </p:cNvSpPr>
          <p:nvPr>
            <p:ph type="title"/>
          </p:nvPr>
        </p:nvSpPr>
        <p:spPr>
          <a:xfrm>
            <a:off x="1676400" y="26069"/>
            <a:ext cx="7291137" cy="1143000"/>
          </a:xfrm>
        </p:spPr>
        <p:txBody>
          <a:bodyPr/>
          <a:lstStyle/>
          <a:p>
            <a:r>
              <a:rPr lang="en-US" altLang="en-US" b="1" dirty="0" smtClean="0">
                <a:effectLst>
                  <a:outerShdw blurRad="38100" dist="38100" dir="2700000" algn="tl">
                    <a:srgbClr val="000000">
                      <a:alpha val="43137"/>
                    </a:srgbClr>
                  </a:outerShdw>
                </a:effectLst>
              </a:rPr>
              <a:t>Flowchart Symbol</a:t>
            </a:r>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08540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Flowchart </a:t>
            </a:r>
            <a:r>
              <a:rPr lang="en-US" altLang="en-US" dirty="0"/>
              <a:t>Explanation</a:t>
            </a:r>
            <a:endParaRPr lang="en-GB" dirty="0"/>
          </a:p>
        </p:txBody>
      </p:sp>
      <p:graphicFrame>
        <p:nvGraphicFramePr>
          <p:cNvPr id="10" name="Object 3"/>
          <p:cNvGraphicFramePr>
            <a:graphicFrameLocks noChangeAspect="1"/>
          </p:cNvGraphicFramePr>
          <p:nvPr>
            <p:extLst>
              <p:ext uri="{D42A27DB-BD31-4B8C-83A1-F6EECF244321}">
                <p14:modId xmlns:p14="http://schemas.microsoft.com/office/powerpoint/2010/main" val="843232500"/>
              </p:ext>
            </p:extLst>
          </p:nvPr>
        </p:nvGraphicFramePr>
        <p:xfrm>
          <a:off x="1219200" y="1066800"/>
          <a:ext cx="3644900" cy="5524500"/>
        </p:xfrm>
        <a:graphic>
          <a:graphicData uri="http://schemas.openxmlformats.org/presentationml/2006/ole">
            <mc:AlternateContent xmlns:mc="http://schemas.openxmlformats.org/markup-compatibility/2006">
              <mc:Choice xmlns:v="urn:schemas-microsoft-com:vml" Requires="v">
                <p:oleObj spid="_x0000_s52259" name="Visio" r:id="rId3" imgW="2646455" imgH="4179639" progId="Visio.Drawing.11">
                  <p:embed/>
                </p:oleObj>
              </mc:Choice>
              <mc:Fallback>
                <p:oleObj name="Visio" r:id="rId3" imgW="2646455" imgH="4179639" progId="Visio.Drawing.11">
                  <p:embed/>
                  <p:pic>
                    <p:nvPicPr>
                      <p:cNvPr id="0" name=""/>
                      <p:cNvPicPr>
                        <a:picLocks noChangeAspect="1" noChangeArrowheads="1"/>
                      </p:cNvPicPr>
                      <p:nvPr/>
                    </p:nvPicPr>
                    <p:blipFill>
                      <a:blip r:embed="rId4"/>
                      <a:srcRect/>
                      <a:stretch>
                        <a:fillRect/>
                      </a:stretch>
                    </p:blipFill>
                    <p:spPr bwMode="auto">
                      <a:xfrm>
                        <a:off x="1219200" y="1066800"/>
                        <a:ext cx="3644900" cy="5524500"/>
                      </a:xfrm>
                      <a:prstGeom prst="rect">
                        <a:avLst/>
                      </a:prstGeom>
                      <a:noFill/>
                      <a:extLst/>
                    </p:spPr>
                  </p:pic>
                </p:oleObj>
              </mc:Fallback>
            </mc:AlternateContent>
          </a:graphicData>
        </a:graphic>
      </p:graphicFrame>
      <p:grpSp>
        <p:nvGrpSpPr>
          <p:cNvPr id="7" name="Group 4"/>
          <p:cNvGrpSpPr>
            <a:grpSpLocks/>
          </p:cNvGrpSpPr>
          <p:nvPr/>
        </p:nvGrpSpPr>
        <p:grpSpPr bwMode="auto">
          <a:xfrm>
            <a:off x="4178300" y="1600200"/>
            <a:ext cx="3060700" cy="533400"/>
            <a:chOff x="3168" y="576"/>
            <a:chExt cx="1344" cy="336"/>
          </a:xfrm>
        </p:grpSpPr>
        <p:sp>
          <p:nvSpPr>
            <p:cNvPr id="8" name="Line 5"/>
            <p:cNvSpPr>
              <a:spLocks noChangeShapeType="1"/>
            </p:cNvSpPr>
            <p:nvPr/>
          </p:nvSpPr>
          <p:spPr bwMode="auto">
            <a:xfrm>
              <a:off x="3168" y="720"/>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AutoShape 6"/>
            <p:cNvSpPr>
              <a:spLocks noChangeArrowheads="1"/>
            </p:cNvSpPr>
            <p:nvPr/>
          </p:nvSpPr>
          <p:spPr bwMode="auto">
            <a:xfrm>
              <a:off x="3696" y="576"/>
              <a:ext cx="816" cy="336"/>
            </a:xfrm>
            <a:prstGeom prst="roundRect">
              <a:avLst>
                <a:gd name="adj" fmla="val 16667"/>
              </a:avLst>
            </a:prstGeom>
            <a:solidFill>
              <a:srgbClr val="FFFF99"/>
            </a:solidFill>
            <a:ln w="254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latin typeface="Trebuchet MS" panose="020B0603020202020204" pitchFamily="34" charset="0"/>
                </a:rPr>
                <a:t>Start Terminal. </a:t>
              </a:r>
            </a:p>
            <a:p>
              <a:pPr eaLnBrk="1" hangingPunct="1"/>
              <a:r>
                <a:rPr lang="en-US" altLang="en-US" sz="1200" dirty="0">
                  <a:latin typeface="Trebuchet MS" panose="020B0603020202020204" pitchFamily="34" charset="0"/>
                </a:rPr>
                <a:t>Program start </a:t>
              </a:r>
              <a:r>
                <a:rPr lang="en-US" altLang="en-US" sz="1200" dirty="0" smtClean="0">
                  <a:latin typeface="Trebuchet MS" panose="020B0603020202020204" pitchFamily="34" charset="0"/>
                </a:rPr>
                <a:t>here</a:t>
              </a:r>
              <a:endParaRPr lang="en-US" altLang="en-US" sz="1200" dirty="0">
                <a:latin typeface="Trebuchet MS" panose="020B0603020202020204" pitchFamily="34" charset="0"/>
              </a:endParaRPr>
            </a:p>
          </p:txBody>
        </p:sp>
      </p:grpSp>
      <p:grpSp>
        <p:nvGrpSpPr>
          <p:cNvPr id="11" name="Group 7"/>
          <p:cNvGrpSpPr>
            <a:grpSpLocks/>
          </p:cNvGrpSpPr>
          <p:nvPr/>
        </p:nvGrpSpPr>
        <p:grpSpPr bwMode="auto">
          <a:xfrm>
            <a:off x="4178300" y="5715000"/>
            <a:ext cx="3060700" cy="533400"/>
            <a:chOff x="3168" y="576"/>
            <a:chExt cx="1344" cy="336"/>
          </a:xfrm>
        </p:grpSpPr>
        <p:sp>
          <p:nvSpPr>
            <p:cNvPr id="12" name="Line 8"/>
            <p:cNvSpPr>
              <a:spLocks noChangeShapeType="1"/>
            </p:cNvSpPr>
            <p:nvPr/>
          </p:nvSpPr>
          <p:spPr bwMode="auto">
            <a:xfrm>
              <a:off x="3168" y="720"/>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AutoShape 9"/>
            <p:cNvSpPr>
              <a:spLocks noChangeArrowheads="1"/>
            </p:cNvSpPr>
            <p:nvPr/>
          </p:nvSpPr>
          <p:spPr bwMode="auto">
            <a:xfrm>
              <a:off x="3696" y="576"/>
              <a:ext cx="816" cy="336"/>
            </a:xfrm>
            <a:prstGeom prst="roundRect">
              <a:avLst>
                <a:gd name="adj" fmla="val 16667"/>
              </a:avLst>
            </a:prstGeom>
            <a:solidFill>
              <a:srgbClr val="FFFF99"/>
            </a:solidFill>
            <a:ln w="254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latin typeface="Trebuchet MS" panose="020B0603020202020204" pitchFamily="34" charset="0"/>
                </a:rPr>
                <a:t>Stop Terminal</a:t>
              </a:r>
            </a:p>
            <a:p>
              <a:pPr eaLnBrk="1" hangingPunct="1"/>
              <a:r>
                <a:rPr lang="en-US" altLang="en-US" sz="1200" dirty="0">
                  <a:latin typeface="Trebuchet MS" panose="020B0603020202020204" pitchFamily="34" charset="0"/>
                </a:rPr>
                <a:t>Program end </a:t>
              </a:r>
              <a:r>
                <a:rPr lang="en-US" altLang="en-US" sz="1200" dirty="0" smtClean="0">
                  <a:latin typeface="Trebuchet MS" panose="020B0603020202020204" pitchFamily="34" charset="0"/>
                </a:rPr>
                <a:t>here</a:t>
              </a:r>
              <a:endParaRPr lang="en-US" altLang="en-US" sz="1200" dirty="0">
                <a:latin typeface="Trebuchet MS" panose="020B0603020202020204" pitchFamily="34" charset="0"/>
              </a:endParaRPr>
            </a:p>
          </p:txBody>
        </p:sp>
      </p:grpSp>
      <p:grpSp>
        <p:nvGrpSpPr>
          <p:cNvPr id="14" name="Group 10"/>
          <p:cNvGrpSpPr>
            <a:grpSpLocks/>
          </p:cNvGrpSpPr>
          <p:nvPr/>
        </p:nvGrpSpPr>
        <p:grpSpPr bwMode="auto">
          <a:xfrm>
            <a:off x="4178300" y="2514600"/>
            <a:ext cx="3060700" cy="533400"/>
            <a:chOff x="3168" y="576"/>
            <a:chExt cx="1344" cy="336"/>
          </a:xfrm>
        </p:grpSpPr>
        <p:sp>
          <p:nvSpPr>
            <p:cNvPr id="15" name="Line 11"/>
            <p:cNvSpPr>
              <a:spLocks noChangeShapeType="1"/>
            </p:cNvSpPr>
            <p:nvPr/>
          </p:nvSpPr>
          <p:spPr bwMode="auto">
            <a:xfrm>
              <a:off x="3168" y="720"/>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AutoShape 12"/>
            <p:cNvSpPr>
              <a:spLocks noChangeArrowheads="1"/>
            </p:cNvSpPr>
            <p:nvPr/>
          </p:nvSpPr>
          <p:spPr bwMode="auto">
            <a:xfrm>
              <a:off x="3696" y="576"/>
              <a:ext cx="816" cy="336"/>
            </a:xfrm>
            <a:prstGeom prst="roundRect">
              <a:avLst>
                <a:gd name="adj" fmla="val 16667"/>
              </a:avLst>
            </a:prstGeom>
            <a:solidFill>
              <a:srgbClr val="FFFF99"/>
            </a:solidFill>
            <a:ln w="254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latin typeface="Trebuchet MS" panose="020B0603020202020204" pitchFamily="34" charset="0"/>
                </a:rPr>
                <a:t>Input.</a:t>
              </a:r>
            </a:p>
            <a:p>
              <a:pPr eaLnBrk="1" hangingPunct="1"/>
              <a:r>
                <a:rPr lang="en-US" altLang="en-US" sz="1200" dirty="0">
                  <a:latin typeface="Trebuchet MS" panose="020B0603020202020204" pitchFamily="34" charset="0"/>
                </a:rPr>
                <a:t>Enter values for </a:t>
              </a:r>
              <a:r>
                <a:rPr lang="en-US" altLang="en-US" sz="1200" dirty="0" smtClean="0">
                  <a:latin typeface="Trebuchet MS" panose="020B0603020202020204" pitchFamily="34" charset="0"/>
                </a:rPr>
                <a:t>A </a:t>
              </a:r>
              <a:r>
                <a:rPr lang="en-US" altLang="en-US" sz="1200" dirty="0">
                  <a:latin typeface="Trebuchet MS" panose="020B0603020202020204" pitchFamily="34" charset="0"/>
                </a:rPr>
                <a:t>and B</a:t>
              </a:r>
            </a:p>
          </p:txBody>
        </p:sp>
      </p:grpSp>
      <p:grpSp>
        <p:nvGrpSpPr>
          <p:cNvPr id="17" name="Group 13"/>
          <p:cNvGrpSpPr>
            <a:grpSpLocks/>
          </p:cNvGrpSpPr>
          <p:nvPr/>
        </p:nvGrpSpPr>
        <p:grpSpPr bwMode="auto">
          <a:xfrm>
            <a:off x="4178300" y="3581400"/>
            <a:ext cx="3060700" cy="533400"/>
            <a:chOff x="3168" y="576"/>
            <a:chExt cx="1344" cy="336"/>
          </a:xfrm>
        </p:grpSpPr>
        <p:sp>
          <p:nvSpPr>
            <p:cNvPr id="18" name="Line 14"/>
            <p:cNvSpPr>
              <a:spLocks noChangeShapeType="1"/>
            </p:cNvSpPr>
            <p:nvPr/>
          </p:nvSpPr>
          <p:spPr bwMode="auto">
            <a:xfrm>
              <a:off x="3168" y="720"/>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AutoShape 15"/>
            <p:cNvSpPr>
              <a:spLocks noChangeArrowheads="1"/>
            </p:cNvSpPr>
            <p:nvPr/>
          </p:nvSpPr>
          <p:spPr bwMode="auto">
            <a:xfrm>
              <a:off x="3696" y="576"/>
              <a:ext cx="816" cy="336"/>
            </a:xfrm>
            <a:prstGeom prst="roundRect">
              <a:avLst>
                <a:gd name="adj" fmla="val 16667"/>
              </a:avLst>
            </a:prstGeom>
            <a:solidFill>
              <a:srgbClr val="FFFF99"/>
            </a:solidFill>
            <a:ln w="254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smtClean="0">
                  <a:latin typeface="Trebuchet MS" panose="020B0603020202020204" pitchFamily="34" charset="0"/>
                </a:rPr>
                <a:t>Process.</a:t>
              </a:r>
              <a:endParaRPr lang="en-US" altLang="en-US" sz="1400" dirty="0">
                <a:latin typeface="Trebuchet MS" panose="020B0603020202020204" pitchFamily="34" charset="0"/>
              </a:endParaRPr>
            </a:p>
          </p:txBody>
        </p:sp>
      </p:grpSp>
      <p:grpSp>
        <p:nvGrpSpPr>
          <p:cNvPr id="20" name="Group 16"/>
          <p:cNvGrpSpPr>
            <a:grpSpLocks/>
          </p:cNvGrpSpPr>
          <p:nvPr/>
        </p:nvGrpSpPr>
        <p:grpSpPr bwMode="auto">
          <a:xfrm>
            <a:off x="4178300" y="4800600"/>
            <a:ext cx="3060700" cy="533400"/>
            <a:chOff x="3168" y="576"/>
            <a:chExt cx="1344" cy="336"/>
          </a:xfrm>
        </p:grpSpPr>
        <p:sp>
          <p:nvSpPr>
            <p:cNvPr id="21" name="Line 17"/>
            <p:cNvSpPr>
              <a:spLocks noChangeShapeType="1"/>
            </p:cNvSpPr>
            <p:nvPr/>
          </p:nvSpPr>
          <p:spPr bwMode="auto">
            <a:xfrm>
              <a:off x="3168" y="720"/>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AutoShape 18"/>
            <p:cNvSpPr>
              <a:spLocks noChangeArrowheads="1"/>
            </p:cNvSpPr>
            <p:nvPr/>
          </p:nvSpPr>
          <p:spPr bwMode="auto">
            <a:xfrm>
              <a:off x="3696" y="576"/>
              <a:ext cx="816" cy="336"/>
            </a:xfrm>
            <a:prstGeom prst="roundRect">
              <a:avLst>
                <a:gd name="adj" fmla="val 16667"/>
              </a:avLst>
            </a:prstGeom>
            <a:solidFill>
              <a:srgbClr val="FFFF99"/>
            </a:solidFill>
            <a:ln w="254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latin typeface="Trebuchet MS" panose="020B0603020202020204" pitchFamily="34" charset="0"/>
                </a:rPr>
                <a:t>Output</a:t>
              </a:r>
            </a:p>
          </p:txBody>
        </p:sp>
      </p:grpSp>
    </p:spTree>
    <p:extLst>
      <p:ext uri="{BB962C8B-B14F-4D97-AF65-F5344CB8AC3E}">
        <p14:creationId xmlns:p14="http://schemas.microsoft.com/office/powerpoint/2010/main" val="1876629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 Use of comments/ description</a:t>
            </a:r>
            <a:endParaRPr lang="en-GB" dirty="0"/>
          </a:p>
        </p:txBody>
      </p:sp>
      <p:graphicFrame>
        <p:nvGraphicFramePr>
          <p:cNvPr id="23" name="Object 2"/>
          <p:cNvGraphicFramePr>
            <a:graphicFrameLocks noChangeAspect="1"/>
          </p:cNvGraphicFramePr>
          <p:nvPr>
            <p:extLst>
              <p:ext uri="{D42A27DB-BD31-4B8C-83A1-F6EECF244321}">
                <p14:modId xmlns:p14="http://schemas.microsoft.com/office/powerpoint/2010/main" val="1565638364"/>
              </p:ext>
            </p:extLst>
          </p:nvPr>
        </p:nvGraphicFramePr>
        <p:xfrm>
          <a:off x="1778000" y="1676400"/>
          <a:ext cx="5689600" cy="4638675"/>
        </p:xfrm>
        <a:graphic>
          <a:graphicData uri="http://schemas.openxmlformats.org/presentationml/2006/ole">
            <mc:AlternateContent xmlns:mc="http://schemas.openxmlformats.org/markup-compatibility/2006">
              <mc:Choice xmlns:v="urn:schemas-microsoft-com:vml" Requires="v">
                <p:oleObj spid="_x0000_s53281" name="Visio" r:id="rId3" imgW="5131459" imgH="3853780" progId="Visio.Drawing.11">
                  <p:embed/>
                </p:oleObj>
              </mc:Choice>
              <mc:Fallback>
                <p:oleObj name="Visio" r:id="rId3" imgW="5131459" imgH="3853780" progId="Visio.Drawing.11">
                  <p:embed/>
                  <p:pic>
                    <p:nvPicPr>
                      <p:cNvPr id="0" name=""/>
                      <p:cNvPicPr>
                        <a:picLocks noChangeAspect="1" noChangeArrowheads="1"/>
                      </p:cNvPicPr>
                      <p:nvPr/>
                    </p:nvPicPr>
                    <p:blipFill>
                      <a:blip r:embed="rId4"/>
                      <a:srcRect/>
                      <a:stretch>
                        <a:fillRect/>
                      </a:stretch>
                    </p:blipFill>
                    <p:spPr bwMode="auto">
                      <a:xfrm>
                        <a:off x="1778000" y="1676400"/>
                        <a:ext cx="5689600" cy="4638675"/>
                      </a:xfrm>
                      <a:prstGeom prst="rect">
                        <a:avLst/>
                      </a:prstGeom>
                      <a:solidFill>
                        <a:schemeClr val="accent3"/>
                      </a:solidFill>
                      <a:ln>
                        <a:noFill/>
                      </a:ln>
                      <a:effectLst/>
                      <a:extLst/>
                    </p:spPr>
                  </p:pic>
                </p:oleObj>
              </mc:Fallback>
            </mc:AlternateContent>
          </a:graphicData>
        </a:graphic>
      </p:graphicFrame>
    </p:spTree>
    <p:extLst>
      <p:ext uri="{BB962C8B-B14F-4D97-AF65-F5344CB8AC3E}">
        <p14:creationId xmlns:p14="http://schemas.microsoft.com/office/powerpoint/2010/main" val="3451516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 Use of connectors on the same page</a:t>
            </a:r>
            <a:endParaRPr lang="en-GB" dirty="0"/>
          </a:p>
        </p:txBody>
      </p:sp>
      <p:graphicFrame>
        <p:nvGraphicFramePr>
          <p:cNvPr id="4" name="Object 2"/>
          <p:cNvGraphicFramePr>
            <a:graphicFrameLocks noChangeAspect="1"/>
          </p:cNvGraphicFramePr>
          <p:nvPr>
            <p:extLst>
              <p:ext uri="{D42A27DB-BD31-4B8C-83A1-F6EECF244321}">
                <p14:modId xmlns:p14="http://schemas.microsoft.com/office/powerpoint/2010/main" val="4245694075"/>
              </p:ext>
            </p:extLst>
          </p:nvPr>
        </p:nvGraphicFramePr>
        <p:xfrm>
          <a:off x="606425" y="1449388"/>
          <a:ext cx="4910138" cy="4981575"/>
        </p:xfrm>
        <a:graphic>
          <a:graphicData uri="http://schemas.openxmlformats.org/presentationml/2006/ole">
            <mc:AlternateContent xmlns:mc="http://schemas.openxmlformats.org/markup-compatibility/2006">
              <mc:Choice xmlns:v="urn:schemas-microsoft-com:vml" Requires="v">
                <p:oleObj spid="_x0000_s54306" name="Visio" r:id="rId3" imgW="4905512" imgH="4984727" progId="Visio.Drawing.11">
                  <p:embed/>
                </p:oleObj>
              </mc:Choice>
              <mc:Fallback>
                <p:oleObj name="Visio" r:id="rId3" imgW="4905512" imgH="4984727" progId="Visio.Drawing.11">
                  <p:embed/>
                  <p:pic>
                    <p:nvPicPr>
                      <p:cNvPr id="0" name=""/>
                      <p:cNvPicPr>
                        <a:picLocks noChangeAspect="1" noChangeArrowheads="1"/>
                      </p:cNvPicPr>
                      <p:nvPr/>
                    </p:nvPicPr>
                    <p:blipFill>
                      <a:blip r:embed="rId4"/>
                      <a:srcRect/>
                      <a:stretch>
                        <a:fillRect/>
                      </a:stretch>
                    </p:blipFill>
                    <p:spPr bwMode="auto">
                      <a:xfrm>
                        <a:off x="606425" y="1449388"/>
                        <a:ext cx="4910138" cy="4981575"/>
                      </a:xfrm>
                      <a:prstGeom prst="rect">
                        <a:avLst/>
                      </a:prstGeom>
                      <a:solidFill>
                        <a:schemeClr val="accent5"/>
                      </a:solidFill>
                      <a:ln>
                        <a:noFill/>
                      </a:ln>
                      <a:effectLst/>
                      <a:extLst/>
                    </p:spPr>
                  </p:pic>
                </p:oleObj>
              </mc:Fallback>
            </mc:AlternateContent>
          </a:graphicData>
        </a:graphic>
      </p:graphicFrame>
      <p:sp>
        <p:nvSpPr>
          <p:cNvPr id="6" name="Rectangle 7"/>
          <p:cNvSpPr>
            <a:spLocks noChangeArrowheads="1"/>
          </p:cNvSpPr>
          <p:nvPr/>
        </p:nvSpPr>
        <p:spPr bwMode="auto">
          <a:xfrm>
            <a:off x="5638800" y="2895600"/>
            <a:ext cx="34115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66700" indent="-266700" eaLnBrk="1" hangingPunct="1"/>
            <a:r>
              <a:rPr lang="en-US" altLang="en-US" dirty="0">
                <a:solidFill>
                  <a:schemeClr val="accent2"/>
                </a:solidFill>
                <a:latin typeface="+mn-lt"/>
              </a:rPr>
              <a:t>1- connection on the same flowchart </a:t>
            </a:r>
            <a:r>
              <a:rPr lang="en-US" altLang="en-US" dirty="0" smtClean="0">
                <a:solidFill>
                  <a:schemeClr val="accent2"/>
                </a:solidFill>
                <a:latin typeface="+mn-lt"/>
              </a:rPr>
              <a:t>portion</a:t>
            </a:r>
          </a:p>
          <a:p>
            <a:pPr marL="266700" indent="-266700" eaLnBrk="1" hangingPunct="1"/>
            <a:r>
              <a:rPr lang="en-US" altLang="en-US" dirty="0" smtClean="0">
                <a:solidFill>
                  <a:schemeClr val="accent2"/>
                </a:solidFill>
                <a:latin typeface="+mn-lt"/>
              </a:rPr>
              <a:t>2- </a:t>
            </a:r>
            <a:r>
              <a:rPr lang="en-US" altLang="en-US" dirty="0">
                <a:solidFill>
                  <a:schemeClr val="accent2"/>
                </a:solidFill>
                <a:latin typeface="+mn-lt"/>
              </a:rPr>
              <a:t>connection on the different flowchart portion</a:t>
            </a:r>
          </a:p>
        </p:txBody>
      </p:sp>
    </p:spTree>
    <p:extLst>
      <p:ext uri="{BB962C8B-B14F-4D97-AF65-F5344CB8AC3E}">
        <p14:creationId xmlns:p14="http://schemas.microsoft.com/office/powerpoint/2010/main" val="39260812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 Use of connectors on the </a:t>
            </a:r>
            <a:r>
              <a:rPr lang="en-US" altLang="en-US" dirty="0" smtClean="0"/>
              <a:t>different </a:t>
            </a:r>
            <a:r>
              <a:rPr lang="en-US" altLang="en-US" dirty="0"/>
              <a:t>page</a:t>
            </a:r>
            <a:endParaRPr lang="en-GB" dirty="0"/>
          </a:p>
        </p:txBody>
      </p:sp>
      <p:graphicFrame>
        <p:nvGraphicFramePr>
          <p:cNvPr id="5" name="Object 2"/>
          <p:cNvGraphicFramePr>
            <a:graphicFrameLocks noChangeAspect="1"/>
          </p:cNvGraphicFramePr>
          <p:nvPr>
            <p:extLst>
              <p:ext uri="{D42A27DB-BD31-4B8C-83A1-F6EECF244321}">
                <p14:modId xmlns:p14="http://schemas.microsoft.com/office/powerpoint/2010/main" val="3455155286"/>
              </p:ext>
            </p:extLst>
          </p:nvPr>
        </p:nvGraphicFramePr>
        <p:xfrm>
          <a:off x="1458913" y="1571625"/>
          <a:ext cx="3103562" cy="4654550"/>
        </p:xfrm>
        <a:graphic>
          <a:graphicData uri="http://schemas.openxmlformats.org/presentationml/2006/ole">
            <mc:AlternateContent xmlns:mc="http://schemas.openxmlformats.org/markup-compatibility/2006">
              <mc:Choice xmlns:v="urn:schemas-microsoft-com:vml" Requires="v">
                <p:oleObj spid="_x0000_s55357" name="Visio" r:id="rId3" imgW="2923583" imgH="4380392" progId="Visio.Drawing.11">
                  <p:embed/>
                </p:oleObj>
              </mc:Choice>
              <mc:Fallback>
                <p:oleObj name="Visio" r:id="rId3" imgW="2923583" imgH="4380392" progId="Visio.Drawing.11">
                  <p:embed/>
                  <p:pic>
                    <p:nvPicPr>
                      <p:cNvPr id="0" name=""/>
                      <p:cNvPicPr>
                        <a:picLocks noChangeAspect="1" noChangeArrowheads="1"/>
                      </p:cNvPicPr>
                      <p:nvPr/>
                    </p:nvPicPr>
                    <p:blipFill>
                      <a:blip r:embed="rId4"/>
                      <a:srcRect/>
                      <a:stretch>
                        <a:fillRect/>
                      </a:stretch>
                    </p:blipFill>
                    <p:spPr bwMode="auto">
                      <a:xfrm>
                        <a:off x="1458913" y="1571625"/>
                        <a:ext cx="3103562" cy="4654550"/>
                      </a:xfrm>
                      <a:prstGeom prst="rect">
                        <a:avLst/>
                      </a:prstGeom>
                      <a:solidFill>
                        <a:schemeClr val="accent4"/>
                      </a:solidFill>
                      <a:ln>
                        <a:noFill/>
                      </a:ln>
                      <a:effectLst/>
                      <a:extLst/>
                    </p:spPr>
                  </p:pic>
                </p:oleObj>
              </mc:Fallback>
            </mc:AlternateContent>
          </a:graphicData>
        </a:graphic>
      </p:graphicFrame>
      <p:graphicFrame>
        <p:nvGraphicFramePr>
          <p:cNvPr id="7" name="Object 3"/>
          <p:cNvGraphicFramePr>
            <a:graphicFrameLocks noChangeAspect="1"/>
          </p:cNvGraphicFramePr>
          <p:nvPr>
            <p:extLst>
              <p:ext uri="{D42A27DB-BD31-4B8C-83A1-F6EECF244321}">
                <p14:modId xmlns:p14="http://schemas.microsoft.com/office/powerpoint/2010/main" val="3694672841"/>
              </p:ext>
            </p:extLst>
          </p:nvPr>
        </p:nvGraphicFramePr>
        <p:xfrm>
          <a:off x="5410200" y="1571625"/>
          <a:ext cx="2433637" cy="3914775"/>
        </p:xfrm>
        <a:graphic>
          <a:graphicData uri="http://schemas.openxmlformats.org/presentationml/2006/ole">
            <mc:AlternateContent xmlns:mc="http://schemas.openxmlformats.org/markup-compatibility/2006">
              <mc:Choice xmlns:v="urn:schemas-microsoft-com:vml" Requires="v">
                <p:oleObj spid="_x0000_s55358" name="Visio" r:id="rId5" imgW="1832129" imgH="2950603" progId="Visio.Drawing.11">
                  <p:embed/>
                </p:oleObj>
              </mc:Choice>
              <mc:Fallback>
                <p:oleObj name="Visio" r:id="rId5" imgW="1832129" imgH="2950603" progId="Visio.Drawing.11">
                  <p:embed/>
                  <p:pic>
                    <p:nvPicPr>
                      <p:cNvPr id="0" name=""/>
                      <p:cNvPicPr>
                        <a:picLocks noChangeAspect="1" noChangeArrowheads="1"/>
                      </p:cNvPicPr>
                      <p:nvPr/>
                    </p:nvPicPr>
                    <p:blipFill>
                      <a:blip r:embed="rId6"/>
                      <a:srcRect/>
                      <a:stretch>
                        <a:fillRect/>
                      </a:stretch>
                    </p:blipFill>
                    <p:spPr bwMode="auto">
                      <a:xfrm>
                        <a:off x="5410200" y="1571625"/>
                        <a:ext cx="2433637" cy="3914775"/>
                      </a:xfrm>
                      <a:prstGeom prst="rect">
                        <a:avLst/>
                      </a:prstGeom>
                      <a:solidFill>
                        <a:schemeClr val="accent4"/>
                      </a:solidFill>
                      <a:ln>
                        <a:noFill/>
                      </a:ln>
                      <a:effectLst/>
                      <a:extLst/>
                    </p:spPr>
                  </p:pic>
                </p:oleObj>
              </mc:Fallback>
            </mc:AlternateContent>
          </a:graphicData>
        </a:graphic>
      </p:graphicFrame>
      <p:sp>
        <p:nvSpPr>
          <p:cNvPr id="3" name="Rectangle 2"/>
          <p:cNvSpPr/>
          <p:nvPr/>
        </p:nvSpPr>
        <p:spPr>
          <a:xfrm>
            <a:off x="3683505" y="1611868"/>
            <a:ext cx="879023" cy="400110"/>
          </a:xfrm>
          <a:prstGeom prst="rect">
            <a:avLst/>
          </a:prstGeom>
        </p:spPr>
        <p:txBody>
          <a:bodyPr wrap="none">
            <a:spAutoFit/>
          </a:bodyPr>
          <a:lstStyle/>
          <a:p>
            <a:r>
              <a:rPr lang="en-US" altLang="en-US" sz="2000" b="1" dirty="0">
                <a:solidFill>
                  <a:srgbClr val="FFFF00"/>
                </a:solidFill>
                <a:effectLst>
                  <a:outerShdw blurRad="38100" dist="38100" dir="2700000" algn="tl">
                    <a:srgbClr val="000000">
                      <a:alpha val="43137"/>
                    </a:srgbClr>
                  </a:outerShdw>
                </a:effectLst>
              </a:rPr>
              <a:t>Page 1</a:t>
            </a:r>
          </a:p>
        </p:txBody>
      </p:sp>
      <p:sp>
        <p:nvSpPr>
          <p:cNvPr id="8" name="Rectangle 7"/>
          <p:cNvSpPr/>
          <p:nvPr/>
        </p:nvSpPr>
        <p:spPr>
          <a:xfrm>
            <a:off x="6987128" y="1586183"/>
            <a:ext cx="885563" cy="369332"/>
          </a:xfrm>
          <a:prstGeom prst="rect">
            <a:avLst/>
          </a:prstGeom>
        </p:spPr>
        <p:txBody>
          <a:bodyPr wrap="none">
            <a:spAutoFit/>
          </a:bodyPr>
          <a:lstStyle/>
          <a:p>
            <a:r>
              <a:rPr lang="en-US" altLang="en-US" b="1" dirty="0">
                <a:solidFill>
                  <a:srgbClr val="FFFF00"/>
                </a:solidFill>
                <a:effectLst>
                  <a:outerShdw blurRad="38100" dist="38100" dir="2700000" algn="tl">
                    <a:srgbClr val="000000">
                      <a:alpha val="43137"/>
                    </a:srgbClr>
                  </a:outerShdw>
                </a:effectLst>
                <a:latin typeface="Trebuchet MS" panose="020B0603020202020204" pitchFamily="34" charset="0"/>
              </a:rPr>
              <a:t>Page </a:t>
            </a:r>
            <a:r>
              <a:rPr lang="en-US" altLang="en-US" b="1" dirty="0" smtClean="0">
                <a:solidFill>
                  <a:srgbClr val="FFFF00"/>
                </a:solidFill>
                <a:effectLst>
                  <a:outerShdw blurRad="38100" dist="38100" dir="2700000" algn="tl">
                    <a:srgbClr val="000000">
                      <a:alpha val="43137"/>
                    </a:srgbClr>
                  </a:outerShdw>
                </a:effectLst>
                <a:latin typeface="Trebuchet MS" panose="020B0603020202020204" pitchFamily="34" charset="0"/>
              </a:rPr>
              <a:t>2</a:t>
            </a:r>
            <a:endParaRPr lang="en-US" altLang="en-US" b="1" dirty="0">
              <a:solidFill>
                <a:srgbClr val="FFFF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1338436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5830887" cy="850900"/>
          </a:xfrm>
          <a:prstGeom prst="roundRect">
            <a:avLst/>
          </a:prstGeom>
          <a:solidFill>
            <a:schemeClr val="accent6">
              <a:lumMod val="20000"/>
              <a:lumOff val="80000"/>
            </a:schemeClr>
          </a:solidFill>
          <a:effectLst>
            <a:innerShdw blurRad="63500" dist="50800" dir="2700000">
              <a:prstClr val="black">
                <a:alpha val="50000"/>
              </a:prstClr>
            </a:innerShdw>
            <a:reflection blurRad="6350" stA="52000" endA="300" endPos="35000" dir="5400000" sy="-100000" algn="bl" rotWithShape="0"/>
          </a:effectLst>
        </p:spPr>
        <p:txBody>
          <a:bodyPr/>
          <a:lstStyle/>
          <a:p>
            <a:r>
              <a:rPr lang="en-GB" cap="none" dirty="0" smtClean="0"/>
              <a:t>The Programming Process</a:t>
            </a:r>
            <a:endParaRPr lang="en-GB" cap="none"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984542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a:t>
            </a:r>
            <a:r>
              <a:rPr lang="en-US" dirty="0" smtClean="0"/>
              <a:t>Exercise</a:t>
            </a:r>
            <a:endParaRPr lang="en-GB" dirty="0"/>
          </a:p>
        </p:txBody>
      </p:sp>
      <p:sp>
        <p:nvSpPr>
          <p:cNvPr id="3" name="Text Placeholder 2"/>
          <p:cNvSpPr>
            <a:spLocks noGrp="1"/>
          </p:cNvSpPr>
          <p:nvPr>
            <p:ph type="body" sz="quarter" idx="13"/>
          </p:nvPr>
        </p:nvSpPr>
        <p:spPr>
          <a:xfrm>
            <a:off x="457200" y="1529154"/>
            <a:ext cx="4876800" cy="4947846"/>
          </a:xfrm>
          <a:prstGeom prst="rect">
            <a:avLst/>
          </a:prstGeom>
          <a:solidFill>
            <a:schemeClr val="accent6"/>
          </a:solidFill>
        </p:spPr>
        <p:txBody>
          <a:bodyPr/>
          <a:lstStyle/>
          <a:p>
            <a:pPr marL="88900" indent="0">
              <a:buNone/>
            </a:pPr>
            <a:r>
              <a:rPr lang="en-US" dirty="0"/>
              <a:t>Draw </a:t>
            </a:r>
            <a:r>
              <a:rPr lang="en-US" dirty="0" smtClean="0"/>
              <a:t>a flowchart for </a:t>
            </a:r>
            <a:r>
              <a:rPr lang="en-US" dirty="0"/>
              <a:t>a program to calculate employee income tax based on the following formula:</a:t>
            </a:r>
          </a:p>
          <a:p>
            <a:pPr marL="0" indent="0">
              <a:buNone/>
            </a:pPr>
            <a:endParaRPr lang="en-US" dirty="0"/>
          </a:p>
          <a:p>
            <a:pPr marL="1257300" indent="-723900">
              <a:buNone/>
            </a:pPr>
            <a:r>
              <a:rPr lang="en-US" dirty="0"/>
              <a:t>Tax = 0.25 * (monthly income * 11 – number of kids * 450)</a:t>
            </a:r>
          </a:p>
          <a:p>
            <a:pPr marL="0" indent="0">
              <a:buNone/>
            </a:pPr>
            <a:endParaRPr lang="en-US" dirty="0"/>
          </a:p>
          <a:p>
            <a:pPr marL="88900" indent="0">
              <a:buNone/>
            </a:pPr>
            <a:r>
              <a:rPr lang="en-US" dirty="0"/>
              <a:t>Your program will display the name of the employee and amount of tax on the screen.</a:t>
            </a:r>
          </a:p>
        </p:txBody>
      </p:sp>
      <p:graphicFrame>
        <p:nvGraphicFramePr>
          <p:cNvPr id="6" name="Object 3"/>
          <p:cNvGraphicFramePr>
            <a:graphicFrameLocks noChangeAspect="1"/>
          </p:cNvGraphicFramePr>
          <p:nvPr>
            <p:extLst>
              <p:ext uri="{D42A27DB-BD31-4B8C-83A1-F6EECF244321}">
                <p14:modId xmlns:p14="http://schemas.microsoft.com/office/powerpoint/2010/main" val="3542924658"/>
              </p:ext>
            </p:extLst>
          </p:nvPr>
        </p:nvGraphicFramePr>
        <p:xfrm>
          <a:off x="5638800" y="1552191"/>
          <a:ext cx="2927350" cy="4559300"/>
        </p:xfrm>
        <a:graphic>
          <a:graphicData uri="http://schemas.openxmlformats.org/presentationml/2006/ole">
            <mc:AlternateContent xmlns:mc="http://schemas.openxmlformats.org/markup-compatibility/2006">
              <mc:Choice xmlns:v="urn:schemas-microsoft-com:vml" Requires="v">
                <p:oleObj spid="_x0000_s56349" name="Visio" r:id="rId3" imgW="2100519" imgH="3295996" progId="Visio.Drawing.11">
                  <p:embed/>
                </p:oleObj>
              </mc:Choice>
              <mc:Fallback>
                <p:oleObj name="Visio" r:id="rId3" imgW="2100519" imgH="3295996" progId="Visio.Drawing.11">
                  <p:embed/>
                  <p:pic>
                    <p:nvPicPr>
                      <p:cNvPr id="0" name=""/>
                      <p:cNvPicPr>
                        <a:picLocks noChangeAspect="1" noChangeArrowheads="1"/>
                      </p:cNvPicPr>
                      <p:nvPr/>
                    </p:nvPicPr>
                    <p:blipFill>
                      <a:blip r:embed="rId4"/>
                      <a:srcRect/>
                      <a:stretch>
                        <a:fillRect/>
                      </a:stretch>
                    </p:blipFill>
                    <p:spPr bwMode="auto">
                      <a:xfrm>
                        <a:off x="5638800" y="1552191"/>
                        <a:ext cx="2927350" cy="4559300"/>
                      </a:xfrm>
                      <a:prstGeom prst="rect">
                        <a:avLst/>
                      </a:prstGeom>
                      <a:solidFill>
                        <a:schemeClr val="accent5"/>
                      </a:solidFill>
                      <a:extLst/>
                    </p:spPr>
                  </p:pic>
                </p:oleObj>
              </mc:Fallback>
            </mc:AlternateContent>
          </a:graphicData>
        </a:graphic>
      </p:graphicFrame>
    </p:spTree>
    <p:extLst>
      <p:ext uri="{BB962C8B-B14F-4D97-AF65-F5344CB8AC3E}">
        <p14:creationId xmlns:p14="http://schemas.microsoft.com/office/powerpoint/2010/main" val="310156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4764087" cy="850900"/>
          </a:xfrm>
          <a:prstGeom prst="snip2DiagRect">
            <a:avLst/>
          </a:prstGeom>
          <a:solidFill>
            <a:schemeClr val="accent3">
              <a:lumMod val="20000"/>
              <a:lumOff val="80000"/>
            </a:schemeClr>
          </a:solidFill>
          <a:effectLst>
            <a:innerShdw blurRad="63500" dist="50800" dir="2700000">
              <a:prstClr val="black">
                <a:alpha val="50000"/>
              </a:prstClr>
            </a:innerShdw>
            <a:reflection blurRad="6350" stA="52000" endA="300" endPos="35000" dir="5400000" sy="-100000" algn="bl" rotWithShape="0"/>
          </a:effectLst>
        </p:spPr>
        <p:txBody>
          <a:bodyPr/>
          <a:lstStyle/>
          <a:p>
            <a:r>
              <a:rPr lang="en-GB" cap="none" dirty="0" smtClean="0"/>
              <a:t>Flowchart </a:t>
            </a:r>
            <a:r>
              <a:rPr lang="en-GB" cap="none" dirty="0"/>
              <a:t>Structures</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60903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Structure</a:t>
            </a:r>
            <a:endParaRPr lang="en-GB" dirty="0"/>
          </a:p>
        </p:txBody>
      </p:sp>
      <p:sp>
        <p:nvSpPr>
          <p:cNvPr id="3" name="Text Placeholder 2"/>
          <p:cNvSpPr>
            <a:spLocks noGrp="1"/>
          </p:cNvSpPr>
          <p:nvPr>
            <p:ph type="body" sz="quarter" idx="13"/>
          </p:nvPr>
        </p:nvSpPr>
        <p:spPr/>
        <p:txBody>
          <a:bodyPr/>
          <a:lstStyle/>
          <a:p>
            <a:r>
              <a:rPr lang="en-US" dirty="0"/>
              <a:t>Describe the flow of execution</a:t>
            </a:r>
            <a:endParaRPr lang="en-GB" dirty="0"/>
          </a:p>
        </p:txBody>
      </p:sp>
      <p:sp>
        <p:nvSpPr>
          <p:cNvPr id="4" name="Text Placeholder 3"/>
          <p:cNvSpPr>
            <a:spLocks noGrp="1"/>
          </p:cNvSpPr>
          <p:nvPr>
            <p:ph type="body" sz="quarter" idx="14"/>
          </p:nvPr>
        </p:nvSpPr>
        <p:spPr>
          <a:xfrm>
            <a:off x="455645" y="2514600"/>
            <a:ext cx="8229600" cy="1981200"/>
          </a:xfrm>
        </p:spPr>
        <p:txBody>
          <a:bodyPr anchor="ctr"/>
          <a:lstStyle/>
          <a:p>
            <a:r>
              <a:rPr lang="en-US" dirty="0"/>
              <a:t>Basic types of control structure:</a:t>
            </a:r>
          </a:p>
          <a:p>
            <a:pPr lvl="1"/>
            <a:r>
              <a:rPr lang="en-US" dirty="0"/>
              <a:t>Sequential</a:t>
            </a:r>
          </a:p>
          <a:p>
            <a:pPr lvl="1"/>
            <a:r>
              <a:rPr lang="en-US" dirty="0"/>
              <a:t>Selection</a:t>
            </a:r>
          </a:p>
          <a:p>
            <a:pPr lvl="1"/>
            <a:r>
              <a:rPr lang="en-US" dirty="0" smtClean="0"/>
              <a:t>Repetition</a:t>
            </a:r>
            <a:endParaRPr lang="en-US" dirty="0"/>
          </a:p>
        </p:txBody>
      </p:sp>
    </p:spTree>
    <p:extLst>
      <p:ext uri="{BB962C8B-B14F-4D97-AF65-F5344CB8AC3E}">
        <p14:creationId xmlns:p14="http://schemas.microsoft.com/office/powerpoint/2010/main" val="301995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278687" cy="850900"/>
          </a:xfrm>
          <a:prstGeom prst="snip2DiagRect">
            <a:avLst/>
          </a:prstGeom>
          <a:solidFill>
            <a:schemeClr val="accent3">
              <a:lumMod val="20000"/>
              <a:lumOff val="80000"/>
            </a:schemeClr>
          </a:solidFill>
          <a:effectLst>
            <a:innerShdw blurRad="63500" dist="50800" dir="2700000">
              <a:prstClr val="black">
                <a:alpha val="50000"/>
              </a:prstClr>
            </a:innerShdw>
            <a:reflection blurRad="6350" stA="52000" endA="300" endPos="35000" dir="5400000" sy="-100000" algn="bl" rotWithShape="0"/>
          </a:effectLst>
        </p:spPr>
        <p:txBody>
          <a:bodyPr/>
          <a:lstStyle/>
          <a:p>
            <a:r>
              <a:rPr lang="en-GB" cap="none" dirty="0" smtClean="0"/>
              <a:t>Flowchart Structures: Sequential</a:t>
            </a:r>
            <a:endParaRPr lang="en-GB" cap="none"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8086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Sequential Structure</a:t>
            </a:r>
          </a:p>
        </p:txBody>
      </p:sp>
      <p:sp>
        <p:nvSpPr>
          <p:cNvPr id="3" name="Text Placeholder 2"/>
          <p:cNvSpPr>
            <a:spLocks noGrp="1"/>
          </p:cNvSpPr>
          <p:nvPr>
            <p:ph type="body" sz="quarter" idx="13"/>
          </p:nvPr>
        </p:nvSpPr>
        <p:spPr/>
        <p:txBody>
          <a:bodyPr/>
          <a:lstStyle/>
          <a:p>
            <a:r>
              <a:rPr lang="en-US" dirty="0"/>
              <a:t>A series of steps or statements that are executed in the order they are written in an algorithm</a:t>
            </a:r>
            <a:r>
              <a:rPr lang="en-US" dirty="0" smtClean="0"/>
              <a:t>.</a:t>
            </a:r>
            <a:endParaRPr lang="en-US" dirty="0"/>
          </a:p>
        </p:txBody>
      </p:sp>
      <p:sp>
        <p:nvSpPr>
          <p:cNvPr id="4" name="Text Placeholder 3"/>
          <p:cNvSpPr>
            <a:spLocks noGrp="1"/>
          </p:cNvSpPr>
          <p:nvPr>
            <p:ph type="body" sz="quarter" idx="14"/>
          </p:nvPr>
        </p:nvSpPr>
        <p:spPr/>
        <p:txBody>
          <a:bodyPr/>
          <a:lstStyle/>
          <a:p>
            <a:r>
              <a:rPr lang="en-US" dirty="0"/>
              <a:t>Pseudo code - Mark the beginning </a:t>
            </a:r>
            <a:r>
              <a:rPr lang="en-US" dirty="0" smtClean="0"/>
              <a:t>and </a:t>
            </a:r>
            <a:r>
              <a:rPr lang="en-US" dirty="0"/>
              <a:t>end of a block of statements.</a:t>
            </a:r>
            <a:endParaRPr lang="en-GB" dirty="0"/>
          </a:p>
        </p:txBody>
      </p:sp>
      <p:sp>
        <p:nvSpPr>
          <p:cNvPr id="5" name="Text Placeholder 4"/>
          <p:cNvSpPr>
            <a:spLocks noGrp="1"/>
          </p:cNvSpPr>
          <p:nvPr>
            <p:ph type="body" sz="quarter" idx="15"/>
          </p:nvPr>
        </p:nvSpPr>
        <p:spPr>
          <a:xfrm>
            <a:off x="2514600" y="3561781"/>
            <a:ext cx="3659155" cy="2775224"/>
          </a:xfrm>
          <a:prstGeom prst="rect">
            <a:avLst/>
          </a:prstGeom>
        </p:spPr>
        <p:txBody>
          <a:bodyPr anchor="ctr"/>
          <a:lstStyle/>
          <a:p>
            <a:pPr marL="1169988" lvl="1" indent="-769938">
              <a:buFontTx/>
              <a:buAutoNum type="arabicPeriod"/>
            </a:pPr>
            <a:r>
              <a:rPr lang="en-US" altLang="en-US" b="1" dirty="0">
                <a:solidFill>
                  <a:srgbClr val="FFFF00"/>
                </a:solidFill>
                <a:latin typeface="Courier New" panose="02070309020205020404" pitchFamily="49" charset="0"/>
                <a:cs typeface="Courier New" panose="02070309020205020404" pitchFamily="49" charset="0"/>
              </a:rPr>
              <a:t>Start</a:t>
            </a:r>
          </a:p>
          <a:p>
            <a:pPr marL="1169988" lvl="1" indent="-769938">
              <a:buFontTx/>
              <a:buAutoNum type="arabicPeriod"/>
            </a:pPr>
            <a:r>
              <a:rPr lang="en-US" altLang="en-US" b="1" dirty="0">
                <a:latin typeface="Courier New" panose="02070309020205020404" pitchFamily="49" charset="0"/>
                <a:cs typeface="Courier New" panose="02070309020205020404" pitchFamily="49" charset="0"/>
              </a:rPr>
              <a:t>Statement_1</a:t>
            </a:r>
          </a:p>
          <a:p>
            <a:pPr marL="1169988" lvl="1" indent="-769938">
              <a:buFontTx/>
              <a:buAutoNum type="arabicPeriod"/>
            </a:pPr>
            <a:r>
              <a:rPr lang="en-US" altLang="en-US" b="1" dirty="0">
                <a:latin typeface="Courier New" panose="02070309020205020404" pitchFamily="49" charset="0"/>
                <a:cs typeface="Courier New" panose="02070309020205020404" pitchFamily="49" charset="0"/>
              </a:rPr>
              <a:t>Statement_2</a:t>
            </a:r>
          </a:p>
          <a:p>
            <a:pPr marL="1169988" lvl="1" indent="-769938">
              <a:buFontTx/>
              <a:buAutoNum type="arabicPeriod"/>
            </a:pPr>
            <a:r>
              <a:rPr lang="en-US" altLang="en-US" b="1" dirty="0" smtClean="0">
                <a:latin typeface="Courier New" panose="02070309020205020404" pitchFamily="49" charset="0"/>
                <a:cs typeface="Courier New" panose="02070309020205020404" pitchFamily="49" charset="0"/>
              </a:rPr>
              <a:t>Statement_3</a:t>
            </a:r>
          </a:p>
          <a:p>
            <a:pPr marL="1169988" lvl="1" indent="-769938">
              <a:buNone/>
            </a:pPr>
            <a:r>
              <a:rPr lang="en-US" altLang="en-US" b="1" dirty="0" smtClean="0">
                <a:latin typeface="Courier New" panose="02070309020205020404" pitchFamily="49" charset="0"/>
                <a:cs typeface="Courier New" panose="02070309020205020404" pitchFamily="49" charset="0"/>
              </a:rPr>
              <a:t>:	    :</a:t>
            </a:r>
            <a:endParaRPr lang="en-US" altLang="en-US" b="1" dirty="0">
              <a:latin typeface="Courier New" panose="02070309020205020404" pitchFamily="49" charset="0"/>
              <a:cs typeface="Courier New" panose="02070309020205020404" pitchFamily="49" charset="0"/>
            </a:endParaRPr>
          </a:p>
          <a:p>
            <a:pPr marL="1169988" lvl="1" indent="-769938">
              <a:buFontTx/>
              <a:buNone/>
            </a:pPr>
            <a:r>
              <a:rPr lang="en-US" altLang="en-US" b="1" dirty="0">
                <a:latin typeface="Courier New" panose="02070309020205020404" pitchFamily="49" charset="0"/>
                <a:cs typeface="Courier New" panose="02070309020205020404" pitchFamily="49" charset="0"/>
              </a:rPr>
              <a:t>n.  </a:t>
            </a:r>
            <a:r>
              <a:rPr lang="en-US" altLang="en-US" b="1" dirty="0" smtClean="0">
                <a:latin typeface="Courier New" panose="02070309020205020404" pitchFamily="49" charset="0"/>
                <a:cs typeface="Courier New" panose="02070309020205020404" pitchFamily="49" charset="0"/>
              </a:rPr>
              <a:t>	</a:t>
            </a:r>
            <a:r>
              <a:rPr lang="en-US" altLang="en-US" b="1" dirty="0" err="1" smtClean="0">
                <a:latin typeface="Courier New" panose="02070309020205020404" pitchFamily="49" charset="0"/>
                <a:cs typeface="Courier New" panose="02070309020205020404" pitchFamily="49" charset="0"/>
              </a:rPr>
              <a:t>Statement_n</a:t>
            </a:r>
            <a:endParaRPr lang="en-US" altLang="en-US" b="1" dirty="0">
              <a:latin typeface="Courier New" panose="02070309020205020404" pitchFamily="49" charset="0"/>
              <a:cs typeface="Courier New" panose="02070309020205020404" pitchFamily="49" charset="0"/>
            </a:endParaRPr>
          </a:p>
          <a:p>
            <a:pPr marL="1169988" lvl="1" indent="-769938">
              <a:buFontTx/>
              <a:buNone/>
            </a:pPr>
            <a:r>
              <a:rPr lang="en-US" altLang="en-US" b="1" dirty="0" smtClean="0">
                <a:solidFill>
                  <a:srgbClr val="FFFF00"/>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n+1.	End</a:t>
            </a:r>
            <a:endParaRPr lang="en-GB"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9785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Sequential </a:t>
            </a:r>
            <a:r>
              <a:rPr lang="en-GB" dirty="0" smtClean="0"/>
              <a:t>Structure: Flowchart</a:t>
            </a:r>
            <a:endParaRPr lang="en-GB" dirty="0"/>
          </a:p>
        </p:txBody>
      </p:sp>
      <p:sp>
        <p:nvSpPr>
          <p:cNvPr id="3" name="Text Placeholder 2"/>
          <p:cNvSpPr>
            <a:spLocks noGrp="1"/>
          </p:cNvSpPr>
          <p:nvPr>
            <p:ph type="body" sz="quarter" idx="13"/>
          </p:nvPr>
        </p:nvSpPr>
        <p:spPr/>
        <p:txBody>
          <a:bodyPr/>
          <a:lstStyle/>
          <a:p>
            <a:r>
              <a:rPr lang="en-US" dirty="0"/>
              <a:t>Multiple statements considered as one </a:t>
            </a:r>
            <a:r>
              <a:rPr lang="en-US" dirty="0" smtClean="0"/>
              <a:t>statement.</a:t>
            </a:r>
            <a:endParaRPr lang="en-US" dirty="0"/>
          </a:p>
        </p:txBody>
      </p:sp>
      <p:sp>
        <p:nvSpPr>
          <p:cNvPr id="8" name="Rectangle 4"/>
          <p:cNvSpPr>
            <a:spLocks noChangeArrowheads="1"/>
          </p:cNvSpPr>
          <p:nvPr/>
        </p:nvSpPr>
        <p:spPr bwMode="auto">
          <a:xfrm>
            <a:off x="1638300" y="2871788"/>
            <a:ext cx="2530475" cy="3074987"/>
          </a:xfrm>
          <a:prstGeom prst="rect">
            <a:avLst/>
          </a:prstGeom>
          <a:solidFill>
            <a:srgbClr val="FFFFFF"/>
          </a:solidFill>
          <a:ln w="38100">
            <a:solidFill>
              <a:srgbClr val="FF0000"/>
            </a:solidFill>
            <a:prstDash val="dash"/>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MY" altLang="en-US"/>
          </a:p>
        </p:txBody>
      </p:sp>
      <p:sp>
        <p:nvSpPr>
          <p:cNvPr id="9" name="Rectangle 5"/>
          <p:cNvSpPr>
            <a:spLocks noChangeArrowheads="1"/>
          </p:cNvSpPr>
          <p:nvPr/>
        </p:nvSpPr>
        <p:spPr bwMode="auto">
          <a:xfrm>
            <a:off x="2060575" y="3281363"/>
            <a:ext cx="1687513" cy="820737"/>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200" dirty="0">
              <a:latin typeface="Times New Roman" panose="02020603050405020304" pitchFamily="18" charset="0"/>
            </a:endParaRPr>
          </a:p>
          <a:p>
            <a:pPr algn="ctr"/>
            <a:r>
              <a:rPr lang="en-US" altLang="en-US" sz="2000" dirty="0">
                <a:latin typeface="Times New Roman" panose="02020603050405020304" pitchFamily="18" charset="0"/>
              </a:rPr>
              <a:t>statement</a:t>
            </a:r>
          </a:p>
        </p:txBody>
      </p:sp>
      <p:sp>
        <p:nvSpPr>
          <p:cNvPr id="10" name="Rectangle 6"/>
          <p:cNvSpPr>
            <a:spLocks noChangeArrowheads="1"/>
          </p:cNvSpPr>
          <p:nvPr/>
        </p:nvSpPr>
        <p:spPr bwMode="auto">
          <a:xfrm>
            <a:off x="2060575" y="4737100"/>
            <a:ext cx="1687513" cy="82073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200" dirty="0">
              <a:latin typeface="Times New Roman" panose="02020603050405020304" pitchFamily="18" charset="0"/>
            </a:endParaRPr>
          </a:p>
          <a:p>
            <a:pPr algn="ctr"/>
            <a:r>
              <a:rPr lang="en-US" altLang="en-US" sz="2000" dirty="0">
                <a:latin typeface="Times New Roman" panose="02020603050405020304" pitchFamily="18" charset="0"/>
              </a:rPr>
              <a:t>statement</a:t>
            </a:r>
          </a:p>
        </p:txBody>
      </p:sp>
      <p:sp>
        <p:nvSpPr>
          <p:cNvPr id="11" name="Line 7"/>
          <p:cNvSpPr>
            <a:spLocks noChangeShapeType="1"/>
          </p:cNvSpPr>
          <p:nvPr/>
        </p:nvSpPr>
        <p:spPr bwMode="auto">
          <a:xfrm>
            <a:off x="2903538" y="4102100"/>
            <a:ext cx="0" cy="6143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2903538" y="2667000"/>
            <a:ext cx="0" cy="6143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9"/>
          <p:cNvSpPr>
            <a:spLocks noChangeShapeType="1"/>
          </p:cNvSpPr>
          <p:nvPr/>
        </p:nvSpPr>
        <p:spPr bwMode="auto">
          <a:xfrm>
            <a:off x="2903538" y="5557838"/>
            <a:ext cx="0" cy="6143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4" name="Group 10"/>
          <p:cNvGrpSpPr>
            <a:grpSpLocks/>
          </p:cNvGrpSpPr>
          <p:nvPr/>
        </p:nvGrpSpPr>
        <p:grpSpPr bwMode="auto">
          <a:xfrm>
            <a:off x="5856288" y="3816350"/>
            <a:ext cx="1687512" cy="2051050"/>
            <a:chOff x="3449" y="1812"/>
            <a:chExt cx="1063" cy="1292"/>
          </a:xfrm>
        </p:grpSpPr>
        <p:sp>
          <p:nvSpPr>
            <p:cNvPr id="15" name="Rectangle 11"/>
            <p:cNvSpPr>
              <a:spLocks noChangeArrowheads="1"/>
            </p:cNvSpPr>
            <p:nvPr/>
          </p:nvSpPr>
          <p:spPr bwMode="auto">
            <a:xfrm>
              <a:off x="3449" y="2200"/>
              <a:ext cx="1063" cy="516"/>
            </a:xfrm>
            <a:prstGeom prst="rect">
              <a:avLst/>
            </a:prstGeom>
            <a:solidFill>
              <a:srgbClr val="FFFFFF"/>
            </a:solidFill>
            <a:ln w="9525">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200" dirty="0">
                <a:latin typeface="Times New Roman" panose="02020603050405020304" pitchFamily="18" charset="0"/>
              </a:endParaRPr>
            </a:p>
            <a:p>
              <a:pPr algn="ctr"/>
              <a:r>
                <a:rPr lang="en-US" altLang="en-US" sz="2000" dirty="0">
                  <a:latin typeface="Times New Roman" panose="02020603050405020304" pitchFamily="18" charset="0"/>
                </a:rPr>
                <a:t>statement</a:t>
              </a:r>
            </a:p>
          </p:txBody>
        </p:sp>
        <p:sp>
          <p:nvSpPr>
            <p:cNvPr id="16" name="Line 12"/>
            <p:cNvSpPr>
              <a:spLocks noChangeShapeType="1"/>
            </p:cNvSpPr>
            <p:nvPr/>
          </p:nvSpPr>
          <p:spPr bwMode="auto">
            <a:xfrm>
              <a:off x="3981" y="2716"/>
              <a:ext cx="0" cy="3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17" name="Line 13"/>
            <p:cNvSpPr>
              <a:spLocks noChangeShapeType="1"/>
            </p:cNvSpPr>
            <p:nvPr/>
          </p:nvSpPr>
          <p:spPr bwMode="auto">
            <a:xfrm>
              <a:off x="3981" y="1812"/>
              <a:ext cx="0" cy="3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grpSp>
      <p:sp>
        <p:nvSpPr>
          <p:cNvPr id="18" name="Rectangle 15"/>
          <p:cNvSpPr>
            <a:spLocks noChangeArrowheads="1"/>
          </p:cNvSpPr>
          <p:nvPr/>
        </p:nvSpPr>
        <p:spPr bwMode="auto">
          <a:xfrm>
            <a:off x="4724400" y="4114800"/>
            <a:ext cx="4905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a:solidFill>
                  <a:schemeClr val="tx2"/>
                </a:solidFill>
                <a:latin typeface="Times New Roman" panose="02020603050405020304" pitchFamily="18" charset="0"/>
                <a:sym typeface="Symbol" panose="05050102010706020507" pitchFamily="18" charset="2"/>
              </a:rPr>
              <a:t></a:t>
            </a:r>
          </a:p>
        </p:txBody>
      </p:sp>
      <p:grpSp>
        <p:nvGrpSpPr>
          <p:cNvPr id="19" name="Group 16"/>
          <p:cNvGrpSpPr>
            <a:grpSpLocks/>
          </p:cNvGrpSpPr>
          <p:nvPr/>
        </p:nvGrpSpPr>
        <p:grpSpPr bwMode="auto">
          <a:xfrm>
            <a:off x="3746502" y="2743200"/>
            <a:ext cx="3949698" cy="982663"/>
            <a:chOff x="1824" y="1344"/>
            <a:chExt cx="2448" cy="672"/>
          </a:xfrm>
        </p:grpSpPr>
        <p:sp>
          <p:nvSpPr>
            <p:cNvPr id="20" name="AutoShape 17"/>
            <p:cNvSpPr>
              <a:spLocks noChangeArrowheads="1"/>
            </p:cNvSpPr>
            <p:nvPr/>
          </p:nvSpPr>
          <p:spPr bwMode="auto">
            <a:xfrm>
              <a:off x="2496" y="1344"/>
              <a:ext cx="1776" cy="672"/>
            </a:xfrm>
            <a:prstGeom prst="roundRect">
              <a:avLst>
                <a:gd name="adj" fmla="val 16667"/>
              </a:avLst>
            </a:prstGeom>
            <a:solidFill>
              <a:srgbClr val="FFFF99"/>
            </a:solidFill>
            <a:ln w="254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Trebuchet MS" panose="020B0603020202020204" pitchFamily="34" charset="0"/>
                </a:rPr>
                <a:t>Statement simply means</a:t>
              </a:r>
            </a:p>
            <a:p>
              <a:pPr eaLnBrk="1" hangingPunct="1"/>
              <a:r>
                <a:rPr lang="en-US" altLang="en-US" dirty="0">
                  <a:latin typeface="Trebuchet MS" panose="020B0603020202020204" pitchFamily="34" charset="0"/>
                </a:rPr>
                <a:t> command or instruction</a:t>
              </a:r>
            </a:p>
          </p:txBody>
        </p:sp>
        <p:sp>
          <p:nvSpPr>
            <p:cNvPr id="21" name="Line 18"/>
            <p:cNvSpPr>
              <a:spLocks noChangeShapeType="1"/>
            </p:cNvSpPr>
            <p:nvPr/>
          </p:nvSpPr>
          <p:spPr bwMode="auto">
            <a:xfrm flipH="1">
              <a:off x="1824" y="1632"/>
              <a:ext cx="672"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79180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ChangeArrowheads="1"/>
          </p:cNvSpPr>
          <p:nvPr/>
        </p:nvSpPr>
        <p:spPr bwMode="auto">
          <a:xfrm>
            <a:off x="2352173" y="1163637"/>
            <a:ext cx="2514600" cy="5326356"/>
          </a:xfrm>
          <a:prstGeom prst="rect">
            <a:avLst/>
          </a:prstGeom>
          <a:solidFill>
            <a:srgbClr val="7030A0">
              <a:alpha val="50195"/>
            </a:srgbClr>
          </a:solidFill>
          <a:ln>
            <a:noFill/>
          </a:ln>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MY" altLang="en-US"/>
          </a:p>
        </p:txBody>
      </p:sp>
      <p:graphicFrame>
        <p:nvGraphicFramePr>
          <p:cNvPr id="7170" name="Object 2"/>
          <p:cNvGraphicFramePr>
            <a:graphicFrameLocks noChangeAspect="1"/>
          </p:cNvGraphicFramePr>
          <p:nvPr>
            <p:extLst>
              <p:ext uri="{D42A27DB-BD31-4B8C-83A1-F6EECF244321}">
                <p14:modId xmlns:p14="http://schemas.microsoft.com/office/powerpoint/2010/main" val="2747158403"/>
              </p:ext>
            </p:extLst>
          </p:nvPr>
        </p:nvGraphicFramePr>
        <p:xfrm>
          <a:off x="2736598" y="1163637"/>
          <a:ext cx="1697038" cy="5618163"/>
        </p:xfrm>
        <a:graphic>
          <a:graphicData uri="http://schemas.openxmlformats.org/presentationml/2006/ole">
            <mc:AlternateContent xmlns:mc="http://schemas.openxmlformats.org/markup-compatibility/2006">
              <mc:Choice xmlns:v="urn:schemas-microsoft-com:vml" Requires="v">
                <p:oleObj spid="_x0000_s34885" name="Visio" r:id="rId3" imgW="1204636" imgH="3995097" progId="Visio.Drawing.11">
                  <p:embed/>
                </p:oleObj>
              </mc:Choice>
              <mc:Fallback>
                <p:oleObj name="Visio" r:id="rId3" imgW="1204636" imgH="3995097" progId="Visio.Drawing.11">
                  <p:embed/>
                  <p:pic>
                    <p:nvPicPr>
                      <p:cNvPr id="0" name=""/>
                      <p:cNvPicPr>
                        <a:picLocks noChangeAspect="1" noChangeArrowheads="1"/>
                      </p:cNvPicPr>
                      <p:nvPr/>
                    </p:nvPicPr>
                    <p:blipFill>
                      <a:blip r:embed="rId4"/>
                      <a:srcRect/>
                      <a:stretch>
                        <a:fillRect/>
                      </a:stretch>
                    </p:blipFill>
                    <p:spPr bwMode="auto">
                      <a:xfrm>
                        <a:off x="2736598" y="1163637"/>
                        <a:ext cx="1697038"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6"/>
          <p:cNvGrpSpPr>
            <a:grpSpLocks/>
          </p:cNvGrpSpPr>
          <p:nvPr/>
        </p:nvGrpSpPr>
        <p:grpSpPr bwMode="auto">
          <a:xfrm>
            <a:off x="4177134" y="1873049"/>
            <a:ext cx="2755886" cy="868989"/>
            <a:chOff x="3053" y="576"/>
            <a:chExt cx="1459" cy="336"/>
          </a:xfrm>
          <a:solidFill>
            <a:schemeClr val="accent6">
              <a:lumMod val="60000"/>
              <a:lumOff val="40000"/>
            </a:schemeClr>
          </a:solidFill>
        </p:grpSpPr>
        <p:sp>
          <p:nvSpPr>
            <p:cNvPr id="7183" name="Line 7"/>
            <p:cNvSpPr>
              <a:spLocks noChangeShapeType="1"/>
            </p:cNvSpPr>
            <p:nvPr/>
          </p:nvSpPr>
          <p:spPr bwMode="auto">
            <a:xfrm>
              <a:off x="3053" y="718"/>
              <a:ext cx="733" cy="2"/>
            </a:xfrm>
            <a:prstGeom prst="line">
              <a:avLst/>
            </a:prstGeom>
            <a:grpFill/>
            <a:ln w="9525">
              <a:solidFill>
                <a:schemeClr val="tx1"/>
              </a:solidFill>
              <a:round/>
              <a:headEnd/>
              <a:tailEnd/>
            </a:ln>
            <a:extLst/>
          </p:spPr>
          <p:txBody>
            <a:bodyPr/>
            <a:lstStyle/>
            <a:p>
              <a:endParaRPr lang="en-US" sz="1100"/>
            </a:p>
          </p:txBody>
        </p:sp>
        <p:sp>
          <p:nvSpPr>
            <p:cNvPr id="7184" name="AutoShape 8"/>
            <p:cNvSpPr>
              <a:spLocks noChangeArrowheads="1"/>
            </p:cNvSpPr>
            <p:nvPr/>
          </p:nvSpPr>
          <p:spPr bwMode="auto">
            <a:xfrm>
              <a:off x="3696" y="576"/>
              <a:ext cx="816" cy="336"/>
            </a:xfrm>
            <a:prstGeom prst="roundRect">
              <a:avLst>
                <a:gd name="adj" fmla="val 16667"/>
              </a:avLst>
            </a:prstGeom>
            <a:grpFill/>
            <a:ln w="254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dirty="0">
                  <a:latin typeface="Trebuchet MS" panose="020B0603020202020204" pitchFamily="34" charset="0"/>
                </a:rPr>
                <a:t>Input:</a:t>
              </a:r>
            </a:p>
            <a:p>
              <a:pPr eaLnBrk="1" hangingPunct="1"/>
              <a:r>
                <a:rPr lang="en-US" altLang="en-US" sz="1100" dirty="0">
                  <a:latin typeface="Trebuchet MS" panose="020B0603020202020204" pitchFamily="34" charset="0"/>
                </a:rPr>
                <a:t>Length </a:t>
              </a:r>
              <a:r>
                <a:rPr lang="en-US" altLang="en-US" sz="1100" dirty="0" smtClean="0">
                  <a:latin typeface="Trebuchet MS" panose="020B0603020202020204" pitchFamily="34" charset="0"/>
                </a:rPr>
                <a:t>= </a:t>
              </a:r>
              <a:r>
                <a:rPr lang="en-US" altLang="en-US" sz="1100" dirty="0">
                  <a:latin typeface="Trebuchet MS" panose="020B0603020202020204" pitchFamily="34" charset="0"/>
                </a:rPr>
                <a:t>5</a:t>
              </a:r>
            </a:p>
            <a:p>
              <a:pPr eaLnBrk="1" hangingPunct="1"/>
              <a:r>
                <a:rPr lang="en-US" altLang="en-US" sz="1100" dirty="0">
                  <a:latin typeface="Trebuchet MS" panose="020B0603020202020204" pitchFamily="34" charset="0"/>
                </a:rPr>
                <a:t>Width  </a:t>
              </a:r>
              <a:r>
                <a:rPr lang="en-US" altLang="en-US" sz="1100" dirty="0" smtClean="0">
                  <a:latin typeface="Trebuchet MS" panose="020B0603020202020204" pitchFamily="34" charset="0"/>
                </a:rPr>
                <a:t>= </a:t>
              </a:r>
              <a:r>
                <a:rPr lang="en-US" altLang="en-US" sz="1100" dirty="0">
                  <a:latin typeface="Trebuchet MS" panose="020B0603020202020204" pitchFamily="34" charset="0"/>
                </a:rPr>
                <a:t>3</a:t>
              </a:r>
            </a:p>
          </p:txBody>
        </p:sp>
      </p:grpSp>
      <p:grpSp>
        <p:nvGrpSpPr>
          <p:cNvPr id="3" name="Group 9"/>
          <p:cNvGrpSpPr>
            <a:grpSpLocks/>
          </p:cNvGrpSpPr>
          <p:nvPr/>
        </p:nvGrpSpPr>
        <p:grpSpPr bwMode="auto">
          <a:xfrm>
            <a:off x="4342968" y="2940810"/>
            <a:ext cx="2629329" cy="868989"/>
            <a:chOff x="3120" y="576"/>
            <a:chExt cx="1392" cy="336"/>
          </a:xfrm>
          <a:solidFill>
            <a:schemeClr val="accent6">
              <a:lumMod val="60000"/>
              <a:lumOff val="40000"/>
            </a:schemeClr>
          </a:solidFill>
        </p:grpSpPr>
        <p:sp>
          <p:nvSpPr>
            <p:cNvPr id="7181" name="Line 10"/>
            <p:cNvSpPr>
              <a:spLocks noChangeShapeType="1"/>
            </p:cNvSpPr>
            <p:nvPr/>
          </p:nvSpPr>
          <p:spPr bwMode="auto">
            <a:xfrm>
              <a:off x="3120" y="720"/>
              <a:ext cx="576" cy="3"/>
            </a:xfrm>
            <a:prstGeom prst="line">
              <a:avLst/>
            </a:prstGeom>
            <a:grpFill/>
            <a:ln w="9525">
              <a:solidFill>
                <a:schemeClr val="tx1"/>
              </a:solidFill>
              <a:round/>
              <a:headEnd/>
              <a:tailEnd/>
            </a:ln>
            <a:extLst/>
          </p:spPr>
          <p:txBody>
            <a:bodyPr/>
            <a:lstStyle/>
            <a:p>
              <a:endParaRPr lang="en-US" sz="1100"/>
            </a:p>
          </p:txBody>
        </p:sp>
        <p:sp>
          <p:nvSpPr>
            <p:cNvPr id="7182" name="AutoShape 11"/>
            <p:cNvSpPr>
              <a:spLocks noChangeArrowheads="1"/>
            </p:cNvSpPr>
            <p:nvPr/>
          </p:nvSpPr>
          <p:spPr bwMode="auto">
            <a:xfrm>
              <a:off x="3696" y="576"/>
              <a:ext cx="816" cy="336"/>
            </a:xfrm>
            <a:prstGeom prst="roundRect">
              <a:avLst>
                <a:gd name="adj" fmla="val 16667"/>
              </a:avLst>
            </a:prstGeom>
            <a:grpFill/>
            <a:ln w="254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a:latin typeface="Trebuchet MS" panose="020B0603020202020204" pitchFamily="34" charset="0"/>
                </a:rPr>
                <a:t>Process:</a:t>
              </a:r>
            </a:p>
            <a:p>
              <a:pPr eaLnBrk="1" hangingPunct="1"/>
              <a:r>
                <a:rPr lang="en-US" altLang="en-US" sz="1100">
                  <a:latin typeface="Trebuchet MS" panose="020B0603020202020204" pitchFamily="34" charset="0"/>
                </a:rPr>
                <a:t>Area = 5 * 3 = 15</a:t>
              </a:r>
            </a:p>
          </p:txBody>
        </p:sp>
      </p:grpSp>
      <p:grpSp>
        <p:nvGrpSpPr>
          <p:cNvPr id="4" name="Group 12"/>
          <p:cNvGrpSpPr>
            <a:grpSpLocks/>
          </p:cNvGrpSpPr>
          <p:nvPr/>
        </p:nvGrpSpPr>
        <p:grpSpPr bwMode="auto">
          <a:xfrm>
            <a:off x="4342968" y="3931410"/>
            <a:ext cx="2629329" cy="868989"/>
            <a:chOff x="3120" y="576"/>
            <a:chExt cx="1392" cy="336"/>
          </a:xfrm>
          <a:solidFill>
            <a:schemeClr val="accent6">
              <a:lumMod val="60000"/>
              <a:lumOff val="40000"/>
            </a:schemeClr>
          </a:solidFill>
        </p:grpSpPr>
        <p:sp>
          <p:nvSpPr>
            <p:cNvPr id="7179" name="Line 13"/>
            <p:cNvSpPr>
              <a:spLocks noChangeShapeType="1"/>
            </p:cNvSpPr>
            <p:nvPr/>
          </p:nvSpPr>
          <p:spPr bwMode="auto">
            <a:xfrm flipV="1">
              <a:off x="3120" y="718"/>
              <a:ext cx="596" cy="2"/>
            </a:xfrm>
            <a:prstGeom prst="line">
              <a:avLst/>
            </a:prstGeom>
            <a:grpFill/>
            <a:ln w="9525">
              <a:solidFill>
                <a:schemeClr val="tx1"/>
              </a:solidFill>
              <a:round/>
              <a:headEnd/>
              <a:tailEnd/>
            </a:ln>
            <a:extLst/>
          </p:spPr>
          <p:txBody>
            <a:bodyPr/>
            <a:lstStyle/>
            <a:p>
              <a:endParaRPr lang="en-US" sz="1100"/>
            </a:p>
          </p:txBody>
        </p:sp>
        <p:sp>
          <p:nvSpPr>
            <p:cNvPr id="7180" name="AutoShape 14"/>
            <p:cNvSpPr>
              <a:spLocks noChangeArrowheads="1"/>
            </p:cNvSpPr>
            <p:nvPr/>
          </p:nvSpPr>
          <p:spPr bwMode="auto">
            <a:xfrm>
              <a:off x="3696" y="576"/>
              <a:ext cx="816" cy="336"/>
            </a:xfrm>
            <a:prstGeom prst="roundRect">
              <a:avLst>
                <a:gd name="adj" fmla="val 16667"/>
              </a:avLst>
            </a:prstGeom>
            <a:grpFill/>
            <a:ln w="254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dirty="0">
                  <a:latin typeface="Trebuchet MS" panose="020B0603020202020204" pitchFamily="34" charset="0"/>
                </a:rPr>
                <a:t>Process:</a:t>
              </a:r>
            </a:p>
            <a:p>
              <a:pPr eaLnBrk="1" hangingPunct="1"/>
              <a:r>
                <a:rPr lang="en-US" altLang="en-US" sz="1100" dirty="0">
                  <a:latin typeface="Trebuchet MS" panose="020B0603020202020204" pitchFamily="34" charset="0"/>
                </a:rPr>
                <a:t>Perimeter = </a:t>
              </a:r>
            </a:p>
            <a:p>
              <a:pPr eaLnBrk="1" hangingPunct="1"/>
              <a:r>
                <a:rPr lang="en-US" altLang="en-US" sz="1100" dirty="0">
                  <a:latin typeface="Trebuchet MS" panose="020B0603020202020204" pitchFamily="34" charset="0"/>
                </a:rPr>
                <a:t>      2* (5+3) </a:t>
              </a:r>
              <a:r>
                <a:rPr lang="en-US" altLang="en-US" sz="1100" dirty="0" smtClean="0">
                  <a:latin typeface="Trebuchet MS" panose="020B0603020202020204" pitchFamily="34" charset="0"/>
                </a:rPr>
                <a:t>= </a:t>
              </a:r>
              <a:r>
                <a:rPr lang="en-US" altLang="en-US" sz="1100" dirty="0">
                  <a:latin typeface="Trebuchet MS" panose="020B0603020202020204" pitchFamily="34" charset="0"/>
                </a:rPr>
                <a:t>16</a:t>
              </a:r>
            </a:p>
          </p:txBody>
        </p:sp>
      </p:grpSp>
      <p:grpSp>
        <p:nvGrpSpPr>
          <p:cNvPr id="17" name="Group 12"/>
          <p:cNvGrpSpPr>
            <a:grpSpLocks/>
          </p:cNvGrpSpPr>
          <p:nvPr/>
        </p:nvGrpSpPr>
        <p:grpSpPr bwMode="auto">
          <a:xfrm>
            <a:off x="4191858" y="4922211"/>
            <a:ext cx="2780440" cy="868989"/>
            <a:chOff x="3040" y="383"/>
            <a:chExt cx="1472" cy="336"/>
          </a:xfrm>
          <a:solidFill>
            <a:schemeClr val="accent6">
              <a:lumMod val="60000"/>
              <a:lumOff val="40000"/>
            </a:schemeClr>
          </a:solidFill>
        </p:grpSpPr>
        <p:sp>
          <p:nvSpPr>
            <p:cNvPr id="18" name="Line 13"/>
            <p:cNvSpPr>
              <a:spLocks noChangeShapeType="1"/>
            </p:cNvSpPr>
            <p:nvPr/>
          </p:nvSpPr>
          <p:spPr bwMode="auto">
            <a:xfrm>
              <a:off x="3040" y="572"/>
              <a:ext cx="676" cy="2"/>
            </a:xfrm>
            <a:prstGeom prst="line">
              <a:avLst/>
            </a:prstGeom>
            <a:grpFill/>
            <a:ln w="9525">
              <a:solidFill>
                <a:schemeClr val="tx1"/>
              </a:solidFill>
              <a:round/>
              <a:headEnd/>
              <a:tailEnd/>
            </a:ln>
            <a:extLst/>
          </p:spPr>
          <p:txBody>
            <a:bodyPr/>
            <a:lstStyle/>
            <a:p>
              <a:endParaRPr lang="en-US" sz="1100"/>
            </a:p>
          </p:txBody>
        </p:sp>
        <p:sp>
          <p:nvSpPr>
            <p:cNvPr id="19" name="AutoShape 14"/>
            <p:cNvSpPr>
              <a:spLocks noChangeArrowheads="1"/>
            </p:cNvSpPr>
            <p:nvPr/>
          </p:nvSpPr>
          <p:spPr bwMode="auto">
            <a:xfrm>
              <a:off x="3696" y="383"/>
              <a:ext cx="816" cy="336"/>
            </a:xfrm>
            <a:prstGeom prst="roundRect">
              <a:avLst>
                <a:gd name="adj" fmla="val 16667"/>
              </a:avLst>
            </a:prstGeom>
            <a:grpFill/>
            <a:ln w="254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dirty="0">
                  <a:latin typeface="Trebuchet MS" panose="020B0603020202020204" pitchFamily="34" charset="0"/>
                </a:rPr>
                <a:t>Output</a:t>
              </a:r>
            </a:p>
            <a:p>
              <a:pPr eaLnBrk="1" hangingPunct="1"/>
              <a:r>
                <a:rPr lang="en-US" altLang="en-US" sz="1100" dirty="0" smtClean="0">
                  <a:latin typeface="Trebuchet MS" panose="020B0603020202020204" pitchFamily="34" charset="0"/>
                </a:rPr>
                <a:t>Area = </a:t>
              </a:r>
              <a:r>
                <a:rPr lang="en-US" altLang="en-US" sz="1100" dirty="0">
                  <a:latin typeface="Trebuchet MS" panose="020B0603020202020204" pitchFamily="34" charset="0"/>
                </a:rPr>
                <a:t>15</a:t>
              </a:r>
            </a:p>
            <a:p>
              <a:pPr eaLnBrk="1" hangingPunct="1"/>
              <a:r>
                <a:rPr lang="en-US" altLang="en-US" sz="1100" dirty="0" smtClean="0">
                  <a:latin typeface="Trebuchet MS" panose="020B0603020202020204" pitchFamily="34" charset="0"/>
                </a:rPr>
                <a:t>Perimeter = </a:t>
              </a:r>
              <a:r>
                <a:rPr lang="en-US" altLang="en-US" sz="1100" dirty="0">
                  <a:latin typeface="Trebuchet MS" panose="020B0603020202020204" pitchFamily="34" charset="0"/>
                </a:rPr>
                <a:t>16</a:t>
              </a:r>
            </a:p>
          </p:txBody>
        </p:sp>
      </p:grpSp>
      <p:sp>
        <p:nvSpPr>
          <p:cNvPr id="20"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12" charset="0"/>
              </a:defRPr>
            </a:lvl2pPr>
            <a:lvl3pPr algn="ctr" rtl="0" eaLnBrk="0" fontAlgn="base" hangingPunct="0">
              <a:spcBef>
                <a:spcPct val="0"/>
              </a:spcBef>
              <a:spcAft>
                <a:spcPct val="0"/>
              </a:spcAft>
              <a:defRPr sz="4400">
                <a:solidFill>
                  <a:schemeClr val="tx1"/>
                </a:solidFill>
                <a:latin typeface="Calibri" pitchFamily="-112" charset="0"/>
              </a:defRPr>
            </a:lvl3pPr>
            <a:lvl4pPr algn="ctr" rtl="0" eaLnBrk="0" fontAlgn="base" hangingPunct="0">
              <a:spcBef>
                <a:spcPct val="0"/>
              </a:spcBef>
              <a:spcAft>
                <a:spcPct val="0"/>
              </a:spcAft>
              <a:defRPr sz="4400">
                <a:solidFill>
                  <a:schemeClr val="tx1"/>
                </a:solidFill>
                <a:latin typeface="Calibri" pitchFamily="-112" charset="0"/>
              </a:defRPr>
            </a:lvl4pPr>
            <a:lvl5pPr algn="ctr" rtl="0" eaLnBrk="0" fontAlgn="base" hangingPunct="0">
              <a:spcBef>
                <a:spcPct val="0"/>
              </a:spcBef>
              <a:spcAft>
                <a:spcPct val="0"/>
              </a:spcAft>
              <a:defRPr sz="4400">
                <a:solidFill>
                  <a:schemeClr val="tx1"/>
                </a:solidFill>
                <a:latin typeface="Calibri" pitchFamily="-112" charset="0"/>
              </a:defRPr>
            </a:lvl5pPr>
            <a:lvl6pPr marL="457200" algn="ctr" rtl="0" fontAlgn="base">
              <a:spcBef>
                <a:spcPct val="0"/>
              </a:spcBef>
              <a:spcAft>
                <a:spcPct val="0"/>
              </a:spcAft>
              <a:defRPr sz="4400">
                <a:solidFill>
                  <a:schemeClr val="tx1"/>
                </a:solidFill>
                <a:latin typeface="Calibri" pitchFamily="-112" charset="0"/>
              </a:defRPr>
            </a:lvl6pPr>
            <a:lvl7pPr marL="914400" algn="ctr" rtl="0" fontAlgn="base">
              <a:spcBef>
                <a:spcPct val="0"/>
              </a:spcBef>
              <a:spcAft>
                <a:spcPct val="0"/>
              </a:spcAft>
              <a:defRPr sz="4400">
                <a:solidFill>
                  <a:schemeClr val="tx1"/>
                </a:solidFill>
                <a:latin typeface="Calibri" pitchFamily="-112" charset="0"/>
              </a:defRPr>
            </a:lvl7pPr>
            <a:lvl8pPr marL="1371600" algn="ctr" rtl="0" fontAlgn="base">
              <a:spcBef>
                <a:spcPct val="0"/>
              </a:spcBef>
              <a:spcAft>
                <a:spcPct val="0"/>
              </a:spcAft>
              <a:defRPr sz="4400">
                <a:solidFill>
                  <a:schemeClr val="tx1"/>
                </a:solidFill>
                <a:latin typeface="Calibri" pitchFamily="-112" charset="0"/>
              </a:defRPr>
            </a:lvl8pPr>
            <a:lvl9pPr marL="1828800" algn="ctr" rtl="0" fontAlgn="base">
              <a:spcBef>
                <a:spcPct val="0"/>
              </a:spcBef>
              <a:spcAft>
                <a:spcPct val="0"/>
              </a:spcAft>
              <a:defRPr sz="4400">
                <a:solidFill>
                  <a:schemeClr val="tx1"/>
                </a:solidFill>
                <a:latin typeface="Calibri" pitchFamily="-112" charset="0"/>
              </a:defRPr>
            </a:lvl9pPr>
          </a:lstStyle>
          <a:p>
            <a:r>
              <a:rPr lang="en-GB" sz="4000" b="1" dirty="0" smtClean="0">
                <a:effectLst>
                  <a:outerShdw blurRad="38100" dist="38100" dir="2700000" algn="tl">
                    <a:srgbClr val="000000">
                      <a:alpha val="43137"/>
                    </a:srgbClr>
                  </a:outerShdw>
                </a:effectLst>
              </a:rPr>
              <a:t>Flowchart Tracing </a:t>
            </a:r>
            <a:endParaRPr lang="en-GB" sz="4000" b="1" dirty="0">
              <a:effectLst>
                <a:outerShdw blurRad="38100" dist="38100" dir="2700000" algn="tl">
                  <a:srgbClr val="000000">
                    <a:alpha val="43137"/>
                  </a:srgbClr>
                </a:outerShdw>
              </a:effectLst>
            </a:endParaRPr>
          </a:p>
        </p:txBody>
      </p:sp>
      <p:sp>
        <p:nvSpPr>
          <p:cNvPr id="6" name="Title 5"/>
          <p:cNvSpPr>
            <a:spLocks noGrp="1"/>
          </p:cNvSpPr>
          <p:nvPr>
            <p:ph type="title"/>
          </p:nvPr>
        </p:nvSpPr>
        <p:spPr/>
        <p:txBody>
          <a:bodyPr/>
          <a:lstStyle/>
          <a:p>
            <a:r>
              <a:rPr lang="en-US" dirty="0" smtClean="0"/>
              <a:t> </a:t>
            </a:r>
            <a:endParaRPr lang="en-GB" dirty="0"/>
          </a:p>
        </p:txBody>
      </p:sp>
    </p:spTree>
    <p:extLst>
      <p:ext uri="{BB962C8B-B14F-4D97-AF65-F5344CB8AC3E}">
        <p14:creationId xmlns:p14="http://schemas.microsoft.com/office/powerpoint/2010/main" val="265649008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Trace Table</a:t>
            </a:r>
          </a:p>
        </p:txBody>
      </p:sp>
      <p:sp>
        <p:nvSpPr>
          <p:cNvPr id="3" name="Text Placeholder 2"/>
          <p:cNvSpPr>
            <a:spLocks noGrp="1"/>
          </p:cNvSpPr>
          <p:nvPr>
            <p:ph type="body" sz="quarter" idx="13"/>
          </p:nvPr>
        </p:nvSpPr>
        <p:spPr/>
        <p:txBody>
          <a:bodyPr/>
          <a:lstStyle/>
          <a:p>
            <a:r>
              <a:rPr lang="en-US" dirty="0"/>
              <a:t>Trace tables allow developers to test their algorithms in order to make sure there are no logic errors</a:t>
            </a:r>
            <a:r>
              <a:rPr lang="en-US" dirty="0" smtClean="0"/>
              <a:t>.</a:t>
            </a:r>
            <a:endParaRPr lang="en-US" dirty="0"/>
          </a:p>
        </p:txBody>
      </p:sp>
      <p:sp>
        <p:nvSpPr>
          <p:cNvPr id="4" name="Text Placeholder 3"/>
          <p:cNvSpPr>
            <a:spLocks noGrp="1"/>
          </p:cNvSpPr>
          <p:nvPr>
            <p:ph type="body" sz="quarter" idx="14"/>
          </p:nvPr>
        </p:nvSpPr>
        <p:spPr/>
        <p:txBody>
          <a:bodyPr/>
          <a:lstStyle/>
          <a:p>
            <a:r>
              <a:rPr lang="en-US" altLang="en-US" dirty="0"/>
              <a:t>Within the trace table, each variable, conditional test and output must be listed.</a:t>
            </a:r>
            <a:endParaRPr lang="en-GB" dirty="0"/>
          </a:p>
        </p:txBody>
      </p:sp>
      <p:sp>
        <p:nvSpPr>
          <p:cNvPr id="5" name="Text Placeholder 4"/>
          <p:cNvSpPr>
            <a:spLocks noGrp="1"/>
          </p:cNvSpPr>
          <p:nvPr>
            <p:ph type="body" sz="quarter" idx="15"/>
          </p:nvPr>
        </p:nvSpPr>
        <p:spPr>
          <a:xfrm>
            <a:off x="455645" y="3505200"/>
            <a:ext cx="8229600" cy="609600"/>
          </a:xfrm>
        </p:spPr>
        <p:txBody>
          <a:bodyPr anchor="ctr"/>
          <a:lstStyle/>
          <a:p>
            <a:r>
              <a:rPr lang="en-US" dirty="0" smtClean="0"/>
              <a:t>Example:</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259514164"/>
              </p:ext>
            </p:extLst>
          </p:nvPr>
        </p:nvGraphicFramePr>
        <p:xfrm>
          <a:off x="762000" y="4267200"/>
          <a:ext cx="7527756" cy="1883625"/>
        </p:xfrm>
        <a:graphic>
          <a:graphicData uri="http://schemas.openxmlformats.org/drawingml/2006/table">
            <a:tbl>
              <a:tblPr firstRow="1" bandRow="1">
                <a:tableStyleId>{5C22544A-7EE6-4342-B048-85BDC9FD1C3A}</a:tableStyleId>
              </a:tblPr>
              <a:tblGrid>
                <a:gridCol w="1203156"/>
                <a:gridCol w="1143000"/>
                <a:gridCol w="1143000"/>
                <a:gridCol w="1371600"/>
                <a:gridCol w="2667000"/>
              </a:tblGrid>
              <a:tr h="470675">
                <a:tc>
                  <a:txBody>
                    <a:bodyPr/>
                    <a:lstStyle/>
                    <a:p>
                      <a:pPr algn="ctr"/>
                      <a:r>
                        <a:rPr lang="en-US" sz="1800" dirty="0" smtClean="0"/>
                        <a:t>Length</a:t>
                      </a:r>
                      <a:endParaRPr lang="en-US" sz="1800" dirty="0"/>
                    </a:p>
                  </a:txBody>
                  <a:tcPr marT="45700" marB="45700"/>
                </a:tc>
                <a:tc>
                  <a:txBody>
                    <a:bodyPr/>
                    <a:lstStyle/>
                    <a:p>
                      <a:pPr algn="ctr"/>
                      <a:r>
                        <a:rPr lang="en-US" sz="1800" dirty="0" smtClean="0"/>
                        <a:t>Width</a:t>
                      </a:r>
                      <a:endParaRPr lang="en-US" sz="1800" dirty="0"/>
                    </a:p>
                  </a:txBody>
                  <a:tcPr marT="45700" marB="45700"/>
                </a:tc>
                <a:tc>
                  <a:txBody>
                    <a:bodyPr/>
                    <a:lstStyle/>
                    <a:p>
                      <a:pPr algn="ctr"/>
                      <a:r>
                        <a:rPr lang="en-US" sz="1800" dirty="0" smtClean="0"/>
                        <a:t>Area</a:t>
                      </a:r>
                      <a:endParaRPr lang="en-US" sz="1800" dirty="0"/>
                    </a:p>
                  </a:txBody>
                  <a:tcPr marT="45700" marB="45700"/>
                </a:tc>
                <a:tc>
                  <a:txBody>
                    <a:bodyPr/>
                    <a:lstStyle/>
                    <a:p>
                      <a:pPr algn="ctr"/>
                      <a:r>
                        <a:rPr lang="en-US" sz="1800" dirty="0" smtClean="0"/>
                        <a:t>Perimeter</a:t>
                      </a:r>
                      <a:endParaRPr lang="en-US" sz="1800" dirty="0"/>
                    </a:p>
                  </a:txBody>
                  <a:tcPr marT="45700" marB="45700"/>
                </a:tc>
                <a:tc>
                  <a:txBody>
                    <a:bodyPr/>
                    <a:lstStyle/>
                    <a:p>
                      <a:pPr algn="ctr"/>
                      <a:r>
                        <a:rPr lang="en-US" sz="1800" dirty="0" smtClean="0"/>
                        <a:t>Output</a:t>
                      </a:r>
                      <a:endParaRPr lang="en-US" sz="1800" dirty="0"/>
                    </a:p>
                  </a:txBody>
                  <a:tcPr marT="45700" marB="45700"/>
                </a:tc>
              </a:tr>
              <a:tr h="471600">
                <a:tc>
                  <a:txBody>
                    <a:bodyPr/>
                    <a:lstStyle/>
                    <a:p>
                      <a:pPr algn="ctr"/>
                      <a:r>
                        <a:rPr lang="en-US" sz="1800" dirty="0" smtClean="0"/>
                        <a:t>10</a:t>
                      </a:r>
                      <a:endParaRPr lang="en-US" sz="1800" dirty="0"/>
                    </a:p>
                  </a:txBody>
                  <a:tcPr marT="45700" marB="45700"/>
                </a:tc>
                <a:tc>
                  <a:txBody>
                    <a:bodyPr/>
                    <a:lstStyle/>
                    <a:p>
                      <a:pPr algn="ctr"/>
                      <a:r>
                        <a:rPr lang="en-US" sz="1800" dirty="0" smtClean="0"/>
                        <a:t>15</a:t>
                      </a:r>
                      <a:endParaRPr lang="en-US" sz="1800" dirty="0"/>
                    </a:p>
                  </a:txBody>
                  <a:tcPr marT="45700" marB="45700"/>
                </a:tc>
                <a:tc>
                  <a:txBody>
                    <a:bodyPr/>
                    <a:lstStyle/>
                    <a:p>
                      <a:pPr algn="ctr"/>
                      <a:r>
                        <a:rPr lang="en-US" sz="1800" dirty="0" smtClean="0"/>
                        <a:t>150</a:t>
                      </a:r>
                      <a:endParaRPr lang="en-US" sz="1800" dirty="0"/>
                    </a:p>
                  </a:txBody>
                  <a:tcPr marT="45700" marB="45700"/>
                </a:tc>
                <a:tc>
                  <a:txBody>
                    <a:bodyPr/>
                    <a:lstStyle/>
                    <a:p>
                      <a:pPr algn="ctr"/>
                      <a:r>
                        <a:rPr lang="en-US" sz="1800" dirty="0" smtClean="0"/>
                        <a:t>50</a:t>
                      </a:r>
                      <a:endParaRPr lang="en-US" sz="1800" dirty="0"/>
                    </a:p>
                  </a:txBody>
                  <a:tcPr marT="45700" marB="45700"/>
                </a:tc>
                <a:tc>
                  <a:txBody>
                    <a:bodyPr/>
                    <a:lstStyle/>
                    <a:p>
                      <a:pPr algn="ctr"/>
                      <a:r>
                        <a:rPr lang="en-US" sz="1800" dirty="0" smtClean="0"/>
                        <a:t>Area = 150, Perimeter = 50</a:t>
                      </a:r>
                      <a:endParaRPr lang="en-US" sz="1800" dirty="0"/>
                    </a:p>
                  </a:txBody>
                  <a:tcPr marT="45700" marB="45700"/>
                </a:tc>
              </a:tr>
              <a:tr h="470675">
                <a:tc>
                  <a:txBody>
                    <a:bodyPr/>
                    <a:lstStyle/>
                    <a:p>
                      <a:pPr algn="ctr"/>
                      <a:r>
                        <a:rPr lang="en-US" sz="1800" dirty="0" smtClean="0"/>
                        <a:t>20</a:t>
                      </a:r>
                      <a:endParaRPr lang="en-US" sz="1800" dirty="0"/>
                    </a:p>
                  </a:txBody>
                  <a:tcPr marT="45700" marB="45700"/>
                </a:tc>
                <a:tc>
                  <a:txBody>
                    <a:bodyPr/>
                    <a:lstStyle/>
                    <a:p>
                      <a:pPr algn="ctr"/>
                      <a:r>
                        <a:rPr lang="en-US" sz="1800" dirty="0" smtClean="0"/>
                        <a:t>20</a:t>
                      </a:r>
                      <a:endParaRPr lang="en-US" sz="1800" dirty="0"/>
                    </a:p>
                  </a:txBody>
                  <a:tcPr marT="45700" marB="45700"/>
                </a:tc>
                <a:tc>
                  <a:txBody>
                    <a:bodyPr/>
                    <a:lstStyle/>
                    <a:p>
                      <a:pPr algn="ctr"/>
                      <a:r>
                        <a:rPr lang="en-US" sz="1800" dirty="0" smtClean="0"/>
                        <a:t>400</a:t>
                      </a:r>
                      <a:endParaRPr lang="en-US" sz="1800" dirty="0"/>
                    </a:p>
                  </a:txBody>
                  <a:tcPr marT="45700" marB="45700"/>
                </a:tc>
                <a:tc>
                  <a:txBody>
                    <a:bodyPr/>
                    <a:lstStyle/>
                    <a:p>
                      <a:pPr algn="ctr"/>
                      <a:r>
                        <a:rPr lang="en-US" sz="1800" dirty="0" smtClean="0"/>
                        <a:t>80</a:t>
                      </a:r>
                      <a:endParaRPr lang="en-US" sz="1800" dirty="0"/>
                    </a:p>
                  </a:txBody>
                  <a:tcPr marT="45700" marB="457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Area = 400, Perimeter = 80</a:t>
                      </a:r>
                    </a:p>
                  </a:txBody>
                  <a:tcPr marT="45700" marB="45700"/>
                </a:tc>
              </a:tr>
              <a:tr h="470675">
                <a:tc>
                  <a:txBody>
                    <a:bodyPr/>
                    <a:lstStyle/>
                    <a:p>
                      <a:pPr algn="ctr"/>
                      <a:r>
                        <a:rPr lang="en-US" sz="1800" dirty="0" smtClean="0"/>
                        <a:t>30</a:t>
                      </a:r>
                      <a:endParaRPr lang="en-US" sz="1800" dirty="0"/>
                    </a:p>
                  </a:txBody>
                  <a:tcPr marT="45700" marB="45700"/>
                </a:tc>
                <a:tc>
                  <a:txBody>
                    <a:bodyPr/>
                    <a:lstStyle/>
                    <a:p>
                      <a:pPr algn="ctr"/>
                      <a:r>
                        <a:rPr lang="en-US" sz="1800" dirty="0" smtClean="0"/>
                        <a:t>15</a:t>
                      </a:r>
                      <a:endParaRPr lang="en-US" sz="1800" dirty="0"/>
                    </a:p>
                  </a:txBody>
                  <a:tcPr marT="45700" marB="45700"/>
                </a:tc>
                <a:tc>
                  <a:txBody>
                    <a:bodyPr/>
                    <a:lstStyle/>
                    <a:p>
                      <a:pPr algn="ctr"/>
                      <a:r>
                        <a:rPr lang="en-US" sz="1800" dirty="0" smtClean="0"/>
                        <a:t>450</a:t>
                      </a:r>
                      <a:endParaRPr lang="en-US" sz="1800" dirty="0"/>
                    </a:p>
                  </a:txBody>
                  <a:tcPr marT="45700" marB="45700"/>
                </a:tc>
                <a:tc>
                  <a:txBody>
                    <a:bodyPr/>
                    <a:lstStyle/>
                    <a:p>
                      <a:pPr algn="ctr"/>
                      <a:r>
                        <a:rPr lang="en-US" sz="1800" dirty="0" smtClean="0"/>
                        <a:t>90</a:t>
                      </a:r>
                      <a:endParaRPr lang="en-US" sz="1800" dirty="0"/>
                    </a:p>
                  </a:txBody>
                  <a:tcPr marT="45700" marB="457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Area = 450, Perimeter = 90</a:t>
                      </a:r>
                    </a:p>
                  </a:txBody>
                  <a:tcPr marT="45700" marB="45700"/>
                </a:tc>
              </a:tr>
            </a:tbl>
          </a:graphicData>
        </a:graphic>
      </p:graphicFrame>
    </p:spTree>
    <p:extLst>
      <p:ext uri="{BB962C8B-B14F-4D97-AF65-F5344CB8AC3E}">
        <p14:creationId xmlns:p14="http://schemas.microsoft.com/office/powerpoint/2010/main" val="470821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a:t>
            </a:r>
            <a:r>
              <a:rPr lang="en-US" dirty="0" smtClean="0"/>
              <a:t>Exercise 1</a:t>
            </a:r>
            <a:endParaRPr lang="en-GB" dirty="0"/>
          </a:p>
        </p:txBody>
      </p:sp>
      <p:sp>
        <p:nvSpPr>
          <p:cNvPr id="3" name="Text Placeholder 2"/>
          <p:cNvSpPr>
            <a:spLocks noGrp="1"/>
          </p:cNvSpPr>
          <p:nvPr>
            <p:ph type="body" sz="quarter" idx="13"/>
          </p:nvPr>
        </p:nvSpPr>
        <p:spPr>
          <a:xfrm>
            <a:off x="457200" y="1529154"/>
            <a:ext cx="8229600" cy="1442646"/>
          </a:xfrm>
        </p:spPr>
        <p:txBody>
          <a:bodyPr/>
          <a:lstStyle/>
          <a:p>
            <a:pPr marL="0" indent="0">
              <a:buNone/>
            </a:pPr>
            <a:r>
              <a:rPr lang="en-US" altLang="en-US" dirty="0" smtClean="0"/>
              <a:t>Trace </a:t>
            </a:r>
            <a:r>
              <a:rPr lang="en-US" altLang="en-US" dirty="0"/>
              <a:t>the content of the variables and determine the output of the </a:t>
            </a:r>
            <a:r>
              <a:rPr lang="en-US" altLang="en-US" dirty="0" smtClean="0"/>
              <a:t>following algorithm, if </a:t>
            </a:r>
            <a:r>
              <a:rPr lang="en-US" altLang="en-US" dirty="0"/>
              <a:t>the input for Radius is</a:t>
            </a:r>
            <a:r>
              <a:rPr lang="en-US" dirty="0" smtClean="0"/>
              <a:t>:</a:t>
            </a:r>
          </a:p>
          <a:p>
            <a:pPr marL="0" indent="0">
              <a:buNone/>
              <a:tabLst>
                <a:tab pos="444500" algn="l"/>
                <a:tab pos="1431925" algn="l"/>
                <a:tab pos="1876425" algn="l"/>
                <a:tab pos="2874963" algn="l"/>
                <a:tab pos="3321050" algn="l"/>
              </a:tabLst>
            </a:pPr>
            <a:r>
              <a:rPr lang="en-GB" dirty="0"/>
              <a:t>a.	</a:t>
            </a:r>
            <a:r>
              <a:rPr lang="en-GB" dirty="0" smtClean="0"/>
              <a:t>3	b.</a:t>
            </a:r>
            <a:r>
              <a:rPr lang="en-GB" dirty="0"/>
              <a:t>	</a:t>
            </a:r>
            <a:r>
              <a:rPr lang="en-GB" dirty="0" smtClean="0"/>
              <a:t>10	c</a:t>
            </a:r>
            <a:r>
              <a:rPr lang="en-GB" dirty="0"/>
              <a:t>.	</a:t>
            </a:r>
            <a:r>
              <a:rPr lang="en-GB" dirty="0" smtClean="0"/>
              <a:t>150</a:t>
            </a:r>
            <a:endParaRPr lang="en-GB" dirty="0"/>
          </a:p>
        </p:txBody>
      </p:sp>
      <p:sp>
        <p:nvSpPr>
          <p:cNvPr id="4" name="Text Placeholder 3"/>
          <p:cNvSpPr>
            <a:spLocks noGrp="1"/>
          </p:cNvSpPr>
          <p:nvPr>
            <p:ph type="body" sz="quarter" idx="14"/>
          </p:nvPr>
        </p:nvSpPr>
        <p:spPr>
          <a:xfrm>
            <a:off x="457200" y="3063263"/>
            <a:ext cx="8229600" cy="3413737"/>
          </a:xfrm>
          <a:prstGeom prst="rect">
            <a:avLst/>
          </a:prstGeom>
        </p:spPr>
        <p:txBody>
          <a:bodyPr anchor="ctr"/>
          <a:lstStyle/>
          <a:p>
            <a:pPr marL="914400" lvl="1" indent="-514350" eaLnBrk="1" hangingPunct="1">
              <a:buFontTx/>
              <a:buNone/>
            </a:pPr>
            <a:r>
              <a:rPr lang="en-US" altLang="en-US" b="1" dirty="0">
                <a:latin typeface="Courier New" panose="02070309020205020404" pitchFamily="49" charset="0"/>
              </a:rPr>
              <a:t>Algorithm </a:t>
            </a:r>
            <a:r>
              <a:rPr lang="en-US" altLang="en-US" b="1" dirty="0" smtClean="0">
                <a:latin typeface="Courier New" panose="02070309020205020404" pitchFamily="49" charset="0"/>
              </a:rPr>
              <a:t>1: </a:t>
            </a:r>
            <a:r>
              <a:rPr lang="en-US" altLang="en-US" b="1" dirty="0">
                <a:latin typeface="Courier New" panose="02070309020205020404" pitchFamily="49" charset="0"/>
              </a:rPr>
              <a:t>Compute the area of a circle</a:t>
            </a:r>
          </a:p>
          <a:p>
            <a:pPr marL="914400" lvl="1" indent="-514350" eaLnBrk="1" hangingPunct="1">
              <a:buFontTx/>
              <a:buNone/>
            </a:pPr>
            <a:r>
              <a:rPr lang="en-US" altLang="en-US" b="1" dirty="0">
                <a:latin typeface="Courier New" panose="02070309020205020404" pitchFamily="49" charset="0"/>
              </a:rPr>
              <a:t>1.	Start</a:t>
            </a:r>
          </a:p>
          <a:p>
            <a:pPr marL="914400" lvl="1" indent="-514350" eaLnBrk="1" hangingPunct="1">
              <a:buFontTx/>
              <a:buNone/>
            </a:pPr>
            <a:r>
              <a:rPr lang="en-US" altLang="en-US" b="1" dirty="0">
                <a:latin typeface="Courier New" panose="02070309020205020404" pitchFamily="49" charset="0"/>
              </a:rPr>
              <a:t>2.	Set PI = 3.14159</a:t>
            </a:r>
          </a:p>
          <a:p>
            <a:pPr marL="914400" lvl="1" indent="-514350" eaLnBrk="1" hangingPunct="1">
              <a:buFontTx/>
              <a:buNone/>
            </a:pPr>
            <a:r>
              <a:rPr lang="en-US" altLang="en-US" b="1" dirty="0">
                <a:latin typeface="Courier New" panose="02070309020205020404" pitchFamily="49" charset="0"/>
              </a:rPr>
              <a:t>3.	Read the Radius</a:t>
            </a:r>
          </a:p>
          <a:p>
            <a:pPr marL="914400" lvl="1" indent="-514350" eaLnBrk="1" hangingPunct="1">
              <a:buFontTx/>
              <a:buNone/>
            </a:pPr>
            <a:r>
              <a:rPr lang="en-US" altLang="en-US" b="1" dirty="0">
                <a:latin typeface="Courier New" panose="02070309020205020404" pitchFamily="49" charset="0"/>
              </a:rPr>
              <a:t>4.	Calculate the area of a circle using the formula:</a:t>
            </a:r>
          </a:p>
          <a:p>
            <a:pPr marL="1431925" lvl="1" indent="-12700" eaLnBrk="1" hangingPunct="1">
              <a:buFontTx/>
              <a:buNone/>
            </a:pPr>
            <a:r>
              <a:rPr lang="en-US" altLang="en-US" b="1" dirty="0">
                <a:latin typeface="Courier New" panose="02070309020205020404" pitchFamily="49" charset="0"/>
              </a:rPr>
              <a:t>	Area = Radius x Radius x PI</a:t>
            </a:r>
          </a:p>
          <a:p>
            <a:pPr marL="914400" lvl="1" indent="-514350" eaLnBrk="1" hangingPunct="1">
              <a:buFontTx/>
              <a:buNone/>
            </a:pPr>
            <a:r>
              <a:rPr lang="en-US" altLang="en-US" b="1" dirty="0">
                <a:latin typeface="Courier New" panose="02070309020205020404" pitchFamily="49" charset="0"/>
              </a:rPr>
              <a:t>5.	Display Area</a:t>
            </a:r>
          </a:p>
          <a:p>
            <a:pPr marL="914400" lvl="1" indent="-514350" eaLnBrk="1" hangingPunct="1">
              <a:buFontTx/>
              <a:buNone/>
            </a:pPr>
            <a:r>
              <a:rPr lang="en-US" altLang="en-US" b="1" dirty="0">
                <a:latin typeface="Courier New" panose="02070309020205020404" pitchFamily="49" charset="0"/>
              </a:rPr>
              <a:t>6.	</a:t>
            </a:r>
            <a:r>
              <a:rPr lang="en-US" altLang="en-US" b="1" dirty="0" smtClean="0">
                <a:latin typeface="Courier New" panose="02070309020205020404" pitchFamily="49" charset="0"/>
              </a:rPr>
              <a:t>End</a:t>
            </a:r>
            <a:endParaRPr lang="en-US" altLang="en-US" b="1" dirty="0">
              <a:latin typeface="Courier New" panose="02070309020205020404" pitchFamily="49" charset="0"/>
            </a:endParaRPr>
          </a:p>
        </p:txBody>
      </p:sp>
    </p:spTree>
    <p:extLst>
      <p:ext uri="{BB962C8B-B14F-4D97-AF65-F5344CB8AC3E}">
        <p14:creationId xmlns:p14="http://schemas.microsoft.com/office/powerpoint/2010/main" val="25708473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a:t>
            </a:r>
            <a:r>
              <a:rPr lang="en-US" dirty="0" smtClean="0"/>
              <a:t>Exercise </a:t>
            </a:r>
            <a:r>
              <a:rPr lang="en-US" dirty="0"/>
              <a:t>2</a:t>
            </a:r>
            <a:endParaRPr lang="en-GB" dirty="0"/>
          </a:p>
        </p:txBody>
      </p:sp>
      <p:sp>
        <p:nvSpPr>
          <p:cNvPr id="3" name="Text Placeholder 2"/>
          <p:cNvSpPr>
            <a:spLocks noGrp="1"/>
          </p:cNvSpPr>
          <p:nvPr>
            <p:ph type="body" sz="quarter" idx="13"/>
          </p:nvPr>
        </p:nvSpPr>
        <p:spPr>
          <a:xfrm>
            <a:off x="457200" y="1529154"/>
            <a:ext cx="3673118" cy="3068842"/>
          </a:xfrm>
          <a:prstGeom prst="rect">
            <a:avLst/>
          </a:prstGeom>
          <a:solidFill>
            <a:schemeClr val="accent5"/>
          </a:solidFill>
        </p:spPr>
        <p:txBody>
          <a:bodyPr/>
          <a:lstStyle/>
          <a:p>
            <a:pPr marL="0" indent="0">
              <a:buNone/>
            </a:pPr>
            <a:r>
              <a:rPr lang="en-US" altLang="en-US" dirty="0" smtClean="0"/>
              <a:t>Execute </a:t>
            </a:r>
            <a:r>
              <a:rPr lang="en-US" altLang="en-US" dirty="0"/>
              <a:t>the flowchart </a:t>
            </a:r>
            <a:r>
              <a:rPr lang="en-US" altLang="en-US" dirty="0" smtClean="0"/>
              <a:t>using </a:t>
            </a:r>
            <a:r>
              <a:rPr lang="en-US" altLang="en-US" dirty="0"/>
              <a:t>the </a:t>
            </a:r>
            <a:r>
              <a:rPr lang="en-US" altLang="en-US" dirty="0" smtClean="0"/>
              <a:t>following input values:</a:t>
            </a:r>
          </a:p>
          <a:p>
            <a:pPr marL="457200" indent="-457200">
              <a:buAutoNum type="alphaLcPeriod"/>
            </a:pPr>
            <a:r>
              <a:rPr lang="en-GB" dirty="0" smtClean="0"/>
              <a:t>89	</a:t>
            </a:r>
          </a:p>
          <a:p>
            <a:pPr marL="457200" indent="-457200">
              <a:buAutoNum type="alphaLcPeriod"/>
            </a:pPr>
            <a:r>
              <a:rPr lang="en-GB" dirty="0" smtClean="0"/>
              <a:t>26	</a:t>
            </a:r>
          </a:p>
          <a:p>
            <a:pPr marL="457200" indent="-457200">
              <a:buAutoNum type="alphaLcPeriod"/>
            </a:pPr>
            <a:r>
              <a:rPr lang="en-US" dirty="0" smtClean="0"/>
              <a:t>0</a:t>
            </a:r>
          </a:p>
          <a:p>
            <a:pPr marL="457200" indent="-457200">
              <a:buAutoNum type="alphaLcPeriod"/>
            </a:pPr>
            <a:r>
              <a:rPr lang="en-US" dirty="0"/>
              <a:t>3</a:t>
            </a:r>
            <a:endParaRPr lang="en-GB" dirty="0" smtClean="0"/>
          </a:p>
        </p:txBody>
      </p:sp>
      <p:sp>
        <p:nvSpPr>
          <p:cNvPr id="6" name="Rectangle 20"/>
          <p:cNvSpPr>
            <a:spLocks noChangeArrowheads="1"/>
          </p:cNvSpPr>
          <p:nvPr/>
        </p:nvSpPr>
        <p:spPr bwMode="auto">
          <a:xfrm>
            <a:off x="5181600" y="15291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8"/>
          <p:cNvSpPr>
            <a:spLocks noChangeArrowheads="1"/>
          </p:cNvSpPr>
          <p:nvPr/>
        </p:nvSpPr>
        <p:spPr bwMode="auto">
          <a:xfrm>
            <a:off x="4343400" y="1529154"/>
            <a:ext cx="4495800" cy="4109830"/>
          </a:xfrm>
          <a:prstGeom prst="rect">
            <a:avLst/>
          </a:prstGeom>
          <a:solidFill>
            <a:schemeClr val="accent6"/>
          </a:solidFill>
          <a:ln w="9525">
            <a:solidFill>
              <a:schemeClr val="accent6"/>
            </a:solidFill>
            <a:miter lim="800000"/>
            <a:headEnd/>
            <a:tailEnd/>
          </a:ln>
        </p:spPr>
        <p:txBody>
          <a:bodyPr vert="horz" wrap="square" lIns="91440" tIns="45720" rIns="91440" bIns="45720" numCol="1" anchor="t" anchorCtr="0" compatLnSpc="1">
            <a:prstTxWarp prst="textNoShape">
              <a:avLst/>
            </a:prstTxWarp>
          </a:bodyPr>
          <a:lstStyle/>
          <a:p>
            <a:endParaRPr lang="en-GB" sz="1400"/>
          </a:p>
        </p:txBody>
      </p:sp>
      <p:grpSp>
        <p:nvGrpSpPr>
          <p:cNvPr id="10" name="Group 2"/>
          <p:cNvGrpSpPr>
            <a:grpSpLocks/>
          </p:cNvGrpSpPr>
          <p:nvPr/>
        </p:nvGrpSpPr>
        <p:grpSpPr bwMode="auto">
          <a:xfrm>
            <a:off x="4343401" y="1808217"/>
            <a:ext cx="4309256" cy="3500966"/>
            <a:chOff x="3434" y="9586"/>
            <a:chExt cx="5521" cy="4140"/>
          </a:xfrm>
          <a:solidFill>
            <a:schemeClr val="accent5">
              <a:lumMod val="20000"/>
              <a:lumOff val="80000"/>
            </a:schemeClr>
          </a:solidFill>
        </p:grpSpPr>
        <p:sp>
          <p:nvSpPr>
            <p:cNvPr id="11" name="AutoShape 17"/>
            <p:cNvSpPr>
              <a:spLocks noChangeArrowheads="1"/>
            </p:cNvSpPr>
            <p:nvPr/>
          </p:nvSpPr>
          <p:spPr bwMode="auto">
            <a:xfrm>
              <a:off x="6568" y="10999"/>
              <a:ext cx="2387" cy="758"/>
            </a:xfrm>
            <a:prstGeom prst="parallelogram">
              <a:avLst>
                <a:gd name="adj" fmla="val 58535"/>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ea typeface="MS Mincho" panose="02020609040205080304" pitchFamily="49" charset="-128"/>
                  <a:cs typeface="Times New Roman" panose="02020603050405020304" pitchFamily="18" charset="0"/>
                </a:rPr>
                <a:t>N is even number</a:t>
              </a:r>
              <a:endParaRPr kumimoji="0" lang="en-US" altLang="ja-JP" sz="1400" b="0" i="0" u="none" strike="noStrike" cap="none" normalizeH="0" baseline="0" smtClean="0">
                <a:ln>
                  <a:noFill/>
                </a:ln>
                <a:solidFill>
                  <a:schemeClr val="tx1"/>
                </a:solidFill>
                <a:effectLst/>
              </a:endParaRPr>
            </a:p>
          </p:txBody>
        </p:sp>
        <p:sp>
          <p:nvSpPr>
            <p:cNvPr id="12" name="AutoShape 16"/>
            <p:cNvSpPr>
              <a:spLocks noChangeArrowheads="1"/>
            </p:cNvSpPr>
            <p:nvPr/>
          </p:nvSpPr>
          <p:spPr bwMode="auto">
            <a:xfrm>
              <a:off x="3853" y="10278"/>
              <a:ext cx="1939" cy="456"/>
            </a:xfrm>
            <a:prstGeom prst="parallelogram">
              <a:avLst>
                <a:gd name="adj" fmla="val 79040"/>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ea typeface="MS Mincho" panose="02020609040205080304" pitchFamily="49" charset="-128"/>
                  <a:cs typeface="Times New Roman" panose="02020603050405020304" pitchFamily="18" charset="0"/>
                </a:rPr>
                <a:t>Read N</a:t>
              </a:r>
              <a:endParaRPr kumimoji="0" lang="en-US" altLang="ja-JP" sz="1400" b="0" i="0" u="none" strike="noStrike" cap="none" normalizeH="0" baseline="0" smtClean="0">
                <a:ln>
                  <a:noFill/>
                </a:ln>
                <a:solidFill>
                  <a:schemeClr val="tx1"/>
                </a:solidFill>
                <a:effectLst/>
              </a:endParaRPr>
            </a:p>
          </p:txBody>
        </p:sp>
        <p:sp>
          <p:nvSpPr>
            <p:cNvPr id="13" name="AutoShape 15"/>
            <p:cNvSpPr>
              <a:spLocks noChangeArrowheads="1"/>
            </p:cNvSpPr>
            <p:nvPr/>
          </p:nvSpPr>
          <p:spPr bwMode="auto">
            <a:xfrm>
              <a:off x="3658" y="12126"/>
              <a:ext cx="2387" cy="759"/>
            </a:xfrm>
            <a:prstGeom prst="parallelogram">
              <a:avLst>
                <a:gd name="adj" fmla="val 58458"/>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ea typeface="MS Mincho" panose="02020609040205080304" pitchFamily="49" charset="-128"/>
                  <a:cs typeface="Times New Roman" panose="02020603050405020304" pitchFamily="18" charset="0"/>
                </a:rPr>
                <a:t>N is odd number</a:t>
              </a:r>
              <a:endParaRPr kumimoji="0" lang="en-US" altLang="ja-JP" sz="1400" b="0" i="0" u="none" strike="noStrike" cap="none" normalizeH="0" baseline="0" smtClean="0">
                <a:ln>
                  <a:noFill/>
                </a:ln>
                <a:solidFill>
                  <a:schemeClr val="tx1"/>
                </a:solidFill>
                <a:effectLst/>
              </a:endParaRPr>
            </a:p>
          </p:txBody>
        </p:sp>
        <p:sp>
          <p:nvSpPr>
            <p:cNvPr id="14" name="AutoShape 14"/>
            <p:cNvSpPr>
              <a:spLocks noChangeArrowheads="1"/>
            </p:cNvSpPr>
            <p:nvPr/>
          </p:nvSpPr>
          <p:spPr bwMode="auto">
            <a:xfrm>
              <a:off x="3434" y="11007"/>
              <a:ext cx="2861" cy="843"/>
            </a:xfrm>
            <a:prstGeom prst="diamond">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ea typeface="MS Mincho" panose="02020609040205080304" pitchFamily="49" charset="-128"/>
                  <a:cs typeface="Times New Roman" panose="02020603050405020304" pitchFamily="18" charset="0"/>
                </a:rPr>
                <a:t>(N % 2) = = 0</a:t>
              </a:r>
              <a:endParaRPr kumimoji="0" lang="en-US" altLang="ja-JP" sz="1400" b="0" i="0" u="none" strike="noStrike" cap="none" normalizeH="0" baseline="0" dirty="0" smtClean="0">
                <a:ln>
                  <a:noFill/>
                </a:ln>
                <a:solidFill>
                  <a:schemeClr val="tx1"/>
                </a:solidFill>
                <a:effectLst/>
              </a:endParaRPr>
            </a:p>
          </p:txBody>
        </p:sp>
        <p:sp>
          <p:nvSpPr>
            <p:cNvPr id="15" name="Line 13"/>
            <p:cNvSpPr>
              <a:spLocks noChangeShapeType="1"/>
            </p:cNvSpPr>
            <p:nvPr/>
          </p:nvSpPr>
          <p:spPr bwMode="auto">
            <a:xfrm>
              <a:off x="4848" y="9987"/>
              <a:ext cx="0" cy="304"/>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GB" sz="1400"/>
            </a:p>
          </p:txBody>
        </p:sp>
        <p:sp>
          <p:nvSpPr>
            <p:cNvPr id="16" name="Line 12"/>
            <p:cNvSpPr>
              <a:spLocks noChangeShapeType="1"/>
            </p:cNvSpPr>
            <p:nvPr/>
          </p:nvSpPr>
          <p:spPr bwMode="auto">
            <a:xfrm>
              <a:off x="4848" y="10720"/>
              <a:ext cx="0" cy="304"/>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GB" sz="1400"/>
            </a:p>
          </p:txBody>
        </p:sp>
        <p:sp>
          <p:nvSpPr>
            <p:cNvPr id="17" name="Line 11"/>
            <p:cNvSpPr>
              <a:spLocks noChangeShapeType="1"/>
            </p:cNvSpPr>
            <p:nvPr/>
          </p:nvSpPr>
          <p:spPr bwMode="auto">
            <a:xfrm>
              <a:off x="4859" y="11833"/>
              <a:ext cx="0" cy="303"/>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GB" sz="1400"/>
            </a:p>
          </p:txBody>
        </p:sp>
        <p:sp>
          <p:nvSpPr>
            <p:cNvPr id="18" name="Line 10"/>
            <p:cNvSpPr>
              <a:spLocks noChangeShapeType="1"/>
            </p:cNvSpPr>
            <p:nvPr/>
          </p:nvSpPr>
          <p:spPr bwMode="auto">
            <a:xfrm flipV="1">
              <a:off x="6295" y="11413"/>
              <a:ext cx="491" cy="2"/>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GB" sz="1400"/>
            </a:p>
          </p:txBody>
        </p:sp>
        <p:sp>
          <p:nvSpPr>
            <p:cNvPr id="19" name="Line 9"/>
            <p:cNvSpPr>
              <a:spLocks noChangeShapeType="1"/>
            </p:cNvSpPr>
            <p:nvPr/>
          </p:nvSpPr>
          <p:spPr bwMode="auto">
            <a:xfrm>
              <a:off x="7581" y="11782"/>
              <a:ext cx="0" cy="1391"/>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sz="1400"/>
            </a:p>
          </p:txBody>
        </p:sp>
        <p:sp>
          <p:nvSpPr>
            <p:cNvPr id="20" name="Line 8"/>
            <p:cNvSpPr>
              <a:spLocks noChangeShapeType="1"/>
            </p:cNvSpPr>
            <p:nvPr/>
          </p:nvSpPr>
          <p:spPr bwMode="auto">
            <a:xfrm>
              <a:off x="4897" y="12885"/>
              <a:ext cx="1" cy="456"/>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GB" sz="1400"/>
            </a:p>
          </p:txBody>
        </p:sp>
        <p:sp>
          <p:nvSpPr>
            <p:cNvPr id="21" name="Text Box 7"/>
            <p:cNvSpPr txBox="1">
              <a:spLocks noChangeArrowheads="1"/>
            </p:cNvSpPr>
            <p:nvPr/>
          </p:nvSpPr>
          <p:spPr bwMode="auto">
            <a:xfrm>
              <a:off x="5842" y="10972"/>
              <a:ext cx="746" cy="30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ea typeface="MS Mincho" panose="02020609040205080304" pitchFamily="49" charset="-128"/>
                  <a:cs typeface="Times New Roman" panose="02020603050405020304" pitchFamily="18" charset="0"/>
                </a:rPr>
                <a:t>True</a:t>
              </a:r>
              <a:endParaRPr kumimoji="0" lang="en-US" altLang="ja-JP" sz="1400" b="0" i="0" u="none" strike="noStrike" cap="none" normalizeH="0" baseline="0" dirty="0" smtClean="0">
                <a:ln>
                  <a:noFill/>
                </a:ln>
                <a:solidFill>
                  <a:schemeClr val="tx1"/>
                </a:solidFill>
                <a:effectLst/>
              </a:endParaRPr>
            </a:p>
          </p:txBody>
        </p:sp>
        <p:sp>
          <p:nvSpPr>
            <p:cNvPr id="22" name="Text Box 6"/>
            <p:cNvSpPr txBox="1">
              <a:spLocks noChangeArrowheads="1"/>
            </p:cNvSpPr>
            <p:nvPr/>
          </p:nvSpPr>
          <p:spPr bwMode="auto">
            <a:xfrm>
              <a:off x="4163" y="11770"/>
              <a:ext cx="746" cy="30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ea typeface="MS Mincho" panose="02020609040205080304" pitchFamily="49" charset="-128"/>
                  <a:cs typeface="Times New Roman" panose="02020603050405020304" pitchFamily="18" charset="0"/>
                </a:rPr>
                <a:t>False</a:t>
              </a:r>
              <a:endParaRPr kumimoji="0" lang="en-US" altLang="ja-JP" sz="1400" b="0" i="0" u="none" strike="noStrike" cap="none" normalizeH="0" baseline="0" dirty="0" smtClean="0">
                <a:ln>
                  <a:noFill/>
                </a:ln>
                <a:solidFill>
                  <a:schemeClr val="tx1"/>
                </a:solidFill>
                <a:effectLst/>
              </a:endParaRPr>
            </a:p>
          </p:txBody>
        </p:sp>
        <p:sp>
          <p:nvSpPr>
            <p:cNvPr id="23" name="Line 5"/>
            <p:cNvSpPr>
              <a:spLocks noChangeShapeType="1"/>
            </p:cNvSpPr>
            <p:nvPr/>
          </p:nvSpPr>
          <p:spPr bwMode="auto">
            <a:xfrm flipH="1">
              <a:off x="4897" y="13173"/>
              <a:ext cx="2684" cy="0"/>
            </a:xfrm>
            <a:prstGeom prst="line">
              <a:avLst/>
            </a:prstGeom>
            <a:grpFill/>
            <a:ln w="9525">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en-GB" sz="1400"/>
            </a:p>
          </p:txBody>
        </p:sp>
        <p:sp>
          <p:nvSpPr>
            <p:cNvPr id="24" name="AutoShape 4"/>
            <p:cNvSpPr>
              <a:spLocks noChangeArrowheads="1"/>
            </p:cNvSpPr>
            <p:nvPr/>
          </p:nvSpPr>
          <p:spPr bwMode="auto">
            <a:xfrm>
              <a:off x="4394" y="9586"/>
              <a:ext cx="898" cy="390"/>
            </a:xfrm>
            <a:prstGeom prst="flowChartTerminator">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ea typeface="MS Mincho" panose="02020609040205080304" pitchFamily="49" charset="-128"/>
                  <a:cs typeface="Times New Roman" panose="02020603050405020304" pitchFamily="18" charset="0"/>
                </a:rPr>
                <a:t>Start</a:t>
              </a:r>
              <a:endParaRPr kumimoji="0" lang="en-US" altLang="ja-JP"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smtClean="0">
                <a:ln>
                  <a:noFill/>
                </a:ln>
                <a:solidFill>
                  <a:schemeClr val="tx1"/>
                </a:solidFill>
                <a:effectLst/>
              </a:endParaRPr>
            </a:p>
          </p:txBody>
        </p:sp>
        <p:sp>
          <p:nvSpPr>
            <p:cNvPr id="25" name="AutoShape 3"/>
            <p:cNvSpPr>
              <a:spLocks noChangeArrowheads="1"/>
            </p:cNvSpPr>
            <p:nvPr/>
          </p:nvSpPr>
          <p:spPr bwMode="auto">
            <a:xfrm>
              <a:off x="4439" y="13336"/>
              <a:ext cx="898" cy="390"/>
            </a:xfrm>
            <a:prstGeom prst="flowChartTerminator">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ea typeface="MS Mincho" panose="02020609040205080304" pitchFamily="49" charset="-128"/>
                  <a:cs typeface="Times New Roman" panose="02020603050405020304" pitchFamily="18" charset="0"/>
                </a:rPr>
                <a:t>End</a:t>
              </a:r>
              <a:endParaRPr kumimoji="0" lang="en-US" altLang="ja-JP" sz="14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smtClean="0">
                <a:ln>
                  <a:noFill/>
                </a:ln>
                <a:solidFill>
                  <a:schemeClr val="tx1"/>
                </a:solidFill>
                <a:effectLst/>
              </a:endParaRPr>
            </a:p>
          </p:txBody>
        </p:sp>
      </p:grpSp>
    </p:spTree>
    <p:extLst>
      <p:ext uri="{BB962C8B-B14F-4D97-AF65-F5344CB8AC3E}">
        <p14:creationId xmlns:p14="http://schemas.microsoft.com/office/powerpoint/2010/main" val="2055191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Programming Process</a:t>
            </a:r>
          </a:p>
        </p:txBody>
      </p:sp>
      <p:sp>
        <p:nvSpPr>
          <p:cNvPr id="3" name="Text Placeholder 2"/>
          <p:cNvSpPr>
            <a:spLocks noGrp="1"/>
          </p:cNvSpPr>
          <p:nvPr>
            <p:ph type="body" sz="quarter" idx="13"/>
          </p:nvPr>
        </p:nvSpPr>
        <p:spPr/>
        <p:txBody>
          <a:bodyPr/>
          <a:lstStyle/>
          <a:p>
            <a:r>
              <a:rPr lang="en-US" dirty="0"/>
              <a:t>Programming is a process of problem </a:t>
            </a:r>
            <a:r>
              <a:rPr lang="en-US" dirty="0" smtClean="0"/>
              <a:t>solving.</a:t>
            </a:r>
            <a:endParaRPr lang="en-GB" dirty="0"/>
          </a:p>
        </p:txBody>
      </p:sp>
      <p:sp>
        <p:nvSpPr>
          <p:cNvPr id="4" name="Text Placeholder 3"/>
          <p:cNvSpPr>
            <a:spLocks noGrp="1"/>
          </p:cNvSpPr>
          <p:nvPr>
            <p:ph type="body" sz="quarter" idx="14"/>
          </p:nvPr>
        </p:nvSpPr>
        <p:spPr>
          <a:xfrm>
            <a:off x="455645" y="2514600"/>
            <a:ext cx="8229600" cy="2057400"/>
          </a:xfrm>
        </p:spPr>
        <p:txBody>
          <a:bodyPr anchor="ctr"/>
          <a:lstStyle/>
          <a:p>
            <a:r>
              <a:rPr lang="en-US" dirty="0"/>
              <a:t>Problem solving techniques</a:t>
            </a:r>
          </a:p>
          <a:p>
            <a:pPr lvl="1"/>
            <a:r>
              <a:rPr lang="en-US" dirty="0"/>
              <a:t>Outline the problem requirements</a:t>
            </a:r>
          </a:p>
          <a:p>
            <a:pPr lvl="1"/>
            <a:r>
              <a:rPr lang="en-US" dirty="0"/>
              <a:t>Analyze the problem </a:t>
            </a:r>
          </a:p>
          <a:p>
            <a:pPr lvl="1"/>
            <a:r>
              <a:rPr lang="en-US" dirty="0"/>
              <a:t>Design steps (algorithm) to solve the problem</a:t>
            </a:r>
            <a:endParaRPr lang="en-GB" dirty="0"/>
          </a:p>
        </p:txBody>
      </p:sp>
    </p:spTree>
    <p:extLst>
      <p:ext uri="{BB962C8B-B14F-4D97-AF65-F5344CB8AC3E}">
        <p14:creationId xmlns:p14="http://schemas.microsoft.com/office/powerpoint/2010/main" val="1235253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6973887" cy="850900"/>
          </a:xfrm>
          <a:prstGeom prst="snip2DiagRect">
            <a:avLst/>
          </a:prstGeom>
          <a:solidFill>
            <a:schemeClr val="accent3">
              <a:lumMod val="20000"/>
              <a:lumOff val="80000"/>
            </a:schemeClr>
          </a:solidFill>
          <a:effectLst>
            <a:innerShdw blurRad="63500" dist="50800" dir="2700000">
              <a:prstClr val="black">
                <a:alpha val="50000"/>
              </a:prstClr>
            </a:innerShdw>
            <a:reflection blurRad="6350" stA="52000" endA="300" endPos="35000" dir="5400000" sy="-100000" algn="bl" rotWithShape="0"/>
          </a:effectLst>
        </p:spPr>
        <p:txBody>
          <a:bodyPr/>
          <a:lstStyle/>
          <a:p>
            <a:r>
              <a:rPr lang="en-GB" cap="none" dirty="0" smtClean="0"/>
              <a:t>Flowchart Structures: Selection</a:t>
            </a:r>
            <a:endParaRPr lang="en-GB" cap="none"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37159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Structure</a:t>
            </a:r>
            <a:endParaRPr lang="en-GB" dirty="0"/>
          </a:p>
        </p:txBody>
      </p:sp>
      <p:sp>
        <p:nvSpPr>
          <p:cNvPr id="3" name="Text Placeholder 2"/>
          <p:cNvSpPr>
            <a:spLocks noGrp="1"/>
          </p:cNvSpPr>
          <p:nvPr>
            <p:ph type="body" sz="quarter" idx="13"/>
          </p:nvPr>
        </p:nvSpPr>
        <p:spPr>
          <a:xfrm>
            <a:off x="457200" y="1529154"/>
            <a:ext cx="8229600" cy="1137846"/>
          </a:xfrm>
        </p:spPr>
        <p:txBody>
          <a:bodyPr/>
          <a:lstStyle/>
          <a:p>
            <a:r>
              <a:rPr lang="en-US" dirty="0"/>
              <a:t>Selection allows you to choose between two or more alternatives; that is it allows you to make </a:t>
            </a:r>
            <a:r>
              <a:rPr lang="en-US" dirty="0" smtClean="0"/>
              <a:t>decision.</a:t>
            </a:r>
            <a:endParaRPr lang="en-GB" dirty="0"/>
          </a:p>
        </p:txBody>
      </p:sp>
      <p:sp>
        <p:nvSpPr>
          <p:cNvPr id="4" name="Text Placeholder 3"/>
          <p:cNvSpPr>
            <a:spLocks noGrp="1"/>
          </p:cNvSpPr>
          <p:nvPr>
            <p:ph type="body" sz="quarter" idx="14"/>
          </p:nvPr>
        </p:nvSpPr>
        <p:spPr>
          <a:xfrm>
            <a:off x="455645" y="2743199"/>
            <a:ext cx="8229600" cy="1371601"/>
          </a:xfrm>
        </p:spPr>
        <p:txBody>
          <a:bodyPr/>
          <a:lstStyle/>
          <a:p>
            <a:r>
              <a:rPr lang="en-US" dirty="0"/>
              <a:t>Decisions made by a computer must be very simple since everything in the computer ultimately reduces to either true (1) or false (0).</a:t>
            </a:r>
            <a:endParaRPr lang="en-GB" dirty="0"/>
          </a:p>
        </p:txBody>
      </p:sp>
      <p:sp>
        <p:nvSpPr>
          <p:cNvPr id="5" name="Text Placeholder 4"/>
          <p:cNvSpPr>
            <a:spLocks noGrp="1"/>
          </p:cNvSpPr>
          <p:nvPr>
            <p:ph type="body" sz="quarter" idx="15"/>
          </p:nvPr>
        </p:nvSpPr>
        <p:spPr>
          <a:xfrm>
            <a:off x="455645" y="4191000"/>
            <a:ext cx="8229600" cy="1371600"/>
          </a:xfrm>
        </p:spPr>
        <p:txBody>
          <a:bodyPr anchor="ctr"/>
          <a:lstStyle/>
          <a:p>
            <a:r>
              <a:rPr lang="en-US" dirty="0"/>
              <a:t>If complex decisions are required, it is the programmer’s job to reduce them to a series of simple decisions that the computer can handle.</a:t>
            </a:r>
            <a:endParaRPr lang="en-GB" dirty="0"/>
          </a:p>
        </p:txBody>
      </p:sp>
    </p:spTree>
    <p:extLst>
      <p:ext uri="{BB962C8B-B14F-4D97-AF65-F5344CB8AC3E}">
        <p14:creationId xmlns:p14="http://schemas.microsoft.com/office/powerpoint/2010/main" val="41812904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1499936"/>
            <a:ext cx="8229600" cy="533400"/>
          </a:xfrm>
          <a:prstGeom prst="roundRect">
            <a:avLst>
              <a:gd name="adj" fmla="val 11977"/>
            </a:avLst>
          </a:prstGeom>
        </p:spPr>
        <p:txBody>
          <a:bodyPr/>
          <a:lstStyle/>
          <a:p>
            <a:pPr eaLnBrk="1" hangingPunct="1">
              <a:buFont typeface="Arial" panose="020B0604020202020204" pitchFamily="34" charset="0"/>
              <a:buChar char="•"/>
            </a:pPr>
            <a:r>
              <a:rPr lang="en-MY" altLang="en-US" dirty="0"/>
              <a:t>Problem 1: Determine whether profit, return capital or loss.</a:t>
            </a:r>
          </a:p>
        </p:txBody>
      </p:sp>
      <p:sp>
        <p:nvSpPr>
          <p:cNvPr id="4" name="Text Placeholder 3"/>
          <p:cNvSpPr>
            <a:spLocks noGrp="1"/>
          </p:cNvSpPr>
          <p:nvPr>
            <p:ph type="body" sz="quarter" idx="14"/>
          </p:nvPr>
        </p:nvSpPr>
        <p:spPr>
          <a:xfrm>
            <a:off x="457200" y="2157663"/>
            <a:ext cx="8229600" cy="561474"/>
          </a:xfrm>
        </p:spPr>
        <p:txBody>
          <a:bodyPr anchor="ctr" anchorCtr="0"/>
          <a:lstStyle/>
          <a:p>
            <a:pPr eaLnBrk="1" hangingPunct="1">
              <a:buFont typeface="Arial" panose="020B0604020202020204" pitchFamily="34" charset="0"/>
              <a:buChar char="•"/>
            </a:pPr>
            <a:r>
              <a:rPr lang="en-MY" altLang="en-US" dirty="0"/>
              <a:t>Problem 2: Determine whether a number is even or odd.</a:t>
            </a:r>
          </a:p>
        </p:txBody>
      </p:sp>
      <p:sp>
        <p:nvSpPr>
          <p:cNvPr id="5" name="Text Placeholder 4"/>
          <p:cNvSpPr>
            <a:spLocks noGrp="1"/>
          </p:cNvSpPr>
          <p:nvPr>
            <p:ph type="body" sz="quarter" idx="15"/>
          </p:nvPr>
        </p:nvSpPr>
        <p:spPr>
          <a:xfrm>
            <a:off x="457200" y="2835443"/>
            <a:ext cx="8229600" cy="990600"/>
          </a:xfrm>
        </p:spPr>
        <p:txBody>
          <a:bodyPr anchor="ctr" anchorCtr="0"/>
          <a:lstStyle/>
          <a:p>
            <a:pPr eaLnBrk="1" hangingPunct="1">
              <a:buFont typeface="Arial" panose="020B0604020202020204" pitchFamily="34" charset="0"/>
              <a:buChar char="•"/>
            </a:pPr>
            <a:r>
              <a:rPr lang="en-MY" altLang="en-US" dirty="0"/>
              <a:t>Problem 3: Determine whether the marks is less than 60%. If it is less than 60, then print “fail”, otherwise print “pass”.</a:t>
            </a:r>
          </a:p>
        </p:txBody>
      </p:sp>
      <p:sp>
        <p:nvSpPr>
          <p:cNvPr id="6" name="Text Placeholder 4"/>
          <p:cNvSpPr>
            <a:spLocks noGrp="1"/>
          </p:cNvSpPr>
          <p:nvPr>
            <p:ph type="body" sz="quarter" idx="15"/>
          </p:nvPr>
        </p:nvSpPr>
        <p:spPr>
          <a:xfrm>
            <a:off x="457200" y="3942349"/>
            <a:ext cx="8229600" cy="1191125"/>
          </a:xfrm>
          <a:solidFill>
            <a:schemeClr val="accent5">
              <a:lumMod val="75000"/>
            </a:schemeClr>
          </a:solidFill>
        </p:spPr>
        <p:txBody>
          <a:bodyPr anchor="ctr" anchorCtr="0"/>
          <a:lstStyle/>
          <a:p>
            <a:pPr eaLnBrk="1" hangingPunct="1">
              <a:buFont typeface="Arial" panose="020B0604020202020204" pitchFamily="34" charset="0"/>
              <a:buChar char="•"/>
            </a:pPr>
            <a:r>
              <a:rPr lang="en-MY" altLang="en-US" dirty="0"/>
              <a:t>Problem 4: Determine whether the speed limit exceeds 110 km per hour. If the speed exceeds 110, then fine = 300, otherwise fine = 0. Display fine.</a:t>
            </a:r>
          </a:p>
        </p:txBody>
      </p:sp>
      <p:sp>
        <p:nvSpPr>
          <p:cNvPr id="7" name="Text Placeholder 4"/>
          <p:cNvSpPr>
            <a:spLocks noGrp="1"/>
          </p:cNvSpPr>
          <p:nvPr>
            <p:ph type="body" sz="quarter" idx="15"/>
          </p:nvPr>
        </p:nvSpPr>
        <p:spPr>
          <a:xfrm>
            <a:off x="437147" y="5249780"/>
            <a:ext cx="8229600" cy="1191125"/>
          </a:xfrm>
          <a:solidFill>
            <a:schemeClr val="accent6">
              <a:lumMod val="75000"/>
            </a:schemeClr>
          </a:solidFill>
        </p:spPr>
        <p:txBody>
          <a:bodyPr anchor="ctr" anchorCtr="0"/>
          <a:lstStyle/>
          <a:p>
            <a:pPr eaLnBrk="1" hangingPunct="1">
              <a:buFont typeface="Arial" panose="020B0604020202020204" pitchFamily="34" charset="0"/>
              <a:buChar char="•"/>
            </a:pPr>
            <a:r>
              <a:rPr lang="en-MY" altLang="en-US" dirty="0"/>
              <a:t>Problem 5: Determine whether the age is above 12 years old. If the age is above 12, then ticket = 20, otherwise ticket = 10. Display ticket.</a:t>
            </a:r>
          </a:p>
        </p:txBody>
      </p:sp>
      <p:sp>
        <p:nvSpPr>
          <p:cNvPr id="8"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112" charset="0"/>
              </a:defRPr>
            </a:lvl2pPr>
            <a:lvl3pPr algn="ctr" rtl="0" eaLnBrk="0" fontAlgn="base" hangingPunct="0">
              <a:spcBef>
                <a:spcPct val="0"/>
              </a:spcBef>
              <a:spcAft>
                <a:spcPct val="0"/>
              </a:spcAft>
              <a:defRPr sz="4400">
                <a:solidFill>
                  <a:schemeClr val="tx1"/>
                </a:solidFill>
                <a:latin typeface="Calibri" pitchFamily="-112" charset="0"/>
              </a:defRPr>
            </a:lvl3pPr>
            <a:lvl4pPr algn="ctr" rtl="0" eaLnBrk="0" fontAlgn="base" hangingPunct="0">
              <a:spcBef>
                <a:spcPct val="0"/>
              </a:spcBef>
              <a:spcAft>
                <a:spcPct val="0"/>
              </a:spcAft>
              <a:defRPr sz="4400">
                <a:solidFill>
                  <a:schemeClr val="tx1"/>
                </a:solidFill>
                <a:latin typeface="Calibri" pitchFamily="-112" charset="0"/>
              </a:defRPr>
            </a:lvl4pPr>
            <a:lvl5pPr algn="ctr" rtl="0" eaLnBrk="0" fontAlgn="base" hangingPunct="0">
              <a:spcBef>
                <a:spcPct val="0"/>
              </a:spcBef>
              <a:spcAft>
                <a:spcPct val="0"/>
              </a:spcAft>
              <a:defRPr sz="4400">
                <a:solidFill>
                  <a:schemeClr val="tx1"/>
                </a:solidFill>
                <a:latin typeface="Calibri" pitchFamily="-112" charset="0"/>
              </a:defRPr>
            </a:lvl5pPr>
            <a:lvl6pPr marL="457200" algn="ctr" rtl="0" fontAlgn="base">
              <a:spcBef>
                <a:spcPct val="0"/>
              </a:spcBef>
              <a:spcAft>
                <a:spcPct val="0"/>
              </a:spcAft>
              <a:defRPr sz="4400">
                <a:solidFill>
                  <a:schemeClr val="tx1"/>
                </a:solidFill>
                <a:latin typeface="Calibri" pitchFamily="-112" charset="0"/>
              </a:defRPr>
            </a:lvl6pPr>
            <a:lvl7pPr marL="914400" algn="ctr" rtl="0" fontAlgn="base">
              <a:spcBef>
                <a:spcPct val="0"/>
              </a:spcBef>
              <a:spcAft>
                <a:spcPct val="0"/>
              </a:spcAft>
              <a:defRPr sz="4400">
                <a:solidFill>
                  <a:schemeClr val="tx1"/>
                </a:solidFill>
                <a:latin typeface="Calibri" pitchFamily="-112" charset="0"/>
              </a:defRPr>
            </a:lvl7pPr>
            <a:lvl8pPr marL="1371600" algn="ctr" rtl="0" fontAlgn="base">
              <a:spcBef>
                <a:spcPct val="0"/>
              </a:spcBef>
              <a:spcAft>
                <a:spcPct val="0"/>
              </a:spcAft>
              <a:defRPr sz="4400">
                <a:solidFill>
                  <a:schemeClr val="tx1"/>
                </a:solidFill>
                <a:latin typeface="Calibri" pitchFamily="-112" charset="0"/>
              </a:defRPr>
            </a:lvl8pPr>
            <a:lvl9pPr marL="1828800" algn="ctr" rtl="0" fontAlgn="base">
              <a:spcBef>
                <a:spcPct val="0"/>
              </a:spcBef>
              <a:spcAft>
                <a:spcPct val="0"/>
              </a:spcAft>
              <a:defRPr sz="4400">
                <a:solidFill>
                  <a:schemeClr val="tx1"/>
                </a:solidFill>
                <a:latin typeface="Calibri" pitchFamily="-112" charset="0"/>
              </a:defRPr>
            </a:lvl9pPr>
          </a:lstStyle>
          <a:p>
            <a:r>
              <a:rPr lang="en-US" dirty="0" smtClean="0"/>
              <a:t>Selection Structure</a:t>
            </a:r>
            <a:r>
              <a:rPr lang="en-US" dirty="0"/>
              <a:t>: Problem Examples</a:t>
            </a:r>
            <a:endParaRPr lang="en-GB" dirty="0"/>
          </a:p>
        </p:txBody>
      </p:sp>
    </p:spTree>
    <p:extLst>
      <p:ext uri="{BB962C8B-B14F-4D97-AF65-F5344CB8AC3E}">
        <p14:creationId xmlns:p14="http://schemas.microsoft.com/office/powerpoint/2010/main" val="34297416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005940" y="122238"/>
            <a:ext cx="7010400" cy="792162"/>
          </a:xfrm>
        </p:spPr>
        <p:txBody>
          <a:bodyPr/>
          <a:lstStyle/>
          <a:p>
            <a:pPr marL="342900" indent="-342900"/>
            <a:r>
              <a:rPr lang="en-US" altLang="en-US" sz="4000" b="1" dirty="0" smtClean="0">
                <a:effectLst>
                  <a:outerShdw blurRad="38100" dist="38100" dir="2700000" algn="tl">
                    <a:srgbClr val="000000">
                      <a:alpha val="43137"/>
                    </a:srgbClr>
                  </a:outerShdw>
                </a:effectLst>
                <a:latin typeface="Trebuchet MS" panose="020B0603020202020204" pitchFamily="34" charset="0"/>
              </a:rPr>
              <a:t>Selection Structure (</a:t>
            </a:r>
            <a:r>
              <a:rPr lang="en-US" altLang="en-US" sz="4000" b="1" i="1" dirty="0" smtClean="0">
                <a:effectLst>
                  <a:outerShdw blurRad="38100" dist="38100" dir="2700000" algn="tl">
                    <a:srgbClr val="000000">
                      <a:alpha val="43137"/>
                    </a:srgbClr>
                  </a:outerShdw>
                </a:effectLst>
                <a:latin typeface="Trebuchet MS" panose="020B0603020202020204" pitchFamily="34" charset="0"/>
              </a:rPr>
              <a:t>cont..</a:t>
            </a:r>
            <a:r>
              <a:rPr lang="en-US" altLang="en-US" sz="4000" b="1" dirty="0" smtClean="0">
                <a:effectLst>
                  <a:outerShdw blurRad="38100" dist="38100" dir="2700000" algn="tl">
                    <a:srgbClr val="000000">
                      <a:alpha val="43137"/>
                    </a:srgbClr>
                  </a:outerShdw>
                </a:effectLst>
                <a:latin typeface="Trebuchet MS" panose="020B0603020202020204" pitchFamily="34" charset="0"/>
              </a:rPr>
              <a:t>) </a:t>
            </a:r>
            <a:endParaRPr lang="en-US" altLang="en-US" sz="4000" b="1" dirty="0" smtClean="0">
              <a:effectLst>
                <a:outerShdw blurRad="38100" dist="38100" dir="2700000" algn="tl">
                  <a:srgbClr val="000000">
                    <a:alpha val="43137"/>
                  </a:srgbClr>
                </a:outerShdw>
              </a:effectLst>
            </a:endParaRPr>
          </a:p>
        </p:txBody>
      </p:sp>
      <p:sp>
        <p:nvSpPr>
          <p:cNvPr id="36868" name="Rounded Rectangle 4"/>
          <p:cNvSpPr>
            <a:spLocks noChangeArrowheads="1"/>
          </p:cNvSpPr>
          <p:nvPr/>
        </p:nvSpPr>
        <p:spPr bwMode="auto">
          <a:xfrm>
            <a:off x="838200" y="2667000"/>
            <a:ext cx="7391400" cy="2895600"/>
          </a:xfrm>
          <a:prstGeom prst="roundRect">
            <a:avLst>
              <a:gd name="adj" fmla="val 16667"/>
            </a:avLst>
          </a:prstGeom>
          <a:solidFill>
            <a:srgbClr val="CC0000">
              <a:alpha val="3098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Courier New" panose="02070309020205020404" pitchFamily="49" charset="0"/>
                <a:cs typeface="Courier New" panose="02070309020205020404" pitchFamily="49" charset="0"/>
              </a:rPr>
              <a:t>Algorithm: one choice selection</a:t>
            </a:r>
          </a:p>
          <a:p>
            <a:pPr eaLnBrk="1" hangingPunct="1"/>
            <a:r>
              <a:rPr lang="en-US" altLang="en-US" sz="2800" dirty="0">
                <a:latin typeface="Courier New" panose="02070309020205020404" pitchFamily="49" charset="0"/>
                <a:cs typeface="Courier New" panose="02070309020205020404" pitchFamily="49" charset="0"/>
              </a:rPr>
              <a:t>:</a:t>
            </a:r>
          </a:p>
          <a:p>
            <a:pPr eaLnBrk="1" hangingPunct="1"/>
            <a:r>
              <a:rPr lang="en-US" altLang="en-US" sz="2800" dirty="0">
                <a:latin typeface="Courier New" panose="02070309020205020404" pitchFamily="49" charset="0"/>
                <a:cs typeface="Courier New" panose="02070309020205020404" pitchFamily="49" charset="0"/>
              </a:rPr>
              <a:t>n. 	</a:t>
            </a:r>
            <a:r>
              <a:rPr lang="en-US" altLang="en-US" sz="2800" b="1" dirty="0">
                <a:latin typeface="Courier New" panose="02070309020205020404" pitchFamily="49" charset="0"/>
                <a:cs typeface="Courier New" panose="02070309020205020404" pitchFamily="49" charset="0"/>
              </a:rPr>
              <a:t>if</a:t>
            </a:r>
            <a:r>
              <a:rPr lang="en-US" altLang="en-US" sz="2800" dirty="0">
                <a:latin typeface="Courier New" panose="02070309020205020404" pitchFamily="49" charset="0"/>
                <a:cs typeface="Courier New" panose="02070309020205020404" pitchFamily="49" charset="0"/>
              </a:rPr>
              <a:t> condition</a:t>
            </a:r>
          </a:p>
          <a:p>
            <a:pPr eaLnBrk="1" hangingPunct="1"/>
            <a:r>
              <a:rPr lang="en-US" altLang="en-US" sz="2800" dirty="0">
                <a:latin typeface="Courier New" panose="02070309020205020404" pitchFamily="49" charset="0"/>
                <a:cs typeface="Courier New" panose="02070309020205020404" pitchFamily="49" charset="0"/>
              </a:rPr>
              <a:t>		n.1 statement</a:t>
            </a:r>
          </a:p>
          <a:p>
            <a:pPr eaLnBrk="1" hangingPunct="1"/>
            <a:r>
              <a:rPr lang="en-US" altLang="en-US" sz="2800" dirty="0">
                <a:latin typeface="Courier New" panose="02070309020205020404" pitchFamily="49" charset="0"/>
                <a:cs typeface="Courier New" panose="02070309020205020404" pitchFamily="49" charset="0"/>
              </a:rPr>
              <a:t>n+1. </a:t>
            </a:r>
            <a:r>
              <a:rPr lang="en-US" altLang="en-US" sz="2800" b="1" dirty="0" err="1">
                <a:latin typeface="Courier New" panose="02070309020205020404" pitchFamily="49" charset="0"/>
                <a:cs typeface="Courier New" panose="02070309020205020404" pitchFamily="49" charset="0"/>
              </a:rPr>
              <a:t>end_if</a:t>
            </a:r>
            <a:endParaRPr lang="en-US" altLang="en-US" sz="2800" b="1" dirty="0">
              <a:latin typeface="Courier New" panose="02070309020205020404" pitchFamily="49" charset="0"/>
              <a:cs typeface="Courier New" panose="02070309020205020404" pitchFamily="49" charset="0"/>
            </a:endParaRPr>
          </a:p>
          <a:p>
            <a:pPr eaLnBrk="1" hangingPunct="1"/>
            <a:r>
              <a:rPr lang="en-US" altLang="en-US" sz="2800" dirty="0">
                <a:latin typeface="Courier New" panose="02070309020205020404" pitchFamily="49" charset="0"/>
                <a:cs typeface="Courier New" panose="02070309020205020404" pitchFamily="49" charset="0"/>
              </a:rPr>
              <a:t>:</a:t>
            </a:r>
          </a:p>
          <a:p>
            <a:pPr eaLnBrk="1" hangingPunct="1"/>
            <a:endParaRPr lang="en-MY" altLang="en-US" sz="2800" dirty="0">
              <a:latin typeface="Courier New" panose="02070309020205020404" pitchFamily="49" charset="0"/>
              <a:cs typeface="Courier New" panose="02070309020205020404" pitchFamily="49" charset="0"/>
            </a:endParaRPr>
          </a:p>
        </p:txBody>
      </p:sp>
      <p:sp>
        <p:nvSpPr>
          <p:cNvPr id="2" name="Rounded Rectangle 1"/>
          <p:cNvSpPr/>
          <p:nvPr/>
        </p:nvSpPr>
        <p:spPr>
          <a:xfrm>
            <a:off x="774032" y="1451674"/>
            <a:ext cx="7467600" cy="848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200" y="1414487"/>
            <a:ext cx="7239000" cy="461665"/>
          </a:xfrm>
          <a:prstGeom prst="rect">
            <a:avLst/>
          </a:prstGeom>
          <a:noFill/>
        </p:spPr>
        <p:txBody>
          <a:bodyPr wrap="square" rtlCol="0">
            <a:spAutoFit/>
          </a:bodyPr>
          <a:lstStyle/>
          <a:p>
            <a:pPr marL="342900" indent="-342900" eaLnBrk="0" hangingPunct="0">
              <a:spcBef>
                <a:spcPct val="20000"/>
              </a:spcBef>
              <a:buFontTx/>
              <a:buChar char="•"/>
              <a:defRPr/>
            </a:pPr>
            <a:r>
              <a:rPr lang="en-US" sz="2400" dirty="0">
                <a:solidFill>
                  <a:schemeClr val="bg1"/>
                </a:solidFill>
                <a:cs typeface="Arial" charset="0"/>
              </a:rPr>
              <a:t>Pseudo code – requires the use of the keywords </a:t>
            </a:r>
            <a:r>
              <a:rPr lang="en-US" sz="2400" dirty="0">
                <a:solidFill>
                  <a:schemeClr val="bg1"/>
                </a:solidFill>
                <a:cs typeface="Courier New" pitchFamily="49" charset="0"/>
              </a:rPr>
              <a:t>if</a:t>
            </a:r>
            <a:r>
              <a:rPr lang="en-US" sz="2400" dirty="0">
                <a:solidFill>
                  <a:schemeClr val="bg1"/>
                </a:solidFill>
                <a:cs typeface="Arial" charset="0"/>
              </a:rPr>
              <a:t>.</a:t>
            </a:r>
          </a:p>
        </p:txBody>
      </p:sp>
    </p:spTree>
    <p:extLst>
      <p:ext uri="{BB962C8B-B14F-4D97-AF65-F5344CB8AC3E}">
        <p14:creationId xmlns:p14="http://schemas.microsoft.com/office/powerpoint/2010/main" val="201924998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194092" y="164097"/>
            <a:ext cx="6781800" cy="844383"/>
          </a:xfrm>
        </p:spPr>
        <p:txBody>
          <a:bodyPr/>
          <a:lstStyle/>
          <a:p>
            <a:pPr marL="342900" indent="-342900"/>
            <a:r>
              <a:rPr lang="en-US" altLang="en-US" sz="4000" b="1" dirty="0" smtClean="0">
                <a:effectLst>
                  <a:outerShdw blurRad="38100" dist="38100" dir="2700000" algn="tl">
                    <a:srgbClr val="000000">
                      <a:alpha val="43137"/>
                    </a:srgbClr>
                  </a:outerShdw>
                </a:effectLst>
                <a:latin typeface="Trebuchet MS" panose="020B0603020202020204" pitchFamily="34" charset="0"/>
              </a:rPr>
              <a:t>Selection Structure (</a:t>
            </a:r>
            <a:r>
              <a:rPr lang="en-US" altLang="en-US" sz="4000" b="1" i="1" dirty="0" smtClean="0">
                <a:effectLst>
                  <a:outerShdw blurRad="38100" dist="38100" dir="2700000" algn="tl">
                    <a:srgbClr val="000000">
                      <a:alpha val="43137"/>
                    </a:srgbClr>
                  </a:outerShdw>
                </a:effectLst>
                <a:latin typeface="Trebuchet MS" panose="020B0603020202020204" pitchFamily="34" charset="0"/>
              </a:rPr>
              <a:t>cont..</a:t>
            </a:r>
            <a:r>
              <a:rPr lang="en-US" altLang="en-US" sz="4000" b="1" dirty="0" smtClean="0">
                <a:effectLst>
                  <a:outerShdw blurRad="38100" dist="38100" dir="2700000" algn="tl">
                    <a:srgbClr val="000000">
                      <a:alpha val="43137"/>
                    </a:srgbClr>
                  </a:outerShdw>
                </a:effectLst>
                <a:latin typeface="Trebuchet MS" panose="020B0603020202020204" pitchFamily="34" charset="0"/>
              </a:rPr>
              <a:t>)</a:t>
            </a:r>
            <a:endParaRPr lang="en-US" altLang="en-US" sz="4000" b="1" dirty="0" smtClean="0">
              <a:effectLst>
                <a:outerShdw blurRad="38100" dist="38100" dir="2700000" algn="tl">
                  <a:srgbClr val="000000">
                    <a:alpha val="43137"/>
                  </a:srgbClr>
                </a:outerShdw>
              </a:effectLst>
            </a:endParaRPr>
          </a:p>
        </p:txBody>
      </p:sp>
      <p:sp>
        <p:nvSpPr>
          <p:cNvPr id="37891" name="Rectangle 4"/>
          <p:cNvSpPr>
            <a:spLocks noChangeArrowheads="1"/>
          </p:cNvSpPr>
          <p:nvPr/>
        </p:nvSpPr>
        <p:spPr bwMode="auto">
          <a:xfrm>
            <a:off x="1371600" y="2187241"/>
            <a:ext cx="3810000" cy="2514600"/>
          </a:xfrm>
          <a:prstGeom prst="rect">
            <a:avLst/>
          </a:prstGeom>
          <a:solidFill>
            <a:schemeClr val="bg1"/>
          </a:solidFill>
          <a:ln w="9525">
            <a:solidFill>
              <a:schemeClr val="tx1"/>
            </a:solidFill>
            <a:prstDash val="dash"/>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MY" altLang="en-US"/>
          </a:p>
        </p:txBody>
      </p:sp>
      <p:sp>
        <p:nvSpPr>
          <p:cNvPr id="37892" name="Text Box 5"/>
          <p:cNvSpPr txBox="1">
            <a:spLocks noChangeArrowheads="1"/>
          </p:cNvSpPr>
          <p:nvPr/>
        </p:nvSpPr>
        <p:spPr bwMode="auto">
          <a:xfrm>
            <a:off x="3276600" y="1326816"/>
            <a:ext cx="2286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i="1">
                <a:latin typeface="Trebuchet MS" panose="020B0603020202020204" pitchFamily="34" charset="0"/>
              </a:rPr>
              <a:t>If</a:t>
            </a:r>
          </a:p>
          <a:p>
            <a:pPr eaLnBrk="1" hangingPunct="1">
              <a:spcBef>
                <a:spcPct val="50000"/>
              </a:spcBef>
            </a:pPr>
            <a:r>
              <a:rPr lang="en-US" altLang="en-US">
                <a:latin typeface="Trebuchet MS" panose="020B0603020202020204" pitchFamily="34" charset="0"/>
              </a:rPr>
              <a:t>(one-choice)</a:t>
            </a:r>
          </a:p>
        </p:txBody>
      </p:sp>
      <p:sp>
        <p:nvSpPr>
          <p:cNvPr id="37893" name="AutoShape 6"/>
          <p:cNvSpPr>
            <a:spLocks noChangeArrowheads="1"/>
          </p:cNvSpPr>
          <p:nvPr/>
        </p:nvSpPr>
        <p:spPr bwMode="auto">
          <a:xfrm>
            <a:off x="1828800" y="2492041"/>
            <a:ext cx="1828800" cy="762000"/>
          </a:xfrm>
          <a:prstGeom prst="flowChartDecision">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latin typeface="Trebuchet MS" panose="020B0603020202020204" pitchFamily="34" charset="0"/>
              </a:rPr>
              <a:t>condition</a:t>
            </a:r>
          </a:p>
        </p:txBody>
      </p:sp>
      <p:sp>
        <p:nvSpPr>
          <p:cNvPr id="37894" name="Rectangle 7"/>
          <p:cNvSpPr>
            <a:spLocks noChangeArrowheads="1"/>
          </p:cNvSpPr>
          <p:nvPr/>
        </p:nvSpPr>
        <p:spPr bwMode="auto">
          <a:xfrm>
            <a:off x="3505200" y="3482641"/>
            <a:ext cx="1447800" cy="4572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Trebuchet MS" panose="020B0603020202020204" pitchFamily="34" charset="0"/>
              </a:rPr>
              <a:t>statement</a:t>
            </a:r>
          </a:p>
        </p:txBody>
      </p:sp>
      <p:sp>
        <p:nvSpPr>
          <p:cNvPr id="37895" name="Line 8"/>
          <p:cNvSpPr>
            <a:spLocks noChangeShapeType="1"/>
          </p:cNvSpPr>
          <p:nvPr/>
        </p:nvSpPr>
        <p:spPr bwMode="auto">
          <a:xfrm flipH="1">
            <a:off x="2743199" y="3254040"/>
            <a:ext cx="1" cy="17526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6" name="Line 9"/>
          <p:cNvSpPr>
            <a:spLocks noChangeShapeType="1"/>
          </p:cNvSpPr>
          <p:nvPr/>
        </p:nvSpPr>
        <p:spPr bwMode="auto">
          <a:xfrm>
            <a:off x="4267200" y="3939841"/>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7" name="Line 10"/>
          <p:cNvSpPr>
            <a:spLocks noChangeShapeType="1"/>
          </p:cNvSpPr>
          <p:nvPr/>
        </p:nvSpPr>
        <p:spPr bwMode="auto">
          <a:xfrm flipH="1">
            <a:off x="2743200" y="4549441"/>
            <a:ext cx="1524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9" name="Line 13"/>
          <p:cNvSpPr>
            <a:spLocks noChangeShapeType="1"/>
          </p:cNvSpPr>
          <p:nvPr/>
        </p:nvSpPr>
        <p:spPr bwMode="auto">
          <a:xfrm>
            <a:off x="2743200" y="1882441"/>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7900" name="Group 14"/>
          <p:cNvGrpSpPr>
            <a:grpSpLocks/>
          </p:cNvGrpSpPr>
          <p:nvPr/>
        </p:nvGrpSpPr>
        <p:grpSpPr bwMode="auto">
          <a:xfrm>
            <a:off x="3657600" y="2568241"/>
            <a:ext cx="609600" cy="914400"/>
            <a:chOff x="2064" y="1440"/>
            <a:chExt cx="384" cy="576"/>
          </a:xfrm>
        </p:grpSpPr>
        <p:sp>
          <p:nvSpPr>
            <p:cNvPr id="37917" name="Line 15"/>
            <p:cNvSpPr>
              <a:spLocks noChangeShapeType="1"/>
            </p:cNvSpPr>
            <p:nvPr/>
          </p:nvSpPr>
          <p:spPr bwMode="auto">
            <a:xfrm>
              <a:off x="2064" y="1632"/>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8" name="Line 16"/>
            <p:cNvSpPr>
              <a:spLocks noChangeShapeType="1"/>
            </p:cNvSpPr>
            <p:nvPr/>
          </p:nvSpPr>
          <p:spPr bwMode="auto">
            <a:xfrm>
              <a:off x="2448" y="1632"/>
              <a:ext cx="0"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19" name="Rectangle 17"/>
            <p:cNvSpPr>
              <a:spLocks noChangeArrowheads="1"/>
            </p:cNvSpPr>
            <p:nvPr/>
          </p:nvSpPr>
          <p:spPr bwMode="auto">
            <a:xfrm>
              <a:off x="2064" y="1440"/>
              <a:ext cx="3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Trebuchet MS" panose="020B0603020202020204" pitchFamily="34" charset="0"/>
                </a:rPr>
                <a:t>TRUE</a:t>
              </a:r>
            </a:p>
          </p:txBody>
        </p:sp>
      </p:grpSp>
      <p:sp>
        <p:nvSpPr>
          <p:cNvPr id="37901" name="Rectangle 18"/>
          <p:cNvSpPr>
            <a:spLocks noChangeArrowheads="1"/>
          </p:cNvSpPr>
          <p:nvPr/>
        </p:nvSpPr>
        <p:spPr bwMode="auto">
          <a:xfrm>
            <a:off x="1905000" y="3177841"/>
            <a:ext cx="654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Trebuchet MS" panose="020B0603020202020204" pitchFamily="34" charset="0"/>
              </a:rPr>
              <a:t>FALSE</a:t>
            </a:r>
          </a:p>
        </p:txBody>
      </p:sp>
      <p:grpSp>
        <p:nvGrpSpPr>
          <p:cNvPr id="37902" name="Group 19"/>
          <p:cNvGrpSpPr>
            <a:grpSpLocks/>
          </p:cNvGrpSpPr>
          <p:nvPr/>
        </p:nvGrpSpPr>
        <p:grpSpPr bwMode="auto">
          <a:xfrm>
            <a:off x="5715000" y="2339641"/>
            <a:ext cx="2667000" cy="1981200"/>
            <a:chOff x="3360" y="1296"/>
            <a:chExt cx="1680" cy="1248"/>
          </a:xfrm>
        </p:grpSpPr>
        <p:sp>
          <p:nvSpPr>
            <p:cNvPr id="37912" name="Rectangle 20"/>
            <p:cNvSpPr>
              <a:spLocks noChangeArrowheads="1"/>
            </p:cNvSpPr>
            <p:nvPr/>
          </p:nvSpPr>
          <p:spPr bwMode="auto">
            <a:xfrm>
              <a:off x="3360" y="1680"/>
              <a:ext cx="30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a:solidFill>
                    <a:schemeClr val="tx2"/>
                  </a:solidFill>
                  <a:latin typeface="Trebuchet MS" panose="020B0603020202020204" pitchFamily="34" charset="0"/>
                  <a:sym typeface="Symbol" panose="05050102010706020507" pitchFamily="18" charset="2"/>
                </a:rPr>
                <a:t></a:t>
              </a:r>
            </a:p>
          </p:txBody>
        </p:sp>
        <p:grpSp>
          <p:nvGrpSpPr>
            <p:cNvPr id="37913" name="Group 21"/>
            <p:cNvGrpSpPr>
              <a:grpSpLocks/>
            </p:cNvGrpSpPr>
            <p:nvPr/>
          </p:nvGrpSpPr>
          <p:grpSpPr bwMode="auto">
            <a:xfrm>
              <a:off x="4080" y="1293"/>
              <a:ext cx="960" cy="1247"/>
              <a:chOff x="8640" y="5020"/>
              <a:chExt cx="1440" cy="1800"/>
            </a:xfrm>
          </p:grpSpPr>
          <p:sp>
            <p:nvSpPr>
              <p:cNvPr id="37914" name="Rectangle 22"/>
              <p:cNvSpPr>
                <a:spLocks noChangeArrowheads="1"/>
              </p:cNvSpPr>
              <p:nvPr/>
            </p:nvSpPr>
            <p:spPr bwMode="auto">
              <a:xfrm>
                <a:off x="8640" y="5560"/>
                <a:ext cx="1440" cy="72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a:latin typeface="Trebuchet MS" panose="020B0603020202020204" pitchFamily="34" charset="0"/>
                </a:endParaRPr>
              </a:p>
              <a:p>
                <a:r>
                  <a:rPr lang="en-US" altLang="en-US" sz="2000">
                    <a:latin typeface="Trebuchet MS" panose="020B0603020202020204" pitchFamily="34" charset="0"/>
                  </a:rPr>
                  <a:t>statement</a:t>
                </a:r>
              </a:p>
            </p:txBody>
          </p:sp>
          <p:sp>
            <p:nvSpPr>
              <p:cNvPr id="37915" name="Line 23"/>
              <p:cNvSpPr>
                <a:spLocks noChangeShapeType="1"/>
              </p:cNvSpPr>
              <p:nvPr/>
            </p:nvSpPr>
            <p:spPr bwMode="auto">
              <a:xfrm>
                <a:off x="9360" y="6280"/>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16" name="Line 24"/>
              <p:cNvSpPr>
                <a:spLocks noChangeShapeType="1"/>
              </p:cNvSpPr>
              <p:nvPr/>
            </p:nvSpPr>
            <p:spPr bwMode="auto">
              <a:xfrm>
                <a:off x="9360" y="5020"/>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37903" name="Text Box 25"/>
          <p:cNvSpPr txBox="1">
            <a:spLocks noChangeArrowheads="1"/>
          </p:cNvSpPr>
          <p:nvPr/>
        </p:nvSpPr>
        <p:spPr bwMode="auto">
          <a:xfrm>
            <a:off x="914400" y="6248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400">
              <a:latin typeface="Trebuchet MS" panose="020B0603020202020204" pitchFamily="34" charset="0"/>
            </a:endParaRPr>
          </a:p>
        </p:txBody>
      </p:sp>
      <p:sp>
        <p:nvSpPr>
          <p:cNvPr id="37904" name="Text Box 26"/>
          <p:cNvSpPr txBox="1">
            <a:spLocks noChangeArrowheads="1"/>
          </p:cNvSpPr>
          <p:nvPr/>
        </p:nvSpPr>
        <p:spPr bwMode="auto">
          <a:xfrm>
            <a:off x="769854" y="5203825"/>
            <a:ext cx="7756692" cy="954088"/>
          </a:xfrm>
          <a:prstGeom prst="rect">
            <a:avLst/>
          </a:prstGeom>
          <a:solidFill>
            <a:schemeClr val="accent2"/>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solidFill>
                  <a:schemeClr val="bg1"/>
                </a:solidFill>
                <a:latin typeface="Trebuchet MS" panose="020B0603020202020204" pitchFamily="34" charset="0"/>
              </a:rPr>
              <a:t>If set condition is true, execute the statement, else do nothing </a:t>
            </a:r>
          </a:p>
        </p:txBody>
      </p:sp>
      <p:sp>
        <p:nvSpPr>
          <p:cNvPr id="37905" name="AutoShape 27"/>
          <p:cNvSpPr>
            <a:spLocks noChangeArrowheads="1"/>
          </p:cNvSpPr>
          <p:nvPr/>
        </p:nvSpPr>
        <p:spPr bwMode="auto">
          <a:xfrm>
            <a:off x="533400" y="1425241"/>
            <a:ext cx="1828800" cy="609600"/>
          </a:xfrm>
          <a:prstGeom prst="roundRect">
            <a:avLst>
              <a:gd name="adj" fmla="val 16667"/>
            </a:avLst>
          </a:prstGeom>
          <a:solidFill>
            <a:srgbClr val="FFFF99"/>
          </a:solidFill>
          <a:ln w="254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latin typeface="Trebuchet MS" panose="020B0603020202020204" pitchFamily="34" charset="0"/>
              </a:rPr>
              <a:t>“do or don’t”</a:t>
            </a:r>
          </a:p>
        </p:txBody>
      </p:sp>
      <p:sp>
        <p:nvSpPr>
          <p:cNvPr id="43" name="AutoShape 28"/>
          <p:cNvSpPr>
            <a:spLocks noChangeArrowheads="1"/>
          </p:cNvSpPr>
          <p:nvPr/>
        </p:nvSpPr>
        <p:spPr bwMode="auto">
          <a:xfrm>
            <a:off x="1854200" y="2492041"/>
            <a:ext cx="1828800" cy="762000"/>
          </a:xfrm>
          <a:prstGeom prst="flowChartDecision">
            <a:avLst/>
          </a:prstGeom>
          <a:solidFill>
            <a:schemeClr val="bg1"/>
          </a:solidFill>
          <a:ln w="38100">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latin typeface="Trebuchet MS" panose="020B0603020202020204" pitchFamily="34" charset="0"/>
              </a:rPr>
              <a:t>condition</a:t>
            </a:r>
          </a:p>
        </p:txBody>
      </p:sp>
      <p:grpSp>
        <p:nvGrpSpPr>
          <p:cNvPr id="5" name="Group 29"/>
          <p:cNvGrpSpPr>
            <a:grpSpLocks/>
          </p:cNvGrpSpPr>
          <p:nvPr/>
        </p:nvGrpSpPr>
        <p:grpSpPr bwMode="auto">
          <a:xfrm>
            <a:off x="3657600" y="2873041"/>
            <a:ext cx="609600" cy="609600"/>
            <a:chOff x="2064" y="1632"/>
            <a:chExt cx="384" cy="384"/>
          </a:xfrm>
        </p:grpSpPr>
        <p:sp>
          <p:nvSpPr>
            <p:cNvPr id="37910" name="Line 30"/>
            <p:cNvSpPr>
              <a:spLocks noChangeShapeType="1"/>
            </p:cNvSpPr>
            <p:nvPr/>
          </p:nvSpPr>
          <p:spPr bwMode="auto">
            <a:xfrm>
              <a:off x="2064" y="1632"/>
              <a:ext cx="384"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1" name="Line 31"/>
            <p:cNvSpPr>
              <a:spLocks noChangeShapeType="1"/>
            </p:cNvSpPr>
            <p:nvPr/>
          </p:nvSpPr>
          <p:spPr bwMode="auto">
            <a:xfrm>
              <a:off x="2448" y="1632"/>
              <a:ext cx="0" cy="384"/>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7" name="Line 32"/>
          <p:cNvSpPr>
            <a:spLocks noChangeShapeType="1"/>
          </p:cNvSpPr>
          <p:nvPr/>
        </p:nvSpPr>
        <p:spPr bwMode="auto">
          <a:xfrm>
            <a:off x="2743199" y="3254040"/>
            <a:ext cx="0" cy="106045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4152142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autoUpdateAnimBg="0"/>
      <p:bldP spid="4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316" y="0"/>
            <a:ext cx="8229600" cy="1143000"/>
          </a:xfrm>
        </p:spPr>
        <p:txBody>
          <a:bodyPr/>
          <a:lstStyle/>
          <a:p>
            <a:r>
              <a:rPr lang="en-US" dirty="0" smtClean="0"/>
              <a:t>Example</a:t>
            </a:r>
            <a:endParaRPr lang="en-GB" dirty="0"/>
          </a:p>
        </p:txBody>
      </p:sp>
      <p:sp>
        <p:nvSpPr>
          <p:cNvPr id="8" name="Text Placeholder 3"/>
          <p:cNvSpPr>
            <a:spLocks noGrp="1"/>
          </p:cNvSpPr>
          <p:nvPr>
            <p:ph type="body" sz="quarter" idx="14"/>
          </p:nvPr>
        </p:nvSpPr>
        <p:spPr>
          <a:xfrm>
            <a:off x="533399" y="1524001"/>
            <a:ext cx="8053137" cy="1828799"/>
          </a:xfrm>
          <a:prstGeom prst="roundRect">
            <a:avLst>
              <a:gd name="adj" fmla="val 10042"/>
            </a:avLst>
          </a:prstGeom>
          <a:solidFill>
            <a:schemeClr val="accent5">
              <a:lumMod val="75000"/>
            </a:schemeClr>
          </a:solidFill>
        </p:spPr>
        <p:txBody>
          <a:bodyPr anchor="ctr" anchorCtr="0"/>
          <a:lstStyle/>
          <a:p>
            <a:r>
              <a:rPr lang="en-US" altLang="en-US" dirty="0"/>
              <a:t>Determine whether an input number is even. If the number is even, print “This is even number”.</a:t>
            </a:r>
          </a:p>
        </p:txBody>
      </p:sp>
    </p:spTree>
    <p:extLst>
      <p:ext uri="{BB962C8B-B14F-4D97-AF65-F5344CB8AC3E}">
        <p14:creationId xmlns:p14="http://schemas.microsoft.com/office/powerpoint/2010/main" val="4285838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276600" y="152400"/>
            <a:ext cx="3886200" cy="908050"/>
          </a:xfrm>
        </p:spPr>
        <p:txBody>
          <a:bodyPr/>
          <a:lstStyle/>
          <a:p>
            <a:r>
              <a:rPr lang="en-US" altLang="en-US" b="1" dirty="0" smtClean="0">
                <a:effectLst>
                  <a:outerShdw blurRad="38100" dist="38100" dir="2700000" algn="tl">
                    <a:srgbClr val="000000">
                      <a:alpha val="43137"/>
                    </a:srgbClr>
                  </a:outerShdw>
                </a:effectLst>
              </a:rPr>
              <a:t>Pseudocode</a:t>
            </a:r>
          </a:p>
        </p:txBody>
      </p:sp>
      <p:sp>
        <p:nvSpPr>
          <p:cNvPr id="39939" name="Content Placeholder 2"/>
          <p:cNvSpPr>
            <a:spLocks noGrp="1"/>
          </p:cNvSpPr>
          <p:nvPr>
            <p:ph idx="1"/>
          </p:nvPr>
        </p:nvSpPr>
        <p:spPr>
          <a:xfrm>
            <a:off x="685800" y="1600200"/>
            <a:ext cx="7696200" cy="3733800"/>
          </a:xfrm>
          <a:solidFill>
            <a:schemeClr val="accent2"/>
          </a:solidFill>
        </p:spPr>
        <p:txBody>
          <a:bodyPr/>
          <a:lstStyle/>
          <a:p>
            <a:pPr marL="514350" indent="-514350">
              <a:buFont typeface="Calibri" panose="020F0502020204030204" pitchFamily="34" charset="0"/>
              <a:buAutoNum type="arabicPeriod"/>
            </a:pPr>
            <a:r>
              <a:rPr lang="en-US" altLang="en-US" dirty="0" smtClean="0">
                <a:solidFill>
                  <a:schemeClr val="bg1"/>
                </a:solidFill>
              </a:rPr>
              <a:t>Start</a:t>
            </a:r>
          </a:p>
          <a:p>
            <a:pPr marL="514350" indent="-514350">
              <a:buFont typeface="Calibri" panose="020F0502020204030204" pitchFamily="34" charset="0"/>
              <a:buAutoNum type="arabicPeriod"/>
            </a:pPr>
            <a:r>
              <a:rPr lang="en-US" altLang="en-US" dirty="0" smtClean="0">
                <a:solidFill>
                  <a:schemeClr val="bg1"/>
                </a:solidFill>
              </a:rPr>
              <a:t>Read n</a:t>
            </a:r>
          </a:p>
          <a:p>
            <a:pPr marL="514350" indent="-514350">
              <a:buFont typeface="Calibri" panose="020F0502020204030204" pitchFamily="34" charset="0"/>
              <a:buAutoNum type="arabicPeriod"/>
            </a:pPr>
            <a:r>
              <a:rPr lang="en-US" altLang="en-US" dirty="0" smtClean="0">
                <a:solidFill>
                  <a:schemeClr val="bg1"/>
                </a:solidFill>
              </a:rPr>
              <a:t>If n modulus 2 == 0</a:t>
            </a:r>
          </a:p>
          <a:p>
            <a:pPr marL="914400" lvl="1" indent="-514350">
              <a:buFont typeface="Calibri" panose="020F0502020204030204" pitchFamily="34" charset="0"/>
              <a:buAutoNum type="arabicPeriod"/>
            </a:pPr>
            <a:r>
              <a:rPr lang="en-US" altLang="en-US" dirty="0" smtClean="0">
                <a:solidFill>
                  <a:schemeClr val="bg1"/>
                </a:solidFill>
              </a:rPr>
              <a:t>Print “This is an even number”</a:t>
            </a:r>
          </a:p>
          <a:p>
            <a:pPr marL="514350" indent="-514350">
              <a:buFont typeface="Calibri" panose="020F0502020204030204" pitchFamily="34" charset="0"/>
              <a:buAutoNum type="arabicPeriod"/>
            </a:pPr>
            <a:r>
              <a:rPr lang="en-US" altLang="en-US" dirty="0" smtClean="0">
                <a:solidFill>
                  <a:schemeClr val="bg1"/>
                </a:solidFill>
              </a:rPr>
              <a:t>End if</a:t>
            </a:r>
          </a:p>
          <a:p>
            <a:pPr marL="514350" indent="-514350">
              <a:buFont typeface="Calibri" panose="020F0502020204030204" pitchFamily="34" charset="0"/>
              <a:buAutoNum type="arabicPeriod"/>
            </a:pPr>
            <a:r>
              <a:rPr lang="en-US" altLang="en-US" dirty="0" smtClean="0">
                <a:solidFill>
                  <a:schemeClr val="bg1"/>
                </a:solidFill>
              </a:rPr>
              <a:t>End</a:t>
            </a:r>
          </a:p>
          <a:p>
            <a:pPr marL="514350" indent="-514350">
              <a:buFont typeface="Calibri" panose="020F0502020204030204" pitchFamily="34" charset="0"/>
              <a:buAutoNum type="arabicPeriod"/>
            </a:pPr>
            <a:endParaRPr lang="en-US" altLang="en-US" dirty="0" smtClean="0"/>
          </a:p>
        </p:txBody>
      </p:sp>
    </p:spTree>
    <p:extLst>
      <p:ext uri="{BB962C8B-B14F-4D97-AF65-F5344CB8AC3E}">
        <p14:creationId xmlns:p14="http://schemas.microsoft.com/office/powerpoint/2010/main" val="37321997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733800" y="196056"/>
            <a:ext cx="3124200" cy="696913"/>
          </a:xfrm>
        </p:spPr>
        <p:txBody>
          <a:bodyPr/>
          <a:lstStyle/>
          <a:p>
            <a:r>
              <a:rPr lang="en-US" altLang="en-US" b="1" dirty="0" smtClean="0">
                <a:effectLst>
                  <a:outerShdw blurRad="38100" dist="38100" dir="2700000" algn="tl">
                    <a:srgbClr val="000000">
                      <a:alpha val="43137"/>
                    </a:srgbClr>
                  </a:outerShdw>
                </a:effectLst>
              </a:rPr>
              <a:t>Flowchart</a:t>
            </a:r>
          </a:p>
        </p:txBody>
      </p:sp>
      <p:sp>
        <p:nvSpPr>
          <p:cNvPr id="40963" name="AutoShape 2"/>
          <p:cNvSpPr>
            <a:spLocks noChangeArrowheads="1"/>
          </p:cNvSpPr>
          <p:nvPr/>
        </p:nvSpPr>
        <p:spPr bwMode="auto">
          <a:xfrm>
            <a:off x="2895600" y="1066800"/>
            <a:ext cx="1438275" cy="409575"/>
          </a:xfrm>
          <a:prstGeom prst="flowChartTerminator">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400">
                <a:latin typeface="Calibri" panose="020F0502020204030204" pitchFamily="34" charset="0"/>
              </a:rPr>
              <a:t>Start</a:t>
            </a:r>
            <a:endParaRPr lang="en-US" altLang="en-US" sz="1400"/>
          </a:p>
        </p:txBody>
      </p:sp>
      <p:sp>
        <p:nvSpPr>
          <p:cNvPr id="40964" name="AutoShape 3"/>
          <p:cNvSpPr>
            <a:spLocks noChangeArrowheads="1"/>
          </p:cNvSpPr>
          <p:nvPr/>
        </p:nvSpPr>
        <p:spPr bwMode="auto">
          <a:xfrm>
            <a:off x="3028950" y="1903412"/>
            <a:ext cx="1238250" cy="533400"/>
          </a:xfrm>
          <a:prstGeom prst="flowChartInputOutpu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400">
                <a:latin typeface="Calibri" panose="020F0502020204030204" pitchFamily="34" charset="0"/>
              </a:rPr>
              <a:t>Read n</a:t>
            </a:r>
            <a:endParaRPr lang="en-US" altLang="en-US" sz="1400"/>
          </a:p>
        </p:txBody>
      </p:sp>
      <p:sp>
        <p:nvSpPr>
          <p:cNvPr id="40965" name="AutoShape 4"/>
          <p:cNvSpPr>
            <a:spLocks noChangeArrowheads="1"/>
          </p:cNvSpPr>
          <p:nvPr/>
        </p:nvSpPr>
        <p:spPr bwMode="auto">
          <a:xfrm>
            <a:off x="2895600" y="3084512"/>
            <a:ext cx="1457325" cy="866775"/>
          </a:xfrm>
          <a:prstGeom prst="flowChartDecision">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400">
                <a:latin typeface="Calibri" panose="020F0502020204030204" pitchFamily="34" charset="0"/>
              </a:rPr>
              <a:t>n % 2 = 0</a:t>
            </a:r>
            <a:endParaRPr lang="en-US" altLang="en-US" sz="1400"/>
          </a:p>
        </p:txBody>
      </p:sp>
      <p:sp>
        <p:nvSpPr>
          <p:cNvPr id="40966" name="AutoShape 5"/>
          <p:cNvSpPr>
            <a:spLocks noChangeArrowheads="1"/>
          </p:cNvSpPr>
          <p:nvPr/>
        </p:nvSpPr>
        <p:spPr bwMode="auto">
          <a:xfrm>
            <a:off x="2895600" y="4398962"/>
            <a:ext cx="1524000" cy="800100"/>
          </a:xfrm>
          <a:prstGeom prst="flowChartInputOutpu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400">
                <a:latin typeface="Calibri" panose="020F0502020204030204" pitchFamily="34" charset="0"/>
              </a:rPr>
              <a:t>Print “this is an even number”</a:t>
            </a:r>
            <a:endParaRPr lang="en-US" altLang="en-US" sz="1400"/>
          </a:p>
        </p:txBody>
      </p:sp>
      <p:sp>
        <p:nvSpPr>
          <p:cNvPr id="40967" name="AutoShape 6"/>
          <p:cNvSpPr>
            <a:spLocks noChangeArrowheads="1"/>
          </p:cNvSpPr>
          <p:nvPr/>
        </p:nvSpPr>
        <p:spPr bwMode="auto">
          <a:xfrm>
            <a:off x="2895600" y="5884862"/>
            <a:ext cx="1438275" cy="409575"/>
          </a:xfrm>
          <a:prstGeom prst="flowChartTerminator">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400">
                <a:latin typeface="Calibri" panose="020F0502020204030204" pitchFamily="34" charset="0"/>
              </a:rPr>
              <a:t>End</a:t>
            </a:r>
            <a:endParaRPr lang="en-US" altLang="en-US" sz="1400"/>
          </a:p>
        </p:txBody>
      </p:sp>
      <p:cxnSp>
        <p:nvCxnSpPr>
          <p:cNvPr id="40968" name="AutoShape 7"/>
          <p:cNvCxnSpPr>
            <a:cxnSpLocks noChangeShapeType="1"/>
          </p:cNvCxnSpPr>
          <p:nvPr/>
        </p:nvCxnSpPr>
        <p:spPr bwMode="auto">
          <a:xfrm>
            <a:off x="3638550" y="1476375"/>
            <a:ext cx="0" cy="4270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969" name="AutoShape 8"/>
          <p:cNvCxnSpPr>
            <a:cxnSpLocks noChangeShapeType="1"/>
          </p:cNvCxnSpPr>
          <p:nvPr/>
        </p:nvCxnSpPr>
        <p:spPr bwMode="auto">
          <a:xfrm>
            <a:off x="3638550" y="2436812"/>
            <a:ext cx="0" cy="6477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970" name="AutoShape 9"/>
          <p:cNvCxnSpPr>
            <a:cxnSpLocks noChangeShapeType="1"/>
          </p:cNvCxnSpPr>
          <p:nvPr/>
        </p:nvCxnSpPr>
        <p:spPr bwMode="auto">
          <a:xfrm>
            <a:off x="3638550" y="3951287"/>
            <a:ext cx="0" cy="4476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971" name="AutoShape 10"/>
          <p:cNvCxnSpPr>
            <a:cxnSpLocks noChangeShapeType="1"/>
          </p:cNvCxnSpPr>
          <p:nvPr/>
        </p:nvCxnSpPr>
        <p:spPr bwMode="auto">
          <a:xfrm>
            <a:off x="3638550" y="5199062"/>
            <a:ext cx="0" cy="685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0972" name="Text Box 11"/>
          <p:cNvSpPr txBox="1">
            <a:spLocks noChangeArrowheads="1"/>
          </p:cNvSpPr>
          <p:nvPr/>
        </p:nvSpPr>
        <p:spPr bwMode="auto">
          <a:xfrm>
            <a:off x="2847975" y="3951287"/>
            <a:ext cx="619125"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400">
                <a:latin typeface="Calibri" panose="020F0502020204030204" pitchFamily="34" charset="0"/>
              </a:rPr>
              <a:t>True</a:t>
            </a:r>
            <a:endParaRPr lang="en-US" altLang="en-US" sz="1400"/>
          </a:p>
        </p:txBody>
      </p:sp>
      <p:sp>
        <p:nvSpPr>
          <p:cNvPr id="40973" name="Text Box 12"/>
          <p:cNvSpPr txBox="1">
            <a:spLocks noChangeArrowheads="1"/>
          </p:cNvSpPr>
          <p:nvPr/>
        </p:nvSpPr>
        <p:spPr bwMode="auto">
          <a:xfrm>
            <a:off x="5353050" y="4075112"/>
            <a:ext cx="619125"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400">
                <a:latin typeface="Calibri" panose="020F0502020204030204" pitchFamily="34" charset="0"/>
              </a:rPr>
              <a:t>False</a:t>
            </a:r>
            <a:endParaRPr lang="en-US" altLang="en-US" sz="1400"/>
          </a:p>
        </p:txBody>
      </p:sp>
      <p:cxnSp>
        <p:nvCxnSpPr>
          <p:cNvPr id="40974" name="AutoShape 13"/>
          <p:cNvCxnSpPr>
            <a:cxnSpLocks noChangeShapeType="1"/>
          </p:cNvCxnSpPr>
          <p:nvPr/>
        </p:nvCxnSpPr>
        <p:spPr bwMode="auto">
          <a:xfrm>
            <a:off x="4352925" y="3522662"/>
            <a:ext cx="8382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975" name="AutoShape 14"/>
          <p:cNvCxnSpPr>
            <a:cxnSpLocks noChangeShapeType="1"/>
          </p:cNvCxnSpPr>
          <p:nvPr/>
        </p:nvCxnSpPr>
        <p:spPr bwMode="auto">
          <a:xfrm rot="16200000" flipH="1">
            <a:off x="3935412" y="4778375"/>
            <a:ext cx="2551113" cy="396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976" name="AutoShape 15"/>
          <p:cNvCxnSpPr>
            <a:cxnSpLocks noChangeShapeType="1"/>
          </p:cNvCxnSpPr>
          <p:nvPr/>
        </p:nvCxnSpPr>
        <p:spPr bwMode="auto">
          <a:xfrm flipH="1">
            <a:off x="4295775" y="6073775"/>
            <a:ext cx="92392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354899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082140" y="70060"/>
            <a:ext cx="6604660" cy="1363662"/>
          </a:xfrm>
        </p:spPr>
        <p:txBody>
          <a:bodyPr/>
          <a:lstStyle/>
          <a:p>
            <a:pPr marL="342900" indent="-342900"/>
            <a:r>
              <a:rPr lang="en-US" altLang="en-US" sz="4000" b="1" dirty="0" smtClean="0">
                <a:effectLst>
                  <a:outerShdw blurRad="38100" dist="38100" dir="2700000" algn="tl">
                    <a:srgbClr val="000000">
                      <a:alpha val="43137"/>
                    </a:srgbClr>
                  </a:outerShdw>
                </a:effectLst>
                <a:latin typeface="Trebuchet MS" panose="020B0603020202020204" pitchFamily="34" charset="0"/>
              </a:rPr>
              <a:t>Selection Structure (</a:t>
            </a:r>
            <a:r>
              <a:rPr lang="en-US" altLang="en-US" sz="4000" b="1" i="1" dirty="0" smtClean="0">
                <a:effectLst>
                  <a:outerShdw blurRad="38100" dist="38100" dir="2700000" algn="tl">
                    <a:srgbClr val="000000">
                      <a:alpha val="43137"/>
                    </a:srgbClr>
                  </a:outerShdw>
                </a:effectLst>
                <a:latin typeface="Trebuchet MS" panose="020B0603020202020204" pitchFamily="34" charset="0"/>
              </a:rPr>
              <a:t>cont..</a:t>
            </a:r>
            <a:r>
              <a:rPr lang="en-US" altLang="en-US" sz="4000" b="1" dirty="0" smtClean="0">
                <a:effectLst>
                  <a:outerShdw blurRad="38100" dist="38100" dir="2700000" algn="tl">
                    <a:srgbClr val="000000">
                      <a:alpha val="43137"/>
                    </a:srgbClr>
                  </a:outerShdw>
                </a:effectLst>
                <a:latin typeface="Trebuchet MS" panose="020B0603020202020204" pitchFamily="34" charset="0"/>
              </a:rPr>
              <a:t>)</a:t>
            </a:r>
            <a:endParaRPr lang="en-US" altLang="en-US" sz="4000" b="1" dirty="0" smtClean="0">
              <a:effectLst>
                <a:outerShdw blurRad="38100" dist="38100" dir="2700000" algn="tl">
                  <a:srgbClr val="000000">
                    <a:alpha val="43137"/>
                  </a:srgbClr>
                </a:outerShdw>
              </a:effectLst>
            </a:endParaRPr>
          </a:p>
        </p:txBody>
      </p:sp>
      <p:sp>
        <p:nvSpPr>
          <p:cNvPr id="4" name="Rectangle 3"/>
          <p:cNvSpPr txBox="1">
            <a:spLocks noChangeArrowheads="1"/>
          </p:cNvSpPr>
          <p:nvPr/>
        </p:nvSpPr>
        <p:spPr bwMode="auto">
          <a:xfrm>
            <a:off x="457200" y="1600200"/>
            <a:ext cx="8229600" cy="14478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dirty="0">
                <a:solidFill>
                  <a:schemeClr val="tx2"/>
                </a:solidFill>
                <a:latin typeface="Trebuchet MS" pitchFamily="34" charset="0"/>
                <a:cs typeface="Arial" charset="0"/>
              </a:rPr>
              <a:t>Pseudo code – requires the use of the keywords </a:t>
            </a:r>
            <a:r>
              <a:rPr lang="en-US" sz="2400" dirty="0">
                <a:solidFill>
                  <a:schemeClr val="tx2"/>
                </a:solidFill>
                <a:latin typeface="Courier New" pitchFamily="49" charset="0"/>
                <a:cs typeface="Courier New" pitchFamily="49" charset="0"/>
              </a:rPr>
              <a:t>if</a:t>
            </a:r>
            <a:r>
              <a:rPr lang="en-US" sz="2400" dirty="0">
                <a:solidFill>
                  <a:schemeClr val="tx2"/>
                </a:solidFill>
                <a:latin typeface="Trebuchet MS" pitchFamily="34" charset="0"/>
                <a:cs typeface="Arial" charset="0"/>
              </a:rPr>
              <a:t> and </a:t>
            </a:r>
            <a:r>
              <a:rPr lang="en-US" sz="2400" dirty="0">
                <a:solidFill>
                  <a:schemeClr val="tx2"/>
                </a:solidFill>
                <a:latin typeface="Courier New" pitchFamily="49" charset="0"/>
                <a:cs typeface="Courier New" pitchFamily="49" charset="0"/>
              </a:rPr>
              <a:t>else</a:t>
            </a:r>
            <a:r>
              <a:rPr lang="en-US" sz="2400" dirty="0">
                <a:solidFill>
                  <a:schemeClr val="tx2"/>
                </a:solidFill>
                <a:latin typeface="Trebuchet MS" pitchFamily="34" charset="0"/>
                <a:cs typeface="Arial" charset="0"/>
              </a:rPr>
              <a:t>.</a:t>
            </a:r>
          </a:p>
          <a:p>
            <a:pPr marL="342900" indent="-342900" eaLnBrk="0" hangingPunct="0">
              <a:spcBef>
                <a:spcPct val="20000"/>
              </a:spcBef>
              <a:buFontTx/>
              <a:buChar char="•"/>
              <a:defRPr/>
            </a:pPr>
            <a:endParaRPr lang="en-US" kern="0" dirty="0">
              <a:latin typeface="+mn-lt"/>
              <a:cs typeface="+mn-cs"/>
            </a:endParaRPr>
          </a:p>
        </p:txBody>
      </p:sp>
      <p:sp>
        <p:nvSpPr>
          <p:cNvPr id="41988" name="Rounded Rectangle 4"/>
          <p:cNvSpPr>
            <a:spLocks noChangeArrowheads="1"/>
          </p:cNvSpPr>
          <p:nvPr/>
        </p:nvSpPr>
        <p:spPr bwMode="auto">
          <a:xfrm>
            <a:off x="818147" y="2428875"/>
            <a:ext cx="7391400" cy="3971925"/>
          </a:xfrm>
          <a:prstGeom prst="roundRect">
            <a:avLst>
              <a:gd name="adj" fmla="val 16667"/>
            </a:avLst>
          </a:prstGeom>
          <a:solidFill>
            <a:srgbClr val="CC0000">
              <a:alpha val="3098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latin typeface="Courier New" panose="02070309020205020404" pitchFamily="49" charset="0"/>
                <a:cs typeface="Courier New" panose="02070309020205020404" pitchFamily="49" charset="0"/>
              </a:rPr>
              <a:t>Algorithm: two choices selection</a:t>
            </a:r>
          </a:p>
          <a:p>
            <a:pPr eaLnBrk="1" hangingPunct="1"/>
            <a:r>
              <a:rPr lang="en-US" altLang="en-US" sz="2400" dirty="0">
                <a:latin typeface="Courier New" panose="02070309020205020404" pitchFamily="49" charset="0"/>
                <a:cs typeface="Courier New" panose="02070309020205020404" pitchFamily="49" charset="0"/>
              </a:rPr>
              <a:t>:</a:t>
            </a:r>
          </a:p>
          <a:p>
            <a:pPr eaLnBrk="1" hangingPunct="1"/>
            <a:r>
              <a:rPr lang="en-US" altLang="en-US" sz="2400" dirty="0">
                <a:latin typeface="Courier New" panose="02070309020205020404" pitchFamily="49" charset="0"/>
                <a:cs typeface="Courier New" panose="02070309020205020404" pitchFamily="49" charset="0"/>
              </a:rPr>
              <a:t>n. 	</a:t>
            </a:r>
            <a:r>
              <a:rPr lang="en-US" altLang="en-US" sz="2400" b="1" dirty="0">
                <a:latin typeface="Courier New" panose="02070309020205020404" pitchFamily="49" charset="0"/>
                <a:cs typeface="Courier New" panose="02070309020205020404" pitchFamily="49" charset="0"/>
              </a:rPr>
              <a:t>if</a:t>
            </a:r>
            <a:r>
              <a:rPr lang="en-US" altLang="en-US" sz="2400" dirty="0">
                <a:latin typeface="Courier New" panose="02070309020205020404" pitchFamily="49" charset="0"/>
                <a:cs typeface="Courier New" panose="02070309020205020404" pitchFamily="49" charset="0"/>
              </a:rPr>
              <a:t> condition</a:t>
            </a:r>
          </a:p>
          <a:p>
            <a:pPr eaLnBrk="1" hangingPunct="1"/>
            <a:r>
              <a:rPr lang="en-US" altLang="en-US" sz="2400" dirty="0">
                <a:latin typeface="Courier New" panose="02070309020205020404" pitchFamily="49" charset="0"/>
                <a:cs typeface="Courier New" panose="02070309020205020404" pitchFamily="49" charset="0"/>
              </a:rPr>
              <a:t>		n.1 statement</a:t>
            </a:r>
          </a:p>
          <a:p>
            <a:pPr eaLnBrk="1" hangingPunct="1"/>
            <a:r>
              <a:rPr lang="en-US" altLang="en-US" sz="2400" dirty="0">
                <a:latin typeface="Courier New" panose="02070309020205020404" pitchFamily="49" charset="0"/>
                <a:cs typeface="Courier New" panose="02070309020205020404" pitchFamily="49" charset="0"/>
              </a:rPr>
              <a:t>		:</a:t>
            </a:r>
          </a:p>
          <a:p>
            <a:pPr eaLnBrk="1" hangingPunct="1"/>
            <a:r>
              <a:rPr lang="en-US" altLang="en-US" sz="2400" dirty="0">
                <a:latin typeface="Courier New" panose="02070309020205020404" pitchFamily="49" charset="0"/>
                <a:cs typeface="Courier New" panose="02070309020205020404" pitchFamily="49" charset="0"/>
              </a:rPr>
              <a:t>n+1. </a:t>
            </a:r>
            <a:r>
              <a:rPr lang="en-US" altLang="en-US" sz="2400" b="1" dirty="0">
                <a:latin typeface="Courier New" panose="02070309020205020404" pitchFamily="49" charset="0"/>
                <a:cs typeface="Courier New" panose="02070309020205020404" pitchFamily="49" charset="0"/>
              </a:rPr>
              <a:t>else</a:t>
            </a:r>
          </a:p>
          <a:p>
            <a:pPr eaLnBrk="1" hangingPunct="1"/>
            <a:r>
              <a:rPr lang="en-US" altLang="en-US" sz="2400" dirty="0">
                <a:latin typeface="Courier New" panose="02070309020205020404" pitchFamily="49" charset="0"/>
                <a:cs typeface="Courier New" panose="02070309020205020404" pitchFamily="49" charset="0"/>
              </a:rPr>
              <a:t>	n+1.1 statement</a:t>
            </a:r>
          </a:p>
          <a:p>
            <a:pPr eaLnBrk="1" hangingPunct="1"/>
            <a:r>
              <a:rPr lang="en-US" altLang="en-US" sz="2400" dirty="0">
                <a:latin typeface="Courier New" panose="02070309020205020404" pitchFamily="49" charset="0"/>
                <a:cs typeface="Courier New" panose="02070309020205020404" pitchFamily="49" charset="0"/>
              </a:rPr>
              <a:t>	:</a:t>
            </a:r>
          </a:p>
          <a:p>
            <a:pPr eaLnBrk="1" hangingPunct="1"/>
            <a:r>
              <a:rPr lang="en-US" altLang="en-US" sz="2400" dirty="0">
                <a:latin typeface="Courier New" panose="02070309020205020404" pitchFamily="49" charset="0"/>
                <a:cs typeface="Courier New" panose="02070309020205020404" pitchFamily="49" charset="0"/>
              </a:rPr>
              <a:t>n+2. </a:t>
            </a:r>
            <a:r>
              <a:rPr lang="en-US" altLang="en-US" sz="2400" b="1" dirty="0" err="1">
                <a:latin typeface="Courier New" panose="02070309020205020404" pitchFamily="49" charset="0"/>
                <a:cs typeface="Courier New" panose="02070309020205020404" pitchFamily="49" charset="0"/>
              </a:rPr>
              <a:t>end_if</a:t>
            </a:r>
            <a:endParaRPr lang="en-US" altLang="en-US" sz="2400" b="1"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a:t>
            </a:r>
          </a:p>
          <a:p>
            <a:pPr eaLnBrk="1" hangingPunct="1"/>
            <a:endParaRPr lang="en-MY" alt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7016652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171700" y="116222"/>
            <a:ext cx="6781800" cy="882650"/>
          </a:xfrm>
        </p:spPr>
        <p:txBody>
          <a:bodyPr/>
          <a:lstStyle/>
          <a:p>
            <a:pPr marL="342900" indent="-342900"/>
            <a:r>
              <a:rPr lang="en-US" altLang="en-US" sz="4000" b="1" dirty="0" smtClean="0">
                <a:effectLst>
                  <a:outerShdw blurRad="38100" dist="38100" dir="2700000" algn="tl">
                    <a:srgbClr val="000000">
                      <a:alpha val="43137"/>
                    </a:srgbClr>
                  </a:outerShdw>
                </a:effectLst>
                <a:latin typeface="Trebuchet MS" panose="020B0603020202020204" pitchFamily="34" charset="0"/>
              </a:rPr>
              <a:t>Selection Structure (</a:t>
            </a:r>
            <a:r>
              <a:rPr lang="en-US" altLang="en-US" sz="4000" b="1" i="1" dirty="0" smtClean="0">
                <a:effectLst>
                  <a:outerShdw blurRad="38100" dist="38100" dir="2700000" algn="tl">
                    <a:srgbClr val="000000">
                      <a:alpha val="43137"/>
                    </a:srgbClr>
                  </a:outerShdw>
                </a:effectLst>
                <a:latin typeface="Trebuchet MS" panose="020B0603020202020204" pitchFamily="34" charset="0"/>
              </a:rPr>
              <a:t>cont..</a:t>
            </a:r>
            <a:r>
              <a:rPr lang="en-US" altLang="en-US" sz="4000" b="1" dirty="0" smtClean="0">
                <a:effectLst>
                  <a:outerShdw blurRad="38100" dist="38100" dir="2700000" algn="tl">
                    <a:srgbClr val="000000">
                      <a:alpha val="43137"/>
                    </a:srgbClr>
                  </a:outerShdw>
                </a:effectLst>
                <a:latin typeface="Trebuchet MS" panose="020B0603020202020204" pitchFamily="34" charset="0"/>
              </a:rPr>
              <a:t>)</a:t>
            </a:r>
            <a:endParaRPr lang="en-US" altLang="en-US" sz="4000" b="1" dirty="0" smtClean="0">
              <a:effectLst>
                <a:outerShdw blurRad="38100" dist="38100" dir="2700000" algn="tl">
                  <a:srgbClr val="000000">
                    <a:alpha val="43137"/>
                  </a:srgbClr>
                </a:outerShdw>
              </a:effectLst>
            </a:endParaRPr>
          </a:p>
        </p:txBody>
      </p:sp>
      <p:sp>
        <p:nvSpPr>
          <p:cNvPr id="43011" name="Rectangle 4"/>
          <p:cNvSpPr>
            <a:spLocks noChangeArrowheads="1"/>
          </p:cNvSpPr>
          <p:nvPr/>
        </p:nvSpPr>
        <p:spPr bwMode="auto">
          <a:xfrm>
            <a:off x="685800" y="2289343"/>
            <a:ext cx="4419600" cy="2667000"/>
          </a:xfrm>
          <a:prstGeom prst="rect">
            <a:avLst/>
          </a:prstGeom>
          <a:solidFill>
            <a:schemeClr val="bg1"/>
          </a:solidFill>
          <a:ln w="9525">
            <a:solidFill>
              <a:schemeClr val="tx1"/>
            </a:solidFill>
            <a:prstDash val="dash"/>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Trebuchet MS" panose="020B0603020202020204" pitchFamily="34" charset="0"/>
            </a:endParaRPr>
          </a:p>
        </p:txBody>
      </p:sp>
      <p:sp>
        <p:nvSpPr>
          <p:cNvPr id="36" name="Rectangle 5"/>
          <p:cNvSpPr txBox="1">
            <a:spLocks noChangeArrowheads="1"/>
          </p:cNvSpPr>
          <p:nvPr/>
        </p:nvSpPr>
        <p:spPr bwMode="auto">
          <a:xfrm>
            <a:off x="685800" y="1376530"/>
            <a:ext cx="7772400" cy="608013"/>
          </a:xfrm>
          <a:prstGeom prst="rect">
            <a:avLst/>
          </a:prstGeom>
          <a:noFill/>
          <a:ln w="9525">
            <a:noFill/>
            <a:miter lim="800000"/>
            <a:headEnd/>
            <a:tailEnd/>
          </a:ln>
        </p:spPr>
        <p:txBody>
          <a:bodyPr anchor="ctr"/>
          <a:lstStyle/>
          <a:p>
            <a:pPr eaLnBrk="0" hangingPunct="0">
              <a:defRPr/>
            </a:pPr>
            <a:r>
              <a:rPr lang="en-US" sz="1900" kern="0">
                <a:latin typeface="Trebuchet MS" pitchFamily="34" charset="0"/>
                <a:ea typeface="+mj-ea"/>
                <a:cs typeface="+mj-cs"/>
              </a:rPr>
              <a:t>If-else</a:t>
            </a:r>
            <a:br>
              <a:rPr lang="en-US" sz="1900" kern="0">
                <a:latin typeface="Trebuchet MS" pitchFamily="34" charset="0"/>
                <a:ea typeface="+mj-ea"/>
                <a:cs typeface="+mj-cs"/>
              </a:rPr>
            </a:br>
            <a:r>
              <a:rPr lang="en-US" sz="1700" kern="0">
                <a:latin typeface="Tahoma" charset="0"/>
                <a:ea typeface="+mj-ea"/>
                <a:cs typeface="+mj-cs"/>
              </a:rPr>
              <a:t>(two-choices)</a:t>
            </a:r>
            <a:br>
              <a:rPr lang="en-US" sz="1700" kern="0">
                <a:latin typeface="Tahoma" charset="0"/>
                <a:ea typeface="+mj-ea"/>
                <a:cs typeface="+mj-cs"/>
              </a:rPr>
            </a:br>
            <a:endParaRPr lang="en-US" sz="1700" kern="0">
              <a:latin typeface="Tahoma" charset="0"/>
              <a:ea typeface="+mj-ea"/>
              <a:cs typeface="+mj-cs"/>
            </a:endParaRPr>
          </a:p>
        </p:txBody>
      </p:sp>
      <p:sp>
        <p:nvSpPr>
          <p:cNvPr id="43013" name="AutoShape 6"/>
          <p:cNvSpPr>
            <a:spLocks noChangeArrowheads="1"/>
          </p:cNvSpPr>
          <p:nvPr/>
        </p:nvSpPr>
        <p:spPr bwMode="auto">
          <a:xfrm>
            <a:off x="1981200" y="2517943"/>
            <a:ext cx="1828800" cy="762000"/>
          </a:xfrm>
          <a:prstGeom prst="flowChartDecision">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latin typeface="Trebuchet MS" panose="020B0603020202020204" pitchFamily="34" charset="0"/>
              </a:rPr>
              <a:t>condition</a:t>
            </a:r>
          </a:p>
        </p:txBody>
      </p:sp>
      <p:sp>
        <p:nvSpPr>
          <p:cNvPr id="43014" name="Rectangle 7"/>
          <p:cNvSpPr>
            <a:spLocks noChangeArrowheads="1"/>
          </p:cNvSpPr>
          <p:nvPr/>
        </p:nvSpPr>
        <p:spPr bwMode="auto">
          <a:xfrm>
            <a:off x="3505200" y="3737143"/>
            <a:ext cx="1447800" cy="4572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latin typeface="Trebuchet MS" panose="020B0603020202020204" pitchFamily="34" charset="0"/>
              </a:rPr>
              <a:t>Statement 2</a:t>
            </a:r>
          </a:p>
        </p:txBody>
      </p:sp>
      <p:sp>
        <p:nvSpPr>
          <p:cNvPr id="43015" name="Rectangle 8"/>
          <p:cNvSpPr>
            <a:spLocks noChangeArrowheads="1"/>
          </p:cNvSpPr>
          <p:nvPr/>
        </p:nvSpPr>
        <p:spPr bwMode="auto">
          <a:xfrm>
            <a:off x="838200" y="3737143"/>
            <a:ext cx="1447800" cy="4572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latin typeface="Trebuchet MS" panose="020B0603020202020204" pitchFamily="34" charset="0"/>
              </a:rPr>
              <a:t>Statement 1</a:t>
            </a:r>
          </a:p>
        </p:txBody>
      </p:sp>
      <p:sp>
        <p:nvSpPr>
          <p:cNvPr id="43016" name="Line 9"/>
          <p:cNvSpPr>
            <a:spLocks noChangeShapeType="1"/>
          </p:cNvSpPr>
          <p:nvPr/>
        </p:nvSpPr>
        <p:spPr bwMode="auto">
          <a:xfrm flipH="1">
            <a:off x="1524000" y="2898943"/>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7" name="Line 10"/>
          <p:cNvSpPr>
            <a:spLocks noChangeShapeType="1"/>
          </p:cNvSpPr>
          <p:nvPr/>
        </p:nvSpPr>
        <p:spPr bwMode="auto">
          <a:xfrm>
            <a:off x="1524000" y="2898943"/>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8" name="Line 11"/>
          <p:cNvSpPr>
            <a:spLocks noChangeShapeType="1"/>
          </p:cNvSpPr>
          <p:nvPr/>
        </p:nvSpPr>
        <p:spPr bwMode="auto">
          <a:xfrm>
            <a:off x="3810000" y="2898943"/>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9" name="Line 12"/>
          <p:cNvSpPr>
            <a:spLocks noChangeShapeType="1"/>
          </p:cNvSpPr>
          <p:nvPr/>
        </p:nvSpPr>
        <p:spPr bwMode="auto">
          <a:xfrm>
            <a:off x="4191000" y="2898943"/>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0" name="Line 13"/>
          <p:cNvSpPr>
            <a:spLocks noChangeShapeType="1"/>
          </p:cNvSpPr>
          <p:nvPr/>
        </p:nvSpPr>
        <p:spPr bwMode="auto">
          <a:xfrm>
            <a:off x="1524000" y="419434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1" name="Line 14"/>
          <p:cNvSpPr>
            <a:spLocks noChangeShapeType="1"/>
          </p:cNvSpPr>
          <p:nvPr/>
        </p:nvSpPr>
        <p:spPr bwMode="auto">
          <a:xfrm>
            <a:off x="4191000" y="419434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2" name="Line 15"/>
          <p:cNvSpPr>
            <a:spLocks noChangeShapeType="1"/>
          </p:cNvSpPr>
          <p:nvPr/>
        </p:nvSpPr>
        <p:spPr bwMode="auto">
          <a:xfrm>
            <a:off x="1524000" y="4740443"/>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3" name="Line 16"/>
          <p:cNvSpPr>
            <a:spLocks noChangeShapeType="1"/>
          </p:cNvSpPr>
          <p:nvPr/>
        </p:nvSpPr>
        <p:spPr bwMode="auto">
          <a:xfrm flipH="1" flipV="1">
            <a:off x="2936876" y="4727742"/>
            <a:ext cx="1254124" cy="93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4" name="Rectangle 17"/>
          <p:cNvSpPr>
            <a:spLocks noChangeArrowheads="1"/>
          </p:cNvSpPr>
          <p:nvPr/>
        </p:nvSpPr>
        <p:spPr bwMode="auto">
          <a:xfrm>
            <a:off x="2778125" y="4602163"/>
            <a:ext cx="3460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Trebuchet MS" panose="020B0603020202020204" pitchFamily="34" charset="0"/>
                <a:cs typeface="Times New Roman" panose="02020603050405020304" pitchFamily="18" charset="0"/>
              </a:rPr>
              <a:t>°</a:t>
            </a:r>
          </a:p>
        </p:txBody>
      </p:sp>
      <p:sp>
        <p:nvSpPr>
          <p:cNvPr id="43025" name="Line 18"/>
          <p:cNvSpPr>
            <a:spLocks noChangeShapeType="1"/>
          </p:cNvSpPr>
          <p:nvPr/>
        </p:nvSpPr>
        <p:spPr bwMode="auto">
          <a:xfrm>
            <a:off x="2895600" y="4803943"/>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3026" name="Group 19"/>
          <p:cNvGrpSpPr>
            <a:grpSpLocks/>
          </p:cNvGrpSpPr>
          <p:nvPr/>
        </p:nvGrpSpPr>
        <p:grpSpPr bwMode="auto">
          <a:xfrm>
            <a:off x="5334000" y="2822743"/>
            <a:ext cx="2667000" cy="1981200"/>
            <a:chOff x="3360" y="1296"/>
            <a:chExt cx="1680" cy="1248"/>
          </a:xfrm>
        </p:grpSpPr>
        <p:sp>
          <p:nvSpPr>
            <p:cNvPr id="43039" name="Rectangle 20"/>
            <p:cNvSpPr>
              <a:spLocks noChangeArrowheads="1"/>
            </p:cNvSpPr>
            <p:nvPr/>
          </p:nvSpPr>
          <p:spPr bwMode="auto">
            <a:xfrm>
              <a:off x="3360" y="1680"/>
              <a:ext cx="30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a:latin typeface="Trebuchet MS" panose="020B0603020202020204" pitchFamily="34" charset="0"/>
                  <a:sym typeface="Symbol" panose="05050102010706020507" pitchFamily="18" charset="2"/>
                </a:rPr>
                <a:t></a:t>
              </a:r>
            </a:p>
          </p:txBody>
        </p:sp>
        <p:grpSp>
          <p:nvGrpSpPr>
            <p:cNvPr id="43040" name="Group 21"/>
            <p:cNvGrpSpPr>
              <a:grpSpLocks/>
            </p:cNvGrpSpPr>
            <p:nvPr/>
          </p:nvGrpSpPr>
          <p:grpSpPr bwMode="auto">
            <a:xfrm>
              <a:off x="4080" y="1293"/>
              <a:ext cx="960" cy="1247"/>
              <a:chOff x="8640" y="5020"/>
              <a:chExt cx="1440" cy="1800"/>
            </a:xfrm>
          </p:grpSpPr>
          <p:sp>
            <p:nvSpPr>
              <p:cNvPr id="43041" name="Rectangle 22"/>
              <p:cNvSpPr>
                <a:spLocks noChangeArrowheads="1"/>
              </p:cNvSpPr>
              <p:nvPr/>
            </p:nvSpPr>
            <p:spPr bwMode="auto">
              <a:xfrm>
                <a:off x="8640" y="5560"/>
                <a:ext cx="1440" cy="72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200">
                  <a:latin typeface="Trebuchet MS" panose="020B0603020202020204" pitchFamily="34" charset="0"/>
                </a:endParaRPr>
              </a:p>
              <a:p>
                <a:r>
                  <a:rPr lang="en-US" altLang="en-US" sz="1600">
                    <a:latin typeface="Trebuchet MS" panose="020B0603020202020204" pitchFamily="34" charset="0"/>
                  </a:rPr>
                  <a:t>statement</a:t>
                </a:r>
              </a:p>
            </p:txBody>
          </p:sp>
          <p:sp>
            <p:nvSpPr>
              <p:cNvPr id="43042" name="Line 23"/>
              <p:cNvSpPr>
                <a:spLocks noChangeShapeType="1"/>
              </p:cNvSpPr>
              <p:nvPr/>
            </p:nvSpPr>
            <p:spPr bwMode="auto">
              <a:xfrm>
                <a:off x="9360" y="6280"/>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43" name="Line 24"/>
              <p:cNvSpPr>
                <a:spLocks noChangeShapeType="1"/>
              </p:cNvSpPr>
              <p:nvPr/>
            </p:nvSpPr>
            <p:spPr bwMode="auto">
              <a:xfrm>
                <a:off x="9360" y="5020"/>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43027" name="Text Box 25"/>
          <p:cNvSpPr txBox="1">
            <a:spLocks noChangeArrowheads="1"/>
          </p:cNvSpPr>
          <p:nvPr/>
        </p:nvSpPr>
        <p:spPr bwMode="auto">
          <a:xfrm>
            <a:off x="685800" y="5438785"/>
            <a:ext cx="7315200" cy="954088"/>
          </a:xfrm>
          <a:prstGeom prst="rect">
            <a:avLst/>
          </a:prstGeom>
          <a:solidFill>
            <a:schemeClr val="accent3"/>
          </a:solid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solidFill>
                  <a:schemeClr val="bg1"/>
                </a:solidFill>
                <a:latin typeface="Trebuchet MS" panose="020B0603020202020204" pitchFamily="34" charset="0"/>
              </a:rPr>
              <a:t>If set condition is true, execute the first statement, else execute second statement</a:t>
            </a:r>
          </a:p>
        </p:txBody>
      </p:sp>
      <p:sp>
        <p:nvSpPr>
          <p:cNvPr id="43028" name="Line 26"/>
          <p:cNvSpPr>
            <a:spLocks noChangeShapeType="1"/>
          </p:cNvSpPr>
          <p:nvPr/>
        </p:nvSpPr>
        <p:spPr bwMode="auto">
          <a:xfrm>
            <a:off x="2895600" y="2060743"/>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9" name="Rectangle 27"/>
          <p:cNvSpPr>
            <a:spLocks noChangeArrowheads="1"/>
          </p:cNvSpPr>
          <p:nvPr/>
        </p:nvSpPr>
        <p:spPr bwMode="auto">
          <a:xfrm>
            <a:off x="990600" y="2517943"/>
            <a:ext cx="62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Trebuchet MS" panose="020B0603020202020204" pitchFamily="34" charset="0"/>
              </a:rPr>
              <a:t>TRUE</a:t>
            </a:r>
          </a:p>
        </p:txBody>
      </p:sp>
      <p:sp>
        <p:nvSpPr>
          <p:cNvPr id="43030" name="Rectangle 28"/>
          <p:cNvSpPr>
            <a:spLocks noChangeArrowheads="1"/>
          </p:cNvSpPr>
          <p:nvPr/>
        </p:nvSpPr>
        <p:spPr bwMode="auto">
          <a:xfrm>
            <a:off x="4038600" y="2517943"/>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Trebuchet MS" panose="020B0603020202020204" pitchFamily="34" charset="0"/>
              </a:rPr>
              <a:t>FALSE</a:t>
            </a:r>
          </a:p>
        </p:txBody>
      </p:sp>
      <p:sp>
        <p:nvSpPr>
          <p:cNvPr id="43031" name="AutoShape 29"/>
          <p:cNvSpPr>
            <a:spLocks noChangeArrowheads="1"/>
          </p:cNvSpPr>
          <p:nvPr/>
        </p:nvSpPr>
        <p:spPr bwMode="auto">
          <a:xfrm>
            <a:off x="3657600" y="1374943"/>
            <a:ext cx="1676400" cy="609600"/>
          </a:xfrm>
          <a:prstGeom prst="roundRect">
            <a:avLst>
              <a:gd name="adj" fmla="val 16667"/>
            </a:avLst>
          </a:prstGeom>
          <a:solidFill>
            <a:srgbClr val="FFFF99"/>
          </a:solidFill>
          <a:ln w="254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Trebuchet MS" panose="020B0603020202020204" pitchFamily="34" charset="0"/>
              </a:rPr>
              <a:t>“do this or do that”</a:t>
            </a:r>
          </a:p>
        </p:txBody>
      </p:sp>
      <p:sp>
        <p:nvSpPr>
          <p:cNvPr id="71" name="AutoShape 30"/>
          <p:cNvSpPr>
            <a:spLocks noChangeArrowheads="1"/>
          </p:cNvSpPr>
          <p:nvPr/>
        </p:nvSpPr>
        <p:spPr bwMode="auto">
          <a:xfrm>
            <a:off x="1968500" y="2530643"/>
            <a:ext cx="1828800" cy="762000"/>
          </a:xfrm>
          <a:prstGeom prst="flowChartDecision">
            <a:avLst/>
          </a:prstGeom>
          <a:solidFill>
            <a:schemeClr val="bg1"/>
          </a:solidFill>
          <a:ln w="38100">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latin typeface="Trebuchet MS" panose="020B0603020202020204" pitchFamily="34" charset="0"/>
              </a:rPr>
              <a:t>condition</a:t>
            </a:r>
          </a:p>
        </p:txBody>
      </p:sp>
      <p:grpSp>
        <p:nvGrpSpPr>
          <p:cNvPr id="4" name="Group 31"/>
          <p:cNvGrpSpPr>
            <a:grpSpLocks/>
          </p:cNvGrpSpPr>
          <p:nvPr/>
        </p:nvGrpSpPr>
        <p:grpSpPr bwMode="auto">
          <a:xfrm>
            <a:off x="3810000" y="2886243"/>
            <a:ext cx="381000" cy="838200"/>
            <a:chOff x="2400" y="1336"/>
            <a:chExt cx="240" cy="528"/>
          </a:xfrm>
        </p:grpSpPr>
        <p:sp>
          <p:nvSpPr>
            <p:cNvPr id="43037" name="Line 32"/>
            <p:cNvSpPr>
              <a:spLocks noChangeShapeType="1"/>
            </p:cNvSpPr>
            <p:nvPr/>
          </p:nvSpPr>
          <p:spPr bwMode="auto">
            <a:xfrm>
              <a:off x="2400" y="1336"/>
              <a:ext cx="24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8" name="Line 33"/>
            <p:cNvSpPr>
              <a:spLocks noChangeShapeType="1"/>
            </p:cNvSpPr>
            <p:nvPr/>
          </p:nvSpPr>
          <p:spPr bwMode="auto">
            <a:xfrm>
              <a:off x="2640" y="1336"/>
              <a:ext cx="0" cy="52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34"/>
          <p:cNvGrpSpPr>
            <a:grpSpLocks/>
          </p:cNvGrpSpPr>
          <p:nvPr/>
        </p:nvGrpSpPr>
        <p:grpSpPr bwMode="auto">
          <a:xfrm>
            <a:off x="1536700" y="2911643"/>
            <a:ext cx="457200" cy="838200"/>
            <a:chOff x="968" y="1352"/>
            <a:chExt cx="288" cy="528"/>
          </a:xfrm>
        </p:grpSpPr>
        <p:sp>
          <p:nvSpPr>
            <p:cNvPr id="43035" name="Line 35"/>
            <p:cNvSpPr>
              <a:spLocks noChangeShapeType="1"/>
            </p:cNvSpPr>
            <p:nvPr/>
          </p:nvSpPr>
          <p:spPr bwMode="auto">
            <a:xfrm flipH="1">
              <a:off x="968" y="1352"/>
              <a:ext cx="288"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6" name="Line 36"/>
            <p:cNvSpPr>
              <a:spLocks noChangeShapeType="1"/>
            </p:cNvSpPr>
            <p:nvPr/>
          </p:nvSpPr>
          <p:spPr bwMode="auto">
            <a:xfrm>
              <a:off x="968" y="1352"/>
              <a:ext cx="0" cy="52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2042590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Programming Process</a:t>
            </a:r>
          </a:p>
        </p:txBody>
      </p:sp>
      <p:pic>
        <p:nvPicPr>
          <p:cNvPr id="7" name="Picture 3" descr="GaddisControl_01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76388" y="1447800"/>
            <a:ext cx="6395496" cy="4392613"/>
          </a:xfrm>
          <a:prstGeom prst="rect">
            <a:avLst/>
          </a:prstGeom>
          <a:noFill/>
        </p:spPr>
      </p:pic>
      <p:sp>
        <p:nvSpPr>
          <p:cNvPr id="8" name="Rectangle 7"/>
          <p:cNvSpPr>
            <a:spLocks noChangeArrowheads="1"/>
          </p:cNvSpPr>
          <p:nvPr/>
        </p:nvSpPr>
        <p:spPr bwMode="auto">
          <a:xfrm>
            <a:off x="533400" y="2590800"/>
            <a:ext cx="7620000" cy="533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FF0000"/>
                </a:solidFill>
                <a:latin typeface="+mn-lt"/>
              </a:rPr>
              <a:t>This week</a:t>
            </a:r>
          </a:p>
        </p:txBody>
      </p:sp>
    </p:spTree>
    <p:extLst>
      <p:ext uri="{BB962C8B-B14F-4D97-AF65-F5344CB8AC3E}">
        <p14:creationId xmlns:p14="http://schemas.microsoft.com/office/powerpoint/2010/main" val="229548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amond(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962400" y="152400"/>
            <a:ext cx="2895600" cy="908050"/>
          </a:xfrm>
        </p:spPr>
        <p:txBody>
          <a:bodyPr/>
          <a:lstStyle/>
          <a:p>
            <a:r>
              <a:rPr lang="en-US" altLang="en-US" b="1" dirty="0" smtClean="0">
                <a:effectLst>
                  <a:outerShdw blurRad="38100" dist="38100" dir="2700000" algn="tl">
                    <a:srgbClr val="000000">
                      <a:alpha val="43137"/>
                    </a:srgbClr>
                  </a:outerShdw>
                </a:effectLst>
              </a:rPr>
              <a:t>Example</a:t>
            </a:r>
          </a:p>
        </p:txBody>
      </p:sp>
      <p:sp>
        <p:nvSpPr>
          <p:cNvPr id="44035" name="Content Placeholder 2"/>
          <p:cNvSpPr>
            <a:spLocks noGrp="1"/>
          </p:cNvSpPr>
          <p:nvPr>
            <p:ph idx="1"/>
          </p:nvPr>
        </p:nvSpPr>
        <p:spPr>
          <a:xfrm>
            <a:off x="457200" y="1600201"/>
            <a:ext cx="8229600" cy="2209800"/>
          </a:xfrm>
          <a:solidFill>
            <a:schemeClr val="tx2"/>
          </a:solidFill>
        </p:spPr>
        <p:txBody>
          <a:bodyPr/>
          <a:lstStyle/>
          <a:p>
            <a:r>
              <a:rPr lang="en-US" altLang="en-US" dirty="0" smtClean="0">
                <a:solidFill>
                  <a:schemeClr val="bg1"/>
                </a:solidFill>
              </a:rPr>
              <a:t>Determine whether an input number is even or odd. If the number is even, print “This is even number”. Else, print “This is odd number”.</a:t>
            </a:r>
          </a:p>
        </p:txBody>
      </p:sp>
    </p:spTree>
    <p:extLst>
      <p:ext uri="{BB962C8B-B14F-4D97-AF65-F5344CB8AC3E}">
        <p14:creationId xmlns:p14="http://schemas.microsoft.com/office/powerpoint/2010/main" val="12807258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352800" y="228600"/>
            <a:ext cx="3733800" cy="715962"/>
          </a:xfrm>
        </p:spPr>
        <p:txBody>
          <a:bodyPr/>
          <a:lstStyle/>
          <a:p>
            <a:r>
              <a:rPr lang="en-US" altLang="en-US" b="1" dirty="0" smtClean="0">
                <a:effectLst>
                  <a:outerShdw blurRad="38100" dist="38100" dir="2700000" algn="tl">
                    <a:srgbClr val="000000">
                      <a:alpha val="43137"/>
                    </a:srgbClr>
                  </a:outerShdw>
                </a:effectLst>
              </a:rPr>
              <a:t>Pseudocode</a:t>
            </a:r>
          </a:p>
        </p:txBody>
      </p:sp>
      <p:sp>
        <p:nvSpPr>
          <p:cNvPr id="45059" name="Content Placeholder 2"/>
          <p:cNvSpPr>
            <a:spLocks noGrp="1"/>
          </p:cNvSpPr>
          <p:nvPr>
            <p:ph idx="1"/>
          </p:nvPr>
        </p:nvSpPr>
        <p:spPr>
          <a:xfrm>
            <a:off x="393370" y="1265237"/>
            <a:ext cx="8229600" cy="5059363"/>
          </a:xfrm>
          <a:solidFill>
            <a:schemeClr val="accent2"/>
          </a:solidFill>
        </p:spPr>
        <p:txBody>
          <a:bodyPr/>
          <a:lstStyle/>
          <a:p>
            <a:pPr marL="514350" indent="-514350">
              <a:buFont typeface="Calibri" panose="020F0502020204030204" pitchFamily="34" charset="0"/>
              <a:buAutoNum type="arabicPeriod"/>
            </a:pPr>
            <a:r>
              <a:rPr lang="en-US" altLang="en-US" dirty="0" smtClean="0">
                <a:solidFill>
                  <a:schemeClr val="bg1"/>
                </a:solidFill>
              </a:rPr>
              <a:t>Start</a:t>
            </a:r>
          </a:p>
          <a:p>
            <a:pPr marL="514350" indent="-514350">
              <a:buFont typeface="Calibri" panose="020F0502020204030204" pitchFamily="34" charset="0"/>
              <a:buAutoNum type="arabicPeriod"/>
            </a:pPr>
            <a:r>
              <a:rPr lang="en-US" altLang="en-US" dirty="0" smtClean="0">
                <a:solidFill>
                  <a:schemeClr val="bg1"/>
                </a:solidFill>
              </a:rPr>
              <a:t>Read n</a:t>
            </a:r>
          </a:p>
          <a:p>
            <a:pPr marL="514350" indent="-514350">
              <a:buFont typeface="Calibri" panose="020F0502020204030204" pitchFamily="34" charset="0"/>
              <a:buAutoNum type="arabicPeriod"/>
            </a:pPr>
            <a:r>
              <a:rPr lang="en-US" altLang="en-US" dirty="0" smtClean="0">
                <a:solidFill>
                  <a:schemeClr val="bg1"/>
                </a:solidFill>
              </a:rPr>
              <a:t>If n modulus 2 = 0</a:t>
            </a:r>
          </a:p>
          <a:p>
            <a:pPr marL="914400" lvl="1" indent="-514350">
              <a:buFont typeface="Calibri" panose="020F0502020204030204" pitchFamily="34" charset="0"/>
              <a:buAutoNum type="arabicPeriod"/>
            </a:pPr>
            <a:r>
              <a:rPr lang="en-US" altLang="en-US" dirty="0" smtClean="0">
                <a:solidFill>
                  <a:schemeClr val="bg1"/>
                </a:solidFill>
              </a:rPr>
              <a:t>Print “This is an even number”</a:t>
            </a:r>
          </a:p>
          <a:p>
            <a:pPr marL="914400" lvl="1" indent="-514350">
              <a:buFont typeface="Calibri" panose="020F0502020204030204" pitchFamily="34" charset="0"/>
              <a:buAutoNum type="arabicPeriod"/>
            </a:pPr>
            <a:r>
              <a:rPr lang="en-US" altLang="en-US" dirty="0" smtClean="0">
                <a:solidFill>
                  <a:schemeClr val="bg1"/>
                </a:solidFill>
              </a:rPr>
              <a:t>Go step 6</a:t>
            </a:r>
          </a:p>
          <a:p>
            <a:pPr marL="514350" indent="-514350">
              <a:buFont typeface="Calibri" panose="020F0502020204030204" pitchFamily="34" charset="0"/>
              <a:buAutoNum type="arabicPeriod"/>
            </a:pPr>
            <a:r>
              <a:rPr lang="en-US" altLang="en-US" dirty="0" smtClean="0">
                <a:solidFill>
                  <a:schemeClr val="bg1"/>
                </a:solidFill>
              </a:rPr>
              <a:t>Else</a:t>
            </a:r>
          </a:p>
          <a:p>
            <a:pPr marL="914400" lvl="1" indent="-514350">
              <a:buFont typeface="Calibri" panose="020F0502020204030204" pitchFamily="34" charset="0"/>
              <a:buAutoNum type="arabicPeriod"/>
            </a:pPr>
            <a:r>
              <a:rPr lang="en-US" altLang="en-US" dirty="0" smtClean="0">
                <a:solidFill>
                  <a:schemeClr val="bg1"/>
                </a:solidFill>
              </a:rPr>
              <a:t>Print “This is an odd number”</a:t>
            </a:r>
          </a:p>
          <a:p>
            <a:pPr marL="514350" indent="-514350">
              <a:buFont typeface="Calibri" panose="020F0502020204030204" pitchFamily="34" charset="0"/>
              <a:buAutoNum type="arabicPeriod"/>
            </a:pPr>
            <a:r>
              <a:rPr lang="en-US" altLang="en-US" dirty="0" smtClean="0">
                <a:solidFill>
                  <a:schemeClr val="bg1"/>
                </a:solidFill>
              </a:rPr>
              <a:t>End if</a:t>
            </a:r>
          </a:p>
          <a:p>
            <a:pPr marL="514350" indent="-514350">
              <a:buFont typeface="Calibri" panose="020F0502020204030204" pitchFamily="34" charset="0"/>
              <a:buAutoNum type="arabicPeriod"/>
            </a:pPr>
            <a:r>
              <a:rPr lang="en-US" altLang="en-US" dirty="0" smtClean="0">
                <a:solidFill>
                  <a:schemeClr val="bg1"/>
                </a:solidFill>
              </a:rPr>
              <a:t>End</a:t>
            </a:r>
          </a:p>
          <a:p>
            <a:pPr marL="514350" indent="-514350">
              <a:buFont typeface="Calibri" panose="020F0502020204030204" pitchFamily="34" charset="0"/>
              <a:buAutoNum type="arabicPeriod"/>
            </a:pPr>
            <a:endParaRPr lang="en-US" altLang="en-US" dirty="0" smtClean="0"/>
          </a:p>
        </p:txBody>
      </p:sp>
    </p:spTree>
    <p:extLst>
      <p:ext uri="{BB962C8B-B14F-4D97-AF65-F5344CB8AC3E}">
        <p14:creationId xmlns:p14="http://schemas.microsoft.com/office/powerpoint/2010/main" val="16568825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769518" y="123824"/>
            <a:ext cx="3281363" cy="763589"/>
          </a:xfrm>
        </p:spPr>
        <p:txBody>
          <a:bodyPr/>
          <a:lstStyle/>
          <a:p>
            <a:r>
              <a:rPr lang="en-US" altLang="en-US" b="1" dirty="0" smtClean="0">
                <a:effectLst>
                  <a:outerShdw blurRad="38100" dist="38100" dir="2700000" algn="tl">
                    <a:srgbClr val="000000">
                      <a:alpha val="43137"/>
                    </a:srgbClr>
                  </a:outerShdw>
                </a:effectLst>
              </a:rPr>
              <a:t>Flowchart</a:t>
            </a:r>
          </a:p>
        </p:txBody>
      </p:sp>
      <p:sp>
        <p:nvSpPr>
          <p:cNvPr id="46083" name="AutoShape 2"/>
          <p:cNvSpPr>
            <a:spLocks noChangeArrowheads="1"/>
          </p:cNvSpPr>
          <p:nvPr/>
        </p:nvSpPr>
        <p:spPr bwMode="auto">
          <a:xfrm>
            <a:off x="2590800" y="951832"/>
            <a:ext cx="1438275" cy="409575"/>
          </a:xfrm>
          <a:prstGeom prst="flowChartTerminator">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400">
                <a:latin typeface="Calibri" panose="020F0502020204030204" pitchFamily="34" charset="0"/>
              </a:rPr>
              <a:t>Start</a:t>
            </a:r>
            <a:endParaRPr lang="en-US" altLang="en-US" sz="1400"/>
          </a:p>
        </p:txBody>
      </p:sp>
      <p:sp>
        <p:nvSpPr>
          <p:cNvPr id="46084" name="AutoShape 3"/>
          <p:cNvSpPr>
            <a:spLocks noChangeArrowheads="1"/>
          </p:cNvSpPr>
          <p:nvPr/>
        </p:nvSpPr>
        <p:spPr bwMode="auto">
          <a:xfrm>
            <a:off x="2724150" y="1788444"/>
            <a:ext cx="1238250" cy="533400"/>
          </a:xfrm>
          <a:prstGeom prst="flowChartInputOutpu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400">
                <a:latin typeface="Calibri" panose="020F0502020204030204" pitchFamily="34" charset="0"/>
              </a:rPr>
              <a:t>Read n</a:t>
            </a:r>
            <a:endParaRPr lang="en-US" altLang="en-US" sz="1400"/>
          </a:p>
        </p:txBody>
      </p:sp>
      <p:sp>
        <p:nvSpPr>
          <p:cNvPr id="46085" name="AutoShape 4"/>
          <p:cNvSpPr>
            <a:spLocks noChangeArrowheads="1"/>
          </p:cNvSpPr>
          <p:nvPr/>
        </p:nvSpPr>
        <p:spPr bwMode="auto">
          <a:xfrm>
            <a:off x="2495550" y="3007644"/>
            <a:ext cx="1766888" cy="866775"/>
          </a:xfrm>
          <a:prstGeom prst="flowChartDecision">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400">
                <a:latin typeface="Calibri" panose="020F0502020204030204" pitchFamily="34" charset="0"/>
              </a:rPr>
              <a:t>n % 2 = 0</a:t>
            </a:r>
            <a:endParaRPr lang="en-US" altLang="en-US" sz="1400"/>
          </a:p>
        </p:txBody>
      </p:sp>
      <p:sp>
        <p:nvSpPr>
          <p:cNvPr id="46086" name="AutoShape 5"/>
          <p:cNvSpPr>
            <a:spLocks noChangeArrowheads="1"/>
          </p:cNvSpPr>
          <p:nvPr/>
        </p:nvSpPr>
        <p:spPr bwMode="auto">
          <a:xfrm>
            <a:off x="2590800" y="4283994"/>
            <a:ext cx="1524000" cy="800100"/>
          </a:xfrm>
          <a:prstGeom prst="flowChartInputOutpu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400">
                <a:latin typeface="Calibri" panose="020F0502020204030204" pitchFamily="34" charset="0"/>
              </a:rPr>
              <a:t>Print “this is an even number”</a:t>
            </a:r>
            <a:endParaRPr lang="en-US" altLang="en-US" sz="1400"/>
          </a:p>
        </p:txBody>
      </p:sp>
      <p:sp>
        <p:nvSpPr>
          <p:cNvPr id="46087" name="AutoShape 6"/>
          <p:cNvSpPr>
            <a:spLocks noChangeArrowheads="1"/>
          </p:cNvSpPr>
          <p:nvPr/>
        </p:nvSpPr>
        <p:spPr bwMode="auto">
          <a:xfrm>
            <a:off x="2590800" y="5769894"/>
            <a:ext cx="1438275" cy="409575"/>
          </a:xfrm>
          <a:prstGeom prst="flowChartTerminator">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400">
                <a:latin typeface="Calibri" panose="020F0502020204030204" pitchFamily="34" charset="0"/>
              </a:rPr>
              <a:t>End</a:t>
            </a:r>
            <a:endParaRPr lang="en-US" altLang="en-US" sz="1400"/>
          </a:p>
        </p:txBody>
      </p:sp>
      <p:cxnSp>
        <p:nvCxnSpPr>
          <p:cNvPr id="46088" name="AutoShape 7"/>
          <p:cNvCxnSpPr>
            <a:cxnSpLocks noChangeShapeType="1"/>
          </p:cNvCxnSpPr>
          <p:nvPr/>
        </p:nvCxnSpPr>
        <p:spPr bwMode="auto">
          <a:xfrm>
            <a:off x="3333750" y="1361407"/>
            <a:ext cx="0" cy="4270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6089" name="AutoShape 8"/>
          <p:cNvCxnSpPr>
            <a:cxnSpLocks noChangeShapeType="1"/>
          </p:cNvCxnSpPr>
          <p:nvPr/>
        </p:nvCxnSpPr>
        <p:spPr bwMode="auto">
          <a:xfrm>
            <a:off x="3333750" y="2321844"/>
            <a:ext cx="0" cy="6477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6090" name="AutoShape 9"/>
          <p:cNvCxnSpPr>
            <a:cxnSpLocks noChangeShapeType="1"/>
          </p:cNvCxnSpPr>
          <p:nvPr/>
        </p:nvCxnSpPr>
        <p:spPr bwMode="auto">
          <a:xfrm>
            <a:off x="3333750" y="3836319"/>
            <a:ext cx="0" cy="4476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6091" name="AutoShape 10"/>
          <p:cNvCxnSpPr>
            <a:cxnSpLocks noChangeShapeType="1"/>
          </p:cNvCxnSpPr>
          <p:nvPr/>
        </p:nvCxnSpPr>
        <p:spPr bwMode="auto">
          <a:xfrm>
            <a:off x="3333750" y="5084094"/>
            <a:ext cx="0" cy="685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6092" name="Text Box 11"/>
          <p:cNvSpPr txBox="1">
            <a:spLocks noChangeArrowheads="1"/>
          </p:cNvSpPr>
          <p:nvPr/>
        </p:nvSpPr>
        <p:spPr bwMode="auto">
          <a:xfrm>
            <a:off x="2543175" y="3836319"/>
            <a:ext cx="619125"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400">
                <a:latin typeface="Calibri" panose="020F0502020204030204" pitchFamily="34" charset="0"/>
              </a:rPr>
              <a:t>True</a:t>
            </a:r>
            <a:endParaRPr lang="en-US" altLang="en-US" sz="1400"/>
          </a:p>
        </p:txBody>
      </p:sp>
      <p:sp>
        <p:nvSpPr>
          <p:cNvPr id="46093" name="Text Box 12"/>
          <p:cNvSpPr txBox="1">
            <a:spLocks noChangeArrowheads="1"/>
          </p:cNvSpPr>
          <p:nvPr/>
        </p:nvSpPr>
        <p:spPr bwMode="auto">
          <a:xfrm>
            <a:off x="5762625" y="3741069"/>
            <a:ext cx="619125"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400">
                <a:latin typeface="Calibri" panose="020F0502020204030204" pitchFamily="34" charset="0"/>
              </a:rPr>
              <a:t>False</a:t>
            </a:r>
            <a:endParaRPr lang="en-US" altLang="en-US" sz="1400"/>
          </a:p>
        </p:txBody>
      </p:sp>
      <p:cxnSp>
        <p:nvCxnSpPr>
          <p:cNvPr id="46094" name="AutoShape 13"/>
          <p:cNvCxnSpPr>
            <a:cxnSpLocks noChangeShapeType="1"/>
            <a:stCxn id="46085" idx="3"/>
          </p:cNvCxnSpPr>
          <p:nvPr/>
        </p:nvCxnSpPr>
        <p:spPr bwMode="auto">
          <a:xfrm flipV="1">
            <a:off x="4262438" y="3441031"/>
            <a:ext cx="1404937"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6095" name="AutoShape 14"/>
          <p:cNvCxnSpPr>
            <a:cxnSpLocks noChangeShapeType="1"/>
          </p:cNvCxnSpPr>
          <p:nvPr/>
        </p:nvCxnSpPr>
        <p:spPr bwMode="auto">
          <a:xfrm>
            <a:off x="5667375" y="3441031"/>
            <a:ext cx="0" cy="7953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6096" name="AutoShape 15"/>
          <p:cNvSpPr>
            <a:spLocks noChangeArrowheads="1"/>
          </p:cNvSpPr>
          <p:nvPr/>
        </p:nvSpPr>
        <p:spPr bwMode="auto">
          <a:xfrm>
            <a:off x="4791075" y="4283994"/>
            <a:ext cx="1524000" cy="800100"/>
          </a:xfrm>
          <a:prstGeom prst="flowChartInputOutpu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400">
                <a:latin typeface="Calibri" panose="020F0502020204030204" pitchFamily="34" charset="0"/>
              </a:rPr>
              <a:t>Print “this is an odd number”</a:t>
            </a:r>
            <a:endParaRPr lang="en-US" altLang="en-US" sz="1400"/>
          </a:p>
        </p:txBody>
      </p:sp>
      <p:cxnSp>
        <p:nvCxnSpPr>
          <p:cNvPr id="46097" name="AutoShape 16"/>
          <p:cNvCxnSpPr>
            <a:cxnSpLocks noChangeShapeType="1"/>
          </p:cNvCxnSpPr>
          <p:nvPr/>
        </p:nvCxnSpPr>
        <p:spPr bwMode="auto">
          <a:xfrm rot="10800000" flipV="1">
            <a:off x="4048125" y="5084094"/>
            <a:ext cx="1428750" cy="952500"/>
          </a:xfrm>
          <a:prstGeom prst="bentConnector3">
            <a:avLst>
              <a:gd name="adj1" fmla="val -1333"/>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806370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4687"/>
            <a:ext cx="6781800" cy="1140713"/>
          </a:xfrm>
        </p:spPr>
        <p:txBody>
          <a:bodyPr/>
          <a:lstStyle/>
          <a:p>
            <a:r>
              <a:rPr lang="en-US" altLang="en-US" dirty="0">
                <a:latin typeface="Trebuchet MS" panose="020B0603020202020204" pitchFamily="34" charset="0"/>
              </a:rPr>
              <a:t>Selection Structure – Problem Examples</a:t>
            </a:r>
            <a:endParaRPr lang="en-GB" dirty="0"/>
          </a:p>
        </p:txBody>
      </p:sp>
      <p:sp>
        <p:nvSpPr>
          <p:cNvPr id="3" name="Text Placeholder 2"/>
          <p:cNvSpPr>
            <a:spLocks noGrp="1"/>
          </p:cNvSpPr>
          <p:nvPr>
            <p:ph type="body" sz="quarter" idx="13"/>
          </p:nvPr>
        </p:nvSpPr>
        <p:spPr>
          <a:xfrm>
            <a:off x="457200" y="1752600"/>
            <a:ext cx="8229600" cy="533400"/>
          </a:xfrm>
          <a:prstGeom prst="roundRect">
            <a:avLst>
              <a:gd name="adj" fmla="val 39045"/>
            </a:avLst>
          </a:prstGeom>
        </p:spPr>
        <p:txBody>
          <a:bodyPr/>
          <a:lstStyle/>
          <a:p>
            <a:r>
              <a:rPr lang="en-US" altLang="en-US" dirty="0"/>
              <a:t>Used to compare numbers to determine relative order</a:t>
            </a:r>
          </a:p>
        </p:txBody>
      </p:sp>
      <p:sp>
        <p:nvSpPr>
          <p:cNvPr id="4" name="Text Placeholder 3"/>
          <p:cNvSpPr>
            <a:spLocks noGrp="1"/>
          </p:cNvSpPr>
          <p:nvPr>
            <p:ph type="body" sz="quarter" idx="14"/>
          </p:nvPr>
        </p:nvSpPr>
        <p:spPr>
          <a:xfrm>
            <a:off x="457200" y="2514601"/>
            <a:ext cx="8229600" cy="685800"/>
          </a:xfrm>
          <a:prstGeom prst="roundRect">
            <a:avLst>
              <a:gd name="adj" fmla="val 30702"/>
            </a:avLst>
          </a:prstGeom>
        </p:spPr>
        <p:txBody>
          <a:bodyPr anchor="ctr" anchorCtr="0"/>
          <a:lstStyle/>
          <a:p>
            <a:r>
              <a:rPr lang="en-US" altLang="en-US" dirty="0"/>
              <a:t>Operators:</a:t>
            </a:r>
          </a:p>
        </p:txBody>
      </p:sp>
      <p:graphicFrame>
        <p:nvGraphicFramePr>
          <p:cNvPr id="11" name="Group 4"/>
          <p:cNvGraphicFramePr>
            <a:graphicFrameLocks noGrp="1"/>
          </p:cNvGraphicFramePr>
          <p:nvPr>
            <p:extLst>
              <p:ext uri="{D42A27DB-BD31-4B8C-83A1-F6EECF244321}">
                <p14:modId xmlns:p14="http://schemas.microsoft.com/office/powerpoint/2010/main" val="138516184"/>
              </p:ext>
            </p:extLst>
          </p:nvPr>
        </p:nvGraphicFramePr>
        <p:xfrm>
          <a:off x="1524000" y="3581400"/>
          <a:ext cx="6096000" cy="2438400"/>
        </p:xfrm>
        <a:graphic>
          <a:graphicData uri="http://schemas.openxmlformats.org/drawingml/2006/table">
            <a:tbl>
              <a:tblPr/>
              <a:tblGrid>
                <a:gridCol w="990600"/>
                <a:gridCol w="5105400"/>
              </a:tblGrid>
              <a:tr h="406400">
                <a:tc>
                  <a:txBody>
                    <a:bodyPr/>
                    <a:lstStyle/>
                    <a:p>
                      <a:pPr marL="0" marR="0" lvl="0" indent="0" algn="l" defTabSz="914400" rtl="0" eaLnBrk="1" fontAlgn="base" latinLnBrk="0" hangingPunct="1">
                        <a:lnSpc>
                          <a:spcPct val="90000"/>
                        </a:lnSpc>
                        <a:spcBef>
                          <a:spcPct val="20000"/>
                        </a:spcBef>
                        <a:spcAft>
                          <a:spcPct val="0"/>
                        </a:spcAft>
                        <a:buClr>
                          <a:srgbClr val="3333CC"/>
                        </a:buClr>
                        <a:buSzPct val="65000"/>
                        <a:buFont typeface="Wingdings" pitchFamily="2" charset="2"/>
                        <a:buNone/>
                        <a:tabLst/>
                      </a:pPr>
                      <a:r>
                        <a:rPr kumimoji="0" lang="en-US" sz="2000" b="0" i="0" u="none" strike="noStrike" cap="none" normalizeH="0" baseline="0" dirty="0" smtClean="0">
                          <a:ln>
                            <a:noFill/>
                          </a:ln>
                          <a:solidFill>
                            <a:schemeClr val="bg1"/>
                          </a:solidFill>
                          <a:effectLst/>
                          <a:latin typeface="Courier New" pitchFamily="49" charset="0"/>
                        </a:rPr>
                        <a:t>&gt;</a:t>
                      </a:r>
                    </a:p>
                  </a:txBody>
                  <a:tcPr marT="45707" marB="45707" horzOverflow="overflow">
                    <a:lnL cap="flat">
                      <a:noFill/>
                    </a:lnL>
                    <a:lnR>
                      <a:noFill/>
                    </a:lnR>
                    <a:lnT cap="flat">
                      <a:noFill/>
                    </a:lnT>
                    <a:lnB>
                      <a:noFill/>
                    </a:lnB>
                    <a:lnTlToBr>
                      <a:noFill/>
                    </a:lnTlToBr>
                    <a:lnBlToTr>
                      <a:noFill/>
                    </a:lnBlToTr>
                    <a:solidFill>
                      <a:schemeClr val="tx2"/>
                    </a:solidFill>
                  </a:tcPr>
                </a:tc>
                <a:tc>
                  <a:txBody>
                    <a:bodyPr/>
                    <a:lstStyle/>
                    <a:p>
                      <a:pPr marL="0" marR="0" lvl="0" indent="0" algn="l" defTabSz="914400" rtl="0" eaLnBrk="1" fontAlgn="base" latinLnBrk="0" hangingPunct="1">
                        <a:lnSpc>
                          <a:spcPct val="90000"/>
                        </a:lnSpc>
                        <a:spcBef>
                          <a:spcPct val="20000"/>
                        </a:spcBef>
                        <a:spcAft>
                          <a:spcPct val="0"/>
                        </a:spcAft>
                        <a:buClr>
                          <a:srgbClr val="3333CC"/>
                        </a:buClr>
                        <a:buSzPct val="65000"/>
                        <a:buFont typeface="Wingdings" pitchFamily="2" charset="2"/>
                        <a:buNone/>
                        <a:tabLst/>
                      </a:pPr>
                      <a:r>
                        <a:rPr kumimoji="0" lang="en-US" sz="2000" b="0" i="0" u="none" strike="noStrike" cap="none" normalizeH="0" baseline="0" smtClean="0">
                          <a:ln>
                            <a:noFill/>
                          </a:ln>
                          <a:solidFill>
                            <a:schemeClr val="bg1"/>
                          </a:solidFill>
                          <a:effectLst/>
                          <a:latin typeface="Arial" charset="0"/>
                        </a:rPr>
                        <a:t>Greater than</a:t>
                      </a:r>
                    </a:p>
                  </a:txBody>
                  <a:tcPr marT="45707" marB="45707" horzOverflow="overflow">
                    <a:lnL>
                      <a:noFill/>
                    </a:lnL>
                    <a:lnR cap="flat">
                      <a:noFill/>
                    </a:lnR>
                    <a:lnT cap="flat">
                      <a:noFill/>
                    </a:lnT>
                    <a:lnB>
                      <a:noFill/>
                    </a:lnB>
                    <a:lnTlToBr>
                      <a:noFill/>
                    </a:lnTlToBr>
                    <a:lnBlToTr>
                      <a:noFill/>
                    </a:lnBlToTr>
                    <a:solidFill>
                      <a:schemeClr val="tx2"/>
                    </a:solidFill>
                  </a:tcPr>
                </a:tc>
              </a:tr>
              <a:tr h="406400">
                <a:tc>
                  <a:txBody>
                    <a:bodyPr/>
                    <a:lstStyle/>
                    <a:p>
                      <a:pPr marL="0" marR="0" lvl="0" indent="0" algn="l" defTabSz="914400" rtl="0" eaLnBrk="1" fontAlgn="base" latinLnBrk="0" hangingPunct="1">
                        <a:lnSpc>
                          <a:spcPct val="90000"/>
                        </a:lnSpc>
                        <a:spcBef>
                          <a:spcPct val="20000"/>
                        </a:spcBef>
                        <a:spcAft>
                          <a:spcPct val="0"/>
                        </a:spcAft>
                        <a:buClr>
                          <a:srgbClr val="3333CC"/>
                        </a:buClr>
                        <a:buSzPct val="65000"/>
                        <a:buFont typeface="Wingdings" pitchFamily="2" charset="2"/>
                        <a:buNone/>
                        <a:tabLst/>
                      </a:pPr>
                      <a:r>
                        <a:rPr kumimoji="0" lang="en-US" sz="2000" b="0" i="0" u="none" strike="noStrike" cap="none" normalizeH="0" baseline="0" smtClean="0">
                          <a:ln>
                            <a:noFill/>
                          </a:ln>
                          <a:solidFill>
                            <a:schemeClr val="bg1"/>
                          </a:solidFill>
                          <a:effectLst/>
                          <a:latin typeface="Courier New" pitchFamily="49" charset="0"/>
                        </a:rPr>
                        <a:t>&lt;</a:t>
                      </a:r>
                    </a:p>
                  </a:txBody>
                  <a:tcPr marT="45707" marB="45707" horzOverflow="overflow">
                    <a:lnL cap="flat">
                      <a:noFill/>
                    </a:lnL>
                    <a:lnR>
                      <a:noFill/>
                    </a:lnR>
                    <a:lnT>
                      <a:noFill/>
                    </a:lnT>
                    <a:lnB>
                      <a:noFill/>
                    </a:lnB>
                    <a:lnTlToBr>
                      <a:noFill/>
                    </a:lnTlToBr>
                    <a:lnBlToTr>
                      <a:noFill/>
                    </a:lnBlToTr>
                    <a:solidFill>
                      <a:schemeClr val="tx2"/>
                    </a:solidFill>
                  </a:tcPr>
                </a:tc>
                <a:tc>
                  <a:txBody>
                    <a:bodyPr/>
                    <a:lstStyle/>
                    <a:p>
                      <a:pPr marL="0" marR="0" lvl="0" indent="0" algn="l" defTabSz="914400" rtl="0" eaLnBrk="1" fontAlgn="base" latinLnBrk="0" hangingPunct="1">
                        <a:lnSpc>
                          <a:spcPct val="90000"/>
                        </a:lnSpc>
                        <a:spcBef>
                          <a:spcPct val="20000"/>
                        </a:spcBef>
                        <a:spcAft>
                          <a:spcPct val="0"/>
                        </a:spcAft>
                        <a:buClr>
                          <a:srgbClr val="3333CC"/>
                        </a:buClr>
                        <a:buSzPct val="65000"/>
                        <a:buFont typeface="Wingdings" pitchFamily="2" charset="2"/>
                        <a:buNone/>
                        <a:tabLst/>
                      </a:pPr>
                      <a:r>
                        <a:rPr kumimoji="0" lang="en-US" sz="2000" b="0" i="0" u="none" strike="noStrike" cap="none" normalizeH="0" baseline="0" dirty="0" smtClean="0">
                          <a:ln>
                            <a:noFill/>
                          </a:ln>
                          <a:solidFill>
                            <a:schemeClr val="bg1"/>
                          </a:solidFill>
                          <a:effectLst/>
                          <a:latin typeface="Arial" charset="0"/>
                        </a:rPr>
                        <a:t>Less than</a:t>
                      </a:r>
                    </a:p>
                  </a:txBody>
                  <a:tcPr marT="45707" marB="45707" horzOverflow="overflow">
                    <a:lnL>
                      <a:noFill/>
                    </a:lnL>
                    <a:lnR cap="flat">
                      <a:noFill/>
                    </a:lnR>
                    <a:lnT>
                      <a:noFill/>
                    </a:lnT>
                    <a:lnB>
                      <a:noFill/>
                    </a:lnB>
                    <a:lnTlToBr>
                      <a:noFill/>
                    </a:lnTlToBr>
                    <a:lnBlToTr>
                      <a:noFill/>
                    </a:lnBlToTr>
                    <a:solidFill>
                      <a:schemeClr val="tx2"/>
                    </a:solidFill>
                  </a:tcPr>
                </a:tc>
              </a:tr>
              <a:tr h="406400">
                <a:tc>
                  <a:txBody>
                    <a:bodyPr/>
                    <a:lstStyle/>
                    <a:p>
                      <a:pPr marL="0" marR="0" lvl="0" indent="0" algn="l" defTabSz="914400" rtl="0" eaLnBrk="1" fontAlgn="base" latinLnBrk="0" hangingPunct="1">
                        <a:lnSpc>
                          <a:spcPct val="90000"/>
                        </a:lnSpc>
                        <a:spcBef>
                          <a:spcPct val="20000"/>
                        </a:spcBef>
                        <a:spcAft>
                          <a:spcPct val="0"/>
                        </a:spcAft>
                        <a:buClr>
                          <a:srgbClr val="3333CC"/>
                        </a:buClr>
                        <a:buSzPct val="65000"/>
                        <a:buFont typeface="Wingdings" pitchFamily="2" charset="2"/>
                        <a:buNone/>
                        <a:tabLst/>
                      </a:pPr>
                      <a:r>
                        <a:rPr kumimoji="0" lang="en-US" sz="2000" b="0" i="0" u="none" strike="noStrike" cap="none" normalizeH="0" baseline="0" smtClean="0">
                          <a:ln>
                            <a:noFill/>
                          </a:ln>
                          <a:solidFill>
                            <a:schemeClr val="bg1"/>
                          </a:solidFill>
                          <a:effectLst/>
                          <a:latin typeface="Courier New" pitchFamily="49" charset="0"/>
                        </a:rPr>
                        <a:t>&gt;=</a:t>
                      </a:r>
                    </a:p>
                  </a:txBody>
                  <a:tcPr marT="45707" marB="45707" horzOverflow="overflow">
                    <a:lnL cap="flat">
                      <a:noFill/>
                    </a:lnL>
                    <a:lnR>
                      <a:noFill/>
                    </a:lnR>
                    <a:lnT>
                      <a:noFill/>
                    </a:lnT>
                    <a:lnB>
                      <a:noFill/>
                    </a:lnB>
                    <a:lnTlToBr>
                      <a:noFill/>
                    </a:lnTlToBr>
                    <a:lnBlToTr>
                      <a:noFill/>
                    </a:lnBlToTr>
                    <a:solidFill>
                      <a:schemeClr val="tx2"/>
                    </a:solidFill>
                  </a:tcPr>
                </a:tc>
                <a:tc>
                  <a:txBody>
                    <a:bodyPr/>
                    <a:lstStyle/>
                    <a:p>
                      <a:pPr marL="0" marR="0" lvl="0" indent="0" algn="l" defTabSz="914400" rtl="0" eaLnBrk="1" fontAlgn="base" latinLnBrk="0" hangingPunct="1">
                        <a:lnSpc>
                          <a:spcPct val="90000"/>
                        </a:lnSpc>
                        <a:spcBef>
                          <a:spcPct val="20000"/>
                        </a:spcBef>
                        <a:spcAft>
                          <a:spcPct val="0"/>
                        </a:spcAft>
                        <a:buClr>
                          <a:srgbClr val="3333CC"/>
                        </a:buClr>
                        <a:buSzPct val="65000"/>
                        <a:buFont typeface="Wingdings" pitchFamily="2" charset="2"/>
                        <a:buNone/>
                        <a:tabLst/>
                      </a:pPr>
                      <a:r>
                        <a:rPr kumimoji="0" lang="en-US" sz="2000" b="0" i="0" u="none" strike="noStrike" cap="none" normalizeH="0" baseline="0" smtClean="0">
                          <a:ln>
                            <a:noFill/>
                          </a:ln>
                          <a:solidFill>
                            <a:schemeClr val="bg1"/>
                          </a:solidFill>
                          <a:effectLst/>
                          <a:latin typeface="Arial" charset="0"/>
                        </a:rPr>
                        <a:t>Greater than or equal to</a:t>
                      </a:r>
                    </a:p>
                  </a:txBody>
                  <a:tcPr marT="45707" marB="45707" horzOverflow="overflow">
                    <a:lnL>
                      <a:noFill/>
                    </a:lnL>
                    <a:lnR cap="flat">
                      <a:noFill/>
                    </a:lnR>
                    <a:lnT>
                      <a:noFill/>
                    </a:lnT>
                    <a:lnB>
                      <a:noFill/>
                    </a:lnB>
                    <a:lnTlToBr>
                      <a:noFill/>
                    </a:lnTlToBr>
                    <a:lnBlToTr>
                      <a:noFill/>
                    </a:lnBlToTr>
                    <a:solidFill>
                      <a:schemeClr val="tx2"/>
                    </a:solidFill>
                  </a:tcPr>
                </a:tc>
              </a:tr>
              <a:tr h="406400">
                <a:tc>
                  <a:txBody>
                    <a:bodyPr/>
                    <a:lstStyle/>
                    <a:p>
                      <a:pPr marL="0" marR="0" lvl="0" indent="0" algn="l" defTabSz="914400" rtl="0" eaLnBrk="1" fontAlgn="base" latinLnBrk="0" hangingPunct="1">
                        <a:lnSpc>
                          <a:spcPct val="90000"/>
                        </a:lnSpc>
                        <a:spcBef>
                          <a:spcPct val="20000"/>
                        </a:spcBef>
                        <a:spcAft>
                          <a:spcPct val="0"/>
                        </a:spcAft>
                        <a:buClr>
                          <a:srgbClr val="3333CC"/>
                        </a:buClr>
                        <a:buSzPct val="65000"/>
                        <a:buFont typeface="Wingdings" pitchFamily="2" charset="2"/>
                        <a:buNone/>
                        <a:tabLst/>
                      </a:pPr>
                      <a:r>
                        <a:rPr kumimoji="0" lang="en-US" sz="2000" b="0" i="0" u="none" strike="noStrike" cap="none" normalizeH="0" baseline="0" smtClean="0">
                          <a:ln>
                            <a:noFill/>
                          </a:ln>
                          <a:solidFill>
                            <a:schemeClr val="bg1"/>
                          </a:solidFill>
                          <a:effectLst/>
                          <a:latin typeface="Courier New" pitchFamily="49" charset="0"/>
                        </a:rPr>
                        <a:t>&lt;=</a:t>
                      </a:r>
                    </a:p>
                  </a:txBody>
                  <a:tcPr marT="45707" marB="45707" horzOverflow="overflow">
                    <a:lnL cap="flat">
                      <a:noFill/>
                    </a:lnL>
                    <a:lnR>
                      <a:noFill/>
                    </a:lnR>
                    <a:lnT>
                      <a:noFill/>
                    </a:lnT>
                    <a:lnB>
                      <a:noFill/>
                    </a:lnB>
                    <a:lnTlToBr>
                      <a:noFill/>
                    </a:lnTlToBr>
                    <a:lnBlToTr>
                      <a:noFill/>
                    </a:lnBlToTr>
                    <a:solidFill>
                      <a:schemeClr val="tx2"/>
                    </a:solidFill>
                  </a:tcPr>
                </a:tc>
                <a:tc>
                  <a:txBody>
                    <a:bodyPr/>
                    <a:lstStyle/>
                    <a:p>
                      <a:pPr marL="0" marR="0" lvl="0" indent="0" algn="l" defTabSz="914400" rtl="0" eaLnBrk="1" fontAlgn="base" latinLnBrk="0" hangingPunct="1">
                        <a:lnSpc>
                          <a:spcPct val="90000"/>
                        </a:lnSpc>
                        <a:spcBef>
                          <a:spcPct val="20000"/>
                        </a:spcBef>
                        <a:spcAft>
                          <a:spcPct val="0"/>
                        </a:spcAft>
                        <a:buClr>
                          <a:srgbClr val="3333CC"/>
                        </a:buClr>
                        <a:buSzPct val="65000"/>
                        <a:buFont typeface="Wingdings" pitchFamily="2" charset="2"/>
                        <a:buNone/>
                        <a:tabLst/>
                      </a:pPr>
                      <a:r>
                        <a:rPr kumimoji="0" lang="en-US" sz="2000" b="0" i="0" u="none" strike="noStrike" cap="none" normalizeH="0" baseline="0" smtClean="0">
                          <a:ln>
                            <a:noFill/>
                          </a:ln>
                          <a:solidFill>
                            <a:schemeClr val="bg1"/>
                          </a:solidFill>
                          <a:effectLst/>
                          <a:latin typeface="Arial" charset="0"/>
                        </a:rPr>
                        <a:t>Less than or equal to</a:t>
                      </a:r>
                    </a:p>
                  </a:txBody>
                  <a:tcPr marT="45707" marB="45707" horzOverflow="overflow">
                    <a:lnL>
                      <a:noFill/>
                    </a:lnL>
                    <a:lnR cap="flat">
                      <a:noFill/>
                    </a:lnR>
                    <a:lnT>
                      <a:noFill/>
                    </a:lnT>
                    <a:lnB>
                      <a:noFill/>
                    </a:lnB>
                    <a:lnTlToBr>
                      <a:noFill/>
                    </a:lnTlToBr>
                    <a:lnBlToTr>
                      <a:noFill/>
                    </a:lnBlToTr>
                    <a:solidFill>
                      <a:schemeClr val="tx2"/>
                    </a:solidFill>
                  </a:tcPr>
                </a:tc>
              </a:tr>
              <a:tr h="406400">
                <a:tc>
                  <a:txBody>
                    <a:bodyPr/>
                    <a:lstStyle/>
                    <a:p>
                      <a:pPr marL="0" marR="0" lvl="0" indent="0" algn="l" defTabSz="914400" rtl="0" eaLnBrk="1" fontAlgn="base" latinLnBrk="0" hangingPunct="1">
                        <a:lnSpc>
                          <a:spcPct val="90000"/>
                        </a:lnSpc>
                        <a:spcBef>
                          <a:spcPct val="20000"/>
                        </a:spcBef>
                        <a:spcAft>
                          <a:spcPct val="0"/>
                        </a:spcAft>
                        <a:buClr>
                          <a:srgbClr val="3333CC"/>
                        </a:buClr>
                        <a:buSzPct val="65000"/>
                        <a:buFont typeface="Wingdings" pitchFamily="2" charset="2"/>
                        <a:buNone/>
                        <a:tabLst/>
                      </a:pPr>
                      <a:r>
                        <a:rPr kumimoji="0" lang="en-US" sz="2000" b="0" i="0" u="none" strike="noStrike" cap="none" normalizeH="0" baseline="0" smtClean="0">
                          <a:ln>
                            <a:noFill/>
                          </a:ln>
                          <a:solidFill>
                            <a:schemeClr val="bg1"/>
                          </a:solidFill>
                          <a:effectLst/>
                          <a:latin typeface="Courier New" pitchFamily="49" charset="0"/>
                        </a:rPr>
                        <a:t>==</a:t>
                      </a:r>
                    </a:p>
                  </a:txBody>
                  <a:tcPr marT="45707" marB="45707" horzOverflow="overflow">
                    <a:lnL cap="flat">
                      <a:noFill/>
                    </a:lnL>
                    <a:lnR>
                      <a:noFill/>
                    </a:lnR>
                    <a:lnT>
                      <a:noFill/>
                    </a:lnT>
                    <a:lnB>
                      <a:noFill/>
                    </a:lnB>
                    <a:lnTlToBr>
                      <a:noFill/>
                    </a:lnTlToBr>
                    <a:lnBlToTr>
                      <a:noFill/>
                    </a:lnBlToTr>
                    <a:solidFill>
                      <a:schemeClr val="tx2"/>
                    </a:solidFill>
                  </a:tcPr>
                </a:tc>
                <a:tc>
                  <a:txBody>
                    <a:bodyPr/>
                    <a:lstStyle/>
                    <a:p>
                      <a:pPr marL="0" marR="0" lvl="0" indent="0" algn="l" defTabSz="914400" rtl="0" eaLnBrk="1" fontAlgn="base" latinLnBrk="0" hangingPunct="1">
                        <a:lnSpc>
                          <a:spcPct val="90000"/>
                        </a:lnSpc>
                        <a:spcBef>
                          <a:spcPct val="20000"/>
                        </a:spcBef>
                        <a:spcAft>
                          <a:spcPct val="0"/>
                        </a:spcAft>
                        <a:buClr>
                          <a:srgbClr val="3333CC"/>
                        </a:buClr>
                        <a:buSzPct val="65000"/>
                        <a:buFont typeface="Wingdings" pitchFamily="2" charset="2"/>
                        <a:buNone/>
                        <a:tabLst/>
                      </a:pPr>
                      <a:r>
                        <a:rPr kumimoji="0" lang="en-US" sz="2000" b="0" i="0" u="none" strike="noStrike" cap="none" normalizeH="0" baseline="0" smtClean="0">
                          <a:ln>
                            <a:noFill/>
                          </a:ln>
                          <a:solidFill>
                            <a:schemeClr val="bg1"/>
                          </a:solidFill>
                          <a:effectLst/>
                          <a:latin typeface="Arial" charset="0"/>
                        </a:rPr>
                        <a:t>Equal to</a:t>
                      </a:r>
                    </a:p>
                  </a:txBody>
                  <a:tcPr marT="45707" marB="45707" horzOverflow="overflow">
                    <a:lnL>
                      <a:noFill/>
                    </a:lnL>
                    <a:lnR cap="flat">
                      <a:noFill/>
                    </a:lnR>
                    <a:lnT>
                      <a:noFill/>
                    </a:lnT>
                    <a:lnB>
                      <a:noFill/>
                    </a:lnB>
                    <a:lnTlToBr>
                      <a:noFill/>
                    </a:lnTlToBr>
                    <a:lnBlToTr>
                      <a:noFill/>
                    </a:lnBlToTr>
                    <a:solidFill>
                      <a:schemeClr val="tx2"/>
                    </a:solidFill>
                  </a:tcPr>
                </a:tc>
              </a:tr>
              <a:tr h="406400">
                <a:tc>
                  <a:txBody>
                    <a:bodyPr/>
                    <a:lstStyle/>
                    <a:p>
                      <a:pPr marL="0" marR="0" lvl="0" indent="0" algn="l" defTabSz="914400" rtl="0" eaLnBrk="1" fontAlgn="base" latinLnBrk="0" hangingPunct="1">
                        <a:lnSpc>
                          <a:spcPct val="90000"/>
                        </a:lnSpc>
                        <a:spcBef>
                          <a:spcPct val="20000"/>
                        </a:spcBef>
                        <a:spcAft>
                          <a:spcPct val="0"/>
                        </a:spcAft>
                        <a:buClr>
                          <a:srgbClr val="3333CC"/>
                        </a:buClr>
                        <a:buSzPct val="65000"/>
                        <a:buFont typeface="Wingdings" pitchFamily="2" charset="2"/>
                        <a:buNone/>
                        <a:tabLst/>
                      </a:pPr>
                      <a:r>
                        <a:rPr kumimoji="0" lang="en-US" sz="2000" b="0" i="0" u="none" strike="noStrike" cap="none" normalizeH="0" baseline="0" smtClean="0">
                          <a:ln>
                            <a:noFill/>
                          </a:ln>
                          <a:solidFill>
                            <a:schemeClr val="bg1"/>
                          </a:solidFill>
                          <a:effectLst/>
                          <a:latin typeface="Courier New" pitchFamily="49" charset="0"/>
                        </a:rPr>
                        <a:t>!=</a:t>
                      </a:r>
                    </a:p>
                  </a:txBody>
                  <a:tcPr marT="45707" marB="45707" horzOverflow="overflow">
                    <a:lnL cap="flat">
                      <a:noFill/>
                    </a:lnL>
                    <a:lnR>
                      <a:noFill/>
                    </a:lnR>
                    <a:lnT>
                      <a:noFill/>
                    </a:lnT>
                    <a:lnB cap="flat">
                      <a:noFill/>
                    </a:lnB>
                    <a:lnTlToBr>
                      <a:noFill/>
                    </a:lnTlToBr>
                    <a:lnBlToTr>
                      <a:noFill/>
                    </a:lnBlToTr>
                    <a:solidFill>
                      <a:schemeClr val="tx2"/>
                    </a:solidFill>
                  </a:tcPr>
                </a:tc>
                <a:tc>
                  <a:txBody>
                    <a:bodyPr/>
                    <a:lstStyle/>
                    <a:p>
                      <a:pPr marL="0" marR="0" lvl="0" indent="0" algn="l" defTabSz="914400" rtl="0" eaLnBrk="1" fontAlgn="base" latinLnBrk="0" hangingPunct="1">
                        <a:lnSpc>
                          <a:spcPct val="90000"/>
                        </a:lnSpc>
                        <a:spcBef>
                          <a:spcPct val="20000"/>
                        </a:spcBef>
                        <a:spcAft>
                          <a:spcPct val="0"/>
                        </a:spcAft>
                        <a:buClr>
                          <a:srgbClr val="3333CC"/>
                        </a:buClr>
                        <a:buSzPct val="65000"/>
                        <a:buFont typeface="Wingdings" pitchFamily="2" charset="2"/>
                        <a:buNone/>
                        <a:tabLst/>
                      </a:pPr>
                      <a:r>
                        <a:rPr kumimoji="0" lang="en-US" sz="2000" b="0" i="0" u="none" strike="noStrike" cap="none" normalizeH="0" baseline="0" dirty="0" smtClean="0">
                          <a:ln>
                            <a:noFill/>
                          </a:ln>
                          <a:solidFill>
                            <a:schemeClr val="bg1"/>
                          </a:solidFill>
                          <a:effectLst/>
                          <a:latin typeface="Arial" charset="0"/>
                        </a:rPr>
                        <a:t>Not equal to</a:t>
                      </a:r>
                    </a:p>
                  </a:txBody>
                  <a:tcPr marT="45707" marB="45707" horzOverflow="overflow">
                    <a:lnL>
                      <a:noFill/>
                    </a:lnL>
                    <a:lnR cap="flat">
                      <a:noFill/>
                    </a:lnR>
                    <a:lnT>
                      <a:noFill/>
                    </a:lnT>
                    <a:lnB cap="flat">
                      <a:noFill/>
                    </a:lnB>
                    <a:lnTlToBr>
                      <a:noFill/>
                    </a:lnTlToBr>
                    <a:lnBlToTr>
                      <a:noFill/>
                    </a:lnBlToTr>
                    <a:solidFill>
                      <a:schemeClr val="tx2"/>
                    </a:solidFill>
                  </a:tcPr>
                </a:tc>
              </a:tr>
            </a:tbl>
          </a:graphicData>
        </a:graphic>
      </p:graphicFrame>
    </p:spTree>
    <p:extLst>
      <p:ext uri="{BB962C8B-B14F-4D97-AF65-F5344CB8AC3E}">
        <p14:creationId xmlns:p14="http://schemas.microsoft.com/office/powerpoint/2010/main" val="20470601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52400"/>
            <a:ext cx="5181600" cy="759713"/>
          </a:xfrm>
        </p:spPr>
        <p:txBody>
          <a:bodyPr/>
          <a:lstStyle/>
          <a:p>
            <a:r>
              <a:rPr lang="en-US" altLang="en-US" dirty="0"/>
              <a:t>Relational Expressions</a:t>
            </a:r>
            <a:endParaRPr lang="en-GB" dirty="0"/>
          </a:p>
        </p:txBody>
      </p:sp>
      <p:sp>
        <p:nvSpPr>
          <p:cNvPr id="3" name="Text Placeholder 2"/>
          <p:cNvSpPr>
            <a:spLocks noGrp="1"/>
          </p:cNvSpPr>
          <p:nvPr>
            <p:ph type="body" sz="quarter" idx="13"/>
          </p:nvPr>
        </p:nvSpPr>
        <p:spPr>
          <a:xfrm>
            <a:off x="457200" y="1828800"/>
            <a:ext cx="8229600" cy="685800"/>
          </a:xfrm>
          <a:prstGeom prst="roundRect">
            <a:avLst>
              <a:gd name="adj" fmla="val 39045"/>
            </a:avLst>
          </a:prstGeom>
        </p:spPr>
        <p:txBody>
          <a:bodyPr/>
          <a:lstStyle/>
          <a:p>
            <a:pPr>
              <a:lnSpc>
                <a:spcPct val="90000"/>
              </a:lnSpc>
            </a:pPr>
            <a:r>
              <a:rPr lang="en-US" altLang="en-US" dirty="0"/>
              <a:t>Boolean expressions – </a:t>
            </a:r>
            <a:r>
              <a:rPr lang="en-US" altLang="en-US" dirty="0">
                <a:latin typeface="Courier New" panose="02070309020205020404" pitchFamily="49" charset="0"/>
              </a:rPr>
              <a:t>true</a:t>
            </a:r>
            <a:r>
              <a:rPr lang="en-US" altLang="en-US" dirty="0"/>
              <a:t> or </a:t>
            </a:r>
            <a:r>
              <a:rPr lang="en-US" altLang="en-US" dirty="0">
                <a:latin typeface="Courier New" panose="02070309020205020404" pitchFamily="49" charset="0"/>
              </a:rPr>
              <a:t>false</a:t>
            </a:r>
          </a:p>
        </p:txBody>
      </p:sp>
      <p:sp>
        <p:nvSpPr>
          <p:cNvPr id="4" name="Text Placeholder 3"/>
          <p:cNvSpPr>
            <a:spLocks noGrp="1"/>
          </p:cNvSpPr>
          <p:nvPr>
            <p:ph type="body" sz="quarter" idx="14"/>
          </p:nvPr>
        </p:nvSpPr>
        <p:spPr>
          <a:xfrm>
            <a:off x="457200" y="2743201"/>
            <a:ext cx="8229600" cy="685800"/>
          </a:xfrm>
          <a:prstGeom prst="roundRect">
            <a:avLst>
              <a:gd name="adj" fmla="val 30702"/>
            </a:avLst>
          </a:prstGeom>
        </p:spPr>
        <p:txBody>
          <a:bodyPr anchor="ctr" anchorCtr="0"/>
          <a:lstStyle/>
          <a:p>
            <a:pPr>
              <a:lnSpc>
                <a:spcPct val="90000"/>
              </a:lnSpc>
            </a:pPr>
            <a:r>
              <a:rPr lang="en-US" altLang="en-US" dirty="0"/>
              <a:t>Examples:</a:t>
            </a:r>
          </a:p>
        </p:txBody>
      </p:sp>
      <p:sp>
        <p:nvSpPr>
          <p:cNvPr id="5" name="Rectangle 4"/>
          <p:cNvSpPr/>
          <p:nvPr/>
        </p:nvSpPr>
        <p:spPr>
          <a:xfrm>
            <a:off x="2286000" y="3657602"/>
            <a:ext cx="4572000" cy="1754326"/>
          </a:xfrm>
          <a:prstGeom prst="rect">
            <a:avLst/>
          </a:prstGeom>
          <a:solidFill>
            <a:schemeClr val="accent5">
              <a:lumMod val="40000"/>
              <a:lumOff val="60000"/>
            </a:schemeClr>
          </a:solidFill>
        </p:spPr>
        <p:txBody>
          <a:bodyPr>
            <a:spAutoFit/>
          </a:bodyPr>
          <a:lstStyle/>
          <a:p>
            <a:pPr lvl="1">
              <a:lnSpc>
                <a:spcPct val="90000"/>
              </a:lnSpc>
              <a:buFont typeface="Wingdings" panose="05000000000000000000" pitchFamily="2" charset="2"/>
              <a:buNone/>
            </a:pPr>
            <a:r>
              <a:rPr lang="en-US" altLang="en-US" sz="2000" b="1" dirty="0"/>
              <a:t>12 &gt; 5 is true</a:t>
            </a:r>
          </a:p>
          <a:p>
            <a:pPr lvl="1">
              <a:lnSpc>
                <a:spcPct val="90000"/>
              </a:lnSpc>
              <a:buFont typeface="Wingdings" panose="05000000000000000000" pitchFamily="2" charset="2"/>
              <a:buNone/>
            </a:pPr>
            <a:r>
              <a:rPr lang="en-US" altLang="en-US" sz="2000" b="1" dirty="0"/>
              <a:t>	7 &lt;= 5 is false</a:t>
            </a:r>
          </a:p>
          <a:p>
            <a:pPr lvl="1">
              <a:lnSpc>
                <a:spcPct val="90000"/>
              </a:lnSpc>
              <a:buFont typeface="Wingdings" panose="05000000000000000000" pitchFamily="2" charset="2"/>
              <a:buNone/>
            </a:pPr>
            <a:r>
              <a:rPr lang="en-US" altLang="en-US" sz="2000" b="1" dirty="0"/>
              <a:t>	if x is 10, then </a:t>
            </a:r>
          </a:p>
          <a:p>
            <a:pPr lvl="1">
              <a:lnSpc>
                <a:spcPct val="90000"/>
              </a:lnSpc>
              <a:buFont typeface="Wingdings" panose="05000000000000000000" pitchFamily="2" charset="2"/>
              <a:buNone/>
            </a:pPr>
            <a:r>
              <a:rPr lang="en-US" altLang="en-US" sz="2000" b="1" dirty="0"/>
              <a:t>	x == 10 is true, </a:t>
            </a:r>
          </a:p>
          <a:p>
            <a:pPr lvl="1">
              <a:lnSpc>
                <a:spcPct val="90000"/>
              </a:lnSpc>
              <a:buFont typeface="Wingdings" panose="05000000000000000000" pitchFamily="2" charset="2"/>
              <a:buNone/>
            </a:pPr>
            <a:r>
              <a:rPr lang="en-US" altLang="en-US" sz="2000" b="1" dirty="0"/>
              <a:t>	x != 8 is true, and </a:t>
            </a:r>
          </a:p>
          <a:p>
            <a:pPr lvl="1">
              <a:lnSpc>
                <a:spcPct val="90000"/>
              </a:lnSpc>
              <a:buFont typeface="Wingdings" panose="05000000000000000000" pitchFamily="2" charset="2"/>
              <a:buNone/>
            </a:pPr>
            <a:r>
              <a:rPr lang="en-US" altLang="en-US" sz="2000" b="1" dirty="0"/>
              <a:t>	x == 8 is false</a:t>
            </a:r>
          </a:p>
        </p:txBody>
      </p:sp>
    </p:spTree>
    <p:extLst>
      <p:ext uri="{BB962C8B-B14F-4D97-AF65-F5344CB8AC3E}">
        <p14:creationId xmlns:p14="http://schemas.microsoft.com/office/powerpoint/2010/main" val="30761382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52400"/>
            <a:ext cx="4724400" cy="835913"/>
          </a:xfrm>
        </p:spPr>
        <p:txBody>
          <a:bodyPr/>
          <a:lstStyle/>
          <a:p>
            <a:r>
              <a:rPr lang="en-US" altLang="en-US" dirty="0"/>
              <a:t>Logical Operators</a:t>
            </a:r>
            <a:endParaRPr lang="en-GB" dirty="0"/>
          </a:p>
        </p:txBody>
      </p:sp>
      <p:sp>
        <p:nvSpPr>
          <p:cNvPr id="3" name="Text Placeholder 2"/>
          <p:cNvSpPr>
            <a:spLocks noGrp="1"/>
          </p:cNvSpPr>
          <p:nvPr>
            <p:ph type="body" sz="quarter" idx="13"/>
          </p:nvPr>
        </p:nvSpPr>
        <p:spPr>
          <a:xfrm>
            <a:off x="457200" y="1369312"/>
            <a:ext cx="8229600" cy="916688"/>
          </a:xfrm>
          <a:prstGeom prst="roundRect">
            <a:avLst>
              <a:gd name="adj" fmla="val 39045"/>
            </a:avLst>
          </a:prstGeom>
          <a:solidFill>
            <a:schemeClr val="accent4"/>
          </a:solidFill>
        </p:spPr>
        <p:txBody>
          <a:bodyPr/>
          <a:lstStyle/>
          <a:p>
            <a:r>
              <a:rPr lang="en-US" altLang="en-US" dirty="0"/>
              <a:t>Used to create relational expressions from other relational expressions</a:t>
            </a:r>
          </a:p>
        </p:txBody>
      </p:sp>
      <p:sp>
        <p:nvSpPr>
          <p:cNvPr id="4" name="Text Placeholder 3"/>
          <p:cNvSpPr>
            <a:spLocks noGrp="1"/>
          </p:cNvSpPr>
          <p:nvPr>
            <p:ph type="body" sz="quarter" idx="14"/>
          </p:nvPr>
        </p:nvSpPr>
        <p:spPr>
          <a:xfrm>
            <a:off x="457200" y="2514601"/>
            <a:ext cx="8229600" cy="685800"/>
          </a:xfrm>
          <a:prstGeom prst="roundRect">
            <a:avLst>
              <a:gd name="adj" fmla="val 30702"/>
            </a:avLst>
          </a:prstGeom>
          <a:solidFill>
            <a:schemeClr val="accent6">
              <a:lumMod val="75000"/>
            </a:schemeClr>
          </a:solidFill>
        </p:spPr>
        <p:txBody>
          <a:bodyPr anchor="ctr" anchorCtr="0"/>
          <a:lstStyle/>
          <a:p>
            <a:r>
              <a:rPr lang="en-US" altLang="en-US" dirty="0"/>
              <a:t>Operators, meaning, and explanation:</a:t>
            </a:r>
          </a:p>
        </p:txBody>
      </p:sp>
      <p:graphicFrame>
        <p:nvGraphicFramePr>
          <p:cNvPr id="6" name="Group 4"/>
          <p:cNvGraphicFramePr>
            <a:graphicFrameLocks noGrp="1"/>
          </p:cNvGraphicFramePr>
          <p:nvPr>
            <p:extLst>
              <p:ext uri="{D42A27DB-BD31-4B8C-83A1-F6EECF244321}">
                <p14:modId xmlns:p14="http://schemas.microsoft.com/office/powerpoint/2010/main" val="2869304135"/>
              </p:ext>
            </p:extLst>
          </p:nvPr>
        </p:nvGraphicFramePr>
        <p:xfrm>
          <a:off x="685800" y="3657600"/>
          <a:ext cx="7467600" cy="2316164"/>
        </p:xfrm>
        <a:graphic>
          <a:graphicData uri="http://schemas.openxmlformats.org/drawingml/2006/table">
            <a:tbl>
              <a:tblPr/>
              <a:tblGrid>
                <a:gridCol w="839788"/>
                <a:gridCol w="1212850"/>
                <a:gridCol w="5414962"/>
              </a:tblGrid>
              <a:tr h="674688">
                <a:tc>
                  <a:txBody>
                    <a:bodyPr/>
                    <a:lstStyle/>
                    <a:p>
                      <a:pPr marL="0" marR="0" lvl="0" indent="0" algn="l" defTabSz="914400" rtl="0" eaLnBrk="1" fontAlgn="base" latinLnBrk="0" hangingPunct="1">
                        <a:lnSpc>
                          <a:spcPct val="80000"/>
                        </a:lnSpc>
                        <a:spcBef>
                          <a:spcPct val="20000"/>
                        </a:spcBef>
                        <a:spcAft>
                          <a:spcPct val="0"/>
                        </a:spcAft>
                        <a:buClr>
                          <a:srgbClr val="3333CC"/>
                        </a:buClr>
                        <a:buSzPct val="65000"/>
                        <a:buFont typeface="Wingdings" pitchFamily="2" charset="2"/>
                        <a:buNone/>
                        <a:tabLst/>
                      </a:pPr>
                      <a:r>
                        <a:rPr kumimoji="0" lang="en-US" sz="2000" b="0" i="0" u="none" strike="noStrike" cap="none" normalizeH="0" baseline="0" dirty="0" smtClean="0">
                          <a:ln>
                            <a:noFill/>
                          </a:ln>
                          <a:solidFill>
                            <a:schemeClr val="bg1"/>
                          </a:solidFill>
                          <a:effectLst/>
                          <a:latin typeface="Courier New" pitchFamily="49" charset="0"/>
                        </a:rPr>
                        <a:t>&amp;&amp;</a:t>
                      </a: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80000"/>
                        </a:lnSpc>
                        <a:spcBef>
                          <a:spcPct val="20000"/>
                        </a:spcBef>
                        <a:spcAft>
                          <a:spcPct val="0"/>
                        </a:spcAft>
                        <a:buClr>
                          <a:srgbClr val="3333CC"/>
                        </a:buClr>
                        <a:buSzPct val="65000"/>
                        <a:buFont typeface="Wingdings" pitchFamily="2" charset="2"/>
                        <a:buNone/>
                        <a:tabLst/>
                      </a:pPr>
                      <a:r>
                        <a:rPr kumimoji="0" lang="en-US" sz="2000" b="0" i="0" u="none" strike="noStrike" cap="none" normalizeH="0" baseline="0" smtClean="0">
                          <a:ln>
                            <a:noFill/>
                          </a:ln>
                          <a:solidFill>
                            <a:schemeClr val="bg1"/>
                          </a:solidFill>
                          <a:effectLst/>
                          <a:latin typeface="Arial" charset="0"/>
                        </a:rPr>
                        <a:t>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80000"/>
                        </a:lnSpc>
                        <a:spcBef>
                          <a:spcPct val="20000"/>
                        </a:spcBef>
                        <a:spcAft>
                          <a:spcPct val="0"/>
                        </a:spcAft>
                        <a:buClr>
                          <a:srgbClr val="3333CC"/>
                        </a:buClr>
                        <a:buSzPct val="65000"/>
                        <a:buFont typeface="Wingdings" pitchFamily="2" charset="2"/>
                        <a:buNone/>
                        <a:tabLst/>
                      </a:pPr>
                      <a:r>
                        <a:rPr kumimoji="0" lang="en-US" sz="2000" b="0" i="0" u="none" strike="noStrike" cap="none" normalizeH="0" baseline="0" dirty="0" smtClean="0">
                          <a:ln>
                            <a:noFill/>
                          </a:ln>
                          <a:solidFill>
                            <a:schemeClr val="bg1"/>
                          </a:solidFill>
                          <a:effectLst/>
                          <a:latin typeface="Arial" charset="0"/>
                        </a:rPr>
                        <a:t>New relational expression is true if both expressions are true</a:t>
                      </a: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674688">
                <a:tc>
                  <a:txBody>
                    <a:bodyPr/>
                    <a:lstStyle/>
                    <a:p>
                      <a:pPr marL="0" marR="0" lvl="0" indent="0" algn="l" defTabSz="914400" rtl="0" eaLnBrk="1" fontAlgn="base" latinLnBrk="0" hangingPunct="1">
                        <a:lnSpc>
                          <a:spcPct val="80000"/>
                        </a:lnSpc>
                        <a:spcBef>
                          <a:spcPct val="20000"/>
                        </a:spcBef>
                        <a:spcAft>
                          <a:spcPct val="0"/>
                        </a:spcAft>
                        <a:buClr>
                          <a:srgbClr val="3333CC"/>
                        </a:buClr>
                        <a:buSzPct val="65000"/>
                        <a:buFont typeface="Wingdings" pitchFamily="2" charset="2"/>
                        <a:buNone/>
                        <a:tabLst/>
                      </a:pPr>
                      <a:r>
                        <a:rPr kumimoji="0" lang="en-US" sz="2000" b="0" i="0" u="none" strike="noStrike" cap="none" normalizeH="0" baseline="0" smtClean="0">
                          <a:ln>
                            <a:noFill/>
                          </a:ln>
                          <a:solidFill>
                            <a:schemeClr val="bg1"/>
                          </a:solidFill>
                          <a:effectLst/>
                          <a:latin typeface="Courier New" pitchFamily="49" charset="0"/>
                        </a:rPr>
                        <a:t>||</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80000"/>
                        </a:lnSpc>
                        <a:spcBef>
                          <a:spcPct val="20000"/>
                        </a:spcBef>
                        <a:spcAft>
                          <a:spcPct val="0"/>
                        </a:spcAft>
                        <a:buClr>
                          <a:srgbClr val="3333CC"/>
                        </a:buClr>
                        <a:buSzPct val="65000"/>
                        <a:buFont typeface="Wingdings" pitchFamily="2" charset="2"/>
                        <a:buNone/>
                        <a:tabLst/>
                      </a:pPr>
                      <a:r>
                        <a:rPr kumimoji="0" lang="en-US" sz="2000" b="0" i="0" u="none" strike="noStrike" cap="none" normalizeH="0" baseline="0" smtClean="0">
                          <a:ln>
                            <a:noFill/>
                          </a:ln>
                          <a:solidFill>
                            <a:schemeClr val="bg1"/>
                          </a:solidFill>
                          <a:effectLst/>
                          <a:latin typeface="Arial" charset="0"/>
                        </a:rPr>
                        <a: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80000"/>
                        </a:lnSpc>
                        <a:spcBef>
                          <a:spcPct val="20000"/>
                        </a:spcBef>
                        <a:spcAft>
                          <a:spcPct val="0"/>
                        </a:spcAft>
                        <a:buClr>
                          <a:srgbClr val="3333CC"/>
                        </a:buClr>
                        <a:buSzPct val="65000"/>
                        <a:buFont typeface="Wingdings" pitchFamily="2" charset="2"/>
                        <a:buNone/>
                        <a:tabLst/>
                      </a:pPr>
                      <a:r>
                        <a:rPr kumimoji="0" lang="en-US" sz="2000" b="0" i="0" u="none" strike="noStrike" cap="none" normalizeH="0" baseline="0" smtClean="0">
                          <a:ln>
                            <a:noFill/>
                          </a:ln>
                          <a:solidFill>
                            <a:schemeClr val="bg1"/>
                          </a:solidFill>
                          <a:effectLst/>
                          <a:latin typeface="Arial" charset="0"/>
                        </a:rPr>
                        <a:t>New relational expression is true if either expression is true</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966788">
                <a:tc>
                  <a:txBody>
                    <a:bodyPr/>
                    <a:lstStyle/>
                    <a:p>
                      <a:pPr marL="0" marR="0" lvl="0" indent="0" algn="l" defTabSz="914400" rtl="0" eaLnBrk="1" fontAlgn="base" latinLnBrk="0" hangingPunct="1">
                        <a:lnSpc>
                          <a:spcPct val="80000"/>
                        </a:lnSpc>
                        <a:spcBef>
                          <a:spcPct val="20000"/>
                        </a:spcBef>
                        <a:spcAft>
                          <a:spcPct val="0"/>
                        </a:spcAft>
                        <a:buClr>
                          <a:srgbClr val="3333CC"/>
                        </a:buClr>
                        <a:buSzPct val="65000"/>
                        <a:buFont typeface="Wingdings" pitchFamily="2" charset="2"/>
                        <a:buNone/>
                        <a:tabLst/>
                      </a:pPr>
                      <a:r>
                        <a:rPr kumimoji="0" lang="en-US" sz="2000" b="0" i="0" u="none" strike="noStrike" cap="none" normalizeH="0" baseline="0" smtClean="0">
                          <a:ln>
                            <a:noFill/>
                          </a:ln>
                          <a:solidFill>
                            <a:schemeClr val="bg1"/>
                          </a:solidFill>
                          <a:effectLst/>
                          <a:latin typeface="Courier New" pitchFamily="49" charset="0"/>
                        </a:rPr>
                        <a:t>!</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accent2"/>
                    </a:solidFill>
                  </a:tcPr>
                </a:tc>
                <a:tc>
                  <a:txBody>
                    <a:bodyPr/>
                    <a:lstStyle/>
                    <a:p>
                      <a:pPr marL="0" marR="0" lvl="0" indent="0" algn="l" defTabSz="914400" rtl="0" eaLnBrk="1" fontAlgn="base" latinLnBrk="0" hangingPunct="1">
                        <a:lnSpc>
                          <a:spcPct val="80000"/>
                        </a:lnSpc>
                        <a:spcBef>
                          <a:spcPct val="20000"/>
                        </a:spcBef>
                        <a:spcAft>
                          <a:spcPct val="0"/>
                        </a:spcAft>
                        <a:buClr>
                          <a:srgbClr val="3333CC"/>
                        </a:buClr>
                        <a:buSzPct val="65000"/>
                        <a:buFont typeface="Wingdings" pitchFamily="2" charset="2"/>
                        <a:buNone/>
                        <a:tabLst/>
                      </a:pPr>
                      <a:r>
                        <a:rPr kumimoji="0" lang="en-US" sz="2000" b="0" i="0" u="none" strike="noStrike" cap="none" normalizeH="0" baseline="0" smtClean="0">
                          <a:ln>
                            <a:noFill/>
                          </a:ln>
                          <a:solidFill>
                            <a:schemeClr val="bg1"/>
                          </a:solidFill>
                          <a:effectLst/>
                          <a:latin typeface="Arial" charset="0"/>
                        </a:rPr>
                        <a:t>NOT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accent2"/>
                    </a:solidFill>
                  </a:tcPr>
                </a:tc>
                <a:tc>
                  <a:txBody>
                    <a:bodyPr/>
                    <a:lstStyle/>
                    <a:p>
                      <a:pPr marL="0" marR="0" lvl="0" indent="0" algn="l" defTabSz="914400" rtl="0" eaLnBrk="1" fontAlgn="base" latinLnBrk="0" hangingPunct="1">
                        <a:lnSpc>
                          <a:spcPct val="80000"/>
                        </a:lnSpc>
                        <a:spcBef>
                          <a:spcPct val="20000"/>
                        </a:spcBef>
                        <a:spcAft>
                          <a:spcPct val="0"/>
                        </a:spcAft>
                        <a:buClr>
                          <a:srgbClr val="3333CC"/>
                        </a:buClr>
                        <a:buSzPct val="65000"/>
                        <a:buFont typeface="Wingdings" pitchFamily="2" charset="2"/>
                        <a:buNone/>
                        <a:tabLst/>
                      </a:pPr>
                      <a:r>
                        <a:rPr kumimoji="0" lang="en-US" sz="2000" b="0" i="0" u="none" strike="noStrike" cap="none" normalizeH="0" baseline="0" dirty="0" smtClean="0">
                          <a:ln>
                            <a:noFill/>
                          </a:ln>
                          <a:solidFill>
                            <a:schemeClr val="bg1"/>
                          </a:solidFill>
                          <a:effectLst/>
                          <a:latin typeface="Arial" charset="0"/>
                        </a:rPr>
                        <a:t>Reverses the value of an expression – true expression becomes false, and false becomes true</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accent2"/>
                    </a:solidFill>
                  </a:tcPr>
                </a:tc>
              </a:tr>
            </a:tbl>
          </a:graphicData>
        </a:graphic>
      </p:graphicFrame>
    </p:spTree>
    <p:extLst>
      <p:ext uri="{BB962C8B-B14F-4D97-AF65-F5344CB8AC3E}">
        <p14:creationId xmlns:p14="http://schemas.microsoft.com/office/powerpoint/2010/main" val="42356509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071813" y="76200"/>
            <a:ext cx="3429000" cy="857250"/>
          </a:xfrm>
        </p:spPr>
        <p:txBody>
          <a:bodyPr/>
          <a:lstStyle/>
          <a:p>
            <a:r>
              <a:rPr lang="en-US" altLang="en-US" b="1" dirty="0" smtClean="0">
                <a:effectLst>
                  <a:outerShdw blurRad="38100" dist="38100" dir="2700000" algn="tl">
                    <a:srgbClr val="000000">
                      <a:alpha val="43137"/>
                    </a:srgbClr>
                  </a:outerShdw>
                </a:effectLst>
              </a:rPr>
              <a:t>Truth Table</a:t>
            </a:r>
          </a:p>
        </p:txBody>
      </p:sp>
      <p:graphicFrame>
        <p:nvGraphicFramePr>
          <p:cNvPr id="5" name="Content Placeholder 4"/>
          <p:cNvGraphicFramePr>
            <a:graphicFrameLocks noGrp="1"/>
          </p:cNvGraphicFramePr>
          <p:nvPr>
            <p:ph sz="half" idx="2"/>
          </p:nvPr>
        </p:nvGraphicFramePr>
        <p:xfrm>
          <a:off x="4786313" y="1714500"/>
          <a:ext cx="4038600" cy="2743200"/>
        </p:xfrm>
        <a:graphic>
          <a:graphicData uri="http://schemas.openxmlformats.org/drawingml/2006/table">
            <a:tbl>
              <a:tblPr firstRow="1" bandRow="1">
                <a:tableStyleId>{5C22544A-7EE6-4342-B048-85BDC9FD1C3A}</a:tableStyleId>
              </a:tblPr>
              <a:tblGrid>
                <a:gridCol w="1346200"/>
                <a:gridCol w="1346200"/>
                <a:gridCol w="1346200"/>
              </a:tblGrid>
              <a:tr h="370840">
                <a:tc gridSpan="3">
                  <a:txBody>
                    <a:bodyPr/>
                    <a:lstStyle/>
                    <a:p>
                      <a:pPr algn="ctr"/>
                      <a:r>
                        <a:rPr lang="en-US" sz="2400" dirty="0" smtClean="0"/>
                        <a:t>OR (||)</a:t>
                      </a:r>
                      <a:endParaRPr lang="en-US" sz="2400"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2400" b="1" dirty="0" smtClean="0"/>
                        <a:t>P</a:t>
                      </a:r>
                      <a:endParaRPr lang="en-US" sz="2400" b="1" dirty="0"/>
                    </a:p>
                  </a:txBody>
                  <a:tcPr/>
                </a:tc>
                <a:tc>
                  <a:txBody>
                    <a:bodyPr/>
                    <a:lstStyle/>
                    <a:p>
                      <a:pPr algn="ctr"/>
                      <a:r>
                        <a:rPr lang="en-US" sz="2400" b="1" dirty="0" smtClean="0"/>
                        <a:t>Q</a:t>
                      </a:r>
                      <a:endParaRPr lang="en-US" sz="2400" b="1" dirty="0"/>
                    </a:p>
                  </a:txBody>
                  <a:tcPr/>
                </a:tc>
                <a:tc>
                  <a:txBody>
                    <a:bodyPr/>
                    <a:lstStyle/>
                    <a:p>
                      <a:pPr algn="ctr"/>
                      <a:r>
                        <a:rPr lang="en-US" sz="2400" b="1" dirty="0" smtClean="0"/>
                        <a:t>P||Q</a:t>
                      </a:r>
                      <a:endParaRPr lang="en-US" sz="2400" b="1" dirty="0"/>
                    </a:p>
                  </a:txBody>
                  <a:tcPr/>
                </a:tc>
              </a:tr>
              <a:tr h="370840">
                <a:tc>
                  <a:txBody>
                    <a:bodyPr/>
                    <a:lstStyle/>
                    <a:p>
                      <a:pPr algn="ctr"/>
                      <a:r>
                        <a:rPr lang="en-US" sz="2400" dirty="0" smtClean="0"/>
                        <a:t>T</a:t>
                      </a:r>
                      <a:endParaRPr lang="en-US" sz="2400" dirty="0"/>
                    </a:p>
                  </a:txBody>
                  <a:tcPr/>
                </a:tc>
                <a:tc>
                  <a:txBody>
                    <a:bodyPr/>
                    <a:lstStyle/>
                    <a:p>
                      <a:pPr algn="ctr"/>
                      <a:r>
                        <a:rPr lang="en-US" sz="2400" dirty="0" smtClean="0"/>
                        <a:t>T</a:t>
                      </a:r>
                      <a:endParaRPr lang="en-US" sz="2400" dirty="0"/>
                    </a:p>
                  </a:txBody>
                  <a:tcPr/>
                </a:tc>
                <a:tc>
                  <a:txBody>
                    <a:bodyPr/>
                    <a:lstStyle/>
                    <a:p>
                      <a:pPr algn="ctr"/>
                      <a:r>
                        <a:rPr lang="en-US" sz="2400" dirty="0" smtClean="0"/>
                        <a:t>T</a:t>
                      </a:r>
                      <a:endParaRPr lang="en-US" sz="2400" dirty="0"/>
                    </a:p>
                  </a:txBody>
                  <a:tcPr/>
                </a:tc>
              </a:tr>
              <a:tr h="370840">
                <a:tc>
                  <a:txBody>
                    <a:bodyPr/>
                    <a:lstStyle/>
                    <a:p>
                      <a:pPr algn="ctr"/>
                      <a:r>
                        <a:rPr lang="en-US" sz="2400" dirty="0" smtClean="0"/>
                        <a:t>T</a:t>
                      </a:r>
                      <a:endParaRPr lang="en-US" sz="2400" dirty="0"/>
                    </a:p>
                  </a:txBody>
                  <a:tcPr/>
                </a:tc>
                <a:tc>
                  <a:txBody>
                    <a:bodyPr/>
                    <a:lstStyle/>
                    <a:p>
                      <a:pPr algn="ctr"/>
                      <a:r>
                        <a:rPr lang="en-US" sz="2400" dirty="0" smtClean="0"/>
                        <a:t>F</a:t>
                      </a:r>
                      <a:endParaRPr lang="en-US" sz="2400" dirty="0"/>
                    </a:p>
                  </a:txBody>
                  <a:tcPr/>
                </a:tc>
                <a:tc>
                  <a:txBody>
                    <a:bodyPr/>
                    <a:lstStyle/>
                    <a:p>
                      <a:pPr algn="ctr"/>
                      <a:r>
                        <a:rPr lang="en-US" sz="2400" dirty="0" smtClean="0"/>
                        <a:t>T</a:t>
                      </a:r>
                      <a:endParaRPr lang="en-US" sz="2400" dirty="0"/>
                    </a:p>
                  </a:txBody>
                  <a:tcPr/>
                </a:tc>
              </a:tr>
              <a:tr h="370840">
                <a:tc>
                  <a:txBody>
                    <a:bodyPr/>
                    <a:lstStyle/>
                    <a:p>
                      <a:pPr algn="ctr"/>
                      <a:r>
                        <a:rPr lang="en-US" sz="2400" dirty="0" smtClean="0"/>
                        <a:t>F</a:t>
                      </a:r>
                      <a:endParaRPr lang="en-US" sz="2400" dirty="0"/>
                    </a:p>
                  </a:txBody>
                  <a:tcPr/>
                </a:tc>
                <a:tc>
                  <a:txBody>
                    <a:bodyPr/>
                    <a:lstStyle/>
                    <a:p>
                      <a:pPr algn="ctr"/>
                      <a:r>
                        <a:rPr lang="en-US" sz="2400" dirty="0" smtClean="0"/>
                        <a:t>T</a:t>
                      </a:r>
                      <a:endParaRPr lang="en-US" sz="2400" dirty="0"/>
                    </a:p>
                  </a:txBody>
                  <a:tcPr/>
                </a:tc>
                <a:tc>
                  <a:txBody>
                    <a:bodyPr/>
                    <a:lstStyle/>
                    <a:p>
                      <a:pPr algn="ctr"/>
                      <a:r>
                        <a:rPr lang="en-US" sz="2400" dirty="0" smtClean="0"/>
                        <a:t>T</a:t>
                      </a:r>
                      <a:endParaRPr lang="en-US" sz="2400" dirty="0"/>
                    </a:p>
                  </a:txBody>
                  <a:tcPr/>
                </a:tc>
              </a:tr>
              <a:tr h="370840">
                <a:tc>
                  <a:txBody>
                    <a:bodyPr/>
                    <a:lstStyle/>
                    <a:p>
                      <a:pPr algn="ctr"/>
                      <a:r>
                        <a:rPr lang="en-US" sz="2400" dirty="0" smtClean="0"/>
                        <a:t>F</a:t>
                      </a:r>
                      <a:endParaRPr lang="en-US" sz="2400" dirty="0"/>
                    </a:p>
                  </a:txBody>
                  <a:tcPr/>
                </a:tc>
                <a:tc>
                  <a:txBody>
                    <a:bodyPr/>
                    <a:lstStyle/>
                    <a:p>
                      <a:pPr algn="ctr"/>
                      <a:r>
                        <a:rPr lang="en-US" sz="2400" dirty="0" smtClean="0"/>
                        <a:t>F</a:t>
                      </a:r>
                      <a:endParaRPr lang="en-US" sz="2400" dirty="0"/>
                    </a:p>
                  </a:txBody>
                  <a:tcPr/>
                </a:tc>
                <a:tc>
                  <a:txBody>
                    <a:bodyPr/>
                    <a:lstStyle/>
                    <a:p>
                      <a:pPr algn="ctr"/>
                      <a:r>
                        <a:rPr lang="en-US" sz="2400" dirty="0" smtClean="0"/>
                        <a:t>F</a:t>
                      </a:r>
                      <a:endParaRPr lang="en-US" sz="2400" dirty="0"/>
                    </a:p>
                  </a:txBody>
                  <a:tcPr/>
                </a:tc>
              </a:tr>
            </a:tbl>
          </a:graphicData>
        </a:graphic>
      </p:graphicFrame>
      <p:graphicFrame>
        <p:nvGraphicFramePr>
          <p:cNvPr id="6" name="Content Placeholder 4"/>
          <p:cNvGraphicFramePr>
            <a:graphicFrameLocks/>
          </p:cNvGraphicFramePr>
          <p:nvPr/>
        </p:nvGraphicFramePr>
        <p:xfrm>
          <a:off x="285750" y="1714500"/>
          <a:ext cx="4038600" cy="2743200"/>
        </p:xfrm>
        <a:graphic>
          <a:graphicData uri="http://schemas.openxmlformats.org/drawingml/2006/table">
            <a:tbl>
              <a:tblPr firstRow="1" bandRow="1">
                <a:tableStyleId>{5C22544A-7EE6-4342-B048-85BDC9FD1C3A}</a:tableStyleId>
              </a:tblPr>
              <a:tblGrid>
                <a:gridCol w="1346200"/>
                <a:gridCol w="1346200"/>
                <a:gridCol w="1346200"/>
              </a:tblGrid>
              <a:tr h="370840">
                <a:tc gridSpan="3">
                  <a:txBody>
                    <a:bodyPr/>
                    <a:lstStyle/>
                    <a:p>
                      <a:pPr algn="ctr"/>
                      <a:r>
                        <a:rPr lang="en-US" sz="2400" dirty="0" smtClean="0"/>
                        <a:t>AND (&amp;&amp;)</a:t>
                      </a:r>
                      <a:endParaRPr lang="en-US" sz="2400"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2400" b="1" dirty="0" smtClean="0"/>
                        <a:t>P</a:t>
                      </a:r>
                      <a:endParaRPr lang="en-US" sz="2400" b="1" dirty="0"/>
                    </a:p>
                  </a:txBody>
                  <a:tcPr/>
                </a:tc>
                <a:tc>
                  <a:txBody>
                    <a:bodyPr/>
                    <a:lstStyle/>
                    <a:p>
                      <a:pPr algn="ctr"/>
                      <a:r>
                        <a:rPr lang="en-US" sz="2400" b="1" dirty="0" smtClean="0"/>
                        <a:t>Q</a:t>
                      </a:r>
                      <a:endParaRPr lang="en-US" sz="2400" b="1" dirty="0"/>
                    </a:p>
                  </a:txBody>
                  <a:tcPr/>
                </a:tc>
                <a:tc>
                  <a:txBody>
                    <a:bodyPr/>
                    <a:lstStyle/>
                    <a:p>
                      <a:pPr algn="ctr"/>
                      <a:r>
                        <a:rPr lang="en-US" sz="2400" b="1" dirty="0" smtClean="0"/>
                        <a:t>P &amp;&amp; Q</a:t>
                      </a:r>
                      <a:endParaRPr lang="en-US" sz="2400" b="1" dirty="0"/>
                    </a:p>
                  </a:txBody>
                  <a:tcPr/>
                </a:tc>
              </a:tr>
              <a:tr h="370840">
                <a:tc>
                  <a:txBody>
                    <a:bodyPr/>
                    <a:lstStyle/>
                    <a:p>
                      <a:pPr algn="ctr"/>
                      <a:r>
                        <a:rPr lang="en-US" sz="2400" dirty="0" smtClean="0"/>
                        <a:t>T</a:t>
                      </a:r>
                      <a:endParaRPr lang="en-US" sz="2400" dirty="0"/>
                    </a:p>
                  </a:txBody>
                  <a:tcPr/>
                </a:tc>
                <a:tc>
                  <a:txBody>
                    <a:bodyPr/>
                    <a:lstStyle/>
                    <a:p>
                      <a:pPr algn="ctr"/>
                      <a:r>
                        <a:rPr lang="en-US" sz="2400" dirty="0" smtClean="0"/>
                        <a:t>T</a:t>
                      </a:r>
                      <a:endParaRPr lang="en-US" sz="2400" dirty="0"/>
                    </a:p>
                  </a:txBody>
                  <a:tcPr/>
                </a:tc>
                <a:tc>
                  <a:txBody>
                    <a:bodyPr/>
                    <a:lstStyle/>
                    <a:p>
                      <a:pPr algn="ctr"/>
                      <a:r>
                        <a:rPr lang="en-US" sz="2400" dirty="0" smtClean="0"/>
                        <a:t>T</a:t>
                      </a:r>
                      <a:endParaRPr lang="en-US" sz="2400" dirty="0"/>
                    </a:p>
                  </a:txBody>
                  <a:tcPr/>
                </a:tc>
              </a:tr>
              <a:tr h="370840">
                <a:tc>
                  <a:txBody>
                    <a:bodyPr/>
                    <a:lstStyle/>
                    <a:p>
                      <a:pPr algn="ctr"/>
                      <a:r>
                        <a:rPr lang="en-US" sz="2400" dirty="0" smtClean="0"/>
                        <a:t>T</a:t>
                      </a:r>
                      <a:endParaRPr lang="en-US" sz="2400" dirty="0"/>
                    </a:p>
                  </a:txBody>
                  <a:tcPr/>
                </a:tc>
                <a:tc>
                  <a:txBody>
                    <a:bodyPr/>
                    <a:lstStyle/>
                    <a:p>
                      <a:pPr algn="ctr"/>
                      <a:r>
                        <a:rPr lang="en-US" sz="2400" dirty="0" smtClean="0"/>
                        <a:t>F</a:t>
                      </a:r>
                      <a:endParaRPr lang="en-US" sz="2400" dirty="0"/>
                    </a:p>
                  </a:txBody>
                  <a:tcPr/>
                </a:tc>
                <a:tc>
                  <a:txBody>
                    <a:bodyPr/>
                    <a:lstStyle/>
                    <a:p>
                      <a:pPr algn="ctr"/>
                      <a:r>
                        <a:rPr lang="en-US" sz="2400" dirty="0" smtClean="0"/>
                        <a:t>F</a:t>
                      </a:r>
                      <a:endParaRPr lang="en-US" sz="2400" dirty="0"/>
                    </a:p>
                  </a:txBody>
                  <a:tcPr/>
                </a:tc>
              </a:tr>
              <a:tr h="370840">
                <a:tc>
                  <a:txBody>
                    <a:bodyPr/>
                    <a:lstStyle/>
                    <a:p>
                      <a:pPr algn="ctr"/>
                      <a:r>
                        <a:rPr lang="en-US" sz="2400" dirty="0" smtClean="0"/>
                        <a:t>F</a:t>
                      </a:r>
                      <a:endParaRPr lang="en-US" sz="2400" dirty="0"/>
                    </a:p>
                  </a:txBody>
                  <a:tcPr/>
                </a:tc>
                <a:tc>
                  <a:txBody>
                    <a:bodyPr/>
                    <a:lstStyle/>
                    <a:p>
                      <a:pPr algn="ctr"/>
                      <a:r>
                        <a:rPr lang="en-US" sz="2400" dirty="0" smtClean="0"/>
                        <a:t>T</a:t>
                      </a:r>
                      <a:endParaRPr lang="en-US" sz="2400" dirty="0"/>
                    </a:p>
                  </a:txBody>
                  <a:tcPr/>
                </a:tc>
                <a:tc>
                  <a:txBody>
                    <a:bodyPr/>
                    <a:lstStyle/>
                    <a:p>
                      <a:pPr algn="ctr"/>
                      <a:r>
                        <a:rPr lang="en-US" sz="2400" dirty="0" smtClean="0"/>
                        <a:t>F</a:t>
                      </a:r>
                      <a:endParaRPr lang="en-US" sz="2400" dirty="0"/>
                    </a:p>
                  </a:txBody>
                  <a:tcPr/>
                </a:tc>
              </a:tr>
              <a:tr h="370840">
                <a:tc>
                  <a:txBody>
                    <a:bodyPr/>
                    <a:lstStyle/>
                    <a:p>
                      <a:pPr algn="ctr"/>
                      <a:r>
                        <a:rPr lang="en-US" sz="2400" dirty="0" smtClean="0"/>
                        <a:t>F</a:t>
                      </a:r>
                      <a:endParaRPr lang="en-US" sz="2400" dirty="0"/>
                    </a:p>
                  </a:txBody>
                  <a:tcPr/>
                </a:tc>
                <a:tc>
                  <a:txBody>
                    <a:bodyPr/>
                    <a:lstStyle/>
                    <a:p>
                      <a:pPr algn="ctr"/>
                      <a:r>
                        <a:rPr lang="en-US" sz="2400" dirty="0" smtClean="0"/>
                        <a:t>F</a:t>
                      </a:r>
                      <a:endParaRPr lang="en-US" sz="2400" dirty="0"/>
                    </a:p>
                  </a:txBody>
                  <a:tcPr/>
                </a:tc>
                <a:tc>
                  <a:txBody>
                    <a:bodyPr/>
                    <a:lstStyle/>
                    <a:p>
                      <a:pPr algn="ctr"/>
                      <a:r>
                        <a:rPr lang="en-US" sz="2400" dirty="0" smtClean="0"/>
                        <a:t>F</a:t>
                      </a:r>
                      <a:endParaRPr lang="en-US" sz="2400" dirty="0"/>
                    </a:p>
                  </a:txBody>
                  <a:tcPr/>
                </a:tc>
              </a:tr>
            </a:tbl>
          </a:graphicData>
        </a:graphic>
      </p:graphicFrame>
    </p:spTree>
    <p:extLst>
      <p:ext uri="{BB962C8B-B14F-4D97-AF65-F5344CB8AC3E}">
        <p14:creationId xmlns:p14="http://schemas.microsoft.com/office/powerpoint/2010/main" val="4852190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133600" y="28408"/>
            <a:ext cx="6649110" cy="1230314"/>
          </a:xfrm>
        </p:spPr>
        <p:txBody>
          <a:bodyPr/>
          <a:lstStyle/>
          <a:p>
            <a:r>
              <a:rPr lang="en-US" altLang="en-US" b="1" dirty="0" smtClean="0">
                <a:effectLst>
                  <a:outerShdw blurRad="38100" dist="38100" dir="2700000" algn="tl">
                    <a:srgbClr val="000000">
                      <a:alpha val="43137"/>
                    </a:srgbClr>
                  </a:outerShdw>
                </a:effectLst>
              </a:rPr>
              <a:t>Logical Operators - examples</a:t>
            </a:r>
          </a:p>
        </p:txBody>
      </p:sp>
      <p:sp>
        <p:nvSpPr>
          <p:cNvPr id="51203" name="Rectangle 3"/>
          <p:cNvSpPr>
            <a:spLocks noGrp="1" noChangeArrowheads="1"/>
          </p:cNvSpPr>
          <p:nvPr>
            <p:ph type="body" sz="half" idx="1"/>
          </p:nvPr>
        </p:nvSpPr>
        <p:spPr>
          <a:xfrm>
            <a:off x="609600" y="1884363"/>
            <a:ext cx="7512050" cy="835025"/>
          </a:xfrm>
        </p:spPr>
        <p:txBody>
          <a:bodyPr/>
          <a:lstStyle/>
          <a:p>
            <a:pPr>
              <a:lnSpc>
                <a:spcPct val="80000"/>
              </a:lnSpc>
              <a:buFont typeface="Wingdings" panose="05000000000000000000" pitchFamily="2" charset="2"/>
              <a:buNone/>
            </a:pPr>
            <a:r>
              <a:rPr lang="en-US" altLang="en-US" sz="2000" smtClean="0">
                <a:latin typeface="Courier New" panose="02070309020205020404" pitchFamily="49" charset="0"/>
              </a:rPr>
              <a:t>	</a:t>
            </a:r>
            <a:r>
              <a:rPr lang="en-US" altLang="en-US" sz="2400" smtClean="0">
                <a:latin typeface="Courier New" panose="02070309020205020404" pitchFamily="49" charset="0"/>
              </a:rPr>
              <a:t>int x = 12, y = 5, z = -4;</a:t>
            </a:r>
          </a:p>
          <a:p>
            <a:pPr>
              <a:lnSpc>
                <a:spcPct val="80000"/>
              </a:lnSpc>
              <a:buFont typeface="Wingdings" panose="05000000000000000000" pitchFamily="2" charset="2"/>
              <a:buNone/>
            </a:pPr>
            <a:endParaRPr lang="en-US" altLang="en-US" sz="1000" smtClean="0">
              <a:latin typeface="Courier New" panose="02070309020205020404" pitchFamily="49" charset="0"/>
            </a:endParaRPr>
          </a:p>
          <a:p>
            <a:pPr>
              <a:lnSpc>
                <a:spcPct val="80000"/>
              </a:lnSpc>
              <a:buFont typeface="Wingdings" panose="05000000000000000000" pitchFamily="2" charset="2"/>
              <a:buNone/>
            </a:pPr>
            <a:r>
              <a:rPr lang="en-US" altLang="en-US" sz="1000" smtClean="0">
                <a:latin typeface="Courier New" panose="02070309020205020404" pitchFamily="49" charset="0"/>
              </a:rPr>
              <a:t> </a:t>
            </a:r>
          </a:p>
        </p:txBody>
      </p:sp>
      <p:graphicFrame>
        <p:nvGraphicFramePr>
          <p:cNvPr id="834564" name="Group 4"/>
          <p:cNvGraphicFramePr>
            <a:graphicFrameLocks noGrp="1"/>
          </p:cNvGraphicFramePr>
          <p:nvPr>
            <p:ph sz="half" idx="2"/>
          </p:nvPr>
        </p:nvGraphicFramePr>
        <p:xfrm>
          <a:off x="620713" y="2370138"/>
          <a:ext cx="7874000" cy="3519488"/>
        </p:xfrm>
        <a:graphic>
          <a:graphicData uri="http://schemas.openxmlformats.org/drawingml/2006/table">
            <a:tbl>
              <a:tblPr/>
              <a:tblGrid>
                <a:gridCol w="5840412"/>
                <a:gridCol w="2033588"/>
              </a:tblGrid>
              <a:tr h="730250">
                <a:tc>
                  <a:txBody>
                    <a:bodyPr/>
                    <a:lstStyle/>
                    <a:p>
                      <a:pPr marL="0" marR="0" lvl="0" indent="0" algn="l" defTabSz="914400" rtl="0" eaLnBrk="1" fontAlgn="base" latinLnBrk="0" hangingPunct="1">
                        <a:lnSpc>
                          <a:spcPct val="100000"/>
                        </a:lnSpc>
                        <a:spcBef>
                          <a:spcPct val="20000"/>
                        </a:spcBef>
                        <a:spcAft>
                          <a:spcPct val="0"/>
                        </a:spcAft>
                        <a:buClr>
                          <a:srgbClr val="3333CC"/>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Courier New" pitchFamily="49" charset="0"/>
                        </a:rPr>
                        <a:t>(x &gt; y) &amp;&amp; (y &gt; 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CC"/>
                        </a:buClr>
                        <a:buSzPct val="65000"/>
                        <a:buFont typeface="Wingdings" pitchFamily="2" charset="2"/>
                        <a:buNone/>
                        <a:tabLst/>
                      </a:pPr>
                      <a:r>
                        <a:rPr kumimoji="0" lang="en-US" sz="2400" b="0" i="0" u="none" strike="noStrike" cap="none" normalizeH="0" baseline="0" smtClean="0">
                          <a:ln>
                            <a:noFill/>
                          </a:ln>
                          <a:solidFill>
                            <a:schemeClr val="tx1"/>
                          </a:solidFill>
                          <a:effectLst/>
                          <a:latin typeface="Courier New" pitchFamily="49" charset="0"/>
                        </a:rPr>
                        <a:t>true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l" defTabSz="914400" rtl="0" eaLnBrk="1" fontAlgn="base" latinLnBrk="0" hangingPunct="1">
                        <a:lnSpc>
                          <a:spcPct val="100000"/>
                        </a:lnSpc>
                        <a:spcBef>
                          <a:spcPct val="20000"/>
                        </a:spcBef>
                        <a:spcAft>
                          <a:spcPct val="0"/>
                        </a:spcAft>
                        <a:buClr>
                          <a:srgbClr val="3333CC"/>
                        </a:buClr>
                        <a:buSzPct val="65000"/>
                        <a:buFont typeface="Wingdings" pitchFamily="2" charset="2"/>
                        <a:buNone/>
                        <a:tabLst/>
                      </a:pPr>
                      <a:r>
                        <a:rPr kumimoji="0" lang="en-US" sz="2400" b="0" i="0" u="none" strike="noStrike" cap="none" normalizeH="0" baseline="0" smtClean="0">
                          <a:ln>
                            <a:noFill/>
                          </a:ln>
                          <a:solidFill>
                            <a:schemeClr val="tx1"/>
                          </a:solidFill>
                          <a:effectLst/>
                          <a:latin typeface="Courier New" pitchFamily="49" charset="0"/>
                        </a:rPr>
                        <a:t>(x &gt; y) &amp;&amp; (z &gt; 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CC"/>
                        </a:buClr>
                        <a:buSzPct val="65000"/>
                        <a:buFont typeface="Wingdings" pitchFamily="2" charset="2"/>
                        <a:buNone/>
                        <a:tabLst/>
                      </a:pPr>
                      <a:r>
                        <a:rPr kumimoji="0" lang="en-US" sz="2400" b="0" i="0" u="none" strike="noStrike" cap="none" normalizeH="0" baseline="0" smtClean="0">
                          <a:ln>
                            <a:noFill/>
                          </a:ln>
                          <a:solidFill>
                            <a:schemeClr val="tx1"/>
                          </a:solidFill>
                          <a:effectLst/>
                          <a:latin typeface="Courier New" pitchFamily="49" charset="0"/>
                        </a:rPr>
                        <a:t>false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738">
                <a:tc>
                  <a:txBody>
                    <a:bodyPr/>
                    <a:lstStyle/>
                    <a:p>
                      <a:pPr marL="0" marR="0" lvl="0" indent="0" algn="l" defTabSz="914400" rtl="0" eaLnBrk="1" fontAlgn="base" latinLnBrk="0" hangingPunct="1">
                        <a:lnSpc>
                          <a:spcPct val="100000"/>
                        </a:lnSpc>
                        <a:spcBef>
                          <a:spcPct val="20000"/>
                        </a:spcBef>
                        <a:spcAft>
                          <a:spcPct val="0"/>
                        </a:spcAft>
                        <a:buClr>
                          <a:srgbClr val="3333CC"/>
                        </a:buClr>
                        <a:buSzPct val="65000"/>
                        <a:buFont typeface="Wingdings" pitchFamily="2" charset="2"/>
                        <a:buNone/>
                        <a:tabLst/>
                      </a:pPr>
                      <a:r>
                        <a:rPr kumimoji="0" lang="en-US" sz="2400" b="0" i="0" u="none" strike="noStrike" cap="none" normalizeH="0" baseline="0" smtClean="0">
                          <a:ln>
                            <a:noFill/>
                          </a:ln>
                          <a:solidFill>
                            <a:schemeClr val="tx1"/>
                          </a:solidFill>
                          <a:effectLst/>
                          <a:latin typeface="Courier New" pitchFamily="49" charset="0"/>
                        </a:rPr>
                        <a:t>(x &lt;= z) || (y == 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CC"/>
                        </a:buClr>
                        <a:buSzPct val="65000"/>
                        <a:buFont typeface="Wingdings" pitchFamily="2" charset="2"/>
                        <a:buNone/>
                        <a:tabLst/>
                      </a:pPr>
                      <a:r>
                        <a:rPr kumimoji="0" lang="en-US" sz="2400" b="0" i="0" u="none" strike="noStrike" cap="none" normalizeH="0" baseline="0" smtClean="0">
                          <a:ln>
                            <a:noFill/>
                          </a:ln>
                          <a:solidFill>
                            <a:schemeClr val="tx1"/>
                          </a:solidFill>
                          <a:effectLst/>
                          <a:latin typeface="Courier New" pitchFamily="49" charset="0"/>
                        </a:rPr>
                        <a:t>false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l" defTabSz="914400" rtl="0" eaLnBrk="1" fontAlgn="base" latinLnBrk="0" hangingPunct="1">
                        <a:lnSpc>
                          <a:spcPct val="100000"/>
                        </a:lnSpc>
                        <a:spcBef>
                          <a:spcPct val="20000"/>
                        </a:spcBef>
                        <a:spcAft>
                          <a:spcPct val="0"/>
                        </a:spcAft>
                        <a:buClr>
                          <a:srgbClr val="3333CC"/>
                        </a:buClr>
                        <a:buSzPct val="65000"/>
                        <a:buFont typeface="Wingdings" pitchFamily="2" charset="2"/>
                        <a:buNone/>
                        <a:tabLst/>
                      </a:pPr>
                      <a:r>
                        <a:rPr kumimoji="0" lang="en-US" sz="2400" b="0" i="0" u="none" strike="noStrike" cap="none" normalizeH="0" baseline="0" smtClean="0">
                          <a:ln>
                            <a:noFill/>
                          </a:ln>
                          <a:solidFill>
                            <a:schemeClr val="tx1"/>
                          </a:solidFill>
                          <a:effectLst/>
                          <a:latin typeface="Courier New" pitchFamily="49" charset="0"/>
                        </a:rPr>
                        <a:t>(x &lt;= z) || (y != 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CC"/>
                        </a:buClr>
                        <a:buSzPct val="65000"/>
                        <a:buFont typeface="Wingdings" pitchFamily="2" charset="2"/>
                        <a:buNone/>
                        <a:tabLst/>
                      </a:pPr>
                      <a:r>
                        <a:rPr kumimoji="0" lang="en-US" sz="2400" b="0" i="0" u="none" strike="noStrike" cap="none" normalizeH="0" baseline="0" smtClean="0">
                          <a:ln>
                            <a:noFill/>
                          </a:ln>
                          <a:solidFill>
                            <a:schemeClr val="tx1"/>
                          </a:solidFill>
                          <a:effectLst/>
                          <a:latin typeface="Courier New" pitchFamily="49" charset="0"/>
                        </a:rPr>
                        <a:t>true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l" defTabSz="914400" rtl="0" eaLnBrk="1" fontAlgn="base" latinLnBrk="0" hangingPunct="1">
                        <a:lnSpc>
                          <a:spcPct val="100000"/>
                        </a:lnSpc>
                        <a:spcBef>
                          <a:spcPct val="20000"/>
                        </a:spcBef>
                        <a:spcAft>
                          <a:spcPct val="0"/>
                        </a:spcAft>
                        <a:buClr>
                          <a:srgbClr val="3333CC"/>
                        </a:buClr>
                        <a:buSzPct val="65000"/>
                        <a:buFont typeface="Wingdings" pitchFamily="2" charset="2"/>
                        <a:buNone/>
                        <a:tabLst/>
                      </a:pPr>
                      <a:r>
                        <a:rPr kumimoji="0" lang="en-US" sz="2400" b="0" i="0" u="none" strike="noStrike" cap="none" normalizeH="0" baseline="0" smtClean="0">
                          <a:ln>
                            <a:noFill/>
                          </a:ln>
                          <a:solidFill>
                            <a:schemeClr val="tx1"/>
                          </a:solidFill>
                          <a:effectLst/>
                          <a:latin typeface="Courier New" pitchFamily="49" charset="0"/>
                        </a:rPr>
                        <a:t>!(x &gt;= 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CC"/>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Courier New" pitchFamily="49" charset="0"/>
                        </a:rPr>
                        <a:t>false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6069675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latin typeface="Times New Roman" panose="02020603050405020304" pitchFamily="18" charset="0"/>
            </a:endParaRPr>
          </a:p>
        </p:txBody>
      </p:sp>
      <p:sp>
        <p:nvSpPr>
          <p:cNvPr id="49155" name="Rectangle 3"/>
          <p:cNvSpPr>
            <a:spLocks noChangeArrowheads="1"/>
          </p:cNvSpPr>
          <p:nvPr/>
        </p:nvSpPr>
        <p:spPr bwMode="auto">
          <a:xfrm>
            <a:off x="0" y="762000"/>
            <a:ext cx="4572000" cy="5867400"/>
          </a:xfrm>
          <a:prstGeom prst="rect">
            <a:avLst/>
          </a:prstGeom>
          <a:solidFill>
            <a:srgbClr val="FFE1C3">
              <a:alpha val="50195"/>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latin typeface="Times New Roman" panose="02020603050405020304" pitchFamily="18" charset="0"/>
            </a:endParaRPr>
          </a:p>
        </p:txBody>
      </p:sp>
      <p:sp>
        <p:nvSpPr>
          <p:cNvPr id="49156" name="Rectangle 4"/>
          <p:cNvSpPr>
            <a:spLocks noChangeArrowheads="1"/>
          </p:cNvSpPr>
          <p:nvPr/>
        </p:nvSpPr>
        <p:spPr bwMode="auto">
          <a:xfrm>
            <a:off x="4572000" y="850900"/>
            <a:ext cx="4572000"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SzPct val="70000"/>
              <a:buFont typeface="Wingdings" panose="05000000000000000000" pitchFamily="2" charset="2"/>
              <a:buNone/>
            </a:pPr>
            <a:endParaRPr lang="en-US" sz="1800">
              <a:solidFill>
                <a:schemeClr val="accent2"/>
              </a:solidFill>
              <a:latin typeface="Tahoma" panose="020B0604030504040204" pitchFamily="34" charset="0"/>
            </a:endParaRPr>
          </a:p>
        </p:txBody>
      </p:sp>
      <p:graphicFrame>
        <p:nvGraphicFramePr>
          <p:cNvPr id="49157" name="Object 5"/>
          <p:cNvGraphicFramePr>
            <a:graphicFrameLocks noChangeAspect="1"/>
          </p:cNvGraphicFramePr>
          <p:nvPr/>
        </p:nvGraphicFramePr>
        <p:xfrm>
          <a:off x="228600" y="990600"/>
          <a:ext cx="4264025" cy="5181600"/>
        </p:xfrm>
        <a:graphic>
          <a:graphicData uri="http://schemas.openxmlformats.org/presentationml/2006/ole">
            <mc:AlternateContent xmlns:mc="http://schemas.openxmlformats.org/markup-compatibility/2006">
              <mc:Choice xmlns:v="urn:schemas-microsoft-com:vml" Requires="v">
                <p:oleObj spid="_x0000_s46137" name="VISIO" r:id="rId4" imgW="2633837" imgH="3195843" progId="Visio.Drawing.6">
                  <p:embed/>
                </p:oleObj>
              </mc:Choice>
              <mc:Fallback>
                <p:oleObj name="VISIO" r:id="rId4" imgW="2633837" imgH="3195843"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990600"/>
                        <a:ext cx="426402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8" name="Text Box 7"/>
          <p:cNvSpPr txBox="1">
            <a:spLocks noChangeArrowheads="1"/>
          </p:cNvSpPr>
          <p:nvPr/>
        </p:nvSpPr>
        <p:spPr bwMode="auto">
          <a:xfrm>
            <a:off x="2476500" y="60619"/>
            <a:ext cx="66675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dirty="0">
                <a:solidFill>
                  <a:srgbClr val="FF9900"/>
                </a:solidFill>
                <a:latin typeface="Trebuchet MS" panose="020B0603020202020204" pitchFamily="34" charset="0"/>
              </a:rPr>
              <a:t>Example:  </a:t>
            </a:r>
          </a:p>
          <a:p>
            <a:pPr eaLnBrk="1" hangingPunct="1">
              <a:spcBef>
                <a:spcPct val="0"/>
              </a:spcBef>
              <a:buFontTx/>
              <a:buNone/>
            </a:pPr>
            <a:r>
              <a:rPr lang="en-US" sz="1600" dirty="0">
                <a:latin typeface="Trebuchet MS" panose="020B0603020202020204" pitchFamily="34" charset="0"/>
              </a:rPr>
              <a:t>What is the output of the following flowchart when the input </a:t>
            </a:r>
            <a:r>
              <a:rPr lang="en-US" sz="1400" dirty="0" err="1">
                <a:solidFill>
                  <a:schemeClr val="accent2"/>
                </a:solidFill>
                <a:latin typeface="Trebuchet MS" panose="020B0603020202020204" pitchFamily="34" charset="0"/>
              </a:rPr>
              <a:t>Num</a:t>
            </a:r>
            <a:r>
              <a:rPr lang="en-US" sz="1400" dirty="0">
                <a:solidFill>
                  <a:schemeClr val="accent2"/>
                </a:solidFill>
                <a:latin typeface="Trebuchet MS" panose="020B0603020202020204" pitchFamily="34" charset="0"/>
              </a:rPr>
              <a:t>= </a:t>
            </a:r>
            <a:r>
              <a:rPr lang="en-US" sz="1400" dirty="0" smtClean="0">
                <a:solidFill>
                  <a:schemeClr val="accent2"/>
                </a:solidFill>
                <a:latin typeface="Trebuchet MS" panose="020B0603020202020204" pitchFamily="34" charset="0"/>
              </a:rPr>
              <a:t>10</a:t>
            </a:r>
            <a:endParaRPr lang="en-US" sz="1400" dirty="0">
              <a:solidFill>
                <a:schemeClr val="accent2"/>
              </a:solidFill>
              <a:latin typeface="Trebuchet MS" panose="020B0603020202020204" pitchFamily="34" charset="0"/>
            </a:endParaRPr>
          </a:p>
        </p:txBody>
      </p:sp>
      <p:grpSp>
        <p:nvGrpSpPr>
          <p:cNvPr id="49159" name="Group 8"/>
          <p:cNvGrpSpPr>
            <a:grpSpLocks/>
          </p:cNvGrpSpPr>
          <p:nvPr/>
        </p:nvGrpSpPr>
        <p:grpSpPr bwMode="auto">
          <a:xfrm>
            <a:off x="4953000" y="1143000"/>
            <a:ext cx="3886200" cy="3352800"/>
            <a:chOff x="3072" y="480"/>
            <a:chExt cx="2448" cy="2112"/>
          </a:xfrm>
        </p:grpSpPr>
        <p:sp>
          <p:nvSpPr>
            <p:cNvPr id="49176" name="AutoShape 9"/>
            <p:cNvSpPr>
              <a:spLocks noChangeArrowheads="1"/>
            </p:cNvSpPr>
            <p:nvPr/>
          </p:nvSpPr>
          <p:spPr bwMode="auto">
            <a:xfrm>
              <a:off x="3120" y="528"/>
              <a:ext cx="2352" cy="1440"/>
            </a:xfrm>
            <a:prstGeom prst="roundRect">
              <a:avLst>
                <a:gd name="adj" fmla="val 16667"/>
              </a:avLst>
            </a:prstGeom>
            <a:solidFill>
              <a:schemeClr val="tx1"/>
            </a:solidFill>
            <a:ln w="25400">
              <a:solidFill>
                <a:srgbClr val="FFFFFF"/>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200">
                <a:latin typeface="Trebuchet MS" panose="020B0603020202020204" pitchFamily="34" charset="0"/>
              </a:endParaRPr>
            </a:p>
          </p:txBody>
        </p:sp>
        <p:sp>
          <p:nvSpPr>
            <p:cNvPr id="49177" name="AutoShape 10"/>
            <p:cNvSpPr>
              <a:spLocks noChangeArrowheads="1"/>
            </p:cNvSpPr>
            <p:nvPr/>
          </p:nvSpPr>
          <p:spPr bwMode="auto">
            <a:xfrm>
              <a:off x="3072" y="480"/>
              <a:ext cx="2448" cy="1536"/>
            </a:xfrm>
            <a:prstGeom prst="roundRect">
              <a:avLst>
                <a:gd name="adj" fmla="val 16667"/>
              </a:avLst>
            </a:prstGeom>
            <a:noFill/>
            <a:ln w="635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200">
                <a:latin typeface="Trebuchet MS" panose="020B0603020202020204" pitchFamily="34" charset="0"/>
              </a:endParaRPr>
            </a:p>
          </p:txBody>
        </p:sp>
        <p:sp>
          <p:nvSpPr>
            <p:cNvPr id="49178" name="Rectangle 11"/>
            <p:cNvSpPr>
              <a:spLocks noChangeArrowheads="1"/>
            </p:cNvSpPr>
            <p:nvPr/>
          </p:nvSpPr>
          <p:spPr bwMode="auto">
            <a:xfrm>
              <a:off x="3120" y="2112"/>
              <a:ext cx="2400" cy="48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latin typeface="Times New Roman" panose="02020603050405020304" pitchFamily="18" charset="0"/>
              </a:endParaRPr>
            </a:p>
          </p:txBody>
        </p:sp>
        <p:sp>
          <p:nvSpPr>
            <p:cNvPr id="49179" name="Rectangle 12"/>
            <p:cNvSpPr>
              <a:spLocks noChangeArrowheads="1"/>
            </p:cNvSpPr>
            <p:nvPr/>
          </p:nvSpPr>
          <p:spPr bwMode="auto">
            <a:xfrm>
              <a:off x="4800" y="2208"/>
              <a:ext cx="528" cy="4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latin typeface="Times New Roman" panose="02020603050405020304" pitchFamily="18" charset="0"/>
              </a:endParaRPr>
            </a:p>
          </p:txBody>
        </p:sp>
        <p:sp>
          <p:nvSpPr>
            <p:cNvPr id="49180" name="Rectangle 13"/>
            <p:cNvSpPr>
              <a:spLocks noChangeArrowheads="1"/>
            </p:cNvSpPr>
            <p:nvPr/>
          </p:nvSpPr>
          <p:spPr bwMode="auto">
            <a:xfrm>
              <a:off x="4800" y="2304"/>
              <a:ext cx="528" cy="4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latin typeface="Times New Roman" panose="02020603050405020304" pitchFamily="18" charset="0"/>
              </a:endParaRPr>
            </a:p>
          </p:txBody>
        </p:sp>
      </p:grpSp>
      <p:grpSp>
        <p:nvGrpSpPr>
          <p:cNvPr id="3" name="Group 19"/>
          <p:cNvGrpSpPr>
            <a:grpSpLocks/>
          </p:cNvGrpSpPr>
          <p:nvPr/>
        </p:nvGrpSpPr>
        <p:grpSpPr bwMode="auto">
          <a:xfrm>
            <a:off x="1600200" y="2438400"/>
            <a:ext cx="1600200" cy="533400"/>
            <a:chOff x="1200" y="1440"/>
            <a:chExt cx="1008" cy="336"/>
          </a:xfrm>
        </p:grpSpPr>
        <p:sp>
          <p:nvSpPr>
            <p:cNvPr id="49174" name="Line 20"/>
            <p:cNvSpPr>
              <a:spLocks noChangeShapeType="1"/>
            </p:cNvSpPr>
            <p:nvPr/>
          </p:nvSpPr>
          <p:spPr bwMode="auto">
            <a:xfrm flipV="1">
              <a:off x="1200" y="1680"/>
              <a:ext cx="19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175" name="AutoShape 21"/>
            <p:cNvSpPr>
              <a:spLocks noChangeArrowheads="1"/>
            </p:cNvSpPr>
            <p:nvPr/>
          </p:nvSpPr>
          <p:spPr bwMode="auto">
            <a:xfrm>
              <a:off x="1392" y="1440"/>
              <a:ext cx="816" cy="336"/>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a:latin typeface="Trebuchet MS" panose="020B0603020202020204" pitchFamily="34" charset="0"/>
                </a:rPr>
                <a:t>Num = 10</a:t>
              </a:r>
            </a:p>
            <a:p>
              <a:pPr eaLnBrk="1" hangingPunct="1">
                <a:spcBef>
                  <a:spcPct val="0"/>
                </a:spcBef>
                <a:buFontTx/>
                <a:buNone/>
              </a:pPr>
              <a:r>
                <a:rPr lang="en-US" sz="1200" b="1">
                  <a:latin typeface="Trebuchet MS" panose="020B0603020202020204" pitchFamily="34" charset="0"/>
                </a:rPr>
                <a:t>10 &gt; 0 ?  =&gt; YES</a:t>
              </a:r>
              <a:endParaRPr lang="en-US" sz="1200">
                <a:latin typeface="Trebuchet MS" panose="020B0603020202020204" pitchFamily="34" charset="0"/>
              </a:endParaRPr>
            </a:p>
          </p:txBody>
        </p:sp>
      </p:grpSp>
      <p:sp>
        <p:nvSpPr>
          <p:cNvPr id="99350" name="Line 22"/>
          <p:cNvSpPr>
            <a:spLocks noChangeShapeType="1"/>
          </p:cNvSpPr>
          <p:nvPr/>
        </p:nvSpPr>
        <p:spPr bwMode="auto">
          <a:xfrm>
            <a:off x="1270000" y="3632200"/>
            <a:ext cx="0" cy="685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4" name="Group 26"/>
          <p:cNvGrpSpPr>
            <a:grpSpLocks/>
          </p:cNvGrpSpPr>
          <p:nvPr/>
        </p:nvGrpSpPr>
        <p:grpSpPr bwMode="auto">
          <a:xfrm>
            <a:off x="2057400" y="1295400"/>
            <a:ext cx="6553200" cy="1143000"/>
            <a:chOff x="1296" y="864"/>
            <a:chExt cx="4128" cy="720"/>
          </a:xfrm>
        </p:grpSpPr>
        <p:grpSp>
          <p:nvGrpSpPr>
            <p:cNvPr id="49170" name="Group 27"/>
            <p:cNvGrpSpPr>
              <a:grpSpLocks/>
            </p:cNvGrpSpPr>
            <p:nvPr/>
          </p:nvGrpSpPr>
          <p:grpSpPr bwMode="auto">
            <a:xfrm>
              <a:off x="1296" y="1248"/>
              <a:ext cx="1344" cy="336"/>
              <a:chOff x="3168" y="576"/>
              <a:chExt cx="1344" cy="336"/>
            </a:xfrm>
          </p:grpSpPr>
          <p:sp>
            <p:nvSpPr>
              <p:cNvPr id="49172" name="Line 28"/>
              <p:cNvSpPr>
                <a:spLocks noChangeShapeType="1"/>
              </p:cNvSpPr>
              <p:nvPr/>
            </p:nvSpPr>
            <p:spPr bwMode="auto">
              <a:xfrm>
                <a:off x="3168" y="720"/>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173" name="AutoShape 29"/>
              <p:cNvSpPr>
                <a:spLocks noChangeArrowheads="1"/>
              </p:cNvSpPr>
              <p:nvPr/>
            </p:nvSpPr>
            <p:spPr bwMode="auto">
              <a:xfrm>
                <a:off x="3696" y="576"/>
                <a:ext cx="816" cy="336"/>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b="1">
                    <a:latin typeface="Trebuchet MS" panose="020B0603020202020204" pitchFamily="34" charset="0"/>
                  </a:rPr>
                  <a:t>Input:</a:t>
                </a:r>
              </a:p>
              <a:p>
                <a:pPr eaLnBrk="1" hangingPunct="1">
                  <a:spcBef>
                    <a:spcPct val="0"/>
                  </a:spcBef>
                  <a:buFontTx/>
                  <a:buNone/>
                </a:pPr>
                <a:r>
                  <a:rPr lang="en-US" sz="1200">
                    <a:latin typeface="Trebuchet MS" panose="020B0603020202020204" pitchFamily="34" charset="0"/>
                  </a:rPr>
                  <a:t>Num &lt;- 10</a:t>
                </a:r>
              </a:p>
            </p:txBody>
          </p:sp>
        </p:grpSp>
        <p:sp>
          <p:nvSpPr>
            <p:cNvPr id="49171" name="Rectangle 30"/>
            <p:cNvSpPr>
              <a:spLocks noChangeArrowheads="1"/>
            </p:cNvSpPr>
            <p:nvPr/>
          </p:nvSpPr>
          <p:spPr bwMode="auto">
            <a:xfrm>
              <a:off x="3264" y="864"/>
              <a:ext cx="21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b="1">
                  <a:solidFill>
                    <a:srgbClr val="F8F8F8"/>
                  </a:solidFill>
                  <a:latin typeface="Courier New" panose="02070309020205020404" pitchFamily="49" charset="0"/>
                </a:rPr>
                <a:t>Enter a Number &gt;&gt; 1</a:t>
              </a:r>
              <a:r>
                <a:rPr lang="en-US" sz="1600" b="1">
                  <a:solidFill>
                    <a:srgbClr val="FFFF00"/>
                  </a:solidFill>
                  <a:latin typeface="Courier New" panose="02070309020205020404" pitchFamily="49" charset="0"/>
                </a:rPr>
                <a:t>0</a:t>
              </a:r>
            </a:p>
          </p:txBody>
        </p:sp>
      </p:grpSp>
      <p:grpSp>
        <p:nvGrpSpPr>
          <p:cNvPr id="6" name="Group 33"/>
          <p:cNvGrpSpPr>
            <a:grpSpLocks/>
          </p:cNvGrpSpPr>
          <p:nvPr/>
        </p:nvGrpSpPr>
        <p:grpSpPr bwMode="auto">
          <a:xfrm>
            <a:off x="2133600" y="4495800"/>
            <a:ext cx="1752600" cy="533400"/>
            <a:chOff x="1344" y="2832"/>
            <a:chExt cx="1104" cy="336"/>
          </a:xfrm>
        </p:grpSpPr>
        <p:sp>
          <p:nvSpPr>
            <p:cNvPr id="49168" name="Line 34"/>
            <p:cNvSpPr>
              <a:spLocks noChangeShapeType="1"/>
            </p:cNvSpPr>
            <p:nvPr/>
          </p:nvSpPr>
          <p:spPr bwMode="auto">
            <a:xfrm>
              <a:off x="1344" y="2928"/>
              <a:ext cx="33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169" name="AutoShape 35"/>
            <p:cNvSpPr>
              <a:spLocks noChangeArrowheads="1"/>
            </p:cNvSpPr>
            <p:nvPr/>
          </p:nvSpPr>
          <p:spPr bwMode="auto">
            <a:xfrm>
              <a:off x="1632" y="2832"/>
              <a:ext cx="816" cy="336"/>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b="1">
                  <a:latin typeface="Trebuchet MS" panose="020B0603020202020204" pitchFamily="34" charset="0"/>
                </a:rPr>
                <a:t>Output:</a:t>
              </a:r>
            </a:p>
            <a:p>
              <a:pPr eaLnBrk="1" hangingPunct="1">
                <a:spcBef>
                  <a:spcPct val="0"/>
                </a:spcBef>
                <a:buFontTx/>
                <a:buNone/>
              </a:pPr>
              <a:r>
                <a:rPr lang="en-US" sz="1200">
                  <a:latin typeface="Trebuchet MS" panose="020B0603020202020204" pitchFamily="34" charset="0"/>
                </a:rPr>
                <a:t>“Category A”</a:t>
              </a:r>
            </a:p>
          </p:txBody>
        </p:sp>
      </p:grpSp>
      <p:sp>
        <p:nvSpPr>
          <p:cNvPr id="99364" name="Line 36"/>
          <p:cNvSpPr>
            <a:spLocks noChangeShapeType="1"/>
          </p:cNvSpPr>
          <p:nvPr/>
        </p:nvSpPr>
        <p:spPr bwMode="auto">
          <a:xfrm>
            <a:off x="1295400" y="1524000"/>
            <a:ext cx="0" cy="381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9365" name="Line 37"/>
          <p:cNvSpPr>
            <a:spLocks noChangeShapeType="1"/>
          </p:cNvSpPr>
          <p:nvPr/>
        </p:nvSpPr>
        <p:spPr bwMode="auto">
          <a:xfrm>
            <a:off x="1295400" y="4953000"/>
            <a:ext cx="0" cy="6096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9366" name="Rectangle 38"/>
          <p:cNvSpPr>
            <a:spLocks noChangeArrowheads="1"/>
          </p:cNvSpPr>
          <p:nvPr/>
        </p:nvSpPr>
        <p:spPr bwMode="auto">
          <a:xfrm>
            <a:off x="5232400" y="17526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b="1">
                <a:solidFill>
                  <a:srgbClr val="F8F8F8"/>
                </a:solidFill>
                <a:latin typeface="Courier New" panose="02070309020205020404" pitchFamily="49" charset="0"/>
              </a:rPr>
              <a:t>Category A</a:t>
            </a:r>
            <a:endParaRPr lang="en-US" sz="1600" b="1">
              <a:solidFill>
                <a:srgbClr val="FFFF00"/>
              </a:solidFill>
              <a:latin typeface="Courier New" panose="02070309020205020404" pitchFamily="49" charset="0"/>
            </a:endParaRPr>
          </a:p>
        </p:txBody>
      </p:sp>
      <p:sp>
        <p:nvSpPr>
          <p:cNvPr id="99367" name="Line 39"/>
          <p:cNvSpPr>
            <a:spLocks noChangeShapeType="1"/>
          </p:cNvSpPr>
          <p:nvPr/>
        </p:nvSpPr>
        <p:spPr bwMode="auto">
          <a:xfrm>
            <a:off x="1295400" y="2438400"/>
            <a:ext cx="0" cy="304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314297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64"/>
                                        </p:tgtEl>
                                        <p:attrNameLst>
                                          <p:attrName>style.visibility</p:attrName>
                                        </p:attrNameLst>
                                      </p:cBhvr>
                                      <p:to>
                                        <p:strVal val="visible"/>
                                      </p:to>
                                    </p:set>
                                  </p:childTnLst>
                                  <p:subTnLst>
                                    <p:set>
                                      <p:cBhvr override="childStyle">
                                        <p:cTn dur="1" fill="hold" display="0" masterRel="nextClick" afterEffect="1"/>
                                        <p:tgtEl>
                                          <p:spTgt spid="9936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9367"/>
                                        </p:tgtEl>
                                        <p:attrNameLst>
                                          <p:attrName>style.visibility</p:attrName>
                                        </p:attrNameLst>
                                      </p:cBhvr>
                                      <p:to>
                                        <p:strVal val="visible"/>
                                      </p:to>
                                    </p:set>
                                  </p:childTnLst>
                                  <p:subTnLst>
                                    <p:set>
                                      <p:cBhvr override="childStyle">
                                        <p:cTn dur="1" fill="hold" display="0" masterRel="nextClick" afterEffect="1"/>
                                        <p:tgtEl>
                                          <p:spTgt spid="99367"/>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9350"/>
                                        </p:tgtEl>
                                        <p:attrNameLst>
                                          <p:attrName>style.visibility</p:attrName>
                                        </p:attrNameLst>
                                      </p:cBhvr>
                                      <p:to>
                                        <p:strVal val="visible"/>
                                      </p:to>
                                    </p:set>
                                  </p:childTnLst>
                                  <p:subTnLst>
                                    <p:set>
                                      <p:cBhvr override="childStyle">
                                        <p:cTn dur="1" fill="hold" display="0" masterRel="nextClick" afterEffect="1"/>
                                        <p:tgtEl>
                                          <p:spTgt spid="99350"/>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936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9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50" grpId="0" animBg="1"/>
      <p:bldP spid="99364" grpId="0" animBg="1"/>
      <p:bldP spid="99365" grpId="0" animBg="1"/>
      <p:bldP spid="99366" grpId="0" autoUpdateAnimBg="0"/>
      <p:bldP spid="9936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latin typeface="Times New Roman" panose="02020603050405020304" pitchFamily="18" charset="0"/>
            </a:endParaRPr>
          </a:p>
        </p:txBody>
      </p:sp>
      <p:sp>
        <p:nvSpPr>
          <p:cNvPr id="51203" name="Rectangle 3"/>
          <p:cNvSpPr>
            <a:spLocks noChangeArrowheads="1"/>
          </p:cNvSpPr>
          <p:nvPr/>
        </p:nvSpPr>
        <p:spPr bwMode="auto">
          <a:xfrm>
            <a:off x="0" y="762000"/>
            <a:ext cx="4572000" cy="5867400"/>
          </a:xfrm>
          <a:prstGeom prst="rect">
            <a:avLst/>
          </a:prstGeom>
          <a:solidFill>
            <a:srgbClr val="FFE1C3">
              <a:alpha val="50195"/>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latin typeface="Times New Roman" panose="02020603050405020304" pitchFamily="18" charset="0"/>
            </a:endParaRPr>
          </a:p>
        </p:txBody>
      </p:sp>
      <p:sp>
        <p:nvSpPr>
          <p:cNvPr id="51204" name="Rectangle 4"/>
          <p:cNvSpPr>
            <a:spLocks noChangeArrowheads="1"/>
          </p:cNvSpPr>
          <p:nvPr/>
        </p:nvSpPr>
        <p:spPr bwMode="auto">
          <a:xfrm>
            <a:off x="4572000" y="850900"/>
            <a:ext cx="4572000"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SzPct val="70000"/>
              <a:buFont typeface="Wingdings" panose="05000000000000000000" pitchFamily="2" charset="2"/>
              <a:buNone/>
            </a:pPr>
            <a:endParaRPr lang="en-US" sz="1800">
              <a:solidFill>
                <a:schemeClr val="accent2"/>
              </a:solidFill>
              <a:latin typeface="Tahoma" panose="020B0604030504040204" pitchFamily="34" charset="0"/>
            </a:endParaRPr>
          </a:p>
        </p:txBody>
      </p:sp>
      <p:graphicFrame>
        <p:nvGraphicFramePr>
          <p:cNvPr id="51205" name="Object 5"/>
          <p:cNvGraphicFramePr>
            <a:graphicFrameLocks noChangeAspect="1"/>
          </p:cNvGraphicFramePr>
          <p:nvPr/>
        </p:nvGraphicFramePr>
        <p:xfrm>
          <a:off x="228600" y="990600"/>
          <a:ext cx="4264025" cy="5181600"/>
        </p:xfrm>
        <a:graphic>
          <a:graphicData uri="http://schemas.openxmlformats.org/presentationml/2006/ole">
            <mc:AlternateContent xmlns:mc="http://schemas.openxmlformats.org/markup-compatibility/2006">
              <mc:Choice xmlns:v="urn:schemas-microsoft-com:vml" Requires="v">
                <p:oleObj spid="_x0000_s47161" name="VISIO" r:id="rId4" imgW="2633837" imgH="3195843" progId="Visio.Drawing.6">
                  <p:embed/>
                </p:oleObj>
              </mc:Choice>
              <mc:Fallback>
                <p:oleObj name="VISIO" r:id="rId4" imgW="2633837" imgH="3195843"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990600"/>
                        <a:ext cx="426402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6" name="Text Box 11"/>
          <p:cNvSpPr txBox="1">
            <a:spLocks noChangeArrowheads="1"/>
          </p:cNvSpPr>
          <p:nvPr/>
        </p:nvSpPr>
        <p:spPr bwMode="auto">
          <a:xfrm>
            <a:off x="2360612" y="19205"/>
            <a:ext cx="678338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dirty="0">
                <a:solidFill>
                  <a:srgbClr val="FF9900"/>
                </a:solidFill>
                <a:latin typeface="Trebuchet MS" panose="020B0603020202020204" pitchFamily="34" charset="0"/>
              </a:rPr>
              <a:t>Example:  </a:t>
            </a:r>
          </a:p>
          <a:p>
            <a:pPr eaLnBrk="1" hangingPunct="1">
              <a:spcBef>
                <a:spcPct val="0"/>
              </a:spcBef>
              <a:buFontTx/>
              <a:buNone/>
            </a:pPr>
            <a:r>
              <a:rPr lang="en-US" sz="1600" dirty="0">
                <a:latin typeface="Trebuchet MS" panose="020B0603020202020204" pitchFamily="34" charset="0"/>
              </a:rPr>
              <a:t>What is the output of the following flowchart when the input is  </a:t>
            </a:r>
            <a:r>
              <a:rPr lang="en-US" sz="1400" dirty="0" err="1">
                <a:solidFill>
                  <a:schemeClr val="accent2"/>
                </a:solidFill>
                <a:latin typeface="Trebuchet MS" panose="020B0603020202020204" pitchFamily="34" charset="0"/>
              </a:rPr>
              <a:t>Num</a:t>
            </a:r>
            <a:r>
              <a:rPr lang="en-US" sz="1400" dirty="0">
                <a:solidFill>
                  <a:schemeClr val="accent2"/>
                </a:solidFill>
                <a:latin typeface="Trebuchet MS" panose="020B0603020202020204" pitchFamily="34" charset="0"/>
              </a:rPr>
              <a:t>= </a:t>
            </a:r>
            <a:r>
              <a:rPr lang="en-US" sz="1400" dirty="0" smtClean="0">
                <a:solidFill>
                  <a:schemeClr val="accent2"/>
                </a:solidFill>
                <a:latin typeface="Trebuchet MS" panose="020B0603020202020204" pitchFamily="34" charset="0"/>
              </a:rPr>
              <a:t>0</a:t>
            </a:r>
            <a:endParaRPr lang="en-US" sz="1400" dirty="0">
              <a:solidFill>
                <a:schemeClr val="accent2"/>
              </a:solidFill>
              <a:latin typeface="Trebuchet MS" panose="020B0603020202020204" pitchFamily="34" charset="0"/>
            </a:endParaRPr>
          </a:p>
        </p:txBody>
      </p:sp>
      <p:grpSp>
        <p:nvGrpSpPr>
          <p:cNvPr id="51207" name="Group 20"/>
          <p:cNvGrpSpPr>
            <a:grpSpLocks/>
          </p:cNvGrpSpPr>
          <p:nvPr/>
        </p:nvGrpSpPr>
        <p:grpSpPr bwMode="auto">
          <a:xfrm>
            <a:off x="4953000" y="1143000"/>
            <a:ext cx="3886200" cy="3352800"/>
            <a:chOff x="3072" y="480"/>
            <a:chExt cx="2448" cy="2112"/>
          </a:xfrm>
        </p:grpSpPr>
        <p:sp>
          <p:nvSpPr>
            <p:cNvPr id="51229" name="AutoShape 14"/>
            <p:cNvSpPr>
              <a:spLocks noChangeArrowheads="1"/>
            </p:cNvSpPr>
            <p:nvPr/>
          </p:nvSpPr>
          <p:spPr bwMode="auto">
            <a:xfrm>
              <a:off x="3120" y="528"/>
              <a:ext cx="2352" cy="1440"/>
            </a:xfrm>
            <a:prstGeom prst="roundRect">
              <a:avLst>
                <a:gd name="adj" fmla="val 16667"/>
              </a:avLst>
            </a:prstGeom>
            <a:solidFill>
              <a:schemeClr val="tx1"/>
            </a:solidFill>
            <a:ln w="25400">
              <a:solidFill>
                <a:srgbClr val="FFFFFF"/>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200">
                <a:latin typeface="Trebuchet MS" panose="020B0603020202020204" pitchFamily="34" charset="0"/>
              </a:endParaRPr>
            </a:p>
          </p:txBody>
        </p:sp>
        <p:sp>
          <p:nvSpPr>
            <p:cNvPr id="51230" name="AutoShape 15"/>
            <p:cNvSpPr>
              <a:spLocks noChangeArrowheads="1"/>
            </p:cNvSpPr>
            <p:nvPr/>
          </p:nvSpPr>
          <p:spPr bwMode="auto">
            <a:xfrm>
              <a:off x="3072" y="480"/>
              <a:ext cx="2448" cy="1536"/>
            </a:xfrm>
            <a:prstGeom prst="roundRect">
              <a:avLst>
                <a:gd name="adj" fmla="val 16667"/>
              </a:avLst>
            </a:prstGeom>
            <a:noFill/>
            <a:ln w="635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200">
                <a:latin typeface="Trebuchet MS" panose="020B0603020202020204" pitchFamily="34" charset="0"/>
              </a:endParaRPr>
            </a:p>
          </p:txBody>
        </p:sp>
        <p:sp>
          <p:nvSpPr>
            <p:cNvPr id="51231" name="Rectangle 16"/>
            <p:cNvSpPr>
              <a:spLocks noChangeArrowheads="1"/>
            </p:cNvSpPr>
            <p:nvPr/>
          </p:nvSpPr>
          <p:spPr bwMode="auto">
            <a:xfrm>
              <a:off x="3120" y="2112"/>
              <a:ext cx="2400" cy="48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latin typeface="Times New Roman" panose="02020603050405020304" pitchFamily="18" charset="0"/>
              </a:endParaRPr>
            </a:p>
          </p:txBody>
        </p:sp>
        <p:sp>
          <p:nvSpPr>
            <p:cNvPr id="51232" name="Rectangle 17"/>
            <p:cNvSpPr>
              <a:spLocks noChangeArrowheads="1"/>
            </p:cNvSpPr>
            <p:nvPr/>
          </p:nvSpPr>
          <p:spPr bwMode="auto">
            <a:xfrm>
              <a:off x="4800" y="2208"/>
              <a:ext cx="528" cy="4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latin typeface="Times New Roman" panose="02020603050405020304" pitchFamily="18" charset="0"/>
              </a:endParaRPr>
            </a:p>
          </p:txBody>
        </p:sp>
        <p:sp>
          <p:nvSpPr>
            <p:cNvPr id="51233" name="Rectangle 18"/>
            <p:cNvSpPr>
              <a:spLocks noChangeArrowheads="1"/>
            </p:cNvSpPr>
            <p:nvPr/>
          </p:nvSpPr>
          <p:spPr bwMode="auto">
            <a:xfrm>
              <a:off x="4800" y="2304"/>
              <a:ext cx="528" cy="4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latin typeface="Times New Roman" panose="02020603050405020304" pitchFamily="18" charset="0"/>
              </a:endParaRPr>
            </a:p>
          </p:txBody>
        </p:sp>
      </p:grpSp>
      <p:grpSp>
        <p:nvGrpSpPr>
          <p:cNvPr id="3" name="Group 54"/>
          <p:cNvGrpSpPr>
            <a:grpSpLocks/>
          </p:cNvGrpSpPr>
          <p:nvPr/>
        </p:nvGrpSpPr>
        <p:grpSpPr bwMode="auto">
          <a:xfrm>
            <a:off x="1600200" y="2286000"/>
            <a:ext cx="1905000" cy="685800"/>
            <a:chOff x="1008" y="1440"/>
            <a:chExt cx="1200" cy="432"/>
          </a:xfrm>
        </p:grpSpPr>
        <p:sp>
          <p:nvSpPr>
            <p:cNvPr id="51227" name="Line 24"/>
            <p:cNvSpPr>
              <a:spLocks noChangeShapeType="1"/>
            </p:cNvSpPr>
            <p:nvPr/>
          </p:nvSpPr>
          <p:spPr bwMode="auto">
            <a:xfrm flipV="1">
              <a:off x="1008" y="1680"/>
              <a:ext cx="38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28" name="AutoShape 25"/>
            <p:cNvSpPr>
              <a:spLocks noChangeArrowheads="1"/>
            </p:cNvSpPr>
            <p:nvPr/>
          </p:nvSpPr>
          <p:spPr bwMode="auto">
            <a:xfrm>
              <a:off x="1392" y="1440"/>
              <a:ext cx="816" cy="336"/>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a:latin typeface="Trebuchet MS" panose="020B0603020202020204" pitchFamily="34" charset="0"/>
                </a:rPr>
                <a:t>Num = 0</a:t>
              </a:r>
            </a:p>
            <a:p>
              <a:pPr eaLnBrk="1" hangingPunct="1">
                <a:spcBef>
                  <a:spcPct val="0"/>
                </a:spcBef>
                <a:buFontTx/>
                <a:buNone/>
              </a:pPr>
              <a:r>
                <a:rPr lang="en-US" sz="1200" b="1">
                  <a:latin typeface="Trebuchet MS" panose="020B0603020202020204" pitchFamily="34" charset="0"/>
                </a:rPr>
                <a:t>0 &gt; 0 ?  =&gt; NO</a:t>
              </a:r>
              <a:endParaRPr lang="en-US" sz="1200">
                <a:latin typeface="Trebuchet MS" panose="020B0603020202020204" pitchFamily="34" charset="0"/>
              </a:endParaRPr>
            </a:p>
          </p:txBody>
        </p:sp>
      </p:grpSp>
      <p:sp>
        <p:nvSpPr>
          <p:cNvPr id="93214" name="Line 30"/>
          <p:cNvSpPr>
            <a:spLocks noChangeShapeType="1"/>
          </p:cNvSpPr>
          <p:nvPr/>
        </p:nvSpPr>
        <p:spPr bwMode="auto">
          <a:xfrm>
            <a:off x="1981200" y="3200400"/>
            <a:ext cx="14478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4" name="Group 55"/>
          <p:cNvGrpSpPr>
            <a:grpSpLocks/>
          </p:cNvGrpSpPr>
          <p:nvPr/>
        </p:nvGrpSpPr>
        <p:grpSpPr bwMode="auto">
          <a:xfrm>
            <a:off x="3657600" y="2362200"/>
            <a:ext cx="1447800" cy="990600"/>
            <a:chOff x="2304" y="1488"/>
            <a:chExt cx="912" cy="624"/>
          </a:xfrm>
        </p:grpSpPr>
        <p:sp>
          <p:nvSpPr>
            <p:cNvPr id="51225" name="Line 33"/>
            <p:cNvSpPr>
              <a:spLocks noChangeShapeType="1"/>
            </p:cNvSpPr>
            <p:nvPr/>
          </p:nvSpPr>
          <p:spPr bwMode="auto">
            <a:xfrm flipV="1">
              <a:off x="2304" y="1776"/>
              <a:ext cx="144"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26" name="AutoShape 34"/>
            <p:cNvSpPr>
              <a:spLocks noChangeArrowheads="1"/>
            </p:cNvSpPr>
            <p:nvPr/>
          </p:nvSpPr>
          <p:spPr bwMode="auto">
            <a:xfrm>
              <a:off x="2400" y="1488"/>
              <a:ext cx="816" cy="336"/>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b="1">
                  <a:latin typeface="Trebuchet MS" panose="020B0603020202020204" pitchFamily="34" charset="0"/>
                </a:rPr>
                <a:t>Output:</a:t>
              </a:r>
            </a:p>
            <a:p>
              <a:pPr eaLnBrk="1" hangingPunct="1">
                <a:spcBef>
                  <a:spcPct val="0"/>
                </a:spcBef>
                <a:buFontTx/>
                <a:buNone/>
              </a:pPr>
              <a:r>
                <a:rPr lang="en-US" sz="1200">
                  <a:latin typeface="Trebuchet MS" panose="020B0603020202020204" pitchFamily="34" charset="0"/>
                </a:rPr>
                <a:t>“Category B”</a:t>
              </a:r>
            </a:p>
          </p:txBody>
        </p:sp>
      </p:grpSp>
      <p:grpSp>
        <p:nvGrpSpPr>
          <p:cNvPr id="5" name="Group 53"/>
          <p:cNvGrpSpPr>
            <a:grpSpLocks/>
          </p:cNvGrpSpPr>
          <p:nvPr/>
        </p:nvGrpSpPr>
        <p:grpSpPr bwMode="auto">
          <a:xfrm>
            <a:off x="1981200" y="1371600"/>
            <a:ext cx="6553200" cy="838200"/>
            <a:chOff x="1296" y="864"/>
            <a:chExt cx="4128" cy="528"/>
          </a:xfrm>
        </p:grpSpPr>
        <p:grpSp>
          <p:nvGrpSpPr>
            <p:cNvPr id="51221" name="Group 39"/>
            <p:cNvGrpSpPr>
              <a:grpSpLocks/>
            </p:cNvGrpSpPr>
            <p:nvPr/>
          </p:nvGrpSpPr>
          <p:grpSpPr bwMode="auto">
            <a:xfrm>
              <a:off x="1296" y="1056"/>
              <a:ext cx="1344" cy="336"/>
              <a:chOff x="3168" y="384"/>
              <a:chExt cx="1344" cy="336"/>
            </a:xfrm>
          </p:grpSpPr>
          <p:sp>
            <p:nvSpPr>
              <p:cNvPr id="51223" name="Line 40"/>
              <p:cNvSpPr>
                <a:spLocks noChangeShapeType="1"/>
              </p:cNvSpPr>
              <p:nvPr/>
            </p:nvSpPr>
            <p:spPr bwMode="auto">
              <a:xfrm flipV="1">
                <a:off x="3168" y="576"/>
                <a:ext cx="52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24" name="AutoShape 41"/>
              <p:cNvSpPr>
                <a:spLocks noChangeArrowheads="1"/>
              </p:cNvSpPr>
              <p:nvPr/>
            </p:nvSpPr>
            <p:spPr bwMode="auto">
              <a:xfrm>
                <a:off x="3696" y="384"/>
                <a:ext cx="816" cy="336"/>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b="1">
                    <a:latin typeface="Trebuchet MS" panose="020B0603020202020204" pitchFamily="34" charset="0"/>
                  </a:rPr>
                  <a:t>Input:</a:t>
                </a:r>
              </a:p>
              <a:p>
                <a:pPr eaLnBrk="1" hangingPunct="1">
                  <a:spcBef>
                    <a:spcPct val="0"/>
                  </a:spcBef>
                  <a:buFontTx/>
                  <a:buNone/>
                </a:pPr>
                <a:r>
                  <a:rPr lang="en-US" sz="1200">
                    <a:latin typeface="Trebuchet MS" panose="020B0603020202020204" pitchFamily="34" charset="0"/>
                  </a:rPr>
                  <a:t>Num &lt;- 0</a:t>
                </a:r>
              </a:p>
            </p:txBody>
          </p:sp>
        </p:grpSp>
        <p:sp>
          <p:nvSpPr>
            <p:cNvPr id="51222" name="Rectangle 42"/>
            <p:cNvSpPr>
              <a:spLocks noChangeArrowheads="1"/>
            </p:cNvSpPr>
            <p:nvPr/>
          </p:nvSpPr>
          <p:spPr bwMode="auto">
            <a:xfrm>
              <a:off x="3264" y="864"/>
              <a:ext cx="21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b="1">
                  <a:solidFill>
                    <a:srgbClr val="F8F8F8"/>
                  </a:solidFill>
                  <a:latin typeface="Courier New" panose="02070309020205020404" pitchFamily="49" charset="0"/>
                </a:rPr>
                <a:t>Enter a Number &gt;&gt; </a:t>
              </a:r>
              <a:r>
                <a:rPr lang="en-US" sz="1600" b="1">
                  <a:solidFill>
                    <a:srgbClr val="FFFF00"/>
                  </a:solidFill>
                  <a:latin typeface="Courier New" panose="02070309020205020404" pitchFamily="49" charset="0"/>
                </a:rPr>
                <a:t>0</a:t>
              </a:r>
            </a:p>
          </p:txBody>
        </p:sp>
      </p:grpSp>
      <p:sp>
        <p:nvSpPr>
          <p:cNvPr id="93230" name="Rectangle 46"/>
          <p:cNvSpPr>
            <a:spLocks noChangeArrowheads="1"/>
          </p:cNvSpPr>
          <p:nvPr/>
        </p:nvSpPr>
        <p:spPr bwMode="auto">
          <a:xfrm>
            <a:off x="5232400" y="17780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b="1">
                <a:solidFill>
                  <a:srgbClr val="F8F8F8"/>
                </a:solidFill>
                <a:latin typeface="Courier New" panose="02070309020205020404" pitchFamily="49" charset="0"/>
              </a:rPr>
              <a:t>Category B</a:t>
            </a:r>
            <a:endParaRPr lang="en-US" sz="1600" b="1">
              <a:solidFill>
                <a:srgbClr val="FFFF00"/>
              </a:solidFill>
              <a:latin typeface="Courier New" panose="02070309020205020404" pitchFamily="49" charset="0"/>
            </a:endParaRPr>
          </a:p>
        </p:txBody>
      </p:sp>
      <p:sp>
        <p:nvSpPr>
          <p:cNvPr id="93231" name="Line 47"/>
          <p:cNvSpPr>
            <a:spLocks noChangeShapeType="1"/>
          </p:cNvSpPr>
          <p:nvPr/>
        </p:nvSpPr>
        <p:spPr bwMode="auto">
          <a:xfrm flipH="1">
            <a:off x="1371600" y="4114800"/>
            <a:ext cx="20574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7" name="Group 56"/>
          <p:cNvGrpSpPr>
            <a:grpSpLocks/>
          </p:cNvGrpSpPr>
          <p:nvPr/>
        </p:nvGrpSpPr>
        <p:grpSpPr bwMode="auto">
          <a:xfrm>
            <a:off x="2133600" y="4495800"/>
            <a:ext cx="1752600" cy="533400"/>
            <a:chOff x="1344" y="2832"/>
            <a:chExt cx="1104" cy="336"/>
          </a:xfrm>
        </p:grpSpPr>
        <p:sp>
          <p:nvSpPr>
            <p:cNvPr id="51219" name="Line 48"/>
            <p:cNvSpPr>
              <a:spLocks noChangeShapeType="1"/>
            </p:cNvSpPr>
            <p:nvPr/>
          </p:nvSpPr>
          <p:spPr bwMode="auto">
            <a:xfrm>
              <a:off x="1344" y="2928"/>
              <a:ext cx="33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20" name="AutoShape 49"/>
            <p:cNvSpPr>
              <a:spLocks noChangeArrowheads="1"/>
            </p:cNvSpPr>
            <p:nvPr/>
          </p:nvSpPr>
          <p:spPr bwMode="auto">
            <a:xfrm>
              <a:off x="1632" y="2832"/>
              <a:ext cx="816" cy="336"/>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b="1">
                  <a:latin typeface="Trebuchet MS" panose="020B0603020202020204" pitchFamily="34" charset="0"/>
                </a:rPr>
                <a:t>Output:</a:t>
              </a:r>
            </a:p>
            <a:p>
              <a:pPr eaLnBrk="1" hangingPunct="1">
                <a:spcBef>
                  <a:spcPct val="0"/>
                </a:spcBef>
                <a:buFontTx/>
                <a:buNone/>
              </a:pPr>
              <a:r>
                <a:rPr lang="en-US" sz="1200">
                  <a:latin typeface="Trebuchet MS" panose="020B0603020202020204" pitchFamily="34" charset="0"/>
                </a:rPr>
                <a:t>“Category A”</a:t>
              </a:r>
            </a:p>
          </p:txBody>
        </p:sp>
      </p:grpSp>
      <p:sp>
        <p:nvSpPr>
          <p:cNvPr id="93234" name="Line 50"/>
          <p:cNvSpPr>
            <a:spLocks noChangeShapeType="1"/>
          </p:cNvSpPr>
          <p:nvPr/>
        </p:nvSpPr>
        <p:spPr bwMode="auto">
          <a:xfrm>
            <a:off x="1295400" y="1524000"/>
            <a:ext cx="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35" name="Line 51"/>
          <p:cNvSpPr>
            <a:spLocks noChangeShapeType="1"/>
          </p:cNvSpPr>
          <p:nvPr/>
        </p:nvSpPr>
        <p:spPr bwMode="auto">
          <a:xfrm>
            <a:off x="1295400" y="4953000"/>
            <a:ext cx="0" cy="609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36" name="Rectangle 52"/>
          <p:cNvSpPr>
            <a:spLocks noChangeArrowheads="1"/>
          </p:cNvSpPr>
          <p:nvPr/>
        </p:nvSpPr>
        <p:spPr bwMode="auto">
          <a:xfrm>
            <a:off x="5232400" y="20447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b="1">
                <a:solidFill>
                  <a:srgbClr val="F8F8F8"/>
                </a:solidFill>
                <a:latin typeface="Courier New" panose="02070309020205020404" pitchFamily="49" charset="0"/>
              </a:rPr>
              <a:t>Category A</a:t>
            </a:r>
            <a:endParaRPr lang="en-US" sz="1600" b="1">
              <a:solidFill>
                <a:srgbClr val="FFFF00"/>
              </a:solidFill>
              <a:latin typeface="Courier New" panose="02070309020205020404" pitchFamily="49" charset="0"/>
            </a:endParaRPr>
          </a:p>
        </p:txBody>
      </p:sp>
      <p:sp>
        <p:nvSpPr>
          <p:cNvPr id="93241" name="Line 57"/>
          <p:cNvSpPr>
            <a:spLocks noChangeShapeType="1"/>
          </p:cNvSpPr>
          <p:nvPr/>
        </p:nvSpPr>
        <p:spPr bwMode="auto">
          <a:xfrm>
            <a:off x="1295400" y="2438400"/>
            <a:ext cx="0"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4213079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234"/>
                                        </p:tgtEl>
                                        <p:attrNameLst>
                                          <p:attrName>style.visibility</p:attrName>
                                        </p:attrNameLst>
                                      </p:cBhvr>
                                      <p:to>
                                        <p:strVal val="visible"/>
                                      </p:to>
                                    </p:set>
                                  </p:childTnLst>
                                  <p:subTnLst>
                                    <p:set>
                                      <p:cBhvr override="childStyle">
                                        <p:cTn dur="1" fill="hold" display="0" masterRel="nextClick" afterEffect="1"/>
                                        <p:tgtEl>
                                          <p:spTgt spid="9323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3241"/>
                                        </p:tgtEl>
                                        <p:attrNameLst>
                                          <p:attrName>style.visibility</p:attrName>
                                        </p:attrNameLst>
                                      </p:cBhvr>
                                      <p:to>
                                        <p:strVal val="visible"/>
                                      </p:to>
                                    </p:set>
                                  </p:childTnLst>
                                  <p:subTnLst>
                                    <p:set>
                                      <p:cBhvr override="childStyle">
                                        <p:cTn dur="1" fill="hold" display="0" masterRel="nextClick" afterEffect="1"/>
                                        <p:tgtEl>
                                          <p:spTgt spid="93241"/>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3214"/>
                                        </p:tgtEl>
                                        <p:attrNameLst>
                                          <p:attrName>style.visibility</p:attrName>
                                        </p:attrNameLst>
                                      </p:cBhvr>
                                      <p:to>
                                        <p:strVal val="visible"/>
                                      </p:to>
                                    </p:set>
                                  </p:childTnLst>
                                  <p:subTnLst>
                                    <p:set>
                                      <p:cBhvr override="childStyle">
                                        <p:cTn dur="1" fill="hold" display="0" masterRel="nextClick" afterEffect="1"/>
                                        <p:tgtEl>
                                          <p:spTgt spid="93214"/>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323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3231"/>
                                        </p:tgtEl>
                                        <p:attrNameLst>
                                          <p:attrName>style.visibility</p:attrName>
                                        </p:attrNameLst>
                                      </p:cBhvr>
                                      <p:to>
                                        <p:strVal val="visible"/>
                                      </p:to>
                                    </p:set>
                                  </p:childTnLst>
                                  <p:subTnLst>
                                    <p:set>
                                      <p:cBhvr override="childStyle">
                                        <p:cTn dur="1" fill="hold" display="0" masterRel="nextClick" afterEffect="1"/>
                                        <p:tgtEl>
                                          <p:spTgt spid="93231"/>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9323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93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4" grpId="0" animBg="1"/>
      <p:bldP spid="93230" grpId="0" autoUpdateAnimBg="0"/>
      <p:bldP spid="93231" grpId="0" animBg="1"/>
      <p:bldP spid="93234" grpId="0" animBg="1"/>
      <p:bldP spid="93235" grpId="0" animBg="1"/>
      <p:bldP spid="93236" grpId="0" autoUpdateAnimBg="0"/>
      <p:bldP spid="932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5830887" cy="850900"/>
          </a:xfrm>
          <a:prstGeom prst="roundRect">
            <a:avLst/>
          </a:prstGeom>
          <a:solidFill>
            <a:schemeClr val="accent6">
              <a:lumMod val="20000"/>
              <a:lumOff val="80000"/>
            </a:schemeClr>
          </a:solidFill>
          <a:effectLst>
            <a:innerShdw blurRad="63500" dist="50800" dir="2700000">
              <a:prstClr val="black">
                <a:alpha val="50000"/>
              </a:prstClr>
            </a:innerShdw>
            <a:reflection blurRad="6350" stA="52000" endA="300" endPos="35000" dir="5400000" sy="-100000" algn="bl" rotWithShape="0"/>
          </a:effectLst>
        </p:spPr>
        <p:txBody>
          <a:bodyPr/>
          <a:lstStyle/>
          <a:p>
            <a:r>
              <a:rPr lang="en-GB" cap="none" dirty="0"/>
              <a:t>Input, Process and Output</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559067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latin typeface="Times New Roman" panose="02020603050405020304" pitchFamily="18" charset="0"/>
            </a:endParaRPr>
          </a:p>
        </p:txBody>
      </p:sp>
      <p:sp>
        <p:nvSpPr>
          <p:cNvPr id="55299" name="Rectangle 3"/>
          <p:cNvSpPr>
            <a:spLocks noChangeArrowheads="1"/>
          </p:cNvSpPr>
          <p:nvPr/>
        </p:nvSpPr>
        <p:spPr bwMode="auto">
          <a:xfrm>
            <a:off x="0" y="762000"/>
            <a:ext cx="4572000" cy="5867400"/>
          </a:xfrm>
          <a:prstGeom prst="rect">
            <a:avLst/>
          </a:prstGeom>
          <a:solidFill>
            <a:srgbClr val="FFE1C3">
              <a:alpha val="50195"/>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latin typeface="Times New Roman" panose="02020603050405020304" pitchFamily="18" charset="0"/>
            </a:endParaRPr>
          </a:p>
        </p:txBody>
      </p:sp>
      <p:graphicFrame>
        <p:nvGraphicFramePr>
          <p:cNvPr id="55300" name="Object 4"/>
          <p:cNvGraphicFramePr>
            <a:graphicFrameLocks noChangeAspect="1"/>
          </p:cNvGraphicFramePr>
          <p:nvPr/>
        </p:nvGraphicFramePr>
        <p:xfrm>
          <a:off x="990600" y="914400"/>
          <a:ext cx="2876550" cy="5562600"/>
        </p:xfrm>
        <a:graphic>
          <a:graphicData uri="http://schemas.openxmlformats.org/presentationml/2006/ole">
            <mc:AlternateContent xmlns:mc="http://schemas.openxmlformats.org/markup-compatibility/2006">
              <mc:Choice xmlns:v="urn:schemas-microsoft-com:vml" Requires="v">
                <p:oleObj spid="_x0000_s48185" name="VISIO" r:id="rId4" imgW="2729507" imgH="5273395" progId="Visio.Drawing.6">
                  <p:embed/>
                </p:oleObj>
              </mc:Choice>
              <mc:Fallback>
                <p:oleObj name="VISIO" r:id="rId4" imgW="2729507" imgH="5273395"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914400"/>
                        <a:ext cx="287655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1" name="Rectangle 5"/>
          <p:cNvSpPr>
            <a:spLocks noChangeArrowheads="1"/>
          </p:cNvSpPr>
          <p:nvPr/>
        </p:nvSpPr>
        <p:spPr bwMode="auto">
          <a:xfrm>
            <a:off x="4572000" y="850900"/>
            <a:ext cx="4572000"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SzPct val="70000"/>
              <a:buFont typeface="Wingdings" panose="05000000000000000000" pitchFamily="2" charset="2"/>
              <a:buNone/>
            </a:pPr>
            <a:endParaRPr lang="en-US" sz="1800">
              <a:solidFill>
                <a:schemeClr val="accent2"/>
              </a:solidFill>
              <a:latin typeface="Tahoma" panose="020B0604030504040204" pitchFamily="34" charset="0"/>
            </a:endParaRPr>
          </a:p>
        </p:txBody>
      </p:sp>
      <p:sp>
        <p:nvSpPr>
          <p:cNvPr id="55302" name="Text Box 7"/>
          <p:cNvSpPr txBox="1">
            <a:spLocks noChangeArrowheads="1"/>
          </p:cNvSpPr>
          <p:nvPr/>
        </p:nvSpPr>
        <p:spPr bwMode="auto">
          <a:xfrm>
            <a:off x="2387600" y="32603"/>
            <a:ext cx="660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dirty="0">
                <a:solidFill>
                  <a:srgbClr val="FF9900"/>
                </a:solidFill>
                <a:latin typeface="Trebuchet MS" panose="020B0603020202020204" pitchFamily="34" charset="0"/>
              </a:rPr>
              <a:t>Example:  </a:t>
            </a:r>
          </a:p>
          <a:p>
            <a:pPr eaLnBrk="1" hangingPunct="1">
              <a:spcBef>
                <a:spcPct val="0"/>
              </a:spcBef>
              <a:buFontTx/>
              <a:buNone/>
            </a:pPr>
            <a:r>
              <a:rPr lang="en-US" sz="1600" dirty="0">
                <a:latin typeface="Trebuchet MS" panose="020B0603020202020204" pitchFamily="34" charset="0"/>
              </a:rPr>
              <a:t>What is the output of the following flowchart when the input </a:t>
            </a:r>
            <a:r>
              <a:rPr lang="en-US" sz="1400" dirty="0" err="1">
                <a:solidFill>
                  <a:schemeClr val="accent2"/>
                </a:solidFill>
                <a:latin typeface="Trebuchet MS" panose="020B0603020202020204" pitchFamily="34" charset="0"/>
              </a:rPr>
              <a:t>Num</a:t>
            </a:r>
            <a:r>
              <a:rPr lang="en-US" sz="1400" dirty="0">
                <a:solidFill>
                  <a:schemeClr val="accent2"/>
                </a:solidFill>
                <a:latin typeface="Trebuchet MS" panose="020B0603020202020204" pitchFamily="34" charset="0"/>
              </a:rPr>
              <a:t>= </a:t>
            </a:r>
            <a:r>
              <a:rPr lang="en-US" sz="1400" dirty="0" smtClean="0">
                <a:solidFill>
                  <a:schemeClr val="accent2"/>
                </a:solidFill>
                <a:latin typeface="Trebuchet MS" panose="020B0603020202020204" pitchFamily="34" charset="0"/>
              </a:rPr>
              <a:t>4</a:t>
            </a:r>
            <a:endParaRPr lang="en-US" sz="1400" dirty="0">
              <a:solidFill>
                <a:schemeClr val="accent2"/>
              </a:solidFill>
              <a:latin typeface="Trebuchet MS" panose="020B0603020202020204" pitchFamily="34" charset="0"/>
            </a:endParaRPr>
          </a:p>
        </p:txBody>
      </p:sp>
      <p:grpSp>
        <p:nvGrpSpPr>
          <p:cNvPr id="55303" name="Group 11"/>
          <p:cNvGrpSpPr>
            <a:grpSpLocks/>
          </p:cNvGrpSpPr>
          <p:nvPr/>
        </p:nvGrpSpPr>
        <p:grpSpPr bwMode="auto">
          <a:xfrm>
            <a:off x="4953000" y="2819400"/>
            <a:ext cx="3886200" cy="3352800"/>
            <a:chOff x="3072" y="480"/>
            <a:chExt cx="2448" cy="2112"/>
          </a:xfrm>
        </p:grpSpPr>
        <p:sp>
          <p:nvSpPr>
            <p:cNvPr id="55377" name="AutoShape 12"/>
            <p:cNvSpPr>
              <a:spLocks noChangeArrowheads="1"/>
            </p:cNvSpPr>
            <p:nvPr/>
          </p:nvSpPr>
          <p:spPr bwMode="auto">
            <a:xfrm>
              <a:off x="3120" y="528"/>
              <a:ext cx="2352" cy="1440"/>
            </a:xfrm>
            <a:prstGeom prst="roundRect">
              <a:avLst>
                <a:gd name="adj" fmla="val 16667"/>
              </a:avLst>
            </a:prstGeom>
            <a:solidFill>
              <a:schemeClr val="tx1"/>
            </a:solidFill>
            <a:ln w="25400">
              <a:solidFill>
                <a:srgbClr val="FFFFFF"/>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200">
                <a:latin typeface="Trebuchet MS" panose="020B0603020202020204" pitchFamily="34" charset="0"/>
              </a:endParaRPr>
            </a:p>
          </p:txBody>
        </p:sp>
        <p:sp>
          <p:nvSpPr>
            <p:cNvPr id="55378" name="AutoShape 13"/>
            <p:cNvSpPr>
              <a:spLocks noChangeArrowheads="1"/>
            </p:cNvSpPr>
            <p:nvPr/>
          </p:nvSpPr>
          <p:spPr bwMode="auto">
            <a:xfrm>
              <a:off x="3072" y="480"/>
              <a:ext cx="2448" cy="1536"/>
            </a:xfrm>
            <a:prstGeom prst="roundRect">
              <a:avLst>
                <a:gd name="adj" fmla="val 16667"/>
              </a:avLst>
            </a:prstGeom>
            <a:noFill/>
            <a:ln w="635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200">
                <a:latin typeface="Trebuchet MS" panose="020B0603020202020204" pitchFamily="34" charset="0"/>
              </a:endParaRPr>
            </a:p>
          </p:txBody>
        </p:sp>
        <p:sp>
          <p:nvSpPr>
            <p:cNvPr id="55379" name="Rectangle 14"/>
            <p:cNvSpPr>
              <a:spLocks noChangeArrowheads="1"/>
            </p:cNvSpPr>
            <p:nvPr/>
          </p:nvSpPr>
          <p:spPr bwMode="auto">
            <a:xfrm>
              <a:off x="3120" y="2112"/>
              <a:ext cx="2400" cy="48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latin typeface="Times New Roman" panose="02020603050405020304" pitchFamily="18" charset="0"/>
              </a:endParaRPr>
            </a:p>
          </p:txBody>
        </p:sp>
        <p:sp>
          <p:nvSpPr>
            <p:cNvPr id="55380" name="Rectangle 15"/>
            <p:cNvSpPr>
              <a:spLocks noChangeArrowheads="1"/>
            </p:cNvSpPr>
            <p:nvPr/>
          </p:nvSpPr>
          <p:spPr bwMode="auto">
            <a:xfrm>
              <a:off x="4800" y="2208"/>
              <a:ext cx="528" cy="4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latin typeface="Times New Roman" panose="02020603050405020304" pitchFamily="18" charset="0"/>
              </a:endParaRPr>
            </a:p>
          </p:txBody>
        </p:sp>
        <p:sp>
          <p:nvSpPr>
            <p:cNvPr id="55381" name="Rectangle 16"/>
            <p:cNvSpPr>
              <a:spLocks noChangeArrowheads="1"/>
            </p:cNvSpPr>
            <p:nvPr/>
          </p:nvSpPr>
          <p:spPr bwMode="auto">
            <a:xfrm>
              <a:off x="4800" y="2304"/>
              <a:ext cx="528" cy="4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latin typeface="Times New Roman" panose="02020603050405020304" pitchFamily="18" charset="0"/>
              </a:endParaRPr>
            </a:p>
          </p:txBody>
        </p:sp>
      </p:grpSp>
      <p:grpSp>
        <p:nvGrpSpPr>
          <p:cNvPr id="3" name="Group 33"/>
          <p:cNvGrpSpPr>
            <a:grpSpLocks/>
          </p:cNvGrpSpPr>
          <p:nvPr/>
        </p:nvGrpSpPr>
        <p:grpSpPr bwMode="auto">
          <a:xfrm>
            <a:off x="2057400" y="1676400"/>
            <a:ext cx="6553200" cy="1752600"/>
            <a:chOff x="1296" y="1056"/>
            <a:chExt cx="4128" cy="1104"/>
          </a:xfrm>
        </p:grpSpPr>
        <p:grpSp>
          <p:nvGrpSpPr>
            <p:cNvPr id="55373" name="Group 8"/>
            <p:cNvGrpSpPr>
              <a:grpSpLocks/>
            </p:cNvGrpSpPr>
            <p:nvPr/>
          </p:nvGrpSpPr>
          <p:grpSpPr bwMode="auto">
            <a:xfrm>
              <a:off x="1296" y="1056"/>
              <a:ext cx="1344" cy="336"/>
              <a:chOff x="3168" y="576"/>
              <a:chExt cx="1344" cy="336"/>
            </a:xfrm>
          </p:grpSpPr>
          <p:sp>
            <p:nvSpPr>
              <p:cNvPr id="55375" name="Line 9"/>
              <p:cNvSpPr>
                <a:spLocks noChangeShapeType="1"/>
              </p:cNvSpPr>
              <p:nvPr/>
            </p:nvSpPr>
            <p:spPr bwMode="auto">
              <a:xfrm>
                <a:off x="3168" y="720"/>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76" name="AutoShape 10"/>
              <p:cNvSpPr>
                <a:spLocks noChangeArrowheads="1"/>
              </p:cNvSpPr>
              <p:nvPr/>
            </p:nvSpPr>
            <p:spPr bwMode="auto">
              <a:xfrm>
                <a:off x="3696" y="576"/>
                <a:ext cx="816" cy="336"/>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b="1">
                    <a:latin typeface="Trebuchet MS" panose="020B0603020202020204" pitchFamily="34" charset="0"/>
                  </a:rPr>
                  <a:t>Input:</a:t>
                </a:r>
              </a:p>
              <a:p>
                <a:pPr eaLnBrk="1" hangingPunct="1">
                  <a:spcBef>
                    <a:spcPct val="0"/>
                  </a:spcBef>
                  <a:buFontTx/>
                  <a:buNone/>
                </a:pPr>
                <a:r>
                  <a:rPr lang="en-US" sz="1200">
                    <a:latin typeface="Trebuchet MS" panose="020B0603020202020204" pitchFamily="34" charset="0"/>
                  </a:rPr>
                  <a:t>Num &lt;- 4</a:t>
                </a:r>
              </a:p>
            </p:txBody>
          </p:sp>
        </p:grpSp>
        <p:sp>
          <p:nvSpPr>
            <p:cNvPr id="55374" name="Rectangle 17"/>
            <p:cNvSpPr>
              <a:spLocks noChangeArrowheads="1"/>
            </p:cNvSpPr>
            <p:nvPr/>
          </p:nvSpPr>
          <p:spPr bwMode="auto">
            <a:xfrm>
              <a:off x="3264" y="1968"/>
              <a:ext cx="21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b="1">
                  <a:solidFill>
                    <a:srgbClr val="F8F8F8"/>
                  </a:solidFill>
                  <a:latin typeface="Courier New" panose="02070309020205020404" pitchFamily="49" charset="0"/>
                </a:rPr>
                <a:t>Enter a Number =&gt; </a:t>
              </a:r>
              <a:r>
                <a:rPr lang="en-US" sz="1600" b="1">
                  <a:solidFill>
                    <a:srgbClr val="FFFF00"/>
                  </a:solidFill>
                  <a:latin typeface="Courier New" panose="02070309020205020404" pitchFamily="49" charset="0"/>
                </a:rPr>
                <a:t>4</a:t>
              </a:r>
            </a:p>
          </p:txBody>
        </p:sp>
      </p:grpSp>
      <p:sp>
        <p:nvSpPr>
          <p:cNvPr id="95251" name="Line 19"/>
          <p:cNvSpPr>
            <a:spLocks noChangeShapeType="1"/>
          </p:cNvSpPr>
          <p:nvPr/>
        </p:nvSpPr>
        <p:spPr bwMode="auto">
          <a:xfrm>
            <a:off x="1600200" y="1219200"/>
            <a:ext cx="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5252" name="Line 20"/>
          <p:cNvSpPr>
            <a:spLocks noChangeShapeType="1"/>
          </p:cNvSpPr>
          <p:nvPr/>
        </p:nvSpPr>
        <p:spPr bwMode="auto">
          <a:xfrm>
            <a:off x="1600200" y="2133600"/>
            <a:ext cx="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5253" name="Line 21"/>
          <p:cNvSpPr>
            <a:spLocks noChangeShapeType="1"/>
          </p:cNvSpPr>
          <p:nvPr/>
        </p:nvSpPr>
        <p:spPr bwMode="auto">
          <a:xfrm>
            <a:off x="1600200" y="3962400"/>
            <a:ext cx="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5254" name="Line 22"/>
          <p:cNvSpPr>
            <a:spLocks noChangeShapeType="1"/>
          </p:cNvSpPr>
          <p:nvPr/>
        </p:nvSpPr>
        <p:spPr bwMode="auto">
          <a:xfrm>
            <a:off x="1600200" y="4876800"/>
            <a:ext cx="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5255" name="Line 23"/>
          <p:cNvSpPr>
            <a:spLocks noChangeShapeType="1"/>
          </p:cNvSpPr>
          <p:nvPr/>
        </p:nvSpPr>
        <p:spPr bwMode="auto">
          <a:xfrm>
            <a:off x="2209800" y="4572000"/>
            <a:ext cx="4572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5256" name="Line 24"/>
          <p:cNvSpPr>
            <a:spLocks noChangeShapeType="1"/>
          </p:cNvSpPr>
          <p:nvPr/>
        </p:nvSpPr>
        <p:spPr bwMode="auto">
          <a:xfrm>
            <a:off x="1600200" y="5791200"/>
            <a:ext cx="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5257" name="Line 25"/>
          <p:cNvSpPr>
            <a:spLocks noChangeShapeType="1"/>
          </p:cNvSpPr>
          <p:nvPr/>
        </p:nvSpPr>
        <p:spPr bwMode="auto">
          <a:xfrm>
            <a:off x="1600200" y="2971800"/>
            <a:ext cx="0"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5312" name="Rectangle 27"/>
          <p:cNvSpPr>
            <a:spLocks noChangeArrowheads="1"/>
          </p:cNvSpPr>
          <p:nvPr/>
        </p:nvSpPr>
        <p:spPr bwMode="auto">
          <a:xfrm>
            <a:off x="4953000" y="914400"/>
            <a:ext cx="3810000" cy="1524000"/>
          </a:xfrm>
          <a:prstGeom prst="rect">
            <a:avLst/>
          </a:prstGeom>
          <a:solidFill>
            <a:schemeClr val="accent1"/>
          </a:solidFill>
          <a:ln w="25400">
            <a:solidFill>
              <a:schemeClr val="tx1"/>
            </a:solidFill>
            <a:miter lim="800000"/>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latin typeface="Trebuchet MS" panose="020B0603020202020204" pitchFamily="34" charset="0"/>
              </a:rPr>
              <a:t>Variables </a:t>
            </a:r>
            <a:r>
              <a:rPr lang="en-US" sz="1800" i="1">
                <a:latin typeface="Trebuchet MS" panose="020B0603020202020204" pitchFamily="34" charset="0"/>
              </a:rPr>
              <a:t>(in memory)</a:t>
            </a:r>
            <a:r>
              <a:rPr lang="en-US" sz="1800">
                <a:latin typeface="Trebuchet MS" panose="020B0603020202020204" pitchFamily="34" charset="0"/>
              </a:rPr>
              <a:t>:</a:t>
            </a:r>
          </a:p>
          <a:p>
            <a:pPr lvl="1" eaLnBrk="1" hangingPunct="1">
              <a:spcBef>
                <a:spcPct val="0"/>
              </a:spcBef>
              <a:buFontTx/>
              <a:buNone/>
            </a:pPr>
            <a:endParaRPr lang="en-US" sz="1600" b="1">
              <a:latin typeface="Courier New" panose="02070309020205020404" pitchFamily="49" charset="0"/>
            </a:endParaRPr>
          </a:p>
          <a:p>
            <a:pPr lvl="1" eaLnBrk="1" hangingPunct="1">
              <a:spcBef>
                <a:spcPct val="0"/>
              </a:spcBef>
              <a:buFontTx/>
              <a:buNone/>
            </a:pPr>
            <a:r>
              <a:rPr lang="en-US" sz="1600" b="1">
                <a:latin typeface="Courier New" panose="02070309020205020404" pitchFamily="49" charset="0"/>
              </a:rPr>
              <a:t>Num    [   ]</a:t>
            </a:r>
          </a:p>
          <a:p>
            <a:pPr lvl="1" eaLnBrk="1" hangingPunct="1">
              <a:spcBef>
                <a:spcPct val="0"/>
              </a:spcBef>
              <a:buFontTx/>
              <a:buNone/>
            </a:pPr>
            <a:r>
              <a:rPr lang="en-US" sz="1600" b="1">
                <a:latin typeface="Courier New" panose="02070309020205020404" pitchFamily="49" charset="0"/>
              </a:rPr>
              <a:t>Result [ </a:t>
            </a:r>
            <a:r>
              <a:rPr lang="en-US" sz="1600" b="1">
                <a:solidFill>
                  <a:srgbClr val="FF0000"/>
                </a:solidFill>
                <a:latin typeface="Courier New" panose="02070309020205020404" pitchFamily="49" charset="0"/>
              </a:rPr>
              <a:t> </a:t>
            </a:r>
            <a:r>
              <a:rPr lang="en-US" sz="1600" b="1">
                <a:latin typeface="Courier New" panose="02070309020205020404" pitchFamily="49" charset="0"/>
              </a:rPr>
              <a:t> ]</a:t>
            </a:r>
          </a:p>
          <a:p>
            <a:pPr lvl="1" eaLnBrk="1" hangingPunct="1">
              <a:spcBef>
                <a:spcPct val="0"/>
              </a:spcBef>
              <a:buFontTx/>
              <a:buNone/>
            </a:pPr>
            <a:r>
              <a:rPr lang="en-US" sz="1600" b="1">
                <a:latin typeface="Courier New" panose="02070309020205020404" pitchFamily="49" charset="0"/>
              </a:rPr>
              <a:t>Count  [ </a:t>
            </a:r>
            <a:r>
              <a:rPr lang="en-US" sz="1600" b="1">
                <a:solidFill>
                  <a:srgbClr val="FF0000"/>
                </a:solidFill>
                <a:latin typeface="Courier New" panose="02070309020205020404" pitchFamily="49" charset="0"/>
              </a:rPr>
              <a:t> </a:t>
            </a:r>
            <a:r>
              <a:rPr lang="en-US" sz="1600" b="1">
                <a:latin typeface="Courier New" panose="02070309020205020404" pitchFamily="49" charset="0"/>
              </a:rPr>
              <a:t> ]</a:t>
            </a:r>
            <a:endParaRPr lang="en-US" sz="1800" b="1">
              <a:latin typeface="Trebuchet MS" panose="020B0603020202020204" pitchFamily="34" charset="0"/>
            </a:endParaRPr>
          </a:p>
        </p:txBody>
      </p:sp>
      <p:grpSp>
        <p:nvGrpSpPr>
          <p:cNvPr id="5" name="Group 36"/>
          <p:cNvGrpSpPr>
            <a:grpSpLocks/>
          </p:cNvGrpSpPr>
          <p:nvPr/>
        </p:nvGrpSpPr>
        <p:grpSpPr bwMode="auto">
          <a:xfrm>
            <a:off x="4953000" y="901700"/>
            <a:ext cx="3810000" cy="1524000"/>
            <a:chOff x="3120" y="568"/>
            <a:chExt cx="2400" cy="960"/>
          </a:xfrm>
        </p:grpSpPr>
        <p:sp>
          <p:nvSpPr>
            <p:cNvPr id="55371" name="Rectangle 34"/>
            <p:cNvSpPr>
              <a:spLocks noChangeArrowheads="1"/>
            </p:cNvSpPr>
            <p:nvPr/>
          </p:nvSpPr>
          <p:spPr bwMode="auto">
            <a:xfrm>
              <a:off x="3120" y="568"/>
              <a:ext cx="2400" cy="960"/>
            </a:xfrm>
            <a:prstGeom prst="rect">
              <a:avLst/>
            </a:prstGeom>
            <a:solidFill>
              <a:schemeClr val="accent1"/>
            </a:solidFill>
            <a:ln w="25400">
              <a:solidFill>
                <a:schemeClr val="tx1"/>
              </a:solidFill>
              <a:miter lim="800000"/>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latin typeface="Trebuchet MS" panose="020B0603020202020204" pitchFamily="34" charset="0"/>
                </a:rPr>
                <a:t>Variables </a:t>
              </a:r>
              <a:r>
                <a:rPr lang="en-US" sz="1800" i="1">
                  <a:latin typeface="Trebuchet MS" panose="020B0603020202020204" pitchFamily="34" charset="0"/>
                </a:rPr>
                <a:t>(in memory)</a:t>
              </a:r>
              <a:r>
                <a:rPr lang="en-US" sz="1800">
                  <a:latin typeface="Trebuchet MS" panose="020B0603020202020204" pitchFamily="34" charset="0"/>
                </a:rPr>
                <a:t>:</a:t>
              </a:r>
            </a:p>
            <a:p>
              <a:pPr lvl="1" eaLnBrk="1" hangingPunct="1">
                <a:spcBef>
                  <a:spcPct val="0"/>
                </a:spcBef>
                <a:buFontTx/>
                <a:buNone/>
              </a:pPr>
              <a:endParaRPr lang="en-US" sz="1600" b="1">
                <a:latin typeface="Courier New" panose="02070309020205020404" pitchFamily="49" charset="0"/>
              </a:endParaRPr>
            </a:p>
            <a:p>
              <a:pPr lvl="1" eaLnBrk="1" hangingPunct="1">
                <a:spcBef>
                  <a:spcPct val="0"/>
                </a:spcBef>
                <a:buFontTx/>
                <a:buNone/>
              </a:pPr>
              <a:r>
                <a:rPr lang="en-US" sz="1600" b="1">
                  <a:latin typeface="Courier New" panose="02070309020205020404" pitchFamily="49" charset="0"/>
                </a:rPr>
                <a:t>Num    [ </a:t>
              </a:r>
              <a:r>
                <a:rPr lang="en-US" sz="1600" b="1">
                  <a:solidFill>
                    <a:srgbClr val="FF0000"/>
                  </a:solidFill>
                  <a:latin typeface="Courier New" panose="02070309020205020404" pitchFamily="49" charset="0"/>
                </a:rPr>
                <a:t>4</a:t>
              </a:r>
              <a:r>
                <a:rPr lang="en-US" sz="1600" b="1">
                  <a:latin typeface="Courier New" panose="02070309020205020404" pitchFamily="49" charset="0"/>
                </a:rPr>
                <a:t> ]</a:t>
              </a:r>
            </a:p>
            <a:p>
              <a:pPr lvl="1" eaLnBrk="1" hangingPunct="1">
                <a:spcBef>
                  <a:spcPct val="0"/>
                </a:spcBef>
                <a:buFontTx/>
                <a:buNone/>
              </a:pPr>
              <a:r>
                <a:rPr lang="en-US" sz="1600" b="1">
                  <a:latin typeface="Courier New" panose="02070309020205020404" pitchFamily="49" charset="0"/>
                </a:rPr>
                <a:t>Result [ </a:t>
              </a:r>
              <a:r>
                <a:rPr lang="en-US" sz="1600" b="1">
                  <a:solidFill>
                    <a:srgbClr val="FF0000"/>
                  </a:solidFill>
                  <a:latin typeface="Courier New" panose="02070309020205020404" pitchFamily="49" charset="0"/>
                </a:rPr>
                <a:t> </a:t>
              </a:r>
              <a:r>
                <a:rPr lang="en-US" sz="1600" b="1">
                  <a:latin typeface="Courier New" panose="02070309020205020404" pitchFamily="49" charset="0"/>
                </a:rPr>
                <a:t> ]</a:t>
              </a:r>
            </a:p>
            <a:p>
              <a:pPr lvl="1" eaLnBrk="1" hangingPunct="1">
                <a:spcBef>
                  <a:spcPct val="0"/>
                </a:spcBef>
                <a:buFontTx/>
                <a:buNone/>
              </a:pPr>
              <a:r>
                <a:rPr lang="en-US" sz="1600" b="1">
                  <a:latin typeface="Courier New" panose="02070309020205020404" pitchFamily="49" charset="0"/>
                </a:rPr>
                <a:t>Count  [ </a:t>
              </a:r>
              <a:r>
                <a:rPr lang="en-US" sz="1600" b="1">
                  <a:solidFill>
                    <a:srgbClr val="FF0000"/>
                  </a:solidFill>
                  <a:latin typeface="Courier New" panose="02070309020205020404" pitchFamily="49" charset="0"/>
                </a:rPr>
                <a:t> </a:t>
              </a:r>
              <a:r>
                <a:rPr lang="en-US" sz="1600" b="1">
                  <a:latin typeface="Courier New" panose="02070309020205020404" pitchFamily="49" charset="0"/>
                </a:rPr>
                <a:t> ]</a:t>
              </a:r>
              <a:endParaRPr lang="en-US" sz="1800" b="1">
                <a:latin typeface="Trebuchet MS" panose="020B0603020202020204" pitchFamily="34" charset="0"/>
              </a:endParaRPr>
            </a:p>
          </p:txBody>
        </p:sp>
        <p:sp>
          <p:nvSpPr>
            <p:cNvPr id="55372" name="Line 35"/>
            <p:cNvSpPr>
              <a:spLocks noChangeShapeType="1"/>
            </p:cNvSpPr>
            <p:nvPr/>
          </p:nvSpPr>
          <p:spPr bwMode="auto">
            <a:xfrm flipH="1">
              <a:off x="4416" y="960"/>
              <a:ext cx="720" cy="48"/>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6" name="Group 49"/>
          <p:cNvGrpSpPr>
            <a:grpSpLocks/>
          </p:cNvGrpSpPr>
          <p:nvPr/>
        </p:nvGrpSpPr>
        <p:grpSpPr bwMode="auto">
          <a:xfrm>
            <a:off x="152400" y="3505200"/>
            <a:ext cx="1295400" cy="914400"/>
            <a:chOff x="96" y="2208"/>
            <a:chExt cx="816" cy="576"/>
          </a:xfrm>
        </p:grpSpPr>
        <p:sp>
          <p:nvSpPr>
            <p:cNvPr id="55369" name="Line 38"/>
            <p:cNvSpPr>
              <a:spLocks noChangeShapeType="1"/>
            </p:cNvSpPr>
            <p:nvPr/>
          </p:nvSpPr>
          <p:spPr bwMode="auto">
            <a:xfrm>
              <a:off x="432" y="2544"/>
              <a:ext cx="336"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70" name="AutoShape 39"/>
            <p:cNvSpPr>
              <a:spLocks noChangeArrowheads="1"/>
            </p:cNvSpPr>
            <p:nvPr/>
          </p:nvSpPr>
          <p:spPr bwMode="auto">
            <a:xfrm>
              <a:off x="96" y="2208"/>
              <a:ext cx="816" cy="336"/>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a:latin typeface="Trebuchet MS" panose="020B0603020202020204" pitchFamily="34" charset="0"/>
                </a:rPr>
                <a:t>Count = 4</a:t>
              </a:r>
            </a:p>
            <a:p>
              <a:pPr eaLnBrk="1" hangingPunct="1">
                <a:spcBef>
                  <a:spcPct val="0"/>
                </a:spcBef>
                <a:buFontTx/>
                <a:buNone/>
              </a:pPr>
              <a:r>
                <a:rPr lang="en-US" sz="1200" b="1">
                  <a:latin typeface="Trebuchet MS" panose="020B0603020202020204" pitchFamily="34" charset="0"/>
                </a:rPr>
                <a:t>4 &gt; 0 ?  =&gt; YES</a:t>
              </a:r>
              <a:endParaRPr lang="en-US" sz="1200">
                <a:latin typeface="Trebuchet MS" panose="020B0603020202020204" pitchFamily="34" charset="0"/>
              </a:endParaRPr>
            </a:p>
          </p:txBody>
        </p:sp>
      </p:grpSp>
      <p:sp>
        <p:nvSpPr>
          <p:cNvPr id="95274" name="Rectangle 42"/>
          <p:cNvSpPr>
            <a:spLocks noChangeArrowheads="1"/>
          </p:cNvSpPr>
          <p:nvPr/>
        </p:nvSpPr>
        <p:spPr bwMode="auto">
          <a:xfrm>
            <a:off x="4965700" y="901700"/>
            <a:ext cx="3810000" cy="1524000"/>
          </a:xfrm>
          <a:prstGeom prst="rect">
            <a:avLst/>
          </a:prstGeom>
          <a:solidFill>
            <a:schemeClr val="accent1"/>
          </a:solidFill>
          <a:ln w="25400">
            <a:solidFill>
              <a:schemeClr val="tx1"/>
            </a:solidFill>
            <a:miter lim="800000"/>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latin typeface="Trebuchet MS" panose="020B0603020202020204" pitchFamily="34" charset="0"/>
              </a:rPr>
              <a:t>Variables </a:t>
            </a:r>
            <a:r>
              <a:rPr lang="en-US" sz="1800" i="1">
                <a:latin typeface="Trebuchet MS" panose="020B0603020202020204" pitchFamily="34" charset="0"/>
              </a:rPr>
              <a:t>(in memory)</a:t>
            </a:r>
            <a:r>
              <a:rPr lang="en-US" sz="1800">
                <a:latin typeface="Trebuchet MS" panose="020B0603020202020204" pitchFamily="34" charset="0"/>
              </a:rPr>
              <a:t>:</a:t>
            </a:r>
          </a:p>
          <a:p>
            <a:pPr lvl="1" eaLnBrk="1" hangingPunct="1">
              <a:spcBef>
                <a:spcPct val="0"/>
              </a:spcBef>
              <a:buFontTx/>
              <a:buNone/>
            </a:pPr>
            <a:endParaRPr lang="en-US" sz="1600" b="1">
              <a:latin typeface="Courier New" panose="02070309020205020404" pitchFamily="49" charset="0"/>
            </a:endParaRPr>
          </a:p>
          <a:p>
            <a:pPr lvl="1" eaLnBrk="1" hangingPunct="1">
              <a:spcBef>
                <a:spcPct val="0"/>
              </a:spcBef>
              <a:buFontTx/>
              <a:buNone/>
            </a:pPr>
            <a:r>
              <a:rPr lang="en-US" sz="1600" b="1">
                <a:latin typeface="Courier New" panose="02070309020205020404" pitchFamily="49" charset="0"/>
              </a:rPr>
              <a:t>Num    [ </a:t>
            </a:r>
            <a:r>
              <a:rPr lang="en-US" sz="1600" b="1">
                <a:solidFill>
                  <a:srgbClr val="FF0000"/>
                </a:solidFill>
                <a:latin typeface="Courier New" panose="02070309020205020404" pitchFamily="49" charset="0"/>
              </a:rPr>
              <a:t>4</a:t>
            </a:r>
            <a:r>
              <a:rPr lang="en-US" sz="1600" b="1">
                <a:latin typeface="Courier New" panose="02070309020205020404" pitchFamily="49" charset="0"/>
              </a:rPr>
              <a:t> ]</a:t>
            </a:r>
          </a:p>
          <a:p>
            <a:pPr lvl="1" eaLnBrk="1" hangingPunct="1">
              <a:spcBef>
                <a:spcPct val="0"/>
              </a:spcBef>
              <a:buFontTx/>
              <a:buNone/>
            </a:pPr>
            <a:r>
              <a:rPr lang="en-US" sz="1600" b="1">
                <a:latin typeface="Courier New" panose="02070309020205020404" pitchFamily="49" charset="0"/>
              </a:rPr>
              <a:t>Result [ </a:t>
            </a:r>
            <a:r>
              <a:rPr lang="en-US" sz="1600" b="1">
                <a:solidFill>
                  <a:srgbClr val="FF0000"/>
                </a:solidFill>
                <a:latin typeface="Courier New" panose="02070309020205020404" pitchFamily="49" charset="0"/>
              </a:rPr>
              <a:t>0</a:t>
            </a:r>
            <a:r>
              <a:rPr lang="en-US" sz="1600" b="1">
                <a:latin typeface="Courier New" panose="02070309020205020404" pitchFamily="49" charset="0"/>
              </a:rPr>
              <a:t> ]</a:t>
            </a:r>
          </a:p>
          <a:p>
            <a:pPr lvl="1" eaLnBrk="1" hangingPunct="1">
              <a:spcBef>
                <a:spcPct val="0"/>
              </a:spcBef>
              <a:buFontTx/>
              <a:buNone/>
            </a:pPr>
            <a:r>
              <a:rPr lang="en-US" sz="1600" b="1">
                <a:latin typeface="Courier New" panose="02070309020205020404" pitchFamily="49" charset="0"/>
              </a:rPr>
              <a:t>Count  [ </a:t>
            </a:r>
            <a:r>
              <a:rPr lang="en-US" sz="1600" b="1">
                <a:solidFill>
                  <a:srgbClr val="FF0000"/>
                </a:solidFill>
                <a:latin typeface="Courier New" panose="02070309020205020404" pitchFamily="49" charset="0"/>
              </a:rPr>
              <a:t>4</a:t>
            </a:r>
            <a:r>
              <a:rPr lang="en-US" sz="1600" b="1">
                <a:latin typeface="Courier New" panose="02070309020205020404" pitchFamily="49" charset="0"/>
              </a:rPr>
              <a:t> ]</a:t>
            </a:r>
          </a:p>
        </p:txBody>
      </p:sp>
      <p:sp>
        <p:nvSpPr>
          <p:cNvPr id="95272" name="Line 40"/>
          <p:cNvSpPr>
            <a:spLocks noChangeShapeType="1"/>
          </p:cNvSpPr>
          <p:nvPr/>
        </p:nvSpPr>
        <p:spPr bwMode="auto">
          <a:xfrm flipV="1">
            <a:off x="2133600" y="1981200"/>
            <a:ext cx="3276600" cy="6858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5277" name="Line 45"/>
          <p:cNvSpPr>
            <a:spLocks noChangeShapeType="1"/>
          </p:cNvSpPr>
          <p:nvPr/>
        </p:nvSpPr>
        <p:spPr bwMode="auto">
          <a:xfrm>
            <a:off x="2209800" y="3657600"/>
            <a:ext cx="29718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5278" name="Rectangle 46"/>
          <p:cNvSpPr>
            <a:spLocks noChangeArrowheads="1"/>
          </p:cNvSpPr>
          <p:nvPr/>
        </p:nvSpPr>
        <p:spPr bwMode="auto">
          <a:xfrm>
            <a:off x="5257800" y="3505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b="1">
                <a:solidFill>
                  <a:srgbClr val="F8F8F8"/>
                </a:solidFill>
                <a:latin typeface="Courier New" panose="02070309020205020404" pitchFamily="49" charset="0"/>
              </a:rPr>
              <a:t>Count: 4</a:t>
            </a:r>
            <a:endParaRPr lang="en-US" sz="1600" b="1">
              <a:solidFill>
                <a:srgbClr val="FFFF00"/>
              </a:solidFill>
              <a:latin typeface="Courier New" panose="02070309020205020404" pitchFamily="49" charset="0"/>
            </a:endParaRPr>
          </a:p>
        </p:txBody>
      </p:sp>
      <p:sp>
        <p:nvSpPr>
          <p:cNvPr id="95282" name="Line 50"/>
          <p:cNvSpPr>
            <a:spLocks noChangeShapeType="1"/>
          </p:cNvSpPr>
          <p:nvPr/>
        </p:nvSpPr>
        <p:spPr bwMode="auto">
          <a:xfrm flipV="1">
            <a:off x="3810000" y="2209800"/>
            <a:ext cx="1600200" cy="2286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5283" name="Rectangle 51"/>
          <p:cNvSpPr>
            <a:spLocks noChangeArrowheads="1"/>
          </p:cNvSpPr>
          <p:nvPr/>
        </p:nvSpPr>
        <p:spPr bwMode="auto">
          <a:xfrm>
            <a:off x="4965700" y="927100"/>
            <a:ext cx="3810000" cy="1524000"/>
          </a:xfrm>
          <a:prstGeom prst="rect">
            <a:avLst/>
          </a:prstGeom>
          <a:solidFill>
            <a:schemeClr val="accent1"/>
          </a:solidFill>
          <a:ln w="25400">
            <a:solidFill>
              <a:schemeClr val="tx1"/>
            </a:solidFill>
            <a:miter lim="800000"/>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latin typeface="Trebuchet MS" panose="020B0603020202020204" pitchFamily="34" charset="0"/>
              </a:rPr>
              <a:t>Variables </a:t>
            </a:r>
            <a:r>
              <a:rPr lang="en-US" sz="1800" i="1">
                <a:latin typeface="Trebuchet MS" panose="020B0603020202020204" pitchFamily="34" charset="0"/>
              </a:rPr>
              <a:t>(in memory)</a:t>
            </a:r>
            <a:r>
              <a:rPr lang="en-US" sz="1800">
                <a:latin typeface="Trebuchet MS" panose="020B0603020202020204" pitchFamily="34" charset="0"/>
              </a:rPr>
              <a:t>:</a:t>
            </a:r>
          </a:p>
          <a:p>
            <a:pPr lvl="1" eaLnBrk="1" hangingPunct="1">
              <a:spcBef>
                <a:spcPct val="0"/>
              </a:spcBef>
              <a:buFontTx/>
              <a:buNone/>
            </a:pPr>
            <a:endParaRPr lang="en-US" sz="1600" b="1">
              <a:latin typeface="Courier New" panose="02070309020205020404" pitchFamily="49" charset="0"/>
            </a:endParaRPr>
          </a:p>
          <a:p>
            <a:pPr lvl="1" eaLnBrk="1" hangingPunct="1">
              <a:spcBef>
                <a:spcPct val="0"/>
              </a:spcBef>
              <a:buFontTx/>
              <a:buNone/>
            </a:pPr>
            <a:r>
              <a:rPr lang="en-US" sz="1600" b="1">
                <a:latin typeface="Courier New" panose="02070309020205020404" pitchFamily="49" charset="0"/>
              </a:rPr>
              <a:t>Num    [ </a:t>
            </a:r>
            <a:r>
              <a:rPr lang="en-US" sz="1600" b="1">
                <a:solidFill>
                  <a:srgbClr val="FF0000"/>
                </a:solidFill>
                <a:latin typeface="Courier New" panose="02070309020205020404" pitchFamily="49" charset="0"/>
              </a:rPr>
              <a:t>4</a:t>
            </a:r>
            <a:r>
              <a:rPr lang="en-US" sz="1600" b="1">
                <a:latin typeface="Courier New" panose="02070309020205020404" pitchFamily="49" charset="0"/>
              </a:rPr>
              <a:t> ]</a:t>
            </a:r>
          </a:p>
          <a:p>
            <a:pPr lvl="1" eaLnBrk="1" hangingPunct="1">
              <a:spcBef>
                <a:spcPct val="0"/>
              </a:spcBef>
              <a:buFontTx/>
              <a:buNone/>
            </a:pPr>
            <a:r>
              <a:rPr lang="en-US" sz="1600" b="1">
                <a:latin typeface="Courier New" panose="02070309020205020404" pitchFamily="49" charset="0"/>
              </a:rPr>
              <a:t>Result [ </a:t>
            </a:r>
            <a:r>
              <a:rPr lang="en-US" sz="1600" b="1">
                <a:solidFill>
                  <a:srgbClr val="FF0000"/>
                </a:solidFill>
                <a:latin typeface="Courier New" panose="02070309020205020404" pitchFamily="49" charset="0"/>
              </a:rPr>
              <a:t>4</a:t>
            </a:r>
            <a:r>
              <a:rPr lang="en-US" sz="1600" b="1">
                <a:latin typeface="Courier New" panose="02070309020205020404" pitchFamily="49" charset="0"/>
              </a:rPr>
              <a:t> ] </a:t>
            </a:r>
            <a:r>
              <a:rPr lang="en-US" sz="1200" i="1">
                <a:solidFill>
                  <a:srgbClr val="FF0000"/>
                </a:solidFill>
                <a:latin typeface="Courier New" panose="02070309020205020404" pitchFamily="49" charset="0"/>
              </a:rPr>
              <a:t>0 + 4</a:t>
            </a:r>
          </a:p>
          <a:p>
            <a:pPr lvl="1" eaLnBrk="1" hangingPunct="1">
              <a:spcBef>
                <a:spcPct val="0"/>
              </a:spcBef>
              <a:buFontTx/>
              <a:buNone/>
            </a:pPr>
            <a:r>
              <a:rPr lang="en-US" sz="1600" b="1">
                <a:latin typeface="Courier New" panose="02070309020205020404" pitchFamily="49" charset="0"/>
              </a:rPr>
              <a:t>Count  [ </a:t>
            </a:r>
            <a:r>
              <a:rPr lang="en-US" sz="1600" b="1">
                <a:solidFill>
                  <a:srgbClr val="FF0000"/>
                </a:solidFill>
                <a:latin typeface="Courier New" panose="02070309020205020404" pitchFamily="49" charset="0"/>
              </a:rPr>
              <a:t>3</a:t>
            </a:r>
            <a:r>
              <a:rPr lang="en-US" sz="1600" b="1">
                <a:latin typeface="Courier New" panose="02070309020205020404" pitchFamily="49" charset="0"/>
              </a:rPr>
              <a:t> ] </a:t>
            </a:r>
            <a:r>
              <a:rPr lang="en-US" sz="1200" i="1">
                <a:solidFill>
                  <a:srgbClr val="FF0000"/>
                </a:solidFill>
                <a:latin typeface="Courier New" panose="02070309020205020404" pitchFamily="49" charset="0"/>
              </a:rPr>
              <a:t>4 - 1</a:t>
            </a:r>
          </a:p>
        </p:txBody>
      </p:sp>
      <p:grpSp>
        <p:nvGrpSpPr>
          <p:cNvPr id="7" name="Group 54"/>
          <p:cNvGrpSpPr>
            <a:grpSpLocks/>
          </p:cNvGrpSpPr>
          <p:nvPr/>
        </p:nvGrpSpPr>
        <p:grpSpPr bwMode="auto">
          <a:xfrm>
            <a:off x="1600200" y="3200400"/>
            <a:ext cx="1651000" cy="1066800"/>
            <a:chOff x="1008" y="2016"/>
            <a:chExt cx="1040" cy="672"/>
          </a:xfrm>
        </p:grpSpPr>
        <p:sp>
          <p:nvSpPr>
            <p:cNvPr id="55367" name="Line 52"/>
            <p:cNvSpPr>
              <a:spLocks noChangeShapeType="1"/>
            </p:cNvSpPr>
            <p:nvPr/>
          </p:nvSpPr>
          <p:spPr bwMode="auto">
            <a:xfrm flipV="1">
              <a:off x="2048" y="2016"/>
              <a:ext cx="0" cy="67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68" name="Line 53"/>
            <p:cNvSpPr>
              <a:spLocks noChangeShapeType="1"/>
            </p:cNvSpPr>
            <p:nvPr/>
          </p:nvSpPr>
          <p:spPr bwMode="auto">
            <a:xfrm flipH="1">
              <a:off x="1008" y="2016"/>
              <a:ext cx="100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95287" name="Line 55"/>
          <p:cNvSpPr>
            <a:spLocks noChangeShapeType="1"/>
          </p:cNvSpPr>
          <p:nvPr/>
        </p:nvSpPr>
        <p:spPr bwMode="auto">
          <a:xfrm>
            <a:off x="2133600" y="3657600"/>
            <a:ext cx="3048000" cy="2286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5288" name="Rectangle 56"/>
          <p:cNvSpPr>
            <a:spLocks noChangeArrowheads="1"/>
          </p:cNvSpPr>
          <p:nvPr/>
        </p:nvSpPr>
        <p:spPr bwMode="auto">
          <a:xfrm>
            <a:off x="5270500" y="37846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b="1">
                <a:solidFill>
                  <a:srgbClr val="F8F8F8"/>
                </a:solidFill>
                <a:latin typeface="Courier New" panose="02070309020205020404" pitchFamily="49" charset="0"/>
              </a:rPr>
              <a:t>Count: 3</a:t>
            </a:r>
            <a:endParaRPr lang="en-US" sz="1600" b="1">
              <a:solidFill>
                <a:srgbClr val="FFFF00"/>
              </a:solidFill>
              <a:latin typeface="Courier New" panose="02070309020205020404" pitchFamily="49" charset="0"/>
            </a:endParaRPr>
          </a:p>
        </p:txBody>
      </p:sp>
      <p:sp>
        <p:nvSpPr>
          <p:cNvPr id="95289" name="Line 57"/>
          <p:cNvSpPr>
            <a:spLocks noChangeShapeType="1"/>
          </p:cNvSpPr>
          <p:nvPr/>
        </p:nvSpPr>
        <p:spPr bwMode="auto">
          <a:xfrm>
            <a:off x="1600200" y="3124200"/>
            <a:ext cx="0"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5293" name="Line 61"/>
          <p:cNvSpPr>
            <a:spLocks noChangeShapeType="1"/>
          </p:cNvSpPr>
          <p:nvPr/>
        </p:nvSpPr>
        <p:spPr bwMode="auto">
          <a:xfrm>
            <a:off x="1600200" y="3962400"/>
            <a:ext cx="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8" name="Group 62"/>
          <p:cNvGrpSpPr>
            <a:grpSpLocks/>
          </p:cNvGrpSpPr>
          <p:nvPr/>
        </p:nvGrpSpPr>
        <p:grpSpPr bwMode="auto">
          <a:xfrm>
            <a:off x="228600" y="3505200"/>
            <a:ext cx="1295400" cy="914400"/>
            <a:chOff x="96" y="2208"/>
            <a:chExt cx="816" cy="576"/>
          </a:xfrm>
        </p:grpSpPr>
        <p:sp>
          <p:nvSpPr>
            <p:cNvPr id="55365" name="Line 63"/>
            <p:cNvSpPr>
              <a:spLocks noChangeShapeType="1"/>
            </p:cNvSpPr>
            <p:nvPr/>
          </p:nvSpPr>
          <p:spPr bwMode="auto">
            <a:xfrm>
              <a:off x="432" y="2544"/>
              <a:ext cx="336"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66" name="AutoShape 64"/>
            <p:cNvSpPr>
              <a:spLocks noChangeArrowheads="1"/>
            </p:cNvSpPr>
            <p:nvPr/>
          </p:nvSpPr>
          <p:spPr bwMode="auto">
            <a:xfrm>
              <a:off x="96" y="2208"/>
              <a:ext cx="816" cy="336"/>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a:latin typeface="Trebuchet MS" panose="020B0603020202020204" pitchFamily="34" charset="0"/>
                </a:rPr>
                <a:t>Count = 3</a:t>
              </a:r>
            </a:p>
            <a:p>
              <a:pPr eaLnBrk="1" hangingPunct="1">
                <a:spcBef>
                  <a:spcPct val="0"/>
                </a:spcBef>
                <a:buFontTx/>
                <a:buNone/>
              </a:pPr>
              <a:r>
                <a:rPr lang="en-US" sz="1200" b="1">
                  <a:latin typeface="Trebuchet MS" panose="020B0603020202020204" pitchFamily="34" charset="0"/>
                </a:rPr>
                <a:t>3 &gt; 0 ?  =&gt; YES</a:t>
              </a:r>
              <a:endParaRPr lang="en-US" sz="1200">
                <a:latin typeface="Trebuchet MS" panose="020B0603020202020204" pitchFamily="34" charset="0"/>
              </a:endParaRPr>
            </a:p>
          </p:txBody>
        </p:sp>
      </p:grpSp>
      <p:sp>
        <p:nvSpPr>
          <p:cNvPr id="95297" name="Line 65"/>
          <p:cNvSpPr>
            <a:spLocks noChangeShapeType="1"/>
          </p:cNvSpPr>
          <p:nvPr/>
        </p:nvSpPr>
        <p:spPr bwMode="auto">
          <a:xfrm>
            <a:off x="2235200" y="4572000"/>
            <a:ext cx="4572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5298" name="Line 66"/>
          <p:cNvSpPr>
            <a:spLocks noChangeShapeType="1"/>
          </p:cNvSpPr>
          <p:nvPr/>
        </p:nvSpPr>
        <p:spPr bwMode="auto">
          <a:xfrm flipV="1">
            <a:off x="3822700" y="2247900"/>
            <a:ext cx="1600200" cy="2286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5299" name="Rectangle 67"/>
          <p:cNvSpPr>
            <a:spLocks noChangeArrowheads="1"/>
          </p:cNvSpPr>
          <p:nvPr/>
        </p:nvSpPr>
        <p:spPr bwMode="auto">
          <a:xfrm>
            <a:off x="4991100" y="901700"/>
            <a:ext cx="3810000" cy="1524000"/>
          </a:xfrm>
          <a:prstGeom prst="rect">
            <a:avLst/>
          </a:prstGeom>
          <a:solidFill>
            <a:schemeClr val="accent1"/>
          </a:solidFill>
          <a:ln w="25400">
            <a:solidFill>
              <a:schemeClr val="tx1"/>
            </a:solidFill>
            <a:miter lim="800000"/>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latin typeface="Trebuchet MS" panose="020B0603020202020204" pitchFamily="34" charset="0"/>
              </a:rPr>
              <a:t>Variables </a:t>
            </a:r>
            <a:r>
              <a:rPr lang="en-US" sz="1800" i="1">
                <a:latin typeface="Trebuchet MS" panose="020B0603020202020204" pitchFamily="34" charset="0"/>
              </a:rPr>
              <a:t>(in memory)</a:t>
            </a:r>
            <a:r>
              <a:rPr lang="en-US" sz="1800">
                <a:latin typeface="Trebuchet MS" panose="020B0603020202020204" pitchFamily="34" charset="0"/>
              </a:rPr>
              <a:t>:</a:t>
            </a:r>
          </a:p>
          <a:p>
            <a:pPr lvl="1" eaLnBrk="1" hangingPunct="1">
              <a:spcBef>
                <a:spcPct val="0"/>
              </a:spcBef>
              <a:buFontTx/>
              <a:buNone/>
            </a:pPr>
            <a:endParaRPr lang="en-US" sz="1600" b="1">
              <a:latin typeface="Courier New" panose="02070309020205020404" pitchFamily="49" charset="0"/>
            </a:endParaRPr>
          </a:p>
          <a:p>
            <a:pPr lvl="1" eaLnBrk="1" hangingPunct="1">
              <a:spcBef>
                <a:spcPct val="0"/>
              </a:spcBef>
              <a:buFontTx/>
              <a:buNone/>
            </a:pPr>
            <a:r>
              <a:rPr lang="en-US" sz="1600" b="1">
                <a:latin typeface="Courier New" panose="02070309020205020404" pitchFamily="49" charset="0"/>
              </a:rPr>
              <a:t>Num    [ </a:t>
            </a:r>
            <a:r>
              <a:rPr lang="en-US" sz="1600" b="1">
                <a:solidFill>
                  <a:srgbClr val="FF0000"/>
                </a:solidFill>
                <a:latin typeface="Courier New" panose="02070309020205020404" pitchFamily="49" charset="0"/>
              </a:rPr>
              <a:t>4</a:t>
            </a:r>
            <a:r>
              <a:rPr lang="en-US" sz="1600" b="1">
                <a:latin typeface="Courier New" panose="02070309020205020404" pitchFamily="49" charset="0"/>
              </a:rPr>
              <a:t> ]</a:t>
            </a:r>
          </a:p>
          <a:p>
            <a:pPr lvl="1" eaLnBrk="1" hangingPunct="1">
              <a:spcBef>
                <a:spcPct val="0"/>
              </a:spcBef>
              <a:buFontTx/>
              <a:buNone/>
            </a:pPr>
            <a:r>
              <a:rPr lang="en-US" sz="1600" b="1">
                <a:latin typeface="Courier New" panose="02070309020205020404" pitchFamily="49" charset="0"/>
              </a:rPr>
              <a:t>Result [ </a:t>
            </a:r>
            <a:r>
              <a:rPr lang="en-US" sz="1600" b="1">
                <a:solidFill>
                  <a:srgbClr val="FF0000"/>
                </a:solidFill>
                <a:latin typeface="Courier New" panose="02070309020205020404" pitchFamily="49" charset="0"/>
              </a:rPr>
              <a:t>7</a:t>
            </a:r>
            <a:r>
              <a:rPr lang="en-US" sz="1600" b="1">
                <a:latin typeface="Courier New" panose="02070309020205020404" pitchFamily="49" charset="0"/>
              </a:rPr>
              <a:t> ] </a:t>
            </a:r>
            <a:r>
              <a:rPr lang="en-US" sz="1200" i="1">
                <a:solidFill>
                  <a:srgbClr val="FF0000"/>
                </a:solidFill>
                <a:latin typeface="Courier New" panose="02070309020205020404" pitchFamily="49" charset="0"/>
              </a:rPr>
              <a:t>4 + 3</a:t>
            </a:r>
          </a:p>
          <a:p>
            <a:pPr lvl="1" eaLnBrk="1" hangingPunct="1">
              <a:spcBef>
                <a:spcPct val="0"/>
              </a:spcBef>
              <a:buFontTx/>
              <a:buNone/>
            </a:pPr>
            <a:r>
              <a:rPr lang="en-US" sz="1600" b="1">
                <a:latin typeface="Courier New" panose="02070309020205020404" pitchFamily="49" charset="0"/>
              </a:rPr>
              <a:t>Count  [ </a:t>
            </a:r>
            <a:r>
              <a:rPr lang="en-US" sz="1600" b="1">
                <a:solidFill>
                  <a:srgbClr val="FF0000"/>
                </a:solidFill>
                <a:latin typeface="Courier New" panose="02070309020205020404" pitchFamily="49" charset="0"/>
              </a:rPr>
              <a:t>2</a:t>
            </a:r>
            <a:r>
              <a:rPr lang="en-US" sz="1600" b="1">
                <a:latin typeface="Courier New" panose="02070309020205020404" pitchFamily="49" charset="0"/>
              </a:rPr>
              <a:t> ] </a:t>
            </a:r>
            <a:r>
              <a:rPr lang="en-US" sz="1200" i="1">
                <a:solidFill>
                  <a:srgbClr val="FF0000"/>
                </a:solidFill>
                <a:latin typeface="Courier New" panose="02070309020205020404" pitchFamily="49" charset="0"/>
              </a:rPr>
              <a:t>3 - 1</a:t>
            </a:r>
          </a:p>
        </p:txBody>
      </p:sp>
      <p:grpSp>
        <p:nvGrpSpPr>
          <p:cNvPr id="9" name="Group 71"/>
          <p:cNvGrpSpPr>
            <a:grpSpLocks/>
          </p:cNvGrpSpPr>
          <p:nvPr/>
        </p:nvGrpSpPr>
        <p:grpSpPr bwMode="auto">
          <a:xfrm>
            <a:off x="1600200" y="3225800"/>
            <a:ext cx="1651000" cy="1066800"/>
            <a:chOff x="1008" y="2016"/>
            <a:chExt cx="1040" cy="672"/>
          </a:xfrm>
        </p:grpSpPr>
        <p:sp>
          <p:nvSpPr>
            <p:cNvPr id="55363" name="Line 72"/>
            <p:cNvSpPr>
              <a:spLocks noChangeShapeType="1"/>
            </p:cNvSpPr>
            <p:nvPr/>
          </p:nvSpPr>
          <p:spPr bwMode="auto">
            <a:xfrm flipV="1">
              <a:off x="2048" y="2016"/>
              <a:ext cx="0" cy="67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64" name="Line 73"/>
            <p:cNvSpPr>
              <a:spLocks noChangeShapeType="1"/>
            </p:cNvSpPr>
            <p:nvPr/>
          </p:nvSpPr>
          <p:spPr bwMode="auto">
            <a:xfrm flipH="1">
              <a:off x="1008" y="2016"/>
              <a:ext cx="100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95306" name="Line 74"/>
          <p:cNvSpPr>
            <a:spLocks noChangeShapeType="1"/>
          </p:cNvSpPr>
          <p:nvPr/>
        </p:nvSpPr>
        <p:spPr bwMode="auto">
          <a:xfrm>
            <a:off x="2133600" y="3733800"/>
            <a:ext cx="30480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5307" name="Rectangle 75"/>
          <p:cNvSpPr>
            <a:spLocks noChangeArrowheads="1"/>
          </p:cNvSpPr>
          <p:nvPr/>
        </p:nvSpPr>
        <p:spPr bwMode="auto">
          <a:xfrm>
            <a:off x="5270500" y="40640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b="1">
                <a:solidFill>
                  <a:srgbClr val="F8F8F8"/>
                </a:solidFill>
                <a:latin typeface="Courier New" panose="02070309020205020404" pitchFamily="49" charset="0"/>
              </a:rPr>
              <a:t>Count: 2</a:t>
            </a:r>
            <a:endParaRPr lang="en-US" sz="1600" b="1">
              <a:solidFill>
                <a:srgbClr val="FFFF00"/>
              </a:solidFill>
              <a:latin typeface="Courier New" panose="02070309020205020404" pitchFamily="49" charset="0"/>
            </a:endParaRPr>
          </a:p>
        </p:txBody>
      </p:sp>
      <p:sp>
        <p:nvSpPr>
          <p:cNvPr id="95308" name="Line 76"/>
          <p:cNvSpPr>
            <a:spLocks noChangeShapeType="1"/>
          </p:cNvSpPr>
          <p:nvPr/>
        </p:nvSpPr>
        <p:spPr bwMode="auto">
          <a:xfrm>
            <a:off x="1600200" y="3962400"/>
            <a:ext cx="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10" name="Group 77"/>
          <p:cNvGrpSpPr>
            <a:grpSpLocks/>
          </p:cNvGrpSpPr>
          <p:nvPr/>
        </p:nvGrpSpPr>
        <p:grpSpPr bwMode="auto">
          <a:xfrm>
            <a:off x="254000" y="3505200"/>
            <a:ext cx="1295400" cy="914400"/>
            <a:chOff x="96" y="2208"/>
            <a:chExt cx="816" cy="576"/>
          </a:xfrm>
        </p:grpSpPr>
        <p:sp>
          <p:nvSpPr>
            <p:cNvPr id="55361" name="Line 78"/>
            <p:cNvSpPr>
              <a:spLocks noChangeShapeType="1"/>
            </p:cNvSpPr>
            <p:nvPr/>
          </p:nvSpPr>
          <p:spPr bwMode="auto">
            <a:xfrm>
              <a:off x="432" y="2544"/>
              <a:ext cx="336"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62" name="AutoShape 79"/>
            <p:cNvSpPr>
              <a:spLocks noChangeArrowheads="1"/>
            </p:cNvSpPr>
            <p:nvPr/>
          </p:nvSpPr>
          <p:spPr bwMode="auto">
            <a:xfrm>
              <a:off x="96" y="2208"/>
              <a:ext cx="816" cy="336"/>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a:latin typeface="Trebuchet MS" panose="020B0603020202020204" pitchFamily="34" charset="0"/>
                </a:rPr>
                <a:t>Count = 2</a:t>
              </a:r>
            </a:p>
            <a:p>
              <a:pPr eaLnBrk="1" hangingPunct="1">
                <a:spcBef>
                  <a:spcPct val="0"/>
                </a:spcBef>
                <a:buFontTx/>
                <a:buNone/>
              </a:pPr>
              <a:r>
                <a:rPr lang="en-US" sz="1200" b="1">
                  <a:latin typeface="Trebuchet MS" panose="020B0603020202020204" pitchFamily="34" charset="0"/>
                </a:rPr>
                <a:t>2 &gt; 0 ?  =&gt; YES</a:t>
              </a:r>
              <a:endParaRPr lang="en-US" sz="1200">
                <a:latin typeface="Trebuchet MS" panose="020B0603020202020204" pitchFamily="34" charset="0"/>
              </a:endParaRPr>
            </a:p>
          </p:txBody>
        </p:sp>
      </p:grpSp>
      <p:sp>
        <p:nvSpPr>
          <p:cNvPr id="95312" name="Line 80"/>
          <p:cNvSpPr>
            <a:spLocks noChangeShapeType="1"/>
          </p:cNvSpPr>
          <p:nvPr/>
        </p:nvSpPr>
        <p:spPr bwMode="auto">
          <a:xfrm>
            <a:off x="2209800" y="4572000"/>
            <a:ext cx="4572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5313" name="Line 81"/>
          <p:cNvSpPr>
            <a:spLocks noChangeShapeType="1"/>
          </p:cNvSpPr>
          <p:nvPr/>
        </p:nvSpPr>
        <p:spPr bwMode="auto">
          <a:xfrm flipV="1">
            <a:off x="3886200" y="2209800"/>
            <a:ext cx="1600200" cy="23622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5314" name="Rectangle 82"/>
          <p:cNvSpPr>
            <a:spLocks noChangeArrowheads="1"/>
          </p:cNvSpPr>
          <p:nvPr/>
        </p:nvSpPr>
        <p:spPr bwMode="auto">
          <a:xfrm>
            <a:off x="5029200" y="901700"/>
            <a:ext cx="3810000" cy="1524000"/>
          </a:xfrm>
          <a:prstGeom prst="rect">
            <a:avLst/>
          </a:prstGeom>
          <a:solidFill>
            <a:schemeClr val="accent1"/>
          </a:solidFill>
          <a:ln w="25400">
            <a:solidFill>
              <a:schemeClr val="tx1"/>
            </a:solidFill>
            <a:miter lim="800000"/>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latin typeface="Trebuchet MS" panose="020B0603020202020204" pitchFamily="34" charset="0"/>
              </a:rPr>
              <a:t>Variables </a:t>
            </a:r>
            <a:r>
              <a:rPr lang="en-US" sz="1800" i="1">
                <a:latin typeface="Trebuchet MS" panose="020B0603020202020204" pitchFamily="34" charset="0"/>
              </a:rPr>
              <a:t>(in memory)</a:t>
            </a:r>
            <a:r>
              <a:rPr lang="en-US" sz="1800">
                <a:latin typeface="Trebuchet MS" panose="020B0603020202020204" pitchFamily="34" charset="0"/>
              </a:rPr>
              <a:t>:</a:t>
            </a:r>
          </a:p>
          <a:p>
            <a:pPr lvl="1" eaLnBrk="1" hangingPunct="1">
              <a:spcBef>
                <a:spcPct val="0"/>
              </a:spcBef>
              <a:buFontTx/>
              <a:buNone/>
            </a:pPr>
            <a:endParaRPr lang="en-US" sz="1600" b="1">
              <a:latin typeface="Courier New" panose="02070309020205020404" pitchFamily="49" charset="0"/>
            </a:endParaRPr>
          </a:p>
          <a:p>
            <a:pPr lvl="1" eaLnBrk="1" hangingPunct="1">
              <a:spcBef>
                <a:spcPct val="0"/>
              </a:spcBef>
              <a:buFontTx/>
              <a:buNone/>
            </a:pPr>
            <a:r>
              <a:rPr lang="en-US" sz="1600" b="1">
                <a:latin typeface="Courier New" panose="02070309020205020404" pitchFamily="49" charset="0"/>
              </a:rPr>
              <a:t>Num    [ </a:t>
            </a:r>
            <a:r>
              <a:rPr lang="en-US" sz="1600" b="1">
                <a:solidFill>
                  <a:srgbClr val="FF0000"/>
                </a:solidFill>
                <a:latin typeface="Courier New" panose="02070309020205020404" pitchFamily="49" charset="0"/>
              </a:rPr>
              <a:t>4</a:t>
            </a:r>
            <a:r>
              <a:rPr lang="en-US" sz="1600" b="1">
                <a:latin typeface="Courier New" panose="02070309020205020404" pitchFamily="49" charset="0"/>
              </a:rPr>
              <a:t> ]</a:t>
            </a:r>
          </a:p>
          <a:p>
            <a:pPr lvl="1" eaLnBrk="1" hangingPunct="1">
              <a:spcBef>
                <a:spcPct val="0"/>
              </a:spcBef>
              <a:buFontTx/>
              <a:buNone/>
            </a:pPr>
            <a:r>
              <a:rPr lang="en-US" sz="1600" b="1">
                <a:latin typeface="Courier New" panose="02070309020205020404" pitchFamily="49" charset="0"/>
              </a:rPr>
              <a:t>Result [ </a:t>
            </a:r>
            <a:r>
              <a:rPr lang="en-US" sz="1600" b="1">
                <a:solidFill>
                  <a:srgbClr val="FF0000"/>
                </a:solidFill>
                <a:latin typeface="Courier New" panose="02070309020205020404" pitchFamily="49" charset="0"/>
              </a:rPr>
              <a:t>9</a:t>
            </a:r>
            <a:r>
              <a:rPr lang="en-US" sz="1600" b="1">
                <a:latin typeface="Courier New" panose="02070309020205020404" pitchFamily="49" charset="0"/>
              </a:rPr>
              <a:t> ] </a:t>
            </a:r>
            <a:r>
              <a:rPr lang="en-US" sz="1200" i="1">
                <a:solidFill>
                  <a:srgbClr val="FF0000"/>
                </a:solidFill>
                <a:latin typeface="Courier New" panose="02070309020205020404" pitchFamily="49" charset="0"/>
              </a:rPr>
              <a:t>7 + 2</a:t>
            </a:r>
          </a:p>
          <a:p>
            <a:pPr lvl="1" eaLnBrk="1" hangingPunct="1">
              <a:spcBef>
                <a:spcPct val="0"/>
              </a:spcBef>
              <a:buFontTx/>
              <a:buNone/>
            </a:pPr>
            <a:r>
              <a:rPr lang="en-US" sz="1600" b="1">
                <a:latin typeface="Courier New" panose="02070309020205020404" pitchFamily="49" charset="0"/>
              </a:rPr>
              <a:t>Count  [ </a:t>
            </a:r>
            <a:r>
              <a:rPr lang="en-US" sz="1600" b="1">
                <a:solidFill>
                  <a:srgbClr val="FF0000"/>
                </a:solidFill>
                <a:latin typeface="Courier New" panose="02070309020205020404" pitchFamily="49" charset="0"/>
              </a:rPr>
              <a:t>1</a:t>
            </a:r>
            <a:r>
              <a:rPr lang="en-US" sz="1600" b="1">
                <a:latin typeface="Courier New" panose="02070309020205020404" pitchFamily="49" charset="0"/>
              </a:rPr>
              <a:t> ] </a:t>
            </a:r>
            <a:r>
              <a:rPr lang="en-US" sz="1200" i="1">
                <a:solidFill>
                  <a:srgbClr val="FF0000"/>
                </a:solidFill>
                <a:latin typeface="Courier New" panose="02070309020205020404" pitchFamily="49" charset="0"/>
              </a:rPr>
              <a:t>2 - 1</a:t>
            </a:r>
          </a:p>
        </p:txBody>
      </p:sp>
      <p:grpSp>
        <p:nvGrpSpPr>
          <p:cNvPr id="11" name="Group 83"/>
          <p:cNvGrpSpPr>
            <a:grpSpLocks/>
          </p:cNvGrpSpPr>
          <p:nvPr/>
        </p:nvGrpSpPr>
        <p:grpSpPr bwMode="auto">
          <a:xfrm>
            <a:off x="1600200" y="3225800"/>
            <a:ext cx="1651000" cy="1066800"/>
            <a:chOff x="1008" y="2016"/>
            <a:chExt cx="1040" cy="672"/>
          </a:xfrm>
        </p:grpSpPr>
        <p:sp>
          <p:nvSpPr>
            <p:cNvPr id="55359" name="Line 84"/>
            <p:cNvSpPr>
              <a:spLocks noChangeShapeType="1"/>
            </p:cNvSpPr>
            <p:nvPr/>
          </p:nvSpPr>
          <p:spPr bwMode="auto">
            <a:xfrm flipV="1">
              <a:off x="2048" y="2016"/>
              <a:ext cx="0" cy="67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60" name="Line 85"/>
            <p:cNvSpPr>
              <a:spLocks noChangeShapeType="1"/>
            </p:cNvSpPr>
            <p:nvPr/>
          </p:nvSpPr>
          <p:spPr bwMode="auto">
            <a:xfrm flipH="1">
              <a:off x="1008" y="2016"/>
              <a:ext cx="100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95318" name="Line 86"/>
          <p:cNvSpPr>
            <a:spLocks noChangeShapeType="1"/>
          </p:cNvSpPr>
          <p:nvPr/>
        </p:nvSpPr>
        <p:spPr bwMode="auto">
          <a:xfrm>
            <a:off x="2133600" y="3733800"/>
            <a:ext cx="3124200" cy="762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5319" name="Rectangle 87"/>
          <p:cNvSpPr>
            <a:spLocks noChangeArrowheads="1"/>
          </p:cNvSpPr>
          <p:nvPr/>
        </p:nvSpPr>
        <p:spPr bwMode="auto">
          <a:xfrm>
            <a:off x="5270500" y="43434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b="1">
                <a:solidFill>
                  <a:srgbClr val="F8F8F8"/>
                </a:solidFill>
                <a:latin typeface="Courier New" panose="02070309020205020404" pitchFamily="49" charset="0"/>
              </a:rPr>
              <a:t>Count: 1</a:t>
            </a:r>
            <a:endParaRPr lang="en-US" sz="1600" b="1">
              <a:solidFill>
                <a:srgbClr val="FFFF00"/>
              </a:solidFill>
              <a:latin typeface="Courier New" panose="02070309020205020404" pitchFamily="49" charset="0"/>
            </a:endParaRPr>
          </a:p>
        </p:txBody>
      </p:sp>
      <p:sp>
        <p:nvSpPr>
          <p:cNvPr id="95320" name="Line 88"/>
          <p:cNvSpPr>
            <a:spLocks noChangeShapeType="1"/>
          </p:cNvSpPr>
          <p:nvPr/>
        </p:nvSpPr>
        <p:spPr bwMode="auto">
          <a:xfrm>
            <a:off x="1600200" y="3962400"/>
            <a:ext cx="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12" name="Group 89"/>
          <p:cNvGrpSpPr>
            <a:grpSpLocks/>
          </p:cNvGrpSpPr>
          <p:nvPr/>
        </p:nvGrpSpPr>
        <p:grpSpPr bwMode="auto">
          <a:xfrm>
            <a:off x="152400" y="3581400"/>
            <a:ext cx="1295400" cy="914400"/>
            <a:chOff x="96" y="2208"/>
            <a:chExt cx="816" cy="576"/>
          </a:xfrm>
        </p:grpSpPr>
        <p:sp>
          <p:nvSpPr>
            <p:cNvPr id="55357" name="Line 90"/>
            <p:cNvSpPr>
              <a:spLocks noChangeShapeType="1"/>
            </p:cNvSpPr>
            <p:nvPr/>
          </p:nvSpPr>
          <p:spPr bwMode="auto">
            <a:xfrm>
              <a:off x="432" y="2544"/>
              <a:ext cx="336"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58" name="AutoShape 91"/>
            <p:cNvSpPr>
              <a:spLocks noChangeArrowheads="1"/>
            </p:cNvSpPr>
            <p:nvPr/>
          </p:nvSpPr>
          <p:spPr bwMode="auto">
            <a:xfrm>
              <a:off x="96" y="2208"/>
              <a:ext cx="816" cy="336"/>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a:latin typeface="Trebuchet MS" panose="020B0603020202020204" pitchFamily="34" charset="0"/>
                </a:rPr>
                <a:t>Count = 1</a:t>
              </a:r>
            </a:p>
            <a:p>
              <a:pPr eaLnBrk="1" hangingPunct="1">
                <a:spcBef>
                  <a:spcPct val="0"/>
                </a:spcBef>
                <a:buFontTx/>
                <a:buNone/>
              </a:pPr>
              <a:r>
                <a:rPr lang="en-US" sz="1200" b="1">
                  <a:latin typeface="Trebuchet MS" panose="020B0603020202020204" pitchFamily="34" charset="0"/>
                </a:rPr>
                <a:t>1 &gt; 0 ?  =&gt; YES</a:t>
              </a:r>
              <a:endParaRPr lang="en-US" sz="1200">
                <a:latin typeface="Trebuchet MS" panose="020B0603020202020204" pitchFamily="34" charset="0"/>
              </a:endParaRPr>
            </a:p>
          </p:txBody>
        </p:sp>
      </p:grpSp>
      <p:sp>
        <p:nvSpPr>
          <p:cNvPr id="95324" name="Line 92"/>
          <p:cNvSpPr>
            <a:spLocks noChangeShapeType="1"/>
          </p:cNvSpPr>
          <p:nvPr/>
        </p:nvSpPr>
        <p:spPr bwMode="auto">
          <a:xfrm>
            <a:off x="2286000" y="4572000"/>
            <a:ext cx="4572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5325" name="Line 93"/>
          <p:cNvSpPr>
            <a:spLocks noChangeShapeType="1"/>
          </p:cNvSpPr>
          <p:nvPr/>
        </p:nvSpPr>
        <p:spPr bwMode="auto">
          <a:xfrm flipV="1">
            <a:off x="3886200" y="2286000"/>
            <a:ext cx="1600200" cy="2286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5326" name="Rectangle 94"/>
          <p:cNvSpPr>
            <a:spLocks noChangeArrowheads="1"/>
          </p:cNvSpPr>
          <p:nvPr/>
        </p:nvSpPr>
        <p:spPr bwMode="auto">
          <a:xfrm>
            <a:off x="5016500" y="914400"/>
            <a:ext cx="3810000" cy="1524000"/>
          </a:xfrm>
          <a:prstGeom prst="rect">
            <a:avLst/>
          </a:prstGeom>
          <a:solidFill>
            <a:schemeClr val="accent1"/>
          </a:solidFill>
          <a:ln w="25400">
            <a:solidFill>
              <a:schemeClr val="tx1"/>
            </a:solidFill>
            <a:miter lim="800000"/>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latin typeface="Trebuchet MS" panose="020B0603020202020204" pitchFamily="34" charset="0"/>
              </a:rPr>
              <a:t>Variables </a:t>
            </a:r>
            <a:r>
              <a:rPr lang="en-US" sz="1800" i="1">
                <a:latin typeface="Trebuchet MS" panose="020B0603020202020204" pitchFamily="34" charset="0"/>
              </a:rPr>
              <a:t>(in memory)</a:t>
            </a:r>
            <a:r>
              <a:rPr lang="en-US" sz="1800">
                <a:latin typeface="Trebuchet MS" panose="020B0603020202020204" pitchFamily="34" charset="0"/>
              </a:rPr>
              <a:t>:</a:t>
            </a:r>
          </a:p>
          <a:p>
            <a:pPr lvl="1" eaLnBrk="1" hangingPunct="1">
              <a:spcBef>
                <a:spcPct val="0"/>
              </a:spcBef>
              <a:buFontTx/>
              <a:buNone/>
            </a:pPr>
            <a:endParaRPr lang="en-US" sz="1600" b="1">
              <a:latin typeface="Courier New" panose="02070309020205020404" pitchFamily="49" charset="0"/>
            </a:endParaRPr>
          </a:p>
          <a:p>
            <a:pPr lvl="1" eaLnBrk="1" hangingPunct="1">
              <a:spcBef>
                <a:spcPct val="0"/>
              </a:spcBef>
              <a:buFontTx/>
              <a:buNone/>
            </a:pPr>
            <a:r>
              <a:rPr lang="en-US" sz="1600" b="1">
                <a:latin typeface="Courier New" panose="02070309020205020404" pitchFamily="49" charset="0"/>
              </a:rPr>
              <a:t>Num    [ </a:t>
            </a:r>
            <a:r>
              <a:rPr lang="en-US" sz="1600" b="1">
                <a:solidFill>
                  <a:srgbClr val="FF0000"/>
                </a:solidFill>
                <a:latin typeface="Courier New" panose="02070309020205020404" pitchFamily="49" charset="0"/>
              </a:rPr>
              <a:t>4</a:t>
            </a:r>
            <a:r>
              <a:rPr lang="en-US" sz="1600" b="1">
                <a:latin typeface="Courier New" panose="02070309020205020404" pitchFamily="49" charset="0"/>
              </a:rPr>
              <a:t> ]</a:t>
            </a:r>
          </a:p>
          <a:p>
            <a:pPr lvl="1" eaLnBrk="1" hangingPunct="1">
              <a:spcBef>
                <a:spcPct val="0"/>
              </a:spcBef>
              <a:buFontTx/>
              <a:buNone/>
            </a:pPr>
            <a:r>
              <a:rPr lang="en-US" sz="1600" b="1">
                <a:latin typeface="Courier New" panose="02070309020205020404" pitchFamily="49" charset="0"/>
              </a:rPr>
              <a:t>Result [ </a:t>
            </a:r>
            <a:r>
              <a:rPr lang="en-US" sz="1600" b="1">
                <a:solidFill>
                  <a:srgbClr val="FF0000"/>
                </a:solidFill>
                <a:latin typeface="Courier New" panose="02070309020205020404" pitchFamily="49" charset="0"/>
              </a:rPr>
              <a:t>10</a:t>
            </a:r>
            <a:r>
              <a:rPr lang="en-US" sz="1600" b="1">
                <a:latin typeface="Courier New" panose="02070309020205020404" pitchFamily="49" charset="0"/>
              </a:rPr>
              <a:t>] </a:t>
            </a:r>
            <a:r>
              <a:rPr lang="en-US" sz="1200" i="1">
                <a:solidFill>
                  <a:srgbClr val="FF0000"/>
                </a:solidFill>
                <a:latin typeface="Courier New" panose="02070309020205020404" pitchFamily="49" charset="0"/>
              </a:rPr>
              <a:t>9 + 1</a:t>
            </a:r>
          </a:p>
          <a:p>
            <a:pPr lvl="1" eaLnBrk="1" hangingPunct="1">
              <a:spcBef>
                <a:spcPct val="0"/>
              </a:spcBef>
              <a:buFontTx/>
              <a:buNone/>
            </a:pPr>
            <a:r>
              <a:rPr lang="en-US" sz="1600" b="1">
                <a:latin typeface="Courier New" panose="02070309020205020404" pitchFamily="49" charset="0"/>
              </a:rPr>
              <a:t>Count  [ </a:t>
            </a:r>
            <a:r>
              <a:rPr lang="en-US" sz="1600" b="1">
                <a:solidFill>
                  <a:srgbClr val="FF0000"/>
                </a:solidFill>
                <a:latin typeface="Courier New" panose="02070309020205020404" pitchFamily="49" charset="0"/>
              </a:rPr>
              <a:t>0</a:t>
            </a:r>
            <a:r>
              <a:rPr lang="en-US" sz="1600" b="1">
                <a:latin typeface="Courier New" panose="02070309020205020404" pitchFamily="49" charset="0"/>
              </a:rPr>
              <a:t> ] </a:t>
            </a:r>
            <a:r>
              <a:rPr lang="en-US" sz="1200" i="1">
                <a:solidFill>
                  <a:srgbClr val="FF0000"/>
                </a:solidFill>
                <a:latin typeface="Courier New" panose="02070309020205020404" pitchFamily="49" charset="0"/>
              </a:rPr>
              <a:t>1 - 1</a:t>
            </a:r>
          </a:p>
        </p:txBody>
      </p:sp>
      <p:grpSp>
        <p:nvGrpSpPr>
          <p:cNvPr id="13" name="Group 95"/>
          <p:cNvGrpSpPr>
            <a:grpSpLocks/>
          </p:cNvGrpSpPr>
          <p:nvPr/>
        </p:nvGrpSpPr>
        <p:grpSpPr bwMode="auto">
          <a:xfrm>
            <a:off x="1587500" y="3225800"/>
            <a:ext cx="1651000" cy="1066800"/>
            <a:chOff x="1008" y="2016"/>
            <a:chExt cx="1040" cy="672"/>
          </a:xfrm>
        </p:grpSpPr>
        <p:sp>
          <p:nvSpPr>
            <p:cNvPr id="55355" name="Line 96"/>
            <p:cNvSpPr>
              <a:spLocks noChangeShapeType="1"/>
            </p:cNvSpPr>
            <p:nvPr/>
          </p:nvSpPr>
          <p:spPr bwMode="auto">
            <a:xfrm flipV="1">
              <a:off x="2048" y="2016"/>
              <a:ext cx="0" cy="67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56" name="Line 97"/>
            <p:cNvSpPr>
              <a:spLocks noChangeShapeType="1"/>
            </p:cNvSpPr>
            <p:nvPr/>
          </p:nvSpPr>
          <p:spPr bwMode="auto">
            <a:xfrm flipH="1">
              <a:off x="1008" y="2016"/>
              <a:ext cx="100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95330" name="Line 98"/>
          <p:cNvSpPr>
            <a:spLocks noChangeShapeType="1"/>
          </p:cNvSpPr>
          <p:nvPr/>
        </p:nvSpPr>
        <p:spPr bwMode="auto">
          <a:xfrm>
            <a:off x="1981200" y="3733800"/>
            <a:ext cx="3352800" cy="10668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5331" name="Rectangle 99"/>
          <p:cNvSpPr>
            <a:spLocks noChangeArrowheads="1"/>
          </p:cNvSpPr>
          <p:nvPr/>
        </p:nvSpPr>
        <p:spPr bwMode="auto">
          <a:xfrm>
            <a:off x="5257800" y="45720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b="1">
                <a:solidFill>
                  <a:srgbClr val="F8F8F8"/>
                </a:solidFill>
                <a:latin typeface="Courier New" panose="02070309020205020404" pitchFamily="49" charset="0"/>
              </a:rPr>
              <a:t>Count: 0</a:t>
            </a:r>
            <a:endParaRPr lang="en-US" sz="1600" b="1">
              <a:solidFill>
                <a:srgbClr val="FFFF00"/>
              </a:solidFill>
              <a:latin typeface="Courier New" panose="02070309020205020404" pitchFamily="49" charset="0"/>
            </a:endParaRPr>
          </a:p>
        </p:txBody>
      </p:sp>
      <p:sp>
        <p:nvSpPr>
          <p:cNvPr id="95332" name="Line 100"/>
          <p:cNvSpPr>
            <a:spLocks noChangeShapeType="1"/>
          </p:cNvSpPr>
          <p:nvPr/>
        </p:nvSpPr>
        <p:spPr bwMode="auto">
          <a:xfrm>
            <a:off x="1600200" y="3962400"/>
            <a:ext cx="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14" name="Group 101"/>
          <p:cNvGrpSpPr>
            <a:grpSpLocks/>
          </p:cNvGrpSpPr>
          <p:nvPr/>
        </p:nvGrpSpPr>
        <p:grpSpPr bwMode="auto">
          <a:xfrm>
            <a:off x="152400" y="3581400"/>
            <a:ext cx="1295400" cy="914400"/>
            <a:chOff x="96" y="2208"/>
            <a:chExt cx="816" cy="576"/>
          </a:xfrm>
        </p:grpSpPr>
        <p:sp>
          <p:nvSpPr>
            <p:cNvPr id="55353" name="Line 102"/>
            <p:cNvSpPr>
              <a:spLocks noChangeShapeType="1"/>
            </p:cNvSpPr>
            <p:nvPr/>
          </p:nvSpPr>
          <p:spPr bwMode="auto">
            <a:xfrm>
              <a:off x="432" y="2544"/>
              <a:ext cx="336"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54" name="AutoShape 103"/>
            <p:cNvSpPr>
              <a:spLocks noChangeArrowheads="1"/>
            </p:cNvSpPr>
            <p:nvPr/>
          </p:nvSpPr>
          <p:spPr bwMode="auto">
            <a:xfrm>
              <a:off x="96" y="2208"/>
              <a:ext cx="816" cy="336"/>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a:latin typeface="Trebuchet MS" panose="020B0603020202020204" pitchFamily="34" charset="0"/>
                </a:rPr>
                <a:t>Count = 0</a:t>
              </a:r>
            </a:p>
            <a:p>
              <a:pPr eaLnBrk="1" hangingPunct="1">
                <a:spcBef>
                  <a:spcPct val="0"/>
                </a:spcBef>
                <a:buFontTx/>
                <a:buNone/>
              </a:pPr>
              <a:r>
                <a:rPr lang="en-US" sz="1200" b="1">
                  <a:latin typeface="Trebuchet MS" panose="020B0603020202020204" pitchFamily="34" charset="0"/>
                </a:rPr>
                <a:t>0 &gt; 0 ?  =&gt; NO</a:t>
              </a:r>
              <a:endParaRPr lang="en-US" sz="1200">
                <a:latin typeface="Trebuchet MS" panose="020B0603020202020204" pitchFamily="34" charset="0"/>
              </a:endParaRPr>
            </a:p>
          </p:txBody>
        </p:sp>
      </p:grpSp>
      <p:sp>
        <p:nvSpPr>
          <p:cNvPr id="95336" name="Line 104"/>
          <p:cNvSpPr>
            <a:spLocks noChangeShapeType="1"/>
          </p:cNvSpPr>
          <p:nvPr/>
        </p:nvSpPr>
        <p:spPr bwMode="auto">
          <a:xfrm flipV="1">
            <a:off x="2057400" y="5029200"/>
            <a:ext cx="3124200" cy="5334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5337" name="Rectangle 105"/>
          <p:cNvSpPr>
            <a:spLocks noChangeArrowheads="1"/>
          </p:cNvSpPr>
          <p:nvPr/>
        </p:nvSpPr>
        <p:spPr bwMode="auto">
          <a:xfrm>
            <a:off x="5257800" y="47625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b="1">
                <a:solidFill>
                  <a:srgbClr val="F8F8F8"/>
                </a:solidFill>
                <a:latin typeface="Courier New" panose="02070309020205020404" pitchFamily="49" charset="0"/>
              </a:rPr>
              <a:t>Result: 10</a:t>
            </a:r>
            <a:endParaRPr lang="en-US" sz="1600" b="1">
              <a:solidFill>
                <a:srgbClr val="FFFF00"/>
              </a:solidFill>
              <a:latin typeface="Courier New" panose="02070309020205020404" pitchFamily="49" charset="0"/>
            </a:endParaRPr>
          </a:p>
        </p:txBody>
      </p:sp>
    </p:spTree>
    <p:extLst>
      <p:ext uri="{BB962C8B-B14F-4D97-AF65-F5344CB8AC3E}">
        <p14:creationId xmlns:p14="http://schemas.microsoft.com/office/powerpoint/2010/main" val="8168487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251"/>
                                        </p:tgtEl>
                                        <p:attrNameLst>
                                          <p:attrName>style.visibility</p:attrName>
                                        </p:attrNameLst>
                                      </p:cBhvr>
                                      <p:to>
                                        <p:strVal val="visible"/>
                                      </p:to>
                                    </p:set>
                                  </p:childTnLst>
                                  <p:subTnLst>
                                    <p:set>
                                      <p:cBhvr override="childStyle">
                                        <p:cTn dur="1" fill="hold" display="0" masterRel="nextClick" afterEffect="1"/>
                                        <p:tgtEl>
                                          <p:spTgt spid="95251"/>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5252"/>
                                        </p:tgtEl>
                                        <p:attrNameLst>
                                          <p:attrName>style.visibility</p:attrName>
                                        </p:attrNameLst>
                                      </p:cBhvr>
                                      <p:to>
                                        <p:strVal val="visible"/>
                                      </p:to>
                                    </p:set>
                                  </p:childTnLst>
                                  <p:subTnLst>
                                    <p:set>
                                      <p:cBhvr override="childStyle">
                                        <p:cTn dur="1" fill="hold" display="0" masterRel="nextClick" afterEffect="1"/>
                                        <p:tgtEl>
                                          <p:spTgt spid="95252"/>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5272"/>
                                        </p:tgtEl>
                                        <p:attrNameLst>
                                          <p:attrName>style.visibility</p:attrName>
                                        </p:attrNameLst>
                                      </p:cBhvr>
                                      <p:to>
                                        <p:strVal val="visible"/>
                                      </p:to>
                                    </p:set>
                                  </p:childTnLst>
                                  <p:subTnLst>
                                    <p:set>
                                      <p:cBhvr override="childStyle">
                                        <p:cTn dur="1" fill="hold" display="0" masterRel="nextClick" afterEffect="1"/>
                                        <p:tgtEl>
                                          <p:spTgt spid="95272"/>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527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5257"/>
                                        </p:tgtEl>
                                        <p:attrNameLst>
                                          <p:attrName>style.visibility</p:attrName>
                                        </p:attrNameLst>
                                      </p:cBhvr>
                                      <p:to>
                                        <p:strVal val="visible"/>
                                      </p:to>
                                    </p:set>
                                  </p:childTnLst>
                                  <p:subTnLst>
                                    <p:set>
                                      <p:cBhvr override="childStyle">
                                        <p:cTn dur="1" fill="hold" display="0" masterRel="nextClick" afterEffect="1"/>
                                        <p:tgtEl>
                                          <p:spTgt spid="95257"/>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5277"/>
                                        </p:tgtEl>
                                        <p:attrNameLst>
                                          <p:attrName>style.visibility</p:attrName>
                                        </p:attrNameLst>
                                      </p:cBhvr>
                                      <p:to>
                                        <p:strVal val="visible"/>
                                      </p:to>
                                    </p:set>
                                  </p:childTnLst>
                                  <p:subTnLst>
                                    <p:set>
                                      <p:cBhvr override="childStyle">
                                        <p:cTn dur="1" fill="hold" display="0" masterRel="nextClick" afterEffect="1"/>
                                        <p:tgtEl>
                                          <p:spTgt spid="95277"/>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527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95253"/>
                                        </p:tgtEl>
                                        <p:attrNameLst>
                                          <p:attrName>style.visibility</p:attrName>
                                        </p:attrNameLst>
                                      </p:cBhvr>
                                      <p:to>
                                        <p:strVal val="visible"/>
                                      </p:to>
                                    </p:set>
                                  </p:childTnLst>
                                  <p:subTnLst>
                                    <p:set>
                                      <p:cBhvr override="childStyle">
                                        <p:cTn dur="1" fill="hold" display="0" masterRel="nextClick" afterEffect="1"/>
                                        <p:tgtEl>
                                          <p:spTgt spid="95253"/>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95255"/>
                                        </p:tgtEl>
                                        <p:attrNameLst>
                                          <p:attrName>style.visibility</p:attrName>
                                        </p:attrNameLst>
                                      </p:cBhvr>
                                      <p:to>
                                        <p:strVal val="visible"/>
                                      </p:to>
                                    </p:set>
                                  </p:childTnLst>
                                  <p:subTnLst>
                                    <p:set>
                                      <p:cBhvr override="childStyle">
                                        <p:cTn dur="1" fill="hold" display="0" masterRel="nextClick" afterEffect="1"/>
                                        <p:tgtEl>
                                          <p:spTgt spid="95255"/>
                                        </p:tgtEl>
                                        <p:attrNameLst>
                                          <p:attrName>style.visibility</p:attrName>
                                        </p:attrNameLst>
                                      </p:cBhvr>
                                      <p:to>
                                        <p:strVal val="hidden"/>
                                      </p:to>
                                    </p:set>
                                  </p:sub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95282"/>
                                        </p:tgtEl>
                                        <p:attrNameLst>
                                          <p:attrName>style.visibility</p:attrName>
                                        </p:attrNameLst>
                                      </p:cBhvr>
                                      <p:to>
                                        <p:strVal val="visible"/>
                                      </p:to>
                                    </p:set>
                                  </p:childTnLst>
                                  <p:subTnLst>
                                    <p:set>
                                      <p:cBhvr override="childStyle">
                                        <p:cTn dur="1" fill="hold" display="0" masterRel="nextClick" afterEffect="1"/>
                                        <p:tgtEl>
                                          <p:spTgt spid="95282"/>
                                        </p:tgtEl>
                                        <p:attrNameLst>
                                          <p:attrName>style.visibility</p:attrName>
                                        </p:attrNameLst>
                                      </p:cBhvr>
                                      <p:to>
                                        <p:strVal val="hidden"/>
                                      </p:to>
                                    </p:set>
                                  </p:sub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9528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95289"/>
                                        </p:tgtEl>
                                        <p:attrNameLst>
                                          <p:attrName>style.visibility</p:attrName>
                                        </p:attrNameLst>
                                      </p:cBhvr>
                                      <p:to>
                                        <p:strVal val="visible"/>
                                      </p:to>
                                    </p:set>
                                  </p:childTnLst>
                                  <p:subTnLst>
                                    <p:set>
                                      <p:cBhvr override="childStyle">
                                        <p:cTn dur="1" fill="hold" display="0" masterRel="nextClick" afterEffect="1"/>
                                        <p:tgtEl>
                                          <p:spTgt spid="95289"/>
                                        </p:tgtEl>
                                        <p:attrNameLst>
                                          <p:attrName>style.visibility</p:attrName>
                                        </p:attrNameLst>
                                      </p:cBhvr>
                                      <p:to>
                                        <p:strVal val="hidden"/>
                                      </p:to>
                                    </p:set>
                                  </p:sub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95287"/>
                                        </p:tgtEl>
                                        <p:attrNameLst>
                                          <p:attrName>style.visibility</p:attrName>
                                        </p:attrNameLst>
                                      </p:cBhvr>
                                      <p:to>
                                        <p:strVal val="visible"/>
                                      </p:to>
                                    </p:set>
                                  </p:childTnLst>
                                  <p:subTnLst>
                                    <p:set>
                                      <p:cBhvr override="childStyle">
                                        <p:cTn dur="1" fill="hold" display="0" masterRel="nextClick" afterEffect="1"/>
                                        <p:tgtEl>
                                          <p:spTgt spid="95287"/>
                                        </p:tgtEl>
                                        <p:attrNameLst>
                                          <p:attrName>style.visibility</p:attrName>
                                        </p:attrNameLst>
                                      </p:cBhvr>
                                      <p:to>
                                        <p:strVal val="hidden"/>
                                      </p:to>
                                    </p:set>
                                  </p:sub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95288"/>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95293"/>
                                        </p:tgtEl>
                                        <p:attrNameLst>
                                          <p:attrName>style.visibility</p:attrName>
                                        </p:attrNameLst>
                                      </p:cBhvr>
                                      <p:to>
                                        <p:strVal val="visible"/>
                                      </p:to>
                                    </p:set>
                                  </p:childTnLst>
                                  <p:subTnLst>
                                    <p:set>
                                      <p:cBhvr override="childStyle">
                                        <p:cTn dur="1" fill="hold" display="0" masterRel="nextClick" afterEffect="1"/>
                                        <p:tgtEl>
                                          <p:spTgt spid="95293"/>
                                        </p:tgtEl>
                                        <p:attrNameLst>
                                          <p:attrName>style.visibility</p:attrName>
                                        </p:attrNameLst>
                                      </p:cBhvr>
                                      <p:to>
                                        <p:strVal val="hidden"/>
                                      </p:to>
                                    </p:set>
                                  </p:sub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499"/>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95297"/>
                                        </p:tgtEl>
                                        <p:attrNameLst>
                                          <p:attrName>style.visibility</p:attrName>
                                        </p:attrNameLst>
                                      </p:cBhvr>
                                      <p:to>
                                        <p:strVal val="visible"/>
                                      </p:to>
                                    </p:set>
                                  </p:childTnLst>
                                  <p:subTnLst>
                                    <p:set>
                                      <p:cBhvr override="childStyle">
                                        <p:cTn dur="1" fill="hold" display="0" masterRel="nextClick" afterEffect="1"/>
                                        <p:tgtEl>
                                          <p:spTgt spid="95297"/>
                                        </p:tgtEl>
                                        <p:attrNameLst>
                                          <p:attrName>style.visibility</p:attrName>
                                        </p:attrNameLst>
                                      </p:cBhvr>
                                      <p:to>
                                        <p:strVal val="hidden"/>
                                      </p:to>
                                    </p:set>
                                  </p:sub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499"/>
                                          </p:stCondLst>
                                        </p:cTn>
                                        <p:tgtEl>
                                          <p:spTgt spid="95298"/>
                                        </p:tgtEl>
                                        <p:attrNameLst>
                                          <p:attrName>style.visibility</p:attrName>
                                        </p:attrNameLst>
                                      </p:cBhvr>
                                      <p:to>
                                        <p:strVal val="visible"/>
                                      </p:to>
                                    </p:set>
                                  </p:childTnLst>
                                  <p:subTnLst>
                                    <p:set>
                                      <p:cBhvr override="childStyle">
                                        <p:cTn dur="1" fill="hold" display="0" masterRel="nextClick" afterEffect="1"/>
                                        <p:tgtEl>
                                          <p:spTgt spid="95298"/>
                                        </p:tgtEl>
                                        <p:attrNameLst>
                                          <p:attrName>style.visibility</p:attrName>
                                        </p:attrNameLst>
                                      </p:cBhvr>
                                      <p:to>
                                        <p:strVal val="hidden"/>
                                      </p:to>
                                    </p:set>
                                  </p:sub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499"/>
                                          </p:stCondLst>
                                        </p:cTn>
                                        <p:tgtEl>
                                          <p:spTgt spid="95299"/>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499"/>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499"/>
                                          </p:stCondLst>
                                        </p:cTn>
                                        <p:tgtEl>
                                          <p:spTgt spid="95306"/>
                                        </p:tgtEl>
                                        <p:attrNameLst>
                                          <p:attrName>style.visibility</p:attrName>
                                        </p:attrNameLst>
                                      </p:cBhvr>
                                      <p:to>
                                        <p:strVal val="visible"/>
                                      </p:to>
                                    </p:set>
                                  </p:childTnLst>
                                  <p:subTnLst>
                                    <p:set>
                                      <p:cBhvr override="childStyle">
                                        <p:cTn dur="1" fill="hold" display="0" masterRel="nextClick" afterEffect="1"/>
                                        <p:tgtEl>
                                          <p:spTgt spid="95306"/>
                                        </p:tgtEl>
                                        <p:attrNameLst>
                                          <p:attrName>style.visibility</p:attrName>
                                        </p:attrNameLst>
                                      </p:cBhvr>
                                      <p:to>
                                        <p:strVal val="hidden"/>
                                      </p:to>
                                    </p:set>
                                  </p:sub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499"/>
                                          </p:stCondLst>
                                        </p:cTn>
                                        <p:tgtEl>
                                          <p:spTgt spid="95307"/>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499"/>
                                          </p:stCondLst>
                                        </p:cTn>
                                        <p:tgtEl>
                                          <p:spTgt spid="95308"/>
                                        </p:tgtEl>
                                        <p:attrNameLst>
                                          <p:attrName>style.visibility</p:attrName>
                                        </p:attrNameLst>
                                      </p:cBhvr>
                                      <p:to>
                                        <p:strVal val="visible"/>
                                      </p:to>
                                    </p:set>
                                  </p:childTnLst>
                                  <p:subTnLst>
                                    <p:set>
                                      <p:cBhvr override="childStyle">
                                        <p:cTn dur="1" fill="hold" display="0" masterRel="nextClick" afterEffect="1"/>
                                        <p:tgtEl>
                                          <p:spTgt spid="95308"/>
                                        </p:tgtEl>
                                        <p:attrNameLst>
                                          <p:attrName>style.visibility</p:attrName>
                                        </p:attrNameLst>
                                      </p:cBhvr>
                                      <p:to>
                                        <p:strVal val="hidden"/>
                                      </p:to>
                                    </p:set>
                                  </p:sub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499"/>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499"/>
                                          </p:stCondLst>
                                        </p:cTn>
                                        <p:tgtEl>
                                          <p:spTgt spid="95312"/>
                                        </p:tgtEl>
                                        <p:attrNameLst>
                                          <p:attrName>style.visibility</p:attrName>
                                        </p:attrNameLst>
                                      </p:cBhvr>
                                      <p:to>
                                        <p:strVal val="visible"/>
                                      </p:to>
                                    </p:set>
                                  </p:childTnLst>
                                  <p:subTnLst>
                                    <p:set>
                                      <p:cBhvr override="childStyle">
                                        <p:cTn dur="1" fill="hold" display="0" masterRel="nextClick" afterEffect="1"/>
                                        <p:tgtEl>
                                          <p:spTgt spid="95312"/>
                                        </p:tgtEl>
                                        <p:attrNameLst>
                                          <p:attrName>style.visibility</p:attrName>
                                        </p:attrNameLst>
                                      </p:cBhvr>
                                      <p:to>
                                        <p:strVal val="hidden"/>
                                      </p:to>
                                    </p:set>
                                  </p:sub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499"/>
                                          </p:stCondLst>
                                        </p:cTn>
                                        <p:tgtEl>
                                          <p:spTgt spid="95313"/>
                                        </p:tgtEl>
                                        <p:attrNameLst>
                                          <p:attrName>style.visibility</p:attrName>
                                        </p:attrNameLst>
                                      </p:cBhvr>
                                      <p:to>
                                        <p:strVal val="visible"/>
                                      </p:to>
                                    </p:set>
                                  </p:childTnLst>
                                  <p:subTnLst>
                                    <p:set>
                                      <p:cBhvr override="childStyle">
                                        <p:cTn dur="1" fill="hold" display="0" masterRel="nextClick" afterEffect="1"/>
                                        <p:tgtEl>
                                          <p:spTgt spid="95313"/>
                                        </p:tgtEl>
                                        <p:attrNameLst>
                                          <p:attrName>style.visibility</p:attrName>
                                        </p:attrNameLst>
                                      </p:cBhvr>
                                      <p:to>
                                        <p:strVal val="hidden"/>
                                      </p:to>
                                    </p:set>
                                  </p:sub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499"/>
                                          </p:stCondLst>
                                        </p:cTn>
                                        <p:tgtEl>
                                          <p:spTgt spid="95314"/>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nodeType="clickEffect">
                                  <p:stCondLst>
                                    <p:cond delay="0"/>
                                  </p:stCondLst>
                                  <p:childTnLst>
                                    <p:set>
                                      <p:cBhvr>
                                        <p:cTn id="130" dur="1" fill="hold">
                                          <p:stCondLst>
                                            <p:cond delay="499"/>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499"/>
                                          </p:stCondLst>
                                        </p:cTn>
                                        <p:tgtEl>
                                          <p:spTgt spid="95318"/>
                                        </p:tgtEl>
                                        <p:attrNameLst>
                                          <p:attrName>style.visibility</p:attrName>
                                        </p:attrNameLst>
                                      </p:cBhvr>
                                      <p:to>
                                        <p:strVal val="visible"/>
                                      </p:to>
                                    </p:set>
                                  </p:childTnLst>
                                  <p:subTnLst>
                                    <p:set>
                                      <p:cBhvr override="childStyle">
                                        <p:cTn dur="1" fill="hold" display="0" masterRel="nextClick" afterEffect="1"/>
                                        <p:tgtEl>
                                          <p:spTgt spid="95318"/>
                                        </p:tgtEl>
                                        <p:attrNameLst>
                                          <p:attrName>style.visibility</p:attrName>
                                        </p:attrNameLst>
                                      </p:cBhvr>
                                      <p:to>
                                        <p:strVal val="hidden"/>
                                      </p:to>
                                    </p:set>
                                  </p:sub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499"/>
                                          </p:stCondLst>
                                        </p:cTn>
                                        <p:tgtEl>
                                          <p:spTgt spid="95319"/>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grpId="0" nodeType="clickEffect">
                                  <p:stCondLst>
                                    <p:cond delay="0"/>
                                  </p:stCondLst>
                                  <p:childTnLst>
                                    <p:set>
                                      <p:cBhvr>
                                        <p:cTn id="142" dur="1" fill="hold">
                                          <p:stCondLst>
                                            <p:cond delay="499"/>
                                          </p:stCondLst>
                                        </p:cTn>
                                        <p:tgtEl>
                                          <p:spTgt spid="95320"/>
                                        </p:tgtEl>
                                        <p:attrNameLst>
                                          <p:attrName>style.visibility</p:attrName>
                                        </p:attrNameLst>
                                      </p:cBhvr>
                                      <p:to>
                                        <p:strVal val="visible"/>
                                      </p:to>
                                    </p:set>
                                  </p:childTnLst>
                                  <p:subTnLst>
                                    <p:set>
                                      <p:cBhvr override="childStyle">
                                        <p:cTn dur="1" fill="hold" display="0" masterRel="nextClick" afterEffect="1"/>
                                        <p:tgtEl>
                                          <p:spTgt spid="95320"/>
                                        </p:tgtEl>
                                        <p:attrNameLst>
                                          <p:attrName>style.visibility</p:attrName>
                                        </p:attrNameLst>
                                      </p:cBhvr>
                                      <p:to>
                                        <p:strVal val="hidden"/>
                                      </p:to>
                                    </p:set>
                                  </p:sub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nodeType="clickEffect">
                                  <p:stCondLst>
                                    <p:cond delay="0"/>
                                  </p:stCondLst>
                                  <p:childTnLst>
                                    <p:set>
                                      <p:cBhvr>
                                        <p:cTn id="146" dur="1" fill="hold">
                                          <p:stCondLst>
                                            <p:cond delay="499"/>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499"/>
                                          </p:stCondLst>
                                        </p:cTn>
                                        <p:tgtEl>
                                          <p:spTgt spid="95324"/>
                                        </p:tgtEl>
                                        <p:attrNameLst>
                                          <p:attrName>style.visibility</p:attrName>
                                        </p:attrNameLst>
                                      </p:cBhvr>
                                      <p:to>
                                        <p:strVal val="visible"/>
                                      </p:to>
                                    </p:set>
                                  </p:childTnLst>
                                  <p:subTnLst>
                                    <p:set>
                                      <p:cBhvr override="childStyle">
                                        <p:cTn dur="1" fill="hold" display="0" masterRel="nextClick" afterEffect="1"/>
                                        <p:tgtEl>
                                          <p:spTgt spid="95324"/>
                                        </p:tgtEl>
                                        <p:attrNameLst>
                                          <p:attrName>style.visibility</p:attrName>
                                        </p:attrNameLst>
                                      </p:cBhvr>
                                      <p:to>
                                        <p:strVal val="hidden"/>
                                      </p:to>
                                    </p:set>
                                  </p:sub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grpId="0" nodeType="clickEffect">
                                  <p:stCondLst>
                                    <p:cond delay="0"/>
                                  </p:stCondLst>
                                  <p:childTnLst>
                                    <p:set>
                                      <p:cBhvr>
                                        <p:cTn id="154" dur="1" fill="hold">
                                          <p:stCondLst>
                                            <p:cond delay="499"/>
                                          </p:stCondLst>
                                        </p:cTn>
                                        <p:tgtEl>
                                          <p:spTgt spid="95325"/>
                                        </p:tgtEl>
                                        <p:attrNameLst>
                                          <p:attrName>style.visibility</p:attrName>
                                        </p:attrNameLst>
                                      </p:cBhvr>
                                      <p:to>
                                        <p:strVal val="visible"/>
                                      </p:to>
                                    </p:set>
                                  </p:childTnLst>
                                  <p:subTnLst>
                                    <p:set>
                                      <p:cBhvr override="childStyle">
                                        <p:cTn dur="1" fill="hold" display="0" masterRel="nextClick" afterEffect="1"/>
                                        <p:tgtEl>
                                          <p:spTgt spid="95325"/>
                                        </p:tgtEl>
                                        <p:attrNameLst>
                                          <p:attrName>style.visibility</p:attrName>
                                        </p:attrNameLst>
                                      </p:cBhvr>
                                      <p:to>
                                        <p:strVal val="hidden"/>
                                      </p:to>
                                    </p:set>
                                  </p:sub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grpId="0" nodeType="clickEffect">
                                  <p:stCondLst>
                                    <p:cond delay="0"/>
                                  </p:stCondLst>
                                  <p:childTnLst>
                                    <p:set>
                                      <p:cBhvr>
                                        <p:cTn id="158" dur="1" fill="hold">
                                          <p:stCondLst>
                                            <p:cond delay="499"/>
                                          </p:stCondLst>
                                        </p:cTn>
                                        <p:tgtEl>
                                          <p:spTgt spid="95326"/>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nodeType="clickEffect">
                                  <p:stCondLst>
                                    <p:cond delay="0"/>
                                  </p:stCondLst>
                                  <p:childTnLst>
                                    <p:set>
                                      <p:cBhvr>
                                        <p:cTn id="162" dur="1" fill="hold">
                                          <p:stCondLst>
                                            <p:cond delay="499"/>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499"/>
                                          </p:stCondLst>
                                        </p:cTn>
                                        <p:tgtEl>
                                          <p:spTgt spid="95330"/>
                                        </p:tgtEl>
                                        <p:attrNameLst>
                                          <p:attrName>style.visibility</p:attrName>
                                        </p:attrNameLst>
                                      </p:cBhvr>
                                      <p:to>
                                        <p:strVal val="visible"/>
                                      </p:to>
                                    </p:set>
                                  </p:childTnLst>
                                  <p:subTnLst>
                                    <p:set>
                                      <p:cBhvr override="childStyle">
                                        <p:cTn dur="1" fill="hold" display="0" masterRel="nextClick" afterEffect="1"/>
                                        <p:tgtEl>
                                          <p:spTgt spid="95330"/>
                                        </p:tgtEl>
                                        <p:attrNameLst>
                                          <p:attrName>style.visibility</p:attrName>
                                        </p:attrNameLst>
                                      </p:cBhvr>
                                      <p:to>
                                        <p:strVal val="hidden"/>
                                      </p:to>
                                    </p:set>
                                  </p:sub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ntr" presetSubtype="0" fill="hold" grpId="0" nodeType="clickEffect">
                                  <p:stCondLst>
                                    <p:cond delay="0"/>
                                  </p:stCondLst>
                                  <p:childTnLst>
                                    <p:set>
                                      <p:cBhvr>
                                        <p:cTn id="170" dur="1" fill="hold">
                                          <p:stCondLst>
                                            <p:cond delay="499"/>
                                          </p:stCondLst>
                                        </p:cTn>
                                        <p:tgtEl>
                                          <p:spTgt spid="95331"/>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grpId="0" nodeType="clickEffect">
                                  <p:stCondLst>
                                    <p:cond delay="0"/>
                                  </p:stCondLst>
                                  <p:childTnLst>
                                    <p:set>
                                      <p:cBhvr>
                                        <p:cTn id="174" dur="1" fill="hold">
                                          <p:stCondLst>
                                            <p:cond delay="499"/>
                                          </p:stCondLst>
                                        </p:cTn>
                                        <p:tgtEl>
                                          <p:spTgt spid="95332"/>
                                        </p:tgtEl>
                                        <p:attrNameLst>
                                          <p:attrName>style.visibility</p:attrName>
                                        </p:attrNameLst>
                                      </p:cBhvr>
                                      <p:to>
                                        <p:strVal val="visible"/>
                                      </p:to>
                                    </p:set>
                                  </p:childTnLst>
                                  <p:subTnLst>
                                    <p:set>
                                      <p:cBhvr override="childStyle">
                                        <p:cTn dur="1" fill="hold" display="0" masterRel="nextClick" afterEffect="1"/>
                                        <p:tgtEl>
                                          <p:spTgt spid="95332"/>
                                        </p:tgtEl>
                                        <p:attrNameLst>
                                          <p:attrName>style.visibility</p:attrName>
                                        </p:attrNameLst>
                                      </p:cBhvr>
                                      <p:to>
                                        <p:strVal val="hidden"/>
                                      </p:to>
                                    </p:set>
                                  </p:subTnLst>
                                </p:cTn>
                              </p:par>
                            </p:childTnLst>
                          </p:cTn>
                        </p:par>
                      </p:childTnLst>
                    </p:cTn>
                  </p:par>
                  <p:par>
                    <p:cTn id="175" fill="hold" nodeType="clickPar">
                      <p:stCondLst>
                        <p:cond delay="indefinite"/>
                      </p:stCondLst>
                      <p:childTnLst>
                        <p:par>
                          <p:cTn id="176" fill="hold" nodeType="withGroup">
                            <p:stCondLst>
                              <p:cond delay="0"/>
                            </p:stCondLst>
                            <p:childTnLst>
                              <p:par>
                                <p:cTn id="177" presetID="1" presetClass="entr" presetSubtype="0" fill="hold" nodeType="clickEffect">
                                  <p:stCondLst>
                                    <p:cond delay="0"/>
                                  </p:stCondLst>
                                  <p:childTnLst>
                                    <p:set>
                                      <p:cBhvr>
                                        <p:cTn id="178" dur="1" fill="hold">
                                          <p:stCondLst>
                                            <p:cond delay="499"/>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79" fill="hold" nodeType="clickPar">
                      <p:stCondLst>
                        <p:cond delay="indefinite"/>
                      </p:stCondLst>
                      <p:childTnLst>
                        <p:par>
                          <p:cTn id="180" fill="hold" nodeType="withGroup">
                            <p:stCondLst>
                              <p:cond delay="0"/>
                            </p:stCondLst>
                            <p:childTnLst>
                              <p:par>
                                <p:cTn id="181" presetID="1" presetClass="entr" presetSubtype="0" fill="hold" grpId="0" nodeType="clickEffect">
                                  <p:stCondLst>
                                    <p:cond delay="0"/>
                                  </p:stCondLst>
                                  <p:childTnLst>
                                    <p:set>
                                      <p:cBhvr>
                                        <p:cTn id="182" dur="1" fill="hold">
                                          <p:stCondLst>
                                            <p:cond delay="499"/>
                                          </p:stCondLst>
                                        </p:cTn>
                                        <p:tgtEl>
                                          <p:spTgt spid="95254"/>
                                        </p:tgtEl>
                                        <p:attrNameLst>
                                          <p:attrName>style.visibility</p:attrName>
                                        </p:attrNameLst>
                                      </p:cBhvr>
                                      <p:to>
                                        <p:strVal val="visible"/>
                                      </p:to>
                                    </p:set>
                                  </p:childTnLst>
                                  <p:subTnLst>
                                    <p:set>
                                      <p:cBhvr override="childStyle">
                                        <p:cTn dur="1" fill="hold" display="0" masterRel="nextClick" afterEffect="1"/>
                                        <p:tgtEl>
                                          <p:spTgt spid="95254"/>
                                        </p:tgtEl>
                                        <p:attrNameLst>
                                          <p:attrName>style.visibility</p:attrName>
                                        </p:attrNameLst>
                                      </p:cBhvr>
                                      <p:to>
                                        <p:strVal val="hidden"/>
                                      </p:to>
                                    </p:set>
                                  </p:subTnLst>
                                </p:cTn>
                              </p:par>
                            </p:childTnLst>
                          </p:cTn>
                        </p:par>
                      </p:childTnLst>
                    </p:cTn>
                  </p:par>
                  <p:par>
                    <p:cTn id="183" fill="hold" nodeType="clickPar">
                      <p:stCondLst>
                        <p:cond delay="indefinite"/>
                      </p:stCondLst>
                      <p:childTnLst>
                        <p:par>
                          <p:cTn id="184" fill="hold" nodeType="withGroup">
                            <p:stCondLst>
                              <p:cond delay="0"/>
                            </p:stCondLst>
                            <p:childTnLst>
                              <p:par>
                                <p:cTn id="185" presetID="1" presetClass="entr" presetSubtype="0" fill="hold" grpId="0" nodeType="clickEffect">
                                  <p:stCondLst>
                                    <p:cond delay="0"/>
                                  </p:stCondLst>
                                  <p:childTnLst>
                                    <p:set>
                                      <p:cBhvr>
                                        <p:cTn id="186" dur="1" fill="hold">
                                          <p:stCondLst>
                                            <p:cond delay="499"/>
                                          </p:stCondLst>
                                        </p:cTn>
                                        <p:tgtEl>
                                          <p:spTgt spid="95336"/>
                                        </p:tgtEl>
                                        <p:attrNameLst>
                                          <p:attrName>style.visibility</p:attrName>
                                        </p:attrNameLst>
                                      </p:cBhvr>
                                      <p:to>
                                        <p:strVal val="visible"/>
                                      </p:to>
                                    </p:set>
                                  </p:childTnLst>
                                  <p:subTnLst>
                                    <p:set>
                                      <p:cBhvr override="childStyle">
                                        <p:cTn dur="1" fill="hold" display="0" masterRel="nextClick" afterEffect="1"/>
                                        <p:tgtEl>
                                          <p:spTgt spid="95336"/>
                                        </p:tgtEl>
                                        <p:attrNameLst>
                                          <p:attrName>style.visibility</p:attrName>
                                        </p:attrNameLst>
                                      </p:cBhvr>
                                      <p:to>
                                        <p:strVal val="hidden"/>
                                      </p:to>
                                    </p:set>
                                  </p:subTnLst>
                                </p:cTn>
                              </p:par>
                            </p:childTnLst>
                          </p:cTn>
                        </p:par>
                      </p:childTnLst>
                    </p:cTn>
                  </p:par>
                  <p:par>
                    <p:cTn id="187" fill="hold" nodeType="clickPar">
                      <p:stCondLst>
                        <p:cond delay="indefinite"/>
                      </p:stCondLst>
                      <p:childTnLst>
                        <p:par>
                          <p:cTn id="188" fill="hold" nodeType="withGroup">
                            <p:stCondLst>
                              <p:cond delay="0"/>
                            </p:stCondLst>
                            <p:childTnLst>
                              <p:par>
                                <p:cTn id="189" presetID="1" presetClass="entr" presetSubtype="0" fill="hold" grpId="0" nodeType="clickEffect">
                                  <p:stCondLst>
                                    <p:cond delay="0"/>
                                  </p:stCondLst>
                                  <p:childTnLst>
                                    <p:set>
                                      <p:cBhvr>
                                        <p:cTn id="190" dur="1" fill="hold">
                                          <p:stCondLst>
                                            <p:cond delay="499"/>
                                          </p:stCondLst>
                                        </p:cTn>
                                        <p:tgtEl>
                                          <p:spTgt spid="95337"/>
                                        </p:tgtEl>
                                        <p:attrNameLst>
                                          <p:attrName>style.visibility</p:attrName>
                                        </p:attrNameLst>
                                      </p:cBhvr>
                                      <p:to>
                                        <p:strVal val="visible"/>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 presetClass="entr" presetSubtype="0" fill="hold" grpId="0" nodeType="clickEffect">
                                  <p:stCondLst>
                                    <p:cond delay="0"/>
                                  </p:stCondLst>
                                  <p:childTnLst>
                                    <p:set>
                                      <p:cBhvr>
                                        <p:cTn id="194" dur="1" fill="hold">
                                          <p:stCondLst>
                                            <p:cond delay="499"/>
                                          </p:stCondLst>
                                        </p:cTn>
                                        <p:tgtEl>
                                          <p:spTgt spid="95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1" grpId="0" animBg="1"/>
      <p:bldP spid="95252" grpId="0" animBg="1"/>
      <p:bldP spid="95253" grpId="0" animBg="1"/>
      <p:bldP spid="95254" grpId="0" animBg="1"/>
      <p:bldP spid="95255" grpId="0" animBg="1"/>
      <p:bldP spid="95256" grpId="0" animBg="1"/>
      <p:bldP spid="95257" grpId="0" animBg="1"/>
      <p:bldP spid="95274" grpId="0" animBg="1" autoUpdateAnimBg="0"/>
      <p:bldP spid="95272" grpId="0" animBg="1"/>
      <p:bldP spid="95277" grpId="0" animBg="1"/>
      <p:bldP spid="95278" grpId="0" autoUpdateAnimBg="0"/>
      <p:bldP spid="95282" grpId="0" animBg="1"/>
      <p:bldP spid="95283" grpId="0" animBg="1" autoUpdateAnimBg="0"/>
      <p:bldP spid="95287" grpId="0" animBg="1"/>
      <p:bldP spid="95288" grpId="0" autoUpdateAnimBg="0"/>
      <p:bldP spid="95289" grpId="0" animBg="1"/>
      <p:bldP spid="95293" grpId="0" animBg="1"/>
      <p:bldP spid="95297" grpId="0" animBg="1"/>
      <p:bldP spid="95298" grpId="0" animBg="1"/>
      <p:bldP spid="95299" grpId="0" animBg="1" autoUpdateAnimBg="0"/>
      <p:bldP spid="95306" grpId="0" animBg="1"/>
      <p:bldP spid="95307" grpId="0" autoUpdateAnimBg="0"/>
      <p:bldP spid="95308" grpId="0" animBg="1"/>
      <p:bldP spid="95312" grpId="0" animBg="1"/>
      <p:bldP spid="95313" grpId="0" animBg="1"/>
      <p:bldP spid="95314" grpId="0" animBg="1" autoUpdateAnimBg="0"/>
      <p:bldP spid="95318" grpId="0" animBg="1"/>
      <p:bldP spid="95319" grpId="0" autoUpdateAnimBg="0"/>
      <p:bldP spid="95320" grpId="0" animBg="1"/>
      <p:bldP spid="95324" grpId="0" animBg="1"/>
      <p:bldP spid="95325" grpId="0" animBg="1"/>
      <p:bldP spid="95326" grpId="0" animBg="1" autoUpdateAnimBg="0"/>
      <p:bldP spid="95330" grpId="0" animBg="1"/>
      <p:bldP spid="95331" grpId="0" autoUpdateAnimBg="0"/>
      <p:bldP spid="95332" grpId="0" animBg="1"/>
      <p:bldP spid="95336" grpId="0" animBg="1"/>
      <p:bldP spid="95337"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294856" y="48879"/>
            <a:ext cx="5167313" cy="714375"/>
          </a:xfrm>
        </p:spPr>
        <p:txBody>
          <a:bodyPr/>
          <a:lstStyle/>
          <a:p>
            <a:r>
              <a:rPr lang="en-US" altLang="en-US" b="1" dirty="0" smtClean="0">
                <a:effectLst>
                  <a:outerShdw blurRad="38100" dist="38100" dir="2700000" algn="tl">
                    <a:srgbClr val="000000">
                      <a:alpha val="43137"/>
                    </a:srgbClr>
                  </a:outerShdw>
                </a:effectLst>
              </a:rPr>
              <a:t>In-Class Exercise</a:t>
            </a:r>
          </a:p>
        </p:txBody>
      </p:sp>
      <p:sp>
        <p:nvSpPr>
          <p:cNvPr id="52227" name="AutoShape 23"/>
          <p:cNvSpPr>
            <a:spLocks noChangeArrowheads="1"/>
          </p:cNvSpPr>
          <p:nvPr/>
        </p:nvSpPr>
        <p:spPr bwMode="auto">
          <a:xfrm>
            <a:off x="1928813" y="642938"/>
            <a:ext cx="1651000" cy="350837"/>
          </a:xfrm>
          <a:prstGeom prst="flowChartTerminator">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400">
                <a:latin typeface="Calibri" panose="020F0502020204030204" pitchFamily="34" charset="0"/>
              </a:rPr>
              <a:t>Start</a:t>
            </a:r>
            <a:endParaRPr lang="en-US" altLang="en-US" sz="1400"/>
          </a:p>
        </p:txBody>
      </p:sp>
      <p:sp>
        <p:nvSpPr>
          <p:cNvPr id="52228" name="AutoShape 24"/>
          <p:cNvSpPr>
            <a:spLocks noChangeArrowheads="1"/>
          </p:cNvSpPr>
          <p:nvPr/>
        </p:nvSpPr>
        <p:spPr bwMode="auto">
          <a:xfrm>
            <a:off x="1557338" y="1420813"/>
            <a:ext cx="2657475" cy="533400"/>
          </a:xfrm>
          <a:prstGeom prst="flowChartInputOutpu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400">
                <a:latin typeface="Calibri" panose="020F0502020204030204" pitchFamily="34" charset="0"/>
              </a:rPr>
              <a:t>Read itemName,  tagcolor, price</a:t>
            </a:r>
            <a:endParaRPr lang="en-US" altLang="en-US" sz="1400"/>
          </a:p>
        </p:txBody>
      </p:sp>
      <p:sp>
        <p:nvSpPr>
          <p:cNvPr id="52229" name="AutoShape 25"/>
          <p:cNvSpPr>
            <a:spLocks noChangeArrowheads="1"/>
          </p:cNvSpPr>
          <p:nvPr/>
        </p:nvSpPr>
        <p:spPr bwMode="auto">
          <a:xfrm>
            <a:off x="1376363" y="2384425"/>
            <a:ext cx="3017837" cy="1047750"/>
          </a:xfrm>
          <a:prstGeom prst="flowChartDecision">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400" dirty="0" err="1">
                <a:latin typeface="Calibri" panose="020F0502020204030204" pitchFamily="34" charset="0"/>
              </a:rPr>
              <a:t>tagcolor</a:t>
            </a:r>
            <a:r>
              <a:rPr lang="en-US" altLang="en-US" sz="1400" dirty="0">
                <a:latin typeface="Calibri" panose="020F0502020204030204" pitchFamily="34" charset="0"/>
              </a:rPr>
              <a:t> </a:t>
            </a:r>
            <a:r>
              <a:rPr lang="en-US" altLang="en-US" sz="1400">
                <a:latin typeface="Calibri" panose="020F0502020204030204" pitchFamily="34" charset="0"/>
              </a:rPr>
              <a:t>== </a:t>
            </a:r>
            <a:r>
              <a:rPr lang="en-US" altLang="en-US" sz="1400" smtClean="0">
                <a:latin typeface="Calibri" panose="020F0502020204030204" pitchFamily="34" charset="0"/>
              </a:rPr>
              <a:t>“Red</a:t>
            </a:r>
            <a:r>
              <a:rPr lang="en-US" altLang="en-US" sz="1400" dirty="0">
                <a:latin typeface="Calibri" panose="020F0502020204030204" pitchFamily="34" charset="0"/>
              </a:rPr>
              <a:t>” &amp;&amp; price &gt; 100.00</a:t>
            </a:r>
            <a:endParaRPr lang="en-US" altLang="en-US" sz="1400" dirty="0"/>
          </a:p>
        </p:txBody>
      </p:sp>
      <p:sp>
        <p:nvSpPr>
          <p:cNvPr id="52230" name="AutoShape 26"/>
          <p:cNvSpPr>
            <a:spLocks noChangeArrowheads="1"/>
          </p:cNvSpPr>
          <p:nvPr/>
        </p:nvSpPr>
        <p:spPr bwMode="auto">
          <a:xfrm>
            <a:off x="3262313" y="5222875"/>
            <a:ext cx="1749425" cy="666750"/>
          </a:xfrm>
          <a:prstGeom prst="flowChartInputOutpu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400">
                <a:latin typeface="Calibri" panose="020F0502020204030204" pitchFamily="34" charset="0"/>
              </a:rPr>
              <a:t>Print itemName, nettprice</a:t>
            </a:r>
            <a:endParaRPr lang="en-US" altLang="en-US" sz="1400"/>
          </a:p>
        </p:txBody>
      </p:sp>
      <p:sp>
        <p:nvSpPr>
          <p:cNvPr id="52231" name="AutoShape 27"/>
          <p:cNvSpPr>
            <a:spLocks noChangeArrowheads="1"/>
          </p:cNvSpPr>
          <p:nvPr/>
        </p:nvSpPr>
        <p:spPr bwMode="auto">
          <a:xfrm>
            <a:off x="3195638" y="6165850"/>
            <a:ext cx="1651000" cy="342900"/>
          </a:xfrm>
          <a:prstGeom prst="flowChartTerminator">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400">
                <a:latin typeface="Calibri" panose="020F0502020204030204" pitchFamily="34" charset="0"/>
              </a:rPr>
              <a:t>End</a:t>
            </a:r>
            <a:endParaRPr lang="en-US" altLang="en-US" sz="1400"/>
          </a:p>
        </p:txBody>
      </p:sp>
      <p:cxnSp>
        <p:nvCxnSpPr>
          <p:cNvPr id="52232" name="AutoShape 28"/>
          <p:cNvCxnSpPr>
            <a:cxnSpLocks noChangeShapeType="1"/>
          </p:cNvCxnSpPr>
          <p:nvPr/>
        </p:nvCxnSpPr>
        <p:spPr bwMode="auto">
          <a:xfrm rot="5400000">
            <a:off x="2457450" y="1206500"/>
            <a:ext cx="427038"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233" name="AutoShape 29"/>
          <p:cNvCxnSpPr>
            <a:cxnSpLocks noChangeShapeType="1"/>
          </p:cNvCxnSpPr>
          <p:nvPr/>
        </p:nvCxnSpPr>
        <p:spPr bwMode="auto">
          <a:xfrm rot="5400000">
            <a:off x="2455863" y="2168525"/>
            <a:ext cx="430212"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234" name="AutoShape 30"/>
          <p:cNvCxnSpPr>
            <a:cxnSpLocks noChangeShapeType="1"/>
          </p:cNvCxnSpPr>
          <p:nvPr/>
        </p:nvCxnSpPr>
        <p:spPr bwMode="auto">
          <a:xfrm rot="5400000">
            <a:off x="2485231" y="3617119"/>
            <a:ext cx="371475"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235" name="AutoShape 31"/>
          <p:cNvCxnSpPr>
            <a:cxnSpLocks noChangeShapeType="1"/>
          </p:cNvCxnSpPr>
          <p:nvPr/>
        </p:nvCxnSpPr>
        <p:spPr bwMode="auto">
          <a:xfrm rot="5400000">
            <a:off x="3733006" y="6026944"/>
            <a:ext cx="276225"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2236" name="Text Box 32"/>
          <p:cNvSpPr txBox="1">
            <a:spLocks noChangeArrowheads="1"/>
          </p:cNvSpPr>
          <p:nvPr/>
        </p:nvSpPr>
        <p:spPr bwMode="auto">
          <a:xfrm>
            <a:off x="1843088" y="3432175"/>
            <a:ext cx="711200"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400">
                <a:latin typeface="Calibri" panose="020F0502020204030204" pitchFamily="34" charset="0"/>
              </a:rPr>
              <a:t>True</a:t>
            </a:r>
            <a:endParaRPr lang="en-US" altLang="en-US" sz="1400"/>
          </a:p>
        </p:txBody>
      </p:sp>
      <p:sp>
        <p:nvSpPr>
          <p:cNvPr id="52237" name="Text Box 33"/>
          <p:cNvSpPr txBox="1">
            <a:spLocks noChangeArrowheads="1"/>
          </p:cNvSpPr>
          <p:nvPr/>
        </p:nvSpPr>
        <p:spPr bwMode="auto">
          <a:xfrm>
            <a:off x="5167313" y="3098800"/>
            <a:ext cx="711200"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400">
                <a:latin typeface="Calibri" panose="020F0502020204030204" pitchFamily="34" charset="0"/>
              </a:rPr>
              <a:t>False</a:t>
            </a:r>
            <a:endParaRPr lang="en-US" altLang="en-US" sz="1400"/>
          </a:p>
        </p:txBody>
      </p:sp>
      <p:cxnSp>
        <p:nvCxnSpPr>
          <p:cNvPr id="52238" name="AutoShape 34"/>
          <p:cNvCxnSpPr>
            <a:cxnSpLocks noChangeShapeType="1"/>
          </p:cNvCxnSpPr>
          <p:nvPr/>
        </p:nvCxnSpPr>
        <p:spPr bwMode="auto">
          <a:xfrm>
            <a:off x="4286250" y="2928938"/>
            <a:ext cx="785813" cy="158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2239" name="AutoShape 35"/>
          <p:cNvCxnSpPr>
            <a:cxnSpLocks noChangeShapeType="1"/>
          </p:cNvCxnSpPr>
          <p:nvPr/>
        </p:nvCxnSpPr>
        <p:spPr bwMode="auto">
          <a:xfrm rot="5400000">
            <a:off x="4771231" y="3226594"/>
            <a:ext cx="600075"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2240" name="AutoShape 36"/>
          <p:cNvSpPr>
            <a:spLocks noChangeArrowheads="1"/>
          </p:cNvSpPr>
          <p:nvPr/>
        </p:nvSpPr>
        <p:spPr bwMode="auto">
          <a:xfrm>
            <a:off x="1843088" y="3803650"/>
            <a:ext cx="1990725" cy="409575"/>
          </a:xfrm>
          <a:prstGeom prst="flowChartProcess">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400">
                <a:latin typeface="Calibri" panose="020F0502020204030204" pitchFamily="34" charset="0"/>
              </a:rPr>
              <a:t>tax = 10%</a:t>
            </a:r>
            <a:endParaRPr lang="en-US" altLang="en-US" sz="1400"/>
          </a:p>
        </p:txBody>
      </p:sp>
      <p:sp>
        <p:nvSpPr>
          <p:cNvPr id="52241" name="AutoShape 37"/>
          <p:cNvSpPr>
            <a:spLocks noChangeArrowheads="1"/>
          </p:cNvSpPr>
          <p:nvPr/>
        </p:nvSpPr>
        <p:spPr bwMode="auto">
          <a:xfrm>
            <a:off x="1843088" y="4613275"/>
            <a:ext cx="1990725" cy="409575"/>
          </a:xfrm>
          <a:prstGeom prst="flowChartProcess">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400">
                <a:latin typeface="Calibri" panose="020F0502020204030204" pitchFamily="34" charset="0"/>
              </a:rPr>
              <a:t>nettprice = price - tax</a:t>
            </a:r>
            <a:endParaRPr lang="en-US" altLang="en-US" sz="1400"/>
          </a:p>
        </p:txBody>
      </p:sp>
      <p:cxnSp>
        <p:nvCxnSpPr>
          <p:cNvPr id="52242" name="AutoShape 38"/>
          <p:cNvCxnSpPr>
            <a:cxnSpLocks noChangeShapeType="1"/>
          </p:cNvCxnSpPr>
          <p:nvPr/>
        </p:nvCxnSpPr>
        <p:spPr bwMode="auto">
          <a:xfrm rot="16200000" flipH="1">
            <a:off x="2472532" y="4412456"/>
            <a:ext cx="400050" cy="15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2243" name="AutoShape 39"/>
          <p:cNvSpPr>
            <a:spLocks noChangeArrowheads="1"/>
          </p:cNvSpPr>
          <p:nvPr/>
        </p:nvSpPr>
        <p:spPr bwMode="auto">
          <a:xfrm>
            <a:off x="4119563" y="3517900"/>
            <a:ext cx="1990725" cy="409575"/>
          </a:xfrm>
          <a:prstGeom prst="flowChartProcess">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400">
                <a:latin typeface="Calibri" panose="020F0502020204030204" pitchFamily="34" charset="0"/>
              </a:rPr>
              <a:t>nettprice = price</a:t>
            </a:r>
            <a:endParaRPr lang="en-US" altLang="en-US" sz="1400"/>
          </a:p>
        </p:txBody>
      </p:sp>
      <p:cxnSp>
        <p:nvCxnSpPr>
          <p:cNvPr id="52244" name="AutoShape 40"/>
          <p:cNvCxnSpPr>
            <a:cxnSpLocks noChangeShapeType="1"/>
          </p:cNvCxnSpPr>
          <p:nvPr/>
        </p:nvCxnSpPr>
        <p:spPr bwMode="auto">
          <a:xfrm rot="5400000">
            <a:off x="2382044" y="5312569"/>
            <a:ext cx="581025" cy="158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2245" name="AutoShape 41"/>
          <p:cNvCxnSpPr>
            <a:cxnSpLocks noChangeShapeType="1"/>
          </p:cNvCxnSpPr>
          <p:nvPr/>
        </p:nvCxnSpPr>
        <p:spPr bwMode="auto">
          <a:xfrm>
            <a:off x="2673350" y="5603875"/>
            <a:ext cx="798513"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3" name="Straight Connector 72"/>
          <p:cNvCxnSpPr>
            <a:stCxn id="52243" idx="2"/>
          </p:cNvCxnSpPr>
          <p:nvPr/>
        </p:nvCxnSpPr>
        <p:spPr>
          <a:xfrm rot="5400000">
            <a:off x="4271169" y="4728369"/>
            <a:ext cx="1644650" cy="42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endCxn id="52230" idx="5"/>
          </p:cNvCxnSpPr>
          <p:nvPr/>
        </p:nvCxnSpPr>
        <p:spPr>
          <a:xfrm rot="10800000">
            <a:off x="4837113" y="5556250"/>
            <a:ext cx="234950" cy="15875"/>
          </a:xfrm>
          <a:prstGeom prst="straightConnector1">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52248" name="TextBox 75"/>
          <p:cNvSpPr txBox="1">
            <a:spLocks noChangeArrowheads="1"/>
          </p:cNvSpPr>
          <p:nvPr/>
        </p:nvSpPr>
        <p:spPr bwMode="auto">
          <a:xfrm>
            <a:off x="5286375" y="1214438"/>
            <a:ext cx="3857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What will be the output for the following input?</a:t>
            </a:r>
          </a:p>
        </p:txBody>
      </p:sp>
      <p:graphicFrame>
        <p:nvGraphicFramePr>
          <p:cNvPr id="77" name="Table 76"/>
          <p:cNvGraphicFramePr>
            <a:graphicFrameLocks noGrp="1"/>
          </p:cNvGraphicFramePr>
          <p:nvPr/>
        </p:nvGraphicFramePr>
        <p:xfrm>
          <a:off x="5786438" y="2143125"/>
          <a:ext cx="3143250" cy="457200"/>
        </p:xfrm>
        <a:graphic>
          <a:graphicData uri="http://schemas.openxmlformats.org/drawingml/2006/table">
            <a:tbl>
              <a:tblPr firstRow="1" bandRow="1">
                <a:tableStyleId>{5C22544A-7EE6-4342-B048-85BDC9FD1C3A}</a:tableStyleId>
              </a:tblPr>
              <a:tblGrid>
                <a:gridCol w="3143250"/>
              </a:tblGrid>
              <a:tr h="370840">
                <a:tc>
                  <a:txBody>
                    <a:bodyPr/>
                    <a:lstStyle/>
                    <a:p>
                      <a:r>
                        <a:rPr lang="en-US" sz="2400" dirty="0" smtClean="0">
                          <a:solidFill>
                            <a:schemeClr val="bg1"/>
                          </a:solidFill>
                        </a:rPr>
                        <a:t>Book    Green    350.00</a:t>
                      </a:r>
                      <a:endParaRPr lang="en-US" sz="2400" dirty="0">
                        <a:solidFill>
                          <a:schemeClr val="bg1"/>
                        </a:solidFill>
                      </a:endParaRPr>
                    </a:p>
                  </a:txBody>
                  <a:tcPr marL="91439" marR="91439"/>
                </a:tc>
              </a:tr>
            </a:tbl>
          </a:graphicData>
        </a:graphic>
      </p:graphicFrame>
      <p:graphicFrame>
        <p:nvGraphicFramePr>
          <p:cNvPr id="78" name="Table 77"/>
          <p:cNvGraphicFramePr>
            <a:graphicFrameLocks noGrp="1"/>
          </p:cNvGraphicFramePr>
          <p:nvPr/>
        </p:nvGraphicFramePr>
        <p:xfrm>
          <a:off x="6000750" y="2786063"/>
          <a:ext cx="3143250" cy="457200"/>
        </p:xfrm>
        <a:graphic>
          <a:graphicData uri="http://schemas.openxmlformats.org/drawingml/2006/table">
            <a:tbl>
              <a:tblPr firstRow="1" bandRow="1">
                <a:tableStyleId>{5C22544A-7EE6-4342-B048-85BDC9FD1C3A}</a:tableStyleId>
              </a:tblPr>
              <a:tblGrid>
                <a:gridCol w="3143250"/>
              </a:tblGrid>
              <a:tr h="370840">
                <a:tc>
                  <a:txBody>
                    <a:bodyPr/>
                    <a:lstStyle/>
                    <a:p>
                      <a:r>
                        <a:rPr lang="en-US" sz="2400" dirty="0" smtClean="0"/>
                        <a:t>Curtain  Red   500.00</a:t>
                      </a:r>
                      <a:endParaRPr lang="en-US" sz="2400" dirty="0"/>
                    </a:p>
                  </a:txBody>
                  <a:tcPr marL="91439" marR="91439"/>
                </a:tc>
              </a:tr>
            </a:tbl>
          </a:graphicData>
        </a:graphic>
      </p:graphicFrame>
    </p:spTree>
    <p:extLst>
      <p:ext uri="{BB962C8B-B14F-4D97-AF65-F5344CB8AC3E}">
        <p14:creationId xmlns:p14="http://schemas.microsoft.com/office/powerpoint/2010/main" val="1406737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8"/>
                                        </p:tgtEl>
                                        <p:attrNameLst>
                                          <p:attrName>style.visibility</p:attrName>
                                        </p:attrNameLst>
                                      </p:cBhvr>
                                      <p:to>
                                        <p:strVal val="visible"/>
                                      </p:to>
                                    </p:set>
                                    <p:anim calcmode="lin" valueType="num">
                                      <p:cBhvr additive="base">
                                        <p:cTn id="13" dur="500" fill="hold"/>
                                        <p:tgtEl>
                                          <p:spTgt spid="78"/>
                                        </p:tgtEl>
                                        <p:attrNameLst>
                                          <p:attrName>ppt_x</p:attrName>
                                        </p:attrNameLst>
                                      </p:cBhvr>
                                      <p:tavLst>
                                        <p:tav tm="0">
                                          <p:val>
                                            <p:strVal val="#ppt_x"/>
                                          </p:val>
                                        </p:tav>
                                        <p:tav tm="100000">
                                          <p:val>
                                            <p:strVal val="#ppt_x"/>
                                          </p:val>
                                        </p:tav>
                                      </p:tavLst>
                                    </p:anim>
                                    <p:anim calcmode="lin" valueType="num">
                                      <p:cBhvr additive="base">
                                        <p:cTn id="14"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00063" y="0"/>
            <a:ext cx="8229600" cy="1000125"/>
          </a:xfrm>
        </p:spPr>
        <p:txBody>
          <a:bodyPr/>
          <a:lstStyle/>
          <a:p>
            <a:r>
              <a:rPr lang="en-US" altLang="en-US" sz="4000" b="1" dirty="0" smtClean="0">
                <a:effectLst>
                  <a:outerShdw blurRad="38100" dist="38100" dir="2700000" algn="tl">
                    <a:srgbClr val="000000">
                      <a:alpha val="43137"/>
                    </a:srgbClr>
                  </a:outerShdw>
                </a:effectLst>
              </a:rPr>
              <a:t>In-Class Exercise 2</a:t>
            </a:r>
          </a:p>
        </p:txBody>
      </p:sp>
      <p:sp>
        <p:nvSpPr>
          <p:cNvPr id="53251" name="Content Placeholder 2"/>
          <p:cNvSpPr>
            <a:spLocks noGrp="1"/>
          </p:cNvSpPr>
          <p:nvPr>
            <p:ph idx="1"/>
          </p:nvPr>
        </p:nvSpPr>
        <p:spPr>
          <a:xfrm>
            <a:off x="257175" y="1032209"/>
            <a:ext cx="8715375" cy="5314950"/>
          </a:xfrm>
          <a:solidFill>
            <a:schemeClr val="accent3"/>
          </a:solidFill>
        </p:spPr>
        <p:txBody>
          <a:bodyPr/>
          <a:lstStyle/>
          <a:p>
            <a:r>
              <a:rPr lang="en-US" altLang="en-US" dirty="0" smtClean="0">
                <a:solidFill>
                  <a:schemeClr val="bg1"/>
                </a:solidFill>
              </a:rPr>
              <a:t>Write a pseudo code for a program that will accept 2 numbers. If the first number is greater than the second number, find the difference between the numbers and print the numbers and difference value. If the second number is greater than the first number, find the sum of the two values and print the numbers and the sum.</a:t>
            </a:r>
          </a:p>
          <a:p>
            <a:r>
              <a:rPr lang="en-US" altLang="en-US" dirty="0" smtClean="0">
                <a:solidFill>
                  <a:schemeClr val="bg1"/>
                </a:solidFill>
              </a:rPr>
              <a:t>Draw the flowchart for the pseudo code. </a:t>
            </a:r>
          </a:p>
          <a:p>
            <a:r>
              <a:rPr lang="en-US" altLang="en-US" dirty="0" smtClean="0">
                <a:solidFill>
                  <a:schemeClr val="bg1"/>
                </a:solidFill>
              </a:rPr>
              <a:t>Trace the algorithm with the following input. Write the output:</a:t>
            </a:r>
          </a:p>
        </p:txBody>
      </p:sp>
      <p:graphicFrame>
        <p:nvGraphicFramePr>
          <p:cNvPr id="4" name="Table 3"/>
          <p:cNvGraphicFramePr>
            <a:graphicFrameLocks noGrp="1"/>
          </p:cNvGraphicFramePr>
          <p:nvPr>
            <p:extLst>
              <p:ext uri="{D42A27DB-BD31-4B8C-83A1-F6EECF244321}">
                <p14:modId xmlns:p14="http://schemas.microsoft.com/office/powerpoint/2010/main" val="3043275159"/>
              </p:ext>
            </p:extLst>
          </p:nvPr>
        </p:nvGraphicFramePr>
        <p:xfrm>
          <a:off x="4419600" y="5638800"/>
          <a:ext cx="1143000" cy="914400"/>
        </p:xfrm>
        <a:graphic>
          <a:graphicData uri="http://schemas.openxmlformats.org/drawingml/2006/table">
            <a:tbl>
              <a:tblPr firstRow="1" bandRow="1">
                <a:tableStyleId>{5C22544A-7EE6-4342-B048-85BDC9FD1C3A}</a:tableStyleId>
              </a:tblPr>
              <a:tblGrid>
                <a:gridCol w="1143000"/>
              </a:tblGrid>
              <a:tr h="381000">
                <a:tc>
                  <a:txBody>
                    <a:bodyPr/>
                    <a:lstStyle/>
                    <a:p>
                      <a:r>
                        <a:rPr lang="en-US" sz="2400" dirty="0" smtClean="0"/>
                        <a:t>40   50</a:t>
                      </a:r>
                      <a:endParaRPr lang="en-US" sz="2400" dirty="0"/>
                    </a:p>
                  </a:txBody>
                  <a:tcPr marL="91439" marR="91439"/>
                </a:tc>
              </a:tr>
              <a:tr h="381000">
                <a:tc>
                  <a:txBody>
                    <a:bodyPr/>
                    <a:lstStyle/>
                    <a:p>
                      <a:r>
                        <a:rPr lang="en-US" sz="2400" dirty="0" smtClean="0"/>
                        <a:t>70    30</a:t>
                      </a:r>
                      <a:endParaRPr lang="en-US" sz="2400" dirty="0"/>
                    </a:p>
                  </a:txBody>
                  <a:tcPr marL="91439" marR="91439"/>
                </a:tc>
              </a:tr>
            </a:tbl>
          </a:graphicData>
        </a:graphic>
      </p:graphicFrame>
    </p:spTree>
    <p:extLst>
      <p:ext uri="{BB962C8B-B14F-4D97-AF65-F5344CB8AC3E}">
        <p14:creationId xmlns:p14="http://schemas.microsoft.com/office/powerpoint/2010/main" val="36755388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667000" y="0"/>
            <a:ext cx="5062537" cy="714375"/>
          </a:xfrm>
        </p:spPr>
        <p:txBody>
          <a:bodyPr/>
          <a:lstStyle/>
          <a:p>
            <a:r>
              <a:rPr lang="en-US" altLang="en-US" b="1" dirty="0" smtClean="0">
                <a:effectLst>
                  <a:outerShdw blurRad="38100" dist="38100" dir="2700000" algn="tl">
                    <a:srgbClr val="000000">
                      <a:alpha val="43137"/>
                    </a:srgbClr>
                  </a:outerShdw>
                </a:effectLst>
              </a:rPr>
              <a:t>In-Class Exercise 3</a:t>
            </a:r>
          </a:p>
        </p:txBody>
      </p:sp>
      <p:sp>
        <p:nvSpPr>
          <p:cNvPr id="54275" name="Content Placeholder 2"/>
          <p:cNvSpPr>
            <a:spLocks noGrp="1"/>
          </p:cNvSpPr>
          <p:nvPr>
            <p:ph idx="1"/>
          </p:nvPr>
        </p:nvSpPr>
        <p:spPr>
          <a:xfrm>
            <a:off x="533400" y="1295400"/>
            <a:ext cx="8229600" cy="4525962"/>
          </a:xfrm>
          <a:solidFill>
            <a:schemeClr val="accent5"/>
          </a:solidFill>
        </p:spPr>
        <p:txBody>
          <a:bodyPr/>
          <a:lstStyle/>
          <a:p>
            <a:r>
              <a:rPr lang="en-US" altLang="en-US" dirty="0" smtClean="0">
                <a:solidFill>
                  <a:schemeClr val="bg1"/>
                </a:solidFill>
              </a:rPr>
              <a:t>Write down an algorithm (pseudo code) and draw a flowchart to read two numbers. If the first number is greater than the second number and it is larger than 50, find the sum and print the sum. Else, print the difference.</a:t>
            </a:r>
          </a:p>
          <a:p>
            <a:endParaRPr lang="en-US" altLang="en-US" dirty="0" smtClean="0">
              <a:solidFill>
                <a:schemeClr val="bg1"/>
              </a:solidFill>
            </a:endParaRPr>
          </a:p>
          <a:p>
            <a:r>
              <a:rPr lang="en-US" altLang="en-US" dirty="0" smtClean="0">
                <a:solidFill>
                  <a:schemeClr val="bg1"/>
                </a:solidFill>
              </a:rPr>
              <a:t>Verify your result by a trace table. (Use 52, 30 as the numbers read) </a:t>
            </a:r>
          </a:p>
          <a:p>
            <a:endParaRPr lang="en-US" altLang="en-US" dirty="0" smtClean="0"/>
          </a:p>
        </p:txBody>
      </p:sp>
    </p:spTree>
    <p:extLst>
      <p:ext uri="{BB962C8B-B14F-4D97-AF65-F5344CB8AC3E}">
        <p14:creationId xmlns:p14="http://schemas.microsoft.com/office/powerpoint/2010/main" val="2097775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09800" y="69057"/>
            <a:ext cx="6934200" cy="792162"/>
          </a:xfrm>
        </p:spPr>
        <p:txBody>
          <a:bodyPr/>
          <a:lstStyle/>
          <a:p>
            <a:pPr marL="342900" indent="-342900"/>
            <a:r>
              <a:rPr lang="en-US" altLang="en-US" sz="4000" b="1" dirty="0" smtClean="0">
                <a:effectLst>
                  <a:outerShdw blurRad="38100" dist="38100" dir="2700000" algn="tl">
                    <a:srgbClr val="000000">
                      <a:alpha val="43137"/>
                    </a:srgbClr>
                  </a:outerShdw>
                </a:effectLst>
                <a:latin typeface="Trebuchet MS" panose="020B0603020202020204" pitchFamily="34" charset="0"/>
              </a:rPr>
              <a:t>Selection Structure (</a:t>
            </a:r>
            <a:r>
              <a:rPr lang="en-US" altLang="en-US" sz="4000" b="1" i="1" dirty="0" smtClean="0">
                <a:effectLst>
                  <a:outerShdw blurRad="38100" dist="38100" dir="2700000" algn="tl">
                    <a:srgbClr val="000000">
                      <a:alpha val="43137"/>
                    </a:srgbClr>
                  </a:outerShdw>
                </a:effectLst>
                <a:latin typeface="Trebuchet MS" panose="020B0603020202020204" pitchFamily="34" charset="0"/>
              </a:rPr>
              <a:t>cont..</a:t>
            </a:r>
            <a:r>
              <a:rPr lang="en-US" altLang="en-US" sz="4000" b="1" dirty="0" smtClean="0">
                <a:effectLst>
                  <a:outerShdw blurRad="38100" dist="38100" dir="2700000" algn="tl">
                    <a:srgbClr val="000000">
                      <a:alpha val="43137"/>
                    </a:srgbClr>
                  </a:outerShdw>
                </a:effectLst>
                <a:latin typeface="Trebuchet MS" panose="020B0603020202020204" pitchFamily="34" charset="0"/>
              </a:rPr>
              <a:t>)</a:t>
            </a:r>
            <a:endParaRPr lang="en-US" altLang="en-US" sz="4000" b="1" dirty="0" smtClean="0">
              <a:effectLst>
                <a:outerShdw blurRad="38100" dist="38100" dir="2700000" algn="tl">
                  <a:srgbClr val="000000">
                    <a:alpha val="43137"/>
                  </a:srgbClr>
                </a:outerShdw>
              </a:effectLst>
            </a:endParaRPr>
          </a:p>
        </p:txBody>
      </p:sp>
      <p:sp>
        <p:nvSpPr>
          <p:cNvPr id="4" name="Rectangle 3"/>
          <p:cNvSpPr txBox="1">
            <a:spLocks noChangeArrowheads="1"/>
          </p:cNvSpPr>
          <p:nvPr/>
        </p:nvSpPr>
        <p:spPr bwMode="auto">
          <a:xfrm>
            <a:off x="393370" y="1154509"/>
            <a:ext cx="8229600" cy="14478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800" dirty="0">
                <a:solidFill>
                  <a:schemeClr val="tx2"/>
                </a:solidFill>
                <a:latin typeface="Trebuchet MS" pitchFamily="34" charset="0"/>
                <a:cs typeface="Arial" charset="0"/>
              </a:rPr>
              <a:t>Pseudo code – nested if.</a:t>
            </a:r>
          </a:p>
          <a:p>
            <a:pPr marL="342900" indent="-342900" eaLnBrk="0" hangingPunct="0">
              <a:spcBef>
                <a:spcPct val="20000"/>
              </a:spcBef>
              <a:buFontTx/>
              <a:buChar char="•"/>
              <a:defRPr/>
            </a:pPr>
            <a:endParaRPr lang="en-US" kern="0" dirty="0">
              <a:latin typeface="+mn-lt"/>
              <a:cs typeface="+mn-cs"/>
            </a:endParaRPr>
          </a:p>
        </p:txBody>
      </p:sp>
      <p:sp>
        <p:nvSpPr>
          <p:cNvPr id="5" name="Rounded Rectangle 4"/>
          <p:cNvSpPr/>
          <p:nvPr/>
        </p:nvSpPr>
        <p:spPr bwMode="auto">
          <a:xfrm>
            <a:off x="393370" y="1878409"/>
            <a:ext cx="7391400" cy="4143375"/>
          </a:xfrm>
          <a:prstGeom prst="roundRect">
            <a:avLst/>
          </a:prstGeom>
          <a:solidFill>
            <a:srgbClr val="CC0000">
              <a:alpha val="31000"/>
            </a:srgbClr>
          </a:solidFill>
          <a:ln w="9525" cap="flat" cmpd="sng" algn="ctr">
            <a:noFill/>
            <a:prstDash val="solid"/>
            <a:round/>
            <a:headEnd type="none" w="med" len="med"/>
            <a:tailEnd type="none" w="med" len="med"/>
          </a:ln>
          <a:effectLst/>
        </p:spPr>
        <p:txBody>
          <a:bodyPr/>
          <a:lstStyle/>
          <a:p>
            <a:pPr>
              <a:defRPr/>
            </a:pPr>
            <a:r>
              <a:rPr lang="en-US" sz="2400" dirty="0">
                <a:latin typeface="Courier New" pitchFamily="49" charset="0"/>
                <a:cs typeface="Courier New" pitchFamily="49" charset="0"/>
              </a:rPr>
              <a:t>Algorithm: nested if</a:t>
            </a:r>
          </a:p>
          <a:p>
            <a:pPr>
              <a:defRPr/>
            </a:pPr>
            <a:r>
              <a:rPr lang="en-US" sz="2400" dirty="0">
                <a:latin typeface="Courier New" pitchFamily="49" charset="0"/>
                <a:cs typeface="Courier New" pitchFamily="49" charset="0"/>
              </a:rPr>
              <a:t>:</a:t>
            </a:r>
          </a:p>
          <a:p>
            <a:pPr marL="457200" indent="-457200">
              <a:buFontTx/>
              <a:buAutoNum type="alphaLcPeriod" startAt="14"/>
              <a:defRPr/>
            </a:pPr>
            <a:r>
              <a:rPr lang="en-US" sz="2400" b="1" dirty="0">
                <a:latin typeface="Courier New" pitchFamily="49" charset="0"/>
                <a:cs typeface="Courier New" pitchFamily="49" charset="0"/>
              </a:rPr>
              <a:t>if</a:t>
            </a:r>
            <a:r>
              <a:rPr lang="en-US" sz="2400" dirty="0">
                <a:latin typeface="Courier New" pitchFamily="49" charset="0"/>
                <a:cs typeface="Courier New" pitchFamily="49" charset="0"/>
              </a:rPr>
              <a:t> condition</a:t>
            </a:r>
          </a:p>
          <a:p>
            <a:pPr marL="914400" lvl="1" indent="-457200">
              <a:defRPr/>
            </a:pPr>
            <a:r>
              <a:rPr lang="en-US" sz="2400" dirty="0">
                <a:latin typeface="Courier New" pitchFamily="49" charset="0"/>
                <a:cs typeface="Courier New" pitchFamily="49" charset="0"/>
              </a:rPr>
              <a:t>	:</a:t>
            </a:r>
          </a:p>
          <a:p>
            <a:pPr marL="914400" lvl="1" indent="-457200">
              <a:defRPr/>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n.m</a:t>
            </a:r>
            <a:r>
              <a:rPr lang="en-US" sz="2400" dirty="0">
                <a:latin typeface="Courier New" pitchFamily="49" charset="0"/>
                <a:cs typeface="Courier New" pitchFamily="49" charset="0"/>
              </a:rPr>
              <a:t> </a:t>
            </a:r>
            <a:r>
              <a:rPr lang="en-US" sz="2400" b="1" dirty="0">
                <a:latin typeface="Courier New" pitchFamily="49" charset="0"/>
                <a:cs typeface="Courier New" pitchFamily="49" charset="0"/>
              </a:rPr>
              <a:t>if</a:t>
            </a:r>
            <a:r>
              <a:rPr lang="en-US" sz="2400" dirty="0">
                <a:latin typeface="Courier New" pitchFamily="49" charset="0"/>
                <a:cs typeface="Courier New" pitchFamily="49" charset="0"/>
              </a:rPr>
              <a:t> condition</a:t>
            </a:r>
          </a:p>
          <a:p>
            <a:pPr marL="914400" lvl="1" indent="-457200">
              <a:defRPr/>
            </a:pPr>
            <a:r>
              <a:rPr lang="en-US" sz="2400" dirty="0">
                <a:latin typeface="Courier New" pitchFamily="49" charset="0"/>
                <a:cs typeface="Courier New" pitchFamily="49" charset="0"/>
              </a:rPr>
              <a:t>		n.m.1 statement</a:t>
            </a:r>
          </a:p>
          <a:p>
            <a:pPr>
              <a:defRPr/>
            </a:pPr>
            <a:r>
              <a:rPr lang="en-US" sz="2400" dirty="0">
                <a:latin typeface="Courier New" pitchFamily="49" charset="0"/>
                <a:cs typeface="Courier New" pitchFamily="49" charset="0"/>
              </a:rPr>
              <a:t>		:</a:t>
            </a:r>
          </a:p>
          <a:p>
            <a:pPr>
              <a:defRPr/>
            </a:pPr>
            <a:r>
              <a:rPr lang="en-US" sz="2400" dirty="0">
                <a:latin typeface="Courier New" pitchFamily="49" charset="0"/>
                <a:cs typeface="Courier New" pitchFamily="49" charset="0"/>
              </a:rPr>
              <a:t>n+1. </a:t>
            </a:r>
            <a:r>
              <a:rPr lang="en-US" sz="2400" b="1" dirty="0" err="1">
                <a:latin typeface="Courier New" pitchFamily="49" charset="0"/>
                <a:cs typeface="Courier New" pitchFamily="49" charset="0"/>
              </a:rPr>
              <a:t>end_if</a:t>
            </a:r>
            <a:endParaRPr lang="en-US" sz="2400" b="1" dirty="0">
              <a:latin typeface="Courier New" pitchFamily="49" charset="0"/>
              <a:cs typeface="Courier New" pitchFamily="49" charset="0"/>
            </a:endParaRPr>
          </a:p>
          <a:p>
            <a:pPr>
              <a:defRPr/>
            </a:pPr>
            <a:r>
              <a:rPr lang="en-US" sz="2400" dirty="0">
                <a:latin typeface="Courier New" pitchFamily="49" charset="0"/>
                <a:cs typeface="Courier New" pitchFamily="49" charset="0"/>
              </a:rPr>
              <a:t>:</a:t>
            </a:r>
          </a:p>
          <a:p>
            <a:pPr>
              <a:defRPr/>
            </a:pPr>
            <a:endParaRPr lang="en-MY" sz="2400" dirty="0">
              <a:latin typeface="Courier New" pitchFamily="49" charset="0"/>
              <a:cs typeface="Courier New" pitchFamily="49" charset="0"/>
            </a:endParaRPr>
          </a:p>
        </p:txBody>
      </p:sp>
    </p:spTree>
    <p:extLst>
      <p:ext uri="{BB962C8B-B14F-4D97-AF65-F5344CB8AC3E}">
        <p14:creationId xmlns:p14="http://schemas.microsoft.com/office/powerpoint/2010/main" val="10160170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114717" y="5014"/>
            <a:ext cx="7064595" cy="935037"/>
          </a:xfrm>
        </p:spPr>
        <p:txBody>
          <a:bodyPr/>
          <a:lstStyle/>
          <a:p>
            <a:pPr marL="342900" indent="-342900"/>
            <a:r>
              <a:rPr lang="en-US" altLang="en-US" sz="4000" b="1" dirty="0" smtClean="0">
                <a:effectLst>
                  <a:outerShdw blurRad="38100" dist="38100" dir="2700000" algn="tl">
                    <a:srgbClr val="000000">
                      <a:alpha val="43137"/>
                    </a:srgbClr>
                  </a:outerShdw>
                </a:effectLst>
                <a:latin typeface="Trebuchet MS" panose="020B0603020202020204" pitchFamily="34" charset="0"/>
              </a:rPr>
              <a:t>Selection Structure (</a:t>
            </a:r>
            <a:r>
              <a:rPr lang="en-US" altLang="en-US" sz="4000" b="1" i="1" dirty="0" smtClean="0">
                <a:effectLst>
                  <a:outerShdw blurRad="38100" dist="38100" dir="2700000" algn="tl">
                    <a:srgbClr val="000000">
                      <a:alpha val="43137"/>
                    </a:srgbClr>
                  </a:outerShdw>
                </a:effectLst>
                <a:latin typeface="Trebuchet MS" panose="020B0603020202020204" pitchFamily="34" charset="0"/>
              </a:rPr>
              <a:t>cont..</a:t>
            </a:r>
            <a:r>
              <a:rPr lang="en-US" altLang="en-US" sz="4000" b="1" dirty="0" smtClean="0">
                <a:effectLst>
                  <a:outerShdw blurRad="38100" dist="38100" dir="2700000" algn="tl">
                    <a:srgbClr val="000000">
                      <a:alpha val="43137"/>
                    </a:srgbClr>
                  </a:outerShdw>
                </a:effectLst>
                <a:latin typeface="Trebuchet MS" panose="020B0603020202020204" pitchFamily="34" charset="0"/>
              </a:rPr>
              <a:t>)</a:t>
            </a:r>
            <a:endParaRPr lang="en-US" altLang="en-US" sz="4000" b="1" dirty="0" smtClean="0">
              <a:effectLst>
                <a:outerShdw blurRad="38100" dist="38100" dir="2700000" algn="tl">
                  <a:srgbClr val="000000">
                    <a:alpha val="43137"/>
                  </a:srgbClr>
                </a:outerShdw>
              </a:effectLst>
            </a:endParaRPr>
          </a:p>
        </p:txBody>
      </p:sp>
      <p:grpSp>
        <p:nvGrpSpPr>
          <p:cNvPr id="2" name="Group 2"/>
          <p:cNvGrpSpPr>
            <a:grpSpLocks/>
          </p:cNvGrpSpPr>
          <p:nvPr/>
        </p:nvGrpSpPr>
        <p:grpSpPr bwMode="auto">
          <a:xfrm>
            <a:off x="304800" y="3108909"/>
            <a:ext cx="2590800" cy="2209800"/>
            <a:chOff x="240" y="1536"/>
            <a:chExt cx="1632" cy="1392"/>
          </a:xfrm>
        </p:grpSpPr>
        <p:sp>
          <p:nvSpPr>
            <p:cNvPr id="56362" name="AutoShape 3"/>
            <p:cNvSpPr>
              <a:spLocks noChangeArrowheads="1"/>
            </p:cNvSpPr>
            <p:nvPr/>
          </p:nvSpPr>
          <p:spPr bwMode="auto">
            <a:xfrm>
              <a:off x="480" y="1536"/>
              <a:ext cx="1392" cy="1056"/>
            </a:xfrm>
            <a:prstGeom prst="roundRect">
              <a:avLst>
                <a:gd name="adj" fmla="val 16667"/>
              </a:avLst>
            </a:prstGeom>
            <a:solidFill>
              <a:schemeClr val="bg1"/>
            </a:solidFill>
            <a:ln w="25400">
              <a:solidFill>
                <a:srgbClr val="FF0000"/>
              </a:solidFill>
              <a:prstDash val="dash"/>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MY" altLang="en-US"/>
            </a:p>
          </p:txBody>
        </p:sp>
        <p:sp>
          <p:nvSpPr>
            <p:cNvPr id="56363" name="Text Box 4"/>
            <p:cNvSpPr txBox="1">
              <a:spLocks noChangeArrowheads="1"/>
            </p:cNvSpPr>
            <p:nvPr/>
          </p:nvSpPr>
          <p:spPr bwMode="auto">
            <a:xfrm>
              <a:off x="240" y="2640"/>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latin typeface="Trebuchet MS" panose="020B0603020202020204" pitchFamily="34" charset="0"/>
                </a:rPr>
                <a:t>Considered as one statement</a:t>
              </a:r>
            </a:p>
          </p:txBody>
        </p:sp>
      </p:grpSp>
      <p:sp>
        <p:nvSpPr>
          <p:cNvPr id="40" name="Rectangle 6"/>
          <p:cNvSpPr txBox="1">
            <a:spLocks noChangeArrowheads="1"/>
          </p:cNvSpPr>
          <p:nvPr/>
        </p:nvSpPr>
        <p:spPr bwMode="auto">
          <a:xfrm>
            <a:off x="609600" y="1281697"/>
            <a:ext cx="7772400" cy="684212"/>
          </a:xfrm>
          <a:prstGeom prst="rect">
            <a:avLst/>
          </a:prstGeom>
          <a:noFill/>
          <a:ln w="9525">
            <a:noFill/>
            <a:miter lim="800000"/>
            <a:headEnd/>
            <a:tailEnd/>
          </a:ln>
        </p:spPr>
        <p:txBody>
          <a:bodyPr anchor="ctr"/>
          <a:lstStyle/>
          <a:p>
            <a:pPr eaLnBrk="0" hangingPunct="0">
              <a:defRPr/>
            </a:pPr>
            <a:r>
              <a:rPr lang="en-US" sz="1900" kern="0">
                <a:latin typeface="Trebuchet MS" pitchFamily="34" charset="0"/>
                <a:ea typeface="+mj-ea"/>
                <a:cs typeface="+mj-cs"/>
              </a:rPr>
              <a:t>Nested if</a:t>
            </a:r>
            <a:br>
              <a:rPr lang="en-US" sz="1900" kern="0">
                <a:latin typeface="Trebuchet MS" pitchFamily="34" charset="0"/>
                <a:ea typeface="+mj-ea"/>
                <a:cs typeface="+mj-cs"/>
              </a:rPr>
            </a:br>
            <a:r>
              <a:rPr lang="en-US" sz="1900" kern="0">
                <a:latin typeface="Trebuchet MS" pitchFamily="34" charset="0"/>
                <a:ea typeface="+mj-ea"/>
                <a:cs typeface="+mj-cs"/>
              </a:rPr>
              <a:t> </a:t>
            </a:r>
            <a:r>
              <a:rPr lang="en-US" sz="1900" i="1" kern="0">
                <a:latin typeface="Trebuchet MS" pitchFamily="34" charset="0"/>
                <a:ea typeface="+mj-ea"/>
                <a:cs typeface="+mj-cs"/>
              </a:rPr>
              <a:t>(if within if)</a:t>
            </a:r>
          </a:p>
        </p:txBody>
      </p:sp>
      <p:grpSp>
        <p:nvGrpSpPr>
          <p:cNvPr id="56325" name="Group 8"/>
          <p:cNvGrpSpPr>
            <a:grpSpLocks/>
          </p:cNvGrpSpPr>
          <p:nvPr/>
        </p:nvGrpSpPr>
        <p:grpSpPr bwMode="auto">
          <a:xfrm>
            <a:off x="685800" y="2042109"/>
            <a:ext cx="2514600" cy="3276600"/>
            <a:chOff x="480" y="864"/>
            <a:chExt cx="1584" cy="2064"/>
          </a:xfrm>
        </p:grpSpPr>
        <p:sp>
          <p:nvSpPr>
            <p:cNvPr id="56343" name="Line 9"/>
            <p:cNvSpPr>
              <a:spLocks noChangeShapeType="1"/>
            </p:cNvSpPr>
            <p:nvPr/>
          </p:nvSpPr>
          <p:spPr bwMode="auto">
            <a:xfrm>
              <a:off x="1200" y="864"/>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44" name="AutoShape 10"/>
            <p:cNvSpPr>
              <a:spLocks noChangeArrowheads="1"/>
            </p:cNvSpPr>
            <p:nvPr/>
          </p:nvSpPr>
          <p:spPr bwMode="auto">
            <a:xfrm>
              <a:off x="672" y="1104"/>
              <a:ext cx="1056" cy="384"/>
            </a:xfrm>
            <a:prstGeom prst="flowChartDecision">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latin typeface="Trebuchet MS" panose="020B0603020202020204" pitchFamily="34" charset="0"/>
                </a:rPr>
                <a:t>test1</a:t>
              </a:r>
            </a:p>
          </p:txBody>
        </p:sp>
        <p:sp>
          <p:nvSpPr>
            <p:cNvPr id="56345" name="Line 11"/>
            <p:cNvSpPr>
              <a:spLocks noChangeShapeType="1"/>
            </p:cNvSpPr>
            <p:nvPr/>
          </p:nvSpPr>
          <p:spPr bwMode="auto">
            <a:xfrm>
              <a:off x="1200" y="1488"/>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46" name="AutoShape 12"/>
            <p:cNvSpPr>
              <a:spLocks noChangeArrowheads="1"/>
            </p:cNvSpPr>
            <p:nvPr/>
          </p:nvSpPr>
          <p:spPr bwMode="auto">
            <a:xfrm>
              <a:off x="672" y="1680"/>
              <a:ext cx="1056" cy="384"/>
            </a:xfrm>
            <a:prstGeom prst="flowChartDecision">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latin typeface="Trebuchet MS" panose="020B0603020202020204" pitchFamily="34" charset="0"/>
                </a:rPr>
                <a:t>test2</a:t>
              </a:r>
            </a:p>
          </p:txBody>
        </p:sp>
        <p:sp>
          <p:nvSpPr>
            <p:cNvPr id="56347" name="Line 13"/>
            <p:cNvSpPr>
              <a:spLocks noChangeShapeType="1"/>
            </p:cNvSpPr>
            <p:nvPr/>
          </p:nvSpPr>
          <p:spPr bwMode="auto">
            <a:xfrm>
              <a:off x="1200" y="2064"/>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48" name="Rectangle 14"/>
            <p:cNvSpPr>
              <a:spLocks noChangeArrowheads="1"/>
            </p:cNvSpPr>
            <p:nvPr/>
          </p:nvSpPr>
          <p:spPr bwMode="auto">
            <a:xfrm>
              <a:off x="720" y="2256"/>
              <a:ext cx="960" cy="24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latin typeface="Trebuchet MS" panose="020B0603020202020204" pitchFamily="34" charset="0"/>
                </a:rPr>
                <a:t>statement</a:t>
              </a:r>
            </a:p>
          </p:txBody>
        </p:sp>
        <p:sp>
          <p:nvSpPr>
            <p:cNvPr id="56350" name="Line 16"/>
            <p:cNvSpPr>
              <a:spLocks noChangeShapeType="1"/>
            </p:cNvSpPr>
            <p:nvPr/>
          </p:nvSpPr>
          <p:spPr bwMode="auto">
            <a:xfrm>
              <a:off x="1200" y="2496"/>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52" name="Line 18"/>
            <p:cNvSpPr>
              <a:spLocks noChangeShapeType="1"/>
            </p:cNvSpPr>
            <p:nvPr/>
          </p:nvSpPr>
          <p:spPr bwMode="auto">
            <a:xfrm>
              <a:off x="1728" y="1296"/>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5" name="Line 21"/>
            <p:cNvSpPr>
              <a:spLocks noChangeShapeType="1"/>
            </p:cNvSpPr>
            <p:nvPr/>
          </p:nvSpPr>
          <p:spPr bwMode="auto">
            <a:xfrm>
              <a:off x="1728" y="1872"/>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56" name="Line 22"/>
            <p:cNvSpPr>
              <a:spLocks noChangeShapeType="1"/>
            </p:cNvSpPr>
            <p:nvPr/>
          </p:nvSpPr>
          <p:spPr bwMode="auto">
            <a:xfrm>
              <a:off x="2064" y="1296"/>
              <a:ext cx="0" cy="13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7" name="Line 23"/>
            <p:cNvSpPr>
              <a:spLocks noChangeShapeType="1"/>
            </p:cNvSpPr>
            <p:nvPr/>
          </p:nvSpPr>
          <p:spPr bwMode="auto">
            <a:xfrm flipH="1" flipV="1">
              <a:off x="1200" y="2686"/>
              <a:ext cx="864" cy="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58" name="Rectangle 24"/>
            <p:cNvSpPr>
              <a:spLocks noChangeArrowheads="1"/>
            </p:cNvSpPr>
            <p:nvPr/>
          </p:nvSpPr>
          <p:spPr bwMode="auto">
            <a:xfrm>
              <a:off x="1584" y="1632"/>
              <a:ext cx="4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Trebuchet MS" panose="020B0603020202020204" pitchFamily="34" charset="0"/>
                </a:rPr>
                <a:t>FALSE</a:t>
              </a:r>
            </a:p>
          </p:txBody>
        </p:sp>
        <p:sp>
          <p:nvSpPr>
            <p:cNvPr id="56359" name="Rectangle 25"/>
            <p:cNvSpPr>
              <a:spLocks noChangeArrowheads="1"/>
            </p:cNvSpPr>
            <p:nvPr/>
          </p:nvSpPr>
          <p:spPr bwMode="auto">
            <a:xfrm>
              <a:off x="1632" y="1056"/>
              <a:ext cx="4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Trebuchet MS" panose="020B0603020202020204" pitchFamily="34" charset="0"/>
                </a:rPr>
                <a:t>FALSE</a:t>
              </a:r>
            </a:p>
          </p:txBody>
        </p:sp>
        <p:sp>
          <p:nvSpPr>
            <p:cNvPr id="56360" name="Rectangle 26"/>
            <p:cNvSpPr>
              <a:spLocks noChangeArrowheads="1"/>
            </p:cNvSpPr>
            <p:nvPr/>
          </p:nvSpPr>
          <p:spPr bwMode="auto">
            <a:xfrm>
              <a:off x="480" y="1968"/>
              <a:ext cx="39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Trebuchet MS" panose="020B0603020202020204" pitchFamily="34" charset="0"/>
                </a:rPr>
                <a:t>TRUE</a:t>
              </a:r>
            </a:p>
          </p:txBody>
        </p:sp>
        <p:sp>
          <p:nvSpPr>
            <p:cNvPr id="56361" name="Rectangle 27"/>
            <p:cNvSpPr>
              <a:spLocks noChangeArrowheads="1"/>
            </p:cNvSpPr>
            <p:nvPr/>
          </p:nvSpPr>
          <p:spPr bwMode="auto">
            <a:xfrm>
              <a:off x="480" y="1392"/>
              <a:ext cx="39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Trebuchet MS" panose="020B0603020202020204" pitchFamily="34" charset="0"/>
                </a:rPr>
                <a:t>TRUE</a:t>
              </a:r>
            </a:p>
          </p:txBody>
        </p:sp>
      </p:grpSp>
      <p:sp>
        <p:nvSpPr>
          <p:cNvPr id="88" name="Rectangle 28"/>
          <p:cNvSpPr>
            <a:spLocks noChangeArrowheads="1"/>
          </p:cNvSpPr>
          <p:nvPr/>
        </p:nvSpPr>
        <p:spPr bwMode="auto">
          <a:xfrm>
            <a:off x="3733800" y="3337509"/>
            <a:ext cx="4905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a:latin typeface="Times New Roman" panose="02020603050405020304" pitchFamily="18" charset="0"/>
                <a:sym typeface="Symbol" panose="05050102010706020507" pitchFamily="18" charset="2"/>
              </a:rPr>
              <a:t></a:t>
            </a:r>
          </a:p>
        </p:txBody>
      </p:sp>
      <p:grpSp>
        <p:nvGrpSpPr>
          <p:cNvPr id="4" name="Group 29"/>
          <p:cNvGrpSpPr>
            <a:grpSpLocks/>
          </p:cNvGrpSpPr>
          <p:nvPr/>
        </p:nvGrpSpPr>
        <p:grpSpPr bwMode="auto">
          <a:xfrm>
            <a:off x="3886723" y="2194509"/>
            <a:ext cx="4040944" cy="3952875"/>
            <a:chOff x="2803" y="960"/>
            <a:chExt cx="2805" cy="2490"/>
          </a:xfrm>
        </p:grpSpPr>
        <p:sp>
          <p:nvSpPr>
            <p:cNvPr id="56328" name="Line 30"/>
            <p:cNvSpPr>
              <a:spLocks noChangeShapeType="1"/>
            </p:cNvSpPr>
            <p:nvPr/>
          </p:nvSpPr>
          <p:spPr bwMode="auto">
            <a:xfrm>
              <a:off x="3648" y="960"/>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9" name="AutoShape 31"/>
            <p:cNvSpPr>
              <a:spLocks noChangeArrowheads="1"/>
            </p:cNvSpPr>
            <p:nvPr/>
          </p:nvSpPr>
          <p:spPr bwMode="auto">
            <a:xfrm>
              <a:off x="3120" y="1200"/>
              <a:ext cx="1056" cy="384"/>
            </a:xfrm>
            <a:prstGeom prst="flowChartDecision">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latin typeface="Trebuchet MS" panose="020B0603020202020204" pitchFamily="34" charset="0"/>
                </a:rPr>
                <a:t>test1</a:t>
              </a:r>
            </a:p>
          </p:txBody>
        </p:sp>
        <p:sp>
          <p:nvSpPr>
            <p:cNvPr id="56330" name="Line 32"/>
            <p:cNvSpPr>
              <a:spLocks noChangeShapeType="1"/>
            </p:cNvSpPr>
            <p:nvPr/>
          </p:nvSpPr>
          <p:spPr bwMode="auto">
            <a:xfrm>
              <a:off x="3648" y="1584"/>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3" name="Line 35"/>
            <p:cNvSpPr>
              <a:spLocks noChangeShapeType="1"/>
            </p:cNvSpPr>
            <p:nvPr/>
          </p:nvSpPr>
          <p:spPr bwMode="auto">
            <a:xfrm>
              <a:off x="4176" y="1392"/>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4" name="Line 36"/>
            <p:cNvSpPr>
              <a:spLocks noChangeShapeType="1"/>
            </p:cNvSpPr>
            <p:nvPr/>
          </p:nvSpPr>
          <p:spPr bwMode="auto">
            <a:xfrm flipH="1">
              <a:off x="4495" y="1392"/>
              <a:ext cx="11" cy="1392"/>
            </a:xfrm>
            <a:prstGeom prst="line">
              <a:avLst/>
            </a:prstGeom>
            <a:noFill/>
            <a:ln w="9525">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a:p>
          </p:txBody>
        </p:sp>
        <p:sp>
          <p:nvSpPr>
            <p:cNvPr id="56337" name="Line 39"/>
            <p:cNvSpPr>
              <a:spLocks noChangeShapeType="1"/>
            </p:cNvSpPr>
            <p:nvPr/>
          </p:nvSpPr>
          <p:spPr bwMode="auto">
            <a:xfrm flipH="1">
              <a:off x="3648" y="2784"/>
              <a:ext cx="84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8" name="Rectangle 40"/>
            <p:cNvSpPr>
              <a:spLocks noChangeArrowheads="1"/>
            </p:cNvSpPr>
            <p:nvPr/>
          </p:nvSpPr>
          <p:spPr bwMode="auto">
            <a:xfrm>
              <a:off x="4080" y="1152"/>
              <a:ext cx="4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Trebuchet MS" panose="020B0603020202020204" pitchFamily="34" charset="0"/>
                </a:rPr>
                <a:t>FALSE</a:t>
              </a:r>
            </a:p>
          </p:txBody>
        </p:sp>
        <p:sp>
          <p:nvSpPr>
            <p:cNvPr id="56339" name="Rectangle 41"/>
            <p:cNvSpPr>
              <a:spLocks noChangeArrowheads="1"/>
            </p:cNvSpPr>
            <p:nvPr/>
          </p:nvSpPr>
          <p:spPr bwMode="auto">
            <a:xfrm>
              <a:off x="3216" y="1536"/>
              <a:ext cx="39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Trebuchet MS" panose="020B0603020202020204" pitchFamily="34" charset="0"/>
                </a:rPr>
                <a:t>TRUE</a:t>
              </a:r>
            </a:p>
          </p:txBody>
        </p:sp>
        <p:sp>
          <p:nvSpPr>
            <p:cNvPr id="56340" name="AutoShape 42"/>
            <p:cNvSpPr>
              <a:spLocks noChangeArrowheads="1"/>
            </p:cNvSpPr>
            <p:nvPr/>
          </p:nvSpPr>
          <p:spPr bwMode="auto">
            <a:xfrm>
              <a:off x="3168" y="1776"/>
              <a:ext cx="1056" cy="672"/>
            </a:xfrm>
            <a:prstGeom prst="roundRect">
              <a:avLst>
                <a:gd name="adj" fmla="val 16667"/>
              </a:avLst>
            </a:prstGeom>
            <a:solidFill>
              <a:srgbClr val="FFFF99"/>
            </a:solidFill>
            <a:ln w="25400">
              <a:solidFill>
                <a:srgbClr val="FF0000"/>
              </a:solidFill>
              <a:prstDash val="dash"/>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200">
                <a:latin typeface="Trebuchet MS" panose="020B0603020202020204" pitchFamily="34" charset="0"/>
              </a:endParaRPr>
            </a:p>
          </p:txBody>
        </p:sp>
        <p:sp>
          <p:nvSpPr>
            <p:cNvPr id="56341" name="Line 43"/>
            <p:cNvSpPr>
              <a:spLocks noChangeShapeType="1"/>
            </p:cNvSpPr>
            <p:nvPr/>
          </p:nvSpPr>
          <p:spPr bwMode="auto">
            <a:xfrm>
              <a:off x="3648" y="2448"/>
              <a:ext cx="0" cy="63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42" name="Text Box 44"/>
            <p:cNvSpPr txBox="1">
              <a:spLocks noChangeArrowheads="1"/>
            </p:cNvSpPr>
            <p:nvPr/>
          </p:nvSpPr>
          <p:spPr bwMode="auto">
            <a:xfrm>
              <a:off x="2803" y="3120"/>
              <a:ext cx="280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Trebuchet MS" panose="020B0603020202020204" pitchFamily="34" charset="0"/>
                </a:rPr>
                <a:t>it is an “one-choice” if</a:t>
              </a:r>
            </a:p>
          </p:txBody>
        </p:sp>
      </p:grpSp>
    </p:spTree>
    <p:extLst>
      <p:ext uri="{BB962C8B-B14F-4D97-AF65-F5344CB8AC3E}">
        <p14:creationId xmlns:p14="http://schemas.microsoft.com/office/powerpoint/2010/main" val="11172409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113547" y="32084"/>
            <a:ext cx="7010400" cy="868362"/>
          </a:xfrm>
        </p:spPr>
        <p:txBody>
          <a:bodyPr/>
          <a:lstStyle/>
          <a:p>
            <a:pPr marL="342900" indent="-342900"/>
            <a:r>
              <a:rPr lang="en-US" altLang="en-US" sz="4000" b="1" dirty="0" smtClean="0">
                <a:effectLst>
                  <a:outerShdw blurRad="38100" dist="38100" dir="2700000" algn="tl">
                    <a:srgbClr val="000000">
                      <a:alpha val="43137"/>
                    </a:srgbClr>
                  </a:outerShdw>
                </a:effectLst>
                <a:latin typeface="Trebuchet MS" panose="020B0603020202020204" pitchFamily="34" charset="0"/>
              </a:rPr>
              <a:t>Selection Structure (</a:t>
            </a:r>
            <a:r>
              <a:rPr lang="en-US" altLang="en-US" sz="4000" b="1" i="1" dirty="0" smtClean="0">
                <a:effectLst>
                  <a:outerShdw blurRad="38100" dist="38100" dir="2700000" algn="tl">
                    <a:srgbClr val="000000">
                      <a:alpha val="43137"/>
                    </a:srgbClr>
                  </a:outerShdw>
                </a:effectLst>
                <a:latin typeface="Trebuchet MS" panose="020B0603020202020204" pitchFamily="34" charset="0"/>
              </a:rPr>
              <a:t>cont..</a:t>
            </a:r>
            <a:r>
              <a:rPr lang="en-US" altLang="en-US" sz="4000" b="1" dirty="0" smtClean="0">
                <a:effectLst>
                  <a:outerShdw blurRad="38100" dist="38100" dir="2700000" algn="tl">
                    <a:srgbClr val="000000">
                      <a:alpha val="43137"/>
                    </a:srgbClr>
                  </a:outerShdw>
                </a:effectLst>
                <a:latin typeface="Trebuchet MS" panose="020B0603020202020204" pitchFamily="34" charset="0"/>
              </a:rPr>
              <a:t>)</a:t>
            </a:r>
            <a:endParaRPr lang="en-US" altLang="en-US" sz="4000" b="1" dirty="0" smtClean="0">
              <a:effectLst>
                <a:outerShdw blurRad="38100" dist="38100" dir="2700000" algn="tl">
                  <a:srgbClr val="000000">
                    <a:alpha val="43137"/>
                  </a:srgbClr>
                </a:outerShdw>
              </a:effectLst>
            </a:endParaRPr>
          </a:p>
        </p:txBody>
      </p:sp>
      <p:sp>
        <p:nvSpPr>
          <p:cNvPr id="4" name="Rectangle 3"/>
          <p:cNvSpPr txBox="1">
            <a:spLocks noChangeArrowheads="1"/>
          </p:cNvSpPr>
          <p:nvPr/>
        </p:nvSpPr>
        <p:spPr bwMode="auto">
          <a:xfrm>
            <a:off x="421444" y="1318711"/>
            <a:ext cx="8229600" cy="14478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dirty="0">
                <a:solidFill>
                  <a:schemeClr val="tx2"/>
                </a:solidFill>
                <a:latin typeface="Trebuchet MS" pitchFamily="34" charset="0"/>
                <a:cs typeface="Arial" charset="0"/>
              </a:rPr>
              <a:t>Pseudo code – nested if using if-else if.</a:t>
            </a:r>
          </a:p>
          <a:p>
            <a:pPr marL="342900" indent="-342900" eaLnBrk="0" hangingPunct="0">
              <a:spcBef>
                <a:spcPct val="20000"/>
              </a:spcBef>
              <a:buFontTx/>
              <a:buChar char="•"/>
              <a:defRPr/>
            </a:pPr>
            <a:endParaRPr lang="en-US" kern="0" dirty="0">
              <a:latin typeface="+mn-lt"/>
              <a:cs typeface="+mn-cs"/>
            </a:endParaRPr>
          </a:p>
        </p:txBody>
      </p:sp>
      <p:sp>
        <p:nvSpPr>
          <p:cNvPr id="5" name="Rounded Rectangle 4"/>
          <p:cNvSpPr/>
          <p:nvPr/>
        </p:nvSpPr>
        <p:spPr bwMode="auto">
          <a:xfrm>
            <a:off x="726244" y="1928311"/>
            <a:ext cx="7391400" cy="4267200"/>
          </a:xfrm>
          <a:prstGeom prst="roundRect">
            <a:avLst/>
          </a:prstGeom>
          <a:solidFill>
            <a:srgbClr val="CC0000">
              <a:alpha val="31000"/>
            </a:srgbClr>
          </a:solidFill>
          <a:ln w="9525" cap="flat" cmpd="sng" algn="ctr">
            <a:noFill/>
            <a:prstDash val="solid"/>
            <a:round/>
            <a:headEnd type="none" w="med" len="med"/>
            <a:tailEnd type="none" w="med" len="med"/>
          </a:ln>
          <a:effectLst/>
        </p:spPr>
        <p:txBody>
          <a:bodyPr/>
          <a:lstStyle/>
          <a:p>
            <a:pPr>
              <a:defRPr/>
            </a:pPr>
            <a:r>
              <a:rPr lang="en-US" sz="2400" dirty="0">
                <a:latin typeface="Courier New" pitchFamily="49" charset="0"/>
                <a:cs typeface="Courier New" pitchFamily="49" charset="0"/>
              </a:rPr>
              <a:t>Algorithm: if-else if</a:t>
            </a:r>
          </a:p>
          <a:p>
            <a:pPr>
              <a:defRPr/>
            </a:pPr>
            <a:r>
              <a:rPr lang="en-US" sz="2400" dirty="0">
                <a:latin typeface="Courier New" pitchFamily="49" charset="0"/>
                <a:cs typeface="Courier New" pitchFamily="49" charset="0"/>
              </a:rPr>
              <a:t>:</a:t>
            </a:r>
          </a:p>
          <a:p>
            <a:pPr marL="457200" indent="-457200">
              <a:buFontTx/>
              <a:buAutoNum type="alphaLcPeriod" startAt="14"/>
              <a:defRPr/>
            </a:pPr>
            <a:r>
              <a:rPr lang="en-US" sz="2400" dirty="0">
                <a:latin typeface="Courier New" pitchFamily="49" charset="0"/>
                <a:cs typeface="Courier New" pitchFamily="49" charset="0"/>
              </a:rPr>
              <a:t>if condition</a:t>
            </a:r>
          </a:p>
          <a:p>
            <a:pPr marL="914400" lvl="1" indent="-457200">
              <a:defRPr/>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n.m</a:t>
            </a:r>
            <a:r>
              <a:rPr lang="en-US" sz="2400" dirty="0">
                <a:latin typeface="Courier New" pitchFamily="49" charset="0"/>
                <a:cs typeface="Courier New" pitchFamily="49" charset="0"/>
              </a:rPr>
              <a:t> if condition</a:t>
            </a:r>
          </a:p>
          <a:p>
            <a:pPr marL="914400" lvl="1" indent="-457200">
              <a:defRPr/>
            </a:pPr>
            <a:r>
              <a:rPr lang="en-US" sz="2400" dirty="0">
                <a:latin typeface="Courier New" pitchFamily="49" charset="0"/>
                <a:cs typeface="Courier New" pitchFamily="49" charset="0"/>
              </a:rPr>
              <a:t>		n.m.1 statement</a:t>
            </a:r>
          </a:p>
          <a:p>
            <a:pPr>
              <a:defRPr/>
            </a:pPr>
            <a:r>
              <a:rPr lang="en-US" sz="2400" dirty="0">
                <a:latin typeface="Courier New" pitchFamily="49" charset="0"/>
                <a:cs typeface="Courier New" pitchFamily="49" charset="0"/>
              </a:rPr>
              <a:t>		:</a:t>
            </a:r>
          </a:p>
          <a:p>
            <a:pPr>
              <a:defRPr/>
            </a:pPr>
            <a:r>
              <a:rPr lang="en-US" sz="2400" dirty="0" smtClean="0">
                <a:latin typeface="Courier New" pitchFamily="49" charset="0"/>
                <a:cs typeface="Courier New" pitchFamily="49" charset="0"/>
              </a:rPr>
              <a:t>n+1. </a:t>
            </a:r>
            <a:r>
              <a:rPr lang="en-US" sz="2400" dirty="0">
                <a:latin typeface="Courier New" pitchFamily="49" charset="0"/>
                <a:cs typeface="Courier New" pitchFamily="49" charset="0"/>
              </a:rPr>
              <a:t>else</a:t>
            </a:r>
          </a:p>
          <a:p>
            <a:pPr>
              <a:defRPr/>
            </a:pPr>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n+1.m.1 </a:t>
            </a:r>
            <a:r>
              <a:rPr lang="en-US" sz="2400" dirty="0">
                <a:latin typeface="Courier New" pitchFamily="49" charset="0"/>
                <a:cs typeface="Courier New" pitchFamily="49" charset="0"/>
              </a:rPr>
              <a:t>statement</a:t>
            </a:r>
          </a:p>
          <a:p>
            <a:pPr>
              <a:defRPr/>
            </a:pPr>
            <a:r>
              <a:rPr lang="en-US" sz="2400" dirty="0">
                <a:latin typeface="Courier New" pitchFamily="49" charset="0"/>
                <a:cs typeface="Courier New" pitchFamily="49" charset="0"/>
              </a:rPr>
              <a:t>	:</a:t>
            </a:r>
          </a:p>
          <a:p>
            <a:pPr>
              <a:defRPr/>
            </a:pPr>
            <a:r>
              <a:rPr lang="en-US" sz="2400" dirty="0">
                <a:latin typeface="Courier New" pitchFamily="49" charset="0"/>
                <a:cs typeface="Courier New" pitchFamily="49" charset="0"/>
              </a:rPr>
              <a:t>n+2. </a:t>
            </a:r>
            <a:r>
              <a:rPr lang="en-US" sz="2400" dirty="0" err="1">
                <a:latin typeface="Courier New" pitchFamily="49" charset="0"/>
                <a:cs typeface="Courier New" pitchFamily="49" charset="0"/>
              </a:rPr>
              <a:t>end_if</a:t>
            </a:r>
            <a:endParaRPr lang="en-US" sz="2400" dirty="0">
              <a:latin typeface="Courier New" pitchFamily="49" charset="0"/>
              <a:cs typeface="Courier New" pitchFamily="49" charset="0"/>
            </a:endParaRPr>
          </a:p>
          <a:p>
            <a:pPr>
              <a:defRPr/>
            </a:pPr>
            <a:r>
              <a:rPr lang="en-US" sz="2400" dirty="0">
                <a:latin typeface="Courier New" pitchFamily="49" charset="0"/>
                <a:cs typeface="Courier New" pitchFamily="49" charset="0"/>
              </a:rPr>
              <a:t>:</a:t>
            </a:r>
          </a:p>
          <a:p>
            <a:pPr>
              <a:defRPr/>
            </a:pPr>
            <a:endParaRPr lang="en-MY" sz="2400" dirty="0">
              <a:latin typeface="Courier New" pitchFamily="49" charset="0"/>
              <a:cs typeface="Courier New" pitchFamily="49" charset="0"/>
            </a:endParaRPr>
          </a:p>
        </p:txBody>
      </p:sp>
    </p:spTree>
    <p:extLst>
      <p:ext uri="{BB962C8B-B14F-4D97-AF65-F5344CB8AC3E}">
        <p14:creationId xmlns:p14="http://schemas.microsoft.com/office/powerpoint/2010/main" val="158783221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12495" y="93663"/>
            <a:ext cx="7772400" cy="668337"/>
          </a:xfrm>
        </p:spPr>
        <p:txBody>
          <a:bodyPr/>
          <a:lstStyle/>
          <a:p>
            <a:pPr marL="342900" indent="-342900"/>
            <a:r>
              <a:rPr lang="en-US" altLang="en-US" sz="4000" b="1" dirty="0" smtClean="0">
                <a:effectLst>
                  <a:outerShdw blurRad="38100" dist="38100" dir="2700000" algn="tl">
                    <a:srgbClr val="000000">
                      <a:alpha val="43137"/>
                    </a:srgbClr>
                  </a:outerShdw>
                </a:effectLst>
                <a:latin typeface="Trebuchet MS" panose="020B0603020202020204" pitchFamily="34" charset="0"/>
              </a:rPr>
              <a:t>Selection Structure (</a:t>
            </a:r>
            <a:r>
              <a:rPr lang="en-US" altLang="en-US" sz="4000" b="1" i="1" dirty="0" smtClean="0">
                <a:effectLst>
                  <a:outerShdw blurRad="38100" dist="38100" dir="2700000" algn="tl">
                    <a:srgbClr val="000000">
                      <a:alpha val="43137"/>
                    </a:srgbClr>
                  </a:outerShdw>
                </a:effectLst>
                <a:latin typeface="Trebuchet MS" panose="020B0603020202020204" pitchFamily="34" charset="0"/>
              </a:rPr>
              <a:t>cont..</a:t>
            </a:r>
            <a:r>
              <a:rPr lang="en-US" altLang="en-US" sz="4000" b="1" dirty="0" smtClean="0">
                <a:effectLst>
                  <a:outerShdw blurRad="38100" dist="38100" dir="2700000" algn="tl">
                    <a:srgbClr val="000000">
                      <a:alpha val="43137"/>
                    </a:srgbClr>
                  </a:outerShdw>
                </a:effectLst>
                <a:latin typeface="Trebuchet MS" panose="020B0603020202020204" pitchFamily="34" charset="0"/>
              </a:rPr>
              <a:t>)</a:t>
            </a:r>
            <a:endParaRPr lang="en-US" altLang="en-US" sz="4000" b="1" dirty="0" smtClean="0">
              <a:effectLst>
                <a:outerShdw blurRad="38100" dist="38100" dir="2700000" algn="tl">
                  <a:srgbClr val="000000">
                    <a:alpha val="43137"/>
                  </a:srgbClr>
                </a:outerShdw>
              </a:effectLst>
            </a:endParaRPr>
          </a:p>
        </p:txBody>
      </p:sp>
      <p:sp>
        <p:nvSpPr>
          <p:cNvPr id="44" name="AutoShape 2"/>
          <p:cNvSpPr>
            <a:spLocks noChangeArrowheads="1"/>
          </p:cNvSpPr>
          <p:nvPr/>
        </p:nvSpPr>
        <p:spPr bwMode="auto">
          <a:xfrm>
            <a:off x="2984500" y="3450306"/>
            <a:ext cx="3124200" cy="2362200"/>
          </a:xfrm>
          <a:prstGeom prst="roundRect">
            <a:avLst>
              <a:gd name="adj" fmla="val 16667"/>
            </a:avLst>
          </a:prstGeom>
          <a:solidFill>
            <a:schemeClr val="bg1"/>
          </a:solidFill>
          <a:ln w="38100">
            <a:solidFill>
              <a:srgbClr val="FF0000"/>
            </a:solidFill>
            <a:prstDash val="dash"/>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MY" altLang="en-US"/>
          </a:p>
        </p:txBody>
      </p:sp>
      <p:sp>
        <p:nvSpPr>
          <p:cNvPr id="48" name="Rectangle 3"/>
          <p:cNvSpPr txBox="1">
            <a:spLocks noChangeArrowheads="1"/>
          </p:cNvSpPr>
          <p:nvPr/>
        </p:nvSpPr>
        <p:spPr bwMode="auto">
          <a:xfrm>
            <a:off x="304800" y="1219200"/>
            <a:ext cx="7467600" cy="609600"/>
          </a:xfrm>
          <a:prstGeom prst="rect">
            <a:avLst/>
          </a:prstGeom>
          <a:solidFill>
            <a:schemeClr val="accent5"/>
          </a:solidFill>
          <a:ln w="9525">
            <a:noFill/>
            <a:miter lim="800000"/>
            <a:headEnd/>
            <a:tailEnd/>
          </a:ln>
        </p:spPr>
        <p:txBody>
          <a:bodyPr anchor="ctr"/>
          <a:lstStyle/>
          <a:p>
            <a:pPr eaLnBrk="0" hangingPunct="0">
              <a:defRPr/>
            </a:pPr>
            <a:r>
              <a:rPr lang="en-US" sz="2400" kern="0" dirty="0">
                <a:latin typeface="Trebuchet MS" pitchFamily="34" charset="0"/>
                <a:ea typeface="+mj-ea"/>
                <a:cs typeface="+mj-cs"/>
              </a:rPr>
              <a:t>Complex if-else &amp; if Statements</a:t>
            </a:r>
          </a:p>
        </p:txBody>
      </p:sp>
      <p:sp>
        <p:nvSpPr>
          <p:cNvPr id="59398" name="Line 5"/>
          <p:cNvSpPr>
            <a:spLocks noChangeShapeType="1"/>
          </p:cNvSpPr>
          <p:nvPr/>
        </p:nvSpPr>
        <p:spPr bwMode="auto">
          <a:xfrm>
            <a:off x="3971923" y="4847305"/>
            <a:ext cx="1" cy="15789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399" name="AutoShape 6"/>
          <p:cNvSpPr>
            <a:spLocks noChangeArrowheads="1"/>
          </p:cNvSpPr>
          <p:nvPr/>
        </p:nvSpPr>
        <p:spPr bwMode="auto">
          <a:xfrm>
            <a:off x="3733800" y="1951706"/>
            <a:ext cx="457200" cy="457200"/>
          </a:xfrm>
          <a:prstGeom prst="flowChartConnector">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latin typeface="Trebuchet MS" panose="020B0603020202020204" pitchFamily="34" charset="0"/>
              </a:rPr>
              <a:t>x</a:t>
            </a:r>
          </a:p>
        </p:txBody>
      </p:sp>
      <p:sp>
        <p:nvSpPr>
          <p:cNvPr id="59400" name="Line 7"/>
          <p:cNvSpPr>
            <a:spLocks noChangeShapeType="1"/>
          </p:cNvSpPr>
          <p:nvPr/>
        </p:nvSpPr>
        <p:spPr bwMode="auto">
          <a:xfrm>
            <a:off x="3962400" y="2408906"/>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1" name="AutoShape 8"/>
          <p:cNvSpPr>
            <a:spLocks noChangeArrowheads="1"/>
          </p:cNvSpPr>
          <p:nvPr/>
        </p:nvSpPr>
        <p:spPr bwMode="auto">
          <a:xfrm>
            <a:off x="3124200" y="2637506"/>
            <a:ext cx="1676400" cy="609600"/>
          </a:xfrm>
          <a:prstGeom prst="flowChartDecision">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latin typeface="Trebuchet MS" panose="020B0603020202020204" pitchFamily="34" charset="0"/>
              </a:rPr>
              <a:t>condition</a:t>
            </a:r>
          </a:p>
        </p:txBody>
      </p:sp>
      <p:sp>
        <p:nvSpPr>
          <p:cNvPr id="59402" name="Line 9"/>
          <p:cNvSpPr>
            <a:spLocks noChangeShapeType="1"/>
          </p:cNvSpPr>
          <p:nvPr/>
        </p:nvSpPr>
        <p:spPr bwMode="auto">
          <a:xfrm>
            <a:off x="3962400" y="3247106"/>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3" name="Rectangle 10"/>
          <p:cNvSpPr>
            <a:spLocks noChangeArrowheads="1"/>
          </p:cNvSpPr>
          <p:nvPr/>
        </p:nvSpPr>
        <p:spPr bwMode="auto">
          <a:xfrm>
            <a:off x="3200400" y="3551906"/>
            <a:ext cx="1524000" cy="3810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latin typeface="Trebuchet MS" panose="020B0603020202020204" pitchFamily="34" charset="0"/>
              </a:rPr>
              <a:t>statement</a:t>
            </a:r>
          </a:p>
        </p:txBody>
      </p:sp>
      <p:sp>
        <p:nvSpPr>
          <p:cNvPr id="59404" name="Line 11"/>
          <p:cNvSpPr>
            <a:spLocks noChangeShapeType="1"/>
          </p:cNvSpPr>
          <p:nvPr/>
        </p:nvSpPr>
        <p:spPr bwMode="auto">
          <a:xfrm>
            <a:off x="3962400" y="3932906"/>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5" name="AutoShape 12"/>
          <p:cNvSpPr>
            <a:spLocks noChangeArrowheads="1"/>
          </p:cNvSpPr>
          <p:nvPr/>
        </p:nvSpPr>
        <p:spPr bwMode="auto">
          <a:xfrm>
            <a:off x="3124200" y="4237706"/>
            <a:ext cx="1676400" cy="609600"/>
          </a:xfrm>
          <a:prstGeom prst="flowChartDecision">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latin typeface="Trebuchet MS" panose="020B0603020202020204" pitchFamily="34" charset="0"/>
              </a:rPr>
              <a:t>condition</a:t>
            </a:r>
          </a:p>
        </p:txBody>
      </p:sp>
      <p:sp>
        <p:nvSpPr>
          <p:cNvPr id="59406" name="Line 13"/>
          <p:cNvSpPr>
            <a:spLocks noChangeShapeType="1"/>
          </p:cNvSpPr>
          <p:nvPr/>
        </p:nvSpPr>
        <p:spPr bwMode="auto">
          <a:xfrm>
            <a:off x="4800600" y="4542506"/>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7" name="Line 14"/>
          <p:cNvSpPr>
            <a:spLocks noChangeShapeType="1"/>
          </p:cNvSpPr>
          <p:nvPr/>
        </p:nvSpPr>
        <p:spPr bwMode="auto">
          <a:xfrm>
            <a:off x="5257800" y="4542506"/>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9" name="Line 16"/>
          <p:cNvSpPr>
            <a:spLocks noChangeShapeType="1"/>
          </p:cNvSpPr>
          <p:nvPr/>
        </p:nvSpPr>
        <p:spPr bwMode="auto">
          <a:xfrm flipH="1" flipV="1">
            <a:off x="3981447" y="5685505"/>
            <a:ext cx="1276353"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0" name="Rectangle 17"/>
          <p:cNvSpPr>
            <a:spLocks noChangeArrowheads="1"/>
          </p:cNvSpPr>
          <p:nvPr/>
        </p:nvSpPr>
        <p:spPr bwMode="auto">
          <a:xfrm>
            <a:off x="4495800" y="4923506"/>
            <a:ext cx="1524000" cy="3810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latin typeface="Trebuchet MS" panose="020B0603020202020204" pitchFamily="34" charset="0"/>
              </a:rPr>
              <a:t>statement</a:t>
            </a:r>
          </a:p>
        </p:txBody>
      </p:sp>
      <p:sp>
        <p:nvSpPr>
          <p:cNvPr id="59411" name="Line 18"/>
          <p:cNvSpPr>
            <a:spLocks noChangeShapeType="1"/>
          </p:cNvSpPr>
          <p:nvPr/>
        </p:nvSpPr>
        <p:spPr bwMode="auto">
          <a:xfrm>
            <a:off x="5257800" y="5304506"/>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4" name="Line 21"/>
          <p:cNvSpPr>
            <a:spLocks noChangeShapeType="1"/>
          </p:cNvSpPr>
          <p:nvPr/>
        </p:nvSpPr>
        <p:spPr bwMode="auto">
          <a:xfrm flipH="1">
            <a:off x="2286000" y="2942306"/>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5" name="Line 22"/>
          <p:cNvSpPr>
            <a:spLocks noChangeShapeType="1"/>
          </p:cNvSpPr>
          <p:nvPr/>
        </p:nvSpPr>
        <p:spPr bwMode="auto">
          <a:xfrm>
            <a:off x="2286000" y="2942306"/>
            <a:ext cx="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6" name="Rectangle 23"/>
          <p:cNvSpPr>
            <a:spLocks noChangeArrowheads="1"/>
          </p:cNvSpPr>
          <p:nvPr/>
        </p:nvSpPr>
        <p:spPr bwMode="auto">
          <a:xfrm>
            <a:off x="1676400" y="4161506"/>
            <a:ext cx="1219200" cy="3048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latin typeface="Trebuchet MS" panose="020B0603020202020204" pitchFamily="34" charset="0"/>
              </a:rPr>
              <a:t>statement</a:t>
            </a:r>
          </a:p>
        </p:txBody>
      </p:sp>
      <p:sp>
        <p:nvSpPr>
          <p:cNvPr id="59417" name="Line 24"/>
          <p:cNvSpPr>
            <a:spLocks noChangeShapeType="1"/>
          </p:cNvSpPr>
          <p:nvPr/>
        </p:nvSpPr>
        <p:spPr bwMode="auto">
          <a:xfrm>
            <a:off x="2286000" y="4466306"/>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8" name="Line 25"/>
          <p:cNvSpPr>
            <a:spLocks noChangeShapeType="1"/>
          </p:cNvSpPr>
          <p:nvPr/>
        </p:nvSpPr>
        <p:spPr bwMode="auto">
          <a:xfrm>
            <a:off x="2286000" y="5990306"/>
            <a:ext cx="1676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9" name="Rectangle 26"/>
          <p:cNvSpPr>
            <a:spLocks noChangeArrowheads="1"/>
          </p:cNvSpPr>
          <p:nvPr/>
        </p:nvSpPr>
        <p:spPr bwMode="auto">
          <a:xfrm>
            <a:off x="4648200" y="4085306"/>
            <a:ext cx="62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Trebuchet MS" panose="020B0603020202020204" pitchFamily="34" charset="0"/>
              </a:rPr>
              <a:t>TRUE</a:t>
            </a:r>
          </a:p>
        </p:txBody>
      </p:sp>
      <p:sp>
        <p:nvSpPr>
          <p:cNvPr id="59420" name="Rectangle 27"/>
          <p:cNvSpPr>
            <a:spLocks noChangeArrowheads="1"/>
          </p:cNvSpPr>
          <p:nvPr/>
        </p:nvSpPr>
        <p:spPr bwMode="auto">
          <a:xfrm>
            <a:off x="4114800" y="3170906"/>
            <a:ext cx="62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Trebuchet MS" panose="020B0603020202020204" pitchFamily="34" charset="0"/>
              </a:rPr>
              <a:t>TRUE</a:t>
            </a:r>
          </a:p>
        </p:txBody>
      </p:sp>
      <p:sp>
        <p:nvSpPr>
          <p:cNvPr id="59421" name="Rectangle 28"/>
          <p:cNvSpPr>
            <a:spLocks noChangeArrowheads="1"/>
          </p:cNvSpPr>
          <p:nvPr/>
        </p:nvSpPr>
        <p:spPr bwMode="auto">
          <a:xfrm>
            <a:off x="3124200" y="4847306"/>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Trebuchet MS" panose="020B0603020202020204" pitchFamily="34" charset="0"/>
              </a:rPr>
              <a:t>FALSE</a:t>
            </a:r>
          </a:p>
        </p:txBody>
      </p:sp>
      <p:sp>
        <p:nvSpPr>
          <p:cNvPr id="59422" name="Rectangle 29"/>
          <p:cNvSpPr>
            <a:spLocks noChangeArrowheads="1"/>
          </p:cNvSpPr>
          <p:nvPr/>
        </p:nvSpPr>
        <p:spPr bwMode="auto">
          <a:xfrm>
            <a:off x="2362200" y="2561306"/>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Trebuchet MS" panose="020B0603020202020204" pitchFamily="34" charset="0"/>
              </a:rPr>
              <a:t>FALSE</a:t>
            </a:r>
          </a:p>
        </p:txBody>
      </p:sp>
      <p:sp>
        <p:nvSpPr>
          <p:cNvPr id="105" name="Text Box 30"/>
          <p:cNvSpPr txBox="1">
            <a:spLocks noChangeArrowheads="1"/>
          </p:cNvSpPr>
          <p:nvPr/>
        </p:nvSpPr>
        <p:spPr bwMode="auto">
          <a:xfrm>
            <a:off x="4429125" y="5964321"/>
            <a:ext cx="4360863" cy="461962"/>
          </a:xfrm>
          <a:prstGeom prst="rect">
            <a:avLst/>
          </a:prstGeom>
          <a:solidFill>
            <a:schemeClr val="accent5"/>
          </a:solidFill>
          <a:ln>
            <a:noFill/>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latin typeface="Trebuchet MS" panose="020B0603020202020204" pitchFamily="34" charset="0"/>
              </a:rPr>
              <a:t>Considered as one statement</a:t>
            </a:r>
          </a:p>
        </p:txBody>
      </p:sp>
    </p:spTree>
    <p:extLst>
      <p:ext uri="{BB962C8B-B14F-4D97-AF65-F5344CB8AC3E}">
        <p14:creationId xmlns:p14="http://schemas.microsoft.com/office/powerpoint/2010/main" val="20527085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05"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52600" y="35718"/>
            <a:ext cx="7778750" cy="765175"/>
          </a:xfrm>
        </p:spPr>
        <p:txBody>
          <a:bodyPr/>
          <a:lstStyle/>
          <a:p>
            <a:pPr marL="342900" indent="-342900"/>
            <a:r>
              <a:rPr lang="en-US" altLang="en-US" sz="4000" b="1" dirty="0" smtClean="0">
                <a:effectLst>
                  <a:outerShdw blurRad="38100" dist="38100" dir="2700000" algn="tl">
                    <a:srgbClr val="000000">
                      <a:alpha val="43137"/>
                    </a:srgbClr>
                  </a:outerShdw>
                </a:effectLst>
                <a:latin typeface="Trebuchet MS" panose="020B0603020202020204" pitchFamily="34" charset="0"/>
              </a:rPr>
              <a:t>Selection Structure (</a:t>
            </a:r>
            <a:r>
              <a:rPr lang="en-US" altLang="en-US" sz="4000" b="1" i="1" dirty="0" smtClean="0">
                <a:effectLst>
                  <a:outerShdw blurRad="38100" dist="38100" dir="2700000" algn="tl">
                    <a:srgbClr val="000000">
                      <a:alpha val="43137"/>
                    </a:srgbClr>
                  </a:outerShdw>
                </a:effectLst>
                <a:latin typeface="Trebuchet MS" panose="020B0603020202020204" pitchFamily="34" charset="0"/>
              </a:rPr>
              <a:t>cont..</a:t>
            </a:r>
            <a:r>
              <a:rPr lang="en-US" altLang="en-US" sz="4000" b="1" dirty="0" smtClean="0">
                <a:effectLst>
                  <a:outerShdw blurRad="38100" dist="38100" dir="2700000" algn="tl">
                    <a:srgbClr val="000000">
                      <a:alpha val="43137"/>
                    </a:srgbClr>
                  </a:outerShdw>
                </a:effectLst>
                <a:latin typeface="Trebuchet MS" panose="020B0603020202020204" pitchFamily="34" charset="0"/>
              </a:rPr>
              <a:t>)</a:t>
            </a:r>
            <a:endParaRPr lang="en-US" altLang="en-US" sz="4000" b="1" dirty="0" smtClean="0">
              <a:effectLst>
                <a:outerShdw blurRad="38100" dist="38100" dir="2700000" algn="tl">
                  <a:srgbClr val="000000">
                    <a:alpha val="43137"/>
                  </a:srgbClr>
                </a:outerShdw>
              </a:effectLst>
            </a:endParaRPr>
          </a:p>
        </p:txBody>
      </p:sp>
      <p:sp>
        <p:nvSpPr>
          <p:cNvPr id="4" name="Rectangle 3"/>
          <p:cNvSpPr txBox="1">
            <a:spLocks noChangeArrowheads="1"/>
          </p:cNvSpPr>
          <p:nvPr/>
        </p:nvSpPr>
        <p:spPr bwMode="auto">
          <a:xfrm>
            <a:off x="468313" y="981075"/>
            <a:ext cx="8229600" cy="14478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dirty="0">
                <a:solidFill>
                  <a:schemeClr val="tx2"/>
                </a:solidFill>
                <a:latin typeface="Trebuchet MS" pitchFamily="34" charset="0"/>
                <a:cs typeface="Arial" charset="0"/>
              </a:rPr>
              <a:t>Pseudo code – nested if using if-else if- else if - else.</a:t>
            </a:r>
          </a:p>
          <a:p>
            <a:pPr marL="342900" indent="-342900" eaLnBrk="0" hangingPunct="0">
              <a:spcBef>
                <a:spcPct val="20000"/>
              </a:spcBef>
              <a:buFontTx/>
              <a:buChar char="•"/>
              <a:defRPr/>
            </a:pPr>
            <a:endParaRPr lang="en-US" kern="0" dirty="0">
              <a:latin typeface="+mn-lt"/>
              <a:cs typeface="+mn-cs"/>
            </a:endParaRPr>
          </a:p>
        </p:txBody>
      </p:sp>
      <p:sp>
        <p:nvSpPr>
          <p:cNvPr id="5" name="Rounded Rectangle 4"/>
          <p:cNvSpPr/>
          <p:nvPr/>
        </p:nvSpPr>
        <p:spPr bwMode="auto">
          <a:xfrm>
            <a:off x="684213" y="1341438"/>
            <a:ext cx="7391400" cy="5111750"/>
          </a:xfrm>
          <a:prstGeom prst="roundRect">
            <a:avLst/>
          </a:prstGeom>
          <a:solidFill>
            <a:srgbClr val="CC0000">
              <a:alpha val="31000"/>
            </a:srgbClr>
          </a:solidFill>
          <a:ln w="9525" cap="flat" cmpd="sng" algn="ctr">
            <a:noFill/>
            <a:prstDash val="solid"/>
            <a:round/>
            <a:headEnd type="none" w="med" len="med"/>
            <a:tailEnd type="none" w="med" len="med"/>
          </a:ln>
          <a:effectLst/>
        </p:spPr>
        <p:txBody>
          <a:bodyPr/>
          <a:lstStyle/>
          <a:p>
            <a:pPr>
              <a:defRPr/>
            </a:pPr>
            <a:r>
              <a:rPr lang="en-US" sz="2400" dirty="0">
                <a:latin typeface="Courier New" pitchFamily="49" charset="0"/>
                <a:cs typeface="Courier New" pitchFamily="49" charset="0"/>
              </a:rPr>
              <a:t>Algorithm: if-else if – else if - else</a:t>
            </a:r>
          </a:p>
          <a:p>
            <a:pPr>
              <a:defRPr/>
            </a:pPr>
            <a:r>
              <a:rPr lang="en-US" sz="2400" dirty="0">
                <a:latin typeface="Courier New" pitchFamily="49" charset="0"/>
                <a:cs typeface="Courier New" pitchFamily="49" charset="0"/>
              </a:rPr>
              <a:t>:</a:t>
            </a:r>
          </a:p>
          <a:p>
            <a:pPr marL="457200" indent="-457200">
              <a:buFontTx/>
              <a:buAutoNum type="alphaLcPeriod" startAt="14"/>
              <a:defRPr/>
            </a:pPr>
            <a:r>
              <a:rPr lang="en-US" sz="2400" dirty="0">
                <a:latin typeface="Courier New" pitchFamily="49" charset="0"/>
                <a:cs typeface="Courier New" pitchFamily="49" charset="0"/>
              </a:rPr>
              <a:t>if condition</a:t>
            </a:r>
          </a:p>
          <a:p>
            <a:pPr marL="914400" lvl="1" indent="-457200">
              <a:defRPr/>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n.m</a:t>
            </a:r>
            <a:r>
              <a:rPr lang="en-US" sz="2400" dirty="0">
                <a:latin typeface="Courier New" pitchFamily="49" charset="0"/>
                <a:cs typeface="Courier New" pitchFamily="49" charset="0"/>
              </a:rPr>
              <a:t> statement</a:t>
            </a:r>
          </a:p>
          <a:p>
            <a:pPr marL="457200" indent="-457200">
              <a:defRPr/>
            </a:pPr>
            <a:r>
              <a:rPr lang="en-US" sz="2400" dirty="0">
                <a:latin typeface="Courier New" pitchFamily="49" charset="0"/>
                <a:cs typeface="Courier New" pitchFamily="49" charset="0"/>
              </a:rPr>
              <a:t>n+1  else if condition</a:t>
            </a:r>
          </a:p>
          <a:p>
            <a:pPr>
              <a:defRPr/>
            </a:pPr>
            <a:r>
              <a:rPr lang="en-US" sz="2400" dirty="0">
                <a:latin typeface="Courier New" pitchFamily="49" charset="0"/>
                <a:cs typeface="Courier New" pitchFamily="49" charset="0"/>
              </a:rPr>
              <a:t>	n+1.1 statement</a:t>
            </a:r>
          </a:p>
          <a:p>
            <a:pPr>
              <a:defRPr/>
            </a:pPr>
            <a:r>
              <a:rPr lang="en-US" sz="2400" dirty="0">
                <a:latin typeface="Courier New" pitchFamily="49" charset="0"/>
                <a:cs typeface="Courier New" pitchFamily="49" charset="0"/>
              </a:rPr>
              <a:t>	:</a:t>
            </a:r>
          </a:p>
          <a:p>
            <a:pPr marL="457200" indent="-457200">
              <a:defRPr/>
            </a:pPr>
            <a:r>
              <a:rPr lang="en-US" sz="2400" dirty="0">
                <a:latin typeface="Courier New" pitchFamily="49" charset="0"/>
                <a:cs typeface="Courier New" pitchFamily="49" charset="0"/>
              </a:rPr>
              <a:t>n+2	else if condition</a:t>
            </a:r>
          </a:p>
          <a:p>
            <a:pPr>
              <a:defRPr/>
            </a:pPr>
            <a:r>
              <a:rPr lang="en-US" sz="2400" dirty="0">
                <a:latin typeface="Courier New" pitchFamily="49" charset="0"/>
                <a:cs typeface="Courier New" pitchFamily="49" charset="0"/>
              </a:rPr>
              <a:t>	n+2.1 statement</a:t>
            </a:r>
          </a:p>
          <a:p>
            <a:pPr>
              <a:defRPr/>
            </a:pPr>
            <a:r>
              <a:rPr lang="en-US" sz="2400" dirty="0">
                <a:latin typeface="Courier New" pitchFamily="49" charset="0"/>
                <a:cs typeface="Courier New" pitchFamily="49" charset="0"/>
              </a:rPr>
              <a:t>n+3	else</a:t>
            </a:r>
          </a:p>
          <a:p>
            <a:pPr>
              <a:defRPr/>
            </a:pPr>
            <a:r>
              <a:rPr lang="en-US" sz="2400" dirty="0">
                <a:latin typeface="Courier New" pitchFamily="49" charset="0"/>
                <a:cs typeface="Courier New" pitchFamily="49" charset="0"/>
              </a:rPr>
              <a:t>	n+3.1 statement</a:t>
            </a:r>
          </a:p>
          <a:p>
            <a:pPr>
              <a:defRPr/>
            </a:pPr>
            <a:r>
              <a:rPr lang="en-US" sz="2400" dirty="0">
                <a:latin typeface="Courier New" pitchFamily="49" charset="0"/>
                <a:cs typeface="Courier New" pitchFamily="49" charset="0"/>
              </a:rPr>
              <a:t>n+4 </a:t>
            </a:r>
            <a:r>
              <a:rPr lang="en-US" sz="2400" dirty="0" err="1">
                <a:latin typeface="Courier New" pitchFamily="49" charset="0"/>
                <a:cs typeface="Courier New" pitchFamily="49" charset="0"/>
              </a:rPr>
              <a:t>end_if</a:t>
            </a:r>
            <a:endParaRPr lang="en-US" sz="2400" dirty="0">
              <a:latin typeface="Courier New" pitchFamily="49" charset="0"/>
              <a:cs typeface="Courier New" pitchFamily="49" charset="0"/>
            </a:endParaRPr>
          </a:p>
          <a:p>
            <a:pPr>
              <a:defRPr/>
            </a:pPr>
            <a:r>
              <a:rPr lang="en-US" sz="2400" dirty="0">
                <a:latin typeface="Courier New" pitchFamily="49" charset="0"/>
                <a:cs typeface="Courier New" pitchFamily="49" charset="0"/>
              </a:rPr>
              <a:t>:</a:t>
            </a:r>
          </a:p>
          <a:p>
            <a:pPr>
              <a:defRPr/>
            </a:pPr>
            <a:endParaRPr lang="en-MY" sz="2400" dirty="0">
              <a:latin typeface="Courier New" pitchFamily="49" charset="0"/>
              <a:cs typeface="Courier New" pitchFamily="49" charset="0"/>
            </a:endParaRPr>
          </a:p>
        </p:txBody>
      </p:sp>
    </p:spTree>
    <p:extLst>
      <p:ext uri="{BB962C8B-B14F-4D97-AF65-F5344CB8AC3E}">
        <p14:creationId xmlns:p14="http://schemas.microsoft.com/office/powerpoint/2010/main" val="1734844286"/>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ChangeArrowheads="1"/>
          </p:cNvSpPr>
          <p:nvPr/>
        </p:nvSpPr>
        <p:spPr bwMode="auto">
          <a:xfrm>
            <a:off x="4067175" y="404813"/>
            <a:ext cx="542925" cy="504825"/>
          </a:xfrm>
          <a:prstGeom prst="flowChartConnector">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100">
                <a:latin typeface="Calibri" panose="020F0502020204030204" pitchFamily="34" charset="0"/>
              </a:rPr>
              <a:t>X</a:t>
            </a:r>
            <a:endParaRPr lang="en-US" altLang="en-US"/>
          </a:p>
        </p:txBody>
      </p:sp>
      <p:sp>
        <p:nvSpPr>
          <p:cNvPr id="61443" name="AutoShape 3"/>
          <p:cNvSpPr>
            <a:spLocks noChangeArrowheads="1"/>
          </p:cNvSpPr>
          <p:nvPr/>
        </p:nvSpPr>
        <p:spPr bwMode="auto">
          <a:xfrm>
            <a:off x="3609975" y="1185863"/>
            <a:ext cx="1533525" cy="914400"/>
          </a:xfrm>
          <a:prstGeom prst="diamond">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100">
                <a:latin typeface="Calibri" panose="020F0502020204030204" pitchFamily="34" charset="0"/>
              </a:rPr>
              <a:t>condition</a:t>
            </a:r>
            <a:endParaRPr lang="en-US" altLang="en-US"/>
          </a:p>
        </p:txBody>
      </p:sp>
      <p:sp>
        <p:nvSpPr>
          <p:cNvPr id="61444" name="Rectangle 4"/>
          <p:cNvSpPr>
            <a:spLocks noChangeArrowheads="1"/>
          </p:cNvSpPr>
          <p:nvPr/>
        </p:nvSpPr>
        <p:spPr bwMode="auto">
          <a:xfrm>
            <a:off x="5495925" y="2557463"/>
            <a:ext cx="1695450" cy="56197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a:latin typeface="Calibri" panose="020F0502020204030204" pitchFamily="34" charset="0"/>
              </a:rPr>
              <a:t>statement</a:t>
            </a:r>
          </a:p>
          <a:p>
            <a:pPr eaLnBrk="1" hangingPunct="1"/>
            <a:endParaRPr lang="en-US" altLang="en-US"/>
          </a:p>
        </p:txBody>
      </p:sp>
      <p:sp>
        <p:nvSpPr>
          <p:cNvPr id="61445" name="AutoShape 5"/>
          <p:cNvSpPr>
            <a:spLocks noChangeArrowheads="1"/>
          </p:cNvSpPr>
          <p:nvPr/>
        </p:nvSpPr>
        <p:spPr bwMode="auto">
          <a:xfrm>
            <a:off x="3609975" y="2366963"/>
            <a:ext cx="1533525" cy="914400"/>
          </a:xfrm>
          <a:prstGeom prst="diamond">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100">
                <a:latin typeface="Calibri" panose="020F0502020204030204" pitchFamily="34" charset="0"/>
              </a:rPr>
              <a:t>condition</a:t>
            </a:r>
            <a:endParaRPr lang="en-US" altLang="en-US"/>
          </a:p>
        </p:txBody>
      </p:sp>
      <p:sp>
        <p:nvSpPr>
          <p:cNvPr id="61446" name="AutoShape 6"/>
          <p:cNvSpPr>
            <a:spLocks noChangeArrowheads="1"/>
          </p:cNvSpPr>
          <p:nvPr/>
        </p:nvSpPr>
        <p:spPr bwMode="auto">
          <a:xfrm>
            <a:off x="3609975" y="3700463"/>
            <a:ext cx="1533525" cy="914400"/>
          </a:xfrm>
          <a:prstGeom prst="diamond">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100">
                <a:latin typeface="Calibri" panose="020F0502020204030204" pitchFamily="34" charset="0"/>
              </a:rPr>
              <a:t>condition</a:t>
            </a:r>
            <a:endParaRPr lang="en-US" altLang="en-US"/>
          </a:p>
        </p:txBody>
      </p:sp>
      <p:sp>
        <p:nvSpPr>
          <p:cNvPr id="61447" name="Rectangle 7"/>
          <p:cNvSpPr>
            <a:spLocks noChangeArrowheads="1"/>
          </p:cNvSpPr>
          <p:nvPr/>
        </p:nvSpPr>
        <p:spPr bwMode="auto">
          <a:xfrm>
            <a:off x="1285875" y="1462088"/>
            <a:ext cx="1695450" cy="56197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a:latin typeface="Calibri" panose="020F0502020204030204" pitchFamily="34" charset="0"/>
              </a:rPr>
              <a:t>statement</a:t>
            </a:r>
            <a:endParaRPr lang="en-US" altLang="en-US"/>
          </a:p>
        </p:txBody>
      </p:sp>
      <p:sp>
        <p:nvSpPr>
          <p:cNvPr id="61448" name="Rectangle 8"/>
          <p:cNvSpPr>
            <a:spLocks noChangeArrowheads="1"/>
          </p:cNvSpPr>
          <p:nvPr/>
        </p:nvSpPr>
        <p:spPr bwMode="auto">
          <a:xfrm>
            <a:off x="1438275" y="3862388"/>
            <a:ext cx="1695450" cy="56197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a:latin typeface="Calibri" panose="020F0502020204030204" pitchFamily="34" charset="0"/>
              </a:rPr>
              <a:t>statement</a:t>
            </a:r>
          </a:p>
          <a:p>
            <a:pPr eaLnBrk="1" hangingPunct="1"/>
            <a:endParaRPr lang="en-US" altLang="en-US"/>
          </a:p>
        </p:txBody>
      </p:sp>
      <p:sp>
        <p:nvSpPr>
          <p:cNvPr id="61449" name="Rectangle 9"/>
          <p:cNvSpPr>
            <a:spLocks noChangeArrowheads="1"/>
          </p:cNvSpPr>
          <p:nvPr/>
        </p:nvSpPr>
        <p:spPr bwMode="auto">
          <a:xfrm>
            <a:off x="3495675" y="5005388"/>
            <a:ext cx="1695450" cy="56197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a:latin typeface="Calibri" panose="020F0502020204030204" pitchFamily="34" charset="0"/>
              </a:rPr>
              <a:t>statement</a:t>
            </a:r>
          </a:p>
          <a:p>
            <a:pPr eaLnBrk="1" hangingPunct="1"/>
            <a:endParaRPr lang="en-US" altLang="en-US"/>
          </a:p>
        </p:txBody>
      </p:sp>
      <p:cxnSp>
        <p:nvCxnSpPr>
          <p:cNvPr id="61450" name="AutoShape 10"/>
          <p:cNvCxnSpPr>
            <a:cxnSpLocks noChangeShapeType="1"/>
          </p:cNvCxnSpPr>
          <p:nvPr/>
        </p:nvCxnSpPr>
        <p:spPr bwMode="auto">
          <a:xfrm>
            <a:off x="4371975" y="909638"/>
            <a:ext cx="0" cy="2762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1451" name="AutoShape 11"/>
          <p:cNvCxnSpPr>
            <a:cxnSpLocks noChangeShapeType="1"/>
          </p:cNvCxnSpPr>
          <p:nvPr/>
        </p:nvCxnSpPr>
        <p:spPr bwMode="auto">
          <a:xfrm>
            <a:off x="4371975" y="2100263"/>
            <a:ext cx="0" cy="2667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1452" name="AutoShape 12"/>
          <p:cNvCxnSpPr>
            <a:cxnSpLocks noChangeShapeType="1"/>
          </p:cNvCxnSpPr>
          <p:nvPr/>
        </p:nvCxnSpPr>
        <p:spPr bwMode="auto">
          <a:xfrm>
            <a:off x="4371975" y="3281363"/>
            <a:ext cx="0" cy="4191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1453" name="AutoShape 13"/>
          <p:cNvCxnSpPr>
            <a:cxnSpLocks noChangeShapeType="1"/>
          </p:cNvCxnSpPr>
          <p:nvPr/>
        </p:nvCxnSpPr>
        <p:spPr bwMode="auto">
          <a:xfrm flipH="1">
            <a:off x="2981325" y="1643063"/>
            <a:ext cx="6286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1454" name="AutoShape 14"/>
          <p:cNvCxnSpPr>
            <a:cxnSpLocks noChangeShapeType="1"/>
          </p:cNvCxnSpPr>
          <p:nvPr/>
        </p:nvCxnSpPr>
        <p:spPr bwMode="auto">
          <a:xfrm>
            <a:off x="5143500" y="2824163"/>
            <a:ext cx="35242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1455" name="AutoShape 15"/>
          <p:cNvCxnSpPr>
            <a:cxnSpLocks noChangeShapeType="1"/>
          </p:cNvCxnSpPr>
          <p:nvPr/>
        </p:nvCxnSpPr>
        <p:spPr bwMode="auto">
          <a:xfrm flipH="1">
            <a:off x="3133725" y="4157663"/>
            <a:ext cx="4762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1456" name="AutoShape 16"/>
          <p:cNvCxnSpPr>
            <a:cxnSpLocks noChangeShapeType="1"/>
          </p:cNvCxnSpPr>
          <p:nvPr/>
        </p:nvCxnSpPr>
        <p:spPr bwMode="auto">
          <a:xfrm>
            <a:off x="4371975" y="4614863"/>
            <a:ext cx="0" cy="3905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1457" name="AutoShape 17"/>
          <p:cNvCxnSpPr>
            <a:cxnSpLocks noChangeShapeType="1"/>
          </p:cNvCxnSpPr>
          <p:nvPr/>
        </p:nvCxnSpPr>
        <p:spPr bwMode="auto">
          <a:xfrm flipH="1">
            <a:off x="885825" y="1728788"/>
            <a:ext cx="4000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1458" name="AutoShape 18"/>
          <p:cNvCxnSpPr>
            <a:cxnSpLocks noChangeShapeType="1"/>
          </p:cNvCxnSpPr>
          <p:nvPr/>
        </p:nvCxnSpPr>
        <p:spPr bwMode="auto">
          <a:xfrm>
            <a:off x="885825" y="1728788"/>
            <a:ext cx="0" cy="42100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1459" name="AutoShape 19"/>
          <p:cNvCxnSpPr>
            <a:cxnSpLocks noChangeShapeType="1"/>
          </p:cNvCxnSpPr>
          <p:nvPr/>
        </p:nvCxnSpPr>
        <p:spPr bwMode="auto">
          <a:xfrm>
            <a:off x="885825" y="5938838"/>
            <a:ext cx="33147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1460" name="AutoShape 20"/>
          <p:cNvCxnSpPr>
            <a:cxnSpLocks noChangeShapeType="1"/>
          </p:cNvCxnSpPr>
          <p:nvPr/>
        </p:nvCxnSpPr>
        <p:spPr bwMode="auto">
          <a:xfrm>
            <a:off x="2247900" y="4424363"/>
            <a:ext cx="0" cy="15144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1461" name="AutoShape 21"/>
          <p:cNvCxnSpPr>
            <a:cxnSpLocks noChangeShapeType="1"/>
          </p:cNvCxnSpPr>
          <p:nvPr/>
        </p:nvCxnSpPr>
        <p:spPr bwMode="auto">
          <a:xfrm>
            <a:off x="6324600" y="3119438"/>
            <a:ext cx="0" cy="28194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1462" name="AutoShape 22"/>
          <p:cNvCxnSpPr>
            <a:cxnSpLocks noChangeShapeType="1"/>
          </p:cNvCxnSpPr>
          <p:nvPr/>
        </p:nvCxnSpPr>
        <p:spPr bwMode="auto">
          <a:xfrm flipH="1">
            <a:off x="4371975" y="5938838"/>
            <a:ext cx="195262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1463" name="AutoShape 23"/>
          <p:cNvCxnSpPr>
            <a:cxnSpLocks noChangeShapeType="1"/>
          </p:cNvCxnSpPr>
          <p:nvPr/>
        </p:nvCxnSpPr>
        <p:spPr bwMode="auto">
          <a:xfrm>
            <a:off x="4305300" y="5567363"/>
            <a:ext cx="0" cy="228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1464" name="AutoShape 24"/>
          <p:cNvSpPr>
            <a:spLocks noChangeArrowheads="1"/>
          </p:cNvSpPr>
          <p:nvPr/>
        </p:nvSpPr>
        <p:spPr bwMode="auto">
          <a:xfrm>
            <a:off x="4152900" y="5795963"/>
            <a:ext cx="276225" cy="209550"/>
          </a:xfrm>
          <a:prstGeom prst="flowChartConnector">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61465" name="AutoShape 25"/>
          <p:cNvCxnSpPr>
            <a:cxnSpLocks noChangeShapeType="1"/>
          </p:cNvCxnSpPr>
          <p:nvPr/>
        </p:nvCxnSpPr>
        <p:spPr bwMode="auto">
          <a:xfrm>
            <a:off x="4305300" y="6005513"/>
            <a:ext cx="0" cy="2857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1466" name="Text Box 26"/>
          <p:cNvSpPr txBox="1">
            <a:spLocks noChangeArrowheads="1"/>
          </p:cNvSpPr>
          <p:nvPr/>
        </p:nvSpPr>
        <p:spPr bwMode="auto">
          <a:xfrm>
            <a:off x="3184525" y="1300163"/>
            <a:ext cx="311150"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100">
                <a:latin typeface="Calibri" panose="020F0502020204030204" pitchFamily="34" charset="0"/>
              </a:rPr>
              <a:t>T</a:t>
            </a:r>
            <a:endParaRPr lang="en-US" altLang="en-US"/>
          </a:p>
        </p:txBody>
      </p:sp>
      <p:sp>
        <p:nvSpPr>
          <p:cNvPr id="61467" name="Text Box 27"/>
          <p:cNvSpPr txBox="1">
            <a:spLocks noChangeArrowheads="1"/>
          </p:cNvSpPr>
          <p:nvPr/>
        </p:nvSpPr>
        <p:spPr bwMode="auto">
          <a:xfrm>
            <a:off x="4610100" y="2100263"/>
            <a:ext cx="311150" cy="266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100">
                <a:latin typeface="Calibri" panose="020F0502020204030204" pitchFamily="34" charset="0"/>
              </a:rPr>
              <a:t>F</a:t>
            </a:r>
            <a:endParaRPr lang="en-US" altLang="en-US"/>
          </a:p>
        </p:txBody>
      </p:sp>
      <p:sp>
        <p:nvSpPr>
          <p:cNvPr id="61468" name="Text Box 28"/>
          <p:cNvSpPr txBox="1">
            <a:spLocks noChangeArrowheads="1"/>
          </p:cNvSpPr>
          <p:nvPr/>
        </p:nvSpPr>
        <p:spPr bwMode="auto">
          <a:xfrm>
            <a:off x="4429125" y="3357563"/>
            <a:ext cx="311150" cy="266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100">
                <a:latin typeface="Calibri" panose="020F0502020204030204" pitchFamily="34" charset="0"/>
              </a:rPr>
              <a:t>F</a:t>
            </a:r>
            <a:endParaRPr lang="en-US" altLang="en-US"/>
          </a:p>
        </p:txBody>
      </p:sp>
      <p:sp>
        <p:nvSpPr>
          <p:cNvPr id="61469" name="Text Box 29"/>
          <p:cNvSpPr txBox="1">
            <a:spLocks noChangeArrowheads="1"/>
          </p:cNvSpPr>
          <p:nvPr/>
        </p:nvSpPr>
        <p:spPr bwMode="auto">
          <a:xfrm>
            <a:off x="4451350" y="4672013"/>
            <a:ext cx="311150" cy="266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100">
                <a:latin typeface="Calibri" panose="020F0502020204030204" pitchFamily="34" charset="0"/>
              </a:rPr>
              <a:t>F</a:t>
            </a:r>
            <a:endParaRPr lang="en-US" altLang="en-US"/>
          </a:p>
        </p:txBody>
      </p:sp>
      <p:sp>
        <p:nvSpPr>
          <p:cNvPr id="61470" name="Text Box 30"/>
          <p:cNvSpPr txBox="1">
            <a:spLocks noChangeArrowheads="1"/>
          </p:cNvSpPr>
          <p:nvPr/>
        </p:nvSpPr>
        <p:spPr bwMode="auto">
          <a:xfrm>
            <a:off x="5089525" y="2481263"/>
            <a:ext cx="311150" cy="266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100">
                <a:latin typeface="Calibri" panose="020F0502020204030204" pitchFamily="34" charset="0"/>
              </a:rPr>
              <a:t>T</a:t>
            </a:r>
            <a:endParaRPr lang="en-US" altLang="en-US"/>
          </a:p>
        </p:txBody>
      </p:sp>
      <p:sp>
        <p:nvSpPr>
          <p:cNvPr id="61471" name="Text Box 31"/>
          <p:cNvSpPr txBox="1">
            <a:spLocks noChangeArrowheads="1"/>
          </p:cNvSpPr>
          <p:nvPr/>
        </p:nvSpPr>
        <p:spPr bwMode="auto">
          <a:xfrm>
            <a:off x="3232150" y="3814763"/>
            <a:ext cx="311150" cy="266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100">
                <a:latin typeface="Calibri" panose="020F0502020204030204" pitchFamily="34" charset="0"/>
              </a:rPr>
              <a:t>T</a:t>
            </a:r>
            <a:endParaRPr lang="en-US" altLang="en-US"/>
          </a:p>
        </p:txBody>
      </p:sp>
    </p:spTree>
    <p:extLst>
      <p:ext uri="{BB962C8B-B14F-4D97-AF65-F5344CB8AC3E}">
        <p14:creationId xmlns:p14="http://schemas.microsoft.com/office/powerpoint/2010/main" val="2153393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Input, Process and Output</a:t>
            </a:r>
          </a:p>
        </p:txBody>
      </p:sp>
      <p:sp>
        <p:nvSpPr>
          <p:cNvPr id="3" name="Text Placeholder 2"/>
          <p:cNvSpPr>
            <a:spLocks noGrp="1"/>
          </p:cNvSpPr>
          <p:nvPr>
            <p:ph type="body" sz="quarter" idx="13"/>
          </p:nvPr>
        </p:nvSpPr>
        <p:spPr/>
        <p:txBody>
          <a:bodyPr/>
          <a:lstStyle/>
          <a:p>
            <a:pPr marL="0" indent="0">
              <a:buNone/>
            </a:pPr>
            <a:r>
              <a:rPr lang="en-US" dirty="0"/>
              <a:t>Three steps that a program typically performs</a:t>
            </a:r>
            <a:r>
              <a:rPr lang="en-US" dirty="0" smtClean="0"/>
              <a:t>:</a:t>
            </a:r>
            <a:endParaRPr lang="en-US" dirty="0"/>
          </a:p>
        </p:txBody>
      </p:sp>
      <p:sp>
        <p:nvSpPr>
          <p:cNvPr id="4" name="Text Placeholder 3"/>
          <p:cNvSpPr>
            <a:spLocks noGrp="1"/>
          </p:cNvSpPr>
          <p:nvPr>
            <p:ph type="body" sz="quarter" idx="14"/>
          </p:nvPr>
        </p:nvSpPr>
        <p:spPr>
          <a:xfrm>
            <a:off x="455645" y="2514600"/>
            <a:ext cx="8229600" cy="1452954"/>
          </a:xfrm>
        </p:spPr>
        <p:txBody>
          <a:bodyPr anchor="ctr"/>
          <a:lstStyle/>
          <a:p>
            <a:r>
              <a:rPr lang="en-US" dirty="0"/>
              <a:t>Gather input</a:t>
            </a:r>
          </a:p>
          <a:p>
            <a:pPr lvl="1"/>
            <a:r>
              <a:rPr lang="en-US" dirty="0"/>
              <a:t>from keyboard</a:t>
            </a:r>
          </a:p>
          <a:p>
            <a:pPr lvl="1"/>
            <a:r>
              <a:rPr lang="en-US" dirty="0"/>
              <a:t>from files on disk drives</a:t>
            </a:r>
            <a:endParaRPr lang="en-GB" dirty="0"/>
          </a:p>
        </p:txBody>
      </p:sp>
      <p:sp>
        <p:nvSpPr>
          <p:cNvPr id="5" name="Text Placeholder 4"/>
          <p:cNvSpPr>
            <a:spLocks noGrp="1"/>
          </p:cNvSpPr>
          <p:nvPr>
            <p:ph type="body" sz="quarter" idx="15"/>
          </p:nvPr>
        </p:nvSpPr>
        <p:spPr>
          <a:xfrm>
            <a:off x="447271" y="4038600"/>
            <a:ext cx="8229600" cy="914400"/>
          </a:xfrm>
        </p:spPr>
        <p:txBody>
          <a:bodyPr anchor="ctr"/>
          <a:lstStyle/>
          <a:p>
            <a:r>
              <a:rPr lang="en-GB" dirty="0"/>
              <a:t>Process the input</a:t>
            </a:r>
          </a:p>
        </p:txBody>
      </p:sp>
      <p:sp>
        <p:nvSpPr>
          <p:cNvPr id="6" name="Text Placeholder 5"/>
          <p:cNvSpPr>
            <a:spLocks noGrp="1"/>
          </p:cNvSpPr>
          <p:nvPr>
            <p:ph type="body" sz="quarter" idx="16"/>
          </p:nvPr>
        </p:nvSpPr>
        <p:spPr>
          <a:xfrm>
            <a:off x="447271" y="5024046"/>
            <a:ext cx="8229600" cy="1447800"/>
          </a:xfrm>
        </p:spPr>
        <p:txBody>
          <a:bodyPr anchor="ctr"/>
          <a:lstStyle/>
          <a:p>
            <a:r>
              <a:rPr lang="en-US" dirty="0"/>
              <a:t>Display the result as output</a:t>
            </a:r>
          </a:p>
          <a:p>
            <a:pPr lvl="1"/>
            <a:r>
              <a:rPr lang="en-US" dirty="0"/>
              <a:t>send it to the screen</a:t>
            </a:r>
          </a:p>
          <a:p>
            <a:pPr lvl="1"/>
            <a:r>
              <a:rPr lang="en-US" dirty="0"/>
              <a:t>write to a file</a:t>
            </a:r>
            <a:endParaRPr lang="en-GB" dirty="0"/>
          </a:p>
        </p:txBody>
      </p:sp>
    </p:spTree>
    <p:extLst>
      <p:ext uri="{BB962C8B-B14F-4D97-AF65-F5344CB8AC3E}">
        <p14:creationId xmlns:p14="http://schemas.microsoft.com/office/powerpoint/2010/main" val="19177322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11188" y="0"/>
            <a:ext cx="8229600" cy="620713"/>
          </a:xfrm>
        </p:spPr>
        <p:txBody>
          <a:bodyPr/>
          <a:lstStyle/>
          <a:p>
            <a:r>
              <a:rPr lang="en-US" altLang="en-US" b="1" dirty="0">
                <a:effectLst>
                  <a:outerShdw blurRad="38100" dist="38100" dir="2700000" algn="tl">
                    <a:srgbClr val="000000">
                      <a:alpha val="43137"/>
                    </a:srgbClr>
                  </a:outerShdw>
                </a:effectLst>
              </a:rPr>
              <a:t>In-Class </a:t>
            </a:r>
            <a:r>
              <a:rPr lang="en-US" altLang="en-US" b="1" dirty="0" smtClean="0">
                <a:effectLst>
                  <a:outerShdw blurRad="38100" dist="38100" dir="2700000" algn="tl">
                    <a:srgbClr val="000000">
                      <a:alpha val="43137"/>
                    </a:srgbClr>
                  </a:outerShdw>
                </a:effectLst>
              </a:rPr>
              <a:t>Exercise 1</a:t>
            </a:r>
          </a:p>
        </p:txBody>
      </p:sp>
      <p:sp>
        <p:nvSpPr>
          <p:cNvPr id="62467" name="Content Placeholder 2"/>
          <p:cNvSpPr>
            <a:spLocks noGrp="1"/>
          </p:cNvSpPr>
          <p:nvPr>
            <p:ph idx="1"/>
          </p:nvPr>
        </p:nvSpPr>
        <p:spPr>
          <a:xfrm>
            <a:off x="409575" y="985461"/>
            <a:ext cx="8229600" cy="2587625"/>
          </a:xfrm>
          <a:solidFill>
            <a:schemeClr val="accent4">
              <a:lumMod val="75000"/>
            </a:schemeClr>
          </a:solidFill>
        </p:spPr>
        <p:txBody>
          <a:bodyPr/>
          <a:lstStyle/>
          <a:p>
            <a:r>
              <a:rPr lang="en-US" altLang="en-US" dirty="0" smtClean="0">
                <a:solidFill>
                  <a:schemeClr val="bg1"/>
                </a:solidFill>
              </a:rPr>
              <a:t>Suppose we want to associate noise loudness measured in decibels with the effect of the noise. The following table shows the relationship between noise levels and human perception of noises. Draw a flow chart.</a:t>
            </a:r>
          </a:p>
        </p:txBody>
      </p:sp>
      <p:graphicFrame>
        <p:nvGraphicFramePr>
          <p:cNvPr id="4" name="Table 3"/>
          <p:cNvGraphicFramePr>
            <a:graphicFrameLocks noGrp="1"/>
          </p:cNvGraphicFramePr>
          <p:nvPr>
            <p:extLst>
              <p:ext uri="{D42A27DB-BD31-4B8C-83A1-F6EECF244321}">
                <p14:modId xmlns:p14="http://schemas.microsoft.com/office/powerpoint/2010/main" val="3383712552"/>
              </p:ext>
            </p:extLst>
          </p:nvPr>
        </p:nvGraphicFramePr>
        <p:xfrm>
          <a:off x="1476375" y="3937834"/>
          <a:ext cx="6096000" cy="2225676"/>
        </p:xfrm>
        <a:graphic>
          <a:graphicData uri="http://schemas.openxmlformats.org/drawingml/2006/table">
            <a:tbl>
              <a:tblPr firstRow="1" bandRow="1">
                <a:tableStyleId>{5C22544A-7EE6-4342-B048-85BDC9FD1C3A}</a:tableStyleId>
              </a:tblPr>
              <a:tblGrid>
                <a:gridCol w="3048000"/>
                <a:gridCol w="3048000"/>
              </a:tblGrid>
              <a:tr h="370946">
                <a:tc>
                  <a:txBody>
                    <a:bodyPr/>
                    <a:lstStyle/>
                    <a:p>
                      <a:r>
                        <a:rPr lang="en-US" sz="1800" dirty="0" smtClean="0"/>
                        <a:t>Loudness in decibels</a:t>
                      </a:r>
                      <a:r>
                        <a:rPr lang="en-US" sz="1800" baseline="0" dirty="0" smtClean="0"/>
                        <a:t> (db)</a:t>
                      </a:r>
                      <a:endParaRPr lang="en-US" sz="1800" dirty="0"/>
                    </a:p>
                  </a:txBody>
                  <a:tcPr marT="45733" marB="45733"/>
                </a:tc>
                <a:tc>
                  <a:txBody>
                    <a:bodyPr/>
                    <a:lstStyle/>
                    <a:p>
                      <a:r>
                        <a:rPr lang="en-US" sz="1800" dirty="0" smtClean="0"/>
                        <a:t>Perception</a:t>
                      </a:r>
                      <a:endParaRPr lang="en-US" sz="1800" dirty="0"/>
                    </a:p>
                  </a:txBody>
                  <a:tcPr marT="45733" marB="45733"/>
                </a:tc>
              </a:tr>
              <a:tr h="370946">
                <a:tc>
                  <a:txBody>
                    <a:bodyPr/>
                    <a:lstStyle/>
                    <a:p>
                      <a:r>
                        <a:rPr lang="en-US" sz="1800" dirty="0" smtClean="0"/>
                        <a:t>50 or lower</a:t>
                      </a:r>
                      <a:endParaRPr lang="en-US" sz="1800" dirty="0"/>
                    </a:p>
                  </a:txBody>
                  <a:tcPr marT="45733" marB="45733"/>
                </a:tc>
                <a:tc>
                  <a:txBody>
                    <a:bodyPr/>
                    <a:lstStyle/>
                    <a:p>
                      <a:r>
                        <a:rPr lang="en-US" sz="1800" dirty="0" smtClean="0"/>
                        <a:t>Quiet</a:t>
                      </a:r>
                      <a:endParaRPr lang="en-US" sz="1800" dirty="0"/>
                    </a:p>
                  </a:txBody>
                  <a:tcPr marT="45733" marB="45733"/>
                </a:tc>
              </a:tr>
              <a:tr h="370946">
                <a:tc>
                  <a:txBody>
                    <a:bodyPr/>
                    <a:lstStyle/>
                    <a:p>
                      <a:r>
                        <a:rPr lang="en-US" sz="1800" dirty="0" smtClean="0"/>
                        <a:t>51-70</a:t>
                      </a:r>
                      <a:endParaRPr lang="en-US" sz="1800" dirty="0"/>
                    </a:p>
                  </a:txBody>
                  <a:tcPr marT="45733" marB="45733"/>
                </a:tc>
                <a:tc>
                  <a:txBody>
                    <a:bodyPr/>
                    <a:lstStyle/>
                    <a:p>
                      <a:r>
                        <a:rPr lang="en-US" sz="1800" dirty="0" smtClean="0"/>
                        <a:t>Intrusive</a:t>
                      </a:r>
                      <a:endParaRPr lang="en-US" sz="1800" dirty="0"/>
                    </a:p>
                  </a:txBody>
                  <a:tcPr marT="45733" marB="45733"/>
                </a:tc>
              </a:tr>
              <a:tr h="370946">
                <a:tc>
                  <a:txBody>
                    <a:bodyPr/>
                    <a:lstStyle/>
                    <a:p>
                      <a:r>
                        <a:rPr lang="en-US" sz="1800" dirty="0" smtClean="0"/>
                        <a:t>71 – 90 </a:t>
                      </a:r>
                      <a:endParaRPr lang="en-US" sz="1800" dirty="0"/>
                    </a:p>
                  </a:txBody>
                  <a:tcPr marT="45733" marB="45733"/>
                </a:tc>
                <a:tc>
                  <a:txBody>
                    <a:bodyPr/>
                    <a:lstStyle/>
                    <a:p>
                      <a:r>
                        <a:rPr lang="en-US" sz="1800" dirty="0" smtClean="0"/>
                        <a:t>Annoying</a:t>
                      </a:r>
                      <a:endParaRPr lang="en-US" sz="1800" dirty="0"/>
                    </a:p>
                  </a:txBody>
                  <a:tcPr marT="45733" marB="45733"/>
                </a:tc>
              </a:tr>
              <a:tr h="370946">
                <a:tc>
                  <a:txBody>
                    <a:bodyPr/>
                    <a:lstStyle/>
                    <a:p>
                      <a:r>
                        <a:rPr lang="en-US" sz="1800" dirty="0" smtClean="0"/>
                        <a:t>91- 110</a:t>
                      </a:r>
                      <a:endParaRPr lang="en-US" sz="1800" dirty="0"/>
                    </a:p>
                  </a:txBody>
                  <a:tcPr marT="45733" marB="45733"/>
                </a:tc>
                <a:tc>
                  <a:txBody>
                    <a:bodyPr/>
                    <a:lstStyle/>
                    <a:p>
                      <a:r>
                        <a:rPr lang="en-US" sz="1800" dirty="0" smtClean="0"/>
                        <a:t>Very annoying</a:t>
                      </a:r>
                      <a:endParaRPr lang="en-US" sz="1800" dirty="0"/>
                    </a:p>
                  </a:txBody>
                  <a:tcPr marT="45733" marB="45733"/>
                </a:tc>
              </a:tr>
              <a:tr h="370946">
                <a:tc>
                  <a:txBody>
                    <a:bodyPr/>
                    <a:lstStyle/>
                    <a:p>
                      <a:r>
                        <a:rPr lang="en-US" sz="1800" dirty="0" smtClean="0"/>
                        <a:t>Above 110</a:t>
                      </a:r>
                      <a:endParaRPr lang="en-US" sz="1800" dirty="0"/>
                    </a:p>
                  </a:txBody>
                  <a:tcPr marT="45733" marB="45733"/>
                </a:tc>
                <a:tc>
                  <a:txBody>
                    <a:bodyPr/>
                    <a:lstStyle/>
                    <a:p>
                      <a:r>
                        <a:rPr lang="en-US" sz="1800" dirty="0" smtClean="0"/>
                        <a:t>uncomfortable</a:t>
                      </a:r>
                      <a:endParaRPr lang="en-US" sz="1800" dirty="0"/>
                    </a:p>
                  </a:txBody>
                  <a:tcPr marT="45733" marB="45733"/>
                </a:tc>
              </a:tr>
            </a:tbl>
          </a:graphicData>
        </a:graphic>
      </p:graphicFrame>
    </p:spTree>
    <p:extLst>
      <p:ext uri="{BB962C8B-B14F-4D97-AF65-F5344CB8AC3E}">
        <p14:creationId xmlns:p14="http://schemas.microsoft.com/office/powerpoint/2010/main" val="22324148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4213" y="0"/>
            <a:ext cx="8229600" cy="777875"/>
          </a:xfrm>
        </p:spPr>
        <p:txBody>
          <a:bodyPr/>
          <a:lstStyle/>
          <a:p>
            <a:r>
              <a:rPr lang="en-US" altLang="en-US" b="1" dirty="0" smtClean="0">
                <a:effectLst>
                  <a:outerShdw blurRad="38100" dist="38100" dir="2700000" algn="tl">
                    <a:srgbClr val="000000">
                      <a:alpha val="43137"/>
                    </a:srgbClr>
                  </a:outerShdw>
                </a:effectLst>
              </a:rPr>
              <a:t>In-Class Exercise 2</a:t>
            </a:r>
          </a:p>
        </p:txBody>
      </p:sp>
      <p:sp>
        <p:nvSpPr>
          <p:cNvPr id="63491" name="Rectangle 3"/>
          <p:cNvSpPr>
            <a:spLocks noGrp="1" noChangeArrowheads="1"/>
          </p:cNvSpPr>
          <p:nvPr>
            <p:ph type="body" idx="1"/>
          </p:nvPr>
        </p:nvSpPr>
        <p:spPr>
          <a:xfrm>
            <a:off x="684213" y="765175"/>
            <a:ext cx="8229600" cy="1079500"/>
          </a:xfrm>
        </p:spPr>
        <p:txBody>
          <a:bodyPr/>
          <a:lstStyle/>
          <a:p>
            <a:r>
              <a:rPr lang="en-US" altLang="en-US" dirty="0" smtClean="0"/>
              <a:t>Write a pseudo code for nested if as illustrated in the flow chart below:</a:t>
            </a:r>
          </a:p>
        </p:txBody>
      </p:sp>
      <p:sp>
        <p:nvSpPr>
          <p:cNvPr id="63492" name="AutoShape 41"/>
          <p:cNvSpPr>
            <a:spLocks noChangeArrowheads="1"/>
          </p:cNvSpPr>
          <p:nvPr/>
        </p:nvSpPr>
        <p:spPr bwMode="auto">
          <a:xfrm>
            <a:off x="3014663" y="1981200"/>
            <a:ext cx="1500187" cy="752475"/>
          </a:xfrm>
          <a:prstGeom prst="flowChartDecision">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a:latin typeface="Calibri" panose="020F0502020204030204" pitchFamily="34" charset="0"/>
              </a:rPr>
              <a:t>pH &gt; 7</a:t>
            </a:r>
            <a:endParaRPr lang="en-US" altLang="en-US"/>
          </a:p>
        </p:txBody>
      </p:sp>
      <p:sp>
        <p:nvSpPr>
          <p:cNvPr id="63493" name="AutoShape 42"/>
          <p:cNvSpPr>
            <a:spLocks noChangeArrowheads="1"/>
          </p:cNvSpPr>
          <p:nvPr/>
        </p:nvSpPr>
        <p:spPr bwMode="auto">
          <a:xfrm>
            <a:off x="914400" y="2752725"/>
            <a:ext cx="1603375" cy="752475"/>
          </a:xfrm>
          <a:prstGeom prst="flowChartDecision">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a:latin typeface="Calibri" panose="020F0502020204030204" pitchFamily="34" charset="0"/>
              </a:rPr>
              <a:t>pH==7</a:t>
            </a:r>
            <a:endParaRPr lang="en-US" altLang="en-US"/>
          </a:p>
        </p:txBody>
      </p:sp>
      <p:sp>
        <p:nvSpPr>
          <p:cNvPr id="63494" name="AutoShape 43"/>
          <p:cNvSpPr>
            <a:spLocks noChangeArrowheads="1"/>
          </p:cNvSpPr>
          <p:nvPr/>
        </p:nvSpPr>
        <p:spPr bwMode="auto">
          <a:xfrm>
            <a:off x="5045075" y="2619375"/>
            <a:ext cx="1606550" cy="752475"/>
          </a:xfrm>
          <a:prstGeom prst="flowChartDecision">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a:latin typeface="Calibri" panose="020F0502020204030204" pitchFamily="34" charset="0"/>
              </a:rPr>
              <a:t>pH&lt;12</a:t>
            </a:r>
            <a:endParaRPr lang="en-US" altLang="en-US"/>
          </a:p>
        </p:txBody>
      </p:sp>
      <p:sp>
        <p:nvSpPr>
          <p:cNvPr id="63495" name="AutoShape 44"/>
          <p:cNvSpPr>
            <a:spLocks noChangeArrowheads="1"/>
          </p:cNvSpPr>
          <p:nvPr/>
        </p:nvSpPr>
        <p:spPr bwMode="auto">
          <a:xfrm>
            <a:off x="1033463" y="4181475"/>
            <a:ext cx="1357312" cy="752475"/>
          </a:xfrm>
          <a:prstGeom prst="flowChartDecision">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dirty="0">
                <a:latin typeface="Calibri" panose="020F0502020204030204" pitchFamily="34" charset="0"/>
              </a:rPr>
              <a:t>pH&gt;2</a:t>
            </a:r>
            <a:endParaRPr lang="en-US" altLang="en-US" dirty="0"/>
          </a:p>
        </p:txBody>
      </p:sp>
      <p:sp>
        <p:nvSpPr>
          <p:cNvPr id="63496" name="AutoShape 45"/>
          <p:cNvSpPr>
            <a:spLocks noChangeArrowheads="1"/>
          </p:cNvSpPr>
          <p:nvPr/>
        </p:nvSpPr>
        <p:spPr bwMode="auto">
          <a:xfrm>
            <a:off x="5800725" y="3686175"/>
            <a:ext cx="1809750" cy="428625"/>
          </a:xfrm>
          <a:prstGeom prst="flowChartInputOutpu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a:latin typeface="Calibri" panose="020F0502020204030204" pitchFamily="34" charset="0"/>
              </a:rPr>
              <a:t>“alkaline”</a:t>
            </a:r>
            <a:endParaRPr lang="en-US" altLang="en-US"/>
          </a:p>
        </p:txBody>
      </p:sp>
      <p:sp>
        <p:nvSpPr>
          <p:cNvPr id="63497" name="AutoShape 46"/>
          <p:cNvSpPr>
            <a:spLocks noChangeArrowheads="1"/>
          </p:cNvSpPr>
          <p:nvPr/>
        </p:nvSpPr>
        <p:spPr bwMode="auto">
          <a:xfrm>
            <a:off x="2495550" y="4391025"/>
            <a:ext cx="1509712" cy="428625"/>
          </a:xfrm>
          <a:prstGeom prst="flowChartInputOutpu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a:latin typeface="Calibri" panose="020F0502020204030204" pitchFamily="34" charset="0"/>
              </a:rPr>
              <a:t>“Acidic”</a:t>
            </a:r>
            <a:endParaRPr lang="en-US" altLang="en-US"/>
          </a:p>
        </p:txBody>
      </p:sp>
      <p:sp>
        <p:nvSpPr>
          <p:cNvPr id="63498" name="AutoShape 47"/>
          <p:cNvSpPr>
            <a:spLocks noChangeArrowheads="1"/>
          </p:cNvSpPr>
          <p:nvPr/>
        </p:nvSpPr>
        <p:spPr bwMode="auto">
          <a:xfrm>
            <a:off x="919163" y="5391150"/>
            <a:ext cx="1576387" cy="638175"/>
          </a:xfrm>
          <a:prstGeom prst="flowChartInputOutpu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a:latin typeface="Calibri" panose="020F0502020204030204" pitchFamily="34" charset="0"/>
              </a:rPr>
              <a:t>“Very acidic”</a:t>
            </a:r>
            <a:endParaRPr lang="en-US" altLang="en-US"/>
          </a:p>
        </p:txBody>
      </p:sp>
      <p:sp>
        <p:nvSpPr>
          <p:cNvPr id="63499" name="AutoShape 48"/>
          <p:cNvSpPr>
            <a:spLocks noChangeArrowheads="1"/>
          </p:cNvSpPr>
          <p:nvPr/>
        </p:nvSpPr>
        <p:spPr bwMode="auto">
          <a:xfrm>
            <a:off x="4140200" y="3752850"/>
            <a:ext cx="1755775" cy="704850"/>
          </a:xfrm>
          <a:prstGeom prst="flowChartInputOutpu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a:latin typeface="Calibri" panose="020F0502020204030204" pitchFamily="34" charset="0"/>
              </a:rPr>
              <a:t>“Very alkaline”</a:t>
            </a:r>
            <a:endParaRPr lang="en-US" altLang="en-US"/>
          </a:p>
        </p:txBody>
      </p:sp>
      <p:sp>
        <p:nvSpPr>
          <p:cNvPr id="63500" name="AutoShape 49"/>
          <p:cNvSpPr>
            <a:spLocks noChangeArrowheads="1"/>
          </p:cNvSpPr>
          <p:nvPr/>
        </p:nvSpPr>
        <p:spPr bwMode="auto">
          <a:xfrm>
            <a:off x="2057401" y="3371850"/>
            <a:ext cx="1752600" cy="428625"/>
          </a:xfrm>
          <a:prstGeom prst="flowChartInputOutpu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dirty="0">
                <a:latin typeface="Calibri" panose="020F0502020204030204" pitchFamily="34" charset="0"/>
              </a:rPr>
              <a:t>“neutral”</a:t>
            </a:r>
            <a:endParaRPr lang="en-US" altLang="en-US" dirty="0"/>
          </a:p>
        </p:txBody>
      </p:sp>
      <p:cxnSp>
        <p:nvCxnSpPr>
          <p:cNvPr id="63501" name="AutoShape 50"/>
          <p:cNvCxnSpPr>
            <a:cxnSpLocks noChangeShapeType="1"/>
          </p:cNvCxnSpPr>
          <p:nvPr/>
        </p:nvCxnSpPr>
        <p:spPr bwMode="auto">
          <a:xfrm>
            <a:off x="3733800" y="1701800"/>
            <a:ext cx="0" cy="2857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3502" name="AutoShape 51"/>
          <p:cNvCxnSpPr>
            <a:cxnSpLocks noChangeShapeType="1"/>
            <a:stCxn id="63492" idx="1"/>
          </p:cNvCxnSpPr>
          <p:nvPr/>
        </p:nvCxnSpPr>
        <p:spPr bwMode="auto">
          <a:xfrm flipH="1">
            <a:off x="1765300" y="2357438"/>
            <a:ext cx="1249363" cy="1428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3503" name="AutoShape 52"/>
          <p:cNvCxnSpPr>
            <a:cxnSpLocks noChangeShapeType="1"/>
          </p:cNvCxnSpPr>
          <p:nvPr/>
        </p:nvCxnSpPr>
        <p:spPr bwMode="auto">
          <a:xfrm>
            <a:off x="1736809" y="2371725"/>
            <a:ext cx="0" cy="3810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3504" name="AutoShape 53"/>
          <p:cNvCxnSpPr>
            <a:cxnSpLocks noChangeShapeType="1"/>
          </p:cNvCxnSpPr>
          <p:nvPr/>
        </p:nvCxnSpPr>
        <p:spPr bwMode="auto">
          <a:xfrm>
            <a:off x="4514850" y="2371725"/>
            <a:ext cx="12858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3505" name="AutoShape 54"/>
          <p:cNvCxnSpPr>
            <a:cxnSpLocks noChangeShapeType="1"/>
          </p:cNvCxnSpPr>
          <p:nvPr/>
        </p:nvCxnSpPr>
        <p:spPr bwMode="auto">
          <a:xfrm>
            <a:off x="5800725" y="2371725"/>
            <a:ext cx="0" cy="2952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3506" name="AutoShape 55"/>
          <p:cNvCxnSpPr>
            <a:cxnSpLocks noChangeShapeType="1"/>
          </p:cNvCxnSpPr>
          <p:nvPr/>
        </p:nvCxnSpPr>
        <p:spPr bwMode="auto">
          <a:xfrm>
            <a:off x="6651625" y="2990850"/>
            <a:ext cx="2667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3507" name="AutoShape 56"/>
          <p:cNvCxnSpPr>
            <a:cxnSpLocks noChangeShapeType="1"/>
          </p:cNvCxnSpPr>
          <p:nvPr/>
        </p:nvCxnSpPr>
        <p:spPr bwMode="auto">
          <a:xfrm>
            <a:off x="6918325" y="2990850"/>
            <a:ext cx="0" cy="6953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3508" name="AutoShape 57"/>
          <p:cNvCxnSpPr>
            <a:cxnSpLocks noChangeShapeType="1"/>
          </p:cNvCxnSpPr>
          <p:nvPr/>
        </p:nvCxnSpPr>
        <p:spPr bwMode="auto">
          <a:xfrm flipH="1">
            <a:off x="4772025" y="2990850"/>
            <a:ext cx="30956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3509" name="AutoShape 58"/>
          <p:cNvCxnSpPr>
            <a:cxnSpLocks noChangeShapeType="1"/>
          </p:cNvCxnSpPr>
          <p:nvPr/>
        </p:nvCxnSpPr>
        <p:spPr bwMode="auto">
          <a:xfrm flipH="1">
            <a:off x="4767263" y="2990850"/>
            <a:ext cx="4762" cy="7620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3510" name="AutoShape 59"/>
          <p:cNvCxnSpPr>
            <a:cxnSpLocks noChangeShapeType="1"/>
          </p:cNvCxnSpPr>
          <p:nvPr/>
        </p:nvCxnSpPr>
        <p:spPr bwMode="auto">
          <a:xfrm>
            <a:off x="2538412" y="3124200"/>
            <a:ext cx="71278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3511" name="AutoShape 60"/>
          <p:cNvCxnSpPr>
            <a:cxnSpLocks noChangeShapeType="1"/>
          </p:cNvCxnSpPr>
          <p:nvPr/>
        </p:nvCxnSpPr>
        <p:spPr bwMode="auto">
          <a:xfrm>
            <a:off x="3251200" y="3124200"/>
            <a:ext cx="0" cy="2476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3512" name="AutoShape 61"/>
          <p:cNvCxnSpPr>
            <a:cxnSpLocks noChangeShapeType="1"/>
            <a:stCxn id="63493" idx="2"/>
            <a:endCxn id="63495" idx="0"/>
          </p:cNvCxnSpPr>
          <p:nvPr/>
        </p:nvCxnSpPr>
        <p:spPr bwMode="auto">
          <a:xfrm flipH="1">
            <a:off x="1712119" y="3505200"/>
            <a:ext cx="3969" cy="6762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3513" name="AutoShape 62"/>
          <p:cNvCxnSpPr>
            <a:cxnSpLocks noChangeShapeType="1"/>
          </p:cNvCxnSpPr>
          <p:nvPr/>
        </p:nvCxnSpPr>
        <p:spPr bwMode="auto">
          <a:xfrm>
            <a:off x="2390775" y="4562475"/>
            <a:ext cx="25717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3514" name="AutoShape 63"/>
          <p:cNvCxnSpPr>
            <a:cxnSpLocks noChangeShapeType="1"/>
            <a:endCxn id="63498" idx="1"/>
          </p:cNvCxnSpPr>
          <p:nvPr/>
        </p:nvCxnSpPr>
        <p:spPr bwMode="auto">
          <a:xfrm flipH="1">
            <a:off x="1707357" y="4933950"/>
            <a:ext cx="13493" cy="4572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3515" name="AutoShape 64"/>
          <p:cNvCxnSpPr>
            <a:cxnSpLocks noChangeShapeType="1"/>
          </p:cNvCxnSpPr>
          <p:nvPr/>
        </p:nvCxnSpPr>
        <p:spPr bwMode="auto">
          <a:xfrm>
            <a:off x="3641725" y="3609975"/>
            <a:ext cx="4349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3516" name="AutoShape 65"/>
          <p:cNvCxnSpPr>
            <a:cxnSpLocks noChangeShapeType="1"/>
          </p:cNvCxnSpPr>
          <p:nvPr/>
        </p:nvCxnSpPr>
        <p:spPr bwMode="auto">
          <a:xfrm>
            <a:off x="4076700" y="3609975"/>
            <a:ext cx="0" cy="27241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3517" name="AutoShape 66"/>
          <p:cNvCxnSpPr>
            <a:cxnSpLocks noChangeShapeType="1"/>
          </p:cNvCxnSpPr>
          <p:nvPr/>
        </p:nvCxnSpPr>
        <p:spPr bwMode="auto">
          <a:xfrm>
            <a:off x="5000625" y="4457700"/>
            <a:ext cx="0" cy="18383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3518" name="AutoShape 67"/>
          <p:cNvCxnSpPr>
            <a:cxnSpLocks noChangeShapeType="1"/>
          </p:cNvCxnSpPr>
          <p:nvPr/>
        </p:nvCxnSpPr>
        <p:spPr bwMode="auto">
          <a:xfrm>
            <a:off x="6442075" y="4114800"/>
            <a:ext cx="0" cy="21812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3519" name="AutoShape 68"/>
          <p:cNvCxnSpPr>
            <a:cxnSpLocks noChangeShapeType="1"/>
          </p:cNvCxnSpPr>
          <p:nvPr/>
        </p:nvCxnSpPr>
        <p:spPr bwMode="auto">
          <a:xfrm>
            <a:off x="3063875" y="4819650"/>
            <a:ext cx="0" cy="14763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3520" name="AutoShape 69"/>
          <p:cNvCxnSpPr>
            <a:cxnSpLocks noChangeShapeType="1"/>
          </p:cNvCxnSpPr>
          <p:nvPr/>
        </p:nvCxnSpPr>
        <p:spPr bwMode="auto">
          <a:xfrm>
            <a:off x="1720850" y="6029325"/>
            <a:ext cx="0" cy="2667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3521" name="AutoShape 70"/>
          <p:cNvCxnSpPr>
            <a:cxnSpLocks noChangeShapeType="1"/>
          </p:cNvCxnSpPr>
          <p:nvPr/>
        </p:nvCxnSpPr>
        <p:spPr bwMode="auto">
          <a:xfrm>
            <a:off x="1720850" y="6296025"/>
            <a:ext cx="472122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3522" name="AutoShape 71"/>
          <p:cNvCxnSpPr>
            <a:cxnSpLocks noChangeShapeType="1"/>
          </p:cNvCxnSpPr>
          <p:nvPr/>
        </p:nvCxnSpPr>
        <p:spPr bwMode="auto">
          <a:xfrm>
            <a:off x="3641725" y="6296025"/>
            <a:ext cx="0" cy="2952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3523" name="Text Box 72"/>
          <p:cNvSpPr txBox="1">
            <a:spLocks noChangeArrowheads="1"/>
          </p:cNvSpPr>
          <p:nvPr/>
        </p:nvSpPr>
        <p:spPr bwMode="auto">
          <a:xfrm>
            <a:off x="2790825" y="2667000"/>
            <a:ext cx="65722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a:latin typeface="Calibri" panose="020F0502020204030204" pitchFamily="34" charset="0"/>
              </a:rPr>
              <a:t>true</a:t>
            </a:r>
            <a:endParaRPr lang="en-US" altLang="en-US"/>
          </a:p>
        </p:txBody>
      </p:sp>
      <p:sp>
        <p:nvSpPr>
          <p:cNvPr id="63524" name="Text Box 73"/>
          <p:cNvSpPr txBox="1">
            <a:spLocks noChangeArrowheads="1"/>
          </p:cNvSpPr>
          <p:nvPr/>
        </p:nvSpPr>
        <p:spPr bwMode="auto">
          <a:xfrm>
            <a:off x="6962775" y="3151188"/>
            <a:ext cx="590550" cy="354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a:latin typeface="Calibri" panose="020F0502020204030204" pitchFamily="34" charset="0"/>
              </a:rPr>
              <a:t>true</a:t>
            </a:r>
            <a:endParaRPr lang="en-US" altLang="en-US"/>
          </a:p>
        </p:txBody>
      </p:sp>
      <p:sp>
        <p:nvSpPr>
          <p:cNvPr id="63525" name="Text Box 74"/>
          <p:cNvSpPr txBox="1">
            <a:spLocks noChangeArrowheads="1"/>
          </p:cNvSpPr>
          <p:nvPr/>
        </p:nvSpPr>
        <p:spPr bwMode="auto">
          <a:xfrm>
            <a:off x="2200275" y="4037013"/>
            <a:ext cx="590550" cy="354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a:latin typeface="Calibri" panose="020F0502020204030204" pitchFamily="34" charset="0"/>
              </a:rPr>
              <a:t>true</a:t>
            </a:r>
            <a:endParaRPr lang="en-US" altLang="en-US"/>
          </a:p>
        </p:txBody>
      </p:sp>
      <p:sp>
        <p:nvSpPr>
          <p:cNvPr id="63526" name="Text Box 75"/>
          <p:cNvSpPr txBox="1">
            <a:spLocks noChangeArrowheads="1"/>
          </p:cNvSpPr>
          <p:nvPr/>
        </p:nvSpPr>
        <p:spPr bwMode="auto">
          <a:xfrm>
            <a:off x="4076700" y="3124200"/>
            <a:ext cx="690563" cy="354013"/>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dirty="0">
                <a:latin typeface="Calibri" panose="020F0502020204030204" pitchFamily="34" charset="0"/>
              </a:rPr>
              <a:t>false</a:t>
            </a:r>
            <a:endParaRPr lang="en-US" altLang="en-US" dirty="0"/>
          </a:p>
        </p:txBody>
      </p:sp>
      <p:sp>
        <p:nvSpPr>
          <p:cNvPr id="63527" name="Text Box 76"/>
          <p:cNvSpPr txBox="1">
            <a:spLocks noChangeArrowheads="1"/>
          </p:cNvSpPr>
          <p:nvPr/>
        </p:nvSpPr>
        <p:spPr bwMode="auto">
          <a:xfrm>
            <a:off x="1030288" y="3683000"/>
            <a:ext cx="690562" cy="354013"/>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dirty="0">
                <a:latin typeface="Calibri" panose="020F0502020204030204" pitchFamily="34" charset="0"/>
              </a:rPr>
              <a:t>false</a:t>
            </a:r>
            <a:endParaRPr lang="en-US" altLang="en-US" dirty="0"/>
          </a:p>
        </p:txBody>
      </p:sp>
      <p:sp>
        <p:nvSpPr>
          <p:cNvPr id="63528" name="Text Box 77"/>
          <p:cNvSpPr txBox="1">
            <a:spLocks noChangeArrowheads="1"/>
          </p:cNvSpPr>
          <p:nvPr/>
        </p:nvSpPr>
        <p:spPr bwMode="auto">
          <a:xfrm>
            <a:off x="725488" y="4886325"/>
            <a:ext cx="690562" cy="354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a:latin typeface="Calibri" panose="020F0502020204030204" pitchFamily="34" charset="0"/>
              </a:rPr>
              <a:t>false</a:t>
            </a:r>
            <a:endParaRPr lang="en-US" altLang="en-US"/>
          </a:p>
        </p:txBody>
      </p:sp>
    </p:spTree>
    <p:extLst>
      <p:ext uri="{BB962C8B-B14F-4D97-AF65-F5344CB8AC3E}">
        <p14:creationId xmlns:p14="http://schemas.microsoft.com/office/powerpoint/2010/main" val="2248679477"/>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2895600" y="-47625"/>
            <a:ext cx="4648200" cy="908050"/>
          </a:xfrm>
        </p:spPr>
        <p:txBody>
          <a:bodyPr/>
          <a:lstStyle/>
          <a:p>
            <a:r>
              <a:rPr lang="en-US" altLang="en-US" b="1" dirty="0" smtClean="0">
                <a:effectLst>
                  <a:outerShdw blurRad="38100" dist="38100" dir="2700000" algn="tl">
                    <a:srgbClr val="000000">
                      <a:alpha val="43137"/>
                    </a:srgbClr>
                  </a:outerShdw>
                </a:effectLst>
              </a:rPr>
              <a:t>In-Class Exercise 3</a:t>
            </a:r>
          </a:p>
        </p:txBody>
      </p:sp>
      <p:sp>
        <p:nvSpPr>
          <p:cNvPr id="64515" name="Content Placeholder 2"/>
          <p:cNvSpPr>
            <a:spLocks noGrp="1"/>
          </p:cNvSpPr>
          <p:nvPr>
            <p:ph idx="1"/>
          </p:nvPr>
        </p:nvSpPr>
        <p:spPr>
          <a:xfrm>
            <a:off x="468313" y="981074"/>
            <a:ext cx="8229600" cy="2600325"/>
          </a:xfrm>
          <a:solidFill>
            <a:schemeClr val="accent2"/>
          </a:solidFill>
        </p:spPr>
        <p:txBody>
          <a:bodyPr/>
          <a:lstStyle/>
          <a:p>
            <a:r>
              <a:rPr lang="en-US" altLang="en-US" dirty="0" smtClean="0">
                <a:solidFill>
                  <a:schemeClr val="bg1"/>
                </a:solidFill>
              </a:rPr>
              <a:t>Write a pseudo code and draw a flow chart for a program that will implement the following decision table. The program will print the transcript message based on the input grade point.</a:t>
            </a:r>
          </a:p>
        </p:txBody>
      </p:sp>
      <p:graphicFrame>
        <p:nvGraphicFramePr>
          <p:cNvPr id="4" name="Table 3"/>
          <p:cNvGraphicFramePr>
            <a:graphicFrameLocks noGrp="1"/>
          </p:cNvGraphicFramePr>
          <p:nvPr>
            <p:extLst>
              <p:ext uri="{D42A27DB-BD31-4B8C-83A1-F6EECF244321}">
                <p14:modId xmlns:p14="http://schemas.microsoft.com/office/powerpoint/2010/main" val="977270309"/>
              </p:ext>
            </p:extLst>
          </p:nvPr>
        </p:nvGraphicFramePr>
        <p:xfrm>
          <a:off x="1403350" y="3716338"/>
          <a:ext cx="6096000" cy="2225676"/>
        </p:xfrm>
        <a:graphic>
          <a:graphicData uri="http://schemas.openxmlformats.org/drawingml/2006/table">
            <a:tbl>
              <a:tblPr firstRow="1" bandRow="1">
                <a:tableStyleId>{5C22544A-7EE6-4342-B048-85BDC9FD1C3A}</a:tableStyleId>
              </a:tblPr>
              <a:tblGrid>
                <a:gridCol w="3048000"/>
                <a:gridCol w="3048000"/>
              </a:tblGrid>
              <a:tr h="370946">
                <a:tc>
                  <a:txBody>
                    <a:bodyPr/>
                    <a:lstStyle/>
                    <a:p>
                      <a:r>
                        <a:rPr lang="en-US" sz="1800" dirty="0" smtClean="0"/>
                        <a:t>Grade  Point Average</a:t>
                      </a:r>
                      <a:endParaRPr lang="en-US" sz="1800" dirty="0"/>
                    </a:p>
                  </a:txBody>
                  <a:tcPr marT="45733" marB="45733"/>
                </a:tc>
                <a:tc>
                  <a:txBody>
                    <a:bodyPr/>
                    <a:lstStyle/>
                    <a:p>
                      <a:r>
                        <a:rPr lang="en-US" sz="1800" dirty="0" smtClean="0"/>
                        <a:t>Transcript Message</a:t>
                      </a:r>
                      <a:endParaRPr lang="en-US" sz="1800" dirty="0"/>
                    </a:p>
                  </a:txBody>
                  <a:tcPr marT="45733" marB="45733"/>
                </a:tc>
              </a:tr>
              <a:tr h="370946">
                <a:tc>
                  <a:txBody>
                    <a:bodyPr/>
                    <a:lstStyle/>
                    <a:p>
                      <a:r>
                        <a:rPr lang="en-US" sz="1800" dirty="0" smtClean="0"/>
                        <a:t>0.0 – 0.99</a:t>
                      </a:r>
                      <a:endParaRPr lang="en-US" sz="1800" dirty="0"/>
                    </a:p>
                  </a:txBody>
                  <a:tcPr marT="45733" marB="45733"/>
                </a:tc>
                <a:tc>
                  <a:txBody>
                    <a:bodyPr/>
                    <a:lstStyle/>
                    <a:p>
                      <a:r>
                        <a:rPr lang="en-US" sz="1800" dirty="0" smtClean="0"/>
                        <a:t>Failed</a:t>
                      </a:r>
                      <a:endParaRPr lang="en-US" sz="1800" dirty="0"/>
                    </a:p>
                  </a:txBody>
                  <a:tcPr marT="45733" marB="45733"/>
                </a:tc>
              </a:tr>
              <a:tr h="370946">
                <a:tc>
                  <a:txBody>
                    <a:bodyPr/>
                    <a:lstStyle/>
                    <a:p>
                      <a:r>
                        <a:rPr lang="en-US" sz="1800" dirty="0" smtClean="0"/>
                        <a:t>1.0 – 1.99</a:t>
                      </a:r>
                      <a:endParaRPr lang="en-US" sz="1800" dirty="0"/>
                    </a:p>
                  </a:txBody>
                  <a:tcPr marT="45733" marB="45733"/>
                </a:tc>
                <a:tc>
                  <a:txBody>
                    <a:bodyPr/>
                    <a:lstStyle/>
                    <a:p>
                      <a:r>
                        <a:rPr lang="en-US" sz="1800" dirty="0" smtClean="0"/>
                        <a:t>On probation</a:t>
                      </a:r>
                      <a:endParaRPr lang="en-US" sz="1800" dirty="0"/>
                    </a:p>
                  </a:txBody>
                  <a:tcPr marT="45733" marB="45733"/>
                </a:tc>
              </a:tr>
              <a:tr h="370946">
                <a:tc>
                  <a:txBody>
                    <a:bodyPr/>
                    <a:lstStyle/>
                    <a:p>
                      <a:r>
                        <a:rPr lang="en-US" sz="1800" dirty="0" smtClean="0"/>
                        <a:t>2.0 – 2.99</a:t>
                      </a:r>
                      <a:endParaRPr lang="en-US" sz="1800" dirty="0"/>
                    </a:p>
                  </a:txBody>
                  <a:tcPr marT="45733" marB="45733"/>
                </a:tc>
                <a:tc>
                  <a:txBody>
                    <a:bodyPr/>
                    <a:lstStyle/>
                    <a:p>
                      <a:r>
                        <a:rPr lang="en-US" sz="1800" dirty="0" smtClean="0"/>
                        <a:t>Average</a:t>
                      </a:r>
                      <a:endParaRPr lang="en-US" sz="1800" dirty="0"/>
                    </a:p>
                  </a:txBody>
                  <a:tcPr marT="45733" marB="45733"/>
                </a:tc>
              </a:tr>
              <a:tr h="370946">
                <a:tc>
                  <a:txBody>
                    <a:bodyPr/>
                    <a:lstStyle/>
                    <a:p>
                      <a:r>
                        <a:rPr lang="en-US" sz="1800" dirty="0" smtClean="0"/>
                        <a:t>3.0 – 3.49</a:t>
                      </a:r>
                      <a:endParaRPr lang="en-US" sz="1800" dirty="0"/>
                    </a:p>
                  </a:txBody>
                  <a:tcPr marT="45733" marB="45733"/>
                </a:tc>
                <a:tc>
                  <a:txBody>
                    <a:bodyPr/>
                    <a:lstStyle/>
                    <a:p>
                      <a:r>
                        <a:rPr lang="en-US" sz="1800" dirty="0" smtClean="0"/>
                        <a:t>Dean’s List</a:t>
                      </a:r>
                      <a:endParaRPr lang="en-US" sz="1800" dirty="0"/>
                    </a:p>
                  </a:txBody>
                  <a:tcPr marT="45733" marB="45733"/>
                </a:tc>
              </a:tr>
              <a:tr h="370946">
                <a:tc>
                  <a:txBody>
                    <a:bodyPr/>
                    <a:lstStyle/>
                    <a:p>
                      <a:r>
                        <a:rPr lang="en-US" sz="1800" dirty="0" smtClean="0"/>
                        <a:t>3.5 – 4.00</a:t>
                      </a:r>
                      <a:endParaRPr lang="en-US" sz="1800" dirty="0"/>
                    </a:p>
                  </a:txBody>
                  <a:tcPr marT="45733" marB="45733"/>
                </a:tc>
                <a:tc>
                  <a:txBody>
                    <a:bodyPr/>
                    <a:lstStyle/>
                    <a:p>
                      <a:r>
                        <a:rPr lang="en-US" sz="1800" dirty="0" smtClean="0"/>
                        <a:t>Highest Honors</a:t>
                      </a:r>
                      <a:endParaRPr lang="en-US" sz="1800" dirty="0"/>
                    </a:p>
                  </a:txBody>
                  <a:tcPr marT="45733" marB="45733"/>
                </a:tc>
              </a:tr>
            </a:tbl>
          </a:graphicData>
        </a:graphic>
      </p:graphicFrame>
    </p:spTree>
    <p:extLst>
      <p:ext uri="{BB962C8B-B14F-4D97-AF65-F5344CB8AC3E}">
        <p14:creationId xmlns:p14="http://schemas.microsoft.com/office/powerpoint/2010/main" val="6902203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583487" cy="850900"/>
          </a:xfrm>
          <a:prstGeom prst="snip2DiagRect">
            <a:avLst/>
          </a:prstGeom>
          <a:solidFill>
            <a:schemeClr val="accent3">
              <a:lumMod val="20000"/>
              <a:lumOff val="80000"/>
            </a:schemeClr>
          </a:solidFill>
          <a:effectLst>
            <a:innerShdw blurRad="63500" dist="50800" dir="2700000">
              <a:prstClr val="black">
                <a:alpha val="50000"/>
              </a:prstClr>
            </a:innerShdw>
            <a:reflection blurRad="6350" stA="52000" endA="300" endPos="35000" dir="5400000" sy="-100000" algn="bl" rotWithShape="0"/>
          </a:effectLst>
        </p:spPr>
        <p:txBody>
          <a:bodyPr/>
          <a:lstStyle/>
          <a:p>
            <a:r>
              <a:rPr lang="en-GB" cap="none" dirty="0" smtClean="0"/>
              <a:t>Flowchart Structures: Repetition</a:t>
            </a:r>
            <a:endParaRPr lang="en-GB" cap="none"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434857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4687"/>
            <a:ext cx="6781800" cy="759713"/>
          </a:xfrm>
        </p:spPr>
        <p:txBody>
          <a:bodyPr/>
          <a:lstStyle/>
          <a:p>
            <a:r>
              <a:rPr lang="en-US" altLang="en-US" dirty="0">
                <a:latin typeface="Tahoma" panose="020B0604030504040204" pitchFamily="34" charset="0"/>
              </a:rPr>
              <a:t>Repetition Structure</a:t>
            </a:r>
            <a:endParaRPr lang="en-GB" dirty="0"/>
          </a:p>
        </p:txBody>
      </p:sp>
      <p:sp>
        <p:nvSpPr>
          <p:cNvPr id="3" name="Text Placeholder 2"/>
          <p:cNvSpPr>
            <a:spLocks noGrp="1"/>
          </p:cNvSpPr>
          <p:nvPr>
            <p:ph type="body" sz="quarter" idx="13"/>
          </p:nvPr>
        </p:nvSpPr>
        <p:spPr>
          <a:xfrm>
            <a:off x="419550" y="1570982"/>
            <a:ext cx="8229600" cy="1143000"/>
          </a:xfrm>
          <a:prstGeom prst="roundRect">
            <a:avLst>
              <a:gd name="adj" fmla="val 11977"/>
            </a:avLst>
          </a:prstGeom>
        </p:spPr>
        <p:txBody>
          <a:bodyPr/>
          <a:lstStyle/>
          <a:p>
            <a:pPr>
              <a:defRPr/>
            </a:pPr>
            <a:r>
              <a:rPr lang="en-MY" kern="0" dirty="0"/>
              <a:t>Specifies a block of one or more statements that are repeatedly executed until a condition is satisfied.</a:t>
            </a:r>
          </a:p>
        </p:txBody>
      </p:sp>
      <p:sp>
        <p:nvSpPr>
          <p:cNvPr id="4" name="Text Placeholder 3"/>
          <p:cNvSpPr>
            <a:spLocks noGrp="1"/>
          </p:cNvSpPr>
          <p:nvPr>
            <p:ph type="body" sz="quarter" idx="14"/>
          </p:nvPr>
        </p:nvSpPr>
        <p:spPr>
          <a:xfrm>
            <a:off x="447624" y="2819400"/>
            <a:ext cx="8229600" cy="1905000"/>
          </a:xfrm>
          <a:prstGeom prst="roundRect">
            <a:avLst>
              <a:gd name="adj" fmla="val 11877"/>
            </a:avLst>
          </a:prstGeom>
        </p:spPr>
        <p:txBody>
          <a:bodyPr anchor="ctr" anchorCtr="0"/>
          <a:lstStyle/>
          <a:p>
            <a:pPr>
              <a:defRPr/>
            </a:pPr>
            <a:r>
              <a:rPr lang="en-MY" dirty="0">
                <a:cs typeface="Arial" charset="0"/>
              </a:rPr>
              <a:t>Usually the loop has two important parts:</a:t>
            </a:r>
          </a:p>
          <a:p>
            <a:pPr lvl="1">
              <a:defRPr/>
            </a:pPr>
            <a:r>
              <a:rPr lang="en-MY" dirty="0">
                <a:cs typeface="Arial" charset="0"/>
              </a:rPr>
              <a:t>An expression that is tested for a true/false, </a:t>
            </a:r>
          </a:p>
          <a:p>
            <a:pPr lvl="1">
              <a:defRPr/>
            </a:pPr>
            <a:r>
              <a:rPr lang="en-MY" dirty="0">
                <a:cs typeface="Arial" charset="0"/>
              </a:rPr>
              <a:t>A statement or block that is repeated as long as the expression is true</a:t>
            </a:r>
            <a:endParaRPr lang="en-MY" kern="0" dirty="0"/>
          </a:p>
        </p:txBody>
      </p:sp>
      <p:sp>
        <p:nvSpPr>
          <p:cNvPr id="5" name="Text Placeholder 4"/>
          <p:cNvSpPr>
            <a:spLocks noGrp="1"/>
          </p:cNvSpPr>
          <p:nvPr>
            <p:ph type="body" sz="quarter" idx="15"/>
          </p:nvPr>
        </p:nvSpPr>
        <p:spPr>
          <a:xfrm>
            <a:off x="455645" y="4809765"/>
            <a:ext cx="8229600" cy="1371600"/>
          </a:xfrm>
        </p:spPr>
        <p:txBody>
          <a:bodyPr anchor="ctr" anchorCtr="0"/>
          <a:lstStyle/>
          <a:p>
            <a:pPr>
              <a:defRPr/>
            </a:pPr>
            <a:r>
              <a:rPr lang="en-US" kern="0" dirty="0"/>
              <a:t>2 styles of repetition or loop</a:t>
            </a:r>
          </a:p>
          <a:p>
            <a:pPr lvl="1">
              <a:defRPr/>
            </a:pPr>
            <a:r>
              <a:rPr lang="en-US" kern="0" dirty="0"/>
              <a:t>Pre-test loop</a:t>
            </a:r>
          </a:p>
          <a:p>
            <a:pPr lvl="1">
              <a:defRPr/>
            </a:pPr>
            <a:r>
              <a:rPr lang="en-US" kern="0" dirty="0"/>
              <a:t>Post test loop</a:t>
            </a:r>
            <a:endParaRPr lang="en-MY" kern="0" dirty="0"/>
          </a:p>
        </p:txBody>
      </p:sp>
    </p:spTree>
    <p:extLst>
      <p:ext uri="{BB962C8B-B14F-4D97-AF65-F5344CB8AC3E}">
        <p14:creationId xmlns:p14="http://schemas.microsoft.com/office/powerpoint/2010/main" val="16035327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4687"/>
            <a:ext cx="6781800" cy="1216913"/>
          </a:xfrm>
        </p:spPr>
        <p:txBody>
          <a:bodyPr/>
          <a:lstStyle/>
          <a:p>
            <a:r>
              <a:rPr lang="en-US" altLang="en-US" dirty="0">
                <a:latin typeface="Trebuchet MS" panose="020B0603020202020204" pitchFamily="34" charset="0"/>
              </a:rPr>
              <a:t>Repetition Structure - </a:t>
            </a:r>
            <a:r>
              <a:rPr lang="en-MY" altLang="en-US" dirty="0"/>
              <a:t>Counters</a:t>
            </a:r>
            <a:endParaRPr lang="en-GB" dirty="0"/>
          </a:p>
        </p:txBody>
      </p:sp>
      <p:sp>
        <p:nvSpPr>
          <p:cNvPr id="3" name="Text Placeholder 2"/>
          <p:cNvSpPr>
            <a:spLocks noGrp="1"/>
          </p:cNvSpPr>
          <p:nvPr>
            <p:ph type="body" sz="quarter" idx="13"/>
          </p:nvPr>
        </p:nvSpPr>
        <p:spPr>
          <a:xfrm>
            <a:off x="381000" y="1981200"/>
            <a:ext cx="8229600" cy="1143000"/>
          </a:xfrm>
          <a:prstGeom prst="roundRect">
            <a:avLst>
              <a:gd name="adj" fmla="val 11977"/>
            </a:avLst>
          </a:prstGeom>
        </p:spPr>
        <p:txBody>
          <a:bodyPr/>
          <a:lstStyle/>
          <a:p>
            <a:pPr eaLnBrk="1" hangingPunct="1">
              <a:buFont typeface="Arial" panose="020B0604020202020204" pitchFamily="34" charset="0"/>
              <a:buChar char="•"/>
            </a:pPr>
            <a:r>
              <a:rPr lang="en-MY" altLang="en-US" dirty="0"/>
              <a:t>Counter: Can be used to control execution of the loop (loop control variable)</a:t>
            </a:r>
          </a:p>
        </p:txBody>
      </p:sp>
      <p:sp>
        <p:nvSpPr>
          <p:cNvPr id="4" name="Text Placeholder 3"/>
          <p:cNvSpPr>
            <a:spLocks noGrp="1"/>
          </p:cNvSpPr>
          <p:nvPr>
            <p:ph type="body" sz="quarter" idx="14"/>
          </p:nvPr>
        </p:nvSpPr>
        <p:spPr>
          <a:xfrm>
            <a:off x="381000" y="3375141"/>
            <a:ext cx="8229600" cy="1066800"/>
          </a:xfrm>
          <a:prstGeom prst="roundRect">
            <a:avLst>
              <a:gd name="adj" fmla="val 11877"/>
            </a:avLst>
          </a:prstGeom>
        </p:spPr>
        <p:txBody>
          <a:bodyPr anchor="ctr" anchorCtr="0"/>
          <a:lstStyle/>
          <a:p>
            <a:pPr eaLnBrk="1" hangingPunct="1">
              <a:buFont typeface="Arial" panose="020B0604020202020204" pitchFamily="34" charset="0"/>
              <a:buChar char="•"/>
            </a:pPr>
            <a:r>
              <a:rPr lang="en-MY" altLang="en-US" dirty="0"/>
              <a:t>It will increment or decrement each time a loop </a:t>
            </a:r>
            <a:r>
              <a:rPr lang="en-MY" altLang="en-US" dirty="0" smtClean="0"/>
              <a:t>repeat</a:t>
            </a:r>
            <a:endParaRPr lang="en-MY" altLang="en-US" dirty="0"/>
          </a:p>
        </p:txBody>
      </p:sp>
      <p:sp>
        <p:nvSpPr>
          <p:cNvPr id="5" name="Text Placeholder 4"/>
          <p:cNvSpPr>
            <a:spLocks noGrp="1"/>
          </p:cNvSpPr>
          <p:nvPr>
            <p:ph type="body" sz="quarter" idx="15"/>
          </p:nvPr>
        </p:nvSpPr>
        <p:spPr>
          <a:xfrm>
            <a:off x="409074" y="4675696"/>
            <a:ext cx="8229600" cy="981435"/>
          </a:xfrm>
        </p:spPr>
        <p:txBody>
          <a:bodyPr anchor="ctr" anchorCtr="0"/>
          <a:lstStyle/>
          <a:p>
            <a:pPr eaLnBrk="1" hangingPunct="1">
              <a:buFont typeface="Arial" panose="020B0604020202020204" pitchFamily="34" charset="0"/>
              <a:buChar char="•"/>
            </a:pPr>
            <a:r>
              <a:rPr lang="en-MY" altLang="en-US" dirty="0"/>
              <a:t>Must be initialized before entering loop</a:t>
            </a:r>
          </a:p>
        </p:txBody>
      </p:sp>
    </p:spTree>
    <p:extLst>
      <p:ext uri="{BB962C8B-B14F-4D97-AF65-F5344CB8AC3E}">
        <p14:creationId xmlns:p14="http://schemas.microsoft.com/office/powerpoint/2010/main" val="9189833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133600" y="152400"/>
            <a:ext cx="6705600" cy="1143000"/>
          </a:xfrm>
        </p:spPr>
        <p:txBody>
          <a:bodyPr/>
          <a:lstStyle/>
          <a:p>
            <a:pPr marL="342900" indent="-342900"/>
            <a:r>
              <a:rPr lang="en-US" altLang="en-US" sz="4000" b="1" dirty="0" smtClean="0">
                <a:effectLst>
                  <a:outerShdw blurRad="38100" dist="38100" dir="2700000" algn="tl">
                    <a:srgbClr val="000000">
                      <a:alpha val="43137"/>
                    </a:srgbClr>
                  </a:outerShdw>
                </a:effectLst>
                <a:latin typeface="Tahoma" panose="020B0604030504040204" pitchFamily="34" charset="0"/>
              </a:rPr>
              <a:t>Repetition Structure: Pre-Test Loop</a:t>
            </a:r>
            <a:endParaRPr lang="en-US" altLang="en-US" sz="4000" b="1" dirty="0" smtClean="0">
              <a:effectLst>
                <a:outerShdw blurRad="38100" dist="38100" dir="2700000" algn="tl">
                  <a:srgbClr val="000000">
                    <a:alpha val="43137"/>
                  </a:srgbClr>
                </a:outerShdw>
              </a:effectLst>
            </a:endParaRPr>
          </a:p>
        </p:txBody>
      </p:sp>
      <p:sp>
        <p:nvSpPr>
          <p:cNvPr id="4" name="Rectangle 3"/>
          <p:cNvSpPr txBox="1">
            <a:spLocks noChangeArrowheads="1"/>
          </p:cNvSpPr>
          <p:nvPr/>
        </p:nvSpPr>
        <p:spPr bwMode="auto">
          <a:xfrm>
            <a:off x="401391" y="1820779"/>
            <a:ext cx="8229600" cy="762000"/>
          </a:xfrm>
          <a:prstGeom prst="rect">
            <a:avLst/>
          </a:prstGeom>
          <a:solidFill>
            <a:schemeClr val="accent5">
              <a:lumMod val="40000"/>
              <a:lumOff val="60000"/>
            </a:schemeClr>
          </a:solidFill>
          <a:ln w="9525">
            <a:noFill/>
            <a:miter lim="800000"/>
            <a:headEnd/>
            <a:tailEnd/>
          </a:ln>
        </p:spPr>
        <p:txBody>
          <a:bodyPr/>
          <a:lstStyle/>
          <a:p>
            <a:pPr marL="342900" indent="-342900" eaLnBrk="0" hangingPunct="0">
              <a:spcBef>
                <a:spcPct val="20000"/>
              </a:spcBef>
              <a:buFontTx/>
              <a:buChar char="•"/>
              <a:defRPr/>
            </a:pPr>
            <a:r>
              <a:rPr lang="en-US" sz="2000" dirty="0">
                <a:solidFill>
                  <a:schemeClr val="tx2"/>
                </a:solidFill>
                <a:latin typeface="Trebuchet MS" pitchFamily="34" charset="0"/>
                <a:cs typeface="Arial" charset="0"/>
              </a:rPr>
              <a:t>Pseudo code – requires the use of the keywords </a:t>
            </a:r>
            <a:r>
              <a:rPr lang="en-US" sz="2000" dirty="0">
                <a:solidFill>
                  <a:schemeClr val="tx2"/>
                </a:solidFill>
                <a:latin typeface="Courier New" pitchFamily="49" charset="0"/>
                <a:cs typeface="Courier New" pitchFamily="49" charset="0"/>
              </a:rPr>
              <a:t>while </a:t>
            </a:r>
            <a:r>
              <a:rPr lang="en-US" sz="2000" dirty="0">
                <a:solidFill>
                  <a:schemeClr val="tx2"/>
                </a:solidFill>
                <a:latin typeface="Trebuchet MS" pitchFamily="34" charset="0"/>
                <a:cs typeface="Arial" charset="0"/>
              </a:rPr>
              <a:t>for pre-test loop.</a:t>
            </a:r>
          </a:p>
          <a:p>
            <a:pPr marL="342900" indent="-342900" eaLnBrk="0" hangingPunct="0">
              <a:spcBef>
                <a:spcPct val="20000"/>
              </a:spcBef>
              <a:buFontTx/>
              <a:buChar char="•"/>
              <a:defRPr/>
            </a:pPr>
            <a:endParaRPr lang="en-US" sz="2000" kern="0" dirty="0">
              <a:solidFill>
                <a:schemeClr val="tx2"/>
              </a:solidFill>
              <a:latin typeface="+mn-lt"/>
              <a:cs typeface="+mn-cs"/>
            </a:endParaRPr>
          </a:p>
        </p:txBody>
      </p:sp>
      <p:sp>
        <p:nvSpPr>
          <p:cNvPr id="69636" name="Rounded Rectangle 4"/>
          <p:cNvSpPr>
            <a:spLocks noChangeArrowheads="1"/>
          </p:cNvSpPr>
          <p:nvPr/>
        </p:nvSpPr>
        <p:spPr bwMode="auto">
          <a:xfrm>
            <a:off x="762000" y="2971800"/>
            <a:ext cx="7391400" cy="3276600"/>
          </a:xfrm>
          <a:prstGeom prst="roundRect">
            <a:avLst>
              <a:gd name="adj" fmla="val 16667"/>
            </a:avLst>
          </a:prstGeom>
          <a:solidFill>
            <a:srgbClr val="CC0000">
              <a:alpha val="3098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Courier New" panose="02070309020205020404" pitchFamily="49" charset="0"/>
                <a:cs typeface="Courier New" panose="02070309020205020404" pitchFamily="49" charset="0"/>
              </a:rPr>
              <a:t>Algorithm: one choice selection</a:t>
            </a:r>
          </a:p>
          <a:p>
            <a:pPr eaLnBrk="1" hangingPunct="1"/>
            <a:r>
              <a:rPr lang="en-US" altLang="en-US" sz="2800" dirty="0">
                <a:latin typeface="Courier New" panose="02070309020205020404" pitchFamily="49" charset="0"/>
                <a:cs typeface="Courier New" panose="02070309020205020404" pitchFamily="49" charset="0"/>
              </a:rPr>
              <a:t>:</a:t>
            </a:r>
          </a:p>
          <a:p>
            <a:pPr eaLnBrk="1" hangingPunct="1"/>
            <a:r>
              <a:rPr lang="en-US" altLang="en-US" sz="2800" dirty="0">
                <a:latin typeface="Courier New" panose="02070309020205020404" pitchFamily="49" charset="0"/>
                <a:cs typeface="Courier New" panose="02070309020205020404" pitchFamily="49" charset="0"/>
              </a:rPr>
              <a:t>n. 	w</a:t>
            </a:r>
            <a:r>
              <a:rPr lang="en-US" altLang="en-US" sz="2800" dirty="0" smtClean="0">
                <a:latin typeface="Courier New" panose="02070309020205020404" pitchFamily="49" charset="0"/>
                <a:cs typeface="Courier New" panose="02070309020205020404" pitchFamily="49" charset="0"/>
              </a:rPr>
              <a:t>hile </a:t>
            </a:r>
            <a:r>
              <a:rPr lang="en-US" altLang="en-US" sz="2800" dirty="0">
                <a:latin typeface="Courier New" panose="02070309020205020404" pitchFamily="49" charset="0"/>
                <a:cs typeface="Courier New" panose="02070309020205020404" pitchFamily="49" charset="0"/>
              </a:rPr>
              <a:t>condition</a:t>
            </a:r>
          </a:p>
          <a:p>
            <a:pPr eaLnBrk="1" hangingPunct="1"/>
            <a:r>
              <a:rPr lang="en-US" altLang="en-US" sz="2800" dirty="0">
                <a:latin typeface="Courier New" panose="02070309020205020404" pitchFamily="49" charset="0"/>
                <a:cs typeface="Courier New" panose="02070309020205020404" pitchFamily="49" charset="0"/>
              </a:rPr>
              <a:t>		n.1 statement</a:t>
            </a:r>
          </a:p>
          <a:p>
            <a:pPr eaLnBrk="1" hangingPunct="1"/>
            <a:r>
              <a:rPr lang="en-US" altLang="en-US" sz="2800" dirty="0">
                <a:latin typeface="Courier New" panose="02070309020205020404" pitchFamily="49" charset="0"/>
                <a:cs typeface="Courier New" panose="02070309020205020404" pitchFamily="49" charset="0"/>
              </a:rPr>
              <a:t>			:</a:t>
            </a:r>
          </a:p>
          <a:p>
            <a:pPr eaLnBrk="1" hangingPunct="1"/>
            <a:r>
              <a:rPr lang="en-US" altLang="en-US" sz="2800" dirty="0">
                <a:latin typeface="Courier New" panose="02070309020205020404" pitchFamily="49" charset="0"/>
                <a:cs typeface="Courier New" panose="02070309020205020404" pitchFamily="49" charset="0"/>
              </a:rPr>
              <a:t>n+1. </a:t>
            </a:r>
            <a:r>
              <a:rPr lang="en-US" altLang="en-US" sz="2800" dirty="0" err="1">
                <a:latin typeface="Courier New" panose="02070309020205020404" pitchFamily="49" charset="0"/>
                <a:cs typeface="Courier New" panose="02070309020205020404" pitchFamily="49" charset="0"/>
              </a:rPr>
              <a:t>end_while</a:t>
            </a:r>
            <a:endParaRPr lang="en-US" altLang="en-US" sz="2800" dirty="0">
              <a:latin typeface="Courier New" panose="02070309020205020404" pitchFamily="49" charset="0"/>
              <a:cs typeface="Courier New" panose="02070309020205020404" pitchFamily="49" charset="0"/>
            </a:endParaRPr>
          </a:p>
          <a:p>
            <a:pPr eaLnBrk="1" hangingPunct="1"/>
            <a:r>
              <a:rPr lang="en-US" altLang="en-US" sz="2800" dirty="0">
                <a:latin typeface="Courier New" panose="02070309020205020404" pitchFamily="49" charset="0"/>
                <a:cs typeface="Courier New" panose="02070309020205020404" pitchFamily="49" charset="0"/>
              </a:rPr>
              <a:t>:</a:t>
            </a:r>
          </a:p>
          <a:p>
            <a:pPr eaLnBrk="1" hangingPunct="1"/>
            <a:endParaRPr lang="en-MY" altLang="en-US" sz="2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08540226"/>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802230" y="45955"/>
            <a:ext cx="7010400" cy="1143000"/>
          </a:xfrm>
        </p:spPr>
        <p:txBody>
          <a:bodyPr/>
          <a:lstStyle/>
          <a:p>
            <a:pPr marL="342900" indent="-342900"/>
            <a:r>
              <a:rPr lang="en-US" altLang="en-US" sz="4000" b="1" dirty="0" smtClean="0">
                <a:effectLst>
                  <a:outerShdw blurRad="38100" dist="38100" dir="2700000" algn="tl">
                    <a:srgbClr val="000000">
                      <a:alpha val="43137"/>
                    </a:srgbClr>
                  </a:outerShdw>
                </a:effectLst>
                <a:latin typeface="Tahoma" panose="020B0604030504040204" pitchFamily="34" charset="0"/>
              </a:rPr>
              <a:t>Repetition Structure </a:t>
            </a:r>
            <a:r>
              <a:rPr lang="en-US" altLang="en-US" sz="4000" b="1" dirty="0" smtClean="0">
                <a:effectLst>
                  <a:outerShdw blurRad="38100" dist="38100" dir="2700000" algn="tl">
                    <a:srgbClr val="000000">
                      <a:alpha val="43137"/>
                    </a:srgbClr>
                  </a:outerShdw>
                </a:effectLst>
                <a:latin typeface="Trebuchet MS" panose="020B0603020202020204" pitchFamily="34" charset="0"/>
              </a:rPr>
              <a:t>(</a:t>
            </a:r>
            <a:r>
              <a:rPr lang="en-US" altLang="en-US" sz="4000" b="1" i="1" dirty="0" smtClean="0">
                <a:effectLst>
                  <a:outerShdw blurRad="38100" dist="38100" dir="2700000" algn="tl">
                    <a:srgbClr val="000000">
                      <a:alpha val="43137"/>
                    </a:srgbClr>
                  </a:outerShdw>
                </a:effectLst>
                <a:latin typeface="Trebuchet MS" panose="020B0603020202020204" pitchFamily="34" charset="0"/>
              </a:rPr>
              <a:t>cont..</a:t>
            </a:r>
            <a:r>
              <a:rPr lang="en-US" altLang="en-US" sz="4000" b="1" dirty="0" smtClean="0">
                <a:effectLst>
                  <a:outerShdw blurRad="38100" dist="38100" dir="2700000" algn="tl">
                    <a:srgbClr val="000000">
                      <a:alpha val="43137"/>
                    </a:srgbClr>
                  </a:outerShdw>
                </a:effectLst>
                <a:latin typeface="Trebuchet MS" panose="020B0603020202020204" pitchFamily="34" charset="0"/>
              </a:rPr>
              <a:t>) </a:t>
            </a:r>
            <a:endParaRPr lang="en-US" altLang="en-US" sz="4000" b="1" dirty="0" smtClean="0">
              <a:effectLst>
                <a:outerShdw blurRad="38100" dist="38100" dir="2700000" algn="tl">
                  <a:srgbClr val="000000">
                    <a:alpha val="43137"/>
                  </a:srgbClr>
                </a:outerShdw>
              </a:effectLst>
            </a:endParaRPr>
          </a:p>
        </p:txBody>
      </p:sp>
      <p:sp>
        <p:nvSpPr>
          <p:cNvPr id="70659" name="Rectangle 4"/>
          <p:cNvSpPr>
            <a:spLocks noChangeArrowheads="1"/>
          </p:cNvSpPr>
          <p:nvPr/>
        </p:nvSpPr>
        <p:spPr bwMode="auto">
          <a:xfrm>
            <a:off x="1143000" y="2461377"/>
            <a:ext cx="2971800" cy="2971800"/>
          </a:xfrm>
          <a:prstGeom prst="rect">
            <a:avLst/>
          </a:prstGeom>
          <a:solidFill>
            <a:schemeClr val="bg1"/>
          </a:solidFill>
          <a:ln w="9525">
            <a:solidFill>
              <a:schemeClr val="tx1"/>
            </a:solidFill>
            <a:prstDash val="dash"/>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MY" altLang="en-US"/>
          </a:p>
        </p:txBody>
      </p:sp>
      <p:sp>
        <p:nvSpPr>
          <p:cNvPr id="70660" name="Text Box 5"/>
          <p:cNvSpPr txBox="1">
            <a:spLocks noChangeArrowheads="1"/>
          </p:cNvSpPr>
          <p:nvPr/>
        </p:nvSpPr>
        <p:spPr bwMode="auto">
          <a:xfrm>
            <a:off x="1662113" y="1478715"/>
            <a:ext cx="350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latin typeface="Trebuchet MS" panose="020B0603020202020204" pitchFamily="34" charset="0"/>
              </a:rPr>
              <a:t>while Loop </a:t>
            </a:r>
          </a:p>
          <a:p>
            <a:pPr eaLnBrk="1" hangingPunct="1"/>
            <a:r>
              <a:rPr lang="en-US" altLang="en-US" sz="2000" i="1" dirty="0">
                <a:latin typeface="Trebuchet MS" panose="020B0603020202020204" pitchFamily="34" charset="0"/>
              </a:rPr>
              <a:t>(pre-test loop)</a:t>
            </a:r>
          </a:p>
        </p:txBody>
      </p:sp>
      <p:sp>
        <p:nvSpPr>
          <p:cNvPr id="70680" name="Line 11"/>
          <p:cNvSpPr>
            <a:spLocks noChangeShapeType="1"/>
          </p:cNvSpPr>
          <p:nvPr/>
        </p:nvSpPr>
        <p:spPr bwMode="auto">
          <a:xfrm>
            <a:off x="2628900" y="2248230"/>
            <a:ext cx="0" cy="81597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81" name="Line 12"/>
          <p:cNvSpPr>
            <a:spLocks noChangeShapeType="1"/>
          </p:cNvSpPr>
          <p:nvPr/>
        </p:nvSpPr>
        <p:spPr bwMode="auto">
          <a:xfrm>
            <a:off x="2628900" y="3673804"/>
            <a:ext cx="0" cy="457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83" name="AutoShape 14"/>
          <p:cNvSpPr>
            <a:spLocks noChangeArrowheads="1"/>
          </p:cNvSpPr>
          <p:nvPr/>
        </p:nvSpPr>
        <p:spPr bwMode="auto">
          <a:xfrm>
            <a:off x="1685925" y="3064204"/>
            <a:ext cx="1885950" cy="609600"/>
          </a:xfrm>
          <a:prstGeom prst="flowChartDecision">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latin typeface="Trebuchet MS" panose="020B0603020202020204" pitchFamily="34" charset="0"/>
              </a:rPr>
              <a:t>condition</a:t>
            </a:r>
          </a:p>
        </p:txBody>
      </p:sp>
      <p:sp>
        <p:nvSpPr>
          <p:cNvPr id="70684" name="Rectangle 15"/>
          <p:cNvSpPr>
            <a:spLocks noChangeArrowheads="1"/>
          </p:cNvSpPr>
          <p:nvPr/>
        </p:nvSpPr>
        <p:spPr bwMode="auto">
          <a:xfrm>
            <a:off x="1843088" y="4131004"/>
            <a:ext cx="1571625" cy="457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latin typeface="Trebuchet MS" panose="020B0603020202020204" pitchFamily="34" charset="0"/>
              </a:rPr>
              <a:t>body of loop</a:t>
            </a:r>
          </a:p>
        </p:txBody>
      </p:sp>
      <p:sp>
        <p:nvSpPr>
          <p:cNvPr id="70685" name="Line 16"/>
          <p:cNvSpPr>
            <a:spLocks noChangeShapeType="1"/>
          </p:cNvSpPr>
          <p:nvPr/>
        </p:nvSpPr>
        <p:spPr bwMode="auto">
          <a:xfrm>
            <a:off x="2628900" y="4588204"/>
            <a:ext cx="0" cy="304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86" name="Line 17"/>
          <p:cNvSpPr>
            <a:spLocks noChangeShapeType="1"/>
          </p:cNvSpPr>
          <p:nvPr/>
        </p:nvSpPr>
        <p:spPr bwMode="auto">
          <a:xfrm flipH="1">
            <a:off x="1371600" y="4893004"/>
            <a:ext cx="1257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87" name="Line 18"/>
          <p:cNvSpPr>
            <a:spLocks noChangeShapeType="1"/>
          </p:cNvSpPr>
          <p:nvPr/>
        </p:nvSpPr>
        <p:spPr bwMode="auto">
          <a:xfrm flipV="1">
            <a:off x="1371600" y="2759404"/>
            <a:ext cx="0" cy="213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88" name="Line 19"/>
          <p:cNvSpPr>
            <a:spLocks noChangeShapeType="1"/>
          </p:cNvSpPr>
          <p:nvPr/>
        </p:nvSpPr>
        <p:spPr bwMode="auto">
          <a:xfrm>
            <a:off x="1371600" y="2766177"/>
            <a:ext cx="12573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89" name="Line 20"/>
          <p:cNvSpPr>
            <a:spLocks noChangeShapeType="1"/>
          </p:cNvSpPr>
          <p:nvPr/>
        </p:nvSpPr>
        <p:spPr bwMode="auto">
          <a:xfrm>
            <a:off x="3571875" y="3375777"/>
            <a:ext cx="314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90" name="Line 21"/>
          <p:cNvSpPr>
            <a:spLocks noChangeShapeType="1"/>
          </p:cNvSpPr>
          <p:nvPr/>
        </p:nvSpPr>
        <p:spPr bwMode="auto">
          <a:xfrm>
            <a:off x="3886200" y="3375777"/>
            <a:ext cx="0" cy="1828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91" name="Line 22"/>
          <p:cNvSpPr>
            <a:spLocks noChangeShapeType="1"/>
          </p:cNvSpPr>
          <p:nvPr/>
        </p:nvSpPr>
        <p:spPr bwMode="auto">
          <a:xfrm flipH="1">
            <a:off x="2628900" y="5204577"/>
            <a:ext cx="1257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92" name="Line 23"/>
          <p:cNvSpPr>
            <a:spLocks noChangeShapeType="1"/>
          </p:cNvSpPr>
          <p:nvPr/>
        </p:nvSpPr>
        <p:spPr bwMode="auto">
          <a:xfrm>
            <a:off x="2628900" y="5204577"/>
            <a:ext cx="0" cy="457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64" name="Text Box 25"/>
          <p:cNvSpPr txBox="1">
            <a:spLocks noChangeArrowheads="1"/>
          </p:cNvSpPr>
          <p:nvPr/>
        </p:nvSpPr>
        <p:spPr bwMode="auto">
          <a:xfrm>
            <a:off x="570999" y="5612405"/>
            <a:ext cx="7845425" cy="830263"/>
          </a:xfrm>
          <a:prstGeom prst="rect">
            <a:avLst/>
          </a:prstGeom>
          <a:solidFill>
            <a:schemeClr val="accent5">
              <a:lumMod val="40000"/>
              <a:lumOff val="60000"/>
            </a:schemeClr>
          </a:solid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latin typeface="Trebuchet MS" panose="020B0603020202020204" pitchFamily="34" charset="0"/>
              </a:rPr>
              <a:t>While a set condition is true, repeat statement (body of loop)</a:t>
            </a:r>
          </a:p>
        </p:txBody>
      </p:sp>
      <p:sp>
        <p:nvSpPr>
          <p:cNvPr id="70665" name="Rectangle 26"/>
          <p:cNvSpPr>
            <a:spLocks noChangeArrowheads="1"/>
          </p:cNvSpPr>
          <p:nvPr/>
        </p:nvSpPr>
        <p:spPr bwMode="auto">
          <a:xfrm>
            <a:off x="2628900" y="3756777"/>
            <a:ext cx="6286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a:latin typeface="Trebuchet MS" panose="020B0603020202020204" pitchFamily="34" charset="0"/>
              </a:rPr>
              <a:t>TRUE</a:t>
            </a:r>
          </a:p>
        </p:txBody>
      </p:sp>
      <p:sp>
        <p:nvSpPr>
          <p:cNvPr id="70666" name="Rectangle 27"/>
          <p:cNvSpPr>
            <a:spLocks noChangeArrowheads="1"/>
          </p:cNvSpPr>
          <p:nvPr/>
        </p:nvSpPr>
        <p:spPr bwMode="auto">
          <a:xfrm>
            <a:off x="3352800" y="3070977"/>
            <a:ext cx="685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Trebuchet MS" panose="020B0603020202020204" pitchFamily="34" charset="0"/>
              </a:rPr>
              <a:t>FALSE</a:t>
            </a:r>
          </a:p>
        </p:txBody>
      </p:sp>
      <p:sp>
        <p:nvSpPr>
          <p:cNvPr id="70669" name="Line 30"/>
          <p:cNvSpPr>
            <a:spLocks noChangeShapeType="1"/>
          </p:cNvSpPr>
          <p:nvPr/>
        </p:nvSpPr>
        <p:spPr bwMode="auto">
          <a:xfrm>
            <a:off x="2628900" y="3674227"/>
            <a:ext cx="0" cy="457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 name="AutoShape 32"/>
          <p:cNvSpPr>
            <a:spLocks noChangeArrowheads="1"/>
          </p:cNvSpPr>
          <p:nvPr/>
        </p:nvSpPr>
        <p:spPr bwMode="auto">
          <a:xfrm>
            <a:off x="1685925" y="3064627"/>
            <a:ext cx="1885950" cy="609600"/>
          </a:xfrm>
          <a:prstGeom prst="flowChartDecision">
            <a:avLst/>
          </a:prstGeom>
          <a:solidFill>
            <a:srgbClr val="FFFFFF"/>
          </a:solidFill>
          <a:ln w="25400">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latin typeface="Trebuchet MS" panose="020B0603020202020204" pitchFamily="34" charset="0"/>
              </a:rPr>
              <a:t>condition</a:t>
            </a:r>
          </a:p>
        </p:txBody>
      </p:sp>
      <p:grpSp>
        <p:nvGrpSpPr>
          <p:cNvPr id="4" name="Group 33"/>
          <p:cNvGrpSpPr>
            <a:grpSpLocks/>
          </p:cNvGrpSpPr>
          <p:nvPr/>
        </p:nvGrpSpPr>
        <p:grpSpPr bwMode="auto">
          <a:xfrm>
            <a:off x="1371600" y="2759827"/>
            <a:ext cx="1257300" cy="2133600"/>
            <a:chOff x="960" y="1580"/>
            <a:chExt cx="792" cy="1344"/>
          </a:xfrm>
        </p:grpSpPr>
        <p:sp>
          <p:nvSpPr>
            <p:cNvPr id="70676" name="Line 34"/>
            <p:cNvSpPr>
              <a:spLocks noChangeShapeType="1"/>
            </p:cNvSpPr>
            <p:nvPr/>
          </p:nvSpPr>
          <p:spPr bwMode="auto">
            <a:xfrm>
              <a:off x="1752" y="2732"/>
              <a:ext cx="0" cy="19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7" name="Line 35"/>
            <p:cNvSpPr>
              <a:spLocks noChangeShapeType="1"/>
            </p:cNvSpPr>
            <p:nvPr/>
          </p:nvSpPr>
          <p:spPr bwMode="auto">
            <a:xfrm flipH="1">
              <a:off x="960" y="2924"/>
              <a:ext cx="79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8" name="Line 36"/>
            <p:cNvSpPr>
              <a:spLocks noChangeShapeType="1"/>
            </p:cNvSpPr>
            <p:nvPr/>
          </p:nvSpPr>
          <p:spPr bwMode="auto">
            <a:xfrm flipV="1">
              <a:off x="960" y="1580"/>
              <a:ext cx="0" cy="1344"/>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9" name="Line 37"/>
            <p:cNvSpPr>
              <a:spLocks noChangeShapeType="1"/>
            </p:cNvSpPr>
            <p:nvPr/>
          </p:nvSpPr>
          <p:spPr bwMode="auto">
            <a:xfrm>
              <a:off x="960" y="1584"/>
              <a:ext cx="792"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0673" name="Line 38"/>
          <p:cNvSpPr>
            <a:spLocks noChangeShapeType="1"/>
          </p:cNvSpPr>
          <p:nvPr/>
        </p:nvSpPr>
        <p:spPr bwMode="auto">
          <a:xfrm>
            <a:off x="3571875" y="3375777"/>
            <a:ext cx="314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4" name="Line 39"/>
          <p:cNvSpPr>
            <a:spLocks noChangeShapeType="1"/>
          </p:cNvSpPr>
          <p:nvPr/>
        </p:nvSpPr>
        <p:spPr bwMode="auto">
          <a:xfrm flipH="1">
            <a:off x="2628900" y="5204577"/>
            <a:ext cx="1257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5" name="Line 40"/>
          <p:cNvSpPr>
            <a:spLocks noChangeShapeType="1"/>
          </p:cNvSpPr>
          <p:nvPr/>
        </p:nvSpPr>
        <p:spPr bwMode="auto">
          <a:xfrm>
            <a:off x="2628900" y="5204577"/>
            <a:ext cx="0" cy="457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6" name="Group 19"/>
          <p:cNvGrpSpPr>
            <a:grpSpLocks/>
          </p:cNvGrpSpPr>
          <p:nvPr/>
        </p:nvGrpSpPr>
        <p:grpSpPr bwMode="auto">
          <a:xfrm>
            <a:off x="5057775" y="2766177"/>
            <a:ext cx="2667000" cy="1981200"/>
            <a:chOff x="3360" y="1296"/>
            <a:chExt cx="1680" cy="1248"/>
          </a:xfrm>
        </p:grpSpPr>
        <p:sp>
          <p:nvSpPr>
            <p:cNvPr id="47" name="Rectangle 20"/>
            <p:cNvSpPr>
              <a:spLocks noChangeArrowheads="1"/>
            </p:cNvSpPr>
            <p:nvPr/>
          </p:nvSpPr>
          <p:spPr bwMode="auto">
            <a:xfrm>
              <a:off x="3360" y="1680"/>
              <a:ext cx="30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dirty="0">
                  <a:solidFill>
                    <a:schemeClr val="tx2"/>
                  </a:solidFill>
                  <a:latin typeface="Trebuchet MS" panose="020B0603020202020204" pitchFamily="34" charset="0"/>
                  <a:sym typeface="Symbol" panose="05050102010706020507" pitchFamily="18" charset="2"/>
                </a:rPr>
                <a:t></a:t>
              </a:r>
            </a:p>
          </p:txBody>
        </p:sp>
        <p:grpSp>
          <p:nvGrpSpPr>
            <p:cNvPr id="48" name="Group 21"/>
            <p:cNvGrpSpPr>
              <a:grpSpLocks/>
            </p:cNvGrpSpPr>
            <p:nvPr/>
          </p:nvGrpSpPr>
          <p:grpSpPr bwMode="auto">
            <a:xfrm>
              <a:off x="4080" y="1293"/>
              <a:ext cx="960" cy="1247"/>
              <a:chOff x="8640" y="5020"/>
              <a:chExt cx="1440" cy="1800"/>
            </a:xfrm>
          </p:grpSpPr>
          <p:sp>
            <p:nvSpPr>
              <p:cNvPr id="49" name="Rectangle 22"/>
              <p:cNvSpPr>
                <a:spLocks noChangeArrowheads="1"/>
              </p:cNvSpPr>
              <p:nvPr/>
            </p:nvSpPr>
            <p:spPr bwMode="auto">
              <a:xfrm>
                <a:off x="8640" y="5560"/>
                <a:ext cx="1440" cy="72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dirty="0">
                  <a:latin typeface="Trebuchet MS" panose="020B0603020202020204" pitchFamily="34" charset="0"/>
                </a:endParaRPr>
              </a:p>
              <a:p>
                <a:r>
                  <a:rPr lang="en-US" altLang="en-US" sz="2000" dirty="0">
                    <a:latin typeface="Trebuchet MS" panose="020B0603020202020204" pitchFamily="34" charset="0"/>
                  </a:rPr>
                  <a:t>statement</a:t>
                </a:r>
              </a:p>
            </p:txBody>
          </p:sp>
          <p:sp>
            <p:nvSpPr>
              <p:cNvPr id="50" name="Line 23"/>
              <p:cNvSpPr>
                <a:spLocks noChangeShapeType="1"/>
              </p:cNvSpPr>
              <p:nvPr/>
            </p:nvSpPr>
            <p:spPr bwMode="auto">
              <a:xfrm>
                <a:off x="9360" y="6280"/>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Line 24"/>
              <p:cNvSpPr>
                <a:spLocks noChangeShapeType="1"/>
              </p:cNvSpPr>
              <p:nvPr/>
            </p:nvSpPr>
            <p:spPr bwMode="auto">
              <a:xfrm>
                <a:off x="9360" y="5020"/>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29844672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009858" y="274638"/>
            <a:ext cx="6858000" cy="792162"/>
          </a:xfrm>
        </p:spPr>
        <p:txBody>
          <a:bodyPr/>
          <a:lstStyle/>
          <a:p>
            <a:pPr marL="342900" indent="-342900"/>
            <a:r>
              <a:rPr lang="en-US" altLang="en-US" sz="4000" b="1" dirty="0" smtClean="0">
                <a:effectLst>
                  <a:outerShdw blurRad="38100" dist="38100" dir="2700000" algn="tl">
                    <a:srgbClr val="000000">
                      <a:alpha val="43137"/>
                    </a:srgbClr>
                  </a:outerShdw>
                </a:effectLst>
                <a:latin typeface="Trebuchet MS" panose="020B0603020202020204" pitchFamily="34" charset="0"/>
              </a:rPr>
              <a:t>Repetition Structure (</a:t>
            </a:r>
            <a:r>
              <a:rPr lang="en-US" altLang="en-US" sz="4000" b="1" i="1" dirty="0" smtClean="0">
                <a:effectLst>
                  <a:outerShdw blurRad="38100" dist="38100" dir="2700000" algn="tl">
                    <a:srgbClr val="000000">
                      <a:alpha val="43137"/>
                    </a:srgbClr>
                  </a:outerShdw>
                </a:effectLst>
                <a:latin typeface="Trebuchet MS" panose="020B0603020202020204" pitchFamily="34" charset="0"/>
              </a:rPr>
              <a:t>cont..</a:t>
            </a:r>
            <a:r>
              <a:rPr lang="en-US" altLang="en-US" sz="4000" b="1" dirty="0" smtClean="0">
                <a:effectLst>
                  <a:outerShdw blurRad="38100" dist="38100" dir="2700000" algn="tl">
                    <a:srgbClr val="000000">
                      <a:alpha val="43137"/>
                    </a:srgbClr>
                  </a:outerShdw>
                </a:effectLst>
                <a:latin typeface="Trebuchet MS" panose="020B0603020202020204" pitchFamily="34" charset="0"/>
              </a:rPr>
              <a:t>)</a:t>
            </a:r>
            <a:endParaRPr lang="en-US" altLang="en-US" sz="4000" b="1" dirty="0" smtClean="0">
              <a:effectLst>
                <a:outerShdw blurRad="38100" dist="38100" dir="2700000" algn="tl">
                  <a:srgbClr val="000000">
                    <a:alpha val="43137"/>
                  </a:srgbClr>
                </a:outerShdw>
              </a:effectLst>
            </a:endParaRPr>
          </a:p>
        </p:txBody>
      </p:sp>
      <p:sp>
        <p:nvSpPr>
          <p:cNvPr id="71683" name="AutoShape 4"/>
          <p:cNvSpPr>
            <a:spLocks noChangeArrowheads="1"/>
          </p:cNvSpPr>
          <p:nvPr/>
        </p:nvSpPr>
        <p:spPr bwMode="auto">
          <a:xfrm>
            <a:off x="1676400" y="1905000"/>
            <a:ext cx="457200" cy="457200"/>
          </a:xfrm>
          <a:prstGeom prst="flowChartConnector">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latin typeface="Times New Roman" panose="02020603050405020304" pitchFamily="18" charset="0"/>
              </a:rPr>
              <a:t>x</a:t>
            </a:r>
          </a:p>
        </p:txBody>
      </p:sp>
      <p:sp>
        <p:nvSpPr>
          <p:cNvPr id="71684" name="Line 5"/>
          <p:cNvSpPr>
            <a:spLocks noChangeShapeType="1"/>
          </p:cNvSpPr>
          <p:nvPr/>
        </p:nvSpPr>
        <p:spPr bwMode="auto">
          <a:xfrm>
            <a:off x="1905000" y="2362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71685" name="Rectangle 6"/>
          <p:cNvSpPr>
            <a:spLocks noChangeArrowheads="1"/>
          </p:cNvSpPr>
          <p:nvPr/>
        </p:nvSpPr>
        <p:spPr bwMode="auto">
          <a:xfrm>
            <a:off x="1143000" y="2667000"/>
            <a:ext cx="1524000" cy="381000"/>
          </a:xfrm>
          <a:prstGeom prst="rect">
            <a:avLst/>
          </a:prstGeom>
          <a:solidFill>
            <a:srgbClr val="FFC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latin typeface="Times New Roman" panose="02020603050405020304" pitchFamily="18" charset="0"/>
              </a:rPr>
              <a:t>initialization</a:t>
            </a:r>
          </a:p>
        </p:txBody>
      </p:sp>
      <p:sp>
        <p:nvSpPr>
          <p:cNvPr id="71686" name="Line 7"/>
          <p:cNvSpPr>
            <a:spLocks noChangeShapeType="1"/>
          </p:cNvSpPr>
          <p:nvPr/>
        </p:nvSpPr>
        <p:spPr bwMode="auto">
          <a:xfrm>
            <a:off x="1905000" y="30480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71687" name="Rectangle 8"/>
          <p:cNvSpPr>
            <a:spLocks noChangeArrowheads="1"/>
          </p:cNvSpPr>
          <p:nvPr/>
        </p:nvSpPr>
        <p:spPr bwMode="auto">
          <a:xfrm>
            <a:off x="1786817" y="3048000"/>
            <a:ext cx="2776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latin typeface="Times New Roman" panose="02020603050405020304" pitchFamily="18" charset="0"/>
                <a:cs typeface="Times New Roman" panose="02020603050405020304" pitchFamily="18" charset="0"/>
              </a:rPr>
              <a:t>°</a:t>
            </a:r>
          </a:p>
        </p:txBody>
      </p:sp>
      <p:sp>
        <p:nvSpPr>
          <p:cNvPr id="71688" name="Line 9"/>
          <p:cNvSpPr>
            <a:spLocks noChangeShapeType="1"/>
          </p:cNvSpPr>
          <p:nvPr/>
        </p:nvSpPr>
        <p:spPr bwMode="auto">
          <a:xfrm>
            <a:off x="1905000" y="33528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71689" name="AutoShape 10"/>
          <p:cNvSpPr>
            <a:spLocks noChangeArrowheads="1"/>
          </p:cNvSpPr>
          <p:nvPr/>
        </p:nvSpPr>
        <p:spPr bwMode="auto">
          <a:xfrm>
            <a:off x="1066800" y="3505200"/>
            <a:ext cx="1676400" cy="609600"/>
          </a:xfrm>
          <a:prstGeom prst="flowChartDecision">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latin typeface="Times New Roman" panose="02020603050405020304" pitchFamily="18" charset="0"/>
              </a:rPr>
              <a:t>condition</a:t>
            </a:r>
          </a:p>
        </p:txBody>
      </p:sp>
      <p:sp>
        <p:nvSpPr>
          <p:cNvPr id="71690" name="Line 11"/>
          <p:cNvSpPr>
            <a:spLocks noChangeShapeType="1"/>
          </p:cNvSpPr>
          <p:nvPr/>
        </p:nvSpPr>
        <p:spPr bwMode="auto">
          <a:xfrm>
            <a:off x="1905000" y="4114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71691" name="Rectangle 12"/>
          <p:cNvSpPr>
            <a:spLocks noChangeArrowheads="1"/>
          </p:cNvSpPr>
          <p:nvPr/>
        </p:nvSpPr>
        <p:spPr bwMode="auto">
          <a:xfrm>
            <a:off x="1219200" y="4419600"/>
            <a:ext cx="1447800" cy="3810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latin typeface="Times New Roman" panose="02020603050405020304" pitchFamily="18" charset="0"/>
              </a:rPr>
              <a:t>body of loop</a:t>
            </a:r>
          </a:p>
        </p:txBody>
      </p:sp>
      <p:sp>
        <p:nvSpPr>
          <p:cNvPr id="71692" name="Line 13"/>
          <p:cNvSpPr>
            <a:spLocks noChangeShapeType="1"/>
          </p:cNvSpPr>
          <p:nvPr/>
        </p:nvSpPr>
        <p:spPr bwMode="auto">
          <a:xfrm>
            <a:off x="1905000" y="4800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71693" name="Rectangle 14"/>
          <p:cNvSpPr>
            <a:spLocks noChangeArrowheads="1"/>
          </p:cNvSpPr>
          <p:nvPr/>
        </p:nvSpPr>
        <p:spPr bwMode="auto">
          <a:xfrm>
            <a:off x="1219200" y="5029200"/>
            <a:ext cx="1447800" cy="381000"/>
          </a:xfrm>
          <a:prstGeom prst="rect">
            <a:avLst/>
          </a:prstGeom>
          <a:solidFill>
            <a:srgbClr val="FFC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latin typeface="Times New Roman" panose="02020603050405020304" pitchFamily="18" charset="0"/>
              </a:rPr>
              <a:t>increment</a:t>
            </a:r>
          </a:p>
        </p:txBody>
      </p:sp>
      <p:sp>
        <p:nvSpPr>
          <p:cNvPr id="71694" name="Line 15"/>
          <p:cNvSpPr>
            <a:spLocks noChangeShapeType="1"/>
          </p:cNvSpPr>
          <p:nvPr/>
        </p:nvSpPr>
        <p:spPr bwMode="auto">
          <a:xfrm>
            <a:off x="1905000" y="5410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a:p>
        </p:txBody>
      </p:sp>
      <p:sp>
        <p:nvSpPr>
          <p:cNvPr id="71695" name="Line 16"/>
          <p:cNvSpPr>
            <a:spLocks noChangeShapeType="1"/>
          </p:cNvSpPr>
          <p:nvPr/>
        </p:nvSpPr>
        <p:spPr bwMode="auto">
          <a:xfrm flipH="1">
            <a:off x="457200" y="57150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a:p>
        </p:txBody>
      </p:sp>
      <p:sp>
        <p:nvSpPr>
          <p:cNvPr id="71696" name="Line 17"/>
          <p:cNvSpPr>
            <a:spLocks noChangeShapeType="1"/>
          </p:cNvSpPr>
          <p:nvPr/>
        </p:nvSpPr>
        <p:spPr bwMode="auto">
          <a:xfrm flipV="1">
            <a:off x="457200" y="3276600"/>
            <a:ext cx="0" cy="2438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a:p>
        </p:txBody>
      </p:sp>
      <p:sp>
        <p:nvSpPr>
          <p:cNvPr id="71697" name="Line 18"/>
          <p:cNvSpPr>
            <a:spLocks noChangeShapeType="1"/>
          </p:cNvSpPr>
          <p:nvPr/>
        </p:nvSpPr>
        <p:spPr bwMode="auto">
          <a:xfrm>
            <a:off x="457200" y="32766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71698" name="Line 19"/>
          <p:cNvSpPr>
            <a:spLocks noChangeShapeType="1"/>
          </p:cNvSpPr>
          <p:nvPr/>
        </p:nvSpPr>
        <p:spPr bwMode="auto">
          <a:xfrm>
            <a:off x="2743200" y="38100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9" name="Line 20"/>
          <p:cNvSpPr>
            <a:spLocks noChangeShapeType="1"/>
          </p:cNvSpPr>
          <p:nvPr/>
        </p:nvSpPr>
        <p:spPr bwMode="auto">
          <a:xfrm>
            <a:off x="3276600" y="3810000"/>
            <a:ext cx="0" cy="1676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00" name="AutoShape 21"/>
          <p:cNvSpPr>
            <a:spLocks noChangeArrowheads="1"/>
          </p:cNvSpPr>
          <p:nvPr/>
        </p:nvSpPr>
        <p:spPr bwMode="auto">
          <a:xfrm>
            <a:off x="3048000" y="5486400"/>
            <a:ext cx="457200" cy="457200"/>
          </a:xfrm>
          <a:prstGeom prst="flowChartConnector">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latin typeface="Times New Roman" panose="02020603050405020304" pitchFamily="18" charset="0"/>
              </a:rPr>
              <a:t>y</a:t>
            </a:r>
          </a:p>
        </p:txBody>
      </p:sp>
      <p:sp>
        <p:nvSpPr>
          <p:cNvPr id="71701" name="Rectangle 24"/>
          <p:cNvSpPr>
            <a:spLocks noChangeArrowheads="1"/>
          </p:cNvSpPr>
          <p:nvPr/>
        </p:nvSpPr>
        <p:spPr bwMode="auto">
          <a:xfrm>
            <a:off x="2667000" y="3429000"/>
            <a:ext cx="749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Times New Roman" panose="02020603050405020304" pitchFamily="18" charset="0"/>
              </a:rPr>
              <a:t>FALSE</a:t>
            </a:r>
          </a:p>
        </p:txBody>
      </p:sp>
      <p:sp>
        <p:nvSpPr>
          <p:cNvPr id="71702" name="Rectangle 25"/>
          <p:cNvSpPr>
            <a:spLocks noChangeArrowheads="1"/>
          </p:cNvSpPr>
          <p:nvPr/>
        </p:nvSpPr>
        <p:spPr bwMode="auto">
          <a:xfrm>
            <a:off x="2073135" y="4114800"/>
            <a:ext cx="6527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latin typeface="Times New Roman" panose="02020603050405020304" pitchFamily="18" charset="0"/>
              </a:rPr>
              <a:t>TRUE</a:t>
            </a:r>
          </a:p>
        </p:txBody>
      </p:sp>
      <p:sp>
        <p:nvSpPr>
          <p:cNvPr id="71703" name="Line 5"/>
          <p:cNvSpPr>
            <a:spLocks noChangeShapeType="1"/>
          </p:cNvSpPr>
          <p:nvPr/>
        </p:nvSpPr>
        <p:spPr bwMode="auto">
          <a:xfrm>
            <a:off x="6172200" y="2514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
        <p:nvSpPr>
          <p:cNvPr id="71704" name="Rectangle 6"/>
          <p:cNvSpPr>
            <a:spLocks noChangeArrowheads="1"/>
          </p:cNvSpPr>
          <p:nvPr/>
        </p:nvSpPr>
        <p:spPr bwMode="auto">
          <a:xfrm>
            <a:off x="5410200" y="2819400"/>
            <a:ext cx="15240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err="1" smtClean="0">
                <a:latin typeface="Times New Roman" panose="02020603050405020304" pitchFamily="18" charset="0"/>
                <a:cs typeface="Times New Roman" panose="02020603050405020304" pitchFamily="18" charset="0"/>
              </a:rPr>
              <a:t>cnt</a:t>
            </a:r>
            <a:r>
              <a:rPr lang="en-US" altLang="en-US" sz="1600" dirty="0" smtClean="0">
                <a:latin typeface="Times New Roman" panose="02020603050405020304" pitchFamily="18" charset="0"/>
                <a:cs typeface="Times New Roman" panose="02020603050405020304" pitchFamily="18" charset="0"/>
              </a:rPr>
              <a:t> = 0</a:t>
            </a:r>
            <a:endParaRPr lang="en-US" altLang="en-US" sz="1600" dirty="0">
              <a:latin typeface="Times New Roman" panose="02020603050405020304" pitchFamily="18" charset="0"/>
              <a:cs typeface="Times New Roman" panose="02020603050405020304" pitchFamily="18" charset="0"/>
            </a:endParaRPr>
          </a:p>
        </p:txBody>
      </p:sp>
      <p:sp>
        <p:nvSpPr>
          <p:cNvPr id="71707" name="Line 9"/>
          <p:cNvSpPr>
            <a:spLocks noChangeShapeType="1"/>
          </p:cNvSpPr>
          <p:nvPr/>
        </p:nvSpPr>
        <p:spPr bwMode="auto">
          <a:xfrm>
            <a:off x="6172200" y="3200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
        <p:nvSpPr>
          <p:cNvPr id="71708" name="AutoShape 10"/>
          <p:cNvSpPr>
            <a:spLocks noChangeArrowheads="1"/>
          </p:cNvSpPr>
          <p:nvPr/>
        </p:nvSpPr>
        <p:spPr bwMode="auto">
          <a:xfrm>
            <a:off x="5334000" y="3657600"/>
            <a:ext cx="1676400" cy="609600"/>
          </a:xfrm>
          <a:prstGeom prst="flowChartDecision">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dirty="0" err="1" smtClean="0">
                <a:latin typeface="Times New Roman" panose="02020603050405020304" pitchFamily="18" charset="0"/>
                <a:cs typeface="Times New Roman" panose="02020603050405020304" pitchFamily="18" charset="0"/>
              </a:rPr>
              <a:t>cnt</a:t>
            </a:r>
            <a:r>
              <a:rPr lang="en-US" altLang="en-US" sz="1600" dirty="0" smtClean="0">
                <a:latin typeface="Times New Roman" panose="02020603050405020304" pitchFamily="18" charset="0"/>
                <a:cs typeface="Times New Roman" panose="02020603050405020304" pitchFamily="18" charset="0"/>
              </a:rPr>
              <a:t> &lt; 5</a:t>
            </a:r>
            <a:endParaRPr lang="en-US" altLang="en-US" sz="1600" dirty="0">
              <a:latin typeface="Times New Roman" panose="02020603050405020304" pitchFamily="18" charset="0"/>
              <a:cs typeface="Times New Roman" panose="02020603050405020304" pitchFamily="18" charset="0"/>
            </a:endParaRPr>
          </a:p>
        </p:txBody>
      </p:sp>
      <p:sp>
        <p:nvSpPr>
          <p:cNvPr id="71709" name="Line 11"/>
          <p:cNvSpPr>
            <a:spLocks noChangeShapeType="1"/>
          </p:cNvSpPr>
          <p:nvPr/>
        </p:nvSpPr>
        <p:spPr bwMode="auto">
          <a:xfrm>
            <a:off x="6172200" y="4267200"/>
            <a:ext cx="0" cy="2285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
        <p:nvSpPr>
          <p:cNvPr id="71710" name="Line 13"/>
          <p:cNvSpPr>
            <a:spLocks noChangeShapeType="1"/>
          </p:cNvSpPr>
          <p:nvPr/>
        </p:nvSpPr>
        <p:spPr bwMode="auto">
          <a:xfrm>
            <a:off x="6172200" y="4953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
        <p:nvSpPr>
          <p:cNvPr id="71711" name="Rectangle 14"/>
          <p:cNvSpPr>
            <a:spLocks noChangeArrowheads="1"/>
          </p:cNvSpPr>
          <p:nvPr/>
        </p:nvSpPr>
        <p:spPr bwMode="auto">
          <a:xfrm>
            <a:off x="5486400" y="5181600"/>
            <a:ext cx="14478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err="1">
                <a:latin typeface="Times New Roman" panose="02020603050405020304" pitchFamily="18" charset="0"/>
                <a:cs typeface="Times New Roman" panose="02020603050405020304" pitchFamily="18" charset="0"/>
              </a:rPr>
              <a:t>c</a:t>
            </a:r>
            <a:r>
              <a:rPr lang="en-US" altLang="en-US" sz="1600" dirty="0" err="1" smtClean="0">
                <a:latin typeface="Times New Roman" panose="02020603050405020304" pitchFamily="18" charset="0"/>
                <a:cs typeface="Times New Roman" panose="02020603050405020304" pitchFamily="18" charset="0"/>
              </a:rPr>
              <a:t>nt</a:t>
            </a:r>
            <a:r>
              <a:rPr lang="en-US" altLang="en-US" sz="1600" dirty="0" smtClean="0">
                <a:latin typeface="Times New Roman" panose="02020603050405020304" pitchFamily="18" charset="0"/>
                <a:cs typeface="Times New Roman" panose="02020603050405020304" pitchFamily="18" charset="0"/>
              </a:rPr>
              <a:t> = </a:t>
            </a:r>
            <a:r>
              <a:rPr lang="en-US" altLang="en-US" sz="1600" dirty="0" err="1" smtClean="0">
                <a:latin typeface="Times New Roman" panose="02020603050405020304" pitchFamily="18" charset="0"/>
                <a:cs typeface="Times New Roman" panose="02020603050405020304" pitchFamily="18" charset="0"/>
              </a:rPr>
              <a:t>cnt</a:t>
            </a:r>
            <a:r>
              <a:rPr lang="en-US" altLang="en-US" sz="1600" dirty="0" smtClean="0">
                <a:latin typeface="Times New Roman" panose="02020603050405020304" pitchFamily="18" charset="0"/>
                <a:cs typeface="Times New Roman" panose="02020603050405020304" pitchFamily="18" charset="0"/>
              </a:rPr>
              <a:t> + 1 </a:t>
            </a:r>
            <a:endParaRPr lang="en-US" altLang="en-US" sz="1600" dirty="0">
              <a:latin typeface="Times New Roman" panose="02020603050405020304" pitchFamily="18" charset="0"/>
              <a:cs typeface="Times New Roman" panose="02020603050405020304" pitchFamily="18" charset="0"/>
            </a:endParaRPr>
          </a:p>
        </p:txBody>
      </p:sp>
      <p:sp>
        <p:nvSpPr>
          <p:cNvPr id="71712" name="Line 15"/>
          <p:cNvSpPr>
            <a:spLocks noChangeShapeType="1"/>
          </p:cNvSpPr>
          <p:nvPr/>
        </p:nvSpPr>
        <p:spPr bwMode="auto">
          <a:xfrm>
            <a:off x="6172200" y="5562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
        <p:nvSpPr>
          <p:cNvPr id="71713" name="Line 16"/>
          <p:cNvSpPr>
            <a:spLocks noChangeShapeType="1"/>
          </p:cNvSpPr>
          <p:nvPr/>
        </p:nvSpPr>
        <p:spPr bwMode="auto">
          <a:xfrm flipH="1">
            <a:off x="4724400" y="58674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
        <p:nvSpPr>
          <p:cNvPr id="71714" name="Line 17"/>
          <p:cNvSpPr>
            <a:spLocks noChangeShapeType="1"/>
          </p:cNvSpPr>
          <p:nvPr/>
        </p:nvSpPr>
        <p:spPr bwMode="auto">
          <a:xfrm flipV="1">
            <a:off x="4724400" y="3429000"/>
            <a:ext cx="0" cy="2438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
        <p:nvSpPr>
          <p:cNvPr id="71715" name="Line 18"/>
          <p:cNvSpPr>
            <a:spLocks noChangeShapeType="1"/>
          </p:cNvSpPr>
          <p:nvPr/>
        </p:nvSpPr>
        <p:spPr bwMode="auto">
          <a:xfrm>
            <a:off x="4724400" y="34290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
        <p:nvSpPr>
          <p:cNvPr id="71716" name="Line 19"/>
          <p:cNvSpPr>
            <a:spLocks noChangeShapeType="1"/>
          </p:cNvSpPr>
          <p:nvPr/>
        </p:nvSpPr>
        <p:spPr bwMode="auto">
          <a:xfrm>
            <a:off x="7010400" y="39624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Times New Roman" panose="02020603050405020304" pitchFamily="18" charset="0"/>
              <a:cs typeface="Times New Roman" panose="02020603050405020304" pitchFamily="18" charset="0"/>
            </a:endParaRPr>
          </a:p>
        </p:txBody>
      </p:sp>
      <p:sp>
        <p:nvSpPr>
          <p:cNvPr id="71717" name="Rectangle 24"/>
          <p:cNvSpPr>
            <a:spLocks noChangeArrowheads="1"/>
          </p:cNvSpPr>
          <p:nvPr/>
        </p:nvSpPr>
        <p:spPr bwMode="auto">
          <a:xfrm>
            <a:off x="6853470" y="3530769"/>
            <a:ext cx="7945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dirty="0">
                <a:latin typeface="Times New Roman" panose="02020603050405020304" pitchFamily="18" charset="0"/>
                <a:cs typeface="Times New Roman" panose="02020603050405020304" pitchFamily="18" charset="0"/>
              </a:rPr>
              <a:t>FALSE</a:t>
            </a:r>
          </a:p>
        </p:txBody>
      </p:sp>
      <p:sp>
        <p:nvSpPr>
          <p:cNvPr id="71718" name="Rectangle 25"/>
          <p:cNvSpPr>
            <a:spLocks noChangeArrowheads="1"/>
          </p:cNvSpPr>
          <p:nvPr/>
        </p:nvSpPr>
        <p:spPr bwMode="auto">
          <a:xfrm>
            <a:off x="6324600" y="4191000"/>
            <a:ext cx="718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dirty="0">
                <a:latin typeface="Times New Roman" panose="02020603050405020304" pitchFamily="18" charset="0"/>
                <a:cs typeface="Times New Roman" panose="02020603050405020304" pitchFamily="18" charset="0"/>
              </a:rPr>
              <a:t>TRUE</a:t>
            </a:r>
          </a:p>
        </p:txBody>
      </p:sp>
      <p:sp>
        <p:nvSpPr>
          <p:cNvPr id="71719" name="Flowchart: Terminator 42"/>
          <p:cNvSpPr>
            <a:spLocks noChangeArrowheads="1"/>
          </p:cNvSpPr>
          <p:nvPr/>
        </p:nvSpPr>
        <p:spPr bwMode="auto">
          <a:xfrm>
            <a:off x="5715000" y="2133600"/>
            <a:ext cx="914400" cy="381000"/>
          </a:xfrm>
          <a:prstGeom prst="flowChartTermina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latin typeface="Times New Roman" panose="02020603050405020304" pitchFamily="18" charset="0"/>
                <a:cs typeface="Times New Roman" panose="02020603050405020304" pitchFamily="18" charset="0"/>
              </a:rPr>
              <a:t>Start</a:t>
            </a:r>
            <a:endParaRPr lang="en-MY" altLang="en-US" sz="1600">
              <a:latin typeface="Times New Roman" panose="02020603050405020304" pitchFamily="18" charset="0"/>
              <a:cs typeface="Times New Roman" panose="02020603050405020304" pitchFamily="18" charset="0"/>
            </a:endParaRPr>
          </a:p>
        </p:txBody>
      </p:sp>
      <p:sp>
        <p:nvSpPr>
          <p:cNvPr id="71720" name="Flowchart: Data 43"/>
          <p:cNvSpPr>
            <a:spLocks noChangeArrowheads="1"/>
          </p:cNvSpPr>
          <p:nvPr/>
        </p:nvSpPr>
        <p:spPr bwMode="auto">
          <a:xfrm>
            <a:off x="4876800" y="4495800"/>
            <a:ext cx="3276600" cy="457200"/>
          </a:xfrm>
          <a:prstGeom prst="flowChartInputOutpu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dirty="0" smtClean="0">
                <a:latin typeface="Times New Roman" panose="02020603050405020304" pitchFamily="18" charset="0"/>
                <a:cs typeface="Times New Roman" panose="02020603050405020304" pitchFamily="18" charset="0"/>
              </a:rPr>
              <a:t>Print “Programming</a:t>
            </a:r>
            <a:r>
              <a:rPr lang="en-US" altLang="en-US" sz="1600" dirty="0">
                <a:latin typeface="Times New Roman" panose="02020603050405020304" pitchFamily="18" charset="0"/>
                <a:cs typeface="Times New Roman" panose="02020603050405020304" pitchFamily="18" charset="0"/>
              </a:rPr>
              <a:t>”</a:t>
            </a:r>
            <a:endParaRPr lang="en-MY" altLang="en-US" sz="1600" dirty="0">
              <a:latin typeface="Times New Roman" panose="02020603050405020304" pitchFamily="18" charset="0"/>
              <a:cs typeface="Times New Roman" panose="02020603050405020304" pitchFamily="18" charset="0"/>
            </a:endParaRPr>
          </a:p>
        </p:txBody>
      </p:sp>
      <p:sp>
        <p:nvSpPr>
          <p:cNvPr id="71721" name="Flowchart: Terminator 44"/>
          <p:cNvSpPr>
            <a:spLocks noChangeArrowheads="1"/>
          </p:cNvSpPr>
          <p:nvPr/>
        </p:nvSpPr>
        <p:spPr bwMode="auto">
          <a:xfrm>
            <a:off x="7543800" y="3733800"/>
            <a:ext cx="914400" cy="381000"/>
          </a:xfrm>
          <a:prstGeom prst="flowChartTermina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latin typeface="Times New Roman" panose="02020603050405020304" pitchFamily="18" charset="0"/>
                <a:cs typeface="Times New Roman" panose="02020603050405020304" pitchFamily="18" charset="0"/>
              </a:rPr>
              <a:t>End</a:t>
            </a:r>
            <a:endParaRPr lang="en-MY"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2104977"/>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4687"/>
            <a:ext cx="6781800" cy="912113"/>
          </a:xfrm>
        </p:spPr>
        <p:txBody>
          <a:bodyPr/>
          <a:lstStyle/>
          <a:p>
            <a:r>
              <a:rPr lang="en-US" altLang="en-US" dirty="0"/>
              <a:t>Pre-test loop steps summary</a:t>
            </a:r>
            <a:endParaRPr lang="en-GB" dirty="0"/>
          </a:p>
        </p:txBody>
      </p:sp>
      <p:sp>
        <p:nvSpPr>
          <p:cNvPr id="3" name="Text Placeholder 2"/>
          <p:cNvSpPr>
            <a:spLocks noGrp="1"/>
          </p:cNvSpPr>
          <p:nvPr>
            <p:ph type="body" sz="quarter" idx="13"/>
          </p:nvPr>
        </p:nvSpPr>
        <p:spPr>
          <a:xfrm>
            <a:off x="381000" y="2057400"/>
            <a:ext cx="8229600" cy="2362200"/>
          </a:xfrm>
          <a:prstGeom prst="roundRect">
            <a:avLst>
              <a:gd name="adj" fmla="val 11977"/>
            </a:avLst>
          </a:prstGeom>
        </p:spPr>
        <p:txBody>
          <a:bodyPr/>
          <a:lstStyle/>
          <a:p>
            <a:r>
              <a:rPr lang="en-US" altLang="en-US" dirty="0"/>
              <a:t>Counter-controlled loop</a:t>
            </a:r>
          </a:p>
          <a:p>
            <a:pPr lvl="1"/>
            <a:r>
              <a:rPr lang="en-US" altLang="en-US" dirty="0"/>
              <a:t>Initialization of counter: counter = 0</a:t>
            </a:r>
          </a:p>
          <a:p>
            <a:pPr lvl="1"/>
            <a:r>
              <a:rPr lang="en-US" altLang="en-US" dirty="0"/>
              <a:t>Testing of counter value: counter &gt; n</a:t>
            </a:r>
          </a:p>
          <a:p>
            <a:pPr lvl="1"/>
            <a:r>
              <a:rPr lang="en-US" altLang="en-US" dirty="0"/>
              <a:t>Updating of counter value (increase by 1) during each iteration: </a:t>
            </a:r>
            <a:r>
              <a:rPr lang="en-US" altLang="en-US" dirty="0" smtClean="0"/>
              <a:t>counter = counter + 1</a:t>
            </a:r>
            <a:endParaRPr lang="en-US" altLang="en-US" dirty="0"/>
          </a:p>
        </p:txBody>
      </p:sp>
    </p:spTree>
    <p:extLst>
      <p:ext uri="{BB962C8B-B14F-4D97-AF65-F5344CB8AC3E}">
        <p14:creationId xmlns:p14="http://schemas.microsoft.com/office/powerpoint/2010/main" val="878696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r>
              <a:rPr lang="en-GB" dirty="0" smtClean="0"/>
              <a:t>1</a:t>
            </a:r>
            <a:endParaRPr lang="en-GB" dirty="0"/>
          </a:p>
        </p:txBody>
      </p:sp>
      <p:sp>
        <p:nvSpPr>
          <p:cNvPr id="3" name="Text Placeholder 2"/>
          <p:cNvSpPr>
            <a:spLocks noGrp="1"/>
          </p:cNvSpPr>
          <p:nvPr>
            <p:ph type="body" sz="quarter" idx="13"/>
          </p:nvPr>
        </p:nvSpPr>
        <p:spPr/>
        <p:txBody>
          <a:bodyPr/>
          <a:lstStyle/>
          <a:p>
            <a:r>
              <a:rPr lang="en-US" dirty="0" smtClean="0"/>
              <a:t>Identify an input, process and output to </a:t>
            </a:r>
            <a:r>
              <a:rPr lang="en-US" dirty="0"/>
              <a:t>d</a:t>
            </a:r>
            <a:r>
              <a:rPr lang="en-US" dirty="0" smtClean="0"/>
              <a:t>evelop </a:t>
            </a:r>
            <a:r>
              <a:rPr lang="en-US" dirty="0"/>
              <a:t>a program to calculate area of a </a:t>
            </a:r>
            <a:r>
              <a:rPr lang="en-US" dirty="0" smtClean="0"/>
              <a:t>rectangle.</a:t>
            </a:r>
            <a:endParaRPr lang="en-GB" dirty="0"/>
          </a:p>
        </p:txBody>
      </p:sp>
      <p:sp>
        <p:nvSpPr>
          <p:cNvPr id="4" name="Text Placeholder 3"/>
          <p:cNvSpPr>
            <a:spLocks noGrp="1"/>
          </p:cNvSpPr>
          <p:nvPr>
            <p:ph type="body" sz="quarter" idx="14"/>
          </p:nvPr>
        </p:nvSpPr>
        <p:spPr>
          <a:xfrm>
            <a:off x="455645" y="2514600"/>
            <a:ext cx="8229600" cy="3352800"/>
          </a:xfrm>
          <a:prstGeom prst="rect">
            <a:avLst/>
          </a:prstGeom>
        </p:spPr>
        <p:txBody>
          <a:bodyPr anchor="ctr"/>
          <a:lstStyle/>
          <a:p>
            <a:r>
              <a:rPr lang="en-US" dirty="0"/>
              <a:t>Input data</a:t>
            </a:r>
          </a:p>
          <a:p>
            <a:pPr lvl="1"/>
            <a:r>
              <a:rPr lang="en-US" dirty="0"/>
              <a:t>Length</a:t>
            </a:r>
          </a:p>
          <a:p>
            <a:pPr lvl="1"/>
            <a:r>
              <a:rPr lang="en-US" dirty="0"/>
              <a:t>Width </a:t>
            </a:r>
          </a:p>
          <a:p>
            <a:r>
              <a:rPr lang="en-US" dirty="0"/>
              <a:t>Process the input</a:t>
            </a:r>
          </a:p>
          <a:p>
            <a:pPr lvl="1"/>
            <a:r>
              <a:rPr lang="en-US" dirty="0" smtClean="0"/>
              <a:t>Area = Length * Width</a:t>
            </a:r>
            <a:endParaRPr lang="en-US" dirty="0"/>
          </a:p>
          <a:p>
            <a:r>
              <a:rPr lang="en-US" dirty="0"/>
              <a:t>Output Data</a:t>
            </a:r>
          </a:p>
          <a:p>
            <a:pPr lvl="1"/>
            <a:r>
              <a:rPr lang="en-US" dirty="0"/>
              <a:t>Area</a:t>
            </a:r>
            <a:endParaRPr lang="en-GB" dirty="0"/>
          </a:p>
        </p:txBody>
      </p:sp>
    </p:spTree>
    <p:extLst>
      <p:ext uri="{BB962C8B-B14F-4D97-AF65-F5344CB8AC3E}">
        <p14:creationId xmlns:p14="http://schemas.microsoft.com/office/powerpoint/2010/main" val="293688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457200"/>
            <a:ext cx="6781800" cy="912113"/>
          </a:xfrm>
        </p:spPr>
        <p:txBody>
          <a:bodyPr/>
          <a:lstStyle/>
          <a:p>
            <a:r>
              <a:rPr lang="en-US" altLang="en-US" dirty="0" smtClean="0"/>
              <a:t>Example</a:t>
            </a:r>
            <a:endParaRPr lang="en-GB" dirty="0"/>
          </a:p>
        </p:txBody>
      </p:sp>
      <p:sp>
        <p:nvSpPr>
          <p:cNvPr id="3" name="Text Placeholder 2"/>
          <p:cNvSpPr>
            <a:spLocks noGrp="1"/>
          </p:cNvSpPr>
          <p:nvPr>
            <p:ph type="body" sz="quarter" idx="13"/>
          </p:nvPr>
        </p:nvSpPr>
        <p:spPr>
          <a:xfrm>
            <a:off x="381000" y="1752600"/>
            <a:ext cx="8229600" cy="1295400"/>
          </a:xfrm>
          <a:prstGeom prst="roundRect">
            <a:avLst>
              <a:gd name="adj" fmla="val 11977"/>
            </a:avLst>
          </a:prstGeom>
          <a:solidFill>
            <a:schemeClr val="accent3"/>
          </a:solidFill>
        </p:spPr>
        <p:txBody>
          <a:bodyPr/>
          <a:lstStyle/>
          <a:p>
            <a:r>
              <a:rPr lang="en-US" altLang="en-US" dirty="0"/>
              <a:t>Suppose we want to write a program to compute a sum of the first 10 positive integers.</a:t>
            </a:r>
          </a:p>
        </p:txBody>
      </p:sp>
      <p:sp>
        <p:nvSpPr>
          <p:cNvPr id="4" name="Text Placeholder 2"/>
          <p:cNvSpPr>
            <a:spLocks noGrp="1"/>
          </p:cNvSpPr>
          <p:nvPr>
            <p:ph type="body" sz="quarter" idx="13"/>
          </p:nvPr>
        </p:nvSpPr>
        <p:spPr>
          <a:xfrm>
            <a:off x="381000" y="3200400"/>
            <a:ext cx="8229600" cy="2514600"/>
          </a:xfrm>
          <a:prstGeom prst="roundRect">
            <a:avLst>
              <a:gd name="adj" fmla="val 11977"/>
            </a:avLst>
          </a:prstGeom>
          <a:solidFill>
            <a:schemeClr val="accent1"/>
          </a:solidFill>
        </p:spPr>
        <p:txBody>
          <a:bodyPr/>
          <a:lstStyle/>
          <a:p>
            <a:r>
              <a:rPr lang="en-US" altLang="en-US" dirty="0"/>
              <a:t>Steps:</a:t>
            </a:r>
          </a:p>
          <a:p>
            <a:pPr lvl="1"/>
            <a:r>
              <a:rPr lang="en-US" altLang="en-US" dirty="0"/>
              <a:t>How many repetition?</a:t>
            </a:r>
          </a:p>
          <a:p>
            <a:pPr lvl="2"/>
            <a:r>
              <a:rPr lang="en-US" altLang="en-US" dirty="0"/>
              <a:t>Initialization</a:t>
            </a:r>
          </a:p>
          <a:p>
            <a:pPr lvl="2"/>
            <a:r>
              <a:rPr lang="en-US" altLang="en-US" dirty="0"/>
              <a:t>Condition to check for the counter?</a:t>
            </a:r>
          </a:p>
          <a:p>
            <a:pPr lvl="2"/>
            <a:r>
              <a:rPr lang="en-US" altLang="en-US" dirty="0"/>
              <a:t>Update of counter</a:t>
            </a:r>
          </a:p>
        </p:txBody>
      </p:sp>
    </p:spTree>
    <p:extLst>
      <p:ext uri="{BB962C8B-B14F-4D97-AF65-F5344CB8AC3E}">
        <p14:creationId xmlns:p14="http://schemas.microsoft.com/office/powerpoint/2010/main" val="42410003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276600" y="0"/>
            <a:ext cx="4114800" cy="908050"/>
          </a:xfrm>
        </p:spPr>
        <p:txBody>
          <a:bodyPr/>
          <a:lstStyle/>
          <a:p>
            <a:r>
              <a:rPr lang="en-US" altLang="en-US" b="1" dirty="0" smtClean="0">
                <a:effectLst>
                  <a:outerShdw blurRad="38100" dist="38100" dir="2700000" algn="tl">
                    <a:srgbClr val="000000">
                      <a:alpha val="43137"/>
                    </a:srgbClr>
                  </a:outerShdw>
                </a:effectLst>
              </a:rPr>
              <a:t>Pseudo code</a:t>
            </a:r>
          </a:p>
        </p:txBody>
      </p:sp>
      <p:sp>
        <p:nvSpPr>
          <p:cNvPr id="74755" name="Content Placeholder 2"/>
          <p:cNvSpPr>
            <a:spLocks noGrp="1"/>
          </p:cNvSpPr>
          <p:nvPr>
            <p:ph idx="1"/>
          </p:nvPr>
        </p:nvSpPr>
        <p:spPr>
          <a:solidFill>
            <a:schemeClr val="accent5">
              <a:lumMod val="40000"/>
              <a:lumOff val="60000"/>
            </a:schemeClr>
          </a:solidFill>
        </p:spPr>
        <p:txBody>
          <a:bodyPr/>
          <a:lstStyle/>
          <a:p>
            <a:pPr marL="514350" indent="-514350">
              <a:buFont typeface="Calibri" panose="020F0502020204030204" pitchFamily="34" charset="0"/>
              <a:buAutoNum type="arabicPeriod"/>
            </a:pPr>
            <a:r>
              <a:rPr lang="en-US" altLang="en-US" dirty="0" smtClean="0"/>
              <a:t>Start</a:t>
            </a:r>
          </a:p>
          <a:p>
            <a:pPr marL="514350" indent="-514350">
              <a:buFont typeface="Calibri" panose="020F0502020204030204" pitchFamily="34" charset="0"/>
              <a:buAutoNum type="arabicPeriod"/>
            </a:pPr>
            <a:r>
              <a:rPr lang="en-US" altLang="en-US" dirty="0" smtClean="0"/>
              <a:t>Set sum=0, counter = 0</a:t>
            </a:r>
          </a:p>
          <a:p>
            <a:pPr marL="514350" indent="-514350">
              <a:buFont typeface="Calibri" panose="020F0502020204030204" pitchFamily="34" charset="0"/>
              <a:buAutoNum type="arabicPeriod"/>
            </a:pPr>
            <a:r>
              <a:rPr lang="en-US" altLang="en-US" dirty="0" smtClean="0"/>
              <a:t>While (counter &lt; 10)</a:t>
            </a:r>
          </a:p>
          <a:p>
            <a:pPr marL="542925" lvl="1" indent="0">
              <a:buNone/>
              <a:tabLst>
                <a:tab pos="1165225" algn="l"/>
              </a:tabLst>
            </a:pPr>
            <a:r>
              <a:rPr lang="en-US" altLang="en-US" dirty="0" smtClean="0"/>
              <a:t>3.1	sum = sum + counter</a:t>
            </a:r>
            <a:endParaRPr lang="en-US" altLang="en-US" dirty="0"/>
          </a:p>
          <a:p>
            <a:pPr marL="542925" lvl="1" indent="0">
              <a:buNone/>
              <a:tabLst>
                <a:tab pos="1165225" algn="l"/>
              </a:tabLst>
            </a:pPr>
            <a:r>
              <a:rPr lang="en-US" altLang="en-US" dirty="0" smtClean="0"/>
              <a:t>3.2	counter = counter + 1</a:t>
            </a:r>
          </a:p>
          <a:p>
            <a:pPr marL="514350" indent="-514350">
              <a:buFont typeface="Calibri" panose="020F0502020204030204" pitchFamily="34" charset="0"/>
              <a:buAutoNum type="arabicPeriod"/>
            </a:pPr>
            <a:r>
              <a:rPr lang="en-US" altLang="en-US" dirty="0" err="1" smtClean="0"/>
              <a:t>End_While</a:t>
            </a:r>
            <a:endParaRPr lang="en-US" altLang="en-US" dirty="0" smtClean="0"/>
          </a:p>
          <a:p>
            <a:pPr marL="514350" indent="-514350">
              <a:buFont typeface="Calibri" panose="020F0502020204030204" pitchFamily="34" charset="0"/>
              <a:buAutoNum type="arabicPeriod"/>
            </a:pPr>
            <a:r>
              <a:rPr lang="en-US" altLang="en-US" dirty="0" smtClean="0"/>
              <a:t>Display sum</a:t>
            </a:r>
          </a:p>
          <a:p>
            <a:pPr marL="514350" indent="-514350">
              <a:buFont typeface="Calibri" panose="020F0502020204030204" pitchFamily="34" charset="0"/>
              <a:buAutoNum type="arabicPeriod"/>
            </a:pPr>
            <a:r>
              <a:rPr lang="en-US" altLang="en-US" dirty="0" smtClean="0"/>
              <a:t>End</a:t>
            </a:r>
          </a:p>
        </p:txBody>
      </p:sp>
    </p:spTree>
    <p:extLst>
      <p:ext uri="{BB962C8B-B14F-4D97-AF65-F5344CB8AC3E}">
        <p14:creationId xmlns:p14="http://schemas.microsoft.com/office/powerpoint/2010/main" val="7774338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3503613" y="224506"/>
            <a:ext cx="3948113" cy="882650"/>
          </a:xfrm>
        </p:spPr>
        <p:txBody>
          <a:bodyPr/>
          <a:lstStyle/>
          <a:p>
            <a:r>
              <a:rPr lang="en-US" altLang="en-US" b="1" dirty="0" smtClean="0">
                <a:effectLst>
                  <a:outerShdw blurRad="38100" dist="38100" dir="2700000" algn="tl">
                    <a:srgbClr val="000000">
                      <a:alpha val="43137"/>
                    </a:srgbClr>
                  </a:outerShdw>
                </a:effectLst>
              </a:rPr>
              <a:t>Flow Chart</a:t>
            </a:r>
          </a:p>
        </p:txBody>
      </p:sp>
      <p:sp>
        <p:nvSpPr>
          <p:cNvPr id="75779" name="AutoShape 2"/>
          <p:cNvSpPr>
            <a:spLocks noChangeArrowheads="1"/>
          </p:cNvSpPr>
          <p:nvPr/>
        </p:nvSpPr>
        <p:spPr bwMode="auto">
          <a:xfrm>
            <a:off x="2700338" y="1557338"/>
            <a:ext cx="1400175" cy="514350"/>
          </a:xfrm>
          <a:prstGeom prst="flowChartTerminator">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2000">
                <a:latin typeface="Calibri" panose="020F0502020204030204" pitchFamily="34" charset="0"/>
              </a:rPr>
              <a:t>Start</a:t>
            </a:r>
            <a:endParaRPr lang="en-US" altLang="en-US" sz="2000"/>
          </a:p>
        </p:txBody>
      </p:sp>
      <p:sp>
        <p:nvSpPr>
          <p:cNvPr id="75780" name="AutoShape 3"/>
          <p:cNvSpPr>
            <a:spLocks noChangeArrowheads="1"/>
          </p:cNvSpPr>
          <p:nvPr/>
        </p:nvSpPr>
        <p:spPr bwMode="auto">
          <a:xfrm>
            <a:off x="2500313" y="2509838"/>
            <a:ext cx="2432050" cy="609600"/>
          </a:xfrm>
          <a:prstGeom prst="flowChartProcess">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2000" dirty="0" smtClean="0">
                <a:latin typeface="Calibri" panose="020F0502020204030204" pitchFamily="34" charset="0"/>
              </a:rPr>
              <a:t>sum </a:t>
            </a:r>
            <a:r>
              <a:rPr lang="en-US" altLang="en-US" sz="2000" dirty="0">
                <a:latin typeface="Calibri" panose="020F0502020204030204" pitchFamily="34" charset="0"/>
              </a:rPr>
              <a:t>= 0, counter = 1</a:t>
            </a:r>
            <a:endParaRPr lang="en-US" altLang="en-US" sz="2000" dirty="0"/>
          </a:p>
        </p:txBody>
      </p:sp>
      <p:sp>
        <p:nvSpPr>
          <p:cNvPr id="75781" name="AutoShape 4"/>
          <p:cNvSpPr>
            <a:spLocks noChangeArrowheads="1"/>
          </p:cNvSpPr>
          <p:nvPr/>
        </p:nvSpPr>
        <p:spPr bwMode="auto">
          <a:xfrm>
            <a:off x="2386013" y="3557588"/>
            <a:ext cx="2019300" cy="1000125"/>
          </a:xfrm>
          <a:prstGeom prst="flowChartDecision">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2000" dirty="0">
                <a:latin typeface="Calibri" panose="020F0502020204030204" pitchFamily="34" charset="0"/>
              </a:rPr>
              <a:t>counter &lt; 10</a:t>
            </a:r>
            <a:endParaRPr lang="en-US" altLang="en-US" sz="2000" dirty="0"/>
          </a:p>
        </p:txBody>
      </p:sp>
      <p:sp>
        <p:nvSpPr>
          <p:cNvPr id="75782" name="AutoShape 5"/>
          <p:cNvSpPr>
            <a:spLocks noChangeArrowheads="1"/>
          </p:cNvSpPr>
          <p:nvPr/>
        </p:nvSpPr>
        <p:spPr bwMode="auto">
          <a:xfrm>
            <a:off x="2500313" y="4995863"/>
            <a:ext cx="2359025" cy="400050"/>
          </a:xfrm>
          <a:prstGeom prst="flowChartProcess">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2000" dirty="0">
                <a:latin typeface="Calibri" panose="020F0502020204030204" pitchFamily="34" charset="0"/>
              </a:rPr>
              <a:t>sum = </a:t>
            </a:r>
            <a:r>
              <a:rPr lang="en-US" altLang="en-US" sz="2000" dirty="0" smtClean="0">
                <a:latin typeface="Calibri" panose="020F0502020204030204" pitchFamily="34" charset="0"/>
              </a:rPr>
              <a:t>sum + counter</a:t>
            </a:r>
            <a:endParaRPr lang="en-US" altLang="en-US" sz="2000" dirty="0"/>
          </a:p>
        </p:txBody>
      </p:sp>
      <p:sp>
        <p:nvSpPr>
          <p:cNvPr id="75783" name="AutoShape 6"/>
          <p:cNvSpPr>
            <a:spLocks noChangeArrowheads="1"/>
          </p:cNvSpPr>
          <p:nvPr/>
        </p:nvSpPr>
        <p:spPr bwMode="auto">
          <a:xfrm>
            <a:off x="5033963" y="4995863"/>
            <a:ext cx="1400175" cy="514350"/>
          </a:xfrm>
          <a:prstGeom prst="flowChartTerminator">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2000">
                <a:latin typeface="Calibri" panose="020F0502020204030204" pitchFamily="34" charset="0"/>
              </a:rPr>
              <a:t>End</a:t>
            </a:r>
            <a:endParaRPr lang="en-US" altLang="en-US" sz="2000"/>
          </a:p>
        </p:txBody>
      </p:sp>
      <p:sp>
        <p:nvSpPr>
          <p:cNvPr id="75784" name="AutoShape 7"/>
          <p:cNvSpPr>
            <a:spLocks noChangeArrowheads="1"/>
          </p:cNvSpPr>
          <p:nvPr/>
        </p:nvSpPr>
        <p:spPr bwMode="auto">
          <a:xfrm>
            <a:off x="5081588" y="3862388"/>
            <a:ext cx="2082800" cy="561975"/>
          </a:xfrm>
          <a:prstGeom prst="flowChartInputOutpu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2000" dirty="0">
                <a:latin typeface="Calibri" panose="020F0502020204030204" pitchFamily="34" charset="0"/>
              </a:rPr>
              <a:t>print </a:t>
            </a:r>
            <a:r>
              <a:rPr lang="en-US" altLang="en-US" sz="2000" dirty="0" smtClean="0">
                <a:latin typeface="Calibri" panose="020F0502020204030204" pitchFamily="34" charset="0"/>
              </a:rPr>
              <a:t>sum</a:t>
            </a:r>
            <a:endParaRPr lang="en-US" altLang="en-US" sz="2000" dirty="0"/>
          </a:p>
        </p:txBody>
      </p:sp>
      <p:cxnSp>
        <p:nvCxnSpPr>
          <p:cNvPr id="75785" name="AutoShape 8"/>
          <p:cNvCxnSpPr>
            <a:cxnSpLocks noChangeShapeType="1"/>
          </p:cNvCxnSpPr>
          <p:nvPr/>
        </p:nvCxnSpPr>
        <p:spPr bwMode="auto">
          <a:xfrm>
            <a:off x="3386138" y="2071688"/>
            <a:ext cx="0" cy="4381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5786" name="AutoShape 9"/>
          <p:cNvCxnSpPr>
            <a:cxnSpLocks noChangeShapeType="1"/>
          </p:cNvCxnSpPr>
          <p:nvPr/>
        </p:nvCxnSpPr>
        <p:spPr bwMode="auto">
          <a:xfrm>
            <a:off x="3386138" y="3119438"/>
            <a:ext cx="0" cy="4381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5787" name="AutoShape 10"/>
          <p:cNvCxnSpPr>
            <a:cxnSpLocks noChangeShapeType="1"/>
          </p:cNvCxnSpPr>
          <p:nvPr/>
        </p:nvCxnSpPr>
        <p:spPr bwMode="auto">
          <a:xfrm>
            <a:off x="3386138" y="4557713"/>
            <a:ext cx="0" cy="4381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5788" name="AutoShape 11"/>
          <p:cNvCxnSpPr>
            <a:cxnSpLocks noChangeShapeType="1"/>
          </p:cNvCxnSpPr>
          <p:nvPr/>
        </p:nvCxnSpPr>
        <p:spPr bwMode="auto">
          <a:xfrm>
            <a:off x="4405313" y="4090988"/>
            <a:ext cx="80962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5789" name="AutoShape 12"/>
          <p:cNvCxnSpPr>
            <a:cxnSpLocks noChangeShapeType="1"/>
          </p:cNvCxnSpPr>
          <p:nvPr/>
        </p:nvCxnSpPr>
        <p:spPr bwMode="auto">
          <a:xfrm>
            <a:off x="5653088" y="4424363"/>
            <a:ext cx="0" cy="5715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5790" name="AutoShape 13"/>
          <p:cNvSpPr>
            <a:spLocks noChangeArrowheads="1"/>
          </p:cNvSpPr>
          <p:nvPr/>
        </p:nvSpPr>
        <p:spPr bwMode="auto">
          <a:xfrm>
            <a:off x="2547938" y="5805488"/>
            <a:ext cx="2528887" cy="400050"/>
          </a:xfrm>
          <a:prstGeom prst="flowChartProcess">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2000" dirty="0">
                <a:latin typeface="Calibri" panose="020F0502020204030204" pitchFamily="34" charset="0"/>
              </a:rPr>
              <a:t>counter = </a:t>
            </a:r>
            <a:r>
              <a:rPr lang="en-US" altLang="en-US" sz="2000" dirty="0" smtClean="0">
                <a:latin typeface="Calibri" panose="020F0502020204030204" pitchFamily="34" charset="0"/>
              </a:rPr>
              <a:t>counter + 1</a:t>
            </a:r>
            <a:endParaRPr lang="en-US" altLang="en-US" sz="2000" dirty="0"/>
          </a:p>
        </p:txBody>
      </p:sp>
      <p:cxnSp>
        <p:nvCxnSpPr>
          <p:cNvPr id="75791" name="AutoShape 14"/>
          <p:cNvCxnSpPr>
            <a:cxnSpLocks noChangeShapeType="1"/>
          </p:cNvCxnSpPr>
          <p:nvPr/>
        </p:nvCxnSpPr>
        <p:spPr bwMode="auto">
          <a:xfrm>
            <a:off x="3386138" y="5395913"/>
            <a:ext cx="0" cy="4381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5792" name="AutoShape 15"/>
          <p:cNvCxnSpPr>
            <a:cxnSpLocks noChangeShapeType="1"/>
          </p:cNvCxnSpPr>
          <p:nvPr/>
        </p:nvCxnSpPr>
        <p:spPr bwMode="auto">
          <a:xfrm flipH="1">
            <a:off x="2157413" y="6034088"/>
            <a:ext cx="39052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5793" name="AutoShape 16"/>
          <p:cNvCxnSpPr>
            <a:cxnSpLocks noChangeShapeType="1"/>
          </p:cNvCxnSpPr>
          <p:nvPr/>
        </p:nvCxnSpPr>
        <p:spPr bwMode="auto">
          <a:xfrm flipV="1">
            <a:off x="2157413" y="4090988"/>
            <a:ext cx="0" cy="19431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5794" name="AutoShape 17"/>
          <p:cNvCxnSpPr>
            <a:cxnSpLocks noChangeShapeType="1"/>
          </p:cNvCxnSpPr>
          <p:nvPr/>
        </p:nvCxnSpPr>
        <p:spPr bwMode="auto">
          <a:xfrm>
            <a:off x="2157413" y="4090988"/>
            <a:ext cx="2857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5795" name="Text Box 18"/>
          <p:cNvSpPr txBox="1">
            <a:spLocks noChangeArrowheads="1"/>
          </p:cNvSpPr>
          <p:nvPr/>
        </p:nvSpPr>
        <p:spPr bwMode="auto">
          <a:xfrm>
            <a:off x="4254501" y="3786188"/>
            <a:ext cx="977900" cy="276225"/>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100" dirty="0">
                <a:latin typeface="Calibri" panose="020F0502020204030204" pitchFamily="34" charset="0"/>
              </a:rPr>
              <a:t>false</a:t>
            </a:r>
            <a:endParaRPr lang="en-US" altLang="en-US" dirty="0"/>
          </a:p>
        </p:txBody>
      </p:sp>
      <p:sp>
        <p:nvSpPr>
          <p:cNvPr id="75796" name="Text Box 19"/>
          <p:cNvSpPr txBox="1">
            <a:spLocks noChangeArrowheads="1"/>
          </p:cNvSpPr>
          <p:nvPr/>
        </p:nvSpPr>
        <p:spPr bwMode="auto">
          <a:xfrm>
            <a:off x="3227388" y="4636583"/>
            <a:ext cx="977900" cy="26670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100" dirty="0">
                <a:latin typeface="Calibri" panose="020F0502020204030204" pitchFamily="34" charset="0"/>
              </a:rPr>
              <a:t>true</a:t>
            </a:r>
            <a:endParaRPr lang="en-US" altLang="en-US" dirty="0"/>
          </a:p>
        </p:txBody>
      </p:sp>
    </p:spTree>
    <p:extLst>
      <p:ext uri="{BB962C8B-B14F-4D97-AF65-F5344CB8AC3E}">
        <p14:creationId xmlns:p14="http://schemas.microsoft.com/office/powerpoint/2010/main" val="35671374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2781384" y="79876"/>
            <a:ext cx="5094287" cy="908050"/>
          </a:xfrm>
        </p:spPr>
        <p:txBody>
          <a:bodyPr/>
          <a:lstStyle/>
          <a:p>
            <a:r>
              <a:rPr lang="en-US" altLang="en-US" b="1" dirty="0" smtClean="0">
                <a:effectLst>
                  <a:outerShdw blurRad="38100" dist="38100" dir="2700000" algn="tl">
                    <a:srgbClr val="000000">
                      <a:alpha val="43137"/>
                    </a:srgbClr>
                  </a:outerShdw>
                </a:effectLst>
              </a:rPr>
              <a:t>Trace the following</a:t>
            </a:r>
          </a:p>
        </p:txBody>
      </p:sp>
      <p:sp>
        <p:nvSpPr>
          <p:cNvPr id="76803" name="AutoShape 22"/>
          <p:cNvSpPr>
            <a:spLocks noChangeArrowheads="1"/>
          </p:cNvSpPr>
          <p:nvPr/>
        </p:nvSpPr>
        <p:spPr bwMode="auto">
          <a:xfrm>
            <a:off x="971550" y="1125538"/>
            <a:ext cx="1400175" cy="514350"/>
          </a:xfrm>
          <a:prstGeom prst="flowChartTerminator">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600">
                <a:latin typeface="Calibri" panose="020F0502020204030204" pitchFamily="34" charset="0"/>
              </a:rPr>
              <a:t>Start</a:t>
            </a:r>
            <a:endParaRPr lang="en-US" altLang="en-US"/>
          </a:p>
        </p:txBody>
      </p:sp>
      <p:sp>
        <p:nvSpPr>
          <p:cNvPr id="76804" name="AutoShape 23"/>
          <p:cNvSpPr>
            <a:spLocks noChangeArrowheads="1"/>
          </p:cNvSpPr>
          <p:nvPr/>
        </p:nvSpPr>
        <p:spPr bwMode="auto">
          <a:xfrm>
            <a:off x="714375" y="1954213"/>
            <a:ext cx="2128838" cy="333375"/>
          </a:xfrm>
          <a:prstGeom prst="flowChartProcess">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600" dirty="0">
                <a:latin typeface="Calibri" panose="020F0502020204030204" pitchFamily="34" charset="0"/>
              </a:rPr>
              <a:t>s</a:t>
            </a:r>
            <a:r>
              <a:rPr lang="en-US" altLang="en-US" sz="1600" dirty="0" smtClean="0">
                <a:latin typeface="Calibri" panose="020F0502020204030204" pitchFamily="34" charset="0"/>
              </a:rPr>
              <a:t>um </a:t>
            </a:r>
            <a:r>
              <a:rPr lang="en-US" altLang="en-US" sz="1600" dirty="0">
                <a:latin typeface="Calibri" panose="020F0502020204030204" pitchFamily="34" charset="0"/>
              </a:rPr>
              <a:t>= 0, counter = 0</a:t>
            </a:r>
            <a:endParaRPr lang="en-US" altLang="en-US" dirty="0"/>
          </a:p>
        </p:txBody>
      </p:sp>
      <p:sp>
        <p:nvSpPr>
          <p:cNvPr id="76805" name="AutoShape 24"/>
          <p:cNvSpPr>
            <a:spLocks noChangeArrowheads="1"/>
          </p:cNvSpPr>
          <p:nvPr/>
        </p:nvSpPr>
        <p:spPr bwMode="auto">
          <a:xfrm>
            <a:off x="657225" y="2659063"/>
            <a:ext cx="1827213" cy="1000125"/>
          </a:xfrm>
          <a:prstGeom prst="flowChartDecision">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600" dirty="0">
                <a:latin typeface="Calibri" panose="020F0502020204030204" pitchFamily="34" charset="0"/>
              </a:rPr>
              <a:t>counter &lt; 5</a:t>
            </a:r>
            <a:endParaRPr lang="en-US" altLang="en-US" dirty="0"/>
          </a:p>
        </p:txBody>
      </p:sp>
      <p:sp>
        <p:nvSpPr>
          <p:cNvPr id="76806" name="AutoShape 25"/>
          <p:cNvSpPr>
            <a:spLocks noChangeArrowheads="1"/>
          </p:cNvSpPr>
          <p:nvPr/>
        </p:nvSpPr>
        <p:spPr bwMode="auto">
          <a:xfrm>
            <a:off x="771525" y="4564063"/>
            <a:ext cx="1857375" cy="400050"/>
          </a:xfrm>
          <a:prstGeom prst="flowChartProcess">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600" dirty="0">
                <a:latin typeface="Calibri" panose="020F0502020204030204" pitchFamily="34" charset="0"/>
              </a:rPr>
              <a:t>sum = </a:t>
            </a:r>
            <a:r>
              <a:rPr lang="en-US" altLang="en-US" sz="1600" dirty="0" smtClean="0">
                <a:latin typeface="Calibri" panose="020F0502020204030204" pitchFamily="34" charset="0"/>
              </a:rPr>
              <a:t>sum + n</a:t>
            </a:r>
            <a:endParaRPr lang="en-US" altLang="en-US" dirty="0"/>
          </a:p>
        </p:txBody>
      </p:sp>
      <p:sp>
        <p:nvSpPr>
          <p:cNvPr id="76807" name="AutoShape 26"/>
          <p:cNvSpPr>
            <a:spLocks noChangeArrowheads="1"/>
          </p:cNvSpPr>
          <p:nvPr/>
        </p:nvSpPr>
        <p:spPr bwMode="auto">
          <a:xfrm>
            <a:off x="3305175" y="4059238"/>
            <a:ext cx="1400175" cy="514350"/>
          </a:xfrm>
          <a:prstGeom prst="flowChartTerminator">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600">
                <a:latin typeface="Calibri" panose="020F0502020204030204" pitchFamily="34" charset="0"/>
              </a:rPr>
              <a:t>End</a:t>
            </a:r>
            <a:endParaRPr lang="en-US" altLang="en-US"/>
          </a:p>
        </p:txBody>
      </p:sp>
      <p:sp>
        <p:nvSpPr>
          <p:cNvPr id="76808" name="AutoShape 27"/>
          <p:cNvSpPr>
            <a:spLocks noChangeArrowheads="1"/>
          </p:cNvSpPr>
          <p:nvPr/>
        </p:nvSpPr>
        <p:spPr bwMode="auto">
          <a:xfrm>
            <a:off x="3352800" y="2925763"/>
            <a:ext cx="1352550" cy="561975"/>
          </a:xfrm>
          <a:prstGeom prst="flowChartInputOutpu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600" dirty="0">
                <a:latin typeface="Calibri" panose="020F0502020204030204" pitchFamily="34" charset="0"/>
              </a:rPr>
              <a:t>print </a:t>
            </a:r>
            <a:r>
              <a:rPr lang="en-US" altLang="en-US" sz="1600" dirty="0" smtClean="0">
                <a:latin typeface="Calibri" panose="020F0502020204030204" pitchFamily="34" charset="0"/>
              </a:rPr>
              <a:t>sum</a:t>
            </a:r>
            <a:endParaRPr lang="en-US" altLang="en-US" dirty="0"/>
          </a:p>
        </p:txBody>
      </p:sp>
      <p:cxnSp>
        <p:nvCxnSpPr>
          <p:cNvPr id="76809" name="AutoShape 28"/>
          <p:cNvCxnSpPr>
            <a:cxnSpLocks noChangeShapeType="1"/>
          </p:cNvCxnSpPr>
          <p:nvPr/>
        </p:nvCxnSpPr>
        <p:spPr bwMode="auto">
          <a:xfrm>
            <a:off x="1657350" y="1639888"/>
            <a:ext cx="0" cy="3143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6810" name="AutoShape 29"/>
          <p:cNvCxnSpPr>
            <a:cxnSpLocks noChangeShapeType="1"/>
          </p:cNvCxnSpPr>
          <p:nvPr/>
        </p:nvCxnSpPr>
        <p:spPr bwMode="auto">
          <a:xfrm>
            <a:off x="1657350" y="2287588"/>
            <a:ext cx="0" cy="3333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6811" name="AutoShape 30"/>
          <p:cNvCxnSpPr>
            <a:cxnSpLocks noChangeShapeType="1"/>
          </p:cNvCxnSpPr>
          <p:nvPr/>
        </p:nvCxnSpPr>
        <p:spPr bwMode="auto">
          <a:xfrm>
            <a:off x="1657350" y="4221163"/>
            <a:ext cx="0" cy="3429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6812" name="AutoShape 31"/>
          <p:cNvCxnSpPr>
            <a:cxnSpLocks noChangeShapeType="1"/>
            <a:stCxn id="76805" idx="3"/>
          </p:cNvCxnSpPr>
          <p:nvPr/>
        </p:nvCxnSpPr>
        <p:spPr bwMode="auto">
          <a:xfrm flipV="1">
            <a:off x="2484438" y="3154363"/>
            <a:ext cx="1001712" cy="47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6813" name="AutoShape 32"/>
          <p:cNvCxnSpPr>
            <a:cxnSpLocks noChangeShapeType="1"/>
          </p:cNvCxnSpPr>
          <p:nvPr/>
        </p:nvCxnSpPr>
        <p:spPr bwMode="auto">
          <a:xfrm>
            <a:off x="3924300" y="3487738"/>
            <a:ext cx="0" cy="5715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6814" name="AutoShape 33"/>
          <p:cNvSpPr>
            <a:spLocks noChangeArrowheads="1"/>
          </p:cNvSpPr>
          <p:nvPr/>
        </p:nvSpPr>
        <p:spPr bwMode="auto">
          <a:xfrm>
            <a:off x="819150" y="5373688"/>
            <a:ext cx="2168525" cy="400050"/>
          </a:xfrm>
          <a:prstGeom prst="flowChartProcess">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600">
                <a:latin typeface="Calibri" panose="020F0502020204030204" pitchFamily="34" charset="0"/>
              </a:rPr>
              <a:t>counter = counter+1</a:t>
            </a:r>
            <a:endParaRPr lang="en-US" altLang="en-US"/>
          </a:p>
        </p:txBody>
      </p:sp>
      <p:cxnSp>
        <p:nvCxnSpPr>
          <p:cNvPr id="76815" name="AutoShape 34"/>
          <p:cNvCxnSpPr>
            <a:cxnSpLocks noChangeShapeType="1"/>
          </p:cNvCxnSpPr>
          <p:nvPr/>
        </p:nvCxnSpPr>
        <p:spPr bwMode="auto">
          <a:xfrm>
            <a:off x="1657350" y="4964113"/>
            <a:ext cx="0" cy="4381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6816" name="AutoShape 35"/>
          <p:cNvCxnSpPr>
            <a:cxnSpLocks noChangeShapeType="1"/>
          </p:cNvCxnSpPr>
          <p:nvPr/>
        </p:nvCxnSpPr>
        <p:spPr bwMode="auto">
          <a:xfrm flipH="1">
            <a:off x="428625" y="5602288"/>
            <a:ext cx="39052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6817" name="AutoShape 36"/>
          <p:cNvCxnSpPr>
            <a:cxnSpLocks noChangeShapeType="1"/>
          </p:cNvCxnSpPr>
          <p:nvPr/>
        </p:nvCxnSpPr>
        <p:spPr bwMode="auto">
          <a:xfrm flipV="1">
            <a:off x="428625" y="3154363"/>
            <a:ext cx="0" cy="24479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6818" name="AutoShape 37"/>
          <p:cNvCxnSpPr>
            <a:cxnSpLocks noChangeShapeType="1"/>
          </p:cNvCxnSpPr>
          <p:nvPr/>
        </p:nvCxnSpPr>
        <p:spPr bwMode="auto">
          <a:xfrm>
            <a:off x="428625" y="3154363"/>
            <a:ext cx="2857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6819" name="Text Box 38"/>
          <p:cNvSpPr txBox="1">
            <a:spLocks noChangeArrowheads="1"/>
          </p:cNvSpPr>
          <p:nvPr/>
        </p:nvSpPr>
        <p:spPr bwMode="auto">
          <a:xfrm>
            <a:off x="2508250" y="2716213"/>
            <a:ext cx="977900" cy="325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600">
                <a:latin typeface="Calibri" panose="020F0502020204030204" pitchFamily="34" charset="0"/>
              </a:rPr>
              <a:t>false</a:t>
            </a:r>
            <a:endParaRPr lang="en-US" altLang="en-US"/>
          </a:p>
        </p:txBody>
      </p:sp>
      <p:sp>
        <p:nvSpPr>
          <p:cNvPr id="76820" name="Text Box 39"/>
          <p:cNvSpPr txBox="1">
            <a:spLocks noChangeArrowheads="1"/>
          </p:cNvSpPr>
          <p:nvPr/>
        </p:nvSpPr>
        <p:spPr bwMode="auto">
          <a:xfrm>
            <a:off x="2195513" y="3429000"/>
            <a:ext cx="596900" cy="338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600">
                <a:latin typeface="Calibri" panose="020F0502020204030204" pitchFamily="34" charset="0"/>
              </a:rPr>
              <a:t>true</a:t>
            </a:r>
            <a:endParaRPr lang="en-US" altLang="en-US"/>
          </a:p>
        </p:txBody>
      </p:sp>
      <p:sp>
        <p:nvSpPr>
          <p:cNvPr id="76821" name="AutoShape 40"/>
          <p:cNvSpPr>
            <a:spLocks noChangeArrowheads="1"/>
          </p:cNvSpPr>
          <p:nvPr/>
        </p:nvSpPr>
        <p:spPr bwMode="auto">
          <a:xfrm>
            <a:off x="971550" y="3821113"/>
            <a:ext cx="1512888" cy="400050"/>
          </a:xfrm>
          <a:prstGeom prst="flowChartInputOutpu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600">
                <a:latin typeface="Calibri" panose="020F0502020204030204" pitchFamily="34" charset="0"/>
              </a:rPr>
              <a:t>    read n</a:t>
            </a:r>
            <a:endParaRPr lang="en-US" altLang="en-US"/>
          </a:p>
        </p:txBody>
      </p:sp>
      <p:cxnSp>
        <p:nvCxnSpPr>
          <p:cNvPr id="76822" name="AutoShape 41"/>
          <p:cNvCxnSpPr>
            <a:cxnSpLocks noChangeShapeType="1"/>
          </p:cNvCxnSpPr>
          <p:nvPr/>
        </p:nvCxnSpPr>
        <p:spPr bwMode="auto">
          <a:xfrm>
            <a:off x="1657350" y="3640138"/>
            <a:ext cx="0" cy="180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6823" name="TextBox 44"/>
          <p:cNvSpPr txBox="1">
            <a:spLocks noChangeArrowheads="1"/>
          </p:cNvSpPr>
          <p:nvPr/>
        </p:nvSpPr>
        <p:spPr bwMode="auto">
          <a:xfrm>
            <a:off x="5658188" y="2120900"/>
            <a:ext cx="2952750" cy="1200150"/>
          </a:xfrm>
          <a:prstGeom prst="rect">
            <a:avLst/>
          </a:prstGeom>
          <a:solidFill>
            <a:schemeClr val="accent3">
              <a:lumMod val="20000"/>
              <a:lumOff val="80000"/>
            </a:schemeClr>
          </a:solid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What is the output for the following input:</a:t>
            </a:r>
          </a:p>
          <a:p>
            <a:pPr eaLnBrk="1" hangingPunct="1"/>
            <a:endParaRPr lang="en-US" altLang="en-US" dirty="0"/>
          </a:p>
          <a:p>
            <a:pPr eaLnBrk="1" hangingPunct="1"/>
            <a:r>
              <a:rPr lang="en-US" altLang="en-US" dirty="0"/>
              <a:t>20  30  40  50  10  </a:t>
            </a:r>
          </a:p>
        </p:txBody>
      </p:sp>
    </p:spTree>
    <p:extLst>
      <p:ext uri="{BB962C8B-B14F-4D97-AF65-F5344CB8AC3E}">
        <p14:creationId xmlns:p14="http://schemas.microsoft.com/office/powerpoint/2010/main" val="41800093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003685" y="193675"/>
            <a:ext cx="7010400" cy="1143000"/>
          </a:xfrm>
        </p:spPr>
        <p:txBody>
          <a:bodyPr/>
          <a:lstStyle/>
          <a:p>
            <a:pPr marL="342900" indent="-342900"/>
            <a:r>
              <a:rPr lang="en-US" altLang="en-US" sz="4000" b="1" dirty="0" smtClean="0">
                <a:effectLst>
                  <a:outerShdw blurRad="38100" dist="38100" dir="2700000" algn="tl">
                    <a:srgbClr val="000000">
                      <a:alpha val="43137"/>
                    </a:srgbClr>
                  </a:outerShdw>
                </a:effectLst>
                <a:latin typeface="Tahoma" panose="020B0604030504040204" pitchFamily="34" charset="0"/>
              </a:rPr>
              <a:t>Repetition Structure: Post-Test</a:t>
            </a:r>
            <a:endParaRPr lang="en-US" altLang="en-US" sz="4000" b="1" dirty="0" smtClean="0">
              <a:effectLst>
                <a:outerShdw blurRad="38100" dist="38100" dir="2700000" algn="tl">
                  <a:srgbClr val="000000">
                    <a:alpha val="43137"/>
                  </a:srgbClr>
                </a:outerShdw>
              </a:effectLst>
            </a:endParaRPr>
          </a:p>
        </p:txBody>
      </p:sp>
      <p:sp>
        <p:nvSpPr>
          <p:cNvPr id="4" name="Rectangle 3"/>
          <p:cNvSpPr txBox="1">
            <a:spLocks noChangeArrowheads="1"/>
          </p:cNvSpPr>
          <p:nvPr/>
        </p:nvSpPr>
        <p:spPr bwMode="auto">
          <a:xfrm>
            <a:off x="457200" y="1752600"/>
            <a:ext cx="8229600" cy="762000"/>
          </a:xfrm>
          <a:prstGeom prst="rect">
            <a:avLst/>
          </a:prstGeom>
          <a:solidFill>
            <a:schemeClr val="accent4">
              <a:lumMod val="20000"/>
              <a:lumOff val="80000"/>
            </a:schemeClr>
          </a:solidFill>
          <a:ln w="9525">
            <a:noFill/>
            <a:miter lim="800000"/>
            <a:headEnd/>
            <a:tailEnd/>
          </a:ln>
        </p:spPr>
        <p:txBody>
          <a:bodyPr/>
          <a:lstStyle/>
          <a:p>
            <a:pPr marL="342900" indent="-342900" eaLnBrk="0" hangingPunct="0">
              <a:spcBef>
                <a:spcPct val="20000"/>
              </a:spcBef>
              <a:buFontTx/>
              <a:buChar char="•"/>
              <a:defRPr/>
            </a:pPr>
            <a:r>
              <a:rPr lang="en-US" dirty="0">
                <a:latin typeface="Trebuchet MS" pitchFamily="34" charset="0"/>
                <a:cs typeface="Arial" charset="0"/>
              </a:rPr>
              <a:t>Pseudo code – requires the use of the keywords </a:t>
            </a:r>
            <a:r>
              <a:rPr lang="en-US" dirty="0" err="1">
                <a:latin typeface="Courier New" pitchFamily="49" charset="0"/>
                <a:cs typeface="Courier New" pitchFamily="49" charset="0"/>
              </a:rPr>
              <a:t>repeat..</a:t>
            </a:r>
            <a:r>
              <a:rPr lang="en-US" dirty="0" err="1" smtClean="0">
                <a:latin typeface="Courier New" pitchFamily="49" charset="0"/>
                <a:cs typeface="Courier New" pitchFamily="49" charset="0"/>
              </a:rPr>
              <a:t>until</a:t>
            </a:r>
            <a:r>
              <a:rPr lang="en-US" dirty="0" smtClean="0">
                <a:latin typeface="Courier New" pitchFamily="49" charset="0"/>
                <a:cs typeface="Courier New" pitchFamily="49" charset="0"/>
              </a:rPr>
              <a:t> </a:t>
            </a:r>
            <a:r>
              <a:rPr lang="en-US" dirty="0" smtClean="0">
                <a:latin typeface="Trebuchet MS" pitchFamily="34" charset="0"/>
                <a:cs typeface="Arial" charset="0"/>
              </a:rPr>
              <a:t>for </a:t>
            </a:r>
            <a:r>
              <a:rPr lang="en-US" dirty="0">
                <a:latin typeface="Trebuchet MS" pitchFamily="34" charset="0"/>
                <a:cs typeface="Arial" charset="0"/>
              </a:rPr>
              <a:t>post-test loop.</a:t>
            </a:r>
          </a:p>
          <a:p>
            <a:pPr marL="342900" indent="-342900" eaLnBrk="0" hangingPunct="0">
              <a:spcBef>
                <a:spcPct val="20000"/>
              </a:spcBef>
              <a:buFontTx/>
              <a:buChar char="•"/>
              <a:defRPr/>
            </a:pPr>
            <a:endParaRPr lang="en-US" kern="0" dirty="0">
              <a:latin typeface="+mn-lt"/>
              <a:cs typeface="+mn-cs"/>
            </a:endParaRPr>
          </a:p>
        </p:txBody>
      </p:sp>
      <p:sp>
        <p:nvSpPr>
          <p:cNvPr id="77828" name="Rounded Rectangle 4"/>
          <p:cNvSpPr>
            <a:spLocks noChangeArrowheads="1"/>
          </p:cNvSpPr>
          <p:nvPr/>
        </p:nvSpPr>
        <p:spPr bwMode="auto">
          <a:xfrm>
            <a:off x="900113" y="2708275"/>
            <a:ext cx="7391400" cy="3352800"/>
          </a:xfrm>
          <a:prstGeom prst="roundRect">
            <a:avLst>
              <a:gd name="adj" fmla="val 16667"/>
            </a:avLst>
          </a:prstGeom>
          <a:solidFill>
            <a:srgbClr val="CC0000">
              <a:alpha val="3098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Courier New" panose="02070309020205020404" pitchFamily="49" charset="0"/>
                <a:cs typeface="Courier New" panose="02070309020205020404" pitchFamily="49" charset="0"/>
              </a:rPr>
              <a:t>Algorithm: one choice selection</a:t>
            </a:r>
          </a:p>
          <a:p>
            <a:pPr eaLnBrk="1" hangingPunct="1"/>
            <a:r>
              <a:rPr lang="en-US" altLang="en-US" sz="2800" dirty="0">
                <a:latin typeface="Courier New" panose="02070309020205020404" pitchFamily="49" charset="0"/>
                <a:cs typeface="Courier New" panose="02070309020205020404" pitchFamily="49" charset="0"/>
              </a:rPr>
              <a:t>:</a:t>
            </a:r>
          </a:p>
          <a:p>
            <a:pPr eaLnBrk="1" hangingPunct="1"/>
            <a:r>
              <a:rPr lang="en-US" altLang="en-US" sz="2800" dirty="0">
                <a:latin typeface="Courier New" panose="02070309020205020404" pitchFamily="49" charset="0"/>
                <a:cs typeface="Courier New" panose="02070309020205020404" pitchFamily="49" charset="0"/>
              </a:rPr>
              <a:t>n. 	Do</a:t>
            </a:r>
          </a:p>
          <a:p>
            <a:pPr eaLnBrk="1" hangingPunct="1"/>
            <a:r>
              <a:rPr lang="en-US" altLang="en-US" sz="2800" dirty="0">
                <a:latin typeface="Courier New" panose="02070309020205020404" pitchFamily="49" charset="0"/>
                <a:cs typeface="Courier New" panose="02070309020205020404" pitchFamily="49" charset="0"/>
              </a:rPr>
              <a:t>		n.1 statement</a:t>
            </a:r>
          </a:p>
          <a:p>
            <a:pPr eaLnBrk="1" hangingPunct="1"/>
            <a:r>
              <a:rPr lang="en-US" altLang="en-US" sz="2800" dirty="0">
                <a:latin typeface="Courier New" panose="02070309020205020404" pitchFamily="49" charset="0"/>
                <a:cs typeface="Courier New" panose="02070309020205020404" pitchFamily="49" charset="0"/>
              </a:rPr>
              <a:t>			:</a:t>
            </a:r>
          </a:p>
          <a:p>
            <a:pPr eaLnBrk="1" hangingPunct="1"/>
            <a:r>
              <a:rPr lang="en-US" altLang="en-US" sz="2800" dirty="0">
                <a:latin typeface="Courier New" panose="02070309020205020404" pitchFamily="49" charset="0"/>
                <a:cs typeface="Courier New" panose="02070309020205020404" pitchFamily="49" charset="0"/>
              </a:rPr>
              <a:t>n+1. While condition</a:t>
            </a:r>
          </a:p>
          <a:p>
            <a:pPr eaLnBrk="1" hangingPunct="1"/>
            <a:r>
              <a:rPr lang="en-US" altLang="en-US" sz="2800" dirty="0">
                <a:latin typeface="Courier New" panose="02070309020205020404" pitchFamily="49" charset="0"/>
                <a:cs typeface="Courier New" panose="02070309020205020404" pitchFamily="49" charset="0"/>
              </a:rPr>
              <a:t>:</a:t>
            </a:r>
          </a:p>
          <a:p>
            <a:pPr eaLnBrk="1" hangingPunct="1"/>
            <a:endParaRPr lang="en-MY" altLang="en-US" sz="2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34175451"/>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828800" y="85141"/>
            <a:ext cx="7010400" cy="1143000"/>
          </a:xfrm>
        </p:spPr>
        <p:txBody>
          <a:bodyPr/>
          <a:lstStyle/>
          <a:p>
            <a:pPr marL="342900" indent="-342900"/>
            <a:r>
              <a:rPr lang="en-US" altLang="en-US" sz="4000" b="1" dirty="0" smtClean="0">
                <a:effectLst>
                  <a:outerShdw blurRad="38100" dist="38100" dir="2700000" algn="tl">
                    <a:srgbClr val="000000">
                      <a:alpha val="43137"/>
                    </a:srgbClr>
                  </a:outerShdw>
                </a:effectLst>
                <a:latin typeface="Trebuchet MS" panose="020B0603020202020204" pitchFamily="34" charset="0"/>
              </a:rPr>
              <a:t>Repetition Structure (</a:t>
            </a:r>
            <a:r>
              <a:rPr lang="en-US" altLang="en-US" sz="4000" b="1" i="1" dirty="0" smtClean="0">
                <a:effectLst>
                  <a:outerShdw blurRad="38100" dist="38100" dir="2700000" algn="tl">
                    <a:srgbClr val="000000">
                      <a:alpha val="43137"/>
                    </a:srgbClr>
                  </a:outerShdw>
                </a:effectLst>
                <a:latin typeface="Trebuchet MS" panose="020B0603020202020204" pitchFamily="34" charset="0"/>
              </a:rPr>
              <a:t>cont..</a:t>
            </a:r>
            <a:r>
              <a:rPr lang="en-US" altLang="en-US" sz="4000" b="1" dirty="0" smtClean="0">
                <a:effectLst>
                  <a:outerShdw blurRad="38100" dist="38100" dir="2700000" algn="tl">
                    <a:srgbClr val="000000">
                      <a:alpha val="43137"/>
                    </a:srgbClr>
                  </a:outerShdw>
                </a:effectLst>
                <a:latin typeface="Trebuchet MS" panose="020B0603020202020204" pitchFamily="34" charset="0"/>
              </a:rPr>
              <a:t>)</a:t>
            </a:r>
            <a:endParaRPr lang="en-US" altLang="en-US" sz="4000" b="1" dirty="0" smtClean="0">
              <a:effectLst>
                <a:outerShdw blurRad="38100" dist="38100" dir="2700000" algn="tl">
                  <a:srgbClr val="000000">
                    <a:alpha val="43137"/>
                  </a:srgbClr>
                </a:outerShdw>
              </a:effectLst>
            </a:endParaRPr>
          </a:p>
        </p:txBody>
      </p:sp>
      <p:sp>
        <p:nvSpPr>
          <p:cNvPr id="78851" name="Rectangle 4"/>
          <p:cNvSpPr>
            <a:spLocks noChangeArrowheads="1"/>
          </p:cNvSpPr>
          <p:nvPr/>
        </p:nvSpPr>
        <p:spPr bwMode="auto">
          <a:xfrm>
            <a:off x="1066800" y="2503488"/>
            <a:ext cx="2514600" cy="2438400"/>
          </a:xfrm>
          <a:prstGeom prst="rect">
            <a:avLst/>
          </a:prstGeom>
          <a:solidFill>
            <a:schemeClr val="bg1"/>
          </a:solidFill>
          <a:ln w="9525">
            <a:solidFill>
              <a:schemeClr val="tx1"/>
            </a:solidFill>
            <a:prstDash val="dash"/>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MY" altLang="en-US"/>
          </a:p>
        </p:txBody>
      </p:sp>
      <p:sp>
        <p:nvSpPr>
          <p:cNvPr id="41" name="Rectangle 5"/>
          <p:cNvSpPr txBox="1">
            <a:spLocks noChangeArrowheads="1"/>
          </p:cNvSpPr>
          <p:nvPr/>
        </p:nvSpPr>
        <p:spPr bwMode="auto">
          <a:xfrm>
            <a:off x="1462238" y="1439863"/>
            <a:ext cx="4267200" cy="530225"/>
          </a:xfrm>
          <a:prstGeom prst="rect">
            <a:avLst/>
          </a:prstGeom>
          <a:noFill/>
          <a:ln w="9525">
            <a:noFill/>
            <a:miter lim="800000"/>
            <a:headEnd/>
            <a:tailEnd/>
          </a:ln>
        </p:spPr>
        <p:txBody>
          <a:bodyPr anchor="ctr"/>
          <a:lstStyle/>
          <a:p>
            <a:pPr eaLnBrk="0" hangingPunct="0">
              <a:defRPr/>
            </a:pPr>
            <a:r>
              <a:rPr lang="en-US" sz="1900" kern="0" dirty="0">
                <a:latin typeface="Tahoma" charset="0"/>
                <a:ea typeface="+mj-ea"/>
                <a:cs typeface="+mj-cs"/>
              </a:rPr>
              <a:t>do-while Loop </a:t>
            </a:r>
            <a:br>
              <a:rPr lang="en-US" sz="1900" kern="0" dirty="0">
                <a:latin typeface="Tahoma" charset="0"/>
                <a:ea typeface="+mj-ea"/>
                <a:cs typeface="+mj-cs"/>
              </a:rPr>
            </a:br>
            <a:r>
              <a:rPr lang="en-US" sz="1900" i="1" kern="0" dirty="0">
                <a:latin typeface="Tahoma" charset="0"/>
                <a:ea typeface="+mj-ea"/>
                <a:cs typeface="+mj-cs"/>
              </a:rPr>
              <a:t>(post-test loop)</a:t>
            </a:r>
          </a:p>
        </p:txBody>
      </p:sp>
      <p:sp>
        <p:nvSpPr>
          <p:cNvPr id="78855" name="Text Box 11"/>
          <p:cNvSpPr txBox="1">
            <a:spLocks noChangeArrowheads="1"/>
          </p:cNvSpPr>
          <p:nvPr/>
        </p:nvSpPr>
        <p:spPr bwMode="auto">
          <a:xfrm>
            <a:off x="2286000" y="4637088"/>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a:latin typeface="Trebuchet MS" panose="020B0603020202020204" pitchFamily="34" charset="0"/>
              </a:rPr>
              <a:t>FALSE</a:t>
            </a:r>
          </a:p>
        </p:txBody>
      </p:sp>
      <p:sp>
        <p:nvSpPr>
          <p:cNvPr id="78856" name="Text Box 12"/>
          <p:cNvSpPr txBox="1">
            <a:spLocks noChangeArrowheads="1"/>
          </p:cNvSpPr>
          <p:nvPr/>
        </p:nvSpPr>
        <p:spPr bwMode="auto">
          <a:xfrm>
            <a:off x="2971800" y="4408488"/>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a:latin typeface="Trebuchet MS" panose="020B0603020202020204" pitchFamily="34" charset="0"/>
              </a:rPr>
              <a:t>TRUE</a:t>
            </a:r>
          </a:p>
        </p:txBody>
      </p:sp>
      <p:sp>
        <p:nvSpPr>
          <p:cNvPr id="78857" name="Text Box 13"/>
          <p:cNvSpPr txBox="1">
            <a:spLocks noChangeArrowheads="1"/>
          </p:cNvSpPr>
          <p:nvPr/>
        </p:nvSpPr>
        <p:spPr bwMode="auto">
          <a:xfrm>
            <a:off x="304800" y="5374025"/>
            <a:ext cx="8686800" cy="1015663"/>
          </a:xfrm>
          <a:prstGeom prst="rect">
            <a:avLst/>
          </a:prstGeom>
          <a:solidFill>
            <a:schemeClr val="accent2">
              <a:lumMod val="20000"/>
              <a:lumOff val="80000"/>
            </a:schemeClr>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spcBef>
                <a:spcPct val="50000"/>
              </a:spcBef>
              <a:buFont typeface="Arial" panose="020B0604020202020204" pitchFamily="34" charset="0"/>
              <a:buChar char="•"/>
            </a:pPr>
            <a:r>
              <a:rPr lang="en-US" altLang="en-US" sz="2400" dirty="0">
                <a:latin typeface="Trebuchet MS" panose="020B0603020202020204" pitchFamily="34" charset="0"/>
              </a:rPr>
              <a:t>Do the  statement (body of loop) while a condition is </a:t>
            </a:r>
            <a:r>
              <a:rPr lang="en-US" altLang="en-US" sz="2400" dirty="0" smtClean="0">
                <a:latin typeface="Trebuchet MS" panose="020B0603020202020204" pitchFamily="34" charset="0"/>
              </a:rPr>
              <a:t>true.</a:t>
            </a:r>
          </a:p>
          <a:p>
            <a:pPr marL="342900" indent="-342900" eaLnBrk="1" hangingPunct="1">
              <a:spcBef>
                <a:spcPct val="50000"/>
              </a:spcBef>
              <a:buFont typeface="Arial" panose="020B0604020202020204" pitchFamily="34" charset="0"/>
              <a:buChar char="•"/>
            </a:pPr>
            <a:r>
              <a:rPr lang="en-US" altLang="en-US" sz="2400" dirty="0">
                <a:latin typeface="Trebuchet MS" panose="020B0603020202020204" pitchFamily="34" charset="0"/>
              </a:rPr>
              <a:t>The loop body is executed at least once.</a:t>
            </a:r>
          </a:p>
        </p:txBody>
      </p:sp>
      <p:sp>
        <p:nvSpPr>
          <p:cNvPr id="78858" name="Rectangle 14"/>
          <p:cNvSpPr>
            <a:spLocks noChangeArrowheads="1"/>
          </p:cNvSpPr>
          <p:nvPr/>
        </p:nvSpPr>
        <p:spPr bwMode="auto">
          <a:xfrm>
            <a:off x="1447800" y="3113088"/>
            <a:ext cx="1447800" cy="6858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200">
              <a:latin typeface="Trebuchet MS" panose="020B0603020202020204" pitchFamily="34" charset="0"/>
            </a:endParaRPr>
          </a:p>
          <a:p>
            <a:pPr algn="ctr"/>
            <a:r>
              <a:rPr lang="en-US" altLang="en-US" sz="1600">
                <a:latin typeface="Trebuchet MS" panose="020B0603020202020204" pitchFamily="34" charset="0"/>
              </a:rPr>
              <a:t>statement</a:t>
            </a:r>
          </a:p>
        </p:txBody>
      </p:sp>
      <p:sp>
        <p:nvSpPr>
          <p:cNvPr id="78861" name="Line 17"/>
          <p:cNvSpPr>
            <a:spLocks noChangeShapeType="1"/>
          </p:cNvSpPr>
          <p:nvPr/>
        </p:nvSpPr>
        <p:spPr bwMode="auto">
          <a:xfrm>
            <a:off x="2209800" y="2274888"/>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78862" name="Line 18"/>
          <p:cNvSpPr>
            <a:spLocks noChangeShapeType="1"/>
          </p:cNvSpPr>
          <p:nvPr/>
        </p:nvSpPr>
        <p:spPr bwMode="auto">
          <a:xfrm>
            <a:off x="2209800" y="3798888"/>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78863" name="AutoShape 19"/>
          <p:cNvSpPr>
            <a:spLocks noChangeArrowheads="1"/>
          </p:cNvSpPr>
          <p:nvPr/>
        </p:nvSpPr>
        <p:spPr bwMode="auto">
          <a:xfrm>
            <a:off x="1371600" y="4103688"/>
            <a:ext cx="1676400" cy="609600"/>
          </a:xfrm>
          <a:prstGeom prst="flowChartDecision">
            <a:avLst/>
          </a:prstGeom>
          <a:solidFill>
            <a:schemeClr val="bg1"/>
          </a:solidFill>
          <a:ln w="19050">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latin typeface="Trebuchet MS" panose="020B0603020202020204" pitchFamily="34" charset="0"/>
              </a:rPr>
              <a:t>condition</a:t>
            </a:r>
          </a:p>
        </p:txBody>
      </p:sp>
      <p:sp>
        <p:nvSpPr>
          <p:cNvPr id="78864" name="Line 20"/>
          <p:cNvSpPr>
            <a:spLocks noChangeShapeType="1"/>
          </p:cNvSpPr>
          <p:nvPr/>
        </p:nvSpPr>
        <p:spPr bwMode="auto">
          <a:xfrm>
            <a:off x="2209800" y="471328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65" name="Line 21"/>
          <p:cNvSpPr>
            <a:spLocks noChangeShapeType="1"/>
          </p:cNvSpPr>
          <p:nvPr/>
        </p:nvSpPr>
        <p:spPr bwMode="auto">
          <a:xfrm>
            <a:off x="3048000" y="4408488"/>
            <a:ext cx="3048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a:endParaRPr lang="en-US"/>
          </a:p>
        </p:txBody>
      </p:sp>
      <p:sp>
        <p:nvSpPr>
          <p:cNvPr id="78866" name="Line 22"/>
          <p:cNvSpPr>
            <a:spLocks noChangeShapeType="1"/>
          </p:cNvSpPr>
          <p:nvPr/>
        </p:nvSpPr>
        <p:spPr bwMode="auto">
          <a:xfrm flipV="1">
            <a:off x="3352800" y="2732088"/>
            <a:ext cx="0" cy="16764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a:endParaRPr lang="en-US"/>
          </a:p>
        </p:txBody>
      </p:sp>
      <p:sp>
        <p:nvSpPr>
          <p:cNvPr id="78867" name="Line 23"/>
          <p:cNvSpPr>
            <a:spLocks noChangeShapeType="1"/>
          </p:cNvSpPr>
          <p:nvPr/>
        </p:nvSpPr>
        <p:spPr bwMode="auto">
          <a:xfrm flipH="1" flipV="1">
            <a:off x="2209800" y="2732087"/>
            <a:ext cx="1143000" cy="1"/>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grpSp>
        <p:nvGrpSpPr>
          <p:cNvPr id="23" name="Group 19"/>
          <p:cNvGrpSpPr>
            <a:grpSpLocks/>
          </p:cNvGrpSpPr>
          <p:nvPr/>
        </p:nvGrpSpPr>
        <p:grpSpPr bwMode="auto">
          <a:xfrm>
            <a:off x="4612105" y="2732087"/>
            <a:ext cx="2667000" cy="1981200"/>
            <a:chOff x="3360" y="1296"/>
            <a:chExt cx="1680" cy="1248"/>
          </a:xfrm>
        </p:grpSpPr>
        <p:sp>
          <p:nvSpPr>
            <p:cNvPr id="24" name="Rectangle 20"/>
            <p:cNvSpPr>
              <a:spLocks noChangeArrowheads="1"/>
            </p:cNvSpPr>
            <p:nvPr/>
          </p:nvSpPr>
          <p:spPr bwMode="auto">
            <a:xfrm>
              <a:off x="3360" y="1680"/>
              <a:ext cx="30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dirty="0">
                  <a:solidFill>
                    <a:schemeClr val="tx2"/>
                  </a:solidFill>
                  <a:latin typeface="Trebuchet MS" panose="020B0603020202020204" pitchFamily="34" charset="0"/>
                  <a:sym typeface="Symbol" panose="05050102010706020507" pitchFamily="18" charset="2"/>
                </a:rPr>
                <a:t></a:t>
              </a:r>
            </a:p>
          </p:txBody>
        </p:sp>
        <p:grpSp>
          <p:nvGrpSpPr>
            <p:cNvPr id="25" name="Group 21"/>
            <p:cNvGrpSpPr>
              <a:grpSpLocks/>
            </p:cNvGrpSpPr>
            <p:nvPr/>
          </p:nvGrpSpPr>
          <p:grpSpPr bwMode="auto">
            <a:xfrm>
              <a:off x="4080" y="1293"/>
              <a:ext cx="960" cy="1247"/>
              <a:chOff x="8640" y="5020"/>
              <a:chExt cx="1440" cy="1800"/>
            </a:xfrm>
          </p:grpSpPr>
          <p:sp>
            <p:nvSpPr>
              <p:cNvPr id="26" name="Rectangle 22"/>
              <p:cNvSpPr>
                <a:spLocks noChangeArrowheads="1"/>
              </p:cNvSpPr>
              <p:nvPr/>
            </p:nvSpPr>
            <p:spPr bwMode="auto">
              <a:xfrm>
                <a:off x="8640" y="5560"/>
                <a:ext cx="1440" cy="72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dirty="0">
                  <a:latin typeface="Trebuchet MS" panose="020B0603020202020204" pitchFamily="34" charset="0"/>
                </a:endParaRPr>
              </a:p>
              <a:p>
                <a:r>
                  <a:rPr lang="en-US" altLang="en-US" sz="2000" dirty="0">
                    <a:latin typeface="Trebuchet MS" panose="020B0603020202020204" pitchFamily="34" charset="0"/>
                  </a:rPr>
                  <a:t>statement</a:t>
                </a:r>
              </a:p>
            </p:txBody>
          </p:sp>
          <p:sp>
            <p:nvSpPr>
              <p:cNvPr id="27" name="Line 23"/>
              <p:cNvSpPr>
                <a:spLocks noChangeShapeType="1"/>
              </p:cNvSpPr>
              <p:nvPr/>
            </p:nvSpPr>
            <p:spPr bwMode="auto">
              <a:xfrm>
                <a:off x="9360" y="6280"/>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24"/>
              <p:cNvSpPr>
                <a:spLocks noChangeShapeType="1"/>
              </p:cNvSpPr>
              <p:nvPr/>
            </p:nvSpPr>
            <p:spPr bwMode="auto">
              <a:xfrm>
                <a:off x="9360" y="5020"/>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1890179706"/>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3429000" y="228600"/>
            <a:ext cx="3958051" cy="685800"/>
          </a:xfrm>
        </p:spPr>
        <p:txBody>
          <a:bodyPr/>
          <a:lstStyle/>
          <a:p>
            <a:r>
              <a:rPr lang="en-US" altLang="en-US" b="1" dirty="0" smtClean="0">
                <a:effectLst>
                  <a:outerShdw blurRad="38100" dist="38100" dir="2700000" algn="tl">
                    <a:srgbClr val="000000">
                      <a:alpha val="43137"/>
                    </a:srgbClr>
                  </a:outerShdw>
                </a:effectLst>
              </a:rPr>
              <a:t>Example</a:t>
            </a:r>
          </a:p>
        </p:txBody>
      </p:sp>
      <p:sp>
        <p:nvSpPr>
          <p:cNvPr id="3" name="Content Placeholder 2"/>
          <p:cNvSpPr>
            <a:spLocks noGrp="1"/>
          </p:cNvSpPr>
          <p:nvPr>
            <p:ph idx="1"/>
          </p:nvPr>
        </p:nvSpPr>
        <p:spPr>
          <a:solidFill>
            <a:schemeClr val="accent3">
              <a:lumMod val="40000"/>
              <a:lumOff val="60000"/>
            </a:schemeClr>
          </a:solidFill>
        </p:spPr>
        <p:txBody>
          <a:bodyPr/>
          <a:lstStyle/>
          <a:p>
            <a:pPr marL="514350" indent="-514350">
              <a:buFont typeface="+mj-lt"/>
              <a:buAutoNum type="arabicPeriod"/>
              <a:defRPr/>
            </a:pPr>
            <a:r>
              <a:rPr lang="en-US" dirty="0" smtClean="0"/>
              <a:t>Start</a:t>
            </a:r>
          </a:p>
          <a:p>
            <a:pPr marL="514350" indent="-514350">
              <a:buFont typeface="+mj-lt"/>
              <a:buAutoNum type="arabicPeriod"/>
              <a:defRPr/>
            </a:pPr>
            <a:r>
              <a:rPr lang="en-US" dirty="0" smtClean="0"/>
              <a:t>Set sum = 0, counter = 0</a:t>
            </a:r>
          </a:p>
          <a:p>
            <a:pPr marL="514350" indent="-514350">
              <a:buFont typeface="+mj-lt"/>
              <a:buAutoNum type="arabicPeriod"/>
              <a:defRPr/>
            </a:pPr>
            <a:r>
              <a:rPr lang="en-US" dirty="0" smtClean="0"/>
              <a:t>do</a:t>
            </a:r>
          </a:p>
          <a:p>
            <a:pPr marL="542925" lvl="1" indent="0">
              <a:buNone/>
              <a:tabLst>
                <a:tab pos="1255713" algn="l"/>
              </a:tabLst>
              <a:defRPr/>
            </a:pPr>
            <a:r>
              <a:rPr lang="en-US" dirty="0" smtClean="0"/>
              <a:t>3.1	sum = sum + counter</a:t>
            </a:r>
            <a:endParaRPr lang="en-US" dirty="0"/>
          </a:p>
          <a:p>
            <a:pPr marL="542925" lvl="1" indent="0">
              <a:buNone/>
              <a:tabLst>
                <a:tab pos="1255713" algn="l"/>
              </a:tabLst>
              <a:defRPr/>
            </a:pPr>
            <a:r>
              <a:rPr lang="en-US" dirty="0" smtClean="0"/>
              <a:t>3.2	counter = counter + 1</a:t>
            </a:r>
          </a:p>
          <a:p>
            <a:pPr marL="514350" indent="-514350">
              <a:buFont typeface="+mj-lt"/>
              <a:buAutoNum type="arabicPeriod"/>
              <a:defRPr/>
            </a:pPr>
            <a:r>
              <a:rPr lang="en-US" dirty="0"/>
              <a:t>w</a:t>
            </a:r>
            <a:r>
              <a:rPr lang="en-US" dirty="0" smtClean="0"/>
              <a:t>hile (counter &lt; 10) </a:t>
            </a:r>
          </a:p>
          <a:p>
            <a:pPr marL="514350" indent="-514350">
              <a:buFont typeface="+mj-lt"/>
              <a:buAutoNum type="arabicPeriod"/>
              <a:defRPr/>
            </a:pPr>
            <a:r>
              <a:rPr lang="en-US" dirty="0" smtClean="0"/>
              <a:t>Display sum</a:t>
            </a:r>
          </a:p>
          <a:p>
            <a:pPr marL="514350" indent="-514350">
              <a:buFont typeface="+mj-lt"/>
              <a:buAutoNum type="arabicPeriod"/>
              <a:defRPr/>
            </a:pPr>
            <a:r>
              <a:rPr lang="en-US" dirty="0" smtClean="0"/>
              <a:t>End</a:t>
            </a:r>
          </a:p>
          <a:p>
            <a:pPr>
              <a:buFont typeface="Arial" charset="0"/>
              <a:buChar char="•"/>
              <a:defRPr/>
            </a:pPr>
            <a:endParaRPr lang="en-US" dirty="0"/>
          </a:p>
        </p:txBody>
      </p:sp>
    </p:spTree>
    <p:extLst>
      <p:ext uri="{BB962C8B-B14F-4D97-AF65-F5344CB8AC3E}">
        <p14:creationId xmlns:p14="http://schemas.microsoft.com/office/powerpoint/2010/main" val="29153334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2700338" y="144463"/>
            <a:ext cx="5257800" cy="936625"/>
          </a:xfrm>
        </p:spPr>
        <p:txBody>
          <a:bodyPr/>
          <a:lstStyle/>
          <a:p>
            <a:r>
              <a:rPr lang="en-US" altLang="en-US" b="1" dirty="0" smtClean="0">
                <a:effectLst>
                  <a:outerShdw blurRad="38100" dist="38100" dir="2700000" algn="tl">
                    <a:srgbClr val="000000">
                      <a:alpha val="43137"/>
                    </a:srgbClr>
                  </a:outerShdw>
                </a:effectLst>
              </a:rPr>
              <a:t>Flow Chart</a:t>
            </a:r>
          </a:p>
        </p:txBody>
      </p:sp>
      <p:sp>
        <p:nvSpPr>
          <p:cNvPr id="81923" name="AutoShape 2"/>
          <p:cNvSpPr>
            <a:spLocks noChangeArrowheads="1"/>
          </p:cNvSpPr>
          <p:nvPr/>
        </p:nvSpPr>
        <p:spPr bwMode="auto">
          <a:xfrm>
            <a:off x="2649537" y="1245268"/>
            <a:ext cx="1400175" cy="514350"/>
          </a:xfrm>
          <a:prstGeom prst="flowChartTerminator">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2000">
                <a:latin typeface="Calibri" panose="020F0502020204030204" pitchFamily="34" charset="0"/>
              </a:rPr>
              <a:t>Start</a:t>
            </a:r>
            <a:endParaRPr lang="en-US" altLang="en-US" sz="2000"/>
          </a:p>
        </p:txBody>
      </p:sp>
      <p:sp>
        <p:nvSpPr>
          <p:cNvPr id="81924" name="AutoShape 3"/>
          <p:cNvSpPr>
            <a:spLocks noChangeArrowheads="1"/>
          </p:cNvSpPr>
          <p:nvPr/>
        </p:nvSpPr>
        <p:spPr bwMode="auto">
          <a:xfrm>
            <a:off x="2286000" y="2210636"/>
            <a:ext cx="2432050" cy="444583"/>
          </a:xfrm>
          <a:prstGeom prst="flowChartProcess">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2000" dirty="0">
                <a:latin typeface="Calibri" panose="020F0502020204030204" pitchFamily="34" charset="0"/>
              </a:rPr>
              <a:t>s</a:t>
            </a:r>
            <a:r>
              <a:rPr lang="en-US" altLang="en-US" sz="2000" dirty="0" smtClean="0">
                <a:latin typeface="Calibri" panose="020F0502020204030204" pitchFamily="34" charset="0"/>
              </a:rPr>
              <a:t>um </a:t>
            </a:r>
            <a:r>
              <a:rPr lang="en-US" altLang="en-US" sz="2000" dirty="0">
                <a:latin typeface="Calibri" panose="020F0502020204030204" pitchFamily="34" charset="0"/>
              </a:rPr>
              <a:t>= 0, counter = </a:t>
            </a:r>
            <a:r>
              <a:rPr lang="en-US" altLang="en-US" sz="2000" dirty="0" smtClean="0">
                <a:latin typeface="Calibri" panose="020F0502020204030204" pitchFamily="34" charset="0"/>
              </a:rPr>
              <a:t>0</a:t>
            </a:r>
            <a:endParaRPr lang="en-US" altLang="en-US" sz="2000" dirty="0"/>
          </a:p>
        </p:txBody>
      </p:sp>
      <p:sp>
        <p:nvSpPr>
          <p:cNvPr id="81925" name="AutoShape 4"/>
          <p:cNvSpPr>
            <a:spLocks noChangeArrowheads="1"/>
          </p:cNvSpPr>
          <p:nvPr/>
        </p:nvSpPr>
        <p:spPr bwMode="auto">
          <a:xfrm>
            <a:off x="1981200" y="4724400"/>
            <a:ext cx="2736850" cy="892629"/>
          </a:xfrm>
          <a:prstGeom prst="flowChartDecision">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dirty="0">
                <a:latin typeface="Calibri" panose="020F0502020204030204" pitchFamily="34" charset="0"/>
              </a:rPr>
              <a:t>counter &lt; 10</a:t>
            </a:r>
            <a:endParaRPr lang="en-US" altLang="en-US" dirty="0"/>
          </a:p>
        </p:txBody>
      </p:sp>
      <p:sp>
        <p:nvSpPr>
          <p:cNvPr id="81926" name="AutoShape 5"/>
          <p:cNvSpPr>
            <a:spLocks noChangeArrowheads="1"/>
          </p:cNvSpPr>
          <p:nvPr/>
        </p:nvSpPr>
        <p:spPr bwMode="auto">
          <a:xfrm>
            <a:off x="2270125" y="3109245"/>
            <a:ext cx="2447925" cy="384175"/>
          </a:xfrm>
          <a:prstGeom prst="flowChartProcess">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2000" dirty="0">
                <a:latin typeface="Calibri" panose="020F0502020204030204" pitchFamily="34" charset="0"/>
              </a:rPr>
              <a:t>sum = </a:t>
            </a:r>
            <a:r>
              <a:rPr lang="en-US" altLang="en-US" sz="2000" dirty="0" smtClean="0">
                <a:latin typeface="Calibri" panose="020F0502020204030204" pitchFamily="34" charset="0"/>
              </a:rPr>
              <a:t>sum + counter</a:t>
            </a:r>
            <a:endParaRPr lang="en-US" altLang="en-US" sz="2000" dirty="0"/>
          </a:p>
        </p:txBody>
      </p:sp>
      <p:sp>
        <p:nvSpPr>
          <p:cNvPr id="81927" name="AutoShape 6"/>
          <p:cNvSpPr>
            <a:spLocks noChangeArrowheads="1"/>
          </p:cNvSpPr>
          <p:nvPr/>
        </p:nvSpPr>
        <p:spPr bwMode="auto">
          <a:xfrm>
            <a:off x="6677025" y="5557170"/>
            <a:ext cx="1400175" cy="514350"/>
          </a:xfrm>
          <a:prstGeom prst="flowChartTerminator">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2000">
                <a:latin typeface="Calibri" panose="020F0502020204030204" pitchFamily="34" charset="0"/>
              </a:rPr>
              <a:t>End</a:t>
            </a:r>
            <a:endParaRPr lang="en-US" altLang="en-US" sz="2000"/>
          </a:p>
        </p:txBody>
      </p:sp>
      <p:sp>
        <p:nvSpPr>
          <p:cNvPr id="81928" name="AutoShape 7"/>
          <p:cNvSpPr>
            <a:spLocks noChangeArrowheads="1"/>
          </p:cNvSpPr>
          <p:nvPr/>
        </p:nvSpPr>
        <p:spPr bwMode="auto">
          <a:xfrm>
            <a:off x="6324600" y="4765007"/>
            <a:ext cx="2082800" cy="561975"/>
          </a:xfrm>
          <a:prstGeom prst="flowChartInputOutpu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2000" dirty="0">
                <a:latin typeface="Calibri" panose="020F0502020204030204" pitchFamily="34" charset="0"/>
              </a:rPr>
              <a:t>print </a:t>
            </a:r>
            <a:r>
              <a:rPr lang="en-US" altLang="en-US" sz="2000" dirty="0" smtClean="0">
                <a:latin typeface="Calibri" panose="020F0502020204030204" pitchFamily="34" charset="0"/>
              </a:rPr>
              <a:t>sum</a:t>
            </a:r>
            <a:endParaRPr lang="en-US" altLang="en-US" sz="2000" dirty="0"/>
          </a:p>
        </p:txBody>
      </p:sp>
      <p:cxnSp>
        <p:nvCxnSpPr>
          <p:cNvPr id="81929" name="AutoShape 8"/>
          <p:cNvCxnSpPr>
            <a:cxnSpLocks noChangeShapeType="1"/>
          </p:cNvCxnSpPr>
          <p:nvPr/>
        </p:nvCxnSpPr>
        <p:spPr bwMode="auto">
          <a:xfrm>
            <a:off x="3349625" y="1771650"/>
            <a:ext cx="0" cy="4381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1930" name="AutoShape 9"/>
          <p:cNvCxnSpPr>
            <a:cxnSpLocks noChangeShapeType="1"/>
          </p:cNvCxnSpPr>
          <p:nvPr/>
        </p:nvCxnSpPr>
        <p:spPr bwMode="auto">
          <a:xfrm>
            <a:off x="3349625" y="2671095"/>
            <a:ext cx="0" cy="4381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1931" name="AutoShape 10"/>
          <p:cNvCxnSpPr>
            <a:cxnSpLocks noChangeShapeType="1"/>
          </p:cNvCxnSpPr>
          <p:nvPr/>
        </p:nvCxnSpPr>
        <p:spPr bwMode="auto">
          <a:xfrm>
            <a:off x="3349625" y="3493420"/>
            <a:ext cx="0" cy="47942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1932" name="AutoShape 11"/>
          <p:cNvCxnSpPr>
            <a:cxnSpLocks noChangeShapeType="1"/>
            <a:stCxn id="81925" idx="3"/>
          </p:cNvCxnSpPr>
          <p:nvPr/>
        </p:nvCxnSpPr>
        <p:spPr bwMode="auto">
          <a:xfrm>
            <a:off x="4718050" y="5170715"/>
            <a:ext cx="16827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1933" name="AutoShape 12"/>
          <p:cNvCxnSpPr>
            <a:cxnSpLocks noChangeShapeType="1"/>
          </p:cNvCxnSpPr>
          <p:nvPr/>
        </p:nvCxnSpPr>
        <p:spPr bwMode="auto">
          <a:xfrm>
            <a:off x="7391400" y="5326982"/>
            <a:ext cx="0" cy="2301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1934" name="AutoShape 13"/>
          <p:cNvSpPr>
            <a:spLocks noChangeArrowheads="1"/>
          </p:cNvSpPr>
          <p:nvPr/>
        </p:nvSpPr>
        <p:spPr bwMode="auto">
          <a:xfrm>
            <a:off x="2266950" y="3972845"/>
            <a:ext cx="2451099" cy="405707"/>
          </a:xfrm>
          <a:prstGeom prst="flowChartProcess">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2000" dirty="0">
                <a:latin typeface="Calibri" panose="020F0502020204030204" pitchFamily="34" charset="0"/>
              </a:rPr>
              <a:t>counter = </a:t>
            </a:r>
            <a:r>
              <a:rPr lang="en-US" altLang="en-US" sz="2000" dirty="0" smtClean="0">
                <a:latin typeface="Calibri" panose="020F0502020204030204" pitchFamily="34" charset="0"/>
              </a:rPr>
              <a:t>counter + 1</a:t>
            </a:r>
            <a:endParaRPr lang="en-US" altLang="en-US" sz="2000" dirty="0"/>
          </a:p>
        </p:txBody>
      </p:sp>
      <p:cxnSp>
        <p:nvCxnSpPr>
          <p:cNvPr id="81935" name="AutoShape 14"/>
          <p:cNvCxnSpPr>
            <a:cxnSpLocks noChangeShapeType="1"/>
            <a:endCxn id="81925" idx="0"/>
          </p:cNvCxnSpPr>
          <p:nvPr/>
        </p:nvCxnSpPr>
        <p:spPr bwMode="auto">
          <a:xfrm>
            <a:off x="3349625" y="4378552"/>
            <a:ext cx="0" cy="34584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1936" name="AutoShape 15"/>
          <p:cNvCxnSpPr>
            <a:cxnSpLocks noChangeShapeType="1"/>
            <a:stCxn id="81925" idx="1"/>
          </p:cNvCxnSpPr>
          <p:nvPr/>
        </p:nvCxnSpPr>
        <p:spPr bwMode="auto">
          <a:xfrm flipH="1" flipV="1">
            <a:off x="1806575" y="5170714"/>
            <a:ext cx="174625"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1937" name="AutoShape 16"/>
          <p:cNvCxnSpPr>
            <a:cxnSpLocks noChangeShapeType="1"/>
          </p:cNvCxnSpPr>
          <p:nvPr/>
        </p:nvCxnSpPr>
        <p:spPr bwMode="auto">
          <a:xfrm flipV="1">
            <a:off x="1806575" y="3301332"/>
            <a:ext cx="0" cy="186851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1938" name="AutoShape 17"/>
          <p:cNvCxnSpPr>
            <a:cxnSpLocks noChangeShapeType="1"/>
            <a:endCxn id="81926" idx="1"/>
          </p:cNvCxnSpPr>
          <p:nvPr/>
        </p:nvCxnSpPr>
        <p:spPr bwMode="auto">
          <a:xfrm>
            <a:off x="1806575" y="3301332"/>
            <a:ext cx="46355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1939" name="Text Box 18"/>
          <p:cNvSpPr txBox="1">
            <a:spLocks noChangeArrowheads="1"/>
          </p:cNvSpPr>
          <p:nvPr/>
        </p:nvSpPr>
        <p:spPr bwMode="auto">
          <a:xfrm>
            <a:off x="5161748" y="4876800"/>
            <a:ext cx="977900"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100" dirty="0">
                <a:latin typeface="Calibri" panose="020F0502020204030204" pitchFamily="34" charset="0"/>
              </a:rPr>
              <a:t>false</a:t>
            </a:r>
            <a:endParaRPr lang="en-US" altLang="en-US" dirty="0"/>
          </a:p>
        </p:txBody>
      </p:sp>
      <p:sp>
        <p:nvSpPr>
          <p:cNvPr id="81940" name="Text Box 19"/>
          <p:cNvSpPr txBox="1">
            <a:spLocks noChangeArrowheads="1"/>
          </p:cNvSpPr>
          <p:nvPr/>
        </p:nvSpPr>
        <p:spPr bwMode="auto">
          <a:xfrm>
            <a:off x="1003300" y="4011386"/>
            <a:ext cx="977900" cy="26670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100" dirty="0">
                <a:latin typeface="Calibri" panose="020F0502020204030204" pitchFamily="34" charset="0"/>
              </a:rPr>
              <a:t>true</a:t>
            </a:r>
            <a:endParaRPr lang="en-US" altLang="en-US" dirty="0"/>
          </a:p>
        </p:txBody>
      </p:sp>
    </p:spTree>
    <p:extLst>
      <p:ext uri="{BB962C8B-B14F-4D97-AF65-F5344CB8AC3E}">
        <p14:creationId xmlns:p14="http://schemas.microsoft.com/office/powerpoint/2010/main" val="22667910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b="1" dirty="0" smtClean="0">
                <a:effectLst>
                  <a:outerShdw blurRad="38100" dist="38100" dir="2700000" algn="tl">
                    <a:srgbClr val="000000">
                      <a:alpha val="43137"/>
                    </a:srgbClr>
                  </a:outerShdw>
                </a:effectLst>
              </a:rPr>
              <a:t>In-Class Exercise 1</a:t>
            </a:r>
          </a:p>
        </p:txBody>
      </p:sp>
      <p:sp>
        <p:nvSpPr>
          <p:cNvPr id="3" name="Content Placeholder 2"/>
          <p:cNvSpPr>
            <a:spLocks noGrp="1"/>
          </p:cNvSpPr>
          <p:nvPr>
            <p:ph idx="1"/>
          </p:nvPr>
        </p:nvSpPr>
        <p:spPr>
          <a:xfrm>
            <a:off x="457200" y="1600201"/>
            <a:ext cx="8229600" cy="3200400"/>
          </a:xfrm>
          <a:solidFill>
            <a:schemeClr val="accent5">
              <a:lumMod val="60000"/>
              <a:lumOff val="40000"/>
            </a:schemeClr>
          </a:solidFill>
        </p:spPr>
        <p:txBody>
          <a:bodyPr/>
          <a:lstStyle/>
          <a:p>
            <a:r>
              <a:rPr lang="en-US" altLang="en-US" dirty="0" smtClean="0"/>
              <a:t>Develop an algorithm (pseudo code) and flow chart for a program to calculate an average of 15 numbers input by the user. Use pre-test loop</a:t>
            </a:r>
          </a:p>
          <a:p>
            <a:r>
              <a:rPr lang="en-US" altLang="en-US" dirty="0" smtClean="0"/>
              <a:t>Modify your solution above by using the post-test loop.</a:t>
            </a:r>
          </a:p>
          <a:p>
            <a:endParaRPr lang="en-US" altLang="en-US" dirty="0" smtClean="0"/>
          </a:p>
        </p:txBody>
      </p:sp>
    </p:spTree>
    <p:extLst>
      <p:ext uri="{BB962C8B-B14F-4D97-AF65-F5344CB8AC3E}">
        <p14:creationId xmlns:p14="http://schemas.microsoft.com/office/powerpoint/2010/main" val="151317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b="1" dirty="0" smtClean="0">
                <a:effectLst>
                  <a:outerShdw blurRad="38100" dist="38100" dir="2700000" algn="tl">
                    <a:srgbClr val="000000">
                      <a:alpha val="43137"/>
                    </a:srgbClr>
                  </a:outerShdw>
                </a:effectLst>
              </a:rPr>
              <a:t>In-Class Exercise 2</a:t>
            </a:r>
          </a:p>
        </p:txBody>
      </p:sp>
      <p:sp>
        <p:nvSpPr>
          <p:cNvPr id="3" name="Content Placeholder 2"/>
          <p:cNvSpPr>
            <a:spLocks noGrp="1"/>
          </p:cNvSpPr>
          <p:nvPr>
            <p:ph idx="1"/>
          </p:nvPr>
        </p:nvSpPr>
        <p:spPr>
          <a:xfrm>
            <a:off x="457200" y="1600201"/>
            <a:ext cx="8229600" cy="2514600"/>
          </a:xfrm>
          <a:solidFill>
            <a:schemeClr val="accent6">
              <a:lumMod val="40000"/>
              <a:lumOff val="60000"/>
            </a:schemeClr>
          </a:solidFill>
        </p:spPr>
        <p:txBody>
          <a:bodyPr/>
          <a:lstStyle/>
          <a:p>
            <a:r>
              <a:rPr lang="en-US" altLang="en-US" dirty="0" smtClean="0"/>
              <a:t>Develop an algorithm and flow chart to print even numbers between 1 to 50. Use pre-test loop.</a:t>
            </a:r>
          </a:p>
          <a:p>
            <a:r>
              <a:rPr lang="en-US" altLang="en-US" dirty="0" smtClean="0"/>
              <a:t>Modify your solution by using post-test loop.</a:t>
            </a:r>
          </a:p>
        </p:txBody>
      </p:sp>
    </p:spTree>
    <p:extLst>
      <p:ext uri="{BB962C8B-B14F-4D97-AF65-F5344CB8AC3E}">
        <p14:creationId xmlns:p14="http://schemas.microsoft.com/office/powerpoint/2010/main" val="3769024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a:t>
            </a:r>
            <a:r>
              <a:rPr lang="en-US" dirty="0" smtClean="0"/>
              <a:t>Exercise 1</a:t>
            </a:r>
            <a:endParaRPr lang="en-GB" dirty="0"/>
          </a:p>
        </p:txBody>
      </p:sp>
      <p:sp>
        <p:nvSpPr>
          <p:cNvPr id="3" name="Text Placeholder 2"/>
          <p:cNvSpPr>
            <a:spLocks noGrp="1"/>
          </p:cNvSpPr>
          <p:nvPr>
            <p:ph type="body" sz="quarter" idx="13"/>
          </p:nvPr>
        </p:nvSpPr>
        <p:spPr>
          <a:xfrm>
            <a:off x="457200" y="1529154"/>
            <a:ext cx="4876800" cy="4947846"/>
          </a:xfrm>
          <a:prstGeom prst="rect">
            <a:avLst/>
          </a:prstGeom>
          <a:solidFill>
            <a:schemeClr val="accent5"/>
          </a:solidFill>
        </p:spPr>
        <p:txBody>
          <a:bodyPr/>
          <a:lstStyle/>
          <a:p>
            <a:pPr marL="88900" indent="0">
              <a:buNone/>
            </a:pPr>
            <a:r>
              <a:rPr lang="en-US" dirty="0"/>
              <a:t>Identify </a:t>
            </a:r>
            <a:r>
              <a:rPr lang="en-US" dirty="0" smtClean="0"/>
              <a:t>the input, process and output </a:t>
            </a:r>
            <a:r>
              <a:rPr lang="en-US" dirty="0"/>
              <a:t>for a program to calculate employee income tax based on the following formula:</a:t>
            </a:r>
          </a:p>
          <a:p>
            <a:pPr marL="0" indent="0">
              <a:buNone/>
            </a:pPr>
            <a:endParaRPr lang="en-US" dirty="0"/>
          </a:p>
          <a:p>
            <a:pPr marL="1257300" indent="-723900">
              <a:buNone/>
            </a:pPr>
            <a:r>
              <a:rPr lang="en-US" dirty="0"/>
              <a:t>Tax = 0.25 * (monthly income * 11 – number of kids * 450)</a:t>
            </a:r>
          </a:p>
          <a:p>
            <a:pPr marL="0" indent="0">
              <a:buNone/>
            </a:pPr>
            <a:endParaRPr lang="en-US" dirty="0"/>
          </a:p>
          <a:p>
            <a:pPr marL="88900" indent="0">
              <a:buNone/>
            </a:pPr>
            <a:r>
              <a:rPr lang="en-US" dirty="0"/>
              <a:t>Your program will display the name of the employee and amount of tax on the screen.</a:t>
            </a:r>
          </a:p>
        </p:txBody>
      </p:sp>
      <p:sp>
        <p:nvSpPr>
          <p:cNvPr id="4" name="Text Placeholder 3"/>
          <p:cNvSpPr>
            <a:spLocks noGrp="1"/>
          </p:cNvSpPr>
          <p:nvPr>
            <p:ph type="body" sz="quarter" idx="14"/>
          </p:nvPr>
        </p:nvSpPr>
        <p:spPr>
          <a:xfrm>
            <a:off x="5486400" y="1529154"/>
            <a:ext cx="3429000" cy="4490646"/>
          </a:xfrm>
          <a:prstGeom prst="rect">
            <a:avLst/>
          </a:prstGeom>
          <a:solidFill>
            <a:schemeClr val="accent2"/>
          </a:solidFill>
        </p:spPr>
        <p:txBody>
          <a:bodyPr anchor="ctr"/>
          <a:lstStyle/>
          <a:p>
            <a:r>
              <a:rPr lang="en-US" dirty="0"/>
              <a:t>Input data</a:t>
            </a:r>
          </a:p>
          <a:p>
            <a:pPr lvl="1"/>
            <a:r>
              <a:rPr lang="en-US" dirty="0" smtClean="0"/>
              <a:t>Name</a:t>
            </a:r>
          </a:p>
          <a:p>
            <a:pPr lvl="1"/>
            <a:r>
              <a:rPr lang="en-US" dirty="0" smtClean="0"/>
              <a:t>Monthly </a:t>
            </a:r>
            <a:r>
              <a:rPr lang="en-US" dirty="0"/>
              <a:t>income </a:t>
            </a:r>
          </a:p>
          <a:p>
            <a:pPr lvl="1"/>
            <a:r>
              <a:rPr lang="en-US" dirty="0" smtClean="0"/>
              <a:t>Number </a:t>
            </a:r>
            <a:r>
              <a:rPr lang="en-US" dirty="0"/>
              <a:t>of kids </a:t>
            </a:r>
          </a:p>
          <a:p>
            <a:r>
              <a:rPr lang="en-US" dirty="0"/>
              <a:t>Process the input</a:t>
            </a:r>
          </a:p>
          <a:p>
            <a:pPr lvl="1"/>
            <a:r>
              <a:rPr lang="en-US" dirty="0"/>
              <a:t>Tax = 0.25 * </a:t>
            </a:r>
            <a:r>
              <a:rPr lang="en-US" dirty="0" smtClean="0"/>
              <a:t>(Monthly </a:t>
            </a:r>
            <a:r>
              <a:rPr lang="en-US" dirty="0"/>
              <a:t>income * 11 – </a:t>
            </a:r>
            <a:r>
              <a:rPr lang="en-US" dirty="0" smtClean="0"/>
              <a:t>Number </a:t>
            </a:r>
            <a:r>
              <a:rPr lang="en-US" dirty="0"/>
              <a:t>of kids * 450</a:t>
            </a:r>
            <a:r>
              <a:rPr lang="en-US" dirty="0" smtClean="0"/>
              <a:t>)</a:t>
            </a:r>
            <a:endParaRPr lang="en-US" dirty="0"/>
          </a:p>
          <a:p>
            <a:r>
              <a:rPr lang="en-US" dirty="0"/>
              <a:t>Output Data</a:t>
            </a:r>
          </a:p>
          <a:p>
            <a:pPr lvl="1"/>
            <a:r>
              <a:rPr lang="en-US" dirty="0" smtClean="0"/>
              <a:t>Name</a:t>
            </a:r>
          </a:p>
          <a:p>
            <a:pPr lvl="1"/>
            <a:r>
              <a:rPr lang="en-US" dirty="0" smtClean="0"/>
              <a:t>Tax</a:t>
            </a:r>
            <a:endParaRPr lang="en-GB" dirty="0"/>
          </a:p>
        </p:txBody>
      </p:sp>
    </p:spTree>
    <p:extLst>
      <p:ext uri="{BB962C8B-B14F-4D97-AF65-F5344CB8AC3E}">
        <p14:creationId xmlns:p14="http://schemas.microsoft.com/office/powerpoint/2010/main" val="327339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6781800" cy="912113"/>
          </a:xfrm>
        </p:spPr>
        <p:txBody>
          <a:bodyPr/>
          <a:lstStyle/>
          <a:p>
            <a:r>
              <a:rPr lang="en-US" altLang="en-US" dirty="0">
                <a:latin typeface="Trebuchet MS" panose="020B0603020202020204" pitchFamily="34" charset="0"/>
              </a:rPr>
              <a:t>Repetition Structure - </a:t>
            </a:r>
            <a:r>
              <a:rPr lang="en-MY" altLang="en-US" dirty="0"/>
              <a:t>Letting the User Control a Loop</a:t>
            </a:r>
            <a:endParaRPr lang="en-GB" dirty="0"/>
          </a:p>
        </p:txBody>
      </p:sp>
      <p:sp>
        <p:nvSpPr>
          <p:cNvPr id="3" name="Text Placeholder 2"/>
          <p:cNvSpPr>
            <a:spLocks noGrp="1"/>
          </p:cNvSpPr>
          <p:nvPr>
            <p:ph type="body" sz="quarter" idx="13"/>
          </p:nvPr>
        </p:nvSpPr>
        <p:spPr>
          <a:xfrm>
            <a:off x="381000" y="1752600"/>
            <a:ext cx="8229600" cy="1143000"/>
          </a:xfrm>
          <a:prstGeom prst="roundRect">
            <a:avLst>
              <a:gd name="adj" fmla="val 11977"/>
            </a:avLst>
          </a:prstGeom>
          <a:solidFill>
            <a:schemeClr val="accent3"/>
          </a:solidFill>
        </p:spPr>
        <p:txBody>
          <a:bodyPr/>
          <a:lstStyle/>
          <a:p>
            <a:pPr eaLnBrk="1" hangingPunct="1">
              <a:buFont typeface="Arial" panose="020B0604020202020204" pitchFamily="34" charset="0"/>
              <a:buChar char="•"/>
            </a:pPr>
            <a:r>
              <a:rPr lang="en-MY" altLang="en-US" dirty="0"/>
              <a:t>Program can be written so that user input determines loop </a:t>
            </a:r>
            <a:r>
              <a:rPr lang="en-MY" altLang="en-US" dirty="0" smtClean="0"/>
              <a:t>repetition.</a:t>
            </a:r>
            <a:endParaRPr lang="en-MY" altLang="en-US" dirty="0"/>
          </a:p>
        </p:txBody>
      </p:sp>
      <p:sp>
        <p:nvSpPr>
          <p:cNvPr id="4" name="Text Placeholder 2"/>
          <p:cNvSpPr>
            <a:spLocks noGrp="1"/>
          </p:cNvSpPr>
          <p:nvPr>
            <p:ph type="body" sz="quarter" idx="13"/>
          </p:nvPr>
        </p:nvSpPr>
        <p:spPr>
          <a:xfrm>
            <a:off x="381000" y="3124200"/>
            <a:ext cx="8229600" cy="1219200"/>
          </a:xfrm>
          <a:prstGeom prst="roundRect">
            <a:avLst>
              <a:gd name="adj" fmla="val 22503"/>
            </a:avLst>
          </a:prstGeom>
          <a:solidFill>
            <a:schemeClr val="accent1"/>
          </a:solidFill>
        </p:spPr>
        <p:txBody>
          <a:bodyPr/>
          <a:lstStyle/>
          <a:p>
            <a:pPr eaLnBrk="1" hangingPunct="1">
              <a:buFont typeface="Arial" panose="020B0604020202020204" pitchFamily="34" charset="0"/>
              <a:buChar char="•"/>
            </a:pPr>
            <a:r>
              <a:rPr lang="en-MY" altLang="en-US" dirty="0"/>
              <a:t>Used when program processes a list of items, and user knows the number of items</a:t>
            </a:r>
          </a:p>
        </p:txBody>
      </p:sp>
      <p:sp>
        <p:nvSpPr>
          <p:cNvPr id="5" name="Text Placeholder 2"/>
          <p:cNvSpPr>
            <a:spLocks noGrp="1"/>
          </p:cNvSpPr>
          <p:nvPr>
            <p:ph type="body" sz="quarter" idx="13"/>
          </p:nvPr>
        </p:nvSpPr>
        <p:spPr>
          <a:xfrm>
            <a:off x="381000" y="4555958"/>
            <a:ext cx="8229600" cy="1219200"/>
          </a:xfrm>
          <a:prstGeom prst="roundRect">
            <a:avLst>
              <a:gd name="adj" fmla="val 22503"/>
            </a:avLst>
          </a:prstGeom>
          <a:solidFill>
            <a:schemeClr val="accent2"/>
          </a:solidFill>
        </p:spPr>
        <p:txBody>
          <a:bodyPr/>
          <a:lstStyle/>
          <a:p>
            <a:pPr eaLnBrk="1" hangingPunct="1">
              <a:buFont typeface="Arial" panose="020B0604020202020204" pitchFamily="34" charset="0"/>
              <a:buChar char="•"/>
            </a:pPr>
            <a:r>
              <a:rPr lang="en-MY" altLang="en-US" dirty="0"/>
              <a:t>User is prompted before loop. Their input is used to control number of repetitions</a:t>
            </a:r>
          </a:p>
        </p:txBody>
      </p:sp>
    </p:spTree>
    <p:extLst>
      <p:ext uri="{BB962C8B-B14F-4D97-AF65-F5344CB8AC3E}">
        <p14:creationId xmlns:p14="http://schemas.microsoft.com/office/powerpoint/2010/main" val="11017644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816100" y="107157"/>
            <a:ext cx="7315200" cy="868362"/>
          </a:xfrm>
        </p:spPr>
        <p:txBody>
          <a:bodyPr/>
          <a:lstStyle/>
          <a:p>
            <a:pPr marL="342900" indent="-342900"/>
            <a:r>
              <a:rPr lang="en-US" altLang="en-US" sz="4000" b="1" dirty="0" smtClean="0">
                <a:effectLst>
                  <a:outerShdw blurRad="38100" dist="38100" dir="2700000" algn="tl">
                    <a:srgbClr val="000000">
                      <a:alpha val="43137"/>
                    </a:srgbClr>
                  </a:outerShdw>
                </a:effectLst>
                <a:latin typeface="Trebuchet MS" panose="020B0603020202020204" pitchFamily="34" charset="0"/>
              </a:rPr>
              <a:t>Repetition Structure (</a:t>
            </a:r>
            <a:r>
              <a:rPr lang="en-US" altLang="en-US" sz="4000" b="1" i="1" dirty="0" smtClean="0">
                <a:effectLst>
                  <a:outerShdw blurRad="38100" dist="38100" dir="2700000" algn="tl">
                    <a:srgbClr val="000000">
                      <a:alpha val="43137"/>
                    </a:srgbClr>
                  </a:outerShdw>
                </a:effectLst>
                <a:latin typeface="Trebuchet MS" panose="020B0603020202020204" pitchFamily="34" charset="0"/>
              </a:rPr>
              <a:t>cont..</a:t>
            </a:r>
            <a:r>
              <a:rPr lang="en-US" altLang="en-US" sz="4000" b="1" dirty="0" smtClean="0">
                <a:effectLst>
                  <a:outerShdw blurRad="38100" dist="38100" dir="2700000" algn="tl">
                    <a:srgbClr val="000000">
                      <a:alpha val="43137"/>
                    </a:srgbClr>
                  </a:outerShdw>
                </a:effectLst>
                <a:latin typeface="Trebuchet MS" panose="020B0603020202020204" pitchFamily="34" charset="0"/>
              </a:rPr>
              <a:t>)</a:t>
            </a:r>
            <a:endParaRPr lang="en-US" altLang="en-US" sz="4000" b="1" dirty="0" smtClean="0">
              <a:effectLst>
                <a:outerShdw blurRad="38100" dist="38100" dir="2700000" algn="tl">
                  <a:srgbClr val="000000">
                    <a:alpha val="43137"/>
                  </a:srgbClr>
                </a:outerShdw>
              </a:effectLst>
            </a:endParaRPr>
          </a:p>
        </p:txBody>
      </p:sp>
      <p:sp>
        <p:nvSpPr>
          <p:cNvPr id="87043" name="Line 5"/>
          <p:cNvSpPr>
            <a:spLocks noChangeShapeType="1"/>
          </p:cNvSpPr>
          <p:nvPr/>
        </p:nvSpPr>
        <p:spPr bwMode="auto">
          <a:xfrm>
            <a:off x="3962400" y="1905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sz="1600">
              <a:latin typeface="Times New Roman" panose="02020603050405020304" pitchFamily="18" charset="0"/>
              <a:cs typeface="Times New Roman" panose="02020603050405020304" pitchFamily="18" charset="0"/>
            </a:endParaRPr>
          </a:p>
        </p:txBody>
      </p:sp>
      <p:sp>
        <p:nvSpPr>
          <p:cNvPr id="87044" name="Rectangle 6"/>
          <p:cNvSpPr>
            <a:spLocks noChangeArrowheads="1"/>
          </p:cNvSpPr>
          <p:nvPr/>
        </p:nvSpPr>
        <p:spPr bwMode="auto">
          <a:xfrm>
            <a:off x="3200400" y="2209800"/>
            <a:ext cx="15240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err="1">
                <a:latin typeface="Times New Roman" panose="02020603050405020304" pitchFamily="18" charset="0"/>
                <a:cs typeface="Times New Roman" panose="02020603050405020304" pitchFamily="18" charset="0"/>
              </a:rPr>
              <a:t>c</a:t>
            </a:r>
            <a:r>
              <a:rPr lang="en-US" altLang="en-US" sz="1600" dirty="0" err="1" smtClean="0">
                <a:latin typeface="Times New Roman" panose="02020603050405020304" pitchFamily="18" charset="0"/>
                <a:cs typeface="Times New Roman" panose="02020603050405020304" pitchFamily="18" charset="0"/>
              </a:rPr>
              <a:t>nt</a:t>
            </a:r>
            <a:r>
              <a:rPr lang="en-US" altLang="en-US" sz="1600" dirty="0" smtClean="0">
                <a:latin typeface="Times New Roman" panose="02020603050405020304" pitchFamily="18" charset="0"/>
                <a:cs typeface="Times New Roman" panose="02020603050405020304" pitchFamily="18" charset="0"/>
              </a:rPr>
              <a:t> = 0</a:t>
            </a:r>
            <a:endParaRPr lang="en-US" altLang="en-US" sz="1600" dirty="0">
              <a:latin typeface="Times New Roman" panose="02020603050405020304" pitchFamily="18" charset="0"/>
              <a:cs typeface="Times New Roman" panose="02020603050405020304" pitchFamily="18" charset="0"/>
            </a:endParaRPr>
          </a:p>
        </p:txBody>
      </p:sp>
      <p:sp>
        <p:nvSpPr>
          <p:cNvPr id="87047" name="Line 9"/>
          <p:cNvSpPr>
            <a:spLocks noChangeShapeType="1"/>
          </p:cNvSpPr>
          <p:nvPr/>
        </p:nvSpPr>
        <p:spPr bwMode="auto">
          <a:xfrm>
            <a:off x="3962400" y="3352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sz="1600">
              <a:latin typeface="Times New Roman" panose="02020603050405020304" pitchFamily="18" charset="0"/>
              <a:cs typeface="Times New Roman" panose="02020603050405020304" pitchFamily="18" charset="0"/>
            </a:endParaRPr>
          </a:p>
        </p:txBody>
      </p:sp>
      <p:sp>
        <p:nvSpPr>
          <p:cNvPr id="87048" name="AutoShape 10"/>
          <p:cNvSpPr>
            <a:spLocks noChangeArrowheads="1"/>
          </p:cNvSpPr>
          <p:nvPr/>
        </p:nvSpPr>
        <p:spPr bwMode="auto">
          <a:xfrm>
            <a:off x="3124200" y="3810000"/>
            <a:ext cx="1676400" cy="609600"/>
          </a:xfrm>
          <a:prstGeom prst="flowChartDecision">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err="1">
                <a:latin typeface="Times New Roman" panose="02020603050405020304" pitchFamily="18" charset="0"/>
                <a:cs typeface="Times New Roman" panose="02020603050405020304" pitchFamily="18" charset="0"/>
              </a:rPr>
              <a:t>c</a:t>
            </a:r>
            <a:r>
              <a:rPr lang="en-US" altLang="en-US" sz="1600" dirty="0" err="1" smtClean="0">
                <a:latin typeface="Times New Roman" panose="02020603050405020304" pitchFamily="18" charset="0"/>
                <a:cs typeface="Times New Roman" panose="02020603050405020304" pitchFamily="18" charset="0"/>
              </a:rPr>
              <a:t>nt</a:t>
            </a:r>
            <a:r>
              <a:rPr lang="en-US" altLang="en-US" sz="1600" dirty="0" smtClean="0">
                <a:latin typeface="Times New Roman" panose="02020603050405020304" pitchFamily="18" charset="0"/>
                <a:cs typeface="Times New Roman" panose="02020603050405020304" pitchFamily="18" charset="0"/>
              </a:rPr>
              <a:t> &lt; limit</a:t>
            </a:r>
            <a:endParaRPr lang="en-US" altLang="en-US" sz="1600" dirty="0">
              <a:latin typeface="Times New Roman" panose="02020603050405020304" pitchFamily="18" charset="0"/>
              <a:cs typeface="Times New Roman" panose="02020603050405020304" pitchFamily="18" charset="0"/>
            </a:endParaRPr>
          </a:p>
        </p:txBody>
      </p:sp>
      <p:sp>
        <p:nvSpPr>
          <p:cNvPr id="87049" name="Line 11"/>
          <p:cNvSpPr>
            <a:spLocks noChangeShapeType="1"/>
          </p:cNvSpPr>
          <p:nvPr/>
        </p:nvSpPr>
        <p:spPr bwMode="auto">
          <a:xfrm>
            <a:off x="3940175" y="4419600"/>
            <a:ext cx="0" cy="2285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sz="1600">
              <a:latin typeface="Times New Roman" panose="02020603050405020304" pitchFamily="18" charset="0"/>
              <a:cs typeface="Times New Roman" panose="02020603050405020304" pitchFamily="18" charset="0"/>
            </a:endParaRPr>
          </a:p>
        </p:txBody>
      </p:sp>
      <p:sp>
        <p:nvSpPr>
          <p:cNvPr id="87050" name="Line 13"/>
          <p:cNvSpPr>
            <a:spLocks noChangeShapeType="1"/>
          </p:cNvSpPr>
          <p:nvPr/>
        </p:nvSpPr>
        <p:spPr bwMode="auto">
          <a:xfrm>
            <a:off x="3962400" y="5105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sz="1600">
              <a:latin typeface="Times New Roman" panose="02020603050405020304" pitchFamily="18" charset="0"/>
              <a:cs typeface="Times New Roman" panose="02020603050405020304" pitchFamily="18" charset="0"/>
            </a:endParaRPr>
          </a:p>
        </p:txBody>
      </p:sp>
      <p:sp>
        <p:nvSpPr>
          <p:cNvPr id="87051" name="Rectangle 14"/>
          <p:cNvSpPr>
            <a:spLocks noChangeArrowheads="1"/>
          </p:cNvSpPr>
          <p:nvPr/>
        </p:nvSpPr>
        <p:spPr bwMode="auto">
          <a:xfrm>
            <a:off x="3238500" y="5334000"/>
            <a:ext cx="14478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err="1">
                <a:latin typeface="Times New Roman" panose="02020603050405020304" pitchFamily="18" charset="0"/>
                <a:cs typeface="Times New Roman" panose="02020603050405020304" pitchFamily="18" charset="0"/>
              </a:rPr>
              <a:t>c</a:t>
            </a:r>
            <a:r>
              <a:rPr lang="en-US" altLang="en-US" sz="1600" dirty="0" err="1" smtClean="0">
                <a:latin typeface="Times New Roman" panose="02020603050405020304" pitchFamily="18" charset="0"/>
                <a:cs typeface="Times New Roman" panose="02020603050405020304" pitchFamily="18" charset="0"/>
              </a:rPr>
              <a:t>nt</a:t>
            </a:r>
            <a:r>
              <a:rPr lang="en-US" altLang="en-US" sz="1600" dirty="0" smtClean="0">
                <a:latin typeface="Times New Roman" panose="02020603050405020304" pitchFamily="18" charset="0"/>
                <a:cs typeface="Times New Roman" panose="02020603050405020304" pitchFamily="18" charset="0"/>
              </a:rPr>
              <a:t> = </a:t>
            </a:r>
            <a:r>
              <a:rPr lang="en-US" altLang="en-US" sz="1600" dirty="0" err="1" smtClean="0">
                <a:latin typeface="Times New Roman" panose="02020603050405020304" pitchFamily="18" charset="0"/>
                <a:cs typeface="Times New Roman" panose="02020603050405020304" pitchFamily="18" charset="0"/>
              </a:rPr>
              <a:t>cnt</a:t>
            </a:r>
            <a:r>
              <a:rPr lang="en-US" altLang="en-US" sz="1600" dirty="0" smtClean="0">
                <a:latin typeface="Times New Roman" panose="02020603050405020304" pitchFamily="18" charset="0"/>
                <a:cs typeface="Times New Roman" panose="02020603050405020304" pitchFamily="18" charset="0"/>
              </a:rPr>
              <a:t> + 1</a:t>
            </a:r>
            <a:endParaRPr lang="en-US" altLang="en-US" sz="1600" dirty="0">
              <a:latin typeface="Times New Roman" panose="02020603050405020304" pitchFamily="18" charset="0"/>
              <a:cs typeface="Times New Roman" panose="02020603050405020304" pitchFamily="18" charset="0"/>
            </a:endParaRPr>
          </a:p>
        </p:txBody>
      </p:sp>
      <p:sp>
        <p:nvSpPr>
          <p:cNvPr id="87052" name="Line 15"/>
          <p:cNvSpPr>
            <a:spLocks noChangeShapeType="1"/>
          </p:cNvSpPr>
          <p:nvPr/>
        </p:nvSpPr>
        <p:spPr bwMode="auto">
          <a:xfrm>
            <a:off x="3962400" y="5715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sz="1600">
              <a:latin typeface="Times New Roman" panose="02020603050405020304" pitchFamily="18" charset="0"/>
              <a:cs typeface="Times New Roman" panose="02020603050405020304" pitchFamily="18" charset="0"/>
            </a:endParaRPr>
          </a:p>
        </p:txBody>
      </p:sp>
      <p:sp>
        <p:nvSpPr>
          <p:cNvPr id="87053" name="Line 16"/>
          <p:cNvSpPr>
            <a:spLocks noChangeShapeType="1"/>
          </p:cNvSpPr>
          <p:nvPr/>
        </p:nvSpPr>
        <p:spPr bwMode="auto">
          <a:xfrm flipH="1">
            <a:off x="2514600" y="60198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sz="1600">
              <a:latin typeface="Times New Roman" panose="02020603050405020304" pitchFamily="18" charset="0"/>
              <a:cs typeface="Times New Roman" panose="02020603050405020304" pitchFamily="18" charset="0"/>
            </a:endParaRPr>
          </a:p>
        </p:txBody>
      </p:sp>
      <p:sp>
        <p:nvSpPr>
          <p:cNvPr id="87054" name="Line 17"/>
          <p:cNvSpPr>
            <a:spLocks noChangeShapeType="1"/>
          </p:cNvSpPr>
          <p:nvPr/>
        </p:nvSpPr>
        <p:spPr bwMode="auto">
          <a:xfrm flipV="1">
            <a:off x="2514600" y="3581400"/>
            <a:ext cx="0" cy="2438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sz="1600">
              <a:latin typeface="Times New Roman" panose="02020603050405020304" pitchFamily="18" charset="0"/>
              <a:cs typeface="Times New Roman" panose="02020603050405020304" pitchFamily="18" charset="0"/>
            </a:endParaRPr>
          </a:p>
        </p:txBody>
      </p:sp>
      <p:sp>
        <p:nvSpPr>
          <p:cNvPr id="87055" name="Line 18"/>
          <p:cNvSpPr>
            <a:spLocks noChangeShapeType="1"/>
          </p:cNvSpPr>
          <p:nvPr/>
        </p:nvSpPr>
        <p:spPr bwMode="auto">
          <a:xfrm>
            <a:off x="2514600" y="35814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sz="1600">
              <a:latin typeface="Times New Roman" panose="02020603050405020304" pitchFamily="18" charset="0"/>
              <a:cs typeface="Times New Roman" panose="02020603050405020304" pitchFamily="18" charset="0"/>
            </a:endParaRPr>
          </a:p>
        </p:txBody>
      </p:sp>
      <p:sp>
        <p:nvSpPr>
          <p:cNvPr id="87056" name="Line 19"/>
          <p:cNvSpPr>
            <a:spLocks noChangeShapeType="1"/>
          </p:cNvSpPr>
          <p:nvPr/>
        </p:nvSpPr>
        <p:spPr bwMode="auto">
          <a:xfrm>
            <a:off x="4800600" y="41148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sz="1600">
              <a:latin typeface="Times New Roman" panose="02020603050405020304" pitchFamily="18" charset="0"/>
              <a:cs typeface="Times New Roman" panose="02020603050405020304" pitchFamily="18" charset="0"/>
            </a:endParaRPr>
          </a:p>
        </p:txBody>
      </p:sp>
      <p:sp>
        <p:nvSpPr>
          <p:cNvPr id="87057" name="Rectangle 24"/>
          <p:cNvSpPr>
            <a:spLocks noChangeArrowheads="1"/>
          </p:cNvSpPr>
          <p:nvPr/>
        </p:nvSpPr>
        <p:spPr bwMode="auto">
          <a:xfrm>
            <a:off x="4615622" y="3733800"/>
            <a:ext cx="7945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latin typeface="Times New Roman" panose="02020603050405020304" pitchFamily="18" charset="0"/>
                <a:cs typeface="Times New Roman" panose="02020603050405020304" pitchFamily="18" charset="0"/>
              </a:rPr>
              <a:t>FALSE</a:t>
            </a:r>
          </a:p>
        </p:txBody>
      </p:sp>
      <p:sp>
        <p:nvSpPr>
          <p:cNvPr id="87058" name="Rectangle 25"/>
          <p:cNvSpPr>
            <a:spLocks noChangeArrowheads="1"/>
          </p:cNvSpPr>
          <p:nvPr/>
        </p:nvSpPr>
        <p:spPr bwMode="auto">
          <a:xfrm>
            <a:off x="4007327" y="4343400"/>
            <a:ext cx="718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latin typeface="Times New Roman" panose="02020603050405020304" pitchFamily="18" charset="0"/>
                <a:cs typeface="Times New Roman" panose="02020603050405020304" pitchFamily="18" charset="0"/>
              </a:rPr>
              <a:t>TRUE</a:t>
            </a:r>
          </a:p>
        </p:txBody>
      </p:sp>
      <p:sp>
        <p:nvSpPr>
          <p:cNvPr id="87059" name="Flowchart: Terminator 42"/>
          <p:cNvSpPr>
            <a:spLocks noChangeArrowheads="1"/>
          </p:cNvSpPr>
          <p:nvPr/>
        </p:nvSpPr>
        <p:spPr bwMode="auto">
          <a:xfrm>
            <a:off x="3505200" y="1524000"/>
            <a:ext cx="914400" cy="381000"/>
          </a:xfrm>
          <a:prstGeom prst="flowChartTermina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latin typeface="Times New Roman" panose="02020603050405020304" pitchFamily="18" charset="0"/>
                <a:cs typeface="Times New Roman" panose="02020603050405020304" pitchFamily="18" charset="0"/>
              </a:rPr>
              <a:t>Start</a:t>
            </a:r>
            <a:endParaRPr lang="en-MY" altLang="en-US" sz="1600">
              <a:latin typeface="Times New Roman" panose="02020603050405020304" pitchFamily="18" charset="0"/>
              <a:cs typeface="Times New Roman" panose="02020603050405020304" pitchFamily="18" charset="0"/>
            </a:endParaRPr>
          </a:p>
        </p:txBody>
      </p:sp>
      <p:sp>
        <p:nvSpPr>
          <p:cNvPr id="87060" name="Flowchart: Data 43"/>
          <p:cNvSpPr>
            <a:spLocks noChangeArrowheads="1"/>
          </p:cNvSpPr>
          <p:nvPr/>
        </p:nvSpPr>
        <p:spPr bwMode="auto">
          <a:xfrm>
            <a:off x="2667000" y="4648200"/>
            <a:ext cx="2689225" cy="457200"/>
          </a:xfrm>
          <a:prstGeom prst="flowChartInputOutpu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latin typeface="Times New Roman" panose="02020603050405020304" pitchFamily="18" charset="0"/>
                <a:cs typeface="Times New Roman" panose="02020603050405020304" pitchFamily="18" charset="0"/>
              </a:rPr>
              <a:t>Print “Radziah”</a:t>
            </a:r>
            <a:endParaRPr lang="en-MY" altLang="en-US" sz="1600">
              <a:latin typeface="Times New Roman" panose="02020603050405020304" pitchFamily="18" charset="0"/>
              <a:cs typeface="Times New Roman" panose="02020603050405020304" pitchFamily="18" charset="0"/>
            </a:endParaRPr>
          </a:p>
        </p:txBody>
      </p:sp>
      <p:sp>
        <p:nvSpPr>
          <p:cNvPr id="87061" name="Flowchart: Terminator 44"/>
          <p:cNvSpPr>
            <a:spLocks noChangeArrowheads="1"/>
          </p:cNvSpPr>
          <p:nvPr/>
        </p:nvSpPr>
        <p:spPr bwMode="auto">
          <a:xfrm>
            <a:off x="5334000" y="3886200"/>
            <a:ext cx="914400" cy="381000"/>
          </a:xfrm>
          <a:prstGeom prst="flowChartTermina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latin typeface="Times New Roman" panose="02020603050405020304" pitchFamily="18" charset="0"/>
                <a:cs typeface="Times New Roman" panose="02020603050405020304" pitchFamily="18" charset="0"/>
              </a:rPr>
              <a:t>End</a:t>
            </a:r>
            <a:endParaRPr lang="en-MY" altLang="en-US" sz="1600">
              <a:latin typeface="Times New Roman" panose="02020603050405020304" pitchFamily="18" charset="0"/>
              <a:cs typeface="Times New Roman" panose="02020603050405020304" pitchFamily="18" charset="0"/>
            </a:endParaRPr>
          </a:p>
        </p:txBody>
      </p:sp>
      <p:sp>
        <p:nvSpPr>
          <p:cNvPr id="87062" name="Flowchart: Data 43"/>
          <p:cNvSpPr>
            <a:spLocks noChangeArrowheads="1"/>
          </p:cNvSpPr>
          <p:nvPr/>
        </p:nvSpPr>
        <p:spPr bwMode="auto">
          <a:xfrm>
            <a:off x="2743200" y="2895600"/>
            <a:ext cx="2362200" cy="457200"/>
          </a:xfrm>
          <a:prstGeom prst="flowChartInputOutpu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latin typeface="Times New Roman" panose="02020603050405020304" pitchFamily="18" charset="0"/>
                <a:cs typeface="Times New Roman" panose="02020603050405020304" pitchFamily="18" charset="0"/>
              </a:rPr>
              <a:t>Get limit</a:t>
            </a:r>
            <a:endParaRPr lang="en-MY" altLang="en-US" sz="1600">
              <a:latin typeface="Times New Roman" panose="02020603050405020304" pitchFamily="18" charset="0"/>
              <a:cs typeface="Times New Roman" panose="02020603050405020304" pitchFamily="18" charset="0"/>
            </a:endParaRPr>
          </a:p>
        </p:txBody>
      </p:sp>
      <p:sp>
        <p:nvSpPr>
          <p:cNvPr id="26" name="Line 5"/>
          <p:cNvSpPr>
            <a:spLocks noChangeShapeType="1"/>
          </p:cNvSpPr>
          <p:nvPr/>
        </p:nvSpPr>
        <p:spPr bwMode="auto">
          <a:xfrm>
            <a:off x="3962400" y="2590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343535"/>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73189"/>
            <a:ext cx="6781800" cy="912113"/>
          </a:xfrm>
        </p:spPr>
        <p:txBody>
          <a:bodyPr/>
          <a:lstStyle/>
          <a:p>
            <a:r>
              <a:rPr lang="en-US" altLang="en-US" dirty="0">
                <a:latin typeface="Trebuchet MS" panose="020B0603020202020204" pitchFamily="34" charset="0"/>
              </a:rPr>
              <a:t>Repetition Structure - </a:t>
            </a:r>
            <a:r>
              <a:rPr lang="en-MY" altLang="en-US" dirty="0"/>
              <a:t>Sentinels</a:t>
            </a:r>
            <a:endParaRPr lang="en-GB" dirty="0"/>
          </a:p>
        </p:txBody>
      </p:sp>
      <p:sp>
        <p:nvSpPr>
          <p:cNvPr id="3" name="Text Placeholder 2"/>
          <p:cNvSpPr>
            <a:spLocks noGrp="1"/>
          </p:cNvSpPr>
          <p:nvPr>
            <p:ph type="body" sz="quarter" idx="13"/>
          </p:nvPr>
        </p:nvSpPr>
        <p:spPr>
          <a:xfrm>
            <a:off x="381000" y="2133600"/>
            <a:ext cx="8229600" cy="838200"/>
          </a:xfrm>
          <a:prstGeom prst="roundRect">
            <a:avLst>
              <a:gd name="adj" fmla="val 27288"/>
            </a:avLst>
          </a:prstGeom>
          <a:solidFill>
            <a:schemeClr val="accent3"/>
          </a:solidFill>
        </p:spPr>
        <p:txBody>
          <a:bodyPr/>
          <a:lstStyle/>
          <a:p>
            <a:pPr eaLnBrk="1" hangingPunct="1">
              <a:buFont typeface="Arial" panose="020B0604020202020204" pitchFamily="34" charset="0"/>
              <a:buChar char="•"/>
            </a:pPr>
            <a:r>
              <a:rPr lang="en-MY" altLang="en-US" dirty="0"/>
              <a:t>sentinel: value in a list of values that indicates end of data</a:t>
            </a:r>
          </a:p>
        </p:txBody>
      </p:sp>
      <p:sp>
        <p:nvSpPr>
          <p:cNvPr id="4" name="Text Placeholder 2"/>
          <p:cNvSpPr>
            <a:spLocks noGrp="1"/>
          </p:cNvSpPr>
          <p:nvPr>
            <p:ph type="body" sz="quarter" idx="13"/>
          </p:nvPr>
        </p:nvSpPr>
        <p:spPr>
          <a:xfrm>
            <a:off x="381000" y="3124200"/>
            <a:ext cx="8229600" cy="1066800"/>
          </a:xfrm>
          <a:prstGeom prst="roundRect">
            <a:avLst>
              <a:gd name="adj" fmla="val 22503"/>
            </a:avLst>
          </a:prstGeom>
          <a:solidFill>
            <a:schemeClr val="accent1"/>
          </a:solidFill>
        </p:spPr>
        <p:txBody>
          <a:bodyPr/>
          <a:lstStyle/>
          <a:p>
            <a:pPr eaLnBrk="1" hangingPunct="1">
              <a:buFont typeface="Arial" panose="020B0604020202020204" pitchFamily="34" charset="0"/>
              <a:buChar char="•"/>
            </a:pPr>
            <a:r>
              <a:rPr lang="en-MY" altLang="en-US" dirty="0"/>
              <a:t>Special value that cannot be confused with a valid value, </a:t>
            </a:r>
            <a:r>
              <a:rPr lang="en-MY" altLang="en-US" i="1" dirty="0"/>
              <a:t>e.g., -999 for a test score</a:t>
            </a:r>
            <a:endParaRPr lang="en-MY" altLang="en-US" dirty="0"/>
          </a:p>
        </p:txBody>
      </p:sp>
      <p:sp>
        <p:nvSpPr>
          <p:cNvPr id="5" name="Text Placeholder 2"/>
          <p:cNvSpPr>
            <a:spLocks noGrp="1"/>
          </p:cNvSpPr>
          <p:nvPr>
            <p:ph type="body" sz="quarter" idx="13"/>
          </p:nvPr>
        </p:nvSpPr>
        <p:spPr>
          <a:xfrm>
            <a:off x="409074" y="4375484"/>
            <a:ext cx="8229600" cy="1219200"/>
          </a:xfrm>
          <a:prstGeom prst="roundRect">
            <a:avLst>
              <a:gd name="adj" fmla="val 22503"/>
            </a:avLst>
          </a:prstGeom>
          <a:solidFill>
            <a:schemeClr val="accent2"/>
          </a:solidFill>
        </p:spPr>
        <p:txBody>
          <a:bodyPr/>
          <a:lstStyle/>
          <a:p>
            <a:pPr eaLnBrk="1" hangingPunct="1">
              <a:buFont typeface="Arial" panose="020B0604020202020204" pitchFamily="34" charset="0"/>
              <a:buChar char="•"/>
            </a:pPr>
            <a:r>
              <a:rPr lang="en-MY" altLang="en-US" dirty="0"/>
              <a:t>Used to terminate input when user may not know how many values will be entered</a:t>
            </a:r>
          </a:p>
        </p:txBody>
      </p:sp>
    </p:spTree>
    <p:extLst>
      <p:ext uri="{BB962C8B-B14F-4D97-AF65-F5344CB8AC3E}">
        <p14:creationId xmlns:p14="http://schemas.microsoft.com/office/powerpoint/2010/main" val="307342794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05000" y="152400"/>
            <a:ext cx="7010400" cy="1143000"/>
          </a:xfrm>
        </p:spPr>
        <p:txBody>
          <a:bodyPr/>
          <a:lstStyle/>
          <a:p>
            <a:pPr marL="342900" indent="-342900"/>
            <a:r>
              <a:rPr lang="en-US" altLang="en-US" sz="4000" b="1" dirty="0" smtClean="0">
                <a:effectLst>
                  <a:outerShdw blurRad="38100" dist="38100" dir="2700000" algn="tl">
                    <a:srgbClr val="000000">
                      <a:alpha val="43137"/>
                    </a:srgbClr>
                  </a:outerShdw>
                </a:effectLst>
                <a:latin typeface="Trebuchet MS" panose="020B0603020202020204" pitchFamily="34" charset="0"/>
              </a:rPr>
              <a:t>Repetition Structure - </a:t>
            </a:r>
            <a:r>
              <a:rPr lang="en-MY" altLang="en-US" sz="4000" b="1" dirty="0" smtClean="0">
                <a:effectLst>
                  <a:outerShdw blurRad="38100" dist="38100" dir="2700000" algn="tl">
                    <a:srgbClr val="000000">
                      <a:alpha val="43137"/>
                    </a:srgbClr>
                  </a:outerShdw>
                </a:effectLst>
              </a:rPr>
              <a:t>Sentinels</a:t>
            </a:r>
            <a:endParaRPr lang="en-US" altLang="en-US" sz="4000" b="1" dirty="0" smtClean="0">
              <a:effectLst>
                <a:outerShdw blurRad="38100" dist="38100" dir="2700000" algn="tl">
                  <a:srgbClr val="000000">
                    <a:alpha val="43137"/>
                  </a:srgbClr>
                </a:outerShdw>
              </a:effectLst>
            </a:endParaRPr>
          </a:p>
        </p:txBody>
      </p:sp>
      <p:sp>
        <p:nvSpPr>
          <p:cNvPr id="100354" name="AutoShape 2"/>
          <p:cNvSpPr>
            <a:spLocks noChangeArrowheads="1"/>
          </p:cNvSpPr>
          <p:nvPr/>
        </p:nvSpPr>
        <p:spPr bwMode="auto">
          <a:xfrm>
            <a:off x="762000" y="1828800"/>
            <a:ext cx="7543800" cy="3581400"/>
          </a:xfrm>
          <a:prstGeom prst="roundRect">
            <a:avLst>
              <a:gd name="adj" fmla="val 16667"/>
            </a:avLst>
          </a:prstGeom>
          <a:solidFill>
            <a:schemeClr val="accent6">
              <a:lumMod val="20000"/>
              <a:lumOff val="80000"/>
            </a:schemeClr>
          </a:solidFill>
          <a:ln w="9525">
            <a:solidFill>
              <a:srgbClr val="000000"/>
            </a:solidFill>
            <a:round/>
            <a:headEnd/>
            <a:tailEnd/>
          </a:ln>
        </p:spPr>
        <p:txBody>
          <a:bodyPr/>
          <a:lstStyle/>
          <a:p>
            <a:pPr>
              <a:spcAft>
                <a:spcPts val="1000"/>
              </a:spcAft>
              <a:defRPr/>
            </a:pPr>
            <a:r>
              <a:rPr lang="en-MY" sz="2000" dirty="0" smtClean="0">
                <a:latin typeface="Courier New" pitchFamily="49" charset="0"/>
              </a:rPr>
              <a:t>Algorithm: </a:t>
            </a:r>
            <a:r>
              <a:rPr lang="en-MY" sz="2000" dirty="0">
                <a:latin typeface="Courier New" pitchFamily="49" charset="0"/>
              </a:rPr>
              <a:t>Loop control by sentinel value </a:t>
            </a:r>
          </a:p>
          <a:p>
            <a:pPr lvl="1" indent="-457200">
              <a:buFont typeface="+mj-lt"/>
              <a:buAutoNum type="arabicPeriod"/>
              <a:defRPr/>
            </a:pPr>
            <a:r>
              <a:rPr lang="en-MY" sz="2000" dirty="0" smtClean="0">
                <a:latin typeface="Courier New" pitchFamily="49" charset="0"/>
              </a:rPr>
              <a:t>Start</a:t>
            </a:r>
            <a:endParaRPr lang="en-MY" sz="2000" dirty="0">
              <a:latin typeface="Courier New" pitchFamily="49" charset="0"/>
            </a:endParaRPr>
          </a:p>
          <a:p>
            <a:pPr lvl="1" indent="-457200">
              <a:buFont typeface="+mj-lt"/>
              <a:buAutoNum type="arabicPeriod"/>
              <a:defRPr/>
            </a:pPr>
            <a:r>
              <a:rPr lang="en-MY" sz="2000" dirty="0">
                <a:latin typeface="Courier New" pitchFamily="49" charset="0"/>
              </a:rPr>
              <a:t>Set repeat = 1</a:t>
            </a:r>
          </a:p>
          <a:p>
            <a:pPr lvl="1" indent="-457200">
              <a:buFont typeface="+mj-lt"/>
              <a:buAutoNum type="arabicPeriod"/>
              <a:defRPr/>
            </a:pPr>
            <a:r>
              <a:rPr lang="en-MY" sz="2000" dirty="0">
                <a:latin typeface="Courier New" pitchFamily="49" charset="0"/>
              </a:rPr>
              <a:t>while (repeat == 1)</a:t>
            </a:r>
          </a:p>
          <a:p>
            <a:pPr lvl="2" indent="-457200">
              <a:defRPr/>
            </a:pPr>
            <a:r>
              <a:rPr lang="en-MY" sz="2000" dirty="0">
                <a:latin typeface="Courier New" pitchFamily="49" charset="0"/>
              </a:rPr>
              <a:t>3.1 Read no1</a:t>
            </a:r>
          </a:p>
          <a:p>
            <a:pPr lvl="2" indent="-457200">
              <a:defRPr/>
            </a:pPr>
            <a:r>
              <a:rPr lang="en-US" sz="2000" dirty="0">
                <a:latin typeface="Courier New" pitchFamily="49" charset="0"/>
              </a:rPr>
              <a:t>3.2 </a:t>
            </a:r>
            <a:r>
              <a:rPr lang="en-MY" sz="2000" dirty="0">
                <a:latin typeface="Courier New" pitchFamily="49" charset="0"/>
              </a:rPr>
              <a:t>Read no2</a:t>
            </a:r>
          </a:p>
          <a:p>
            <a:pPr lvl="2" indent="-457200">
              <a:defRPr/>
            </a:pPr>
            <a:r>
              <a:rPr lang="en-MY" sz="2000" dirty="0">
                <a:latin typeface="Courier New" pitchFamily="49" charset="0"/>
              </a:rPr>
              <a:t>3.4 Print no1 + no2</a:t>
            </a:r>
          </a:p>
          <a:p>
            <a:pPr marL="457200" indent="-457200">
              <a:defRPr/>
            </a:pPr>
            <a:r>
              <a:rPr lang="en-MY" sz="2000" dirty="0">
                <a:latin typeface="Courier New" pitchFamily="49" charset="0"/>
              </a:rPr>
              <a:t>	3.5 Read repeat </a:t>
            </a:r>
          </a:p>
          <a:p>
            <a:pPr lvl="1" indent="-457200">
              <a:defRPr/>
            </a:pPr>
            <a:r>
              <a:rPr lang="en-MY" sz="2000" dirty="0">
                <a:latin typeface="Courier New" pitchFamily="49" charset="0"/>
              </a:rPr>
              <a:t>4. </a:t>
            </a:r>
            <a:r>
              <a:rPr lang="en-MY" sz="2000" dirty="0" err="1">
                <a:latin typeface="Courier New" pitchFamily="49" charset="0"/>
              </a:rPr>
              <a:t>end_while</a:t>
            </a:r>
            <a:endParaRPr lang="en-MY" sz="2000" dirty="0">
              <a:latin typeface="Courier New" pitchFamily="49" charset="0"/>
            </a:endParaRPr>
          </a:p>
          <a:p>
            <a:pPr lvl="1" indent="-457200">
              <a:defRPr/>
            </a:pPr>
            <a:r>
              <a:rPr lang="en-MY" sz="2000" dirty="0">
                <a:latin typeface="Courier New" pitchFamily="49" charset="0"/>
              </a:rPr>
              <a:t>5. End</a:t>
            </a:r>
            <a:endParaRPr lang="en-US" sz="2000" dirty="0">
              <a:latin typeface="Arial" charset="0"/>
            </a:endParaRPr>
          </a:p>
        </p:txBody>
      </p:sp>
    </p:spTree>
    <p:extLst>
      <p:ext uri="{BB962C8B-B14F-4D97-AF65-F5344CB8AC3E}">
        <p14:creationId xmlns:p14="http://schemas.microsoft.com/office/powerpoint/2010/main" val="661598364"/>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68313" y="0"/>
            <a:ext cx="8229600" cy="765175"/>
          </a:xfrm>
        </p:spPr>
        <p:txBody>
          <a:bodyPr/>
          <a:lstStyle/>
          <a:p>
            <a:r>
              <a:rPr lang="en-US" altLang="en-US" b="1" dirty="0" smtClean="0">
                <a:effectLst>
                  <a:outerShdw blurRad="38100" dist="38100" dir="2700000" algn="tl">
                    <a:srgbClr val="000000">
                      <a:alpha val="43137"/>
                    </a:srgbClr>
                  </a:outerShdw>
                </a:effectLst>
              </a:rPr>
              <a:t>In-Class Exercise 1</a:t>
            </a:r>
          </a:p>
        </p:txBody>
      </p:sp>
      <p:sp>
        <p:nvSpPr>
          <p:cNvPr id="3" name="Content Placeholder 2"/>
          <p:cNvSpPr>
            <a:spLocks noGrp="1"/>
          </p:cNvSpPr>
          <p:nvPr>
            <p:ph idx="1"/>
          </p:nvPr>
        </p:nvSpPr>
        <p:spPr>
          <a:xfrm>
            <a:off x="496387" y="990600"/>
            <a:ext cx="8229600" cy="5407025"/>
          </a:xfrm>
          <a:solidFill>
            <a:schemeClr val="accent5">
              <a:lumMod val="40000"/>
              <a:lumOff val="60000"/>
            </a:schemeClr>
          </a:solidFill>
        </p:spPr>
        <p:txBody>
          <a:bodyPr/>
          <a:lstStyle/>
          <a:p>
            <a:pPr marL="0" indent="0">
              <a:buNone/>
              <a:defRPr/>
            </a:pPr>
            <a:r>
              <a:rPr lang="en-US" dirty="0" smtClean="0"/>
              <a:t>Trace the following pseudo code:</a:t>
            </a:r>
          </a:p>
          <a:p>
            <a:pPr marL="514350" indent="-514350">
              <a:buFont typeface="Arial" charset="0"/>
              <a:buAutoNum type="arabicPeriod"/>
              <a:defRPr/>
            </a:pPr>
            <a:r>
              <a:rPr lang="en-US" dirty="0" smtClean="0"/>
              <a:t>Start</a:t>
            </a:r>
          </a:p>
          <a:p>
            <a:pPr marL="514350" indent="-514350">
              <a:buFont typeface="Arial" charset="0"/>
              <a:buAutoNum type="arabicPeriod"/>
              <a:defRPr/>
            </a:pPr>
            <a:r>
              <a:rPr lang="en-US" dirty="0" smtClean="0"/>
              <a:t>Set product = 1, number = 1, count = 20</a:t>
            </a:r>
          </a:p>
          <a:p>
            <a:pPr marL="514350" indent="-514350">
              <a:buFont typeface="Arial" charset="0"/>
              <a:buAutoNum type="arabicPeriod"/>
              <a:defRPr/>
            </a:pPr>
            <a:r>
              <a:rPr lang="en-US" dirty="0" smtClean="0"/>
              <a:t>Calculate: </a:t>
            </a:r>
            <a:r>
              <a:rPr lang="en-US" dirty="0" err="1" smtClean="0"/>
              <a:t>lastNumber</a:t>
            </a:r>
            <a:r>
              <a:rPr lang="en-US" dirty="0" smtClean="0"/>
              <a:t> = 2 * count – 1</a:t>
            </a:r>
          </a:p>
          <a:p>
            <a:pPr marL="514350" indent="-514350">
              <a:buFont typeface="Arial" charset="0"/>
              <a:buAutoNum type="arabicPeriod"/>
              <a:defRPr/>
            </a:pPr>
            <a:r>
              <a:rPr lang="en-US" dirty="0" smtClean="0"/>
              <a:t>while (number &lt;= </a:t>
            </a:r>
            <a:r>
              <a:rPr lang="en-US" dirty="0" err="1" smtClean="0"/>
              <a:t>lastNumber</a:t>
            </a:r>
            <a:r>
              <a:rPr lang="en-US" dirty="0" smtClean="0"/>
              <a:t>)</a:t>
            </a:r>
          </a:p>
          <a:p>
            <a:pPr marL="542925" lvl="1" indent="0">
              <a:buNone/>
              <a:tabLst>
                <a:tab pos="1165225" algn="l"/>
              </a:tabLst>
              <a:defRPr/>
            </a:pPr>
            <a:r>
              <a:rPr lang="en-US" dirty="0" smtClean="0"/>
              <a:t>4.1	product = product * number</a:t>
            </a:r>
          </a:p>
          <a:p>
            <a:pPr marL="542925" lvl="1" indent="0">
              <a:buNone/>
              <a:tabLst>
                <a:tab pos="1165225" algn="l"/>
              </a:tabLst>
              <a:defRPr/>
            </a:pPr>
            <a:r>
              <a:rPr lang="en-US" dirty="0" smtClean="0"/>
              <a:t>4.2	</a:t>
            </a:r>
            <a:r>
              <a:rPr lang="en-US" dirty="0"/>
              <a:t>n</a:t>
            </a:r>
            <a:r>
              <a:rPr lang="en-US" dirty="0" smtClean="0"/>
              <a:t>umber = number + 2</a:t>
            </a:r>
          </a:p>
          <a:p>
            <a:pPr marL="514350" indent="-514350">
              <a:buFont typeface="Arial" charset="0"/>
              <a:buAutoNum type="arabicPeriod"/>
              <a:defRPr/>
            </a:pPr>
            <a:r>
              <a:rPr lang="en-US" dirty="0" err="1" smtClean="0"/>
              <a:t>end_while</a:t>
            </a:r>
            <a:endParaRPr lang="en-US" dirty="0" smtClean="0"/>
          </a:p>
          <a:p>
            <a:pPr marL="514350" indent="-514350">
              <a:buFont typeface="Arial" charset="0"/>
              <a:buAutoNum type="arabicPeriod"/>
              <a:defRPr/>
            </a:pPr>
            <a:r>
              <a:rPr lang="en-US" dirty="0" smtClean="0"/>
              <a:t>Display product</a:t>
            </a:r>
            <a:endParaRPr lang="en-US" dirty="0"/>
          </a:p>
        </p:txBody>
      </p:sp>
    </p:spTree>
    <p:extLst>
      <p:ext uri="{BB962C8B-B14F-4D97-AF65-F5344CB8AC3E}">
        <p14:creationId xmlns:p14="http://schemas.microsoft.com/office/powerpoint/2010/main" val="341502004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b="1" dirty="0" smtClean="0">
                <a:effectLst>
                  <a:outerShdw blurRad="38100" dist="38100" dir="2700000" algn="tl">
                    <a:srgbClr val="000000">
                      <a:alpha val="43137"/>
                    </a:srgbClr>
                  </a:outerShdw>
                </a:effectLst>
              </a:rPr>
              <a:t>In-Class Exercise </a:t>
            </a:r>
            <a:r>
              <a:rPr lang="en-US" altLang="en-US" b="1" dirty="0">
                <a:effectLst>
                  <a:outerShdw blurRad="38100" dist="38100" dir="2700000" algn="tl">
                    <a:srgbClr val="000000">
                      <a:alpha val="43137"/>
                    </a:srgbClr>
                  </a:outerShdw>
                </a:effectLst>
              </a:rPr>
              <a:t>2</a:t>
            </a:r>
            <a:endParaRPr lang="en-US" altLang="en-US" b="1" dirty="0" smtClean="0">
              <a:effectLst>
                <a:outerShdw blurRad="38100" dist="38100" dir="2700000" algn="tl">
                  <a:srgbClr val="000000">
                    <a:alpha val="43137"/>
                  </a:srgbClr>
                </a:outerShdw>
              </a:effectLst>
            </a:endParaRPr>
          </a:p>
        </p:txBody>
      </p:sp>
      <p:sp>
        <p:nvSpPr>
          <p:cNvPr id="93187" name="Content Placeholder 2"/>
          <p:cNvSpPr>
            <a:spLocks noGrp="1"/>
          </p:cNvSpPr>
          <p:nvPr>
            <p:ph idx="1"/>
          </p:nvPr>
        </p:nvSpPr>
        <p:spPr>
          <a:xfrm>
            <a:off x="457200" y="1600201"/>
            <a:ext cx="8229600" cy="2438399"/>
          </a:xfrm>
          <a:solidFill>
            <a:schemeClr val="accent2">
              <a:lumMod val="40000"/>
              <a:lumOff val="60000"/>
            </a:schemeClr>
          </a:solidFill>
        </p:spPr>
        <p:txBody>
          <a:bodyPr/>
          <a:lstStyle/>
          <a:p>
            <a:r>
              <a:rPr lang="en-US" altLang="en-US" dirty="0" smtClean="0"/>
              <a:t>Convert the pseudo code in In-Class Exercise 1 to its flow chart.</a:t>
            </a:r>
          </a:p>
          <a:p>
            <a:r>
              <a:rPr lang="en-US" altLang="en-US" dirty="0" smtClean="0"/>
              <a:t>Convert the while loop in In-Class Exercise 1 to </a:t>
            </a:r>
            <a:r>
              <a:rPr lang="en-US" altLang="en-US" dirty="0" err="1" smtClean="0"/>
              <a:t>do..while</a:t>
            </a:r>
            <a:r>
              <a:rPr lang="en-US" altLang="en-US" dirty="0" smtClean="0"/>
              <a:t> loop. Draw its respective flow chart.</a:t>
            </a:r>
          </a:p>
        </p:txBody>
      </p:sp>
    </p:spTree>
    <p:extLst>
      <p:ext uri="{BB962C8B-B14F-4D97-AF65-F5344CB8AC3E}">
        <p14:creationId xmlns:p14="http://schemas.microsoft.com/office/powerpoint/2010/main" val="1588053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2362200" y="381000"/>
            <a:ext cx="5410200" cy="692150"/>
          </a:xfrm>
        </p:spPr>
        <p:txBody>
          <a:bodyPr/>
          <a:lstStyle/>
          <a:p>
            <a:r>
              <a:rPr lang="en-US" altLang="en-US" b="1" dirty="0" smtClean="0">
                <a:effectLst>
                  <a:outerShdw blurRad="38100" dist="38100" dir="2700000" algn="tl">
                    <a:srgbClr val="000000">
                      <a:alpha val="43137"/>
                    </a:srgbClr>
                  </a:outerShdw>
                </a:effectLst>
              </a:rPr>
              <a:t>In-Class Exercise 3</a:t>
            </a:r>
          </a:p>
        </p:txBody>
      </p:sp>
      <p:sp>
        <p:nvSpPr>
          <p:cNvPr id="93187" name="Content Placeholder 2"/>
          <p:cNvSpPr>
            <a:spLocks noGrp="1"/>
          </p:cNvSpPr>
          <p:nvPr>
            <p:ph idx="1"/>
          </p:nvPr>
        </p:nvSpPr>
        <p:spPr>
          <a:xfrm>
            <a:off x="228600" y="1371600"/>
            <a:ext cx="8785225" cy="4525962"/>
          </a:xfrm>
          <a:solidFill>
            <a:schemeClr val="accent6">
              <a:lumMod val="40000"/>
              <a:lumOff val="60000"/>
            </a:schemeClr>
          </a:solidFill>
        </p:spPr>
        <p:txBody>
          <a:bodyPr/>
          <a:lstStyle/>
          <a:p>
            <a:r>
              <a:rPr lang="en-US" altLang="en-US" sz="2800" dirty="0" smtClean="0"/>
              <a:t>Bina Education </a:t>
            </a:r>
            <a:r>
              <a:rPr lang="en-US" altLang="en-US" sz="2800" dirty="0" err="1" smtClean="0"/>
              <a:t>Sdn</a:t>
            </a:r>
            <a:r>
              <a:rPr lang="en-US" altLang="en-US" sz="2800" dirty="0" smtClean="0"/>
              <a:t>. Bhd. wants you to develop a program for finding experience teachers for its offered course. Your program will request name and number of years teaching from the applicants. To be accepted as the teacher, the applicant must have at least 8 years of teaching experience. Your program will display list of successful applicants’  names, numbers of successful applicants and average of numbers of years of teaching experience of successful applicants. Your program will terminate when the name input is “OK”.</a:t>
            </a:r>
          </a:p>
        </p:txBody>
      </p:sp>
    </p:spTree>
    <p:extLst>
      <p:ext uri="{BB962C8B-B14F-4D97-AF65-F5344CB8AC3E}">
        <p14:creationId xmlns:p14="http://schemas.microsoft.com/office/powerpoint/2010/main" val="16392204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5145087" cy="850900"/>
          </a:xfrm>
          <a:prstGeom prst="roundRect">
            <a:avLst/>
          </a:prstGeom>
          <a:solidFill>
            <a:schemeClr val="accent6">
              <a:lumMod val="20000"/>
              <a:lumOff val="80000"/>
            </a:schemeClr>
          </a:solidFill>
          <a:effectLst>
            <a:innerShdw blurRad="63500" dist="50800" dir="2700000">
              <a:prstClr val="black">
                <a:alpha val="50000"/>
              </a:prstClr>
            </a:innerShdw>
            <a:reflection blurRad="6350" stA="52000" endA="300" endPos="35000" dir="5400000" sy="-100000" algn="bl" rotWithShape="0"/>
          </a:effectLst>
        </p:spPr>
        <p:txBody>
          <a:bodyPr/>
          <a:lstStyle/>
          <a:p>
            <a:r>
              <a:rPr lang="en-GB" cap="none" dirty="0"/>
              <a:t>Modular Flowcharting</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0317099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52400" y="-5334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nvGrpSpPr>
          <p:cNvPr id="16387" name="Group 29"/>
          <p:cNvGrpSpPr>
            <a:grpSpLocks/>
          </p:cNvGrpSpPr>
          <p:nvPr/>
        </p:nvGrpSpPr>
        <p:grpSpPr bwMode="auto">
          <a:xfrm>
            <a:off x="838200" y="838200"/>
            <a:ext cx="3860800" cy="5105400"/>
            <a:chOff x="528" y="528"/>
            <a:chExt cx="2432" cy="3216"/>
          </a:xfrm>
        </p:grpSpPr>
        <p:sp>
          <p:nvSpPr>
            <p:cNvPr id="16407" name="AutoShape 6"/>
            <p:cNvSpPr>
              <a:spLocks noChangeArrowheads="1"/>
            </p:cNvSpPr>
            <p:nvPr/>
          </p:nvSpPr>
          <p:spPr bwMode="auto">
            <a:xfrm>
              <a:off x="528" y="528"/>
              <a:ext cx="2432" cy="3216"/>
            </a:xfrm>
            <a:prstGeom prst="foldedCorner">
              <a:avLst>
                <a:gd name="adj" fmla="val 12500"/>
              </a:avLst>
            </a:prstGeom>
            <a:solidFill>
              <a:srgbClr val="FFE1C3">
                <a:alpha val="50195"/>
              </a:srgbClr>
            </a:solidFill>
            <a:ln w="9525">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latin typeface="Trebuchet MS" panose="020B0603020202020204" pitchFamily="34" charset="0"/>
                </a:rPr>
                <a:t>Page 1</a:t>
              </a:r>
            </a:p>
          </p:txBody>
        </p:sp>
        <p:graphicFrame>
          <p:nvGraphicFramePr>
            <p:cNvPr id="16408" name="Object 9"/>
            <p:cNvGraphicFramePr>
              <a:graphicFrameLocks noChangeAspect="1"/>
            </p:cNvGraphicFramePr>
            <p:nvPr/>
          </p:nvGraphicFramePr>
          <p:xfrm>
            <a:off x="1296" y="672"/>
            <a:ext cx="1301" cy="2976"/>
          </p:xfrm>
          <a:graphic>
            <a:graphicData uri="http://schemas.openxmlformats.org/presentationml/2006/ole">
              <mc:AlternateContent xmlns:mc="http://schemas.openxmlformats.org/markup-compatibility/2006">
                <mc:Choice xmlns:v="urn:schemas-microsoft-com:vml" Requires="v">
                  <p:oleObj spid="_x0000_s35966" name="Visio" r:id="rId4" imgW="1621162" imgH="3708723" progId="Visio.Drawing.11">
                    <p:embed/>
                  </p:oleObj>
                </mc:Choice>
                <mc:Fallback>
                  <p:oleObj name="Visio" r:id="rId4" imgW="1621162" imgH="370872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 y="672"/>
                          <a:ext cx="1301" cy="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28"/>
          <p:cNvGrpSpPr>
            <a:grpSpLocks/>
          </p:cNvGrpSpPr>
          <p:nvPr/>
        </p:nvGrpSpPr>
        <p:grpSpPr bwMode="auto">
          <a:xfrm>
            <a:off x="4953000" y="838200"/>
            <a:ext cx="3860800" cy="5105400"/>
            <a:chOff x="3120" y="528"/>
            <a:chExt cx="2432" cy="3216"/>
          </a:xfrm>
        </p:grpSpPr>
        <p:sp>
          <p:nvSpPr>
            <p:cNvPr id="16405" name="AutoShape 7"/>
            <p:cNvSpPr>
              <a:spLocks noChangeArrowheads="1"/>
            </p:cNvSpPr>
            <p:nvPr/>
          </p:nvSpPr>
          <p:spPr bwMode="auto">
            <a:xfrm>
              <a:off x="3120" y="528"/>
              <a:ext cx="2432" cy="3216"/>
            </a:xfrm>
            <a:prstGeom prst="foldedCorner">
              <a:avLst>
                <a:gd name="adj" fmla="val 12500"/>
              </a:avLst>
            </a:prstGeom>
            <a:solidFill>
              <a:srgbClr val="FFE1C3">
                <a:alpha val="50195"/>
              </a:srgbClr>
            </a:solidFill>
            <a:ln w="9525">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latin typeface="Trebuchet MS" panose="020B0603020202020204" pitchFamily="34" charset="0"/>
                </a:rPr>
                <a:t>Page 2</a:t>
              </a:r>
            </a:p>
          </p:txBody>
        </p:sp>
        <p:graphicFrame>
          <p:nvGraphicFramePr>
            <p:cNvPr id="16406" name="Object 8"/>
            <p:cNvGraphicFramePr>
              <a:graphicFrameLocks noChangeAspect="1"/>
            </p:cNvGraphicFramePr>
            <p:nvPr/>
          </p:nvGraphicFramePr>
          <p:xfrm>
            <a:off x="3744" y="864"/>
            <a:ext cx="1235" cy="2448"/>
          </p:xfrm>
          <a:graphic>
            <a:graphicData uri="http://schemas.openxmlformats.org/presentationml/2006/ole">
              <mc:AlternateContent xmlns:mc="http://schemas.openxmlformats.org/markup-compatibility/2006">
                <mc:Choice xmlns:v="urn:schemas-microsoft-com:vml" Requires="v">
                  <p:oleObj spid="_x0000_s35967" name="Visio" r:id="rId6" imgW="1402704" imgH="2781023" progId="Visio.Drawing.11">
                    <p:embed/>
                  </p:oleObj>
                </mc:Choice>
                <mc:Fallback>
                  <p:oleObj name="Visio" r:id="rId6" imgW="1402704" imgH="2781023"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4" y="864"/>
                          <a:ext cx="1235" cy="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4" name="Group 18"/>
          <p:cNvGrpSpPr>
            <a:grpSpLocks/>
          </p:cNvGrpSpPr>
          <p:nvPr/>
        </p:nvGrpSpPr>
        <p:grpSpPr bwMode="auto">
          <a:xfrm>
            <a:off x="5029200" y="5257800"/>
            <a:ext cx="1981200" cy="914400"/>
            <a:chOff x="3168" y="3312"/>
            <a:chExt cx="1248" cy="576"/>
          </a:xfrm>
        </p:grpSpPr>
        <p:sp>
          <p:nvSpPr>
            <p:cNvPr id="16403" name="AutoShape 13"/>
            <p:cNvSpPr>
              <a:spLocks noChangeArrowheads="1"/>
            </p:cNvSpPr>
            <p:nvPr/>
          </p:nvSpPr>
          <p:spPr bwMode="auto">
            <a:xfrm>
              <a:off x="3168" y="3456"/>
              <a:ext cx="1056" cy="432"/>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Trebuchet MS" panose="020B0603020202020204" pitchFamily="34" charset="0"/>
                </a:rPr>
                <a:t>End terminal </a:t>
              </a:r>
            </a:p>
            <a:p>
              <a:pPr eaLnBrk="1" hangingPunct="1">
                <a:spcBef>
                  <a:spcPct val="0"/>
                </a:spcBef>
                <a:buFontTx/>
                <a:buNone/>
              </a:pPr>
              <a:r>
                <a:rPr lang="en-US" altLang="en-US" sz="1200">
                  <a:latin typeface="Trebuchet MS" panose="020B0603020202020204" pitchFamily="34" charset="0"/>
                </a:rPr>
                <a:t>must be a “Return”. </a:t>
              </a:r>
            </a:p>
            <a:p>
              <a:pPr eaLnBrk="1" hangingPunct="1">
                <a:spcBef>
                  <a:spcPct val="0"/>
                </a:spcBef>
                <a:buFontTx/>
                <a:buNone/>
              </a:pPr>
              <a:r>
                <a:rPr lang="en-US" altLang="en-US" sz="1200">
                  <a:latin typeface="Trebuchet MS" panose="020B0603020202020204" pitchFamily="34" charset="0"/>
                </a:rPr>
                <a:t>“result” is the output</a:t>
              </a:r>
            </a:p>
          </p:txBody>
        </p:sp>
        <p:sp>
          <p:nvSpPr>
            <p:cNvPr id="16404" name="Freeform 17"/>
            <p:cNvSpPr>
              <a:spLocks/>
            </p:cNvSpPr>
            <p:nvPr/>
          </p:nvSpPr>
          <p:spPr bwMode="auto">
            <a:xfrm>
              <a:off x="4128" y="3312"/>
              <a:ext cx="288" cy="336"/>
            </a:xfrm>
            <a:custGeom>
              <a:avLst/>
              <a:gdLst>
                <a:gd name="T0" fmla="*/ 0 w 288"/>
                <a:gd name="T1" fmla="*/ 336 h 336"/>
                <a:gd name="T2" fmla="*/ 192 w 288"/>
                <a:gd name="T3" fmla="*/ 240 h 336"/>
                <a:gd name="T4" fmla="*/ 288 w 288"/>
                <a:gd name="T5" fmla="*/ 0 h 336"/>
                <a:gd name="T6" fmla="*/ 0 60000 65536"/>
                <a:gd name="T7" fmla="*/ 0 60000 65536"/>
                <a:gd name="T8" fmla="*/ 0 60000 65536"/>
                <a:gd name="T9" fmla="*/ 0 w 288"/>
                <a:gd name="T10" fmla="*/ 0 h 336"/>
                <a:gd name="T11" fmla="*/ 288 w 288"/>
                <a:gd name="T12" fmla="*/ 336 h 336"/>
              </a:gdLst>
              <a:ahLst/>
              <a:cxnLst>
                <a:cxn ang="T6">
                  <a:pos x="T0" y="T1"/>
                </a:cxn>
                <a:cxn ang="T7">
                  <a:pos x="T2" y="T3"/>
                </a:cxn>
                <a:cxn ang="T8">
                  <a:pos x="T4" y="T5"/>
                </a:cxn>
              </a:cxnLst>
              <a:rect l="T9" t="T10" r="T11" b="T12"/>
              <a:pathLst>
                <a:path w="288" h="336">
                  <a:moveTo>
                    <a:pt x="0" y="336"/>
                  </a:moveTo>
                  <a:cubicBezTo>
                    <a:pt x="72" y="316"/>
                    <a:pt x="144" y="296"/>
                    <a:pt x="192" y="240"/>
                  </a:cubicBezTo>
                  <a:cubicBezTo>
                    <a:pt x="240" y="184"/>
                    <a:pt x="264" y="92"/>
                    <a:pt x="288"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 name="Group 21"/>
          <p:cNvGrpSpPr>
            <a:grpSpLocks/>
          </p:cNvGrpSpPr>
          <p:nvPr/>
        </p:nvGrpSpPr>
        <p:grpSpPr bwMode="auto">
          <a:xfrm>
            <a:off x="4267200" y="838200"/>
            <a:ext cx="2438400" cy="685800"/>
            <a:chOff x="2784" y="528"/>
            <a:chExt cx="1440" cy="432"/>
          </a:xfrm>
        </p:grpSpPr>
        <p:sp>
          <p:nvSpPr>
            <p:cNvPr id="16401" name="AutoShape 19"/>
            <p:cNvSpPr>
              <a:spLocks noChangeArrowheads="1"/>
            </p:cNvSpPr>
            <p:nvPr/>
          </p:nvSpPr>
          <p:spPr bwMode="auto">
            <a:xfrm>
              <a:off x="2784" y="528"/>
              <a:ext cx="960" cy="432"/>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Trebuchet MS" panose="020B0603020202020204" pitchFamily="34" charset="0"/>
                </a:rPr>
                <a:t>Start terminal for a</a:t>
              </a:r>
            </a:p>
            <a:p>
              <a:pPr eaLnBrk="1" hangingPunct="1">
                <a:spcBef>
                  <a:spcPct val="0"/>
                </a:spcBef>
                <a:buFontTx/>
                <a:buNone/>
              </a:pPr>
              <a:r>
                <a:rPr lang="en-US" altLang="en-US" sz="1200">
                  <a:latin typeface="Trebuchet MS" panose="020B0603020202020204" pitchFamily="34" charset="0"/>
                </a:rPr>
                <a:t>Function is different.</a:t>
              </a:r>
            </a:p>
          </p:txBody>
        </p:sp>
        <p:sp>
          <p:nvSpPr>
            <p:cNvPr id="16402" name="Freeform 20"/>
            <p:cNvSpPr>
              <a:spLocks/>
            </p:cNvSpPr>
            <p:nvPr/>
          </p:nvSpPr>
          <p:spPr bwMode="auto">
            <a:xfrm flipV="1">
              <a:off x="3744" y="672"/>
              <a:ext cx="480" cy="192"/>
            </a:xfrm>
            <a:custGeom>
              <a:avLst/>
              <a:gdLst>
                <a:gd name="T0" fmla="*/ 0 w 288"/>
                <a:gd name="T1" fmla="*/ 36 h 336"/>
                <a:gd name="T2" fmla="*/ 1480 w 288"/>
                <a:gd name="T3" fmla="*/ 26 h 336"/>
                <a:gd name="T4" fmla="*/ 2222 w 288"/>
                <a:gd name="T5" fmla="*/ 0 h 336"/>
                <a:gd name="T6" fmla="*/ 0 60000 65536"/>
                <a:gd name="T7" fmla="*/ 0 60000 65536"/>
                <a:gd name="T8" fmla="*/ 0 60000 65536"/>
                <a:gd name="T9" fmla="*/ 0 w 288"/>
                <a:gd name="T10" fmla="*/ 0 h 336"/>
                <a:gd name="T11" fmla="*/ 288 w 288"/>
                <a:gd name="T12" fmla="*/ 336 h 336"/>
              </a:gdLst>
              <a:ahLst/>
              <a:cxnLst>
                <a:cxn ang="T6">
                  <a:pos x="T0" y="T1"/>
                </a:cxn>
                <a:cxn ang="T7">
                  <a:pos x="T2" y="T3"/>
                </a:cxn>
                <a:cxn ang="T8">
                  <a:pos x="T4" y="T5"/>
                </a:cxn>
              </a:cxnLst>
              <a:rect l="T9" t="T10" r="T11" b="T12"/>
              <a:pathLst>
                <a:path w="288" h="336">
                  <a:moveTo>
                    <a:pt x="0" y="336"/>
                  </a:moveTo>
                  <a:cubicBezTo>
                    <a:pt x="72" y="316"/>
                    <a:pt x="144" y="296"/>
                    <a:pt x="192" y="240"/>
                  </a:cubicBezTo>
                  <a:cubicBezTo>
                    <a:pt x="240" y="184"/>
                    <a:pt x="264" y="92"/>
                    <a:pt x="288"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6584" name="AutoShape 24"/>
          <p:cNvSpPr>
            <a:spLocks noChangeArrowheads="1"/>
          </p:cNvSpPr>
          <p:nvPr/>
        </p:nvSpPr>
        <p:spPr bwMode="auto">
          <a:xfrm>
            <a:off x="5638800" y="-12700"/>
            <a:ext cx="2895600" cy="762000"/>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Trebuchet MS" panose="020B0603020202020204" pitchFamily="34" charset="0"/>
              </a:rPr>
              <a:t>The detail of </a:t>
            </a:r>
            <a:r>
              <a:rPr lang="en-US" altLang="en-US" sz="1200" b="1">
                <a:latin typeface="Trebuchet MS" panose="020B0603020202020204" pitchFamily="34" charset="0"/>
              </a:rPr>
              <a:t>how the function works</a:t>
            </a:r>
            <a:r>
              <a:rPr lang="en-US" altLang="en-US" sz="1200">
                <a:latin typeface="Trebuchet MS" panose="020B0603020202020204" pitchFamily="34" charset="0"/>
              </a:rPr>
              <a:t> </a:t>
            </a:r>
          </a:p>
          <a:p>
            <a:pPr eaLnBrk="1" hangingPunct="1">
              <a:spcBef>
                <a:spcPct val="0"/>
              </a:spcBef>
              <a:buFontTx/>
              <a:buNone/>
            </a:pPr>
            <a:r>
              <a:rPr lang="en-US" altLang="en-US" sz="1200">
                <a:latin typeface="Trebuchet MS" panose="020B0603020202020204" pitchFamily="34" charset="0"/>
              </a:rPr>
              <a:t>is put in another flowchart. </a:t>
            </a:r>
          </a:p>
          <a:p>
            <a:pPr eaLnBrk="1" hangingPunct="1">
              <a:spcBef>
                <a:spcPct val="0"/>
              </a:spcBef>
              <a:buFontTx/>
              <a:buNone/>
            </a:pPr>
            <a:endParaRPr lang="en-US" altLang="en-US" sz="1200">
              <a:latin typeface="Trebuchet MS" panose="020B0603020202020204" pitchFamily="34" charset="0"/>
            </a:endParaRPr>
          </a:p>
          <a:p>
            <a:pPr eaLnBrk="1" hangingPunct="1">
              <a:spcBef>
                <a:spcPct val="0"/>
              </a:spcBef>
              <a:buFontTx/>
              <a:buNone/>
            </a:pPr>
            <a:r>
              <a:rPr lang="en-US" altLang="en-US" sz="1200">
                <a:latin typeface="Trebuchet MS" panose="020B0603020202020204" pitchFamily="34" charset="0"/>
              </a:rPr>
              <a:t>This is known as </a:t>
            </a:r>
            <a:r>
              <a:rPr lang="en-US" altLang="en-US" sz="1200" b="1">
                <a:solidFill>
                  <a:srgbClr val="FF0000"/>
                </a:solidFill>
                <a:latin typeface="Trebuchet MS" panose="020B0603020202020204" pitchFamily="34" charset="0"/>
              </a:rPr>
              <a:t>Function-Definition</a:t>
            </a:r>
          </a:p>
        </p:txBody>
      </p:sp>
      <p:grpSp>
        <p:nvGrpSpPr>
          <p:cNvPr id="6" name="Group 31"/>
          <p:cNvGrpSpPr>
            <a:grpSpLocks/>
          </p:cNvGrpSpPr>
          <p:nvPr/>
        </p:nvGrpSpPr>
        <p:grpSpPr bwMode="auto">
          <a:xfrm>
            <a:off x="76200" y="3200400"/>
            <a:ext cx="2133600" cy="2209800"/>
            <a:chOff x="48" y="2016"/>
            <a:chExt cx="1344" cy="1584"/>
          </a:xfrm>
        </p:grpSpPr>
        <p:sp>
          <p:nvSpPr>
            <p:cNvPr id="16399" name="AutoShape 22"/>
            <p:cNvSpPr>
              <a:spLocks noChangeArrowheads="1"/>
            </p:cNvSpPr>
            <p:nvPr/>
          </p:nvSpPr>
          <p:spPr bwMode="auto">
            <a:xfrm>
              <a:off x="48" y="2256"/>
              <a:ext cx="1248" cy="1344"/>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Trebuchet MS" panose="020B0603020202020204" pitchFamily="34" charset="0"/>
                </a:rPr>
                <a:t>At this point, </a:t>
              </a:r>
            </a:p>
            <a:p>
              <a:pPr eaLnBrk="1" hangingPunct="1">
                <a:spcBef>
                  <a:spcPct val="0"/>
                </a:spcBef>
                <a:buFontTx/>
                <a:buNone/>
              </a:pPr>
              <a:r>
                <a:rPr lang="en-US" altLang="en-US" sz="1200">
                  <a:latin typeface="Trebuchet MS" panose="020B0603020202020204" pitchFamily="34" charset="0"/>
                </a:rPr>
                <a:t>we only focus on </a:t>
              </a:r>
              <a:r>
                <a:rPr lang="en-US" altLang="en-US" sz="1200" b="1">
                  <a:latin typeface="Trebuchet MS" panose="020B0603020202020204" pitchFamily="34" charset="0"/>
                </a:rPr>
                <a:t>what</a:t>
              </a:r>
            </a:p>
            <a:p>
              <a:pPr eaLnBrk="1" hangingPunct="1">
                <a:spcBef>
                  <a:spcPct val="0"/>
                </a:spcBef>
                <a:buFontTx/>
                <a:buNone/>
              </a:pPr>
              <a:r>
                <a:rPr lang="en-US" altLang="en-US" sz="1200">
                  <a:latin typeface="Trebuchet MS" panose="020B0603020202020204" pitchFamily="34" charset="0"/>
                </a:rPr>
                <a:t>to do. </a:t>
              </a:r>
              <a:r>
                <a:rPr lang="en-US" altLang="en-US" sz="1200" b="1">
                  <a:latin typeface="Trebuchet MS" panose="020B0603020202020204" pitchFamily="34" charset="0"/>
                </a:rPr>
                <a:t>How</a:t>
              </a:r>
              <a:r>
                <a:rPr lang="en-US" altLang="en-US" sz="1200">
                  <a:latin typeface="Trebuchet MS" panose="020B0603020202020204" pitchFamily="34" charset="0"/>
                </a:rPr>
                <a:t> to do it,  </a:t>
              </a:r>
            </a:p>
            <a:p>
              <a:pPr eaLnBrk="1" hangingPunct="1">
                <a:spcBef>
                  <a:spcPct val="0"/>
                </a:spcBef>
                <a:buFontTx/>
                <a:buNone/>
              </a:pPr>
              <a:r>
                <a:rPr lang="en-US" altLang="en-US" sz="1200">
                  <a:latin typeface="Trebuchet MS" panose="020B0603020202020204" pitchFamily="34" charset="0"/>
                </a:rPr>
                <a:t>it comes later.</a:t>
              </a:r>
            </a:p>
            <a:p>
              <a:pPr eaLnBrk="1" hangingPunct="1">
                <a:spcBef>
                  <a:spcPct val="0"/>
                </a:spcBef>
                <a:buFontTx/>
                <a:buNone/>
              </a:pPr>
              <a:endParaRPr lang="en-US" altLang="en-US" sz="1200">
                <a:latin typeface="Trebuchet MS" panose="020B0603020202020204" pitchFamily="34" charset="0"/>
              </a:endParaRPr>
            </a:p>
            <a:p>
              <a:pPr eaLnBrk="1" hangingPunct="1">
                <a:spcBef>
                  <a:spcPct val="0"/>
                </a:spcBef>
                <a:buFontTx/>
                <a:buNone/>
              </a:pPr>
              <a:r>
                <a:rPr lang="en-US" altLang="en-US" sz="1200">
                  <a:latin typeface="Trebuchet MS" panose="020B0603020202020204" pitchFamily="34" charset="0"/>
                </a:rPr>
                <a:t>This part is known as</a:t>
              </a:r>
            </a:p>
            <a:p>
              <a:pPr eaLnBrk="1" hangingPunct="1">
                <a:spcBef>
                  <a:spcPct val="0"/>
                </a:spcBef>
                <a:buFontTx/>
                <a:buNone/>
              </a:pPr>
              <a:r>
                <a:rPr lang="en-US" altLang="en-US" sz="1200" b="1">
                  <a:solidFill>
                    <a:srgbClr val="FF0000"/>
                  </a:solidFill>
                  <a:latin typeface="Trebuchet MS" panose="020B0603020202020204" pitchFamily="34" charset="0"/>
                </a:rPr>
                <a:t>Function-Call</a:t>
              </a:r>
            </a:p>
          </p:txBody>
        </p:sp>
        <p:sp>
          <p:nvSpPr>
            <p:cNvPr id="16400" name="Freeform 26"/>
            <p:cNvSpPr>
              <a:spLocks/>
            </p:cNvSpPr>
            <p:nvPr/>
          </p:nvSpPr>
          <p:spPr bwMode="auto">
            <a:xfrm>
              <a:off x="624" y="2016"/>
              <a:ext cx="768" cy="240"/>
            </a:xfrm>
            <a:custGeom>
              <a:avLst/>
              <a:gdLst>
                <a:gd name="T0" fmla="*/ 0 w 576"/>
                <a:gd name="T1" fmla="*/ 139 h 288"/>
                <a:gd name="T2" fmla="*/ 304 w 576"/>
                <a:gd name="T3" fmla="*/ 23 h 288"/>
                <a:gd name="T4" fmla="*/ 1820 w 576"/>
                <a:gd name="T5" fmla="*/ 0 h 288"/>
                <a:gd name="T6" fmla="*/ 0 60000 65536"/>
                <a:gd name="T7" fmla="*/ 0 60000 65536"/>
                <a:gd name="T8" fmla="*/ 0 60000 65536"/>
                <a:gd name="T9" fmla="*/ 0 w 576"/>
                <a:gd name="T10" fmla="*/ 0 h 288"/>
                <a:gd name="T11" fmla="*/ 576 w 576"/>
                <a:gd name="T12" fmla="*/ 288 h 288"/>
              </a:gdLst>
              <a:ahLst/>
              <a:cxnLst>
                <a:cxn ang="T6">
                  <a:pos x="T0" y="T1"/>
                </a:cxn>
                <a:cxn ang="T7">
                  <a:pos x="T2" y="T3"/>
                </a:cxn>
                <a:cxn ang="T8">
                  <a:pos x="T4" y="T5"/>
                </a:cxn>
              </a:cxnLst>
              <a:rect l="T9" t="T10" r="T11" b="T12"/>
              <a:pathLst>
                <a:path w="576" h="288">
                  <a:moveTo>
                    <a:pt x="0" y="288"/>
                  </a:moveTo>
                  <a:cubicBezTo>
                    <a:pt x="0" y="192"/>
                    <a:pt x="0" y="96"/>
                    <a:pt x="96" y="48"/>
                  </a:cubicBezTo>
                  <a:cubicBezTo>
                    <a:pt x="192" y="0"/>
                    <a:pt x="504" y="0"/>
                    <a:pt x="576"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 name="Group 37"/>
          <p:cNvGrpSpPr>
            <a:grpSpLocks/>
          </p:cNvGrpSpPr>
          <p:nvPr/>
        </p:nvGrpSpPr>
        <p:grpSpPr bwMode="auto">
          <a:xfrm>
            <a:off x="4165600" y="2133600"/>
            <a:ext cx="3759200" cy="2362200"/>
            <a:chOff x="2624" y="1344"/>
            <a:chExt cx="2368" cy="1488"/>
          </a:xfrm>
        </p:grpSpPr>
        <p:sp>
          <p:nvSpPr>
            <p:cNvPr id="16397" name="AutoShape 33"/>
            <p:cNvSpPr>
              <a:spLocks noChangeArrowheads="1"/>
            </p:cNvSpPr>
            <p:nvPr/>
          </p:nvSpPr>
          <p:spPr bwMode="auto">
            <a:xfrm>
              <a:off x="3648" y="1344"/>
              <a:ext cx="1344" cy="1488"/>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200">
                <a:latin typeface="Trebuchet MS" panose="020B0603020202020204" pitchFamily="34" charset="0"/>
              </a:endParaRPr>
            </a:p>
          </p:txBody>
        </p:sp>
        <p:sp>
          <p:nvSpPr>
            <p:cNvPr id="16398" name="AutoShape 35"/>
            <p:cNvSpPr>
              <a:spLocks noChangeArrowheads="1"/>
            </p:cNvSpPr>
            <p:nvPr/>
          </p:nvSpPr>
          <p:spPr bwMode="auto">
            <a:xfrm>
              <a:off x="2624" y="1872"/>
              <a:ext cx="1008" cy="576"/>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Trebuchet MS" panose="020B0603020202020204" pitchFamily="34" charset="0"/>
                </a:rPr>
                <a:t>Body of a function is </a:t>
              </a:r>
            </a:p>
            <a:p>
              <a:pPr eaLnBrk="1" hangingPunct="1">
                <a:spcBef>
                  <a:spcPct val="0"/>
                </a:spcBef>
                <a:buFontTx/>
                <a:buNone/>
              </a:pPr>
              <a:r>
                <a:rPr lang="en-US" altLang="en-US" sz="1200">
                  <a:latin typeface="Trebuchet MS" panose="020B0603020202020204" pitchFamily="34" charset="0"/>
                </a:rPr>
                <a:t>the same with </a:t>
              </a:r>
            </a:p>
            <a:p>
              <a:pPr eaLnBrk="1" hangingPunct="1">
                <a:spcBef>
                  <a:spcPct val="0"/>
                </a:spcBef>
                <a:buFontTx/>
                <a:buNone/>
              </a:pPr>
              <a:r>
                <a:rPr lang="en-US" altLang="en-US" sz="1200">
                  <a:latin typeface="Trebuchet MS" panose="020B0603020202020204" pitchFamily="34" charset="0"/>
                </a:rPr>
                <a:t>main flowchart</a:t>
              </a:r>
            </a:p>
          </p:txBody>
        </p:sp>
      </p:grpSp>
      <p:sp>
        <p:nvSpPr>
          <p:cNvPr id="16394" name="Rectangle 38"/>
          <p:cNvSpPr>
            <a:spLocks noChangeArrowheads="1"/>
          </p:cNvSpPr>
          <p:nvPr/>
        </p:nvSpPr>
        <p:spPr bwMode="auto">
          <a:xfrm>
            <a:off x="3124200" y="6210300"/>
            <a:ext cx="403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dirty="0">
                <a:latin typeface="Trebuchet MS" panose="020B0603020202020204" pitchFamily="34" charset="0"/>
              </a:rPr>
              <a:t>Flowchart AVRG calculates the average of three numbers</a:t>
            </a:r>
          </a:p>
        </p:txBody>
      </p:sp>
      <p:sp>
        <p:nvSpPr>
          <p:cNvPr id="16395" name="Rectangle 38"/>
          <p:cNvSpPr>
            <a:spLocks noChangeArrowheads="1"/>
          </p:cNvSpPr>
          <p:nvPr/>
        </p:nvSpPr>
        <p:spPr bwMode="auto">
          <a:xfrm>
            <a:off x="838200" y="469900"/>
            <a:ext cx="403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Trebuchet MS" panose="020B0603020202020204" pitchFamily="34" charset="0"/>
              </a:rPr>
              <a:t>Problem: </a:t>
            </a:r>
            <a:r>
              <a:rPr lang="en-US" altLang="en-US" sz="2000" i="1">
                <a:latin typeface="Trebuchet MS" panose="020B0603020202020204" pitchFamily="34" charset="0"/>
              </a:rPr>
              <a:t>To average three numbers</a:t>
            </a:r>
          </a:p>
        </p:txBody>
      </p:sp>
      <p:sp>
        <p:nvSpPr>
          <p:cNvPr id="16396" name="Title 1"/>
          <p:cNvSpPr txBox="1">
            <a:spLocks/>
          </p:cNvSpPr>
          <p:nvPr/>
        </p:nvSpPr>
        <p:spPr bwMode="auto">
          <a:xfrm>
            <a:off x="304800" y="-1206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dirty="0">
                <a:effectLst>
                  <a:outerShdw blurRad="38100" dist="38100" dir="2700000" algn="tl">
                    <a:srgbClr val="000000">
                      <a:alpha val="43137"/>
                    </a:srgbClr>
                  </a:outerShdw>
                </a:effectLst>
              </a:rPr>
              <a:t>Function</a:t>
            </a:r>
            <a:endParaRPr lang="en-MY" alt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8375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84" grpId="0" animBg="1"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52400" y="-5334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nvGrpSpPr>
          <p:cNvPr id="18435" name="Group 29"/>
          <p:cNvGrpSpPr>
            <a:grpSpLocks/>
          </p:cNvGrpSpPr>
          <p:nvPr/>
        </p:nvGrpSpPr>
        <p:grpSpPr bwMode="auto">
          <a:xfrm>
            <a:off x="838200" y="762000"/>
            <a:ext cx="3860800" cy="5105400"/>
            <a:chOff x="528" y="528"/>
            <a:chExt cx="2432" cy="3216"/>
          </a:xfrm>
        </p:grpSpPr>
        <p:sp>
          <p:nvSpPr>
            <p:cNvPr id="18447" name="AutoShape 6"/>
            <p:cNvSpPr>
              <a:spLocks noChangeArrowheads="1"/>
            </p:cNvSpPr>
            <p:nvPr/>
          </p:nvSpPr>
          <p:spPr bwMode="auto">
            <a:xfrm>
              <a:off x="528" y="528"/>
              <a:ext cx="2432" cy="3216"/>
            </a:xfrm>
            <a:prstGeom prst="foldedCorner">
              <a:avLst>
                <a:gd name="adj" fmla="val 12500"/>
              </a:avLst>
            </a:prstGeom>
            <a:solidFill>
              <a:srgbClr val="FFE1C3">
                <a:alpha val="50195"/>
              </a:srgbClr>
            </a:solidFill>
            <a:ln w="9525">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latin typeface="Trebuchet MS" panose="020B0603020202020204" pitchFamily="34" charset="0"/>
                </a:rPr>
                <a:t>Page 1</a:t>
              </a:r>
            </a:p>
          </p:txBody>
        </p:sp>
        <p:graphicFrame>
          <p:nvGraphicFramePr>
            <p:cNvPr id="18448" name="Object 9"/>
            <p:cNvGraphicFramePr>
              <a:graphicFrameLocks noChangeAspect="1"/>
            </p:cNvGraphicFramePr>
            <p:nvPr/>
          </p:nvGraphicFramePr>
          <p:xfrm>
            <a:off x="1296" y="672"/>
            <a:ext cx="1301" cy="2976"/>
          </p:xfrm>
          <a:graphic>
            <a:graphicData uri="http://schemas.openxmlformats.org/presentationml/2006/ole">
              <mc:AlternateContent xmlns:mc="http://schemas.openxmlformats.org/markup-compatibility/2006">
                <mc:Choice xmlns:v="urn:schemas-microsoft-com:vml" Requires="v">
                  <p:oleObj spid="_x0000_s36990" name="Visio" r:id="rId4" imgW="1621162" imgH="3708723" progId="Visio.Drawing.11">
                    <p:embed/>
                  </p:oleObj>
                </mc:Choice>
                <mc:Fallback>
                  <p:oleObj name="Visio" r:id="rId4" imgW="1621162" imgH="370872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 y="672"/>
                          <a:ext cx="1301" cy="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28"/>
          <p:cNvGrpSpPr>
            <a:grpSpLocks/>
          </p:cNvGrpSpPr>
          <p:nvPr/>
        </p:nvGrpSpPr>
        <p:grpSpPr bwMode="auto">
          <a:xfrm>
            <a:off x="4953000" y="762000"/>
            <a:ext cx="3860800" cy="5105400"/>
            <a:chOff x="3120" y="528"/>
            <a:chExt cx="2432" cy="3216"/>
          </a:xfrm>
        </p:grpSpPr>
        <p:sp>
          <p:nvSpPr>
            <p:cNvPr id="18445" name="AutoShape 7"/>
            <p:cNvSpPr>
              <a:spLocks noChangeArrowheads="1"/>
            </p:cNvSpPr>
            <p:nvPr/>
          </p:nvSpPr>
          <p:spPr bwMode="auto">
            <a:xfrm>
              <a:off x="3120" y="528"/>
              <a:ext cx="2432" cy="3216"/>
            </a:xfrm>
            <a:prstGeom prst="foldedCorner">
              <a:avLst>
                <a:gd name="adj" fmla="val 12500"/>
              </a:avLst>
            </a:prstGeom>
            <a:solidFill>
              <a:srgbClr val="FFE1C3">
                <a:alpha val="50195"/>
              </a:srgbClr>
            </a:solidFill>
            <a:ln w="9525">
              <a:solidFill>
                <a:schemeClr val="tx1"/>
              </a:solidFill>
              <a:round/>
              <a:headEnd/>
              <a:tailE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latin typeface="Trebuchet MS" panose="020B0603020202020204" pitchFamily="34" charset="0"/>
                </a:rPr>
                <a:t>Page 2</a:t>
              </a:r>
            </a:p>
          </p:txBody>
        </p:sp>
        <p:graphicFrame>
          <p:nvGraphicFramePr>
            <p:cNvPr id="18446" name="Object 8"/>
            <p:cNvGraphicFramePr>
              <a:graphicFrameLocks noChangeAspect="1"/>
            </p:cNvGraphicFramePr>
            <p:nvPr/>
          </p:nvGraphicFramePr>
          <p:xfrm>
            <a:off x="3744" y="864"/>
            <a:ext cx="1235" cy="2448"/>
          </p:xfrm>
          <a:graphic>
            <a:graphicData uri="http://schemas.openxmlformats.org/presentationml/2006/ole">
              <mc:AlternateContent xmlns:mc="http://schemas.openxmlformats.org/markup-compatibility/2006">
                <mc:Choice xmlns:v="urn:schemas-microsoft-com:vml" Requires="v">
                  <p:oleObj spid="_x0000_s36991" name="Visio" r:id="rId6" imgW="1402704" imgH="2781023" progId="Visio.Drawing.11">
                    <p:embed/>
                  </p:oleObj>
                </mc:Choice>
                <mc:Fallback>
                  <p:oleObj name="Visio" r:id="rId6" imgW="1402704" imgH="2781023"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4" y="864"/>
                          <a:ext cx="1235" cy="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4" name="Group 18"/>
          <p:cNvGrpSpPr>
            <a:grpSpLocks/>
          </p:cNvGrpSpPr>
          <p:nvPr/>
        </p:nvGrpSpPr>
        <p:grpSpPr bwMode="auto">
          <a:xfrm>
            <a:off x="4800600" y="5029200"/>
            <a:ext cx="1981200" cy="914400"/>
            <a:chOff x="3168" y="3312"/>
            <a:chExt cx="1248" cy="576"/>
          </a:xfrm>
        </p:grpSpPr>
        <p:sp>
          <p:nvSpPr>
            <p:cNvPr id="18443" name="AutoShape 13"/>
            <p:cNvSpPr>
              <a:spLocks noChangeArrowheads="1"/>
            </p:cNvSpPr>
            <p:nvPr/>
          </p:nvSpPr>
          <p:spPr bwMode="auto">
            <a:xfrm>
              <a:off x="3168" y="3456"/>
              <a:ext cx="1152" cy="432"/>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Trebuchet MS" panose="020B0603020202020204" pitchFamily="34" charset="0"/>
                </a:rPr>
                <a:t>The function returns </a:t>
              </a:r>
            </a:p>
            <a:p>
              <a:pPr eaLnBrk="1" hangingPunct="1">
                <a:spcBef>
                  <a:spcPct val="0"/>
                </a:spcBef>
                <a:buFontTx/>
                <a:buNone/>
              </a:pPr>
              <a:r>
                <a:rPr lang="en-US" altLang="en-US" sz="1200">
                  <a:latin typeface="Trebuchet MS" panose="020B0603020202020204" pitchFamily="34" charset="0"/>
                </a:rPr>
                <a:t>two output, “sum” and </a:t>
              </a:r>
            </a:p>
            <a:p>
              <a:pPr eaLnBrk="1" hangingPunct="1">
                <a:spcBef>
                  <a:spcPct val="0"/>
                </a:spcBef>
                <a:buFontTx/>
                <a:buNone/>
              </a:pPr>
              <a:r>
                <a:rPr lang="en-US" altLang="en-US" sz="1200">
                  <a:latin typeface="Trebuchet MS" panose="020B0603020202020204" pitchFamily="34" charset="0"/>
                </a:rPr>
                <a:t>“average”</a:t>
              </a:r>
            </a:p>
          </p:txBody>
        </p:sp>
        <p:sp>
          <p:nvSpPr>
            <p:cNvPr id="18444" name="Freeform 17"/>
            <p:cNvSpPr>
              <a:spLocks/>
            </p:cNvSpPr>
            <p:nvPr/>
          </p:nvSpPr>
          <p:spPr bwMode="auto">
            <a:xfrm>
              <a:off x="4320" y="3312"/>
              <a:ext cx="96" cy="336"/>
            </a:xfrm>
            <a:custGeom>
              <a:avLst/>
              <a:gdLst>
                <a:gd name="T0" fmla="*/ 0 w 288"/>
                <a:gd name="T1" fmla="*/ 336 h 336"/>
                <a:gd name="T2" fmla="*/ 7 w 288"/>
                <a:gd name="T3" fmla="*/ 240 h 336"/>
                <a:gd name="T4" fmla="*/ 11 w 288"/>
                <a:gd name="T5" fmla="*/ 0 h 336"/>
                <a:gd name="T6" fmla="*/ 0 60000 65536"/>
                <a:gd name="T7" fmla="*/ 0 60000 65536"/>
                <a:gd name="T8" fmla="*/ 0 60000 65536"/>
                <a:gd name="T9" fmla="*/ 0 w 288"/>
                <a:gd name="T10" fmla="*/ 0 h 336"/>
                <a:gd name="T11" fmla="*/ 288 w 288"/>
                <a:gd name="T12" fmla="*/ 336 h 336"/>
              </a:gdLst>
              <a:ahLst/>
              <a:cxnLst>
                <a:cxn ang="T6">
                  <a:pos x="T0" y="T1"/>
                </a:cxn>
                <a:cxn ang="T7">
                  <a:pos x="T2" y="T3"/>
                </a:cxn>
                <a:cxn ang="T8">
                  <a:pos x="T4" y="T5"/>
                </a:cxn>
              </a:cxnLst>
              <a:rect l="T9" t="T10" r="T11" b="T12"/>
              <a:pathLst>
                <a:path w="288" h="336">
                  <a:moveTo>
                    <a:pt x="0" y="336"/>
                  </a:moveTo>
                  <a:cubicBezTo>
                    <a:pt x="72" y="316"/>
                    <a:pt x="144" y="296"/>
                    <a:pt x="192" y="240"/>
                  </a:cubicBezTo>
                  <a:cubicBezTo>
                    <a:pt x="240" y="184"/>
                    <a:pt x="264" y="92"/>
                    <a:pt x="288"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 name="Group 31"/>
          <p:cNvGrpSpPr>
            <a:grpSpLocks/>
          </p:cNvGrpSpPr>
          <p:nvPr/>
        </p:nvGrpSpPr>
        <p:grpSpPr bwMode="auto">
          <a:xfrm>
            <a:off x="76200" y="3200400"/>
            <a:ext cx="2133600" cy="1143000"/>
            <a:chOff x="48" y="2016"/>
            <a:chExt cx="1344" cy="819"/>
          </a:xfrm>
        </p:grpSpPr>
        <p:sp>
          <p:nvSpPr>
            <p:cNvPr id="18441" name="AutoShape 22"/>
            <p:cNvSpPr>
              <a:spLocks noChangeArrowheads="1"/>
            </p:cNvSpPr>
            <p:nvPr/>
          </p:nvSpPr>
          <p:spPr bwMode="auto">
            <a:xfrm>
              <a:off x="48" y="2256"/>
              <a:ext cx="1248" cy="579"/>
            </a:xfrm>
            <a:prstGeom prst="roundRect">
              <a:avLst>
                <a:gd name="adj" fmla="val 16667"/>
              </a:avLst>
            </a:prstGeom>
            <a:solidFill>
              <a:srgbClr val="FFFF99"/>
            </a:solidFill>
            <a:ln w="254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Trebuchet MS" panose="020B0603020202020204" pitchFamily="34" charset="0"/>
                </a:rPr>
                <a:t>Input:   n1,n2 and n3 </a:t>
              </a:r>
            </a:p>
            <a:p>
              <a:pPr eaLnBrk="1" hangingPunct="1">
                <a:spcBef>
                  <a:spcPct val="0"/>
                </a:spcBef>
                <a:buFontTx/>
                <a:buNone/>
              </a:pPr>
              <a:r>
                <a:rPr lang="en-US" altLang="en-US" sz="1200">
                  <a:latin typeface="Trebuchet MS" panose="020B0603020202020204" pitchFamily="34" charset="0"/>
                </a:rPr>
                <a:t>Output: S and  A </a:t>
              </a:r>
            </a:p>
          </p:txBody>
        </p:sp>
        <p:sp>
          <p:nvSpPr>
            <p:cNvPr id="18442" name="Freeform 26"/>
            <p:cNvSpPr>
              <a:spLocks/>
            </p:cNvSpPr>
            <p:nvPr/>
          </p:nvSpPr>
          <p:spPr bwMode="auto">
            <a:xfrm>
              <a:off x="624" y="2016"/>
              <a:ext cx="768" cy="240"/>
            </a:xfrm>
            <a:custGeom>
              <a:avLst/>
              <a:gdLst>
                <a:gd name="T0" fmla="*/ 0 w 576"/>
                <a:gd name="T1" fmla="*/ 139 h 288"/>
                <a:gd name="T2" fmla="*/ 304 w 576"/>
                <a:gd name="T3" fmla="*/ 23 h 288"/>
                <a:gd name="T4" fmla="*/ 1820 w 576"/>
                <a:gd name="T5" fmla="*/ 0 h 288"/>
                <a:gd name="T6" fmla="*/ 0 60000 65536"/>
                <a:gd name="T7" fmla="*/ 0 60000 65536"/>
                <a:gd name="T8" fmla="*/ 0 60000 65536"/>
                <a:gd name="T9" fmla="*/ 0 w 576"/>
                <a:gd name="T10" fmla="*/ 0 h 288"/>
                <a:gd name="T11" fmla="*/ 576 w 576"/>
                <a:gd name="T12" fmla="*/ 288 h 288"/>
              </a:gdLst>
              <a:ahLst/>
              <a:cxnLst>
                <a:cxn ang="T6">
                  <a:pos x="T0" y="T1"/>
                </a:cxn>
                <a:cxn ang="T7">
                  <a:pos x="T2" y="T3"/>
                </a:cxn>
                <a:cxn ang="T8">
                  <a:pos x="T4" y="T5"/>
                </a:cxn>
              </a:cxnLst>
              <a:rect l="T9" t="T10" r="T11" b="T12"/>
              <a:pathLst>
                <a:path w="576" h="288">
                  <a:moveTo>
                    <a:pt x="0" y="288"/>
                  </a:moveTo>
                  <a:cubicBezTo>
                    <a:pt x="0" y="192"/>
                    <a:pt x="0" y="96"/>
                    <a:pt x="96" y="48"/>
                  </a:cubicBezTo>
                  <a:cubicBezTo>
                    <a:pt x="192" y="0"/>
                    <a:pt x="504" y="0"/>
                    <a:pt x="576"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439" name="Rectangle 38"/>
          <p:cNvSpPr>
            <a:spLocks noChangeArrowheads="1"/>
          </p:cNvSpPr>
          <p:nvPr/>
        </p:nvSpPr>
        <p:spPr bwMode="auto">
          <a:xfrm>
            <a:off x="4495800" y="6092825"/>
            <a:ext cx="40846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dirty="0">
                <a:latin typeface="Trebuchet MS" panose="020B0603020202020204" pitchFamily="34" charset="0"/>
              </a:rPr>
              <a:t>Flowchart AVRGSUM calculates the total </a:t>
            </a:r>
            <a:br>
              <a:rPr lang="en-US" altLang="en-US" sz="1400" b="1" dirty="0">
                <a:latin typeface="Trebuchet MS" panose="020B0603020202020204" pitchFamily="34" charset="0"/>
              </a:rPr>
            </a:br>
            <a:r>
              <a:rPr lang="en-US" altLang="en-US" sz="1400" b="1" dirty="0">
                <a:latin typeface="Trebuchet MS" panose="020B0603020202020204" pitchFamily="34" charset="0"/>
              </a:rPr>
              <a:t>and average of three numbers</a:t>
            </a:r>
          </a:p>
        </p:txBody>
      </p:sp>
      <p:sp>
        <p:nvSpPr>
          <p:cNvPr id="18440" name="Rectangle 38"/>
          <p:cNvSpPr>
            <a:spLocks noChangeArrowheads="1"/>
          </p:cNvSpPr>
          <p:nvPr/>
        </p:nvSpPr>
        <p:spPr bwMode="auto">
          <a:xfrm>
            <a:off x="838200" y="384175"/>
            <a:ext cx="403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Trebuchet MS" panose="020B0603020202020204" pitchFamily="34" charset="0"/>
              </a:rPr>
              <a:t>Problem: </a:t>
            </a:r>
            <a:r>
              <a:rPr lang="en-US" altLang="en-US" sz="2000" i="1">
                <a:latin typeface="Trebuchet MS" panose="020B0603020202020204" pitchFamily="34" charset="0"/>
              </a:rPr>
              <a:t>To sum and average three numbers</a:t>
            </a:r>
          </a:p>
        </p:txBody>
      </p:sp>
    </p:spTree>
    <p:extLst>
      <p:ext uri="{BB962C8B-B14F-4D97-AF65-F5344CB8AC3E}">
        <p14:creationId xmlns:p14="http://schemas.microsoft.com/office/powerpoint/2010/main" val="1085106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7141</TotalTime>
  <Words>4720</Words>
  <Application>Microsoft Office PowerPoint</Application>
  <PresentationFormat>On-screen Show (4:3)</PresentationFormat>
  <Paragraphs>1089</Paragraphs>
  <Slides>114</Slides>
  <Notes>24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114</vt:i4>
      </vt:variant>
    </vt:vector>
  </HeadingPairs>
  <TitlesOfParts>
    <vt:vector size="128" baseType="lpstr">
      <vt:lpstr>MS Mincho</vt:lpstr>
      <vt:lpstr>ＭＳ Ｐゴシック</vt:lpstr>
      <vt:lpstr>Arial</vt:lpstr>
      <vt:lpstr>Calibri</vt:lpstr>
      <vt:lpstr>Courier New</vt:lpstr>
      <vt:lpstr>Symbol</vt:lpstr>
      <vt:lpstr>Tahoma</vt:lpstr>
      <vt:lpstr>Times New Roman</vt:lpstr>
      <vt:lpstr>Trebuchet MS</vt:lpstr>
      <vt:lpstr>Wingdings</vt:lpstr>
      <vt:lpstr>Wingdings 2</vt:lpstr>
      <vt:lpstr>1_Office Theme</vt:lpstr>
      <vt:lpstr>Visio</vt:lpstr>
      <vt:lpstr>VISIO</vt:lpstr>
      <vt:lpstr>01: PROGRAMMING PROBLEM-SOLVING</vt:lpstr>
      <vt:lpstr>Problem-Solving Process</vt:lpstr>
      <vt:lpstr>The Programming Process</vt:lpstr>
      <vt:lpstr>Programming Process</vt:lpstr>
      <vt:lpstr>Programming Process</vt:lpstr>
      <vt:lpstr>Input, Process and Output</vt:lpstr>
      <vt:lpstr>Input, Process and Output</vt:lpstr>
      <vt:lpstr>Example 1</vt:lpstr>
      <vt:lpstr>In-Class Exercise 1</vt:lpstr>
      <vt:lpstr>In-Class Exercise 2</vt:lpstr>
      <vt:lpstr>Procedural and  Object-Oriented Programming</vt:lpstr>
      <vt:lpstr>Procedural and Object-Oriented Programming</vt:lpstr>
      <vt:lpstr>Problem Solving Techniques</vt:lpstr>
      <vt:lpstr>Problem Solving Methods</vt:lpstr>
      <vt:lpstr>Algorithms</vt:lpstr>
      <vt:lpstr>Pseudo codes</vt:lpstr>
      <vt:lpstr>Pseudo Code</vt:lpstr>
      <vt:lpstr>Example: Pseudo Code</vt:lpstr>
      <vt:lpstr>In-Class Exercise 1</vt:lpstr>
      <vt:lpstr>In-Class Exercise 2</vt:lpstr>
      <vt:lpstr>Flowcharts</vt:lpstr>
      <vt:lpstr>Flowchart</vt:lpstr>
      <vt:lpstr>Example: Flowchart</vt:lpstr>
      <vt:lpstr>Flowchart Symbol</vt:lpstr>
      <vt:lpstr>Flowchart Symbol</vt:lpstr>
      <vt:lpstr>Flowchart Explanation</vt:lpstr>
      <vt:lpstr>Example: Use of comments/ description</vt:lpstr>
      <vt:lpstr>Example: Use of connectors on the same page</vt:lpstr>
      <vt:lpstr>Example: Use of connectors on the different page</vt:lpstr>
      <vt:lpstr>In-Class Exercise</vt:lpstr>
      <vt:lpstr>Flowchart Structures</vt:lpstr>
      <vt:lpstr>Control Structure</vt:lpstr>
      <vt:lpstr>Flowchart Structures: Sequential</vt:lpstr>
      <vt:lpstr>Sequential Structure</vt:lpstr>
      <vt:lpstr>Sequential Structure: Flowchart</vt:lpstr>
      <vt:lpstr> </vt:lpstr>
      <vt:lpstr>Trace Table</vt:lpstr>
      <vt:lpstr>In-Class Exercise 1</vt:lpstr>
      <vt:lpstr>In-Class Exercise 2</vt:lpstr>
      <vt:lpstr>Flowchart Structures: Selection</vt:lpstr>
      <vt:lpstr>Selection Structure</vt:lpstr>
      <vt:lpstr>PowerPoint Presentation</vt:lpstr>
      <vt:lpstr>Selection Structure (cont..) </vt:lpstr>
      <vt:lpstr>Selection Structure (cont..)</vt:lpstr>
      <vt:lpstr>Example</vt:lpstr>
      <vt:lpstr>Pseudocode</vt:lpstr>
      <vt:lpstr>Flowchart</vt:lpstr>
      <vt:lpstr>Selection Structure (cont..)</vt:lpstr>
      <vt:lpstr>Selection Structure (cont..)</vt:lpstr>
      <vt:lpstr>Example</vt:lpstr>
      <vt:lpstr>Pseudocode</vt:lpstr>
      <vt:lpstr>Flowchart</vt:lpstr>
      <vt:lpstr>Selection Structure – Problem Examples</vt:lpstr>
      <vt:lpstr>Relational Expressions</vt:lpstr>
      <vt:lpstr>Logical Operators</vt:lpstr>
      <vt:lpstr>Truth Table</vt:lpstr>
      <vt:lpstr>Logical Operators - examples</vt:lpstr>
      <vt:lpstr>PowerPoint Presentation</vt:lpstr>
      <vt:lpstr>PowerPoint Presentation</vt:lpstr>
      <vt:lpstr>PowerPoint Presentation</vt:lpstr>
      <vt:lpstr>In-Class Exercise</vt:lpstr>
      <vt:lpstr>In-Class Exercise 2</vt:lpstr>
      <vt:lpstr>In-Class Exercise 3</vt:lpstr>
      <vt:lpstr>Selection Structure (cont..)</vt:lpstr>
      <vt:lpstr>Selection Structure (cont..)</vt:lpstr>
      <vt:lpstr>Selection Structure (cont..)</vt:lpstr>
      <vt:lpstr>Selection Structure (cont..)</vt:lpstr>
      <vt:lpstr>Selection Structure (cont..)</vt:lpstr>
      <vt:lpstr>PowerPoint Presentation</vt:lpstr>
      <vt:lpstr>In-Class Exercise 1</vt:lpstr>
      <vt:lpstr>In-Class Exercise 2</vt:lpstr>
      <vt:lpstr>In-Class Exercise 3</vt:lpstr>
      <vt:lpstr>Flowchart Structures: Repetition</vt:lpstr>
      <vt:lpstr>Repetition Structure</vt:lpstr>
      <vt:lpstr>Repetition Structure - Counters</vt:lpstr>
      <vt:lpstr>Repetition Structure: Pre-Test Loop</vt:lpstr>
      <vt:lpstr>Repetition Structure (cont..) </vt:lpstr>
      <vt:lpstr>Repetition Structure (cont..)</vt:lpstr>
      <vt:lpstr>Pre-test loop steps summary</vt:lpstr>
      <vt:lpstr>Example</vt:lpstr>
      <vt:lpstr>Pseudo code</vt:lpstr>
      <vt:lpstr>Flow Chart</vt:lpstr>
      <vt:lpstr>Trace the following</vt:lpstr>
      <vt:lpstr>Repetition Structure: Post-Test</vt:lpstr>
      <vt:lpstr>Repetition Structure (cont..)</vt:lpstr>
      <vt:lpstr>Example</vt:lpstr>
      <vt:lpstr>Flow Chart</vt:lpstr>
      <vt:lpstr>In-Class Exercise 1</vt:lpstr>
      <vt:lpstr>In-Class Exercise 2</vt:lpstr>
      <vt:lpstr>Repetition Structure - Letting the User Control a Loop</vt:lpstr>
      <vt:lpstr>Repetition Structure (cont..)</vt:lpstr>
      <vt:lpstr>Repetition Structure - Sentinels</vt:lpstr>
      <vt:lpstr>Repetition Structure - Sentinels</vt:lpstr>
      <vt:lpstr>In-Class Exercise 1</vt:lpstr>
      <vt:lpstr>In-Class Exercise 2</vt:lpstr>
      <vt:lpstr>In-Class Exercise 3</vt:lpstr>
      <vt:lpstr>Modular Flowcharting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account</cp:lastModifiedBy>
  <cp:revision>100</cp:revision>
  <dcterms:created xsi:type="dcterms:W3CDTF">2014-02-24T04:16:52Z</dcterms:created>
  <dcterms:modified xsi:type="dcterms:W3CDTF">2017-09-27T09:57:11Z</dcterms:modified>
</cp:coreProperties>
</file>