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9" r:id="rId3"/>
    <p:sldId id="309" r:id="rId4"/>
    <p:sldId id="314" r:id="rId5"/>
    <p:sldId id="303" r:id="rId6"/>
    <p:sldId id="313" r:id="rId7"/>
    <p:sldId id="261" r:id="rId8"/>
    <p:sldId id="324" r:id="rId9"/>
    <p:sldId id="325" r:id="rId10"/>
    <p:sldId id="326" r:id="rId11"/>
    <p:sldId id="328" r:id="rId12"/>
    <p:sldId id="320" r:id="rId13"/>
    <p:sldId id="321" r:id="rId14"/>
    <p:sldId id="288" r:id="rId15"/>
    <p:sldId id="323" r:id="rId16"/>
    <p:sldId id="289" r:id="rId17"/>
    <p:sldId id="292" r:id="rId18"/>
    <p:sldId id="293" r:id="rId19"/>
    <p:sldId id="305" r:id="rId20"/>
    <p:sldId id="306" r:id="rId21"/>
    <p:sldId id="307" r:id="rId22"/>
    <p:sldId id="310" r:id="rId23"/>
    <p:sldId id="322" r:id="rId24"/>
    <p:sldId id="332" r:id="rId25"/>
    <p:sldId id="330" r:id="rId26"/>
    <p:sldId id="33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FF"/>
    <a:srgbClr val="008000"/>
    <a:srgbClr val="FFCCCC"/>
    <a:srgbClr val="FF99FF"/>
    <a:srgbClr val="99FF99"/>
    <a:srgbClr val="CC00FF"/>
    <a:srgbClr val="FF66FF"/>
    <a:srgbClr val="CC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86" d="100"/>
          <a:sy n="86" d="100"/>
        </p:scale>
        <p:origin x="9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F341-8B93-45D2-A570-692BA529975A}" type="doc">
      <dgm:prSet loTypeId="urn:microsoft.com/office/officeart/2005/8/layout/vList3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ADFAE8-1B2F-4DB6-B778-C1F4847FA09B}">
      <dgm:prSet phldrT="[Text]" custT="1"/>
      <dgm:spPr>
        <a:solidFill>
          <a:schemeClr val="accent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smtClean="0">
              <a:effectLst/>
            </a:rPr>
            <a:t>BAB 1: MANUSIA &amp; PEMIKIRAN</a:t>
          </a:r>
          <a:endParaRPr lang="en-US" sz="1400" b="1" dirty="0">
            <a:effectLst/>
          </a:endParaRPr>
        </a:p>
      </dgm:t>
    </dgm:pt>
    <dgm:pt modelId="{4197E2F7-0DC9-40D1-BC78-AFCF362CD114}" type="parTrans" cxnId="{8FE0874B-9595-428F-974C-31EE5844E1DD}">
      <dgm:prSet/>
      <dgm:spPr/>
      <dgm:t>
        <a:bodyPr/>
        <a:lstStyle/>
        <a:p>
          <a:endParaRPr lang="en-US"/>
        </a:p>
      </dgm:t>
    </dgm:pt>
    <dgm:pt modelId="{70952CD7-20A9-426D-A63D-B83D1EAE4EE7}" type="sibTrans" cxnId="{8FE0874B-9595-428F-974C-31EE5844E1DD}">
      <dgm:prSet/>
      <dgm:spPr/>
      <dgm:t>
        <a:bodyPr/>
        <a:lstStyle/>
        <a:p>
          <a:endParaRPr lang="en-US"/>
        </a:p>
      </dgm:t>
    </dgm:pt>
    <dgm:pt modelId="{FFF88E33-8692-427C-A0EA-76572F34E9A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3: AGAMA, PEMIKIRAN SAINS DAN TEKNOLOGI</a:t>
          </a:r>
          <a:endParaRPr lang="en-US" sz="1400" b="1" dirty="0">
            <a:effectLst/>
          </a:endParaRPr>
        </a:p>
      </dgm:t>
    </dgm:pt>
    <dgm:pt modelId="{7CD4326D-FACF-4216-B380-0E392C7755F6}" type="parTrans" cxnId="{8E013E73-DDE5-476E-8D8E-4A45365C74A7}">
      <dgm:prSet/>
      <dgm:spPr/>
      <dgm:t>
        <a:bodyPr/>
        <a:lstStyle/>
        <a:p>
          <a:endParaRPr lang="en-US"/>
        </a:p>
      </dgm:t>
    </dgm:pt>
    <dgm:pt modelId="{E47A71CF-CF43-4BDE-A94E-D40BC665E623}" type="sibTrans" cxnId="{8E013E73-DDE5-476E-8D8E-4A45365C74A7}">
      <dgm:prSet/>
      <dgm:spPr/>
      <dgm:t>
        <a:bodyPr/>
        <a:lstStyle/>
        <a:p>
          <a:endParaRPr lang="en-US"/>
        </a:p>
      </dgm:t>
    </dgm:pt>
    <dgm:pt modelId="{17F512B4-0EF3-4B9D-B586-92CAF90032F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4: PEMIKIRAN SAINS &amp; TEKNOLOGI MERENTAS SEMPADAN</a:t>
          </a:r>
          <a:endParaRPr lang="en-US" sz="1400" b="1" dirty="0">
            <a:effectLst/>
          </a:endParaRPr>
        </a:p>
      </dgm:t>
    </dgm:pt>
    <dgm:pt modelId="{2B099C09-8131-4BC4-93C3-16F5BF1F7BC0}" type="parTrans" cxnId="{92617D13-87AC-40E1-8DB2-D7EBAA8AF34B}">
      <dgm:prSet/>
      <dgm:spPr/>
      <dgm:t>
        <a:bodyPr/>
        <a:lstStyle/>
        <a:p>
          <a:endParaRPr lang="en-US"/>
        </a:p>
      </dgm:t>
    </dgm:pt>
    <dgm:pt modelId="{C0C7B500-1319-4722-867E-E619A532BD4F}" type="sibTrans" cxnId="{92617D13-87AC-40E1-8DB2-D7EBAA8AF34B}">
      <dgm:prSet/>
      <dgm:spPr/>
      <dgm:t>
        <a:bodyPr/>
        <a:lstStyle/>
        <a:p>
          <a:endParaRPr lang="en-US"/>
        </a:p>
      </dgm:t>
    </dgm:pt>
    <dgm:pt modelId="{0EA9BBCA-EB81-4D2E-9786-7A836D28ED13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5: EKOSISTEM KEILMUAN ISLAM</a:t>
          </a:r>
          <a:endParaRPr lang="en-US" sz="1400" b="1" dirty="0">
            <a:effectLst/>
          </a:endParaRPr>
        </a:p>
      </dgm:t>
    </dgm:pt>
    <dgm:pt modelId="{C8A0D7BC-09E8-4348-90D8-DEFFE946DFAD}" type="parTrans" cxnId="{E27A4C66-A6F6-4872-B5B1-73A456858791}">
      <dgm:prSet/>
      <dgm:spPr/>
      <dgm:t>
        <a:bodyPr/>
        <a:lstStyle/>
        <a:p>
          <a:endParaRPr lang="en-US"/>
        </a:p>
      </dgm:t>
    </dgm:pt>
    <dgm:pt modelId="{928AE3FA-319E-4139-B46B-6492332CDAB3}" type="sibTrans" cxnId="{E27A4C66-A6F6-4872-B5B1-73A456858791}">
      <dgm:prSet/>
      <dgm:spPr/>
      <dgm:t>
        <a:bodyPr/>
        <a:lstStyle/>
        <a:p>
          <a:endParaRPr lang="en-US"/>
        </a:p>
      </dgm:t>
    </dgm:pt>
    <dgm:pt modelId="{CDD2A652-C340-4892-B0D2-DC6E75984C49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6: PEMIKIRAN SAINTIFIK SAINTIS MUSLIM </a:t>
          </a:r>
          <a:endParaRPr lang="en-US" sz="1400" b="1" dirty="0">
            <a:effectLst/>
          </a:endParaRPr>
        </a:p>
      </dgm:t>
    </dgm:pt>
    <dgm:pt modelId="{84B7A46D-DA4B-4E51-B3EA-A5470AA179D0}" type="parTrans" cxnId="{04BC0CC4-E24F-4167-B7B7-8B847CB74C1D}">
      <dgm:prSet/>
      <dgm:spPr/>
      <dgm:t>
        <a:bodyPr/>
        <a:lstStyle/>
        <a:p>
          <a:endParaRPr lang="en-US"/>
        </a:p>
      </dgm:t>
    </dgm:pt>
    <dgm:pt modelId="{77801F65-8053-4F8C-8C32-1B742DB22A99}" type="sibTrans" cxnId="{04BC0CC4-E24F-4167-B7B7-8B847CB74C1D}">
      <dgm:prSet/>
      <dgm:spPr/>
      <dgm:t>
        <a:bodyPr/>
        <a:lstStyle/>
        <a:p>
          <a:endParaRPr lang="en-US"/>
        </a:p>
      </dgm:t>
    </dgm:pt>
    <dgm:pt modelId="{CDB1ACCF-F6BE-4C05-9110-A72207F7E70E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7: PERUBAHAN PARADIGMA PEMIKIRAN SAINTIS BARAT</a:t>
          </a:r>
          <a:endParaRPr lang="en-US" sz="1400" b="1" dirty="0">
            <a:effectLst/>
          </a:endParaRPr>
        </a:p>
      </dgm:t>
    </dgm:pt>
    <dgm:pt modelId="{FE3D33DA-CE47-4721-9E7B-1773C64B4C25}" type="parTrans" cxnId="{D5BBA12D-FF8B-42D8-A91F-AA44637ED180}">
      <dgm:prSet/>
      <dgm:spPr/>
      <dgm:t>
        <a:bodyPr/>
        <a:lstStyle/>
        <a:p>
          <a:endParaRPr lang="en-US"/>
        </a:p>
      </dgm:t>
    </dgm:pt>
    <dgm:pt modelId="{041C24FB-17B8-4976-B486-AC190830A1EC}" type="sibTrans" cxnId="{D5BBA12D-FF8B-42D8-A91F-AA44637ED180}">
      <dgm:prSet/>
      <dgm:spPr/>
      <dgm:t>
        <a:bodyPr/>
        <a:lstStyle/>
        <a:p>
          <a:endParaRPr lang="en-US"/>
        </a:p>
      </dgm:t>
    </dgm:pt>
    <dgm:pt modelId="{7CA58972-CB76-4BCA-B08F-CDBC5B822A9D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8: PEMODENAN SAINS &amp; TEKNOLOGI (SEMINAR)</a:t>
          </a:r>
          <a:endParaRPr lang="en-US" sz="1400" b="1" dirty="0">
            <a:effectLst/>
          </a:endParaRPr>
        </a:p>
      </dgm:t>
    </dgm:pt>
    <dgm:pt modelId="{29830A98-D7C1-43EA-A5FA-5848FF855EF6}" type="parTrans" cxnId="{67CA44FA-8DBD-4885-B382-0E1BF7E50AB8}">
      <dgm:prSet/>
      <dgm:spPr/>
      <dgm:t>
        <a:bodyPr/>
        <a:lstStyle/>
        <a:p>
          <a:endParaRPr lang="en-US"/>
        </a:p>
      </dgm:t>
    </dgm:pt>
    <dgm:pt modelId="{32AC0448-8AD3-4E04-B9C1-C24EC93F0E23}" type="sibTrans" cxnId="{67CA44FA-8DBD-4885-B382-0E1BF7E50AB8}">
      <dgm:prSet/>
      <dgm:spPr/>
      <dgm:t>
        <a:bodyPr/>
        <a:lstStyle/>
        <a:p>
          <a:endParaRPr lang="en-US"/>
        </a:p>
      </dgm:t>
    </dgm:pt>
    <dgm:pt modelId="{35DED561-DCF6-4A7A-A132-1933FF1650F5}">
      <dgm:prSet custT="1"/>
      <dgm:spPr/>
      <dgm:t>
        <a:bodyPr/>
        <a:lstStyle/>
        <a:p>
          <a:pPr algn="l"/>
          <a:r>
            <a:rPr lang="en-US" sz="1400" b="1" dirty="0" smtClean="0"/>
            <a:t>BAB 9: REVOLUSI INDUSTRI &amp; KESANNYA TERHADAP KEMANUSIAAN</a:t>
          </a:r>
          <a:endParaRPr lang="en-US" sz="1400" b="1" dirty="0"/>
        </a:p>
      </dgm:t>
    </dgm:pt>
    <dgm:pt modelId="{659D7254-208D-4F7F-8116-EEACCB24C7A5}" type="parTrans" cxnId="{01BB505A-865A-4CCE-9C3D-F00A3651083A}">
      <dgm:prSet/>
      <dgm:spPr/>
      <dgm:t>
        <a:bodyPr/>
        <a:lstStyle/>
        <a:p>
          <a:endParaRPr lang="en-US"/>
        </a:p>
      </dgm:t>
    </dgm:pt>
    <dgm:pt modelId="{D033B360-523E-4A99-A414-9BF53900BFB1}" type="sibTrans" cxnId="{01BB505A-865A-4CCE-9C3D-F00A3651083A}">
      <dgm:prSet/>
      <dgm:spPr/>
      <dgm:t>
        <a:bodyPr/>
        <a:lstStyle/>
        <a:p>
          <a:endParaRPr lang="en-US"/>
        </a:p>
      </dgm:t>
    </dgm:pt>
    <dgm:pt modelId="{C8A50876-40EE-46B5-A799-BD2AFAEE1CE1}">
      <dgm:prSet custT="1"/>
      <dgm:spPr/>
      <dgm:t>
        <a:bodyPr/>
        <a:lstStyle/>
        <a:p>
          <a:pPr algn="l"/>
          <a:r>
            <a:rPr lang="en-US" sz="1400" b="1" dirty="0" smtClean="0"/>
            <a:t>BAB 10: ETIKA &amp; NILAI DALAM PEMIKIRAN SAINS &amp; TEKNOLOGI</a:t>
          </a:r>
          <a:endParaRPr lang="en-US" sz="1400" b="1" dirty="0"/>
        </a:p>
      </dgm:t>
    </dgm:pt>
    <dgm:pt modelId="{02B9B005-03FA-4499-9F16-B1E561B19423}" type="parTrans" cxnId="{B87727F1-BAB6-4BCE-A3BF-C4FF49FD519C}">
      <dgm:prSet/>
      <dgm:spPr/>
      <dgm:t>
        <a:bodyPr/>
        <a:lstStyle/>
        <a:p>
          <a:endParaRPr lang="en-US"/>
        </a:p>
      </dgm:t>
    </dgm:pt>
    <dgm:pt modelId="{756562EA-DB8E-420B-8CA2-7379661495B3}" type="sibTrans" cxnId="{B87727F1-BAB6-4BCE-A3BF-C4FF49FD519C}">
      <dgm:prSet/>
      <dgm:spPr/>
      <dgm:t>
        <a:bodyPr/>
        <a:lstStyle/>
        <a:p>
          <a:endParaRPr lang="en-US"/>
        </a:p>
      </dgm:t>
    </dgm:pt>
    <dgm:pt modelId="{F8430487-3DE1-47B7-957A-C09883421080}">
      <dgm:prSet custT="1"/>
      <dgm:spPr/>
      <dgm:t>
        <a:bodyPr/>
        <a:lstStyle/>
        <a:p>
          <a:pPr algn="l"/>
          <a:r>
            <a:rPr lang="en-US" sz="1400" b="1" dirty="0" smtClean="0"/>
            <a:t>BAB 11: MENGINSANKAN SAINS &amp; TEKNOLOGI</a:t>
          </a:r>
          <a:endParaRPr lang="en-US" sz="1400" b="1" dirty="0"/>
        </a:p>
      </dgm:t>
    </dgm:pt>
    <dgm:pt modelId="{2CE05880-B36D-47BD-BA8D-1734E7141BB9}" type="sibTrans" cxnId="{61C8A1E2-0920-4182-958E-29B50E900F60}">
      <dgm:prSet/>
      <dgm:spPr/>
      <dgm:t>
        <a:bodyPr/>
        <a:lstStyle/>
        <a:p>
          <a:endParaRPr lang="en-US"/>
        </a:p>
      </dgm:t>
    </dgm:pt>
    <dgm:pt modelId="{BF704D96-05E6-49D5-8A02-593FEC9F6CF0}" type="parTrans" cxnId="{61C8A1E2-0920-4182-958E-29B50E900F60}">
      <dgm:prSet/>
      <dgm:spPr/>
      <dgm:t>
        <a:bodyPr/>
        <a:lstStyle/>
        <a:p>
          <a:endParaRPr lang="en-US"/>
        </a:p>
      </dgm:t>
    </dgm:pt>
    <dgm:pt modelId="{DC1541FD-A1BF-428C-A031-1B8C966AFA01}">
      <dgm:prSet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2: PERKEMBANGAN ILMU ZAMAN PERTENGAHAN</a:t>
          </a:r>
          <a:endParaRPr lang="en-MY" sz="1400" dirty="0"/>
        </a:p>
      </dgm:t>
    </dgm:pt>
    <dgm:pt modelId="{552AEF63-A3DF-4A3E-89D1-312DA1A6B627}" type="parTrans" cxnId="{A1C94C36-2B1A-4BA1-A362-24B8839ECAFD}">
      <dgm:prSet/>
      <dgm:spPr/>
      <dgm:t>
        <a:bodyPr/>
        <a:lstStyle/>
        <a:p>
          <a:endParaRPr lang="en-MY"/>
        </a:p>
      </dgm:t>
    </dgm:pt>
    <dgm:pt modelId="{5CD56D93-65F6-45EA-9EF0-59A4B1230C60}" type="sibTrans" cxnId="{A1C94C36-2B1A-4BA1-A362-24B8839ECAFD}">
      <dgm:prSet/>
      <dgm:spPr/>
      <dgm:t>
        <a:bodyPr/>
        <a:lstStyle/>
        <a:p>
          <a:endParaRPr lang="en-MY"/>
        </a:p>
      </dgm:t>
    </dgm:pt>
    <dgm:pt modelId="{C6AAB039-9CE5-4484-9416-F58ED6F425A6}" type="pres">
      <dgm:prSet presAssocID="{DE20F341-8B93-45D2-A570-692BA52997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1882D-CD59-47CB-93C2-B90024E146FC}" type="pres">
      <dgm:prSet presAssocID="{47ADFAE8-1B2F-4DB6-B778-C1F4847FA09B}" presName="composite" presStyleCnt="0"/>
      <dgm:spPr/>
      <dgm:t>
        <a:bodyPr/>
        <a:lstStyle/>
        <a:p>
          <a:endParaRPr lang="en-US"/>
        </a:p>
      </dgm:t>
    </dgm:pt>
    <dgm:pt modelId="{B04A8F5D-24F2-4A48-B9D4-E6EEE20451F4}" type="pres">
      <dgm:prSet presAssocID="{47ADFAE8-1B2F-4DB6-B778-C1F4847FA09B}" presName="imgShp" presStyleLbl="fgImgPlac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008C10-FBE9-4A54-BE12-B7B415C3D705}" type="pres">
      <dgm:prSet presAssocID="{47ADFAE8-1B2F-4DB6-B778-C1F4847FA09B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E03E-9484-49D4-890C-B1A15D216552}" type="pres">
      <dgm:prSet presAssocID="{70952CD7-20A9-426D-A63D-B83D1EAE4EE7}" presName="spacing" presStyleCnt="0"/>
      <dgm:spPr/>
      <dgm:t>
        <a:bodyPr/>
        <a:lstStyle/>
        <a:p>
          <a:endParaRPr lang="en-US"/>
        </a:p>
      </dgm:t>
    </dgm:pt>
    <dgm:pt modelId="{02C7405A-B4A0-40C2-BBBA-690E54A03E14}" type="pres">
      <dgm:prSet presAssocID="{DC1541FD-A1BF-428C-A031-1B8C966AFA01}" presName="composite" presStyleCnt="0"/>
      <dgm:spPr/>
    </dgm:pt>
    <dgm:pt modelId="{FF7AAE50-4C8D-4A61-8405-07E6A6F5CEC2}" type="pres">
      <dgm:prSet presAssocID="{DC1541FD-A1BF-428C-A031-1B8C966AFA01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MY"/>
        </a:p>
      </dgm:t>
    </dgm:pt>
    <dgm:pt modelId="{E3F3C465-E0C2-4FBD-99AC-0A56E76357E6}" type="pres">
      <dgm:prSet presAssocID="{DC1541FD-A1BF-428C-A031-1B8C966AFA01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D335787-8048-482C-A57C-284DDC74C3A3}" type="pres">
      <dgm:prSet presAssocID="{5CD56D93-65F6-45EA-9EF0-59A4B1230C60}" presName="spacing" presStyleCnt="0"/>
      <dgm:spPr/>
    </dgm:pt>
    <dgm:pt modelId="{C4AFADD6-283A-4698-B3B9-5AFE15F72C80}" type="pres">
      <dgm:prSet presAssocID="{FFF88E33-8692-427C-A0EA-76572F34E9AF}" presName="composite" presStyleCnt="0"/>
      <dgm:spPr/>
      <dgm:t>
        <a:bodyPr/>
        <a:lstStyle/>
        <a:p>
          <a:endParaRPr lang="en-US"/>
        </a:p>
      </dgm:t>
    </dgm:pt>
    <dgm:pt modelId="{3A016C8D-37A5-423D-84F6-24B5450D0119}" type="pres">
      <dgm:prSet presAssocID="{FFF88E33-8692-427C-A0EA-76572F34E9AF}" presName="imgShp" presStyleLbl="fgImgPlace1" presStyleIdx="2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E1029C2-750A-4BDA-BD36-8879DA0A0572}" type="pres">
      <dgm:prSet presAssocID="{FFF88E33-8692-427C-A0EA-76572F34E9AF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BB1E4-7299-4F9F-9C80-62C43557D030}" type="pres">
      <dgm:prSet presAssocID="{E47A71CF-CF43-4BDE-A94E-D40BC665E623}" presName="spacing" presStyleCnt="0"/>
      <dgm:spPr/>
      <dgm:t>
        <a:bodyPr/>
        <a:lstStyle/>
        <a:p>
          <a:endParaRPr lang="en-US"/>
        </a:p>
      </dgm:t>
    </dgm:pt>
    <dgm:pt modelId="{C38F179B-56BF-491F-AA28-02751628F957}" type="pres">
      <dgm:prSet presAssocID="{17F512B4-0EF3-4B9D-B586-92CAF90032FF}" presName="composite" presStyleCnt="0"/>
      <dgm:spPr/>
      <dgm:t>
        <a:bodyPr/>
        <a:lstStyle/>
        <a:p>
          <a:endParaRPr lang="en-US"/>
        </a:p>
      </dgm:t>
    </dgm:pt>
    <dgm:pt modelId="{E072B02F-FF00-4788-9FEA-02FDE8662C6D}" type="pres">
      <dgm:prSet presAssocID="{17F512B4-0EF3-4B9D-B586-92CAF90032FF}" presName="imgShp" presStyleLbl="fgImgPlace1" presStyleIdx="3" presStyleCnt="11" custLinFactNeighborX="43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D8C9BD6-7CF4-4ABE-8C26-0420793C0AC6}" type="pres">
      <dgm:prSet presAssocID="{17F512B4-0EF3-4B9D-B586-92CAF90032FF}" presName="txShp" presStyleLbl="node1" presStyleIdx="3" presStyleCnt="11" custScaleX="99886" custLinFactNeighborX="491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EF1E-1FFD-421F-9506-17C0F05B498B}" type="pres">
      <dgm:prSet presAssocID="{C0C7B500-1319-4722-867E-E619A532BD4F}" presName="spacing" presStyleCnt="0"/>
      <dgm:spPr/>
      <dgm:t>
        <a:bodyPr/>
        <a:lstStyle/>
        <a:p>
          <a:endParaRPr lang="en-US"/>
        </a:p>
      </dgm:t>
    </dgm:pt>
    <dgm:pt modelId="{5624271C-EFE2-402C-A777-68E3039C4171}" type="pres">
      <dgm:prSet presAssocID="{0EA9BBCA-EB81-4D2E-9786-7A836D28ED13}" presName="composite" presStyleCnt="0"/>
      <dgm:spPr/>
      <dgm:t>
        <a:bodyPr/>
        <a:lstStyle/>
        <a:p>
          <a:endParaRPr lang="en-US"/>
        </a:p>
      </dgm:t>
    </dgm:pt>
    <dgm:pt modelId="{605E6AA0-B05E-458C-904C-9DF31F422FDC}" type="pres">
      <dgm:prSet presAssocID="{0EA9BBCA-EB81-4D2E-9786-7A836D28ED13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F9B839-90C4-41EA-A5CA-AF16B9E7C8BC}" type="pres">
      <dgm:prSet presAssocID="{0EA9BBCA-EB81-4D2E-9786-7A836D28ED13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9734-3EBC-4E7A-8CAF-9F2946D99FF9}" type="pres">
      <dgm:prSet presAssocID="{928AE3FA-319E-4139-B46B-6492332CDAB3}" presName="spacing" presStyleCnt="0"/>
      <dgm:spPr/>
      <dgm:t>
        <a:bodyPr/>
        <a:lstStyle/>
        <a:p>
          <a:endParaRPr lang="en-US"/>
        </a:p>
      </dgm:t>
    </dgm:pt>
    <dgm:pt modelId="{69B025BB-4BA1-43D7-BC71-37D86001FECF}" type="pres">
      <dgm:prSet presAssocID="{CDD2A652-C340-4892-B0D2-DC6E75984C49}" presName="composite" presStyleCnt="0"/>
      <dgm:spPr/>
      <dgm:t>
        <a:bodyPr/>
        <a:lstStyle/>
        <a:p>
          <a:endParaRPr lang="en-US"/>
        </a:p>
      </dgm:t>
    </dgm:pt>
    <dgm:pt modelId="{DA5BADE1-D175-4AD4-9D87-F53F883529A6}" type="pres">
      <dgm:prSet presAssocID="{CDD2A652-C340-4892-B0D2-DC6E75984C49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78F82CA-2E89-475C-97AD-2CF4D1877239}" type="pres">
      <dgm:prSet presAssocID="{CDD2A652-C340-4892-B0D2-DC6E75984C49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F19F-27FA-49E8-8CA4-2FF274536EA6}" type="pres">
      <dgm:prSet presAssocID="{77801F65-8053-4F8C-8C32-1B742DB22A99}" presName="spacing" presStyleCnt="0"/>
      <dgm:spPr/>
      <dgm:t>
        <a:bodyPr/>
        <a:lstStyle/>
        <a:p>
          <a:endParaRPr lang="en-US"/>
        </a:p>
      </dgm:t>
    </dgm:pt>
    <dgm:pt modelId="{5245A61D-54C8-4D49-B3CB-158BACAF5BB0}" type="pres">
      <dgm:prSet presAssocID="{CDB1ACCF-F6BE-4C05-9110-A72207F7E70E}" presName="composite" presStyleCnt="0"/>
      <dgm:spPr/>
      <dgm:t>
        <a:bodyPr/>
        <a:lstStyle/>
        <a:p>
          <a:endParaRPr lang="en-US"/>
        </a:p>
      </dgm:t>
    </dgm:pt>
    <dgm:pt modelId="{B676AEA2-0C84-41F6-B730-813D528C294E}" type="pres">
      <dgm:prSet presAssocID="{CDB1ACCF-F6BE-4C05-9110-A72207F7E70E}" presName="imgShp" presStyleLbl="fgImgPlace1" presStyleIdx="6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B05E971-FA2C-4454-A8EB-90CB79F9A029}" type="pres">
      <dgm:prSet presAssocID="{CDB1ACCF-F6BE-4C05-9110-A72207F7E70E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8E23-CF6F-4B06-96E8-0E4E737C79C8}" type="pres">
      <dgm:prSet presAssocID="{041C24FB-17B8-4976-B486-AC190830A1EC}" presName="spacing" presStyleCnt="0"/>
      <dgm:spPr/>
      <dgm:t>
        <a:bodyPr/>
        <a:lstStyle/>
        <a:p>
          <a:endParaRPr lang="en-US"/>
        </a:p>
      </dgm:t>
    </dgm:pt>
    <dgm:pt modelId="{F65988D8-C2EF-47A1-8DE8-0D8BDB6897F2}" type="pres">
      <dgm:prSet presAssocID="{7CA58972-CB76-4BCA-B08F-CDBC5B822A9D}" presName="composite" presStyleCnt="0"/>
      <dgm:spPr/>
      <dgm:t>
        <a:bodyPr/>
        <a:lstStyle/>
        <a:p>
          <a:endParaRPr lang="en-US"/>
        </a:p>
      </dgm:t>
    </dgm:pt>
    <dgm:pt modelId="{3C1ADFF2-9D36-4B8B-8E4F-8807B4631CC1}" type="pres">
      <dgm:prSet presAssocID="{7CA58972-CB76-4BCA-B08F-CDBC5B822A9D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D711DC3-F42B-4B8B-B78E-D9195146C499}" type="pres">
      <dgm:prSet presAssocID="{7CA58972-CB76-4BCA-B08F-CDBC5B822A9D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C871-F6C6-4971-B3CF-BC2F4210F013}" type="pres">
      <dgm:prSet presAssocID="{32AC0448-8AD3-4E04-B9C1-C24EC93F0E23}" presName="spacing" presStyleCnt="0"/>
      <dgm:spPr/>
      <dgm:t>
        <a:bodyPr/>
        <a:lstStyle/>
        <a:p>
          <a:endParaRPr lang="en-US"/>
        </a:p>
      </dgm:t>
    </dgm:pt>
    <dgm:pt modelId="{9E9ABA44-ED7D-48FA-8ABE-9AD72AB2C6F5}" type="pres">
      <dgm:prSet presAssocID="{35DED561-DCF6-4A7A-A132-1933FF1650F5}" presName="composite" presStyleCnt="0"/>
      <dgm:spPr/>
      <dgm:t>
        <a:bodyPr/>
        <a:lstStyle/>
        <a:p>
          <a:endParaRPr lang="en-US"/>
        </a:p>
      </dgm:t>
    </dgm:pt>
    <dgm:pt modelId="{A729C592-13A4-42E3-9CBB-EBAD46CEE75D}" type="pres">
      <dgm:prSet presAssocID="{35DED561-DCF6-4A7A-A132-1933FF1650F5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</dgm:spPr>
      <dgm:t>
        <a:bodyPr/>
        <a:lstStyle/>
        <a:p>
          <a:endParaRPr lang="en-US"/>
        </a:p>
      </dgm:t>
    </dgm:pt>
    <dgm:pt modelId="{7E391BBF-002F-45A5-B205-92F09BE2E0E4}" type="pres">
      <dgm:prSet presAssocID="{35DED561-DCF6-4A7A-A132-1933FF1650F5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64D4-AC12-4870-9583-A82F0E247A2A}" type="pres">
      <dgm:prSet presAssocID="{D033B360-523E-4A99-A414-9BF53900BFB1}" presName="spacing" presStyleCnt="0"/>
      <dgm:spPr/>
      <dgm:t>
        <a:bodyPr/>
        <a:lstStyle/>
        <a:p>
          <a:endParaRPr lang="en-US"/>
        </a:p>
      </dgm:t>
    </dgm:pt>
    <dgm:pt modelId="{F35FC72A-CFA4-4B40-AEB5-0E5074E3B0F8}" type="pres">
      <dgm:prSet presAssocID="{C8A50876-40EE-46B5-A799-BD2AFAEE1CE1}" presName="composite" presStyleCnt="0"/>
      <dgm:spPr/>
      <dgm:t>
        <a:bodyPr/>
        <a:lstStyle/>
        <a:p>
          <a:endParaRPr lang="en-US"/>
        </a:p>
      </dgm:t>
    </dgm:pt>
    <dgm:pt modelId="{902B784A-A02A-4ECE-B896-4FD63C9B0569}" type="pres">
      <dgm:prSet presAssocID="{C8A50876-40EE-46B5-A799-BD2AFAEE1CE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9BFC6490-B43C-4D5D-AEF2-BB40067B8719}" type="pres">
      <dgm:prSet presAssocID="{C8A50876-40EE-46B5-A799-BD2AFAEE1CE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204E-6877-4F6C-950B-2B14A1576885}" type="pres">
      <dgm:prSet presAssocID="{756562EA-DB8E-420B-8CA2-7379661495B3}" presName="spacing" presStyleCnt="0"/>
      <dgm:spPr/>
      <dgm:t>
        <a:bodyPr/>
        <a:lstStyle/>
        <a:p>
          <a:endParaRPr lang="en-US"/>
        </a:p>
      </dgm:t>
    </dgm:pt>
    <dgm:pt modelId="{F363BED7-B791-4000-AEC4-6F104B6FF1E1}" type="pres">
      <dgm:prSet presAssocID="{F8430487-3DE1-47B7-957A-C09883421080}" presName="composite" presStyleCnt="0"/>
      <dgm:spPr/>
      <dgm:t>
        <a:bodyPr/>
        <a:lstStyle/>
        <a:p>
          <a:endParaRPr lang="en-US"/>
        </a:p>
      </dgm:t>
    </dgm:pt>
    <dgm:pt modelId="{5B852D7F-1F20-47A1-88C3-4A9A23213B5C}" type="pres">
      <dgm:prSet presAssocID="{F8430487-3DE1-47B7-957A-C09883421080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CE191A45-E451-4D51-B11E-E453D2C75895}" type="pres">
      <dgm:prSet presAssocID="{F8430487-3DE1-47B7-957A-C09883421080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74940-9932-4A5D-9A4D-2301A5509096}" type="presOf" srcId="{CDB1ACCF-F6BE-4C05-9110-A72207F7E70E}" destId="{CB05E971-FA2C-4454-A8EB-90CB79F9A029}" srcOrd="0" destOrd="0" presId="urn:microsoft.com/office/officeart/2005/8/layout/vList3"/>
    <dgm:cxn modelId="{04BC0CC4-E24F-4167-B7B7-8B847CB74C1D}" srcId="{DE20F341-8B93-45D2-A570-692BA529975A}" destId="{CDD2A652-C340-4892-B0D2-DC6E75984C49}" srcOrd="5" destOrd="0" parTransId="{84B7A46D-DA4B-4E51-B3EA-A5470AA179D0}" sibTransId="{77801F65-8053-4F8C-8C32-1B742DB22A99}"/>
    <dgm:cxn modelId="{D5BBA12D-FF8B-42D8-A91F-AA44637ED180}" srcId="{DE20F341-8B93-45D2-A570-692BA529975A}" destId="{CDB1ACCF-F6BE-4C05-9110-A72207F7E70E}" srcOrd="6" destOrd="0" parTransId="{FE3D33DA-CE47-4721-9E7B-1773C64B4C25}" sibTransId="{041C24FB-17B8-4976-B486-AC190830A1EC}"/>
    <dgm:cxn modelId="{01BB505A-865A-4CCE-9C3D-F00A3651083A}" srcId="{DE20F341-8B93-45D2-A570-692BA529975A}" destId="{35DED561-DCF6-4A7A-A132-1933FF1650F5}" srcOrd="8" destOrd="0" parTransId="{659D7254-208D-4F7F-8116-EEACCB24C7A5}" sibTransId="{D033B360-523E-4A99-A414-9BF53900BFB1}"/>
    <dgm:cxn modelId="{167A2834-1CAE-4E9D-8D5F-A7C7272BF4F4}" type="presOf" srcId="{0EA9BBCA-EB81-4D2E-9786-7A836D28ED13}" destId="{62F9B839-90C4-41EA-A5CA-AF16B9E7C8BC}" srcOrd="0" destOrd="0" presId="urn:microsoft.com/office/officeart/2005/8/layout/vList3"/>
    <dgm:cxn modelId="{C9605C62-F2BD-4D3F-A636-835410294EEE}" type="presOf" srcId="{DC1541FD-A1BF-428C-A031-1B8C966AFA01}" destId="{E3F3C465-E0C2-4FBD-99AC-0A56E76357E6}" srcOrd="0" destOrd="0" presId="urn:microsoft.com/office/officeart/2005/8/layout/vList3"/>
    <dgm:cxn modelId="{3AB5D7A5-BC2C-4950-AA9E-DB63BAC848DC}" type="presOf" srcId="{FFF88E33-8692-427C-A0EA-76572F34E9AF}" destId="{5E1029C2-750A-4BDA-BD36-8879DA0A0572}" srcOrd="0" destOrd="0" presId="urn:microsoft.com/office/officeart/2005/8/layout/vList3"/>
    <dgm:cxn modelId="{A1C94C36-2B1A-4BA1-A362-24B8839ECAFD}" srcId="{DE20F341-8B93-45D2-A570-692BA529975A}" destId="{DC1541FD-A1BF-428C-A031-1B8C966AFA01}" srcOrd="1" destOrd="0" parTransId="{552AEF63-A3DF-4A3E-89D1-312DA1A6B627}" sibTransId="{5CD56D93-65F6-45EA-9EF0-59A4B1230C60}"/>
    <dgm:cxn modelId="{D6D87054-192C-482B-8EFB-FA3FD31BF54F}" type="presOf" srcId="{F8430487-3DE1-47B7-957A-C09883421080}" destId="{CE191A45-E451-4D51-B11E-E453D2C75895}" srcOrd="0" destOrd="0" presId="urn:microsoft.com/office/officeart/2005/8/layout/vList3"/>
    <dgm:cxn modelId="{EB43A949-0204-4F2D-9781-CFE397082707}" type="presOf" srcId="{7CA58972-CB76-4BCA-B08F-CDBC5B822A9D}" destId="{2D711DC3-F42B-4B8B-B78E-D9195146C499}" srcOrd="0" destOrd="0" presId="urn:microsoft.com/office/officeart/2005/8/layout/vList3"/>
    <dgm:cxn modelId="{66C698B0-3D20-4786-90AF-DF7E372F9A0E}" type="presOf" srcId="{C8A50876-40EE-46B5-A799-BD2AFAEE1CE1}" destId="{9BFC6490-B43C-4D5D-AEF2-BB40067B8719}" srcOrd="0" destOrd="0" presId="urn:microsoft.com/office/officeart/2005/8/layout/vList3"/>
    <dgm:cxn modelId="{8E013E73-DDE5-476E-8D8E-4A45365C74A7}" srcId="{DE20F341-8B93-45D2-A570-692BA529975A}" destId="{FFF88E33-8692-427C-A0EA-76572F34E9AF}" srcOrd="2" destOrd="0" parTransId="{7CD4326D-FACF-4216-B380-0E392C7755F6}" sibTransId="{E47A71CF-CF43-4BDE-A94E-D40BC665E623}"/>
    <dgm:cxn modelId="{61C8A1E2-0920-4182-958E-29B50E900F60}" srcId="{DE20F341-8B93-45D2-A570-692BA529975A}" destId="{F8430487-3DE1-47B7-957A-C09883421080}" srcOrd="10" destOrd="0" parTransId="{BF704D96-05E6-49D5-8A02-593FEC9F6CF0}" sibTransId="{2CE05880-B36D-47BD-BA8D-1734E7141BB9}"/>
    <dgm:cxn modelId="{8FE0874B-9595-428F-974C-31EE5844E1DD}" srcId="{DE20F341-8B93-45D2-A570-692BA529975A}" destId="{47ADFAE8-1B2F-4DB6-B778-C1F4847FA09B}" srcOrd="0" destOrd="0" parTransId="{4197E2F7-0DC9-40D1-BC78-AFCF362CD114}" sibTransId="{70952CD7-20A9-426D-A63D-B83D1EAE4EE7}"/>
    <dgm:cxn modelId="{67CA44FA-8DBD-4885-B382-0E1BF7E50AB8}" srcId="{DE20F341-8B93-45D2-A570-692BA529975A}" destId="{7CA58972-CB76-4BCA-B08F-CDBC5B822A9D}" srcOrd="7" destOrd="0" parTransId="{29830A98-D7C1-43EA-A5FA-5848FF855EF6}" sibTransId="{32AC0448-8AD3-4E04-B9C1-C24EC93F0E23}"/>
    <dgm:cxn modelId="{E27A4C66-A6F6-4872-B5B1-73A456858791}" srcId="{DE20F341-8B93-45D2-A570-692BA529975A}" destId="{0EA9BBCA-EB81-4D2E-9786-7A836D28ED13}" srcOrd="4" destOrd="0" parTransId="{C8A0D7BC-09E8-4348-90D8-DEFFE946DFAD}" sibTransId="{928AE3FA-319E-4139-B46B-6492332CDAB3}"/>
    <dgm:cxn modelId="{67072695-44AD-4AE0-BE65-AC2DD533678E}" type="presOf" srcId="{17F512B4-0EF3-4B9D-B586-92CAF90032FF}" destId="{7D8C9BD6-7CF4-4ABE-8C26-0420793C0AC6}" srcOrd="0" destOrd="0" presId="urn:microsoft.com/office/officeart/2005/8/layout/vList3"/>
    <dgm:cxn modelId="{7A7673E8-18F8-4F82-99EB-7A039838B7F1}" type="presOf" srcId="{CDD2A652-C340-4892-B0D2-DC6E75984C49}" destId="{A78F82CA-2E89-475C-97AD-2CF4D1877239}" srcOrd="0" destOrd="0" presId="urn:microsoft.com/office/officeart/2005/8/layout/vList3"/>
    <dgm:cxn modelId="{B87727F1-BAB6-4BCE-A3BF-C4FF49FD519C}" srcId="{DE20F341-8B93-45D2-A570-692BA529975A}" destId="{C8A50876-40EE-46B5-A799-BD2AFAEE1CE1}" srcOrd="9" destOrd="0" parTransId="{02B9B005-03FA-4499-9F16-B1E561B19423}" sibTransId="{756562EA-DB8E-420B-8CA2-7379661495B3}"/>
    <dgm:cxn modelId="{92617D13-87AC-40E1-8DB2-D7EBAA8AF34B}" srcId="{DE20F341-8B93-45D2-A570-692BA529975A}" destId="{17F512B4-0EF3-4B9D-B586-92CAF90032FF}" srcOrd="3" destOrd="0" parTransId="{2B099C09-8131-4BC4-93C3-16F5BF1F7BC0}" sibTransId="{C0C7B500-1319-4722-867E-E619A532BD4F}"/>
    <dgm:cxn modelId="{08FBA92D-7943-469E-B79D-9ABD67B9CAEF}" type="presOf" srcId="{DE20F341-8B93-45D2-A570-692BA529975A}" destId="{C6AAB039-9CE5-4484-9416-F58ED6F425A6}" srcOrd="0" destOrd="0" presId="urn:microsoft.com/office/officeart/2005/8/layout/vList3"/>
    <dgm:cxn modelId="{153D8CF7-8942-4198-A044-5EFBF83929B8}" type="presOf" srcId="{35DED561-DCF6-4A7A-A132-1933FF1650F5}" destId="{7E391BBF-002F-45A5-B205-92F09BE2E0E4}" srcOrd="0" destOrd="0" presId="urn:microsoft.com/office/officeart/2005/8/layout/vList3"/>
    <dgm:cxn modelId="{BDD98106-92A7-4B26-9F6B-A105BB71E38B}" type="presOf" srcId="{47ADFAE8-1B2F-4DB6-B778-C1F4847FA09B}" destId="{F5008C10-FBE9-4A54-BE12-B7B415C3D705}" srcOrd="0" destOrd="0" presId="urn:microsoft.com/office/officeart/2005/8/layout/vList3"/>
    <dgm:cxn modelId="{A9FDE0AE-C429-497B-B666-F7E94EA11FE0}" type="presParOf" srcId="{C6AAB039-9CE5-4484-9416-F58ED6F425A6}" destId="{1AE1882D-CD59-47CB-93C2-B90024E146FC}" srcOrd="0" destOrd="0" presId="urn:microsoft.com/office/officeart/2005/8/layout/vList3"/>
    <dgm:cxn modelId="{A45E2C8D-0637-435E-8DA1-AC3FF74B951E}" type="presParOf" srcId="{1AE1882D-CD59-47CB-93C2-B90024E146FC}" destId="{B04A8F5D-24F2-4A48-B9D4-E6EEE20451F4}" srcOrd="0" destOrd="0" presId="urn:microsoft.com/office/officeart/2005/8/layout/vList3"/>
    <dgm:cxn modelId="{A42C0219-0212-4F2F-A4C5-0EAC89EE07DD}" type="presParOf" srcId="{1AE1882D-CD59-47CB-93C2-B90024E146FC}" destId="{F5008C10-FBE9-4A54-BE12-B7B415C3D705}" srcOrd="1" destOrd="0" presId="urn:microsoft.com/office/officeart/2005/8/layout/vList3"/>
    <dgm:cxn modelId="{7AA5BDED-F695-4821-A27B-F00065B02B09}" type="presParOf" srcId="{C6AAB039-9CE5-4484-9416-F58ED6F425A6}" destId="{C8A3E03E-9484-49D4-890C-B1A15D216552}" srcOrd="1" destOrd="0" presId="urn:microsoft.com/office/officeart/2005/8/layout/vList3"/>
    <dgm:cxn modelId="{2500042A-9302-4074-9450-38666B64BBB1}" type="presParOf" srcId="{C6AAB039-9CE5-4484-9416-F58ED6F425A6}" destId="{02C7405A-B4A0-40C2-BBBA-690E54A03E14}" srcOrd="2" destOrd="0" presId="urn:microsoft.com/office/officeart/2005/8/layout/vList3"/>
    <dgm:cxn modelId="{7C42E8B0-E42C-4107-85CD-B805D8DF32BA}" type="presParOf" srcId="{02C7405A-B4A0-40C2-BBBA-690E54A03E14}" destId="{FF7AAE50-4C8D-4A61-8405-07E6A6F5CEC2}" srcOrd="0" destOrd="0" presId="urn:microsoft.com/office/officeart/2005/8/layout/vList3"/>
    <dgm:cxn modelId="{5F7461EA-AC4B-453F-BB77-8CE42787A5CD}" type="presParOf" srcId="{02C7405A-B4A0-40C2-BBBA-690E54A03E14}" destId="{E3F3C465-E0C2-4FBD-99AC-0A56E76357E6}" srcOrd="1" destOrd="0" presId="urn:microsoft.com/office/officeart/2005/8/layout/vList3"/>
    <dgm:cxn modelId="{26EE21F6-6F55-45E1-8829-8EA0E7719318}" type="presParOf" srcId="{C6AAB039-9CE5-4484-9416-F58ED6F425A6}" destId="{5D335787-8048-482C-A57C-284DDC74C3A3}" srcOrd="3" destOrd="0" presId="urn:microsoft.com/office/officeart/2005/8/layout/vList3"/>
    <dgm:cxn modelId="{E6D3765C-70D4-4819-AEF0-A71F71C690CB}" type="presParOf" srcId="{C6AAB039-9CE5-4484-9416-F58ED6F425A6}" destId="{C4AFADD6-283A-4698-B3B9-5AFE15F72C80}" srcOrd="4" destOrd="0" presId="urn:microsoft.com/office/officeart/2005/8/layout/vList3"/>
    <dgm:cxn modelId="{2A0DC44D-04FB-4981-A448-FE1FCE806AC2}" type="presParOf" srcId="{C4AFADD6-283A-4698-B3B9-5AFE15F72C80}" destId="{3A016C8D-37A5-423D-84F6-24B5450D0119}" srcOrd="0" destOrd="0" presId="urn:microsoft.com/office/officeart/2005/8/layout/vList3"/>
    <dgm:cxn modelId="{2983CAD2-FBDF-4CB9-BB32-3F68059B53A0}" type="presParOf" srcId="{C4AFADD6-283A-4698-B3B9-5AFE15F72C80}" destId="{5E1029C2-750A-4BDA-BD36-8879DA0A0572}" srcOrd="1" destOrd="0" presId="urn:microsoft.com/office/officeart/2005/8/layout/vList3"/>
    <dgm:cxn modelId="{08272309-7100-4A9D-847C-709D85AE35A8}" type="presParOf" srcId="{C6AAB039-9CE5-4484-9416-F58ED6F425A6}" destId="{98FBB1E4-7299-4F9F-9C80-62C43557D030}" srcOrd="5" destOrd="0" presId="urn:microsoft.com/office/officeart/2005/8/layout/vList3"/>
    <dgm:cxn modelId="{B706959B-0E3D-443D-9E57-51FC04FE8E0A}" type="presParOf" srcId="{C6AAB039-9CE5-4484-9416-F58ED6F425A6}" destId="{C38F179B-56BF-491F-AA28-02751628F957}" srcOrd="6" destOrd="0" presId="urn:microsoft.com/office/officeart/2005/8/layout/vList3"/>
    <dgm:cxn modelId="{A3D2FBC1-33B7-460F-8B95-349C42710C72}" type="presParOf" srcId="{C38F179B-56BF-491F-AA28-02751628F957}" destId="{E072B02F-FF00-4788-9FEA-02FDE8662C6D}" srcOrd="0" destOrd="0" presId="urn:microsoft.com/office/officeart/2005/8/layout/vList3"/>
    <dgm:cxn modelId="{05D6D9CA-38F1-4EE1-AD93-3201CEBF449C}" type="presParOf" srcId="{C38F179B-56BF-491F-AA28-02751628F957}" destId="{7D8C9BD6-7CF4-4ABE-8C26-0420793C0AC6}" srcOrd="1" destOrd="0" presId="urn:microsoft.com/office/officeart/2005/8/layout/vList3"/>
    <dgm:cxn modelId="{232BB6D1-8CA4-4701-B99D-B828BE012775}" type="presParOf" srcId="{C6AAB039-9CE5-4484-9416-F58ED6F425A6}" destId="{5154EF1E-1FFD-421F-9506-17C0F05B498B}" srcOrd="7" destOrd="0" presId="urn:microsoft.com/office/officeart/2005/8/layout/vList3"/>
    <dgm:cxn modelId="{5568F9FA-BF0E-4A2C-9DDA-8E78AD4C3397}" type="presParOf" srcId="{C6AAB039-9CE5-4484-9416-F58ED6F425A6}" destId="{5624271C-EFE2-402C-A777-68E3039C4171}" srcOrd="8" destOrd="0" presId="urn:microsoft.com/office/officeart/2005/8/layout/vList3"/>
    <dgm:cxn modelId="{7E231A4C-4BC1-44C3-BD15-0E3B48DA8E80}" type="presParOf" srcId="{5624271C-EFE2-402C-A777-68E3039C4171}" destId="{605E6AA0-B05E-458C-904C-9DF31F422FDC}" srcOrd="0" destOrd="0" presId="urn:microsoft.com/office/officeart/2005/8/layout/vList3"/>
    <dgm:cxn modelId="{088709CF-731C-49DD-AEB9-36B5BDFF2724}" type="presParOf" srcId="{5624271C-EFE2-402C-A777-68E3039C4171}" destId="{62F9B839-90C4-41EA-A5CA-AF16B9E7C8BC}" srcOrd="1" destOrd="0" presId="urn:microsoft.com/office/officeart/2005/8/layout/vList3"/>
    <dgm:cxn modelId="{EC2762D3-B541-4F94-93EA-D1B9CA9BB4C3}" type="presParOf" srcId="{C6AAB039-9CE5-4484-9416-F58ED6F425A6}" destId="{329D9734-3EBC-4E7A-8CAF-9F2946D99FF9}" srcOrd="9" destOrd="0" presId="urn:microsoft.com/office/officeart/2005/8/layout/vList3"/>
    <dgm:cxn modelId="{B50DD0B8-E498-4B9B-AEA9-C29048877791}" type="presParOf" srcId="{C6AAB039-9CE5-4484-9416-F58ED6F425A6}" destId="{69B025BB-4BA1-43D7-BC71-37D86001FECF}" srcOrd="10" destOrd="0" presId="urn:microsoft.com/office/officeart/2005/8/layout/vList3"/>
    <dgm:cxn modelId="{53F6DAC0-DCC7-4232-A2AE-31B172FD1F86}" type="presParOf" srcId="{69B025BB-4BA1-43D7-BC71-37D86001FECF}" destId="{DA5BADE1-D175-4AD4-9D87-F53F883529A6}" srcOrd="0" destOrd="0" presId="urn:microsoft.com/office/officeart/2005/8/layout/vList3"/>
    <dgm:cxn modelId="{8811A67B-E31A-46FF-99DF-904B64E0607E}" type="presParOf" srcId="{69B025BB-4BA1-43D7-BC71-37D86001FECF}" destId="{A78F82CA-2E89-475C-97AD-2CF4D1877239}" srcOrd="1" destOrd="0" presId="urn:microsoft.com/office/officeart/2005/8/layout/vList3"/>
    <dgm:cxn modelId="{E61B4A86-5AE8-4F28-A669-75913220AFD3}" type="presParOf" srcId="{C6AAB039-9CE5-4484-9416-F58ED6F425A6}" destId="{AD20F19F-27FA-49E8-8CA4-2FF274536EA6}" srcOrd="11" destOrd="0" presId="urn:microsoft.com/office/officeart/2005/8/layout/vList3"/>
    <dgm:cxn modelId="{0F68B80E-B88B-48CB-B88B-367C1B0E2CCF}" type="presParOf" srcId="{C6AAB039-9CE5-4484-9416-F58ED6F425A6}" destId="{5245A61D-54C8-4D49-B3CB-158BACAF5BB0}" srcOrd="12" destOrd="0" presId="urn:microsoft.com/office/officeart/2005/8/layout/vList3"/>
    <dgm:cxn modelId="{5A92DAB1-68F7-444B-913D-3A4CAF6E852F}" type="presParOf" srcId="{5245A61D-54C8-4D49-B3CB-158BACAF5BB0}" destId="{B676AEA2-0C84-41F6-B730-813D528C294E}" srcOrd="0" destOrd="0" presId="urn:microsoft.com/office/officeart/2005/8/layout/vList3"/>
    <dgm:cxn modelId="{288BF7DB-0CA2-49D1-877A-B39F3B95DC78}" type="presParOf" srcId="{5245A61D-54C8-4D49-B3CB-158BACAF5BB0}" destId="{CB05E971-FA2C-4454-A8EB-90CB79F9A029}" srcOrd="1" destOrd="0" presId="urn:microsoft.com/office/officeart/2005/8/layout/vList3"/>
    <dgm:cxn modelId="{7D7A95F8-592D-4BF6-9624-52EE59226922}" type="presParOf" srcId="{C6AAB039-9CE5-4484-9416-F58ED6F425A6}" destId="{11108E23-CF6F-4B06-96E8-0E4E737C79C8}" srcOrd="13" destOrd="0" presId="urn:microsoft.com/office/officeart/2005/8/layout/vList3"/>
    <dgm:cxn modelId="{844D2CD4-FF08-479A-B727-9BB31754A185}" type="presParOf" srcId="{C6AAB039-9CE5-4484-9416-F58ED6F425A6}" destId="{F65988D8-C2EF-47A1-8DE8-0D8BDB6897F2}" srcOrd="14" destOrd="0" presId="urn:microsoft.com/office/officeart/2005/8/layout/vList3"/>
    <dgm:cxn modelId="{B9C03CB6-3502-40DD-B180-A92774168A8E}" type="presParOf" srcId="{F65988D8-C2EF-47A1-8DE8-0D8BDB6897F2}" destId="{3C1ADFF2-9D36-4B8B-8E4F-8807B4631CC1}" srcOrd="0" destOrd="0" presId="urn:microsoft.com/office/officeart/2005/8/layout/vList3"/>
    <dgm:cxn modelId="{7C8B3311-9F5B-4C51-A909-1265A02E3A99}" type="presParOf" srcId="{F65988D8-C2EF-47A1-8DE8-0D8BDB6897F2}" destId="{2D711DC3-F42B-4B8B-B78E-D9195146C499}" srcOrd="1" destOrd="0" presId="urn:microsoft.com/office/officeart/2005/8/layout/vList3"/>
    <dgm:cxn modelId="{9AE73448-AB0F-4EDE-8EEE-87953654ED1D}" type="presParOf" srcId="{C6AAB039-9CE5-4484-9416-F58ED6F425A6}" destId="{2641C871-F6C6-4971-B3CF-BC2F4210F013}" srcOrd="15" destOrd="0" presId="urn:microsoft.com/office/officeart/2005/8/layout/vList3"/>
    <dgm:cxn modelId="{C7A46930-5C23-4C5B-9236-64A8B9A878A7}" type="presParOf" srcId="{C6AAB039-9CE5-4484-9416-F58ED6F425A6}" destId="{9E9ABA44-ED7D-48FA-8ABE-9AD72AB2C6F5}" srcOrd="16" destOrd="0" presId="urn:microsoft.com/office/officeart/2005/8/layout/vList3"/>
    <dgm:cxn modelId="{D23FE2C6-BE84-4E5A-9951-FC6BA96F7B8A}" type="presParOf" srcId="{9E9ABA44-ED7D-48FA-8ABE-9AD72AB2C6F5}" destId="{A729C592-13A4-42E3-9CBB-EBAD46CEE75D}" srcOrd="0" destOrd="0" presId="urn:microsoft.com/office/officeart/2005/8/layout/vList3"/>
    <dgm:cxn modelId="{427280FE-A933-4246-ABAC-CEF2D801B7B5}" type="presParOf" srcId="{9E9ABA44-ED7D-48FA-8ABE-9AD72AB2C6F5}" destId="{7E391BBF-002F-45A5-B205-92F09BE2E0E4}" srcOrd="1" destOrd="0" presId="urn:microsoft.com/office/officeart/2005/8/layout/vList3"/>
    <dgm:cxn modelId="{934EB662-8F3F-4A70-A461-B570C3F45984}" type="presParOf" srcId="{C6AAB039-9CE5-4484-9416-F58ED6F425A6}" destId="{DE7264D4-AC12-4870-9583-A82F0E247A2A}" srcOrd="17" destOrd="0" presId="urn:microsoft.com/office/officeart/2005/8/layout/vList3"/>
    <dgm:cxn modelId="{2B34270A-145A-4AA6-9EA6-E7F95D6E97BF}" type="presParOf" srcId="{C6AAB039-9CE5-4484-9416-F58ED6F425A6}" destId="{F35FC72A-CFA4-4B40-AEB5-0E5074E3B0F8}" srcOrd="18" destOrd="0" presId="urn:microsoft.com/office/officeart/2005/8/layout/vList3"/>
    <dgm:cxn modelId="{0E604712-E600-4765-9BB6-14792C96174E}" type="presParOf" srcId="{F35FC72A-CFA4-4B40-AEB5-0E5074E3B0F8}" destId="{902B784A-A02A-4ECE-B896-4FD63C9B0569}" srcOrd="0" destOrd="0" presId="urn:microsoft.com/office/officeart/2005/8/layout/vList3"/>
    <dgm:cxn modelId="{8A7C2C02-D1B6-4812-9A42-04474B867204}" type="presParOf" srcId="{F35FC72A-CFA4-4B40-AEB5-0E5074E3B0F8}" destId="{9BFC6490-B43C-4D5D-AEF2-BB40067B8719}" srcOrd="1" destOrd="0" presId="urn:microsoft.com/office/officeart/2005/8/layout/vList3"/>
    <dgm:cxn modelId="{13A88CD2-15F8-496E-884F-DF8340B13C93}" type="presParOf" srcId="{C6AAB039-9CE5-4484-9416-F58ED6F425A6}" destId="{3D92204E-6877-4F6C-950B-2B14A1576885}" srcOrd="19" destOrd="0" presId="urn:microsoft.com/office/officeart/2005/8/layout/vList3"/>
    <dgm:cxn modelId="{680776C2-7997-45F6-9A29-322514D34622}" type="presParOf" srcId="{C6AAB039-9CE5-4484-9416-F58ED6F425A6}" destId="{F363BED7-B791-4000-AEC4-6F104B6FF1E1}" srcOrd="20" destOrd="0" presId="urn:microsoft.com/office/officeart/2005/8/layout/vList3"/>
    <dgm:cxn modelId="{F696923B-EC8F-4334-A298-A25A68746446}" type="presParOf" srcId="{F363BED7-B791-4000-AEC4-6F104B6FF1E1}" destId="{5B852D7F-1F20-47A1-88C3-4A9A23213B5C}" srcOrd="0" destOrd="0" presId="urn:microsoft.com/office/officeart/2005/8/layout/vList3"/>
    <dgm:cxn modelId="{1E360CB1-AB2E-40C8-A293-AA9A7B7AD497}" type="presParOf" srcId="{F363BED7-B791-4000-AEC4-6F104B6FF1E1}" destId="{CE191A45-E451-4D51-B11E-E453D2C75895}" srcOrd="1" destOrd="0" presId="urn:microsoft.com/office/officeart/2005/8/layout/vList3"/>
  </dgm:cxnLst>
  <dgm:bg>
    <a:gradFill>
      <a:gsLst>
        <a:gs pos="0">
          <a:schemeClr val="bg1"/>
        </a:gs>
        <a:gs pos="100000">
          <a:schemeClr val="bg2"/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8C10-FBE9-4A54-BE12-B7B415C3D705}">
      <dsp:nvSpPr>
        <dsp:cNvPr id="0" name=""/>
        <dsp:cNvSpPr/>
      </dsp:nvSpPr>
      <dsp:spPr>
        <a:xfrm rot="10800000">
          <a:off x="1637816" y="1473"/>
          <a:ext cx="6080760" cy="424785"/>
        </a:xfrm>
        <a:prstGeom prst="homePlate">
          <a:avLst/>
        </a:prstGeom>
        <a:solidFill>
          <a:schemeClr val="accent1"/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1: MANUSIA &amp; PEMIKIRAN</a:t>
          </a:r>
          <a:endParaRPr lang="en-US" sz="1400" b="1" kern="1200" dirty="0">
            <a:effectLst/>
          </a:endParaRPr>
        </a:p>
      </dsp:txBody>
      <dsp:txXfrm rot="10800000">
        <a:off x="1744012" y="1473"/>
        <a:ext cx="5974564" cy="424785"/>
      </dsp:txXfrm>
    </dsp:sp>
    <dsp:sp modelId="{B04A8F5D-24F2-4A48-B9D4-E6EEE20451F4}">
      <dsp:nvSpPr>
        <dsp:cNvPr id="0" name=""/>
        <dsp:cNvSpPr/>
      </dsp:nvSpPr>
      <dsp:spPr>
        <a:xfrm>
          <a:off x="1425423" y="1473"/>
          <a:ext cx="424785" cy="4247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F3C465-E0C2-4FBD-99AC-0A56E76357E6}">
      <dsp:nvSpPr>
        <dsp:cNvPr id="0" name=""/>
        <dsp:cNvSpPr/>
      </dsp:nvSpPr>
      <dsp:spPr>
        <a:xfrm rot="10800000">
          <a:off x="1637816" y="55306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4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2: PERKEMBANGAN ILMU ZAMAN PERTENGAHAN</a:t>
          </a:r>
          <a:endParaRPr lang="en-MY" sz="1400" kern="1200" dirty="0"/>
        </a:p>
      </dsp:txBody>
      <dsp:txXfrm rot="10800000">
        <a:off x="1744012" y="553060"/>
        <a:ext cx="5974564" cy="424785"/>
      </dsp:txXfrm>
    </dsp:sp>
    <dsp:sp modelId="{FF7AAE50-4C8D-4A61-8405-07E6A6F5CEC2}">
      <dsp:nvSpPr>
        <dsp:cNvPr id="0" name=""/>
        <dsp:cNvSpPr/>
      </dsp:nvSpPr>
      <dsp:spPr>
        <a:xfrm>
          <a:off x="1425423" y="553060"/>
          <a:ext cx="424785" cy="4247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1029C2-750A-4BDA-BD36-8879DA0A0572}">
      <dsp:nvSpPr>
        <dsp:cNvPr id="0" name=""/>
        <dsp:cNvSpPr/>
      </dsp:nvSpPr>
      <dsp:spPr>
        <a:xfrm rot="10800000">
          <a:off x="1637816" y="1104646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8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3: AGAMA, PEMIKIRAN SAINS DAN TEKNOLOGI</a:t>
          </a:r>
          <a:endParaRPr lang="en-US" sz="1400" b="1" kern="1200" dirty="0">
            <a:effectLst/>
          </a:endParaRPr>
        </a:p>
      </dsp:txBody>
      <dsp:txXfrm rot="10800000">
        <a:off x="1744012" y="1104646"/>
        <a:ext cx="5974564" cy="424785"/>
      </dsp:txXfrm>
    </dsp:sp>
    <dsp:sp modelId="{3A016C8D-37A5-423D-84F6-24B5450D0119}">
      <dsp:nvSpPr>
        <dsp:cNvPr id="0" name=""/>
        <dsp:cNvSpPr/>
      </dsp:nvSpPr>
      <dsp:spPr>
        <a:xfrm>
          <a:off x="1425423" y="1104646"/>
          <a:ext cx="424785" cy="4247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C9BD6-7CF4-4ABE-8C26-0420793C0AC6}">
      <dsp:nvSpPr>
        <dsp:cNvPr id="0" name=""/>
        <dsp:cNvSpPr/>
      </dsp:nvSpPr>
      <dsp:spPr>
        <a:xfrm rot="10800000">
          <a:off x="1672871" y="1652024"/>
          <a:ext cx="6073827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2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12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4: PEMIKIRAN SAINS &amp; TEKNOLOGI MERENTAS SEMPADAN</a:t>
          </a:r>
          <a:endParaRPr lang="en-US" sz="1400" b="1" kern="1200" dirty="0">
            <a:effectLst/>
          </a:endParaRPr>
        </a:p>
      </dsp:txBody>
      <dsp:txXfrm rot="10800000">
        <a:off x="1779067" y="1652024"/>
        <a:ext cx="5967631" cy="424785"/>
      </dsp:txXfrm>
    </dsp:sp>
    <dsp:sp modelId="{E072B02F-FF00-4788-9FEA-02FDE8662C6D}">
      <dsp:nvSpPr>
        <dsp:cNvPr id="0" name=""/>
        <dsp:cNvSpPr/>
      </dsp:nvSpPr>
      <dsp:spPr>
        <a:xfrm>
          <a:off x="1445779" y="1656233"/>
          <a:ext cx="424785" cy="4247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F9B839-90C4-41EA-A5CA-AF16B9E7C8BC}">
      <dsp:nvSpPr>
        <dsp:cNvPr id="0" name=""/>
        <dsp:cNvSpPr/>
      </dsp:nvSpPr>
      <dsp:spPr>
        <a:xfrm rot="10800000">
          <a:off x="1637816" y="220782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16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5: EKOSISTEM KEILMUAN ISLAM</a:t>
          </a:r>
          <a:endParaRPr lang="en-US" sz="1400" b="1" kern="1200" dirty="0">
            <a:effectLst/>
          </a:endParaRPr>
        </a:p>
      </dsp:txBody>
      <dsp:txXfrm rot="10800000">
        <a:off x="1744012" y="2207820"/>
        <a:ext cx="5974564" cy="424785"/>
      </dsp:txXfrm>
    </dsp:sp>
    <dsp:sp modelId="{605E6AA0-B05E-458C-904C-9DF31F422FDC}">
      <dsp:nvSpPr>
        <dsp:cNvPr id="0" name=""/>
        <dsp:cNvSpPr/>
      </dsp:nvSpPr>
      <dsp:spPr>
        <a:xfrm>
          <a:off x="1425423" y="2207820"/>
          <a:ext cx="424785" cy="42478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F82CA-2E89-475C-97AD-2CF4D1877239}">
      <dsp:nvSpPr>
        <dsp:cNvPr id="0" name=""/>
        <dsp:cNvSpPr/>
      </dsp:nvSpPr>
      <dsp:spPr>
        <a:xfrm rot="10800000">
          <a:off x="1637816" y="275940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6: PEMIKIRAN SAINTIFIK SAINTIS MUSLIM </a:t>
          </a:r>
          <a:endParaRPr lang="en-US" sz="1400" b="1" kern="1200" dirty="0">
            <a:effectLst/>
          </a:endParaRPr>
        </a:p>
      </dsp:txBody>
      <dsp:txXfrm rot="10800000">
        <a:off x="1744012" y="2759407"/>
        <a:ext cx="5974564" cy="424785"/>
      </dsp:txXfrm>
    </dsp:sp>
    <dsp:sp modelId="{DA5BADE1-D175-4AD4-9D87-F53F883529A6}">
      <dsp:nvSpPr>
        <dsp:cNvPr id="0" name=""/>
        <dsp:cNvSpPr/>
      </dsp:nvSpPr>
      <dsp:spPr>
        <a:xfrm>
          <a:off x="1425423" y="2759407"/>
          <a:ext cx="424785" cy="42478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05E971-FA2C-4454-A8EB-90CB79F9A029}">
      <dsp:nvSpPr>
        <dsp:cNvPr id="0" name=""/>
        <dsp:cNvSpPr/>
      </dsp:nvSpPr>
      <dsp:spPr>
        <a:xfrm rot="10800000">
          <a:off x="1637816" y="331099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24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7: PERUBAHAN PARADIGMA PEMIKIRAN SAINTIS BARAT</a:t>
          </a:r>
          <a:endParaRPr lang="en-US" sz="1400" b="1" kern="1200" dirty="0">
            <a:effectLst/>
          </a:endParaRPr>
        </a:p>
      </dsp:txBody>
      <dsp:txXfrm rot="10800000">
        <a:off x="1744012" y="3310994"/>
        <a:ext cx="5974564" cy="424785"/>
      </dsp:txXfrm>
    </dsp:sp>
    <dsp:sp modelId="{B676AEA2-0C84-41F6-B730-813D528C294E}">
      <dsp:nvSpPr>
        <dsp:cNvPr id="0" name=""/>
        <dsp:cNvSpPr/>
      </dsp:nvSpPr>
      <dsp:spPr>
        <a:xfrm>
          <a:off x="1425423" y="3310994"/>
          <a:ext cx="424785" cy="42478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11DC3-F42B-4B8B-B78E-D9195146C499}">
      <dsp:nvSpPr>
        <dsp:cNvPr id="0" name=""/>
        <dsp:cNvSpPr/>
      </dsp:nvSpPr>
      <dsp:spPr>
        <a:xfrm rot="10800000">
          <a:off x="1637816" y="386258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28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8: PEMODENAN SAINS &amp; TEKNOLOGI (SEMINAR)</a:t>
          </a:r>
          <a:endParaRPr lang="en-US" sz="1400" b="1" kern="1200" dirty="0">
            <a:effectLst/>
          </a:endParaRPr>
        </a:p>
      </dsp:txBody>
      <dsp:txXfrm rot="10800000">
        <a:off x="1744012" y="3862580"/>
        <a:ext cx="5974564" cy="424785"/>
      </dsp:txXfrm>
    </dsp:sp>
    <dsp:sp modelId="{3C1ADFF2-9D36-4B8B-8E4F-8807B4631CC1}">
      <dsp:nvSpPr>
        <dsp:cNvPr id="0" name=""/>
        <dsp:cNvSpPr/>
      </dsp:nvSpPr>
      <dsp:spPr>
        <a:xfrm>
          <a:off x="1425423" y="3862580"/>
          <a:ext cx="424785" cy="42478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391BBF-002F-45A5-B205-92F09BE2E0E4}">
      <dsp:nvSpPr>
        <dsp:cNvPr id="0" name=""/>
        <dsp:cNvSpPr/>
      </dsp:nvSpPr>
      <dsp:spPr>
        <a:xfrm rot="10800000">
          <a:off x="1637816" y="441416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32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9: REVOLUSI INDUSTRI &amp; KESANNYA TERHADAP KEMANUSIAAN</a:t>
          </a:r>
          <a:endParaRPr lang="en-US" sz="1400" b="1" kern="1200" dirty="0"/>
        </a:p>
      </dsp:txBody>
      <dsp:txXfrm rot="10800000">
        <a:off x="1744012" y="4414167"/>
        <a:ext cx="5974564" cy="424785"/>
      </dsp:txXfrm>
    </dsp:sp>
    <dsp:sp modelId="{A729C592-13A4-42E3-9CBB-EBAD46CEE75D}">
      <dsp:nvSpPr>
        <dsp:cNvPr id="0" name=""/>
        <dsp:cNvSpPr/>
      </dsp:nvSpPr>
      <dsp:spPr>
        <a:xfrm>
          <a:off x="1425423" y="4414167"/>
          <a:ext cx="424785" cy="42478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FC6490-B43C-4D5D-AEF2-BB40067B8719}">
      <dsp:nvSpPr>
        <dsp:cNvPr id="0" name=""/>
        <dsp:cNvSpPr/>
      </dsp:nvSpPr>
      <dsp:spPr>
        <a:xfrm rot="10800000">
          <a:off x="1637816" y="496575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36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10: ETIKA &amp; NILAI DALAM PEMIKIRAN SAINS &amp; TEKNOLOGI</a:t>
          </a:r>
          <a:endParaRPr lang="en-US" sz="1400" b="1" kern="1200" dirty="0"/>
        </a:p>
      </dsp:txBody>
      <dsp:txXfrm rot="10800000">
        <a:off x="1744012" y="4965754"/>
        <a:ext cx="5974564" cy="424785"/>
      </dsp:txXfrm>
    </dsp:sp>
    <dsp:sp modelId="{902B784A-A02A-4ECE-B896-4FD63C9B0569}">
      <dsp:nvSpPr>
        <dsp:cNvPr id="0" name=""/>
        <dsp:cNvSpPr/>
      </dsp:nvSpPr>
      <dsp:spPr>
        <a:xfrm>
          <a:off x="1425423" y="4965754"/>
          <a:ext cx="424785" cy="424785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91A45-E451-4D51-B11E-E453D2C75895}">
      <dsp:nvSpPr>
        <dsp:cNvPr id="0" name=""/>
        <dsp:cNvSpPr/>
      </dsp:nvSpPr>
      <dsp:spPr>
        <a:xfrm rot="10800000">
          <a:off x="1637816" y="5517341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11: MENGINSANKAN SAINS &amp; TEKNOLOGI</a:t>
          </a:r>
          <a:endParaRPr lang="en-US" sz="1400" b="1" kern="1200" dirty="0"/>
        </a:p>
      </dsp:txBody>
      <dsp:txXfrm rot="10800000">
        <a:off x="1744012" y="5517341"/>
        <a:ext cx="5974564" cy="424785"/>
      </dsp:txXfrm>
    </dsp:sp>
    <dsp:sp modelId="{5B852D7F-1F20-47A1-88C3-4A9A23213B5C}">
      <dsp:nvSpPr>
        <dsp:cNvPr id="0" name=""/>
        <dsp:cNvSpPr/>
      </dsp:nvSpPr>
      <dsp:spPr>
        <a:xfrm>
          <a:off x="1425423" y="5517341"/>
          <a:ext cx="424785" cy="42478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DEC06571-280F-4270-8DA9-3BFCC31B3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11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858560F9-FCE5-4B9A-BB9B-98A1EBE8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3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9CF2E-FD65-4EB4-9643-9FF5734CBB98}" type="slidenum">
              <a:rPr lang="ar-SA" smtClean="0"/>
              <a:pPr/>
              <a:t>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fld id="{636DF65F-941F-4D59-8AA3-8FE617B787AD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84F79A8B-A23D-4260-A764-20FFE28358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8D52C-F785-4B25-9B53-EB4AE5A56088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D8BF77D-A8C5-4C2F-A462-DDB314C6A735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60AABC6-BC51-4FE2-A2E1-565028E9D2AB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1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A47ED0E-9034-46EB-8164-3C295F69F6F8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082D6-C244-4E2C-BF95-F3FE85BF3C87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EF6D8-8B59-4809-8D3D-7898902BD23E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F2339B-421C-4558-8F68-7E0576C04B72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653A3-7E6B-40EB-8B7A-4049252E8C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9B554F4-6056-40A6-B06B-90A1BB977525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A8962877-738A-4058-ACF6-BE22BE0E3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D8003-5BD5-4F15-B9CA-020E9F2B9F6D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4F2F0C4-782A-4C8C-8728-B5D3B48BB5D3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A22DCF83-FC41-401E-8958-589EFB90E0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6A243B-80AC-4C42-96A3-3E6632AA1BC5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8679F-0C85-4569-9966-250A58CF87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08AC0-EC3E-4403-9C3F-9F196F0F3F1F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4EE1E-D5F1-44EE-BC09-18C357601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349E3-6341-4DF6-8F59-1092E5C7E6A9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750F9-3C18-4409-ACB3-B87A0C0ABE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DD65C-1289-4F13-9F7C-5B2DD6E472AA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A5E63-CACA-48B0-A7A0-0EBD3F1AA7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A583B-E899-4B0A-A248-E378FD9F50CC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DE98F-3AA3-4D5B-A2D0-26DF5C2CD4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83333-E7B3-4E88-8CF3-F0F98DF5ABEB}" type="datetime3">
              <a:rPr lang="en-US" smtClean="0"/>
              <a:t>10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83340-1E11-4021-A3E1-C9FB4DDAFE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D395D3-DA9B-4448-B5E8-0E29FFAE3CF5}" type="datetime3">
              <a:rPr lang="en-US" smtClean="0"/>
              <a:t>10 February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45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hakib@utm.my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90678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UICL 2302</a:t>
            </a:r>
            <a:endParaRPr lang="en-US" b="1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(PST)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E3B1B-2CCB-4A25-93CA-A3522F82F8E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111" name="Picture 15" descr="besmelediw-mavigra-mav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837D1"/>
              </a:clrFrom>
              <a:clrTo>
                <a:srgbClr val="3837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76200" y="47244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Akademi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Tamadun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Islam,</a:t>
            </a:r>
          </a:p>
          <a:p>
            <a:pPr algn="ctr"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Fakulti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Sains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Sosial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Kemanusiaan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8E2507DB-7DAD-46DB-B6F1-1C32CA717FBA}"/>
              </a:ext>
            </a:extLst>
          </p:cNvPr>
          <p:cNvSpPr txBox="1">
            <a:spLocks/>
          </p:cNvSpPr>
          <p:nvPr/>
        </p:nvSpPr>
        <p:spPr>
          <a:xfrm>
            <a:off x="304800" y="551371"/>
            <a:ext cx="8381999" cy="134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RUBRIK </a:t>
            </a:r>
          </a:p>
          <a:p>
            <a:r>
              <a:rPr lang="en-GB" sz="3200" dirty="0" smtClean="0"/>
              <a:t>AKTIVITI E-LEARNING (10%)</a:t>
            </a:r>
          </a:p>
          <a:p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SC 1: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Pelajar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berupaya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mencari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dan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menguruskan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maklumat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dan</a:t>
            </a: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informasi</a:t>
            </a: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yang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relevan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daripada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pelbagai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sumber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rujukan</a:t>
            </a: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SC3: </a:t>
            </a:r>
            <a:r>
              <a:rPr lang="en-US" alt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Pelajar</a:t>
            </a: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berupaya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membangunkan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minda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berfikiran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sentiasa</a:t>
            </a: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ingin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tahu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613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035359"/>
              </p:ext>
            </p:extLst>
          </p:nvPr>
        </p:nvGraphicFramePr>
        <p:xfrm>
          <a:off x="228600" y="1157607"/>
          <a:ext cx="8763000" cy="315440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60317">
                  <a:extLst>
                    <a:ext uri="{9D8B030D-6E8A-4147-A177-3AD203B41FA5}">
                      <a16:colId xmlns="" xmlns:a16="http://schemas.microsoft.com/office/drawing/2014/main" val="3903304587"/>
                    </a:ext>
                  </a:extLst>
                </a:gridCol>
                <a:gridCol w="1114511">
                  <a:extLst>
                    <a:ext uri="{9D8B030D-6E8A-4147-A177-3AD203B41FA5}">
                      <a16:colId xmlns="" xmlns:a16="http://schemas.microsoft.com/office/drawing/2014/main" val="3573245515"/>
                    </a:ext>
                  </a:extLst>
                </a:gridCol>
                <a:gridCol w="2472439">
                  <a:extLst>
                    <a:ext uri="{9D8B030D-6E8A-4147-A177-3AD203B41FA5}">
                      <a16:colId xmlns="" xmlns:a16="http://schemas.microsoft.com/office/drawing/2014/main" val="185009574"/>
                    </a:ext>
                  </a:extLst>
                </a:gridCol>
                <a:gridCol w="2273421">
                  <a:extLst>
                    <a:ext uri="{9D8B030D-6E8A-4147-A177-3AD203B41FA5}">
                      <a16:colId xmlns="" xmlns:a16="http://schemas.microsoft.com/office/drawing/2014/main" val="779230826"/>
                    </a:ext>
                  </a:extLst>
                </a:gridCol>
                <a:gridCol w="2342312">
                  <a:extLst>
                    <a:ext uri="{9D8B030D-6E8A-4147-A177-3AD203B41FA5}">
                      <a16:colId xmlns="" xmlns:a16="http://schemas.microsoft.com/office/drawing/2014/main" val="2461671113"/>
                    </a:ext>
                  </a:extLst>
                </a:gridCol>
              </a:tblGrid>
              <a:tr h="39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Bil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Perkara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Kurang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memuaskan</a:t>
                      </a:r>
                      <a:endParaRPr lang="en-MY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err="1">
                          <a:effectLst/>
                        </a:rPr>
                        <a:t>markah</a:t>
                      </a:r>
                      <a:r>
                        <a:rPr lang="en-US" sz="1100" dirty="0">
                          <a:effectLst/>
                        </a:rPr>
                        <a:t>: 0-1) 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Baik</a:t>
                      </a:r>
                      <a:endParaRPr lang="en-MY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(markah: 2-3)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Cemerlang</a:t>
                      </a:r>
                      <a:endParaRPr lang="en-MY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err="1">
                          <a:effectLst/>
                        </a:rPr>
                        <a:t>markah</a:t>
                      </a:r>
                      <a:r>
                        <a:rPr lang="en-US" sz="1100" dirty="0">
                          <a:effectLst/>
                        </a:rPr>
                        <a:t>: </a:t>
                      </a:r>
                      <a:r>
                        <a:rPr lang="en-US" sz="1100" dirty="0" smtClean="0">
                          <a:effectLst/>
                        </a:rPr>
                        <a:t>4-5)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extLst>
                  <a:ext uri="{0D108BD9-81ED-4DB2-BD59-A6C34878D82A}">
                    <a16:rowId xmlns="" xmlns:a16="http://schemas.microsoft.com/office/drawing/2014/main" val="1720829878"/>
                  </a:ext>
                </a:extLst>
              </a:tr>
              <a:tr h="118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Aktiviti</a:t>
                      </a:r>
                      <a:r>
                        <a:rPr lang="en-US" sz="1200" dirty="0">
                          <a:effectLst/>
                        </a:rPr>
                        <a:t> 1 </a:t>
                      </a: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SC1)</a:t>
                      </a: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</a:rPr>
                        <a:t>Pelajar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berupaya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mencari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menguruskan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maklumat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informasi</a:t>
                      </a:r>
                      <a:r>
                        <a:rPr lang="en-MY" sz="1200" dirty="0">
                          <a:effectLst/>
                        </a:rPr>
                        <a:t> yang </a:t>
                      </a:r>
                      <a:r>
                        <a:rPr lang="en-MY" sz="1200" dirty="0" err="1">
                          <a:effectLst/>
                        </a:rPr>
                        <a:t>kurang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relevan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daripada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sumber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rujukan</a:t>
                      </a:r>
                      <a:r>
                        <a:rPr lang="en-MY" sz="1200" dirty="0">
                          <a:effectLst/>
                        </a:rPr>
                        <a:t> yang </a:t>
                      </a:r>
                      <a:r>
                        <a:rPr lang="en-MY" sz="1200" dirty="0" err="1">
                          <a:effectLst/>
                        </a:rPr>
                        <a:t>terhad</a:t>
                      </a:r>
                      <a:r>
                        <a:rPr lang="en-MY" sz="12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</a:rPr>
                        <a:t>Pelajar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berupaya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mencari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menguruskan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maklumat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informasi</a:t>
                      </a:r>
                      <a:r>
                        <a:rPr lang="en-MY" sz="1200" dirty="0">
                          <a:effectLst/>
                        </a:rPr>
                        <a:t> yang </a:t>
                      </a:r>
                      <a:r>
                        <a:rPr lang="en-MY" sz="1200" dirty="0" err="1">
                          <a:effectLst/>
                        </a:rPr>
                        <a:t>relevan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tetapi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menggunakan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sumber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rujukan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terhad</a:t>
                      </a:r>
                      <a:r>
                        <a:rPr lang="en-MY" sz="12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</a:rPr>
                        <a:t>Pelajar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berupaya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mencari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menguruskan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maklumat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informasi</a:t>
                      </a:r>
                      <a:r>
                        <a:rPr lang="en-MY" sz="1200" dirty="0">
                          <a:effectLst/>
                        </a:rPr>
                        <a:t> yang </a:t>
                      </a:r>
                      <a:r>
                        <a:rPr lang="en-MY" sz="1200" dirty="0" err="1">
                          <a:effectLst/>
                        </a:rPr>
                        <a:t>relevan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daripada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pelbagai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sumber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rujukan</a:t>
                      </a:r>
                      <a:r>
                        <a:rPr lang="en-MY" sz="12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extLst>
                  <a:ext uri="{0D108BD9-81ED-4DB2-BD59-A6C34878D82A}">
                    <a16:rowId xmlns="" xmlns:a16="http://schemas.microsoft.com/office/drawing/2014/main" val="940696841"/>
                  </a:ext>
                </a:extLst>
              </a:tr>
              <a:tr h="118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Aktiviti 2</a:t>
                      </a:r>
                      <a:endParaRPr lang="en-MY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(SC1)</a:t>
                      </a:r>
                      <a:endParaRPr lang="en-M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</a:rPr>
                        <a:t>Pelajar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berupaya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mencari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menguruskan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maklumat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informasi</a:t>
                      </a:r>
                      <a:r>
                        <a:rPr lang="en-MY" sz="1200" dirty="0">
                          <a:effectLst/>
                        </a:rPr>
                        <a:t> yang </a:t>
                      </a:r>
                      <a:r>
                        <a:rPr lang="en-MY" sz="1200" dirty="0" err="1">
                          <a:effectLst/>
                        </a:rPr>
                        <a:t>kurang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relevan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daripada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sumber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rujukan</a:t>
                      </a:r>
                      <a:r>
                        <a:rPr lang="en-MY" sz="1200" dirty="0">
                          <a:effectLst/>
                        </a:rPr>
                        <a:t> yang </a:t>
                      </a:r>
                      <a:r>
                        <a:rPr lang="en-MY" sz="1200" dirty="0" err="1">
                          <a:effectLst/>
                        </a:rPr>
                        <a:t>terhad</a:t>
                      </a:r>
                      <a:r>
                        <a:rPr lang="en-MY" sz="12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</a:rPr>
                        <a:t>Pelajar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berupaya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mencari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menguruskan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maklumat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informasi</a:t>
                      </a:r>
                      <a:r>
                        <a:rPr lang="en-MY" sz="1200" dirty="0">
                          <a:effectLst/>
                        </a:rPr>
                        <a:t> yang </a:t>
                      </a:r>
                      <a:r>
                        <a:rPr lang="en-MY" sz="1200" dirty="0" err="1">
                          <a:effectLst/>
                        </a:rPr>
                        <a:t>relevan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tetapi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menggunakan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sumber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rujukan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terhad</a:t>
                      </a:r>
                      <a:r>
                        <a:rPr lang="en-MY" sz="12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</a:rPr>
                        <a:t>Pelajar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berupaya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mencari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menguruskan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maklumat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informasi</a:t>
                      </a:r>
                      <a:r>
                        <a:rPr lang="en-MY" sz="1200" dirty="0">
                          <a:effectLst/>
                        </a:rPr>
                        <a:t> yang </a:t>
                      </a:r>
                      <a:r>
                        <a:rPr lang="en-MY" sz="1200" dirty="0" err="1">
                          <a:effectLst/>
                        </a:rPr>
                        <a:t>relevan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daripada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pelbagai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sumber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rujukan</a:t>
                      </a:r>
                      <a:r>
                        <a:rPr lang="en-MY" sz="12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extLst>
                  <a:ext uri="{0D108BD9-81ED-4DB2-BD59-A6C34878D82A}">
                    <a16:rowId xmlns="" xmlns:a16="http://schemas.microsoft.com/office/drawing/2014/main" val="624381294"/>
                  </a:ext>
                </a:extLst>
              </a:tr>
              <a:tr h="394301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Markah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keseluruhan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(10%)</a:t>
                      </a:r>
                      <a:endParaRPr lang="en-MY" sz="12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01" marR="59801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55465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8E2507DB-7DAD-46DB-B6F1-1C32CA717FBA}"/>
              </a:ext>
            </a:extLst>
          </p:cNvPr>
          <p:cNvSpPr txBox="1">
            <a:spLocks/>
          </p:cNvSpPr>
          <p:nvPr/>
        </p:nvSpPr>
        <p:spPr>
          <a:xfrm>
            <a:off x="304800" y="182563"/>
            <a:ext cx="838199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RUBRIK AKTIVITI E-LEARNING (10%)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353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899399"/>
            <a:ext cx="8161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(Thinking 1) :  </a:t>
            </a:r>
            <a:r>
              <a:rPr lang="en-GB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Kebolehan</a:t>
            </a:r>
            <a:r>
              <a:rPr lang="en-GB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mengenal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pasti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menganalisis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masalah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situasi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16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kompleks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kabur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serta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membuat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penilaian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berjustifikasi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TH5 (Thinking 5) :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Kebolehan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berfikir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secara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kritis</a:t>
            </a: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8E2507DB-7DAD-46DB-B6F1-1C32CA717FBA}"/>
              </a:ext>
            </a:extLst>
          </p:cNvPr>
          <p:cNvSpPr txBox="1">
            <a:spLocks/>
          </p:cNvSpPr>
          <p:nvPr/>
        </p:nvSpPr>
        <p:spPr>
          <a:xfrm>
            <a:off x="304800" y="182563"/>
            <a:ext cx="838199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RUBRIK VIDEO (20%)</a:t>
            </a:r>
            <a:endParaRPr lang="en-GB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773902"/>
              </p:ext>
            </p:extLst>
          </p:nvPr>
        </p:nvGraphicFramePr>
        <p:xfrm>
          <a:off x="76200" y="1763924"/>
          <a:ext cx="8991600" cy="48770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="" xmlns:a16="http://schemas.microsoft.com/office/drawing/2014/main" val="53502197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1801057121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987751620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731610339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1729894480"/>
                    </a:ext>
                  </a:extLst>
                </a:gridCol>
              </a:tblGrid>
              <a:tr h="284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Bil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Perkara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Kurang memuaskan</a:t>
                      </a:r>
                      <a:endParaRPr lang="en-MY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(markah: 1-2) 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Baik</a:t>
                      </a:r>
                      <a:endParaRPr lang="en-MY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(markah: 3-4)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Cemerlang</a:t>
                      </a:r>
                      <a:endParaRPr lang="en-MY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err="1">
                          <a:effectLst/>
                        </a:rPr>
                        <a:t>markah</a:t>
                      </a:r>
                      <a:r>
                        <a:rPr lang="en-US" sz="1100" dirty="0">
                          <a:effectLst/>
                        </a:rPr>
                        <a:t>: 5)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extLst>
                  <a:ext uri="{0D108BD9-81ED-4DB2-BD59-A6C34878D82A}">
                    <a16:rowId xmlns="" xmlns:a16="http://schemas.microsoft.com/office/drawing/2014/main" val="1609082304"/>
                  </a:ext>
                </a:extLst>
              </a:tr>
              <a:tr h="872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Storyboard (TH1)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Pelajar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menghasilkan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papan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cerita</a:t>
                      </a:r>
                      <a:r>
                        <a:rPr lang="en-US" sz="1100" dirty="0">
                          <a:effectLst/>
                        </a:rPr>
                        <a:t> (storyboard) yang </a:t>
                      </a:r>
                      <a:r>
                        <a:rPr lang="en-US" sz="1100" dirty="0" err="1">
                          <a:effectLst/>
                        </a:rPr>
                        <a:t>kurang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lengkap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atau</a:t>
                      </a:r>
                      <a:r>
                        <a:rPr lang="en-US" sz="1100" dirty="0">
                          <a:effectLst/>
                        </a:rPr>
                        <a:t> video </a:t>
                      </a:r>
                      <a:r>
                        <a:rPr lang="en-US" sz="1100" dirty="0" err="1">
                          <a:effectLst/>
                        </a:rPr>
                        <a:t>tidak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mengikut</a:t>
                      </a:r>
                      <a:r>
                        <a:rPr lang="en-US" sz="1100" dirty="0">
                          <a:effectLst/>
                        </a:rPr>
                        <a:t> storyboard yang </a:t>
                      </a:r>
                      <a:r>
                        <a:rPr lang="en-US" sz="1100" dirty="0" err="1">
                          <a:effectLst/>
                        </a:rPr>
                        <a:t>disediakan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Pelajar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menghasilkan</a:t>
                      </a:r>
                      <a:r>
                        <a:rPr lang="en-US" sz="1100" dirty="0">
                          <a:effectLst/>
                        </a:rPr>
                        <a:t> storyboard </a:t>
                      </a:r>
                      <a:r>
                        <a:rPr lang="en-US" sz="1100" dirty="0" err="1">
                          <a:effectLst/>
                        </a:rPr>
                        <a:t>dengan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lengkap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dan</a:t>
                      </a:r>
                      <a:r>
                        <a:rPr lang="en-US" sz="1100" dirty="0">
                          <a:effectLst/>
                        </a:rPr>
                        <a:t> video </a:t>
                      </a:r>
                      <a:r>
                        <a:rPr lang="en-US" sz="1100" dirty="0" err="1">
                          <a:effectLst/>
                        </a:rPr>
                        <a:t>menepati</a:t>
                      </a:r>
                      <a:r>
                        <a:rPr lang="en-US" sz="1100" dirty="0">
                          <a:effectLst/>
                        </a:rPr>
                        <a:t> storyboard yang </a:t>
                      </a:r>
                      <a:r>
                        <a:rPr lang="en-US" sz="1100" dirty="0" err="1">
                          <a:effectLst/>
                        </a:rPr>
                        <a:t>disediakan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Pelajar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menghasilkan</a:t>
                      </a:r>
                      <a:r>
                        <a:rPr lang="en-US" sz="1100" dirty="0">
                          <a:effectLst/>
                        </a:rPr>
                        <a:t> storyboard </a:t>
                      </a:r>
                      <a:r>
                        <a:rPr lang="en-US" sz="1100" dirty="0" err="1">
                          <a:effectLst/>
                        </a:rPr>
                        <a:t>mereka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baik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lengkap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r>
                        <a:rPr lang="en-US" sz="1100" dirty="0" err="1">
                          <a:effectLst/>
                        </a:rPr>
                        <a:t>Hasil</a:t>
                      </a:r>
                      <a:r>
                        <a:rPr lang="en-US" sz="1100" dirty="0">
                          <a:effectLst/>
                        </a:rPr>
                        <a:t> video </a:t>
                      </a:r>
                      <a:r>
                        <a:rPr lang="en-US" sz="1100" dirty="0" err="1">
                          <a:effectLst/>
                        </a:rPr>
                        <a:t>sangat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menepati</a:t>
                      </a:r>
                      <a:r>
                        <a:rPr lang="en-US" sz="1100" dirty="0">
                          <a:effectLst/>
                        </a:rPr>
                        <a:t> storyboard yang </a:t>
                      </a:r>
                      <a:r>
                        <a:rPr lang="en-US" sz="1100" dirty="0" err="1">
                          <a:effectLst/>
                        </a:rPr>
                        <a:t>disediakan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extLst>
                  <a:ext uri="{0D108BD9-81ED-4DB2-BD59-A6C34878D82A}">
                    <a16:rowId xmlns="" xmlns:a16="http://schemas.microsoft.com/office/drawing/2014/main" val="3076275166"/>
                  </a:ext>
                </a:extLst>
              </a:tr>
              <a:tr h="985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Isi kandungan</a:t>
                      </a:r>
                      <a:endParaRPr lang="en-MY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(kebolehan mengenalpasti masalah)</a:t>
                      </a:r>
                      <a:endParaRPr lang="en-MY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(TH1)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Tahap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pengetahuan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tentang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kandungan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bahan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tidak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dipamerkan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r>
                        <a:rPr lang="en-US" sz="1100" dirty="0" err="1">
                          <a:effectLst/>
                        </a:rPr>
                        <a:t>Terdapat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maklumat</a:t>
                      </a:r>
                      <a:r>
                        <a:rPr lang="en-US" sz="1100" dirty="0">
                          <a:effectLst/>
                        </a:rPr>
                        <a:t> yang </a:t>
                      </a:r>
                      <a:r>
                        <a:rPr lang="en-US" sz="1100" dirty="0" err="1">
                          <a:effectLst/>
                        </a:rPr>
                        <a:t>kurang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tepat</a:t>
                      </a:r>
                      <a:r>
                        <a:rPr lang="en-US" sz="1100" dirty="0">
                          <a:effectLst/>
                        </a:rPr>
                        <a:t>/ </a:t>
                      </a:r>
                      <a:r>
                        <a:rPr lang="en-US" sz="1100" dirty="0" err="1">
                          <a:effectLst/>
                        </a:rPr>
                        <a:t>tidak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tepat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Tahap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pengetahuan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tentang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kandungan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bahan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berjaya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dipamerkan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secara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sederhana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r>
                        <a:rPr lang="en-US" sz="1100" dirty="0" err="1">
                          <a:effectLst/>
                        </a:rPr>
                        <a:t>Kebanyakan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maklumat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adalah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tepat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Tahap pengetahuan tentang isi kandungan bahan berjaya dipamerkan dengan jelas. Kebanyakan maklumat adalah jelas dan tepat. </a:t>
                      </a:r>
                      <a:endParaRPr lang="en-MY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extLst>
                  <a:ext uri="{0D108BD9-81ED-4DB2-BD59-A6C34878D82A}">
                    <a16:rowId xmlns="" xmlns:a16="http://schemas.microsoft.com/office/drawing/2014/main" val="1976803297"/>
                  </a:ext>
                </a:extLst>
              </a:tr>
              <a:tr h="1070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Analisis isi kandungan</a:t>
                      </a:r>
                      <a:endParaRPr lang="en-MY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(TH5)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effectLst/>
                        </a:rPr>
                        <a:t>Kurang memperlihatkan kemampuan menganalisis permasalahan yang dipaparkan dalam video secara kritis.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err="1">
                          <a:effectLst/>
                        </a:rPr>
                        <a:t>Memperlihatkan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kemampuan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menganalisis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permasalahan</a:t>
                      </a:r>
                      <a:r>
                        <a:rPr lang="en-GB" sz="1100" kern="1200" dirty="0">
                          <a:effectLst/>
                        </a:rPr>
                        <a:t> yang </a:t>
                      </a:r>
                      <a:r>
                        <a:rPr lang="en-GB" sz="1100" kern="1200" dirty="0" err="1">
                          <a:effectLst/>
                        </a:rPr>
                        <a:t>dipaparkan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dalam</a:t>
                      </a:r>
                      <a:r>
                        <a:rPr lang="en-GB" sz="1100" kern="1200" dirty="0">
                          <a:effectLst/>
                        </a:rPr>
                        <a:t> video </a:t>
                      </a:r>
                      <a:r>
                        <a:rPr lang="en-GB" sz="1100" kern="1200" dirty="0" err="1">
                          <a:effectLst/>
                        </a:rPr>
                        <a:t>secara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tepat</a:t>
                      </a:r>
                      <a:r>
                        <a:rPr lang="en-GB" sz="1100" kern="1200" dirty="0">
                          <a:effectLst/>
                        </a:rPr>
                        <a:t>, </a:t>
                      </a:r>
                      <a:r>
                        <a:rPr lang="en-GB" sz="1100" kern="1200" dirty="0" err="1">
                          <a:effectLst/>
                        </a:rPr>
                        <a:t>tetapi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kurang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mendalam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dan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kurang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kritis</a:t>
                      </a:r>
                      <a:r>
                        <a:rPr lang="en-GB" sz="1100" kern="1200" dirty="0">
                          <a:effectLst/>
                        </a:rPr>
                        <a:t>.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err="1">
                          <a:effectLst/>
                        </a:rPr>
                        <a:t>Memperlihatkan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kemampuan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menganalisis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permasalahan</a:t>
                      </a:r>
                      <a:r>
                        <a:rPr lang="en-GB" sz="1100" kern="1200" dirty="0">
                          <a:effectLst/>
                        </a:rPr>
                        <a:t> yang </a:t>
                      </a:r>
                      <a:r>
                        <a:rPr lang="en-GB" sz="1100" kern="1200" dirty="0" err="1">
                          <a:effectLst/>
                        </a:rPr>
                        <a:t>dipaparkan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dalam</a:t>
                      </a:r>
                      <a:r>
                        <a:rPr lang="en-GB" sz="1100" kern="1200" dirty="0">
                          <a:effectLst/>
                        </a:rPr>
                        <a:t> video </a:t>
                      </a:r>
                      <a:r>
                        <a:rPr lang="en-GB" sz="1100" kern="1200" dirty="0" err="1">
                          <a:effectLst/>
                        </a:rPr>
                        <a:t>dengan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tepat</a:t>
                      </a:r>
                      <a:r>
                        <a:rPr lang="en-GB" sz="1100" kern="1200" dirty="0">
                          <a:effectLst/>
                        </a:rPr>
                        <a:t>, </a:t>
                      </a:r>
                      <a:r>
                        <a:rPr lang="en-GB" sz="1100" kern="1200" dirty="0" err="1">
                          <a:effectLst/>
                        </a:rPr>
                        <a:t>mendalam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dan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kritis</a:t>
                      </a:r>
                      <a:r>
                        <a:rPr lang="en-GB" sz="1100" kern="1200" dirty="0">
                          <a:effectLst/>
                        </a:rPr>
                        <a:t>.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</a:endParaRPr>
                    </a:p>
                  </a:txBody>
                  <a:tcPr marL="62301" marR="62301" marT="0" marB="0"/>
                </a:tc>
                <a:extLst>
                  <a:ext uri="{0D108BD9-81ED-4DB2-BD59-A6C34878D82A}">
                    <a16:rowId xmlns="" xmlns:a16="http://schemas.microsoft.com/office/drawing/2014/main" val="2172020777"/>
                  </a:ext>
                </a:extLst>
              </a:tr>
              <a:tr h="1200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Organisasi video </a:t>
                      </a:r>
                      <a:endParaRPr lang="en-MY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(TH1)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Video yang dihasilkan tidak mempunyai tema, kurang idea serta susunan maklumat dari awal hingga akhir. Wujud elemen yang tidak bersesuaian dengan isi kandungan bahan video. </a:t>
                      </a:r>
                      <a:endParaRPr lang="en-MY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Video yang dihasilkan mempunyai tema serta idea asas. Walau bagaimanapun, terdapat elemen yang kurang sesuai dengan isi kandungan bahan video. 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Video yang </a:t>
                      </a:r>
                      <a:r>
                        <a:rPr lang="en-US" sz="1100" dirty="0" err="1">
                          <a:effectLst/>
                        </a:rPr>
                        <a:t>dihasilkan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mempunyai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tema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serta</a:t>
                      </a:r>
                      <a:r>
                        <a:rPr lang="en-US" sz="1100" dirty="0">
                          <a:effectLst/>
                        </a:rPr>
                        <a:t> idea </a:t>
                      </a:r>
                      <a:r>
                        <a:rPr lang="en-US" sz="1100" dirty="0" err="1">
                          <a:effectLst/>
                        </a:rPr>
                        <a:t>asas</a:t>
                      </a:r>
                      <a:r>
                        <a:rPr lang="en-US" sz="1100" dirty="0">
                          <a:effectLst/>
                        </a:rPr>
                        <a:t> yang </a:t>
                      </a:r>
                      <a:r>
                        <a:rPr lang="en-US" sz="1100" dirty="0" err="1">
                          <a:effectLst/>
                        </a:rPr>
                        <a:t>jelas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r>
                        <a:rPr lang="en-US" sz="1100" dirty="0" err="1">
                          <a:effectLst/>
                        </a:rPr>
                        <a:t>Maklumat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disampaikan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mengikut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turutan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logik</a:t>
                      </a:r>
                      <a:r>
                        <a:rPr lang="en-US" sz="1100" dirty="0">
                          <a:effectLst/>
                        </a:rPr>
                        <a:t> yang </a:t>
                      </a:r>
                      <a:r>
                        <a:rPr lang="en-US" sz="1100" dirty="0" err="1">
                          <a:effectLst/>
                        </a:rPr>
                        <a:t>sesuai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serta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penggunaan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elemen</a:t>
                      </a:r>
                      <a:r>
                        <a:rPr lang="en-US" sz="1100" dirty="0">
                          <a:effectLst/>
                        </a:rPr>
                        <a:t> yang </a:t>
                      </a:r>
                      <a:r>
                        <a:rPr lang="en-US" sz="1100" dirty="0" err="1">
                          <a:effectLst/>
                        </a:rPr>
                        <a:t>membantu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melengkapkan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kandungan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bahan</a:t>
                      </a:r>
                      <a:r>
                        <a:rPr lang="en-US" sz="1100" dirty="0">
                          <a:effectLst/>
                        </a:rPr>
                        <a:t> video. 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extLst>
                  <a:ext uri="{0D108BD9-81ED-4DB2-BD59-A6C34878D82A}">
                    <a16:rowId xmlns="" xmlns:a16="http://schemas.microsoft.com/office/drawing/2014/main" val="2562060864"/>
                  </a:ext>
                </a:extLst>
              </a:tr>
              <a:tr h="213179">
                <a:tc gridSpan="5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Markah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keseluruhan</a:t>
                      </a:r>
                      <a:r>
                        <a:rPr lang="en-US" sz="1100" dirty="0">
                          <a:effectLst/>
                        </a:rPr>
                        <a:t> (20%)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780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5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899399"/>
            <a:ext cx="8161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(Thinking 1) :  </a:t>
            </a:r>
            <a:r>
              <a:rPr lang="en-GB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Kebolehan</a:t>
            </a:r>
            <a:r>
              <a:rPr lang="en-GB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mengenal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pasti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menganalisis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masalah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situasi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16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kompleks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kabur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serta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membuat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penilaian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berjustifikasi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TH5 (Thinking 5) :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Kebolehan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berfikir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secara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kritis</a:t>
            </a: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8E2507DB-7DAD-46DB-B6F1-1C32CA717FBA}"/>
              </a:ext>
            </a:extLst>
          </p:cNvPr>
          <p:cNvSpPr txBox="1">
            <a:spLocks/>
          </p:cNvSpPr>
          <p:nvPr/>
        </p:nvSpPr>
        <p:spPr>
          <a:xfrm>
            <a:off x="304800" y="182563"/>
            <a:ext cx="838199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RUBRIK PEMBENTANGAN VIDEO (10%)</a:t>
            </a:r>
            <a:endParaRPr lang="en-GB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309427"/>
              </p:ext>
            </p:extLst>
          </p:nvPr>
        </p:nvGraphicFramePr>
        <p:xfrm>
          <a:off x="42004" y="2057400"/>
          <a:ext cx="8991600" cy="30786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="" xmlns:a16="http://schemas.microsoft.com/office/drawing/2014/main" val="53502197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1801057121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987751620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731610339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1729894480"/>
                    </a:ext>
                  </a:extLst>
                </a:gridCol>
              </a:tblGrid>
              <a:tr h="284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Bil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Perkara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Kurang memuaskan</a:t>
                      </a:r>
                      <a:endParaRPr lang="en-MY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(markah: 1-2) 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Baik</a:t>
                      </a:r>
                      <a:endParaRPr lang="en-MY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(markah: 3-4)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Cemerlang</a:t>
                      </a:r>
                      <a:endParaRPr lang="en-MY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err="1">
                          <a:effectLst/>
                        </a:rPr>
                        <a:t>markah</a:t>
                      </a:r>
                      <a:r>
                        <a:rPr lang="en-US" sz="1100" dirty="0">
                          <a:effectLst/>
                        </a:rPr>
                        <a:t>: 5)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extLst>
                  <a:ext uri="{0D108BD9-81ED-4DB2-BD59-A6C34878D82A}">
                    <a16:rowId xmlns="" xmlns:a16="http://schemas.microsoft.com/office/drawing/2014/main" val="1609082304"/>
                  </a:ext>
                </a:extLst>
              </a:tr>
              <a:tr h="1253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Isi </a:t>
                      </a:r>
                      <a:r>
                        <a:rPr lang="en-US" sz="1100" dirty="0" err="1">
                          <a:effectLst/>
                        </a:rPr>
                        <a:t>kandungan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err="1">
                          <a:effectLst/>
                        </a:rPr>
                        <a:t>kebolehan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mengenalpasti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masalah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(TH1)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Tahap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pengetahuan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tentang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kandungan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bahan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tidak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dipamerkan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r>
                        <a:rPr lang="en-US" sz="1100" dirty="0" err="1">
                          <a:effectLst/>
                        </a:rPr>
                        <a:t>Terdapat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maklumat</a:t>
                      </a:r>
                      <a:r>
                        <a:rPr lang="en-US" sz="1100" dirty="0">
                          <a:effectLst/>
                        </a:rPr>
                        <a:t> yang </a:t>
                      </a:r>
                      <a:r>
                        <a:rPr lang="en-US" sz="1100" dirty="0" err="1">
                          <a:effectLst/>
                        </a:rPr>
                        <a:t>kurang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tepat</a:t>
                      </a:r>
                      <a:r>
                        <a:rPr lang="en-US" sz="1100" dirty="0">
                          <a:effectLst/>
                        </a:rPr>
                        <a:t>/ </a:t>
                      </a:r>
                      <a:r>
                        <a:rPr lang="en-US" sz="1100" dirty="0" err="1">
                          <a:effectLst/>
                        </a:rPr>
                        <a:t>tidak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tepat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Tahap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pengetahuan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tentang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kandungan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bahan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berjaya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dipamerkan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secara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sederhana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r>
                        <a:rPr lang="en-US" sz="1100" dirty="0" err="1">
                          <a:effectLst/>
                        </a:rPr>
                        <a:t>Kebanyakan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maklumat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adalah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tepat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Tahap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pengetahuan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tentang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kandungan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bahan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berjaya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dipamerkan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jelas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r>
                        <a:rPr lang="en-US" sz="1100" dirty="0" err="1">
                          <a:effectLst/>
                        </a:rPr>
                        <a:t>Kebanyakan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maklumat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adalah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jelas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tepat</a:t>
                      </a:r>
                      <a:r>
                        <a:rPr lang="en-US" sz="1100" dirty="0">
                          <a:effectLst/>
                        </a:rPr>
                        <a:t>. 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extLst>
                  <a:ext uri="{0D108BD9-81ED-4DB2-BD59-A6C34878D82A}">
                    <a16:rowId xmlns="" xmlns:a16="http://schemas.microsoft.com/office/drawing/2014/main" val="3076275166"/>
                  </a:ext>
                </a:extLst>
              </a:tr>
              <a:tr h="1238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M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Analisis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kandungan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(TH5)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err="1">
                          <a:effectLst/>
                        </a:rPr>
                        <a:t>Kurang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memperlihatkan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kemampuan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menganalisis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permasalahan</a:t>
                      </a:r>
                      <a:r>
                        <a:rPr lang="en-GB" sz="1100" kern="1200" dirty="0">
                          <a:effectLst/>
                        </a:rPr>
                        <a:t> yang </a:t>
                      </a:r>
                      <a:r>
                        <a:rPr lang="en-GB" sz="1100" kern="1200" dirty="0" err="1">
                          <a:effectLst/>
                        </a:rPr>
                        <a:t>dipaparkan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dalam</a:t>
                      </a:r>
                      <a:r>
                        <a:rPr lang="en-GB" sz="1100" kern="1200" dirty="0">
                          <a:effectLst/>
                        </a:rPr>
                        <a:t> video </a:t>
                      </a:r>
                      <a:r>
                        <a:rPr lang="en-GB" sz="1100" kern="1200" dirty="0" err="1">
                          <a:effectLst/>
                        </a:rPr>
                        <a:t>secara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kritis</a:t>
                      </a:r>
                      <a:r>
                        <a:rPr lang="en-GB" sz="1100" kern="1200" dirty="0">
                          <a:effectLst/>
                        </a:rPr>
                        <a:t>.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err="1">
                          <a:effectLst/>
                        </a:rPr>
                        <a:t>Memperlihatkan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kemampuan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menganalisis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permasalahan</a:t>
                      </a:r>
                      <a:r>
                        <a:rPr lang="en-GB" sz="1100" kern="1200" dirty="0">
                          <a:effectLst/>
                        </a:rPr>
                        <a:t> yang </a:t>
                      </a:r>
                      <a:r>
                        <a:rPr lang="en-GB" sz="1100" kern="1200" dirty="0" err="1">
                          <a:effectLst/>
                        </a:rPr>
                        <a:t>dipaparkan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dalam</a:t>
                      </a:r>
                      <a:r>
                        <a:rPr lang="en-GB" sz="1100" kern="1200" dirty="0">
                          <a:effectLst/>
                        </a:rPr>
                        <a:t> video </a:t>
                      </a:r>
                      <a:r>
                        <a:rPr lang="en-GB" sz="1100" kern="1200" dirty="0" err="1">
                          <a:effectLst/>
                        </a:rPr>
                        <a:t>secara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tepat</a:t>
                      </a:r>
                      <a:r>
                        <a:rPr lang="en-GB" sz="1100" kern="1200" dirty="0">
                          <a:effectLst/>
                        </a:rPr>
                        <a:t>, </a:t>
                      </a:r>
                      <a:r>
                        <a:rPr lang="en-GB" sz="1100" kern="1200" dirty="0" err="1">
                          <a:effectLst/>
                        </a:rPr>
                        <a:t>tetapi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kurang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mendalam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dan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kurang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kritis</a:t>
                      </a:r>
                      <a:r>
                        <a:rPr lang="en-GB" sz="1100" kern="1200" dirty="0">
                          <a:effectLst/>
                        </a:rPr>
                        <a:t>.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err="1">
                          <a:effectLst/>
                        </a:rPr>
                        <a:t>Memperlihatkan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kemampuan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menganalisis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permasalahan</a:t>
                      </a:r>
                      <a:r>
                        <a:rPr lang="en-GB" sz="1100" kern="1200" dirty="0">
                          <a:effectLst/>
                        </a:rPr>
                        <a:t> yang </a:t>
                      </a:r>
                      <a:r>
                        <a:rPr lang="en-GB" sz="1100" kern="1200" dirty="0" err="1">
                          <a:effectLst/>
                        </a:rPr>
                        <a:t>dipaparkan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dalam</a:t>
                      </a:r>
                      <a:r>
                        <a:rPr lang="en-GB" sz="1100" kern="1200" dirty="0">
                          <a:effectLst/>
                        </a:rPr>
                        <a:t> video </a:t>
                      </a:r>
                      <a:r>
                        <a:rPr lang="en-GB" sz="1100" kern="1200" dirty="0" err="1">
                          <a:effectLst/>
                        </a:rPr>
                        <a:t>dengan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tepat</a:t>
                      </a:r>
                      <a:r>
                        <a:rPr lang="en-GB" sz="1100" kern="1200" dirty="0">
                          <a:effectLst/>
                        </a:rPr>
                        <a:t>, </a:t>
                      </a:r>
                      <a:r>
                        <a:rPr lang="en-GB" sz="1100" kern="1200" dirty="0" err="1">
                          <a:effectLst/>
                        </a:rPr>
                        <a:t>mendalam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dan</a:t>
                      </a:r>
                      <a:r>
                        <a:rPr lang="en-GB" sz="1100" kern="1200" dirty="0">
                          <a:effectLst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</a:rPr>
                        <a:t>kritis</a:t>
                      </a:r>
                      <a:r>
                        <a:rPr lang="en-GB" sz="1100" kern="1200" dirty="0">
                          <a:effectLst/>
                        </a:rPr>
                        <a:t>.</a:t>
                      </a:r>
                      <a:endParaRPr lang="en-MY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</a:endParaRPr>
                    </a:p>
                  </a:txBody>
                  <a:tcPr marL="62301" marR="62301" marT="0" marB="0"/>
                </a:tc>
                <a:extLst>
                  <a:ext uri="{0D108BD9-81ED-4DB2-BD59-A6C34878D82A}">
                    <a16:rowId xmlns="" xmlns:a16="http://schemas.microsoft.com/office/drawing/2014/main" val="1976803297"/>
                  </a:ext>
                </a:extLst>
              </a:tr>
              <a:tr h="213179">
                <a:tc gridSpan="5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Markah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keseluruhan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(10</a:t>
                      </a:r>
                      <a:r>
                        <a:rPr lang="en-US" sz="1100" dirty="0">
                          <a:effectLst/>
                        </a:rPr>
                        <a:t>%)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301" marR="62301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780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049330"/>
              </p:ext>
            </p:extLst>
          </p:nvPr>
        </p:nvGraphicFramePr>
        <p:xfrm>
          <a:off x="457200" y="974725"/>
          <a:ext cx="8153399" cy="5578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4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90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433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6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ms-MY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-PENGENALAN KURSUS </a:t>
                      </a:r>
                    </a:p>
                    <a:p>
                      <a:r>
                        <a:rPr lang="ms-MY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PEMBAHAGIAN KUMPULAN</a:t>
                      </a:r>
                      <a:r>
                        <a:rPr lang="ms-MY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TUGASAN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BAB 1: MANUSIA DAN PEMIKIRAN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Awal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peradaban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manusia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Mesopotamia, India, China,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Mesir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Pencapaian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tamadun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7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2: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 ILMU ZAMAN PERTENGAHAN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Graeco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-Roman: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kosmologi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sekular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empirikal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epistemologi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Pertembungan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golongan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agamawan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E2507DB-7DAD-46DB-B6F1-1C32CA717FBA}"/>
              </a:ext>
            </a:extLst>
          </p:cNvPr>
          <p:cNvSpPr txBox="1">
            <a:spLocks/>
          </p:cNvSpPr>
          <p:nvPr/>
        </p:nvSpPr>
        <p:spPr>
          <a:xfrm>
            <a:off x="304800" y="182563"/>
            <a:ext cx="838199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KANDUNGAN KURSUS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757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262090"/>
              </p:ext>
            </p:extLst>
          </p:nvPr>
        </p:nvGraphicFramePr>
        <p:xfrm>
          <a:off x="533400" y="409833"/>
          <a:ext cx="8153399" cy="6127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5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19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19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1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 3: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AGAMA DAN PEMIKIRAN SAINS DAN TEKNOLOGI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Agama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ketamadunan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agama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memperluaskan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semesta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akidah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syariah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akhlak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menyeimbangkan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kerohanian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Agama &amp;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Islamisasi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kesepaduan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2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 4: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 SAINS &amp; TEKNOLOGI MERENTAS SEMPADAN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Perpindahan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dunia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Pusat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dunia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 (Baghdad,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Dimashq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Kaherah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Cordoba).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tokoh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tamadun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hingga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tamadun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957252"/>
              </p:ext>
            </p:extLst>
          </p:nvPr>
        </p:nvGraphicFramePr>
        <p:xfrm>
          <a:off x="392122" y="381001"/>
          <a:ext cx="8153399" cy="6075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5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19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19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1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 5: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EKOSISTEM KEILMUAN ISLAM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Ekosistem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agama,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sosial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pemangkin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Bayt al-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Hikmah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Keemasan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2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 6: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 SAINTIFIK SAINTIS MUSLIM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kebebasan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berpandukan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wahyu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keamanan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toleransi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kelestarian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Kaedah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muslim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pencerapan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ujikaji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makmal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Haytham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induktif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deduktif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Hazm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kemahiran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teori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praktikal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bukti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empirikal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Khaldun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kualitatif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kuantitatif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838093"/>
              </p:ext>
            </p:extLst>
          </p:nvPr>
        </p:nvGraphicFramePr>
        <p:xfrm>
          <a:off x="457200" y="1066800"/>
          <a:ext cx="8458200" cy="3590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8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86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057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740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UJIAN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(20%)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Bab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1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2.</a:t>
                      </a:r>
                    </a:p>
                    <a:p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Secara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bertulis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atau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menggunakan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e-learning,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kahoot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sebagainya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42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CUTI PERTENGAHAN SEMESTER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464801"/>
              </p:ext>
            </p:extLst>
          </p:nvPr>
        </p:nvGraphicFramePr>
        <p:xfrm>
          <a:off x="304800" y="746126"/>
          <a:ext cx="8534400" cy="4547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92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99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55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3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8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99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 7: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PERUBAHAN PARADIGMA PEMIKIRAN SAINTIS BARAT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Pertengahan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Renaisans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orientalis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Barat: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memasyarakatkan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mengharmonikan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falsafah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agama, agama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kebangkitan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fahaman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rasionalisme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keselesaan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(gracious living: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perbandaran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kebersihan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&amp;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perindustrian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pengaliran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Barat: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tiga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(reason),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71093"/>
              </p:ext>
            </p:extLst>
          </p:nvPr>
        </p:nvGraphicFramePr>
        <p:xfrm>
          <a:off x="457200" y="1066800"/>
          <a:ext cx="8458200" cy="5525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740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 8: PEMODENAN SAINS &amp; TEKNOLOGI</a:t>
                      </a:r>
                    </a:p>
                    <a:p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(Seminar)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Pengenalan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Barat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mempercepatkan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penjelajahan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penerokaan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percetakan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intelektual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berfikir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budaya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kesenian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falsafah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agama;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sosial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hubungannya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fahaman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sekular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Pencapaian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individualistik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liberalisme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empirikal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imperialisme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kolonialisme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industrialisasi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keperluan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perdagangan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perhambaan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663440" cy="4815840"/>
          </a:xfrm>
        </p:spPr>
        <p:txBody>
          <a:bodyPr/>
          <a:lstStyle/>
          <a:p>
            <a:pPr marL="0" indent="0" algn="ctr">
              <a:buNone/>
            </a:pPr>
            <a:endParaRPr lang="en-MY" dirty="0" smtClean="0"/>
          </a:p>
          <a:p>
            <a:pPr marL="0" indent="0" algn="ctr">
              <a:buNone/>
            </a:pPr>
            <a:r>
              <a:rPr lang="en-MY" dirty="0" smtClean="0"/>
              <a:t>AKADEMI TAMADUN ISLAM</a:t>
            </a:r>
          </a:p>
          <a:p>
            <a:pPr marL="0" indent="0" algn="ctr">
              <a:buNone/>
            </a:pPr>
            <a:r>
              <a:rPr lang="en-MY" dirty="0" smtClean="0"/>
              <a:t>Dr </a:t>
            </a:r>
            <a:r>
              <a:rPr lang="en-MY" dirty="0" err="1" smtClean="0"/>
              <a:t>Sulaiman</a:t>
            </a:r>
            <a:r>
              <a:rPr lang="en-MY" dirty="0" smtClean="0"/>
              <a:t> </a:t>
            </a:r>
            <a:r>
              <a:rPr lang="en-MY" dirty="0" err="1" smtClean="0"/>
              <a:t>Shakib</a:t>
            </a:r>
            <a:r>
              <a:rPr lang="en-MY" dirty="0" smtClean="0"/>
              <a:t> Bin </a:t>
            </a:r>
            <a:r>
              <a:rPr lang="en-MY" dirty="0" err="1" smtClean="0"/>
              <a:t>Mohd</a:t>
            </a:r>
            <a:r>
              <a:rPr lang="en-MY" dirty="0" smtClean="0"/>
              <a:t> Noor</a:t>
            </a:r>
          </a:p>
          <a:p>
            <a:pPr algn="ctr"/>
            <a:endParaRPr lang="en-MY" dirty="0" smtClean="0"/>
          </a:p>
          <a:p>
            <a:pPr marL="0" indent="0" algn="ctr">
              <a:buNone/>
            </a:pPr>
            <a:r>
              <a:rPr lang="en-MY" dirty="0" smtClean="0">
                <a:hlinkClick r:id="rId2"/>
              </a:rPr>
              <a:t>Shakib@utm.my</a:t>
            </a:r>
            <a:endParaRPr lang="en-MY" dirty="0" smtClean="0"/>
          </a:p>
          <a:p>
            <a:pPr marL="0" indent="0" algn="ctr">
              <a:buNone/>
            </a:pPr>
            <a:r>
              <a:rPr lang="en-MY" dirty="0" smtClean="0"/>
              <a:t>0137750417</a:t>
            </a:r>
          </a:p>
          <a:p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05000"/>
            <a:ext cx="2700762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411675"/>
              </p:ext>
            </p:extLst>
          </p:nvPr>
        </p:nvGraphicFramePr>
        <p:xfrm>
          <a:off x="381000" y="746126"/>
          <a:ext cx="8458200" cy="5799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740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 INDUSTRI &amp; KESANNYA TERHADAP KEMANUSIAAN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(Online Class)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pengeluaran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berskala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elektrik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komputer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automasi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siber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digitalisasi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kehidupan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 10: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 &amp; NILAI DALAM PEMIKIRAN SAINS &amp; TEKNOLOGI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(Online Class)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Industrial Revolution (4IR)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perubatan-pembunuhan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biologi-pengklonan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tumpang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tabung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pemakanan-ubahsuai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genetik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buatan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(AI);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persenjataan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robot, drone; IT-hackers, dark web.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7982588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204539"/>
              </p:ext>
            </p:extLst>
          </p:nvPr>
        </p:nvGraphicFramePr>
        <p:xfrm>
          <a:off x="457200" y="1066800"/>
          <a:ext cx="8458200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740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 11: MENGINSANKAN SAINS &amp; TEKNOLOGI (Humanizing Science and Technology)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Negara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14-15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PEMBENTANGAN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Pembentangan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kumpulan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7982588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73420"/>
            <a:ext cx="7955280" cy="7596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E-LEARNING, PROJEK &amp; LAPORAN (50%)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39039"/>
              </p:ext>
            </p:extLst>
          </p:nvPr>
        </p:nvGraphicFramePr>
        <p:xfrm>
          <a:off x="594360" y="1295400"/>
          <a:ext cx="7955915" cy="435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724">
                  <a:extLst>
                    <a:ext uri="{9D8B030D-6E8A-4147-A177-3AD203B41FA5}">
                      <a16:colId xmlns="" xmlns:a16="http://schemas.microsoft.com/office/drawing/2014/main" val="246495349"/>
                    </a:ext>
                  </a:extLst>
                </a:gridCol>
                <a:gridCol w="5697191">
                  <a:extLst>
                    <a:ext uri="{9D8B030D-6E8A-4147-A177-3AD203B41FA5}">
                      <a16:colId xmlns="" xmlns:a16="http://schemas.microsoft.com/office/drawing/2014/main" val="4030760308"/>
                    </a:ext>
                  </a:extLst>
                </a:gridCol>
              </a:tblGrid>
              <a:tr h="4096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KATEGORI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ARAHAN/PELAKSANAAN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7390724"/>
                  </a:ext>
                </a:extLst>
              </a:tr>
              <a:tr h="64613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E-LEARNING (10%)</a:t>
                      </a:r>
                    </a:p>
                    <a:p>
                      <a:pPr algn="ctr"/>
                      <a:r>
                        <a:rPr lang="en-GB" sz="1800" b="1" dirty="0" smtClean="0"/>
                        <a:t>(</a:t>
                      </a:r>
                      <a:r>
                        <a:rPr lang="en-GB" sz="1800" b="1" dirty="0" err="1" smtClean="0"/>
                        <a:t>individu</a:t>
                      </a:r>
                      <a:r>
                        <a:rPr lang="en-GB" sz="1800" b="1" dirty="0" smtClean="0"/>
                        <a:t>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2aktiviti yang dijalankan</a:t>
                      </a:r>
                      <a:r>
                        <a:rPr lang="sv-SE" sz="2000" baseline="0" dirty="0" smtClean="0"/>
                        <a:t> di dalam kuliah masing-masing.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8600593"/>
                  </a:ext>
                </a:extLst>
              </a:tr>
              <a:tr h="178240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PROJEK KUMPULAN (30%)</a:t>
                      </a:r>
                    </a:p>
                    <a:p>
                      <a:pPr algn="ctr"/>
                      <a:endParaRPr lang="en-GB" sz="1800" b="1" dirty="0" smtClean="0"/>
                    </a:p>
                    <a:p>
                      <a:pPr algn="ctr"/>
                      <a:r>
                        <a:rPr lang="en-GB" sz="1800" b="1" dirty="0" smtClean="0"/>
                        <a:t>(video:</a:t>
                      </a:r>
                      <a:r>
                        <a:rPr lang="en-GB" sz="1800" b="1" baseline="0" dirty="0" smtClean="0"/>
                        <a:t> </a:t>
                      </a:r>
                      <a:r>
                        <a:rPr lang="en-GB" sz="1800" b="1" dirty="0" smtClean="0"/>
                        <a:t>20%)</a:t>
                      </a:r>
                    </a:p>
                    <a:p>
                      <a:pPr algn="ctr"/>
                      <a:r>
                        <a:rPr lang="en-GB" sz="1800" b="1" dirty="0" smtClean="0"/>
                        <a:t>(</a:t>
                      </a:r>
                      <a:r>
                        <a:rPr lang="en-GB" sz="1800" b="1" dirty="0" err="1" smtClean="0"/>
                        <a:t>pembentangan</a:t>
                      </a:r>
                      <a:r>
                        <a:rPr lang="en-GB" sz="1800" b="1" dirty="0" smtClean="0"/>
                        <a:t>:</a:t>
                      </a:r>
                      <a:r>
                        <a:rPr lang="en-GB" sz="1800" b="1" baseline="0" dirty="0" smtClean="0"/>
                        <a:t> </a:t>
                      </a:r>
                      <a:r>
                        <a:rPr lang="en-GB" sz="1800" b="1" dirty="0" smtClean="0"/>
                        <a:t>10%)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Sediakan</a:t>
                      </a:r>
                      <a:r>
                        <a:rPr lang="en-GB" sz="2000" dirty="0" smtClean="0"/>
                        <a:t> video </a:t>
                      </a:r>
                      <a:r>
                        <a:rPr lang="en-GB" sz="2000" dirty="0" err="1" smtClean="0"/>
                        <a:t>pendek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berdurasi</a:t>
                      </a:r>
                      <a:r>
                        <a:rPr lang="en-GB" sz="2000" dirty="0" smtClean="0"/>
                        <a:t> 3-5 </a:t>
                      </a:r>
                      <a:r>
                        <a:rPr lang="en-GB" sz="2000" dirty="0" err="1" smtClean="0"/>
                        <a:t>minit</a:t>
                      </a:r>
                      <a:r>
                        <a:rPr lang="en-GB" sz="2000" dirty="0" smtClean="0"/>
                        <a:t> yang </a:t>
                      </a:r>
                      <a:r>
                        <a:rPr lang="en-GB" sz="2000" dirty="0" err="1" smtClean="0"/>
                        <a:t>menjelaskan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ekosistem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pemikiran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saintifik</a:t>
                      </a:r>
                      <a:r>
                        <a:rPr lang="en-GB" sz="2000" dirty="0" smtClean="0"/>
                        <a:t> yang </a:t>
                      </a:r>
                      <a:r>
                        <a:rPr lang="en-GB" sz="2000" dirty="0" err="1" smtClean="0"/>
                        <a:t>merangkumi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aspek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hubungan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antara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manusia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dan</a:t>
                      </a:r>
                      <a:r>
                        <a:rPr lang="en-GB" sz="2000" dirty="0" smtClean="0"/>
                        <a:t> agama, </a:t>
                      </a:r>
                      <a:r>
                        <a:rPr lang="en-GB" sz="2000" dirty="0" err="1" smtClean="0"/>
                        <a:t>kepentingan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sistem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nilai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etika</a:t>
                      </a:r>
                      <a:r>
                        <a:rPr lang="en-GB" sz="2000" dirty="0" smtClean="0"/>
                        <a:t>, </a:t>
                      </a:r>
                      <a:r>
                        <a:rPr lang="en-GB" sz="2000" dirty="0" err="1" smtClean="0"/>
                        <a:t>serta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peranan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sains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dalam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kehidupan</a:t>
                      </a:r>
                      <a:r>
                        <a:rPr lang="en-GB" sz="2000" dirty="0" smtClean="0"/>
                        <a:t>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934294"/>
                  </a:ext>
                </a:extLst>
              </a:tr>
              <a:tr h="40965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LAPORAN SEMINAR (10%)</a:t>
                      </a:r>
                    </a:p>
                    <a:p>
                      <a:pPr algn="ctr"/>
                      <a:r>
                        <a:rPr lang="en-GB" sz="1800" b="1" dirty="0" smtClean="0"/>
                        <a:t>(</a:t>
                      </a:r>
                      <a:r>
                        <a:rPr lang="en-GB" sz="1800" b="1" dirty="0" err="1" smtClean="0"/>
                        <a:t>kumpulan</a:t>
                      </a:r>
                      <a:r>
                        <a:rPr lang="en-GB" sz="1800" b="1" dirty="0" smtClean="0"/>
                        <a:t>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Sediakan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laporan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daripada</a:t>
                      </a:r>
                      <a:r>
                        <a:rPr lang="en-GB" sz="2000" dirty="0" smtClean="0"/>
                        <a:t> seminar yang </a:t>
                      </a:r>
                      <a:r>
                        <a:rPr lang="en-GB" sz="2000" dirty="0" err="1" smtClean="0"/>
                        <a:t>dianjurkan</a:t>
                      </a:r>
                      <a:r>
                        <a:rPr lang="en-GB" sz="2000" dirty="0" smtClean="0"/>
                        <a:t>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0505833"/>
                  </a:ext>
                </a:extLst>
              </a:tr>
              <a:tr h="409655"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 err="1" smtClean="0"/>
                        <a:t>Kesemua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tugasan</a:t>
                      </a:r>
                      <a:r>
                        <a:rPr lang="en-GB" sz="1800" b="1" dirty="0" smtClean="0"/>
                        <a:t> di </a:t>
                      </a:r>
                      <a:r>
                        <a:rPr lang="en-GB" sz="1800" b="1" dirty="0" err="1" smtClean="0"/>
                        <a:t>atas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mestilah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dihantar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ke</a:t>
                      </a:r>
                      <a:r>
                        <a:rPr lang="en-GB" sz="1800" b="1" dirty="0" smtClean="0"/>
                        <a:t> E-Learning UTM.</a:t>
                      </a:r>
                      <a:endParaRPr lang="en-GB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844833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7596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KUIZ DAN PEPERIKSAAN AKHIR (50%)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965087"/>
              </p:ext>
            </p:extLst>
          </p:nvPr>
        </p:nvGraphicFramePr>
        <p:xfrm>
          <a:off x="627017" y="1567647"/>
          <a:ext cx="7955915" cy="330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724">
                  <a:extLst>
                    <a:ext uri="{9D8B030D-6E8A-4147-A177-3AD203B41FA5}">
                      <a16:colId xmlns="" xmlns:a16="http://schemas.microsoft.com/office/drawing/2014/main" val="246495349"/>
                    </a:ext>
                  </a:extLst>
                </a:gridCol>
                <a:gridCol w="5697191">
                  <a:extLst>
                    <a:ext uri="{9D8B030D-6E8A-4147-A177-3AD203B41FA5}">
                      <a16:colId xmlns="" xmlns:a16="http://schemas.microsoft.com/office/drawing/2014/main" val="4030760308"/>
                    </a:ext>
                  </a:extLst>
                </a:gridCol>
              </a:tblGrid>
              <a:tr h="4096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KATEGORI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ARAHAN/PELAKSANAAN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7390724"/>
                  </a:ext>
                </a:extLst>
              </a:tr>
              <a:tr h="111434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UJIAN (20%)</a:t>
                      </a:r>
                    </a:p>
                    <a:p>
                      <a:pPr algn="ctr"/>
                      <a:r>
                        <a:rPr lang="en-GB" sz="1800" b="1" dirty="0" smtClean="0"/>
                        <a:t>(</a:t>
                      </a:r>
                      <a:r>
                        <a:rPr lang="en-GB" sz="1800" b="1" dirty="0" err="1" smtClean="0"/>
                        <a:t>individu</a:t>
                      </a:r>
                      <a:r>
                        <a:rPr lang="en-GB" sz="1800" b="1" dirty="0" smtClean="0"/>
                        <a:t>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Kuiz melibatkan Bab 1 dan 2 sahaja.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8489479"/>
                  </a:ext>
                </a:extLst>
              </a:tr>
              <a:tr h="178240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PEPERIKSAAN</a:t>
                      </a:r>
                      <a:r>
                        <a:rPr lang="en-GB" sz="1800" b="1" baseline="0" dirty="0" smtClean="0"/>
                        <a:t> AKHIR (30%)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Peperiksaan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akhir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melibatkan</a:t>
                      </a:r>
                      <a:r>
                        <a:rPr lang="en-GB" sz="2000" baseline="0" dirty="0" smtClean="0"/>
                        <a:t> Bab 5-11. </a:t>
                      </a:r>
                      <a:r>
                        <a:rPr lang="en-GB" sz="2000" baseline="0" dirty="0" err="1" smtClean="0"/>
                        <a:t>Soalan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berbentuk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esei</a:t>
                      </a:r>
                      <a:r>
                        <a:rPr lang="en-GB" sz="2000" baseline="0" dirty="0" smtClean="0"/>
                        <a:t>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93429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AKTIVITI TERAKHIR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 err="1" smtClean="0"/>
              <a:t>Tuliskan</a:t>
            </a:r>
            <a:r>
              <a:rPr lang="en-MY" dirty="0" smtClean="0"/>
              <a:t> </a:t>
            </a:r>
            <a:r>
              <a:rPr lang="en-MY" dirty="0" err="1" smtClean="0"/>
              <a:t>refleksi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sepanjang</a:t>
            </a:r>
            <a:r>
              <a:rPr lang="en-MY" dirty="0" smtClean="0"/>
              <a:t> </a:t>
            </a:r>
            <a:r>
              <a:rPr lang="en-MY" dirty="0" err="1" smtClean="0"/>
              <a:t>pembelajaran</a:t>
            </a:r>
            <a:r>
              <a:rPr lang="en-MY" dirty="0" smtClean="0"/>
              <a:t> </a:t>
            </a:r>
            <a:r>
              <a:rPr lang="en-MY" dirty="0" err="1" smtClean="0"/>
              <a:t>kursus</a:t>
            </a:r>
            <a:r>
              <a:rPr lang="en-MY" dirty="0" smtClean="0"/>
              <a:t> </a:t>
            </a:r>
            <a:r>
              <a:rPr lang="en-MY" dirty="0" err="1" smtClean="0"/>
              <a:t>Pemikiran</a:t>
            </a:r>
            <a:r>
              <a:rPr lang="en-MY" dirty="0" smtClean="0"/>
              <a:t> </a:t>
            </a:r>
            <a:r>
              <a:rPr lang="en-MY" dirty="0" err="1" smtClean="0"/>
              <a:t>Sains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Teknologi</a:t>
            </a:r>
            <a:endParaRPr lang="en-MY" dirty="0" smtClean="0"/>
          </a:p>
          <a:p>
            <a:endParaRPr lang="en-US" dirty="0" smtClean="0"/>
          </a:p>
          <a:p>
            <a:r>
              <a:rPr lang="en-US" dirty="0" err="1" smtClean="0"/>
              <a:t>Hantar</a:t>
            </a:r>
            <a:r>
              <a:rPr lang="en-US" dirty="0" smtClean="0"/>
              <a:t> di e-learning/hardcopy</a:t>
            </a:r>
            <a:endParaRPr lang="en-MY" dirty="0"/>
          </a:p>
          <a:p>
            <a:endParaRPr lang="en-MY" dirty="0" smtClean="0"/>
          </a:p>
          <a:p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819400"/>
            <a:ext cx="7955280" cy="1293028"/>
          </a:xfrm>
        </p:spPr>
        <p:txBody>
          <a:bodyPr/>
          <a:lstStyle/>
          <a:p>
            <a:r>
              <a:rPr lang="en-MY" dirty="0" smtClean="0"/>
              <a:t>ADA SOALAN?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MY RULES… OUR RULES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WAJIB HADIR KELAS</a:t>
            </a:r>
          </a:p>
          <a:p>
            <a:r>
              <a:rPr lang="en-MY" dirty="0" smtClean="0"/>
              <a:t>TIDAK BERCAKAP SEMASA PENSYARAH BERCAKAP</a:t>
            </a:r>
          </a:p>
          <a:p>
            <a:r>
              <a:rPr lang="en-MY" dirty="0" smtClean="0"/>
              <a:t>BERPAKAIAN KEMAS. NO SLIPPERS! </a:t>
            </a:r>
            <a:r>
              <a:rPr lang="en-MY" dirty="0" smtClean="0"/>
              <a:t>NO </a:t>
            </a:r>
            <a:r>
              <a:rPr lang="en-MY" dirty="0" smtClean="0"/>
              <a:t>ROUNDNECK SHIRT!</a:t>
            </a:r>
          </a:p>
          <a:p>
            <a:r>
              <a:rPr lang="en-MY" dirty="0" smtClean="0"/>
              <a:t>AKTIF MELIBATKAN DIRI DI DALAM KULIAH</a:t>
            </a:r>
          </a:p>
          <a:p>
            <a:r>
              <a:rPr lang="en-MY" dirty="0" smtClean="0"/>
              <a:t>AKTIVITI: E-LEARNING, PADLET, WHATSAPP </a:t>
            </a:r>
          </a:p>
          <a:p>
            <a:r>
              <a:rPr lang="en-MY" dirty="0" smtClean="0"/>
              <a:t>KETUA KUMPULAN </a:t>
            </a:r>
          </a:p>
          <a:p>
            <a:r>
              <a:rPr lang="en-MY" dirty="0" smtClean="0"/>
              <a:t>KETUA KELAS?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33800"/>
            <a:ext cx="8534400" cy="2514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pt-BR" dirty="0">
              <a:latin typeface="Trebuchet MS" pitchFamily="-112" charset="0"/>
              <a:ea typeface="ＭＳ Ｐゴシック" pitchFamily="34" charset="-128"/>
              <a:cs typeface="Trebuchet MS" pitchFamily="-11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rebuchet MS" pitchFamily="-112" charset="0"/>
              <a:ea typeface="ＭＳ Ｐゴシック" pitchFamily="34" charset="-128"/>
              <a:cs typeface="Trebuchet MS" pitchFamily="-11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>
              <a:latin typeface="Trebuchet MS" pitchFamily="-112" charset="0"/>
              <a:ea typeface="ＭＳ Ｐゴシック" pitchFamily="34" charset="-128"/>
              <a:cs typeface="Trebuchet MS" pitchFamily="-112" charset="0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" y="6248400"/>
            <a:ext cx="1905000" cy="457200"/>
          </a:xfrm>
          <a:noFill/>
        </p:spPr>
        <p:txBody>
          <a:bodyPr/>
          <a:lstStyle/>
          <a:p>
            <a:pPr algn="l"/>
            <a:fld id="{85DD292C-44BE-4648-A07A-70577FEE8398}" type="slidenum">
              <a:rPr lang="ar-SA" smtClean="0">
                <a:latin typeface="Trebuchet MS" pitchFamily="-112" charset="0"/>
                <a:ea typeface="ＭＳ Ｐゴシック" pitchFamily="34" charset="-128"/>
              </a:rPr>
              <a:pPr algn="l"/>
              <a:t>3</a:t>
            </a:fld>
            <a:endParaRPr lang="en-US">
              <a:latin typeface="Trebuchet MS" pitchFamily="-112" charset="0"/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00967"/>
              </p:ext>
            </p:extLst>
          </p:nvPr>
        </p:nvGraphicFramePr>
        <p:xfrm>
          <a:off x="304800" y="789975"/>
          <a:ext cx="8534400" cy="564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4174687838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526574623"/>
                    </a:ext>
                  </a:extLst>
                </a:gridCol>
              </a:tblGrid>
              <a:tr h="74662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FF00"/>
                          </a:solidFill>
                        </a:rPr>
                        <a:t>PANEL MODUL KURSUS UICL 2032</a:t>
                      </a:r>
                      <a:endParaRPr lang="en-GB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4725963"/>
                  </a:ext>
                </a:extLst>
              </a:tr>
              <a:tr h="158760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DR ZILAL BINTI SAARI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rebuchet MS" panose="020B0603020202020204" pitchFamily="34" charset="0"/>
                          <a:ea typeface="ＭＳ Ｐゴシック" pitchFamily="34" charset="-128"/>
                          <a:cs typeface="Trebuchet MS" pitchFamily="-112" charset="0"/>
                        </a:rPr>
                        <a:t>(PENYELARAS)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rebuchet MS" panose="020B0603020202020204" pitchFamily="34" charset="0"/>
                          <a:ea typeface="ＭＳ Ｐゴシック" pitchFamily="34" charset="-128"/>
                          <a:cs typeface="Trebuchet MS" pitchFamily="-112" charset="0"/>
                        </a:rPr>
                        <a:t>DR IDRIS ISMAIL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rebuchet MS" panose="020B0603020202020204" pitchFamily="34" charset="0"/>
                          <a:ea typeface="ＭＳ Ｐゴシック" pitchFamily="34" charset="-128"/>
                          <a:cs typeface="Trebuchet MS" pitchFamily="-112" charset="0"/>
                        </a:rPr>
                        <a:t>(PEMANGKU PENYELARAS)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rebuchet MS" panose="020B0603020202020204" pitchFamily="34" charset="0"/>
                          <a:ea typeface="ＭＳ Ｐゴシック" pitchFamily="34" charset="-128"/>
                          <a:cs typeface="Trebuchet MS" pitchFamily="-112" charset="0"/>
                        </a:rPr>
                        <a:t>DR NURAZMALLAIL BIN MARNI</a:t>
                      </a:r>
                    </a:p>
                    <a:p>
                      <a:endParaRPr lang="en-US" sz="2400" dirty="0" smtClean="0">
                        <a:latin typeface="Trebuchet MS" panose="020B0603020202020204" pitchFamily="34" charset="0"/>
                        <a:ea typeface="ＭＳ Ｐゴシック" pitchFamily="34" charset="-128"/>
                        <a:cs typeface="Trebuchet MS" pitchFamily="-11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8399791"/>
                  </a:ext>
                </a:extLst>
              </a:tr>
              <a:tr h="106098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PROF.</a:t>
                      </a:r>
                      <a:r>
                        <a:rPr lang="en-GB" sz="2400" baseline="0" dirty="0" smtClean="0">
                          <a:latin typeface="Trebuchet MS" panose="020B0603020202020204" pitchFamily="34" charset="0"/>
                        </a:rPr>
                        <a:t> DR KAMARUZZAMAN YUSOF</a:t>
                      </a:r>
                      <a:endParaRPr lang="en-GB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DR BUSHRAH BINTI BASIRON</a:t>
                      </a:r>
                    </a:p>
                    <a:p>
                      <a:endParaRPr lang="en-GB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1381486"/>
                  </a:ext>
                </a:extLst>
              </a:tr>
              <a:tr h="110677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PM</a:t>
                      </a:r>
                      <a:r>
                        <a:rPr lang="en-GB" sz="24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DR AJMAIN BIN SAFAR</a:t>
                      </a:r>
                      <a:endParaRPr lang="en-GB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DR NORHIDAYU BINTI MUHAMAD</a:t>
                      </a:r>
                      <a:r>
                        <a:rPr lang="en-GB" sz="2400" baseline="0" dirty="0" smtClean="0">
                          <a:latin typeface="Trebuchet MS" panose="020B0603020202020204" pitchFamily="34" charset="0"/>
                        </a:rPr>
                        <a:t> ZAIN</a:t>
                      </a:r>
                      <a:endParaRPr lang="en-GB" sz="2400" dirty="0" smtClean="0">
                        <a:latin typeface="Trebuchet MS" panose="020B0603020202020204" pitchFamily="34" charset="0"/>
                      </a:endParaRPr>
                    </a:p>
                    <a:p>
                      <a:endParaRPr lang="en-US" sz="2400" dirty="0" smtClean="0">
                        <a:latin typeface="Trebuchet MS" panose="020B0603020202020204" pitchFamily="34" charset="0"/>
                        <a:ea typeface="ＭＳ Ｐゴシック" pitchFamily="34" charset="-128"/>
                        <a:cs typeface="Trebuchet MS" pitchFamily="-11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1562057"/>
                  </a:ext>
                </a:extLst>
              </a:tr>
              <a:tr h="106098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DR MOHD FAUZI BIN ABU</a:t>
                      </a:r>
                      <a:endParaRPr lang="en-GB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DR AKMALIZA BINTI ABDULLAH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2610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AKTIVITI PERTAMA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 err="1" smtClean="0"/>
              <a:t>Apakah</a:t>
            </a:r>
            <a:r>
              <a:rPr lang="en-MY" dirty="0" smtClean="0"/>
              <a:t> </a:t>
            </a:r>
            <a:r>
              <a:rPr lang="en-MY" dirty="0" err="1" smtClean="0"/>
              <a:t>tanggapan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terhadap</a:t>
            </a:r>
            <a:r>
              <a:rPr lang="en-MY" dirty="0" smtClean="0"/>
              <a:t> </a:t>
            </a:r>
            <a:r>
              <a:rPr lang="en-MY" dirty="0" err="1" smtClean="0"/>
              <a:t>kursus</a:t>
            </a:r>
            <a:r>
              <a:rPr lang="en-MY" dirty="0" smtClean="0"/>
              <a:t> </a:t>
            </a:r>
            <a:r>
              <a:rPr lang="en-MY" dirty="0" err="1" smtClean="0"/>
              <a:t>Pemikiran</a:t>
            </a:r>
            <a:r>
              <a:rPr lang="en-MY" dirty="0" smtClean="0"/>
              <a:t> </a:t>
            </a:r>
            <a:r>
              <a:rPr lang="en-MY" dirty="0" err="1" smtClean="0"/>
              <a:t>Sains</a:t>
            </a:r>
            <a:r>
              <a:rPr lang="en-MY" dirty="0" smtClean="0"/>
              <a:t> </a:t>
            </a:r>
            <a:r>
              <a:rPr lang="en-MY" dirty="0" err="1" smtClean="0"/>
              <a:t>Teknologi</a:t>
            </a:r>
            <a:r>
              <a:rPr lang="en-MY" dirty="0"/>
              <a:t> </a:t>
            </a:r>
            <a:r>
              <a:rPr lang="en-MY" dirty="0" err="1" smtClean="0"/>
              <a:t>dari</a:t>
            </a:r>
            <a:r>
              <a:rPr lang="en-MY" dirty="0" smtClean="0"/>
              <a:t> </a:t>
            </a:r>
            <a:r>
              <a:rPr lang="en-MY" dirty="0" err="1" smtClean="0"/>
              <a:t>sudut</a:t>
            </a:r>
            <a:r>
              <a:rPr lang="en-MY" dirty="0" smtClean="0"/>
              <a:t>:</a:t>
            </a:r>
          </a:p>
          <a:p>
            <a:pPr marL="266700" indent="0">
              <a:buNone/>
            </a:pPr>
            <a:r>
              <a:rPr lang="en-MY" dirty="0" smtClean="0"/>
              <a:t>1. </a:t>
            </a:r>
            <a:r>
              <a:rPr lang="en-MY" dirty="0" err="1" smtClean="0"/>
              <a:t>Kandungan</a:t>
            </a:r>
            <a:r>
              <a:rPr lang="en-MY" dirty="0" smtClean="0"/>
              <a:t> </a:t>
            </a:r>
            <a:r>
              <a:rPr lang="en-MY" dirty="0" err="1" smtClean="0"/>
              <a:t>utama</a:t>
            </a:r>
            <a:endParaRPr lang="en-MY" dirty="0" smtClean="0"/>
          </a:p>
          <a:p>
            <a:pPr marL="266700" indent="0">
              <a:buNone/>
            </a:pPr>
            <a:r>
              <a:rPr lang="en-MY" dirty="0" smtClean="0"/>
              <a:t>2. </a:t>
            </a:r>
            <a:r>
              <a:rPr lang="en-MY" dirty="0" err="1" smtClean="0"/>
              <a:t>Relevansi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bidang</a:t>
            </a:r>
            <a:r>
              <a:rPr lang="en-MY" dirty="0" smtClean="0"/>
              <a:t> </a:t>
            </a:r>
            <a:r>
              <a:rPr lang="en-MY" dirty="0" err="1" smtClean="0"/>
              <a:t>pengajian</a:t>
            </a:r>
            <a:endParaRPr lang="en-MY" dirty="0" smtClean="0"/>
          </a:p>
          <a:p>
            <a:pPr marL="266700" indent="0">
              <a:buNone/>
            </a:pPr>
            <a:r>
              <a:rPr lang="en-MY" dirty="0" smtClean="0"/>
              <a:t>3. </a:t>
            </a:r>
            <a:r>
              <a:rPr lang="en-MY" dirty="0" err="1" smtClean="0"/>
              <a:t>Jangkaan</a:t>
            </a:r>
            <a:r>
              <a:rPr lang="en-MY" dirty="0" smtClean="0"/>
              <a:t> </a:t>
            </a:r>
            <a:r>
              <a:rPr lang="en-MY" dirty="0" err="1" smtClean="0"/>
              <a:t>manfaat</a:t>
            </a:r>
            <a:endParaRPr lang="en-MY" dirty="0" smtClean="0"/>
          </a:p>
          <a:p>
            <a:pPr marL="266700" indent="0">
              <a:buNone/>
            </a:pPr>
            <a:r>
              <a:rPr lang="en-MY" dirty="0" smtClean="0"/>
              <a:t>4. </a:t>
            </a:r>
            <a:r>
              <a:rPr lang="en-MY" dirty="0" err="1" smtClean="0"/>
              <a:t>Komitmen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sumbangan</a:t>
            </a:r>
            <a:endParaRPr lang="en-MY" dirty="0" smtClean="0"/>
          </a:p>
          <a:p>
            <a:pPr marL="26670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 smtClean="0"/>
              <a:t>Masa yang </a:t>
            </a:r>
            <a:r>
              <a:rPr lang="en-MY" dirty="0" err="1" smtClean="0"/>
              <a:t>diberikan</a:t>
            </a:r>
            <a:r>
              <a:rPr lang="en-MY" dirty="0" smtClean="0"/>
              <a:t>: 10 </a:t>
            </a:r>
            <a:r>
              <a:rPr lang="en-MY" dirty="0" err="1" smtClean="0"/>
              <a:t>minit</a:t>
            </a:r>
            <a:endParaRPr lang="en-MY" dirty="0" smtClean="0"/>
          </a:p>
          <a:p>
            <a:endParaRPr lang="en-MY" dirty="0"/>
          </a:p>
          <a:p>
            <a:endParaRPr lang="en-MY" dirty="0" smtClean="0"/>
          </a:p>
          <a:p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03A206-ABE5-4DC1-9B8C-47D82D7A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579" y="534534"/>
            <a:ext cx="3695700" cy="988227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SINOPSIS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C645AF-902D-4EE9-A7DE-116E7C5A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600200"/>
            <a:ext cx="7955280" cy="4663440"/>
          </a:xfrm>
        </p:spPr>
        <p:txBody>
          <a:bodyPr>
            <a:normAutofit/>
          </a:bodyPr>
          <a:lstStyle/>
          <a:p>
            <a:r>
              <a:rPr lang="ms-MY" dirty="0"/>
              <a:t>Kursus</a:t>
            </a:r>
            <a:r>
              <a:rPr lang="ms-MY" b="1" dirty="0"/>
              <a:t> </a:t>
            </a:r>
            <a:r>
              <a:rPr lang="ms-MY" dirty="0"/>
              <a:t>ini menjelaskan </a:t>
            </a:r>
            <a:r>
              <a:rPr lang="ms-MY" b="1" dirty="0" smtClean="0"/>
              <a:t>perkembangan </a:t>
            </a:r>
            <a:r>
              <a:rPr lang="ms-MY" b="1" dirty="0"/>
              <a:t>pemikiran sains dan teknologi</a:t>
            </a:r>
            <a:r>
              <a:rPr lang="ms-MY" dirty="0"/>
              <a:t> dalam peradaban manusia sejak zaman klasik hingga kini. </a:t>
            </a:r>
            <a:endParaRPr lang="ms-MY" dirty="0" smtClean="0"/>
          </a:p>
          <a:p>
            <a:r>
              <a:rPr lang="ms-MY" dirty="0" smtClean="0"/>
              <a:t>Fokus </a:t>
            </a:r>
            <a:r>
              <a:rPr lang="ms-MY" dirty="0"/>
              <a:t>utama adalah berkaitan dengan </a:t>
            </a:r>
            <a:r>
              <a:rPr lang="ms-MY" b="1" dirty="0"/>
              <a:t>ekosistem pemikiran saintifik</a:t>
            </a:r>
            <a:r>
              <a:rPr lang="ms-MY" dirty="0"/>
              <a:t> yang merangkumi aspek hubungan antara manusia dan agama, kepentingan sistem nilai dan etika, serta peranan sains dalam kehidupan.  </a:t>
            </a:r>
            <a:endParaRPr lang="ms-MY" dirty="0" smtClean="0"/>
          </a:p>
          <a:p>
            <a:r>
              <a:rPr lang="ms-MY" dirty="0" smtClean="0"/>
              <a:t>Kursus </a:t>
            </a:r>
            <a:r>
              <a:rPr lang="ms-MY" dirty="0"/>
              <a:t>ini juga menekankan </a:t>
            </a:r>
            <a:r>
              <a:rPr lang="en-US" b="1" dirty="0" err="1"/>
              <a:t>anjakan</a:t>
            </a:r>
            <a:r>
              <a:rPr lang="en-US" b="1" dirty="0"/>
              <a:t> </a:t>
            </a:r>
            <a:r>
              <a:rPr lang="en-US" b="1" dirty="0" err="1"/>
              <a:t>paradigma</a:t>
            </a:r>
            <a:r>
              <a:rPr lang="en-US" b="1" dirty="0"/>
              <a:t>, </a:t>
            </a:r>
            <a:r>
              <a:rPr lang="en-US" b="1" dirty="0" err="1"/>
              <a:t>penyelesaian</a:t>
            </a:r>
            <a:r>
              <a:rPr lang="en-US" b="1" dirty="0"/>
              <a:t> </a:t>
            </a:r>
            <a:r>
              <a:rPr lang="en-US" b="1" dirty="0" err="1"/>
              <a:t>holistik</a:t>
            </a:r>
            <a:r>
              <a:rPr lang="en-US" b="1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isu-isu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, </a:t>
            </a:r>
            <a:r>
              <a:rPr lang="ms-MY" dirty="0"/>
              <a:t>transformasi dan inovasi, </a:t>
            </a:r>
            <a:r>
              <a:rPr lang="en-US" dirty="0" err="1"/>
              <a:t>falsafah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Negara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4.0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menginsankan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humanizing science and </a:t>
            </a:r>
            <a:r>
              <a:rPr lang="en-US" i="1" dirty="0"/>
              <a:t>technology</a:t>
            </a:r>
            <a:r>
              <a:rPr lang="en-US" dirty="0"/>
              <a:t>).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DD8C56-52FF-49E9-837B-269261CE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1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18" y="228600"/>
            <a:ext cx="7955280" cy="51752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KANDUNGAN KURSUS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946773"/>
              </p:ext>
            </p:extLst>
          </p:nvPr>
        </p:nvGraphicFramePr>
        <p:xfrm>
          <a:off x="0" y="767897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854508"/>
            <a:ext cx="777240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FF00"/>
                </a:solidFill>
              </a:rPr>
              <a:t>Hasil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Pembelajaran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400" b="1" dirty="0"/>
              <a:t>(program outcome)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  <a:defRPr/>
            </a:pPr>
            <a:r>
              <a:rPr lang="ms-MY" sz="2800" b="1" dirty="0" smtClean="0"/>
              <a:t>Menjelaskan</a:t>
            </a:r>
            <a:r>
              <a:rPr lang="ms-MY" sz="2800" dirty="0" smtClean="0"/>
              <a:t> perkembangan pemikiran </a:t>
            </a:r>
            <a:r>
              <a:rPr lang="ms-MY" sz="2800" dirty="0"/>
              <a:t>sains dan teknologi dalam peradaban manusia sejak </a:t>
            </a:r>
            <a:r>
              <a:rPr lang="ms-MY" sz="2800" dirty="0" smtClean="0"/>
              <a:t>zaman </a:t>
            </a:r>
            <a:r>
              <a:rPr lang="ms-MY" sz="2800" dirty="0"/>
              <a:t>klasik hingga kini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800" dirty="0"/>
          </a:p>
          <a:p>
            <a:pPr marL="514350" indent="-514350">
              <a:buFont typeface="+mj-lt"/>
              <a:buAutoNum type="arabicParenR"/>
              <a:defRPr/>
            </a:pPr>
            <a:r>
              <a:rPr lang="ms-MY" sz="2800" b="1" dirty="0"/>
              <a:t>Melakukan inferensi </a:t>
            </a:r>
            <a:r>
              <a:rPr lang="ms-MY" sz="2800" dirty="0"/>
              <a:t>berkaitan ekosistem pemikiran saintifik yang merangkumi aspek hubungan antara manusia dan agama, kepentingan sistem nilai dan etika, serta peranan sains dalam kehidupan</a:t>
            </a:r>
            <a:r>
              <a:rPr lang="ms-MY" sz="2800" dirty="0" smtClean="0"/>
              <a:t>.</a:t>
            </a:r>
            <a:endParaRPr lang="en-US" sz="2800" dirty="0"/>
          </a:p>
          <a:p>
            <a:pPr marL="514350" indent="-514350">
              <a:buFont typeface="+mj-lt"/>
              <a:buAutoNum type="arabicParenR"/>
              <a:defRPr/>
            </a:pPr>
            <a:r>
              <a:rPr lang="ms-MY" sz="2800" b="1" dirty="0"/>
              <a:t>Menganalisis</a:t>
            </a:r>
            <a:r>
              <a:rPr lang="ms-MY" sz="2800" dirty="0"/>
              <a:t> isu-isu semasa berkaitan transformasi dan inovasi dalam pemikiran sains dan teknologi</a:t>
            </a:r>
            <a:r>
              <a:rPr lang="en-MY" sz="2800" dirty="0" smtClean="0"/>
              <a:t>.</a:t>
            </a:r>
            <a:endParaRPr lang="en-US" sz="28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B6355C-2F0F-402D-9ECF-B69BDF4F89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79E0E4-CD79-4A82-B10F-7700E6B3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727"/>
            <a:ext cx="8046404" cy="524276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2400" b="1" dirty="0" err="1" smtClean="0">
                <a:solidFill>
                  <a:srgbClr val="FFFF00"/>
                </a:solidFill>
              </a:rPr>
              <a:t>Pemetaan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penjajaran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konstruktif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>
                <a:solidFill>
                  <a:srgbClr val="FFFF00"/>
                </a:solidFill>
              </a:rPr>
              <a:t>kursus</a:t>
            </a:r>
            <a:r>
              <a:rPr lang="en-GB" sz="2400" b="1" dirty="0">
                <a:solidFill>
                  <a:srgbClr val="FFFF00"/>
                </a:solidFill>
              </a:rPr>
              <a:t> </a:t>
            </a:r>
            <a:r>
              <a:rPr lang="en-GB" sz="2400" b="1" dirty="0" smtClean="0">
                <a:solidFill>
                  <a:srgbClr val="FFFF00"/>
                </a:solidFill>
              </a:rPr>
              <a:t>PST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AE21FAC9-297A-4457-9F1A-31F94F12B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311886"/>
              </p:ext>
            </p:extLst>
          </p:nvPr>
        </p:nvGraphicFramePr>
        <p:xfrm>
          <a:off x="228600" y="873650"/>
          <a:ext cx="8610600" cy="5610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438">
                  <a:extLst>
                    <a:ext uri="{9D8B030D-6E8A-4147-A177-3AD203B41FA5}">
                      <a16:colId xmlns="" xmlns:a16="http://schemas.microsoft.com/office/drawing/2014/main" val="3913356386"/>
                    </a:ext>
                  </a:extLst>
                </a:gridCol>
                <a:gridCol w="2482335">
                  <a:extLst>
                    <a:ext uri="{9D8B030D-6E8A-4147-A177-3AD203B41FA5}">
                      <a16:colId xmlns="" xmlns:a16="http://schemas.microsoft.com/office/drawing/2014/main" val="427805827"/>
                    </a:ext>
                  </a:extLst>
                </a:gridCol>
                <a:gridCol w="775730">
                  <a:extLst>
                    <a:ext uri="{9D8B030D-6E8A-4147-A177-3AD203B41FA5}">
                      <a16:colId xmlns="" xmlns:a16="http://schemas.microsoft.com/office/drawing/2014/main" val="3256382215"/>
                    </a:ext>
                  </a:extLst>
                </a:gridCol>
                <a:gridCol w="2094470">
                  <a:extLst>
                    <a:ext uri="{9D8B030D-6E8A-4147-A177-3AD203B41FA5}">
                      <a16:colId xmlns="" xmlns:a16="http://schemas.microsoft.com/office/drawing/2014/main" val="1730663721"/>
                    </a:ext>
                  </a:extLst>
                </a:gridCol>
                <a:gridCol w="2792627">
                  <a:extLst>
                    <a:ext uri="{9D8B030D-6E8A-4147-A177-3AD203B41FA5}">
                      <a16:colId xmlns="" xmlns:a16="http://schemas.microsoft.com/office/drawing/2014/main" val="64890647"/>
                    </a:ext>
                  </a:extLst>
                </a:gridCol>
              </a:tblGrid>
              <a:tr h="7435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Bil</a:t>
                      </a:r>
                      <a:r>
                        <a:rPr lang="en-GB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Hasil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Pembelajaran</a:t>
                      </a:r>
                      <a:r>
                        <a:rPr lang="en-GB" sz="1400" dirty="0"/>
                        <a:t> (HPK)/</a:t>
                      </a:r>
                    </a:p>
                    <a:p>
                      <a:pPr algn="ctr"/>
                      <a:r>
                        <a:rPr lang="en-GB" sz="1400" dirty="0"/>
                        <a:t>Program Outcome (PO)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PLO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Komponen</a:t>
                      </a:r>
                      <a:r>
                        <a:rPr lang="en-GB" sz="1800" dirty="0"/>
                        <a:t>/ </a:t>
                      </a:r>
                      <a:r>
                        <a:rPr lang="en-GB" sz="1800" dirty="0" err="1"/>
                        <a:t>Kaedah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Taksiran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Perincian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Tugasan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5538540"/>
                  </a:ext>
                </a:extLst>
              </a:tr>
              <a:tr h="146088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/>
                        <a:t>Menjelaskan</a:t>
                      </a:r>
                      <a:r>
                        <a:rPr lang="ms-MY" sz="1400" dirty="0" smtClean="0"/>
                        <a:t> perkembangan pemikiran sains dan teknologi dalam peradaban manusia sejak zaman klasik hingga kini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.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PLO5SC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(30%)</a:t>
                      </a:r>
                    </a:p>
                    <a:p>
                      <a:pPr algn="ctr"/>
                      <a:r>
                        <a:rPr lang="en-GB" sz="1800" b="0" dirty="0" err="1" smtClean="0"/>
                        <a:t>Tugasan</a:t>
                      </a:r>
                      <a:r>
                        <a:rPr lang="en-GB" sz="1800" b="0" baseline="0" dirty="0" smtClean="0"/>
                        <a:t> </a:t>
                      </a:r>
                      <a:r>
                        <a:rPr lang="en-GB" sz="1800" b="0" baseline="0" dirty="0" err="1" smtClean="0"/>
                        <a:t>Individu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 smtClean="0"/>
                        <a:t>Aktiviti</a:t>
                      </a:r>
                      <a:r>
                        <a:rPr lang="en-GB" sz="1800" b="1" dirty="0" smtClean="0"/>
                        <a:t> e-learning </a:t>
                      </a:r>
                      <a:r>
                        <a:rPr lang="en-GB" sz="1800" b="0" dirty="0" smtClean="0"/>
                        <a:t>(10%)</a:t>
                      </a:r>
                      <a:endParaRPr lang="en-GB" sz="1800" b="1" dirty="0" smtClean="0"/>
                    </a:p>
                    <a:p>
                      <a:pPr algn="ctr"/>
                      <a:r>
                        <a:rPr lang="en-GB" sz="1800" b="1" dirty="0" err="1" smtClean="0"/>
                        <a:t>Ujian</a:t>
                      </a:r>
                      <a:r>
                        <a:rPr lang="en-GB" sz="1800" b="0" dirty="0" smtClean="0"/>
                        <a:t> (20%)</a:t>
                      </a:r>
                    </a:p>
                    <a:p>
                      <a:pPr algn="ctr"/>
                      <a:r>
                        <a:rPr lang="en-GB" sz="1800" b="0" dirty="0" smtClean="0"/>
                        <a:t>(Bab 1-2)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3016996"/>
                  </a:ext>
                </a:extLst>
              </a:tr>
              <a:tr h="18279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defRPr/>
                      </a:pPr>
                      <a:r>
                        <a:rPr lang="ms-MY" sz="1400" b="1" dirty="0" smtClean="0"/>
                        <a:t>Melakukan inferensi </a:t>
                      </a:r>
                      <a:r>
                        <a:rPr lang="ms-MY" sz="1400" dirty="0" smtClean="0"/>
                        <a:t>berkaitan ekosistem pemikiran saintifik yang merangkumi aspek hubungan antara manusia dan agama, kepentingan sistem nilai dan etika, serta peranan sains dalam kehidupan.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/>
                    </a:p>
                    <a:p>
                      <a:pPr algn="ctr"/>
                      <a:r>
                        <a:rPr lang="en-GB" sz="1800" b="1" dirty="0" smtClean="0"/>
                        <a:t>PLO6TH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(30</a:t>
                      </a:r>
                      <a:r>
                        <a:rPr lang="en-GB" sz="1800" b="1" dirty="0"/>
                        <a:t>%) </a:t>
                      </a:r>
                    </a:p>
                    <a:p>
                      <a:pPr algn="ctr"/>
                      <a:r>
                        <a:rPr lang="en-GB" sz="1800" dirty="0" err="1"/>
                        <a:t>Tugasan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smtClean="0"/>
                        <a:t>Kumpulan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(Bab 3-6)</a:t>
                      </a:r>
                    </a:p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(20%)</a:t>
                      </a:r>
                    </a:p>
                    <a:p>
                      <a:pPr algn="ctr"/>
                      <a:r>
                        <a:rPr lang="en-GB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Pembentangan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(10%)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6979126"/>
                  </a:ext>
                </a:extLst>
              </a:tr>
              <a:tr h="13941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defRPr/>
                      </a:pPr>
                      <a:r>
                        <a:rPr lang="ms-MY" sz="1400" b="1" dirty="0" smtClean="0"/>
                        <a:t>Menganalisis</a:t>
                      </a:r>
                      <a:r>
                        <a:rPr lang="ms-MY" sz="1400" dirty="0" smtClean="0"/>
                        <a:t> isu-isu semasa berkaitan transformasi dan inovasi dalam pemikiran sains dan teknologi</a:t>
                      </a:r>
                      <a:r>
                        <a:rPr lang="en-MY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mtClean="0"/>
                        <a:t>PLO1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(40</a:t>
                      </a:r>
                      <a:r>
                        <a:rPr lang="en-GB" sz="1800" b="1" dirty="0"/>
                        <a:t>%) </a:t>
                      </a:r>
                    </a:p>
                    <a:p>
                      <a:pPr algn="ctr"/>
                      <a:r>
                        <a:rPr lang="en-GB" sz="1800" dirty="0" err="1" smtClean="0"/>
                        <a:t>Tugasan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individu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err="1" smtClean="0"/>
                        <a:t>Laporan</a:t>
                      </a:r>
                      <a:r>
                        <a:rPr lang="en-GB" sz="1800" b="1" dirty="0" smtClean="0"/>
                        <a:t> Seminar </a:t>
                      </a:r>
                      <a:r>
                        <a:rPr lang="en-GB" sz="1800" b="0" dirty="0" smtClean="0"/>
                        <a:t>(10%)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(Bab 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err="1" smtClean="0"/>
                        <a:t>Peperiksaan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Akhir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0" dirty="0" smtClean="0"/>
                        <a:t>(30%) </a:t>
                      </a:r>
                      <a:r>
                        <a:rPr lang="en-GB" sz="1800" b="1" dirty="0" smtClean="0"/>
                        <a:t>– </a:t>
                      </a:r>
                      <a:r>
                        <a:rPr lang="en-GB" sz="1800" b="0" dirty="0" smtClean="0"/>
                        <a:t>(Bab</a:t>
                      </a:r>
                      <a:r>
                        <a:rPr lang="en-GB" sz="1800" b="0" baseline="0" dirty="0" smtClean="0"/>
                        <a:t> 5-11)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342376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5E944A0-21D8-4FA9-9F95-E8DA08E9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0324" y="322865"/>
            <a:ext cx="1977390" cy="365125"/>
          </a:xfrm>
        </p:spPr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89581"/>
            <a:ext cx="7239000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PEMARKAHAN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683215"/>
              </p:ext>
            </p:extLst>
          </p:nvPr>
        </p:nvGraphicFramePr>
        <p:xfrm>
          <a:off x="381000" y="600341"/>
          <a:ext cx="8382003" cy="5600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8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812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74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>
                          <a:solidFill>
                            <a:srgbClr val="FFFF00"/>
                          </a:solidFill>
                          <a:effectLst/>
                        </a:rPr>
                        <a:t>No.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>
                          <a:solidFill>
                            <a:srgbClr val="FFFF00"/>
                          </a:solidFill>
                          <a:effectLst/>
                        </a:rPr>
                        <a:t>Penilaian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>
                          <a:solidFill>
                            <a:srgbClr val="FFFF00"/>
                          </a:solidFill>
                          <a:effectLst/>
                        </a:rPr>
                        <a:t>Bilangan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>
                          <a:solidFill>
                            <a:srgbClr val="FFFF00"/>
                          </a:solidFill>
                          <a:effectLst/>
                        </a:rPr>
                        <a:t>% setiap satu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>
                          <a:solidFill>
                            <a:srgbClr val="FFFF00"/>
                          </a:solidFill>
                          <a:effectLst/>
                        </a:rPr>
                        <a:t>% jumlah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>
                          <a:solidFill>
                            <a:srgbClr val="FFFF00"/>
                          </a:solidFill>
                          <a:effectLst/>
                        </a:rPr>
                        <a:t>Catatan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74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200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dirty="0" smtClean="0">
                          <a:effectLst/>
                        </a:rPr>
                        <a:t>Aktiviti e-Learning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10%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Markah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individu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4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Ujian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Markah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individu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23664796"/>
                  </a:ext>
                </a:extLst>
              </a:tr>
              <a:tr h="6274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2000" dirty="0" smtClean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dirty="0" smtClean="0">
                          <a:effectLst/>
                        </a:rPr>
                        <a:t>Projek Kumpulan (video)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20</a:t>
                      </a:r>
                      <a:r>
                        <a:rPr lang="ms-MY" sz="18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Publish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youtube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submit link di e-learning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05198452"/>
                  </a:ext>
                </a:extLst>
              </a:tr>
              <a:tr h="5646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20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Pembentangan (individu/kumpulan)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10%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796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20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Laporan Seminar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10</a:t>
                      </a:r>
                      <a:r>
                        <a:rPr lang="ms-MY" sz="18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Kehadiran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Laporan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(7%)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37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Peperiksaan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Akhir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30%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Esei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(30%)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46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2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Jumlah Keseluruhan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800" dirty="0">
                          <a:effectLst/>
                        </a:rPr>
                        <a:t>100%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381000"/>
            <a:ext cx="1977390" cy="365125"/>
          </a:xfrm>
          <a:noFill/>
        </p:spPr>
        <p:txBody>
          <a:bodyPr/>
          <a:lstStyle/>
          <a:p>
            <a:fld id="{EC6582F7-8411-4B6D-9EFA-5AA0EBB63B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4357</TotalTime>
  <Words>2116</Words>
  <Application>Microsoft Office PowerPoint</Application>
  <PresentationFormat>On-screen Show (4:3)</PresentationFormat>
  <Paragraphs>415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Cambria</vt:lpstr>
      <vt:lpstr>Century Gothic</vt:lpstr>
      <vt:lpstr>Times New Roman</vt:lpstr>
      <vt:lpstr>Trebuchet MS</vt:lpstr>
      <vt:lpstr>Wingdings</vt:lpstr>
      <vt:lpstr>Vapor Trail</vt:lpstr>
      <vt:lpstr>UICL 2302</vt:lpstr>
      <vt:lpstr>PowerPoint Presentation</vt:lpstr>
      <vt:lpstr>PowerPoint Presentation</vt:lpstr>
      <vt:lpstr>AKTIVITI PERTAMA</vt:lpstr>
      <vt:lpstr>SINOPSIS</vt:lpstr>
      <vt:lpstr>KANDUNGAN KURSUS</vt:lpstr>
      <vt:lpstr>Hasil Pembelajaran (program outcome)</vt:lpstr>
      <vt:lpstr>Pemetaan penjajaran konstruktif kursus PST</vt:lpstr>
      <vt:lpstr>PEMARKAHAN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E-LEARNING, PROJEK &amp; LAPORAN (50%)</vt:lpstr>
      <vt:lpstr>KUIZ DAN PEPERIKSAAN AKHIR (50%) </vt:lpstr>
      <vt:lpstr>AKTIVITI TERAKHIR</vt:lpstr>
      <vt:lpstr>ADA SOALAN?</vt:lpstr>
      <vt:lpstr>MY RULES… OUR RULES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ZILAL SAARI</dc:creator>
  <cp:lastModifiedBy>ASUS</cp:lastModifiedBy>
  <cp:revision>194</cp:revision>
  <cp:lastPrinted>1601-01-01T00:00:00Z</cp:lastPrinted>
  <dcterms:created xsi:type="dcterms:W3CDTF">1601-01-01T00:00:00Z</dcterms:created>
  <dcterms:modified xsi:type="dcterms:W3CDTF">2020-02-10T00:36:17Z</dcterms:modified>
</cp:coreProperties>
</file>