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7" r:id="rId7"/>
    <p:sldId id="261" r:id="rId8"/>
    <p:sldId id="265" r:id="rId9"/>
    <p:sldId id="266" r:id="rId10"/>
    <p:sldId id="262" r:id="rId11"/>
    <p:sldId id="263" r:id="rId12"/>
    <p:sldId id="264" r:id="rId13"/>
    <p:sldId id="268" r:id="rId14"/>
    <p:sldId id="269" r:id="rId15"/>
    <p:sldId id="270" r:id="rId16"/>
    <p:sldId id="273" r:id="rId17"/>
    <p:sldId id="271" r:id="rId18"/>
    <p:sldId id="272"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9E87C4F-2943-4000-A469-3DD090E2284A}" type="datetimeFigureOut">
              <a:rPr lang="en-GB" smtClean="0"/>
              <a:t>24/11/2019</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86B4B6F-B3A4-4ECF-8BA0-AC8F9647EAB9}"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9331673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87C4F-2943-4000-A469-3DD090E2284A}" type="datetimeFigureOut">
              <a:rPr lang="en-GB" smtClean="0"/>
              <a:t>24/11/2019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6185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9E87C4F-2943-4000-A469-3DD090E2284A}" type="datetimeFigureOut">
              <a:rPr lang="en-GB" smtClean="0"/>
              <a:t>24/11/2019</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86B4B6F-B3A4-4ECF-8BA0-AC8F9647EAB9}"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4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87C4F-2943-4000-A469-3DD090E2284A}" type="datetimeFigureOut">
              <a:rPr lang="en-GB" smtClean="0"/>
              <a:t>24/11/2019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54479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9E87C4F-2943-4000-A469-3DD090E2284A}" type="datetimeFigureOut">
              <a:rPr lang="en-GB" smtClean="0"/>
              <a:t>24/11/2019</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86B4B6F-B3A4-4ECF-8BA0-AC8F9647EAB9}"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1031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E87C4F-2943-4000-A469-3DD090E2284A}" type="datetimeFigureOut">
              <a:rPr lang="en-GB" smtClean="0"/>
              <a:t>24/11/2019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37132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E87C4F-2943-4000-A469-3DD090E2284A}" type="datetimeFigureOut">
              <a:rPr lang="en-GB" smtClean="0"/>
              <a:t>24/11/2019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67370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E87C4F-2943-4000-A469-3DD090E2284A}" type="datetimeFigureOut">
              <a:rPr lang="en-GB" smtClean="0"/>
              <a:t>24/11/2019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234052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9E87C4F-2943-4000-A469-3DD090E2284A}" type="datetimeFigureOut">
              <a:rPr lang="en-GB" smtClean="0"/>
              <a:t>24/11/2019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6B4B6F-B3A4-4ECF-8BA0-AC8F9647EAB9}" type="slidenum">
              <a:rPr lang="en-GB" smtClean="0"/>
              <a:t>‹#›</a:t>
            </a:fld>
            <a:endParaRPr lang="en-GB"/>
          </a:p>
        </p:txBody>
      </p:sp>
    </p:spTree>
    <p:extLst>
      <p:ext uri="{BB962C8B-B14F-4D97-AF65-F5344CB8AC3E}">
        <p14:creationId xmlns:p14="http://schemas.microsoft.com/office/powerpoint/2010/main" val="73057147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9E87C4F-2943-4000-A469-3DD090E2284A}" type="datetimeFigureOut">
              <a:rPr lang="en-GB" smtClean="0"/>
              <a:t>24/11/2019</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86B4B6F-B3A4-4ECF-8BA0-AC8F9647EAB9}" type="slidenum">
              <a:rPr lang="en-GB" smtClean="0"/>
              <a:t>‹#›</a:t>
            </a:fld>
            <a:endParaRPr lang="en-GB"/>
          </a:p>
        </p:txBody>
      </p:sp>
    </p:spTree>
    <p:extLst>
      <p:ext uri="{BB962C8B-B14F-4D97-AF65-F5344CB8AC3E}">
        <p14:creationId xmlns:p14="http://schemas.microsoft.com/office/powerpoint/2010/main" val="182366701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9E87C4F-2943-4000-A469-3DD090E2284A}" type="datetimeFigureOut">
              <a:rPr lang="en-GB" smtClean="0"/>
              <a:t>24/11/2019</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86B4B6F-B3A4-4ECF-8BA0-AC8F9647EAB9}" type="slidenum">
              <a:rPr lang="en-GB" smtClean="0"/>
              <a:t>‹#›</a:t>
            </a:fld>
            <a:endParaRPr lang="en-GB"/>
          </a:p>
        </p:txBody>
      </p:sp>
    </p:spTree>
    <p:extLst>
      <p:ext uri="{BB962C8B-B14F-4D97-AF65-F5344CB8AC3E}">
        <p14:creationId xmlns:p14="http://schemas.microsoft.com/office/powerpoint/2010/main" val="24159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9E87C4F-2943-4000-A469-3DD090E2284A}" type="datetimeFigureOut">
              <a:rPr lang="en-GB" smtClean="0"/>
              <a:t>24/11/2019</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86B4B6F-B3A4-4ECF-8BA0-AC8F9647EAB9}"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025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888" y="3279006"/>
            <a:ext cx="6675761" cy="3121891"/>
          </a:xfrm>
        </p:spPr>
        <p:txBody>
          <a:bodyPr>
            <a:normAutofit/>
          </a:bodyPr>
          <a:lstStyle/>
          <a:p>
            <a:pPr algn="ctr"/>
            <a:r>
              <a:rPr lang="en-GB" sz="5400" dirty="0" smtClean="0">
                <a:solidFill>
                  <a:srgbClr val="FF0000"/>
                </a:solidFill>
              </a:rPr>
              <a:t> </a:t>
            </a:r>
            <a:r>
              <a:rPr lang="en-GB" sz="5400" dirty="0" smtClean="0"/>
              <a:t>PROGRAMMING</a:t>
            </a:r>
            <a:br>
              <a:rPr lang="en-GB" sz="5400" dirty="0" smtClean="0"/>
            </a:br>
            <a:r>
              <a:rPr lang="en-GB" sz="5400" dirty="0" smtClean="0"/>
              <a:t> LANGUAGES</a:t>
            </a:r>
            <a:endParaRPr lang="en-GB" sz="5400" dirty="0"/>
          </a:p>
        </p:txBody>
      </p:sp>
      <p:sp>
        <p:nvSpPr>
          <p:cNvPr id="3" name="Subtitle 2"/>
          <p:cNvSpPr>
            <a:spLocks noGrp="1"/>
          </p:cNvSpPr>
          <p:nvPr>
            <p:ph type="subTitle" idx="1"/>
          </p:nvPr>
        </p:nvSpPr>
        <p:spPr>
          <a:xfrm>
            <a:off x="7920752" y="3279006"/>
            <a:ext cx="3793678" cy="3304592"/>
          </a:xfrm>
        </p:spPr>
        <p:txBody>
          <a:bodyPr>
            <a:normAutofit/>
          </a:bodyPr>
          <a:lstStyle/>
          <a:p>
            <a:r>
              <a:rPr lang="en-GB" sz="3200" dirty="0" smtClean="0"/>
              <a:t>GROUP 10 PRESENTATION</a:t>
            </a:r>
            <a:endParaRPr lang="en-GB" sz="3200" dirty="0"/>
          </a:p>
        </p:txBody>
      </p:sp>
      <p:pic>
        <p:nvPicPr>
          <p:cNvPr id="1026" name="Picture 2" descr="Image result for U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723" y="523240"/>
            <a:ext cx="7380868" cy="164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7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22962" y="544749"/>
            <a:ext cx="10330775" cy="2123658"/>
          </a:xfrm>
          <a:prstGeom prst="rect">
            <a:avLst/>
          </a:prstGeom>
          <a:noFill/>
        </p:spPr>
        <p:txBody>
          <a:bodyPr wrap="square" rtlCol="0">
            <a:spAutoFit/>
          </a:bodyPr>
          <a:lstStyle/>
          <a:p>
            <a:r>
              <a:rPr lang="en-GB" sz="2400" dirty="0" smtClean="0">
                <a:solidFill>
                  <a:schemeClr val="bg2"/>
                </a:solidFill>
              </a:rPr>
              <a:t>3- </a:t>
            </a:r>
            <a:r>
              <a:rPr lang="en-GB" sz="2400" dirty="0">
                <a:solidFill>
                  <a:schemeClr val="bg2"/>
                </a:solidFill>
              </a:rPr>
              <a:t>Coding the </a:t>
            </a:r>
            <a:r>
              <a:rPr lang="en-GB" sz="2400" dirty="0" smtClean="0">
                <a:solidFill>
                  <a:schemeClr val="bg2"/>
                </a:solidFill>
              </a:rPr>
              <a:t>program:</a:t>
            </a:r>
          </a:p>
          <a:p>
            <a:endParaRPr lang="en-GB" sz="2400" dirty="0">
              <a:solidFill>
                <a:schemeClr val="bg2"/>
              </a:solidFill>
            </a:endParaRPr>
          </a:p>
          <a:p>
            <a:endParaRPr lang="en-GB" sz="2400" dirty="0" smtClean="0">
              <a:solidFill>
                <a:schemeClr val="bg2"/>
              </a:solidFill>
            </a:endParaRPr>
          </a:p>
          <a:p>
            <a:r>
              <a:rPr lang="en-GB" dirty="0">
                <a:solidFill>
                  <a:schemeClr val="bg2"/>
                </a:solidFill>
              </a:rPr>
              <a:t>your next step is to code the program-that is, to express your solution in a programming language. You will translate the logic from the flowchart or pseudocode-or some other tool-to a programming language</a:t>
            </a:r>
            <a:r>
              <a:rPr lang="en-GB" dirty="0" smtClean="0">
                <a:solidFill>
                  <a:schemeClr val="bg2"/>
                </a:solidFill>
              </a:rPr>
              <a:t>.</a:t>
            </a:r>
          </a:p>
          <a:p>
            <a:endParaRPr lang="en-GB" sz="2400" dirty="0" smtClean="0">
              <a:solidFill>
                <a:schemeClr val="bg2"/>
              </a:solidFill>
            </a:endParaRPr>
          </a:p>
        </p:txBody>
      </p:sp>
      <p:sp>
        <p:nvSpPr>
          <p:cNvPr id="4" name="TextBox 3"/>
          <p:cNvSpPr txBox="1"/>
          <p:nvPr/>
        </p:nvSpPr>
        <p:spPr>
          <a:xfrm>
            <a:off x="1643974" y="2986391"/>
            <a:ext cx="8501975" cy="2031325"/>
          </a:xfrm>
          <a:prstGeom prst="rect">
            <a:avLst/>
          </a:prstGeom>
          <a:noFill/>
        </p:spPr>
        <p:txBody>
          <a:bodyPr wrap="square" rtlCol="0">
            <a:spAutoFit/>
          </a:bodyPr>
          <a:lstStyle/>
          <a:p>
            <a:r>
              <a:rPr lang="en-GB" dirty="0">
                <a:solidFill>
                  <a:schemeClr val="bg2"/>
                </a:solidFill>
              </a:rPr>
              <a:t>The code must has some Characteristics to make good program:</a:t>
            </a:r>
          </a:p>
          <a:p>
            <a:endParaRPr lang="en-GB" dirty="0">
              <a:solidFill>
                <a:schemeClr val="bg2"/>
              </a:solidFill>
            </a:endParaRPr>
          </a:p>
          <a:p>
            <a:pPr marL="457200" indent="-457200">
              <a:buFont typeface="+mj-lt"/>
              <a:buAutoNum type="arabicPeriod"/>
            </a:pPr>
            <a:r>
              <a:rPr lang="en-GB" dirty="0">
                <a:solidFill>
                  <a:schemeClr val="bg2"/>
                </a:solidFill>
              </a:rPr>
              <a:t>Portability</a:t>
            </a:r>
          </a:p>
          <a:p>
            <a:pPr marL="457200" indent="-457200">
              <a:buFont typeface="+mj-lt"/>
              <a:buAutoNum type="arabicPeriod"/>
            </a:pPr>
            <a:r>
              <a:rPr lang="en-GB" dirty="0">
                <a:solidFill>
                  <a:schemeClr val="bg2"/>
                </a:solidFill>
              </a:rPr>
              <a:t>Maintainability</a:t>
            </a:r>
          </a:p>
          <a:p>
            <a:pPr marL="457200" indent="-457200">
              <a:buFont typeface="+mj-lt"/>
              <a:buAutoNum type="arabicPeriod"/>
            </a:pPr>
            <a:r>
              <a:rPr lang="en-GB" dirty="0">
                <a:solidFill>
                  <a:schemeClr val="bg2"/>
                </a:solidFill>
              </a:rPr>
              <a:t>Efficient</a:t>
            </a:r>
          </a:p>
          <a:p>
            <a:pPr marL="457200" indent="-457200">
              <a:buFont typeface="+mj-lt"/>
              <a:buAutoNum type="arabicPeriod"/>
            </a:pPr>
            <a:r>
              <a:rPr lang="en-GB" dirty="0">
                <a:solidFill>
                  <a:schemeClr val="bg2"/>
                </a:solidFill>
              </a:rPr>
              <a:t>Reliable</a:t>
            </a:r>
          </a:p>
          <a:p>
            <a:endParaRPr lang="en-GB" dirty="0"/>
          </a:p>
        </p:txBody>
      </p:sp>
    </p:spTree>
    <p:extLst>
      <p:ext uri="{BB962C8B-B14F-4D97-AF65-F5344CB8AC3E}">
        <p14:creationId xmlns:p14="http://schemas.microsoft.com/office/powerpoint/2010/main" val="17539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5957" y="651753"/>
            <a:ext cx="9854119" cy="5262979"/>
          </a:xfrm>
          <a:prstGeom prst="rect">
            <a:avLst/>
          </a:prstGeom>
          <a:noFill/>
        </p:spPr>
        <p:txBody>
          <a:bodyPr wrap="square" rtlCol="0">
            <a:spAutoFit/>
          </a:bodyPr>
          <a:lstStyle/>
          <a:p>
            <a:r>
              <a:rPr lang="en-GB" sz="2400" dirty="0">
                <a:solidFill>
                  <a:schemeClr val="bg2"/>
                </a:solidFill>
              </a:rPr>
              <a:t>4- Testing the </a:t>
            </a:r>
            <a:r>
              <a:rPr lang="en-GB" sz="2400" dirty="0" smtClean="0">
                <a:solidFill>
                  <a:schemeClr val="bg2"/>
                </a:solidFill>
              </a:rPr>
              <a:t>program:</a:t>
            </a:r>
          </a:p>
          <a:p>
            <a:endParaRPr lang="en-GB" sz="2400" dirty="0">
              <a:solidFill>
                <a:schemeClr val="bg2"/>
              </a:solidFill>
            </a:endParaRPr>
          </a:p>
          <a:p>
            <a:r>
              <a:rPr lang="en-GB" dirty="0">
                <a:solidFill>
                  <a:schemeClr val="bg2"/>
                </a:solidFill>
              </a:rPr>
              <a:t>After writing or modifying a program, you should always test it to see whether it (still!) </a:t>
            </a:r>
            <a:r>
              <a:rPr lang="en-GB" dirty="0" smtClean="0">
                <a:solidFill>
                  <a:schemeClr val="bg2"/>
                </a:solidFill>
              </a:rPr>
              <a:t>works.</a:t>
            </a:r>
          </a:p>
          <a:p>
            <a:endParaRPr lang="en-GB" dirty="0">
              <a:solidFill>
                <a:schemeClr val="bg2"/>
              </a:solidFill>
            </a:endParaRPr>
          </a:p>
          <a:p>
            <a:r>
              <a:rPr lang="en-GB" dirty="0" smtClean="0">
                <a:solidFill>
                  <a:schemeClr val="bg2"/>
                </a:solidFill>
              </a:rPr>
              <a:t>Debugging </a:t>
            </a:r>
            <a:r>
              <a:rPr lang="en-GB" b="1" dirty="0" smtClean="0">
                <a:solidFill>
                  <a:schemeClr val="bg2"/>
                </a:solidFill>
              </a:rPr>
              <a:t>:</a:t>
            </a:r>
          </a:p>
          <a:p>
            <a:endParaRPr lang="en-GB" dirty="0" smtClean="0">
              <a:solidFill>
                <a:schemeClr val="bg2"/>
              </a:solidFill>
            </a:endParaRPr>
          </a:p>
          <a:p>
            <a:r>
              <a:rPr lang="en-GB" dirty="0" smtClean="0">
                <a:solidFill>
                  <a:schemeClr val="bg2"/>
                </a:solidFill>
              </a:rPr>
              <a:t>A </a:t>
            </a:r>
            <a:r>
              <a:rPr lang="en-GB" dirty="0">
                <a:solidFill>
                  <a:schemeClr val="bg2"/>
                </a:solidFill>
              </a:rPr>
              <a:t>term used extensively in programming, debugging means detecting, locating, and correcting bugs (mistakes), usually by running the program. These bugs are logic errors, such as telling a computer to repeat an operation but not telling it how to stop repeating. In this phase you run the program using test data that you devise. You must plan the test data carefully to make sure you test every part of the program.</a:t>
            </a:r>
          </a:p>
          <a:p>
            <a:r>
              <a:rPr lang="en-GB" dirty="0"/>
              <a:t/>
            </a:r>
            <a:br>
              <a:rPr lang="en-GB" dirty="0"/>
            </a:br>
            <a:endParaRPr lang="en-GB" dirty="0" smtClean="0">
              <a:solidFill>
                <a:schemeClr val="bg2"/>
              </a:solidFill>
            </a:endParaRPr>
          </a:p>
          <a:p>
            <a:endParaRPr lang="en-GB" sz="2400" dirty="0">
              <a:solidFill>
                <a:schemeClr val="bg2"/>
              </a:solidFill>
            </a:endParaRPr>
          </a:p>
          <a:p>
            <a:endParaRPr lang="en-GB" sz="2400" dirty="0" smtClean="0">
              <a:solidFill>
                <a:schemeClr val="bg2"/>
              </a:solidFill>
            </a:endParaRPr>
          </a:p>
          <a:p>
            <a:endParaRPr lang="en-GB" sz="2400" dirty="0">
              <a:solidFill>
                <a:schemeClr val="bg2"/>
              </a:solidFill>
            </a:endParaRPr>
          </a:p>
          <a:p>
            <a:endParaRPr lang="en-GB" dirty="0"/>
          </a:p>
        </p:txBody>
      </p:sp>
    </p:spTree>
    <p:extLst>
      <p:ext uri="{BB962C8B-B14F-4D97-AF65-F5344CB8AC3E}">
        <p14:creationId xmlns:p14="http://schemas.microsoft.com/office/powerpoint/2010/main" val="305932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21404" y="515566"/>
            <a:ext cx="9348281" cy="4185761"/>
          </a:xfrm>
          <a:prstGeom prst="rect">
            <a:avLst/>
          </a:prstGeom>
          <a:noFill/>
        </p:spPr>
        <p:txBody>
          <a:bodyPr wrap="square" rtlCol="0">
            <a:spAutoFit/>
          </a:bodyPr>
          <a:lstStyle/>
          <a:p>
            <a:r>
              <a:rPr lang="en-GB" sz="3200" dirty="0" smtClean="0">
                <a:solidFill>
                  <a:schemeClr val="bg2"/>
                </a:solidFill>
              </a:rPr>
              <a:t>5- </a:t>
            </a:r>
            <a:r>
              <a:rPr lang="en-GB" sz="3200" dirty="0">
                <a:solidFill>
                  <a:schemeClr val="bg2"/>
                </a:solidFill>
              </a:rPr>
              <a:t>Documenting the </a:t>
            </a:r>
            <a:r>
              <a:rPr lang="en-GB" sz="3200" dirty="0" smtClean="0">
                <a:solidFill>
                  <a:schemeClr val="bg2"/>
                </a:solidFill>
              </a:rPr>
              <a:t>program:</a:t>
            </a:r>
          </a:p>
          <a:p>
            <a:endParaRPr lang="en-GB" sz="2400" dirty="0">
              <a:solidFill>
                <a:schemeClr val="bg2"/>
              </a:solidFill>
            </a:endParaRPr>
          </a:p>
          <a:p>
            <a:endParaRPr lang="en-GB" sz="2400" dirty="0" smtClean="0">
              <a:solidFill>
                <a:schemeClr val="bg2"/>
              </a:solidFill>
            </a:endParaRPr>
          </a:p>
          <a:p>
            <a:endParaRPr lang="en-GB" sz="2400" dirty="0" smtClean="0">
              <a:solidFill>
                <a:schemeClr val="bg2"/>
              </a:solidFill>
            </a:endParaRPr>
          </a:p>
          <a:p>
            <a:endParaRPr lang="en-GB" sz="2400" dirty="0" smtClean="0">
              <a:solidFill>
                <a:schemeClr val="bg2"/>
              </a:solidFill>
            </a:endParaRPr>
          </a:p>
          <a:p>
            <a:r>
              <a:rPr lang="en-GB" sz="2400" dirty="0">
                <a:solidFill>
                  <a:schemeClr val="bg2"/>
                </a:solidFill>
              </a:rPr>
              <a:t>Software documentation is written text or illustration </a:t>
            </a:r>
            <a:r>
              <a:rPr lang="en-GB" sz="2400" dirty="0" smtClean="0">
                <a:solidFill>
                  <a:schemeClr val="bg2"/>
                </a:solidFill>
              </a:rPr>
              <a:t>is </a:t>
            </a:r>
            <a:r>
              <a:rPr lang="en-GB" sz="2400" dirty="0">
                <a:solidFill>
                  <a:schemeClr val="bg2"/>
                </a:solidFill>
              </a:rPr>
              <a:t>embedded in the source code. The documentation either explains how the software operates or how to use it, and may mean different things to people in different roles.</a:t>
            </a:r>
          </a:p>
          <a:p>
            <a:endParaRPr lang="en-GB" sz="2400" dirty="0">
              <a:solidFill>
                <a:schemeClr val="bg2"/>
              </a:solidFill>
            </a:endParaRPr>
          </a:p>
          <a:p>
            <a:endParaRPr lang="en-GB" dirty="0"/>
          </a:p>
        </p:txBody>
      </p:sp>
    </p:spTree>
    <p:extLst>
      <p:ext uri="{BB962C8B-B14F-4D97-AF65-F5344CB8AC3E}">
        <p14:creationId xmlns:p14="http://schemas.microsoft.com/office/powerpoint/2010/main" val="263286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296" y="587800"/>
            <a:ext cx="8770571" cy="1560716"/>
          </a:xfrm>
        </p:spPr>
        <p:txBody>
          <a:bodyPr>
            <a:normAutofit fontScale="90000"/>
          </a:bodyPr>
          <a:lstStyle/>
          <a:p>
            <a:r>
              <a:rPr lang="en-GB" sz="3600" dirty="0" smtClean="0">
                <a:solidFill>
                  <a:schemeClr val="bg2"/>
                </a:solidFill>
              </a:rPr>
              <a:t>      Generations </a:t>
            </a:r>
            <a:r>
              <a:rPr lang="en-GB" sz="3600" dirty="0">
                <a:solidFill>
                  <a:schemeClr val="bg2"/>
                </a:solidFill>
              </a:rPr>
              <a:t>of programming language</a:t>
            </a:r>
            <a:r>
              <a:rPr lang="en-GB" dirty="0">
                <a:solidFill>
                  <a:schemeClr val="bg2"/>
                </a:solidFill>
              </a:rPr>
              <a:t/>
            </a:r>
            <a:br>
              <a:rPr lang="en-GB" dirty="0">
                <a:solidFill>
                  <a:schemeClr val="bg2"/>
                </a:solidFill>
              </a:rPr>
            </a:br>
            <a:r>
              <a:rPr lang="en-GB" dirty="0" smtClean="0">
                <a:solidFill>
                  <a:schemeClr val="bg2"/>
                </a:solidFill>
              </a:rPr>
              <a:t/>
            </a:r>
            <a:br>
              <a:rPr lang="en-GB" dirty="0" smtClean="0">
                <a:solidFill>
                  <a:schemeClr val="bg2"/>
                </a:solidFill>
              </a:rPr>
            </a:br>
            <a:r>
              <a:rPr lang="en-GB" dirty="0" smtClean="0">
                <a:solidFill>
                  <a:schemeClr val="bg2"/>
                </a:solidFill>
              </a:rPr>
              <a:t/>
            </a:r>
            <a:br>
              <a:rPr lang="en-GB" dirty="0" smtClean="0">
                <a:solidFill>
                  <a:schemeClr val="bg2"/>
                </a:solidFill>
              </a:rPr>
            </a:br>
            <a:r>
              <a:rPr lang="en-GB" sz="2200" dirty="0">
                <a:solidFill>
                  <a:schemeClr val="bg2"/>
                </a:solidFill>
              </a:rPr>
              <a:t>The programming language in terms of their performance reliability and robustness can be grouped into five different </a:t>
            </a:r>
            <a:r>
              <a:rPr lang="en-GB" sz="2200" dirty="0" smtClean="0">
                <a:solidFill>
                  <a:schemeClr val="bg2"/>
                </a:solidFill>
              </a:rPr>
              <a:t>generations:</a:t>
            </a:r>
            <a:endParaRPr lang="en-GB" dirty="0">
              <a:solidFill>
                <a:schemeClr val="bg2"/>
              </a:solidFill>
            </a:endParaRPr>
          </a:p>
        </p:txBody>
      </p:sp>
      <p:pic>
        <p:nvPicPr>
          <p:cNvPr id="3" name="Picture 2"/>
          <p:cNvPicPr>
            <a:picLocks noChangeAspect="1"/>
          </p:cNvPicPr>
          <p:nvPr/>
        </p:nvPicPr>
        <p:blipFill>
          <a:blip r:embed="rId2"/>
          <a:stretch>
            <a:fillRect/>
          </a:stretch>
        </p:blipFill>
        <p:spPr>
          <a:xfrm>
            <a:off x="6773693" y="3385226"/>
            <a:ext cx="5418307" cy="3472774"/>
          </a:xfrm>
          <a:prstGeom prst="rect">
            <a:avLst/>
          </a:prstGeom>
        </p:spPr>
      </p:pic>
      <p:sp>
        <p:nvSpPr>
          <p:cNvPr id="4" name="TextBox 3"/>
          <p:cNvSpPr txBox="1"/>
          <p:nvPr/>
        </p:nvSpPr>
        <p:spPr>
          <a:xfrm>
            <a:off x="1887166" y="3667328"/>
            <a:ext cx="4513634" cy="2031325"/>
          </a:xfrm>
          <a:prstGeom prst="rect">
            <a:avLst/>
          </a:prstGeom>
          <a:noFill/>
        </p:spPr>
        <p:txBody>
          <a:bodyPr wrap="square" rtlCol="0">
            <a:spAutoFit/>
          </a:bodyPr>
          <a:lstStyle/>
          <a:p>
            <a:r>
              <a:rPr lang="en-GB" dirty="0">
                <a:solidFill>
                  <a:schemeClr val="bg2"/>
                </a:solidFill>
              </a:rPr>
              <a:t>1- First generation languages (1GL)</a:t>
            </a:r>
            <a:br>
              <a:rPr lang="en-GB" dirty="0">
                <a:solidFill>
                  <a:schemeClr val="bg2"/>
                </a:solidFill>
              </a:rPr>
            </a:br>
            <a:r>
              <a:rPr lang="en-GB" dirty="0">
                <a:solidFill>
                  <a:schemeClr val="bg2"/>
                </a:solidFill>
              </a:rPr>
              <a:t>2- Second generation languages (2GL)</a:t>
            </a:r>
            <a:br>
              <a:rPr lang="en-GB" dirty="0">
                <a:solidFill>
                  <a:schemeClr val="bg2"/>
                </a:solidFill>
              </a:rPr>
            </a:br>
            <a:r>
              <a:rPr lang="en-GB" dirty="0">
                <a:solidFill>
                  <a:schemeClr val="bg2"/>
                </a:solidFill>
              </a:rPr>
              <a:t>3- Third generation languages (3GL)</a:t>
            </a:r>
            <a:br>
              <a:rPr lang="en-GB" dirty="0">
                <a:solidFill>
                  <a:schemeClr val="bg2"/>
                </a:solidFill>
              </a:rPr>
            </a:br>
            <a:r>
              <a:rPr lang="en-GB" dirty="0">
                <a:solidFill>
                  <a:schemeClr val="bg2"/>
                </a:solidFill>
              </a:rPr>
              <a:t>4- Fourth generation languages (4GL)</a:t>
            </a:r>
            <a:br>
              <a:rPr lang="en-GB" dirty="0">
                <a:solidFill>
                  <a:schemeClr val="bg2"/>
                </a:solidFill>
              </a:rPr>
            </a:br>
            <a:r>
              <a:rPr lang="en-GB" dirty="0">
                <a:solidFill>
                  <a:schemeClr val="bg2"/>
                </a:solidFill>
              </a:rPr>
              <a:t>5- Fifth generation languages (5GL)</a:t>
            </a:r>
            <a:r>
              <a:rPr lang="en-GB" dirty="0"/>
              <a:t/>
            </a:r>
            <a:br>
              <a:rPr lang="en-GB" dirty="0"/>
            </a:br>
            <a:r>
              <a:rPr lang="en-GB" dirty="0">
                <a:solidFill>
                  <a:schemeClr val="bg2"/>
                </a:solidFill>
              </a:rPr>
              <a:t/>
            </a:r>
            <a:br>
              <a:rPr lang="en-GB" dirty="0">
                <a:solidFill>
                  <a:schemeClr val="bg2"/>
                </a:solidFill>
              </a:rPr>
            </a:br>
            <a:endParaRPr lang="en-GB" dirty="0"/>
          </a:p>
        </p:txBody>
      </p:sp>
    </p:spTree>
    <p:extLst>
      <p:ext uri="{BB962C8B-B14F-4D97-AF65-F5344CB8AC3E}">
        <p14:creationId xmlns:p14="http://schemas.microsoft.com/office/powerpoint/2010/main" val="14006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197" y="616984"/>
            <a:ext cx="9235603" cy="1560716"/>
          </a:xfrm>
        </p:spPr>
        <p:txBody>
          <a:bodyPr>
            <a:normAutofit fontScale="90000"/>
          </a:bodyPr>
          <a:lstStyle/>
          <a:p>
            <a:r>
              <a:rPr lang="en-GB" sz="3600" dirty="0" smtClean="0">
                <a:solidFill>
                  <a:schemeClr val="bg2"/>
                </a:solidFill>
              </a:rPr>
              <a:t>First </a:t>
            </a:r>
            <a:r>
              <a:rPr lang="en-GB" sz="3600" dirty="0">
                <a:solidFill>
                  <a:schemeClr val="bg2"/>
                </a:solidFill>
              </a:rPr>
              <a:t>generation languages </a:t>
            </a:r>
            <a:r>
              <a:rPr lang="en-GB" sz="3600" dirty="0" smtClean="0">
                <a:solidFill>
                  <a:schemeClr val="bg2"/>
                </a:solidFill>
              </a:rPr>
              <a:t>(</a:t>
            </a:r>
            <a:r>
              <a:rPr lang="en-GB" sz="3600" dirty="0">
                <a:solidFill>
                  <a:schemeClr val="bg2"/>
                </a:solidFill>
              </a:rPr>
              <a:t>Machine </a:t>
            </a:r>
            <a:r>
              <a:rPr lang="en-GB" sz="3600" dirty="0" smtClean="0">
                <a:solidFill>
                  <a:schemeClr val="bg2"/>
                </a:solidFill>
              </a:rPr>
              <a:t>language</a:t>
            </a:r>
            <a:r>
              <a:rPr lang="en-GB" sz="4000" dirty="0" smtClean="0">
                <a:solidFill>
                  <a:schemeClr val="bg2"/>
                </a:solidFill>
              </a:rPr>
              <a:t>)</a:t>
            </a:r>
            <a:r>
              <a:rPr lang="en-GB" sz="4000" dirty="0">
                <a:solidFill>
                  <a:schemeClr val="bg2"/>
                </a:solidFill>
              </a:rPr>
              <a:t/>
            </a:r>
            <a:br>
              <a:rPr lang="en-GB" sz="4000" dirty="0">
                <a:solidFill>
                  <a:schemeClr val="bg2"/>
                </a:solidFill>
              </a:rPr>
            </a:br>
            <a:r>
              <a:rPr lang="en-GB" dirty="0">
                <a:solidFill>
                  <a:schemeClr val="bg2"/>
                </a:solidFill>
              </a:rPr>
              <a:t/>
            </a:r>
            <a:br>
              <a:rPr lang="en-GB" dirty="0">
                <a:solidFill>
                  <a:schemeClr val="bg2"/>
                </a:solidFill>
              </a:rPr>
            </a:br>
            <a:endParaRPr lang="en-GB" dirty="0">
              <a:solidFill>
                <a:schemeClr val="bg2"/>
              </a:solidFill>
            </a:endParaRPr>
          </a:p>
        </p:txBody>
      </p:sp>
      <p:sp>
        <p:nvSpPr>
          <p:cNvPr id="3" name="TextBox 2"/>
          <p:cNvSpPr txBox="1"/>
          <p:nvPr/>
        </p:nvSpPr>
        <p:spPr>
          <a:xfrm>
            <a:off x="1408483" y="2177700"/>
            <a:ext cx="9893029" cy="923330"/>
          </a:xfrm>
          <a:prstGeom prst="rect">
            <a:avLst/>
          </a:prstGeom>
          <a:noFill/>
        </p:spPr>
        <p:txBody>
          <a:bodyPr wrap="square" numCol="1" spcCol="360000" rtlCol="0">
            <a:spAutoFit/>
          </a:bodyPr>
          <a:lstStyle/>
          <a:p>
            <a:r>
              <a:rPr lang="en-GB" dirty="0">
                <a:solidFill>
                  <a:schemeClr val="bg2"/>
                </a:solidFill>
              </a:rPr>
              <a:t>The first generation programming language is also called low-level programming language because they were used to program the computer system at a very low level of </a:t>
            </a:r>
            <a:r>
              <a:rPr lang="en-GB" dirty="0" smtClean="0">
                <a:solidFill>
                  <a:schemeClr val="bg2"/>
                </a:solidFill>
              </a:rPr>
              <a:t>abstraction</a:t>
            </a:r>
            <a:r>
              <a:rPr lang="en-GB" dirty="0">
                <a:solidFill>
                  <a:schemeClr val="bg2"/>
                </a:solidFill>
              </a:rPr>
              <a:t>,</a:t>
            </a:r>
            <a:r>
              <a:rPr lang="en-GB" dirty="0" smtClean="0">
                <a:solidFill>
                  <a:schemeClr val="bg2"/>
                </a:solidFill>
              </a:rPr>
              <a:t> </a:t>
            </a:r>
            <a:r>
              <a:rPr lang="en-GB" dirty="0">
                <a:solidFill>
                  <a:schemeClr val="bg2"/>
                </a:solidFill>
              </a:rPr>
              <a:t>In the machine language, a programmer only deals with a binary number</a:t>
            </a:r>
            <a:r>
              <a:rPr lang="en-GB" dirty="0" smtClean="0">
                <a:solidFill>
                  <a:schemeClr val="bg2"/>
                </a:solidFill>
              </a:rPr>
              <a:t>. </a:t>
            </a:r>
            <a:endParaRPr lang="en-GB" dirty="0">
              <a:solidFill>
                <a:schemeClr val="bg2"/>
              </a:solidFill>
            </a:endParaRPr>
          </a:p>
        </p:txBody>
      </p:sp>
      <p:sp>
        <p:nvSpPr>
          <p:cNvPr id="4" name="TextBox 3"/>
          <p:cNvSpPr txBox="1"/>
          <p:nvPr/>
        </p:nvSpPr>
        <p:spPr>
          <a:xfrm>
            <a:off x="1408483" y="3501957"/>
            <a:ext cx="9620655" cy="3231654"/>
          </a:xfrm>
          <a:prstGeom prst="rect">
            <a:avLst/>
          </a:prstGeom>
          <a:noFill/>
        </p:spPr>
        <p:txBody>
          <a:bodyPr wrap="square" rtlCol="0">
            <a:spAutoFit/>
          </a:bodyPr>
          <a:lstStyle/>
          <a:p>
            <a:r>
              <a:rPr lang="en-GB" sz="2000" b="1" dirty="0">
                <a:solidFill>
                  <a:schemeClr val="bg2"/>
                </a:solidFill>
              </a:rPr>
              <a:t>Advantages of first generation language:</a:t>
            </a:r>
          </a:p>
          <a:p>
            <a:endParaRPr lang="en-GB" sz="2000" b="1" dirty="0">
              <a:solidFill>
                <a:schemeClr val="bg2"/>
              </a:solidFill>
            </a:endParaRPr>
          </a:p>
          <a:p>
            <a:pPr marL="342900" indent="-342900">
              <a:buFont typeface="Arial" panose="020B0604020202020204" pitchFamily="34" charset="0"/>
              <a:buChar char="•"/>
            </a:pPr>
            <a:r>
              <a:rPr lang="en-GB" dirty="0">
                <a:solidFill>
                  <a:schemeClr val="bg2"/>
                </a:solidFill>
              </a:rPr>
              <a:t>They are translation free and can be directly executed by the computers.</a:t>
            </a:r>
          </a:p>
          <a:p>
            <a:pPr marL="342900" indent="-342900">
              <a:buFont typeface="Arial" panose="020B0604020202020204" pitchFamily="34" charset="0"/>
              <a:buChar char="•"/>
            </a:pPr>
            <a:endParaRPr lang="en-GB" dirty="0">
              <a:solidFill>
                <a:schemeClr val="bg2"/>
              </a:solidFill>
            </a:endParaRPr>
          </a:p>
          <a:p>
            <a:pPr marL="342900" indent="-342900">
              <a:buFont typeface="Arial" panose="020B0604020202020204" pitchFamily="34" charset="0"/>
              <a:buChar char="•"/>
            </a:pPr>
            <a:r>
              <a:rPr lang="en-GB" dirty="0">
                <a:solidFill>
                  <a:schemeClr val="bg2"/>
                </a:solidFill>
              </a:rPr>
              <a:t>The programs written in these languages are executed very speedily and efficiently by the CPU of the computer system.</a:t>
            </a:r>
            <a:endParaRPr lang="en-GB" sz="2000" b="1" dirty="0">
              <a:solidFill>
                <a:schemeClr val="bg2"/>
              </a:solidFill>
            </a:endParaRPr>
          </a:p>
          <a:p>
            <a:pPr marL="342900" indent="-342900">
              <a:buFont typeface="Arial" panose="020B0604020202020204" pitchFamily="34" charset="0"/>
              <a:buChar char="•"/>
            </a:pPr>
            <a:endParaRPr lang="en-GB" sz="2000" b="1" dirty="0">
              <a:solidFill>
                <a:schemeClr val="bg2"/>
              </a:solidFill>
            </a:endParaRPr>
          </a:p>
          <a:p>
            <a:pPr marL="342900" indent="-342900">
              <a:buFont typeface="Arial" panose="020B0604020202020204" pitchFamily="34" charset="0"/>
              <a:buChar char="•"/>
            </a:pPr>
            <a:r>
              <a:rPr lang="en-GB" dirty="0">
                <a:solidFill>
                  <a:schemeClr val="bg2"/>
                </a:solidFill>
              </a:rPr>
              <a:t>The programs written in these languages utilize the memory in an efficient manner because it is possible to keep track of each bit of data.</a:t>
            </a:r>
          </a:p>
          <a:p>
            <a:endParaRPr lang="en-GB" dirty="0">
              <a:solidFill>
                <a:schemeClr val="bg2"/>
              </a:solidFill>
            </a:endParaRPr>
          </a:p>
          <a:p>
            <a:endParaRPr lang="en-GB" dirty="0"/>
          </a:p>
        </p:txBody>
      </p:sp>
    </p:spTree>
    <p:extLst>
      <p:ext uri="{BB962C8B-B14F-4D97-AF65-F5344CB8AC3E}">
        <p14:creationId xmlns:p14="http://schemas.microsoft.com/office/powerpoint/2010/main" val="407815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636" y="480796"/>
            <a:ext cx="9945721" cy="1560716"/>
          </a:xfrm>
        </p:spPr>
        <p:txBody>
          <a:bodyPr>
            <a:normAutofit/>
          </a:bodyPr>
          <a:lstStyle/>
          <a:p>
            <a:r>
              <a:rPr lang="en-GB" sz="3200" dirty="0">
                <a:solidFill>
                  <a:schemeClr val="bg2"/>
                </a:solidFill>
              </a:rPr>
              <a:t>Second Generation language (Assembly Language)</a:t>
            </a:r>
          </a:p>
        </p:txBody>
      </p:sp>
      <p:sp>
        <p:nvSpPr>
          <p:cNvPr id="3" name="TextBox 2"/>
          <p:cNvSpPr txBox="1"/>
          <p:nvPr/>
        </p:nvSpPr>
        <p:spPr>
          <a:xfrm>
            <a:off x="1536970" y="2441643"/>
            <a:ext cx="9494196" cy="1200329"/>
          </a:xfrm>
          <a:prstGeom prst="rect">
            <a:avLst/>
          </a:prstGeom>
          <a:noFill/>
        </p:spPr>
        <p:txBody>
          <a:bodyPr wrap="square" rtlCol="0">
            <a:spAutoFit/>
          </a:bodyPr>
          <a:lstStyle/>
          <a:p>
            <a:r>
              <a:rPr lang="en-GB" dirty="0">
                <a:solidFill>
                  <a:schemeClr val="bg2"/>
                </a:solidFill>
              </a:rPr>
              <a:t>he second generation programming language also belongs to the category of low-level- programming language. </a:t>
            </a:r>
            <a:r>
              <a:rPr lang="en-GB" dirty="0" smtClean="0">
                <a:solidFill>
                  <a:schemeClr val="bg2"/>
                </a:solidFill>
              </a:rPr>
              <a:t>In </a:t>
            </a:r>
            <a:r>
              <a:rPr lang="en-GB" dirty="0">
                <a:solidFill>
                  <a:schemeClr val="bg2"/>
                </a:solidFill>
              </a:rPr>
              <a:t>the assembly language, symbolic names are used to represent the opcode and the operand part of the instruction</a:t>
            </a:r>
            <a:r>
              <a:rPr lang="en-GB" dirty="0" smtClean="0">
                <a:solidFill>
                  <a:schemeClr val="bg2"/>
                </a:solidFill>
              </a:rPr>
              <a:t>.</a:t>
            </a:r>
          </a:p>
          <a:p>
            <a:endParaRPr lang="en-GB" dirty="0">
              <a:solidFill>
                <a:schemeClr val="bg2"/>
              </a:solidFill>
            </a:endParaRPr>
          </a:p>
        </p:txBody>
      </p:sp>
      <p:sp>
        <p:nvSpPr>
          <p:cNvPr id="4" name="TextBox 3"/>
          <p:cNvSpPr txBox="1"/>
          <p:nvPr/>
        </p:nvSpPr>
        <p:spPr>
          <a:xfrm>
            <a:off x="1517515" y="4036979"/>
            <a:ext cx="9426102" cy="2585323"/>
          </a:xfrm>
          <a:prstGeom prst="rect">
            <a:avLst/>
          </a:prstGeom>
          <a:noFill/>
        </p:spPr>
        <p:txBody>
          <a:bodyPr wrap="square" rtlCol="0">
            <a:spAutoFit/>
          </a:bodyPr>
          <a:lstStyle/>
          <a:p>
            <a:r>
              <a:rPr lang="en-GB" sz="2400" b="1" dirty="0">
                <a:solidFill>
                  <a:schemeClr val="bg2"/>
                </a:solidFill>
              </a:rPr>
              <a:t>Advantages of second generation language:</a:t>
            </a:r>
          </a:p>
          <a:p>
            <a:endParaRPr lang="en-GB" sz="2400" b="1" dirty="0">
              <a:solidFill>
                <a:schemeClr val="bg2"/>
              </a:solidFill>
            </a:endParaRPr>
          </a:p>
          <a:p>
            <a:pPr marL="342900" indent="-342900">
              <a:buFont typeface="Arial" panose="020B0604020202020204" pitchFamily="34" charset="0"/>
              <a:buChar char="•"/>
            </a:pPr>
            <a:r>
              <a:rPr lang="en-GB" dirty="0">
                <a:solidFill>
                  <a:schemeClr val="bg2"/>
                </a:solidFill>
              </a:rPr>
              <a:t>It is easy to develop understand and modify the program developed in these languages are compared to those developed in the first generation programming language.</a:t>
            </a:r>
          </a:p>
          <a:p>
            <a:pPr marL="342900" indent="-342900">
              <a:buFont typeface="Arial" panose="020B0604020202020204" pitchFamily="34" charset="0"/>
              <a:buChar char="•"/>
            </a:pPr>
            <a:endParaRPr lang="en-GB" sz="2400" dirty="0">
              <a:solidFill>
                <a:schemeClr val="bg2"/>
              </a:solidFill>
            </a:endParaRPr>
          </a:p>
          <a:p>
            <a:pPr marL="342900" indent="-342900">
              <a:buFont typeface="Arial" panose="020B0604020202020204" pitchFamily="34" charset="0"/>
              <a:buChar char="•"/>
            </a:pPr>
            <a:r>
              <a:rPr lang="en-GB" dirty="0">
                <a:solidFill>
                  <a:schemeClr val="bg2"/>
                </a:solidFill>
              </a:rPr>
              <a:t>The programs written in these languages are less prone to errors and therefore can be maintained with a great case.</a:t>
            </a:r>
            <a:endParaRPr lang="en-GB" sz="2400" dirty="0">
              <a:solidFill>
                <a:schemeClr val="bg2"/>
              </a:solidFill>
            </a:endParaRPr>
          </a:p>
          <a:p>
            <a:endParaRPr lang="en-GB" dirty="0"/>
          </a:p>
        </p:txBody>
      </p:sp>
    </p:spTree>
    <p:extLst>
      <p:ext uri="{BB962C8B-B14F-4D97-AF65-F5344CB8AC3E}">
        <p14:creationId xmlns:p14="http://schemas.microsoft.com/office/powerpoint/2010/main" val="33455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09979"/>
            <a:ext cx="10412649" cy="1560716"/>
          </a:xfrm>
        </p:spPr>
        <p:txBody>
          <a:bodyPr>
            <a:normAutofit fontScale="90000"/>
          </a:bodyPr>
          <a:lstStyle/>
          <a:p>
            <a:r>
              <a:rPr lang="en-GB" sz="3600" dirty="0">
                <a:solidFill>
                  <a:schemeClr val="bg2"/>
                </a:solidFill>
              </a:rPr>
              <a:t>Third Generation languages (High-Level Languages)</a:t>
            </a:r>
            <a:r>
              <a:rPr lang="en-GB" dirty="0"/>
              <a:t/>
            </a:r>
            <a:br>
              <a:rPr lang="en-GB" dirty="0"/>
            </a:br>
            <a:endParaRPr lang="en-GB" dirty="0"/>
          </a:p>
        </p:txBody>
      </p:sp>
      <p:sp>
        <p:nvSpPr>
          <p:cNvPr id="4" name="TextBox 3"/>
          <p:cNvSpPr txBox="1"/>
          <p:nvPr/>
        </p:nvSpPr>
        <p:spPr>
          <a:xfrm>
            <a:off x="1639921" y="2070695"/>
            <a:ext cx="8735439" cy="1631216"/>
          </a:xfrm>
          <a:prstGeom prst="rect">
            <a:avLst/>
          </a:prstGeom>
          <a:noFill/>
        </p:spPr>
        <p:txBody>
          <a:bodyPr wrap="square" rtlCol="0">
            <a:spAutoFit/>
          </a:bodyPr>
          <a:lstStyle/>
          <a:p>
            <a:r>
              <a:rPr lang="en-GB" sz="2000" dirty="0">
                <a:solidFill>
                  <a:schemeClr val="bg2"/>
                </a:solidFill>
              </a:rPr>
              <a:t>The languages of the third and later generation are considered as a high-level language because they enable the programmer to concentrate only on the logic of the programs without considering the internal architecture of the computer system</a:t>
            </a:r>
            <a:r>
              <a:rPr lang="en-GB" sz="2000" dirty="0" smtClean="0">
                <a:solidFill>
                  <a:schemeClr val="bg2"/>
                </a:solidFill>
              </a:rPr>
              <a:t>.</a:t>
            </a:r>
          </a:p>
          <a:p>
            <a:endParaRPr lang="en-GB" sz="2000" dirty="0">
              <a:solidFill>
                <a:schemeClr val="bg2"/>
              </a:solidFill>
            </a:endParaRPr>
          </a:p>
        </p:txBody>
      </p:sp>
      <p:sp>
        <p:nvSpPr>
          <p:cNvPr id="5" name="TextBox 4"/>
          <p:cNvSpPr txBox="1"/>
          <p:nvPr/>
        </p:nvSpPr>
        <p:spPr>
          <a:xfrm>
            <a:off x="1639922" y="3785299"/>
            <a:ext cx="8735438" cy="2954655"/>
          </a:xfrm>
          <a:prstGeom prst="rect">
            <a:avLst/>
          </a:prstGeom>
          <a:noFill/>
        </p:spPr>
        <p:txBody>
          <a:bodyPr wrap="square" rtlCol="0">
            <a:spAutoFit/>
          </a:bodyPr>
          <a:lstStyle/>
          <a:p>
            <a:r>
              <a:rPr lang="en-GB" sz="2400" b="1" dirty="0">
                <a:solidFill>
                  <a:schemeClr val="bg2"/>
                </a:solidFill>
              </a:rPr>
              <a:t>Advantages of third generation language:</a:t>
            </a:r>
          </a:p>
          <a:p>
            <a:endParaRPr lang="en-GB" sz="2400" b="1" dirty="0">
              <a:solidFill>
                <a:schemeClr val="bg2"/>
              </a:solidFill>
            </a:endParaRPr>
          </a:p>
          <a:p>
            <a:pPr marL="342900" indent="-342900">
              <a:buFont typeface="Arial" panose="020B0604020202020204" pitchFamily="34" charset="0"/>
              <a:buChar char="•"/>
            </a:pPr>
            <a:r>
              <a:rPr lang="en-GB" dirty="0">
                <a:solidFill>
                  <a:schemeClr val="bg2"/>
                </a:solidFill>
              </a:rPr>
              <a:t>It is easy to develop, learn and understand the program.</a:t>
            </a:r>
          </a:p>
          <a:p>
            <a:pPr marL="342900" indent="-342900">
              <a:buFont typeface="Arial" panose="020B0604020202020204" pitchFamily="34" charset="0"/>
              <a:buChar char="•"/>
            </a:pPr>
            <a:endParaRPr lang="en-GB" sz="2400" dirty="0">
              <a:solidFill>
                <a:schemeClr val="bg2"/>
              </a:solidFill>
            </a:endParaRPr>
          </a:p>
          <a:p>
            <a:pPr marL="342900" indent="-342900">
              <a:buFont typeface="Arial" panose="020B0604020202020204" pitchFamily="34" charset="0"/>
              <a:buChar char="•"/>
            </a:pPr>
            <a:r>
              <a:rPr lang="en-GB" dirty="0">
                <a:solidFill>
                  <a:schemeClr val="bg2"/>
                </a:solidFill>
              </a:rPr>
              <a:t>The program written in these languages can be developed in very less time as compared to the first and second generation language.</a:t>
            </a:r>
          </a:p>
          <a:p>
            <a:pPr marL="342900" indent="-342900">
              <a:buFont typeface="Arial" panose="020B0604020202020204" pitchFamily="34" charset="0"/>
              <a:buChar char="•"/>
            </a:pPr>
            <a:endParaRPr lang="en-GB" sz="2400" dirty="0">
              <a:solidFill>
                <a:schemeClr val="bg2"/>
              </a:solidFill>
            </a:endParaRPr>
          </a:p>
          <a:p>
            <a:r>
              <a:rPr lang="en-GB" b="1" dirty="0">
                <a:solidFill>
                  <a:schemeClr val="bg2"/>
                </a:solidFill>
              </a:rPr>
              <a:t>Examples:</a:t>
            </a:r>
            <a:r>
              <a:rPr lang="en-GB" dirty="0">
                <a:solidFill>
                  <a:schemeClr val="bg2"/>
                </a:solidFill>
              </a:rPr>
              <a:t> FORTRAN, ALGOL, COBOL, C++, C</a:t>
            </a:r>
            <a:endParaRPr lang="en-GB" sz="2400" dirty="0">
              <a:solidFill>
                <a:schemeClr val="bg2"/>
              </a:solidFill>
            </a:endParaRPr>
          </a:p>
          <a:p>
            <a:endParaRPr lang="en-GB" dirty="0"/>
          </a:p>
        </p:txBody>
      </p:sp>
    </p:spTree>
    <p:extLst>
      <p:ext uri="{BB962C8B-B14F-4D97-AF65-F5344CB8AC3E}">
        <p14:creationId xmlns:p14="http://schemas.microsoft.com/office/powerpoint/2010/main" val="7237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551" y="373792"/>
            <a:ext cx="9770623" cy="1560716"/>
          </a:xfrm>
        </p:spPr>
        <p:txBody>
          <a:bodyPr>
            <a:normAutofit/>
          </a:bodyPr>
          <a:lstStyle/>
          <a:p>
            <a:r>
              <a:rPr lang="en-GB" sz="2800" dirty="0">
                <a:solidFill>
                  <a:schemeClr val="bg2"/>
                </a:solidFill>
              </a:rPr>
              <a:t>Fourth generation language </a:t>
            </a:r>
            <a:r>
              <a:rPr lang="en-GB" sz="2800" dirty="0" smtClean="0">
                <a:solidFill>
                  <a:schemeClr val="bg2"/>
                </a:solidFill>
              </a:rPr>
              <a:t>(Task-oriented </a:t>
            </a:r>
            <a:r>
              <a:rPr lang="en-GB" sz="2800" dirty="0">
                <a:solidFill>
                  <a:schemeClr val="bg2"/>
                </a:solidFill>
              </a:rPr>
              <a:t>Languages)</a:t>
            </a:r>
          </a:p>
        </p:txBody>
      </p:sp>
      <p:sp>
        <p:nvSpPr>
          <p:cNvPr id="3" name="TextBox 2"/>
          <p:cNvSpPr txBox="1"/>
          <p:nvPr/>
        </p:nvSpPr>
        <p:spPr>
          <a:xfrm>
            <a:off x="1906621" y="2344366"/>
            <a:ext cx="8861898" cy="1477328"/>
          </a:xfrm>
          <a:prstGeom prst="rect">
            <a:avLst/>
          </a:prstGeom>
          <a:noFill/>
        </p:spPr>
        <p:txBody>
          <a:bodyPr wrap="square" rtlCol="0">
            <a:spAutoFit/>
          </a:bodyPr>
          <a:lstStyle/>
          <a:p>
            <a:r>
              <a:rPr lang="en-GB" dirty="0">
                <a:solidFill>
                  <a:schemeClr val="bg2"/>
                </a:solidFill>
              </a:rPr>
              <a:t>The languages of this generation were considered as very high-level programming languages required a lot of time and effort that affected the productivity of a programmer. The fourth generation programming languages were designed and developed to reduce the time, cost and effort needed to develop different types of software applications</a:t>
            </a:r>
            <a:r>
              <a:rPr lang="en-GB" dirty="0" smtClean="0">
                <a:solidFill>
                  <a:schemeClr val="bg2"/>
                </a:solidFill>
              </a:rPr>
              <a:t>.</a:t>
            </a:r>
            <a:r>
              <a:rPr lang="en-GB" dirty="0"/>
              <a:t/>
            </a:r>
            <a:br>
              <a:rPr lang="en-GB" dirty="0"/>
            </a:br>
            <a:endParaRPr lang="en-GB" dirty="0" smtClean="0">
              <a:solidFill>
                <a:schemeClr val="bg2"/>
              </a:solidFill>
            </a:endParaRPr>
          </a:p>
        </p:txBody>
      </p:sp>
      <p:sp>
        <p:nvSpPr>
          <p:cNvPr id="4" name="TextBox 3"/>
          <p:cNvSpPr txBox="1"/>
          <p:nvPr/>
        </p:nvSpPr>
        <p:spPr>
          <a:xfrm>
            <a:off x="1906621" y="3821694"/>
            <a:ext cx="8667344" cy="2954655"/>
          </a:xfrm>
          <a:prstGeom prst="rect">
            <a:avLst/>
          </a:prstGeom>
          <a:noFill/>
        </p:spPr>
        <p:txBody>
          <a:bodyPr wrap="square" rtlCol="0">
            <a:spAutoFit/>
          </a:bodyPr>
          <a:lstStyle/>
          <a:p>
            <a:r>
              <a:rPr lang="en-GB" sz="2400" b="1" dirty="0">
                <a:solidFill>
                  <a:schemeClr val="bg2"/>
                </a:solidFill>
              </a:rPr>
              <a:t>Advantages of fourth generation languages: </a:t>
            </a:r>
          </a:p>
          <a:p>
            <a:endParaRPr lang="en-GB" sz="2400" b="1" dirty="0">
              <a:solidFill>
                <a:schemeClr val="bg2"/>
              </a:solidFill>
            </a:endParaRPr>
          </a:p>
          <a:p>
            <a:pPr marL="342900" indent="-342900">
              <a:buFont typeface="Arial" panose="020B0604020202020204" pitchFamily="34" charset="0"/>
              <a:buChar char="•"/>
            </a:pPr>
            <a:r>
              <a:rPr lang="en-GB" dirty="0">
                <a:solidFill>
                  <a:schemeClr val="bg2"/>
                </a:solidFill>
              </a:rPr>
              <a:t>require less time, cost and effort to develop different types of software applications.</a:t>
            </a:r>
          </a:p>
          <a:p>
            <a:pPr marL="342900" indent="-342900">
              <a:buFont typeface="Arial" panose="020B0604020202020204" pitchFamily="34" charset="0"/>
              <a:buChar char="•"/>
            </a:pPr>
            <a:endParaRPr lang="en-GB" sz="2400" b="1" dirty="0">
              <a:solidFill>
                <a:schemeClr val="bg2"/>
              </a:solidFill>
            </a:endParaRPr>
          </a:p>
          <a:p>
            <a:pPr marL="342900" indent="-342900">
              <a:buFont typeface="Arial" panose="020B0604020202020204" pitchFamily="34" charset="0"/>
              <a:buChar char="•"/>
            </a:pPr>
            <a:r>
              <a:rPr lang="en-GB" dirty="0">
                <a:solidFill>
                  <a:schemeClr val="bg2"/>
                </a:solidFill>
              </a:rPr>
              <a:t>The program developed in these languages are highly portable as compared to the programs developed in the languages of other generation.</a:t>
            </a:r>
          </a:p>
          <a:p>
            <a:pPr marL="342900" indent="-342900">
              <a:buFont typeface="Arial" panose="020B0604020202020204" pitchFamily="34" charset="0"/>
              <a:buChar char="•"/>
            </a:pPr>
            <a:endParaRPr lang="en-GB" sz="2400" b="1" dirty="0">
              <a:solidFill>
                <a:schemeClr val="bg2"/>
              </a:solidFill>
            </a:endParaRPr>
          </a:p>
          <a:p>
            <a:r>
              <a:rPr lang="en-GB" b="1" dirty="0">
                <a:solidFill>
                  <a:schemeClr val="bg2"/>
                </a:solidFill>
              </a:rPr>
              <a:t>Examples:</a:t>
            </a:r>
            <a:r>
              <a:rPr lang="en-GB" dirty="0">
                <a:solidFill>
                  <a:schemeClr val="bg2"/>
                </a:solidFill>
              </a:rPr>
              <a:t> SOL, CSS, ColdFusion</a:t>
            </a:r>
            <a:endParaRPr lang="en-GB" sz="2400" b="1" dirty="0">
              <a:solidFill>
                <a:schemeClr val="bg2"/>
              </a:solidFill>
            </a:endParaRPr>
          </a:p>
          <a:p>
            <a:endParaRPr lang="en-GB" dirty="0"/>
          </a:p>
        </p:txBody>
      </p:sp>
    </p:spTree>
    <p:extLst>
      <p:ext uri="{BB962C8B-B14F-4D97-AF65-F5344CB8AC3E}">
        <p14:creationId xmlns:p14="http://schemas.microsoft.com/office/powerpoint/2010/main" val="27178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490523"/>
            <a:ext cx="11468910" cy="1560716"/>
          </a:xfrm>
        </p:spPr>
        <p:txBody>
          <a:bodyPr>
            <a:normAutofit/>
          </a:bodyPr>
          <a:lstStyle/>
          <a:p>
            <a:r>
              <a:rPr lang="en-GB" sz="3200" dirty="0">
                <a:solidFill>
                  <a:schemeClr val="bg2"/>
                </a:solidFill>
              </a:rPr>
              <a:t>Fifth generation language (Artificial Intelligence Language)</a:t>
            </a:r>
          </a:p>
        </p:txBody>
      </p:sp>
      <p:sp>
        <p:nvSpPr>
          <p:cNvPr id="3" name="TextBox 2"/>
          <p:cNvSpPr txBox="1"/>
          <p:nvPr/>
        </p:nvSpPr>
        <p:spPr>
          <a:xfrm>
            <a:off x="1050587" y="1935804"/>
            <a:ext cx="9931941" cy="1200329"/>
          </a:xfrm>
          <a:prstGeom prst="rect">
            <a:avLst/>
          </a:prstGeom>
          <a:noFill/>
        </p:spPr>
        <p:txBody>
          <a:bodyPr wrap="square" rtlCol="0">
            <a:spAutoFit/>
          </a:bodyPr>
          <a:lstStyle/>
          <a:p>
            <a:r>
              <a:rPr lang="en-GB" dirty="0">
                <a:solidFill>
                  <a:schemeClr val="bg2"/>
                </a:solidFill>
              </a:rPr>
              <a:t>A fifth-generation programming </a:t>
            </a:r>
            <a:r>
              <a:rPr lang="en-GB" dirty="0" smtClean="0">
                <a:solidFill>
                  <a:schemeClr val="bg2"/>
                </a:solidFill>
              </a:rPr>
              <a:t>language </a:t>
            </a:r>
            <a:r>
              <a:rPr lang="en-GB" dirty="0">
                <a:solidFill>
                  <a:schemeClr val="bg2"/>
                </a:solidFill>
              </a:rPr>
              <a:t>is a programming language based on solving using constraints given to the program, rather than using an algorithm written by a programmer. The major fields in which the fifth generation programming language are employed are Artificial Intelligence and Artificial Neural </a:t>
            </a:r>
            <a:r>
              <a:rPr lang="en-GB" dirty="0" smtClean="0">
                <a:solidFill>
                  <a:schemeClr val="bg2"/>
                </a:solidFill>
              </a:rPr>
              <a:t>Networks.</a:t>
            </a:r>
            <a:endParaRPr lang="en-GB" sz="2400" dirty="0">
              <a:solidFill>
                <a:schemeClr val="bg2"/>
              </a:solidFill>
            </a:endParaRPr>
          </a:p>
        </p:txBody>
      </p:sp>
      <p:sp>
        <p:nvSpPr>
          <p:cNvPr id="4" name="TextBox 3"/>
          <p:cNvSpPr txBox="1"/>
          <p:nvPr/>
        </p:nvSpPr>
        <p:spPr>
          <a:xfrm>
            <a:off x="1089498" y="3326859"/>
            <a:ext cx="9893030" cy="3046988"/>
          </a:xfrm>
          <a:prstGeom prst="rect">
            <a:avLst/>
          </a:prstGeom>
          <a:noFill/>
        </p:spPr>
        <p:txBody>
          <a:bodyPr wrap="square" rtlCol="0">
            <a:spAutoFit/>
          </a:bodyPr>
          <a:lstStyle/>
          <a:p>
            <a:r>
              <a:rPr lang="en-GB" sz="2400" b="1" dirty="0">
                <a:solidFill>
                  <a:schemeClr val="bg2"/>
                </a:solidFill>
              </a:rPr>
              <a:t>Advantages of fifth generation languages:</a:t>
            </a:r>
          </a:p>
          <a:p>
            <a:endParaRPr lang="en-GB" sz="2400" b="1" dirty="0">
              <a:solidFill>
                <a:schemeClr val="bg2"/>
              </a:solidFill>
            </a:endParaRPr>
          </a:p>
          <a:p>
            <a:pPr marL="342900" indent="-342900">
              <a:buFont typeface="Arial" panose="020B0604020202020204" pitchFamily="34" charset="0"/>
              <a:buChar char="•"/>
            </a:pPr>
            <a:r>
              <a:rPr lang="en-GB" dirty="0">
                <a:solidFill>
                  <a:schemeClr val="bg2"/>
                </a:solidFill>
              </a:rPr>
              <a:t>The Fifth generation languages allow the users to communicate with the computer system in a simple and an easy manner.</a:t>
            </a:r>
          </a:p>
          <a:p>
            <a:pPr marL="342900" indent="-342900">
              <a:buFont typeface="Arial" panose="020B0604020202020204" pitchFamily="34" charset="0"/>
              <a:buChar char="•"/>
            </a:pPr>
            <a:endParaRPr lang="en-GB" b="1" dirty="0">
              <a:solidFill>
                <a:schemeClr val="bg2"/>
              </a:solidFill>
            </a:endParaRPr>
          </a:p>
          <a:p>
            <a:pPr marL="342900" indent="-342900">
              <a:buFont typeface="Arial" panose="020B0604020202020204" pitchFamily="34" charset="0"/>
              <a:buChar char="•"/>
            </a:pPr>
            <a:r>
              <a:rPr lang="en-GB" dirty="0">
                <a:solidFill>
                  <a:schemeClr val="bg2"/>
                </a:solidFill>
              </a:rPr>
              <a:t>Programmers can use normal English words while interacting with the computer system.</a:t>
            </a:r>
            <a:endParaRPr lang="en-GB" b="1" dirty="0">
              <a:solidFill>
                <a:schemeClr val="bg2"/>
              </a:solidFill>
            </a:endParaRPr>
          </a:p>
          <a:p>
            <a:pPr marL="342900" indent="-342900">
              <a:buFont typeface="Arial" panose="020B0604020202020204" pitchFamily="34" charset="0"/>
              <a:buChar char="•"/>
            </a:pPr>
            <a:endParaRPr lang="en-GB" b="1" dirty="0">
              <a:solidFill>
                <a:schemeClr val="bg2"/>
              </a:solidFill>
            </a:endParaRPr>
          </a:p>
          <a:p>
            <a:endParaRPr lang="en-GB" b="1" dirty="0">
              <a:solidFill>
                <a:schemeClr val="bg2"/>
              </a:solidFill>
            </a:endParaRPr>
          </a:p>
          <a:p>
            <a:r>
              <a:rPr lang="en-GB" b="1" dirty="0">
                <a:solidFill>
                  <a:schemeClr val="bg2"/>
                </a:solidFill>
              </a:rPr>
              <a:t>Examples:</a:t>
            </a:r>
            <a:r>
              <a:rPr lang="en-GB" dirty="0">
                <a:solidFill>
                  <a:schemeClr val="bg2"/>
                </a:solidFill>
              </a:rPr>
              <a:t> mercury, prolog, OPS5</a:t>
            </a:r>
            <a:endParaRPr lang="en-GB" b="1" dirty="0">
              <a:solidFill>
                <a:schemeClr val="bg2"/>
              </a:solidFill>
            </a:endParaRPr>
          </a:p>
          <a:p>
            <a:endParaRPr lang="en-GB" dirty="0"/>
          </a:p>
        </p:txBody>
      </p:sp>
    </p:spTree>
    <p:extLst>
      <p:ext uri="{BB962C8B-B14F-4D97-AF65-F5344CB8AC3E}">
        <p14:creationId xmlns:p14="http://schemas.microsoft.com/office/powerpoint/2010/main" val="27908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73741" y="1021404"/>
            <a:ext cx="9027268" cy="1200329"/>
          </a:xfrm>
          <a:prstGeom prst="rect">
            <a:avLst/>
          </a:prstGeom>
          <a:noFill/>
        </p:spPr>
        <p:txBody>
          <a:bodyPr wrap="square" rtlCol="0">
            <a:spAutoFit/>
          </a:bodyPr>
          <a:lstStyle/>
          <a:p>
            <a:pPr algn="ctr"/>
            <a:r>
              <a:rPr lang="en-GB" sz="7200" dirty="0">
                <a:solidFill>
                  <a:schemeClr val="bg2"/>
                </a:solidFill>
              </a:rPr>
              <a:t>Terima </a:t>
            </a:r>
            <a:r>
              <a:rPr lang="en-GB" sz="7200" dirty="0" smtClean="0">
                <a:solidFill>
                  <a:schemeClr val="bg2"/>
                </a:solidFill>
              </a:rPr>
              <a:t>kasih </a:t>
            </a:r>
            <a:endParaRPr lang="en-GB" sz="7200" dirty="0">
              <a:solidFill>
                <a:schemeClr val="bg2"/>
              </a:solidFill>
            </a:endParaRPr>
          </a:p>
        </p:txBody>
      </p:sp>
      <p:sp>
        <p:nvSpPr>
          <p:cNvPr id="3" name="TextBox 2"/>
          <p:cNvSpPr txBox="1"/>
          <p:nvPr/>
        </p:nvSpPr>
        <p:spPr>
          <a:xfrm>
            <a:off x="1410512" y="3190672"/>
            <a:ext cx="9153727" cy="3416320"/>
          </a:xfrm>
          <a:prstGeom prst="rect">
            <a:avLst/>
          </a:prstGeom>
          <a:noFill/>
        </p:spPr>
        <p:txBody>
          <a:bodyPr wrap="square" rtlCol="0">
            <a:spAutoFit/>
          </a:bodyPr>
          <a:lstStyle/>
          <a:p>
            <a:pPr algn="ctr"/>
            <a:r>
              <a:rPr lang="en-GB" sz="3600" dirty="0" smtClean="0">
                <a:solidFill>
                  <a:schemeClr val="bg2"/>
                </a:solidFill>
              </a:rPr>
              <a:t>Group members</a:t>
            </a:r>
          </a:p>
          <a:p>
            <a:pPr algn="ctr"/>
            <a:endParaRPr lang="en-GB" sz="3600" dirty="0">
              <a:solidFill>
                <a:schemeClr val="bg2"/>
              </a:solidFill>
            </a:endParaRPr>
          </a:p>
          <a:p>
            <a:pPr algn="ctr"/>
            <a:r>
              <a:rPr lang="en-GB" sz="3600" dirty="0" smtClean="0">
                <a:solidFill>
                  <a:schemeClr val="bg2"/>
                </a:solidFill>
              </a:rPr>
              <a:t>Salem ali</a:t>
            </a:r>
          </a:p>
          <a:p>
            <a:pPr algn="ctr"/>
            <a:r>
              <a:rPr lang="en-GB" sz="3600" dirty="0" smtClean="0">
                <a:solidFill>
                  <a:schemeClr val="bg2"/>
                </a:solidFill>
              </a:rPr>
              <a:t>Iqbal</a:t>
            </a:r>
          </a:p>
          <a:p>
            <a:pPr algn="ctr"/>
            <a:r>
              <a:rPr lang="en-GB" sz="3600" dirty="0" smtClean="0">
                <a:solidFill>
                  <a:schemeClr val="bg2"/>
                </a:solidFill>
              </a:rPr>
              <a:t>Mohammed</a:t>
            </a:r>
          </a:p>
          <a:p>
            <a:pPr algn="ctr"/>
            <a:r>
              <a:rPr lang="en-GB" sz="3600" dirty="0" smtClean="0">
                <a:solidFill>
                  <a:schemeClr val="bg2"/>
                </a:solidFill>
              </a:rPr>
              <a:t>Prasant </a:t>
            </a:r>
          </a:p>
        </p:txBody>
      </p:sp>
    </p:spTree>
    <p:extLst>
      <p:ext uri="{BB962C8B-B14F-4D97-AF65-F5344CB8AC3E}">
        <p14:creationId xmlns:p14="http://schemas.microsoft.com/office/powerpoint/2010/main" val="23372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32297" y="943583"/>
            <a:ext cx="11225719" cy="523220"/>
          </a:xfrm>
          <a:prstGeom prst="rect">
            <a:avLst/>
          </a:prstGeom>
          <a:noFill/>
        </p:spPr>
        <p:txBody>
          <a:bodyPr wrap="square" rtlCol="0">
            <a:spAutoFit/>
          </a:bodyPr>
          <a:lstStyle/>
          <a:p>
            <a:pPr algn="ctr"/>
            <a:r>
              <a:rPr lang="en-GB" sz="2800" dirty="0" smtClean="0">
                <a:solidFill>
                  <a:schemeClr val="bg2"/>
                </a:solidFill>
              </a:rPr>
              <a:t>What is Programming languages ?</a:t>
            </a:r>
            <a:endParaRPr lang="en-GB" dirty="0">
              <a:solidFill>
                <a:schemeClr val="bg2"/>
              </a:solidFill>
            </a:endParaRPr>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041" y="2398510"/>
            <a:ext cx="8638230" cy="42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97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481" y="311286"/>
            <a:ext cx="11042790" cy="1692612"/>
          </a:xfrm>
        </p:spPr>
        <p:txBody>
          <a:bodyPr>
            <a:normAutofit fontScale="90000"/>
          </a:bodyPr>
          <a:lstStyle/>
          <a:p>
            <a:r>
              <a:rPr lang="en-GB" sz="4000" dirty="0" smtClean="0">
                <a:solidFill>
                  <a:schemeClr val="bg2"/>
                </a:solidFill>
              </a:rPr>
              <a:t>In order to know what is programming languages we must understand what does program mean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dirty="0">
                <a:solidFill>
                  <a:schemeClr val="bg2"/>
                </a:solidFill>
              </a:rPr>
              <a:t/>
            </a:r>
            <a:br>
              <a:rPr lang="en-GB" dirty="0">
                <a:solidFill>
                  <a:schemeClr val="bg2"/>
                </a:solidFill>
              </a:rPr>
            </a:br>
            <a:endParaRPr lang="en-GB" dirty="0">
              <a:solidFill>
                <a:schemeClr val="bg2"/>
              </a:solidFill>
            </a:endParaRPr>
          </a:p>
        </p:txBody>
      </p:sp>
      <p:sp>
        <p:nvSpPr>
          <p:cNvPr id="3" name="TextBox 2"/>
          <p:cNvSpPr txBox="1"/>
          <p:nvPr/>
        </p:nvSpPr>
        <p:spPr>
          <a:xfrm>
            <a:off x="778213" y="2490281"/>
            <a:ext cx="10690698" cy="3416320"/>
          </a:xfrm>
          <a:prstGeom prst="rect">
            <a:avLst/>
          </a:prstGeom>
          <a:noFill/>
        </p:spPr>
        <p:txBody>
          <a:bodyPr wrap="square" rtlCol="0">
            <a:spAutoFit/>
          </a:bodyPr>
          <a:lstStyle/>
          <a:p>
            <a:r>
              <a:rPr lang="en-GB" sz="3600" dirty="0">
                <a:solidFill>
                  <a:schemeClr val="bg2"/>
                </a:solidFill>
                <a:latin typeface="+mj-lt"/>
              </a:rPr>
              <a:t>A </a:t>
            </a:r>
            <a:r>
              <a:rPr lang="en-GB" sz="3600" i="1" dirty="0">
                <a:solidFill>
                  <a:schemeClr val="bg2"/>
                </a:solidFill>
                <a:latin typeface="+mj-lt"/>
              </a:rPr>
              <a:t>program </a:t>
            </a:r>
            <a:r>
              <a:rPr lang="en-GB" sz="3600" dirty="0">
                <a:solidFill>
                  <a:schemeClr val="bg2"/>
                </a:solidFill>
                <a:latin typeface="+mj-lt"/>
              </a:rPr>
              <a:t>is a set of step-by-step instructions that directs the computer to do the tasks you want it to do and produce the results you want.</a:t>
            </a:r>
            <a:br>
              <a:rPr lang="en-GB" sz="3600" dirty="0">
                <a:solidFill>
                  <a:schemeClr val="bg2"/>
                </a:solidFill>
                <a:latin typeface="+mj-lt"/>
              </a:rPr>
            </a:br>
            <a:r>
              <a:rPr lang="en-GB" sz="3600" dirty="0">
                <a:solidFill>
                  <a:schemeClr val="bg2"/>
                </a:solidFill>
                <a:latin typeface="+mj-lt"/>
              </a:rPr>
              <a:t/>
            </a:r>
            <a:br>
              <a:rPr lang="en-GB" sz="3600" dirty="0">
                <a:solidFill>
                  <a:schemeClr val="bg2"/>
                </a:solidFill>
                <a:latin typeface="+mj-lt"/>
              </a:rPr>
            </a:br>
            <a:r>
              <a:rPr lang="en-GB" sz="3600" dirty="0">
                <a:solidFill>
                  <a:schemeClr val="bg2"/>
                </a:solidFill>
                <a:latin typeface="+mj-lt"/>
              </a:rPr>
              <a:t>So programming languages are languages that give the computer orders to solve problems.</a:t>
            </a:r>
            <a:endParaRPr lang="en-GB" sz="3600" dirty="0">
              <a:latin typeface="+mj-lt"/>
            </a:endParaRPr>
          </a:p>
        </p:txBody>
      </p:sp>
    </p:spTree>
    <p:extLst>
      <p:ext uri="{BB962C8B-B14F-4D97-AF65-F5344CB8AC3E}">
        <p14:creationId xmlns:p14="http://schemas.microsoft.com/office/powerpoint/2010/main" val="30930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1206" y="616983"/>
            <a:ext cx="8770571" cy="1560716"/>
          </a:xfrm>
        </p:spPr>
        <p:txBody>
          <a:bodyPr>
            <a:normAutofit fontScale="90000"/>
          </a:bodyPr>
          <a:lstStyle/>
          <a:p>
            <a:r>
              <a:rPr lang="en-GB" sz="3600" dirty="0" smtClean="0">
                <a:solidFill>
                  <a:schemeClr val="bg2"/>
                </a:solidFill>
              </a:rPr>
              <a:t>Benefits of programming </a:t>
            </a:r>
            <a:r>
              <a:rPr lang="en-GB" dirty="0" smtClean="0">
                <a:solidFill>
                  <a:schemeClr val="bg2"/>
                </a:solidFill>
              </a:rPr>
              <a:t/>
            </a:r>
            <a:br>
              <a:rPr lang="en-GB" dirty="0" smtClean="0">
                <a:solidFill>
                  <a:schemeClr val="bg2"/>
                </a:solidFill>
              </a:rPr>
            </a:br>
            <a:r>
              <a:rPr lang="en-GB" dirty="0">
                <a:solidFill>
                  <a:schemeClr val="bg2"/>
                </a:solidFill>
              </a:rPr>
              <a:t/>
            </a:r>
            <a:br>
              <a:rPr lang="en-GB" dirty="0">
                <a:solidFill>
                  <a:schemeClr val="bg2"/>
                </a:solidFill>
              </a:rPr>
            </a:br>
            <a:r>
              <a:rPr lang="en-GB" sz="2200" dirty="0">
                <a:solidFill>
                  <a:schemeClr val="bg2"/>
                </a:solidFill>
              </a:rPr>
              <a:t>There are </a:t>
            </a:r>
            <a:r>
              <a:rPr lang="en-GB" sz="2200" dirty="0" smtClean="0">
                <a:solidFill>
                  <a:schemeClr val="bg2"/>
                </a:solidFill>
              </a:rPr>
              <a:t>a lot of </a:t>
            </a:r>
            <a:r>
              <a:rPr lang="en-GB" sz="2200" dirty="0">
                <a:solidFill>
                  <a:schemeClr val="bg2"/>
                </a:solidFill>
              </a:rPr>
              <a:t>good reasons for learning programming</a:t>
            </a:r>
            <a:r>
              <a:rPr lang="en-GB" sz="2200" dirty="0" smtClean="0">
                <a:solidFill>
                  <a:schemeClr val="bg2"/>
                </a:solidFill>
              </a:rPr>
              <a:t>:</a:t>
            </a:r>
            <a:br>
              <a:rPr lang="en-GB" sz="2200" dirty="0" smtClean="0">
                <a:solidFill>
                  <a:schemeClr val="bg2"/>
                </a:solidFill>
              </a:rPr>
            </a:br>
            <a:r>
              <a:rPr lang="en-GB" sz="2200" dirty="0">
                <a:solidFill>
                  <a:schemeClr val="bg2"/>
                </a:solidFill>
              </a:rPr>
              <a:t/>
            </a:r>
            <a:br>
              <a:rPr lang="en-GB" sz="2200" dirty="0">
                <a:solidFill>
                  <a:schemeClr val="bg2"/>
                </a:solidFill>
              </a:rPr>
            </a:br>
            <a:r>
              <a:rPr lang="en-GB" sz="2200" dirty="0" smtClean="0">
                <a:solidFill>
                  <a:schemeClr val="bg2"/>
                </a:solidFill>
              </a:rPr>
              <a:t>1- Programming</a:t>
            </a:r>
            <a:r>
              <a:rPr lang="en-GB" sz="2200" b="1" dirty="0" smtClean="0">
                <a:solidFill>
                  <a:schemeClr val="bg2"/>
                </a:solidFill>
              </a:rPr>
              <a:t> </a:t>
            </a:r>
            <a:r>
              <a:rPr lang="en-GB" sz="2200" dirty="0">
                <a:solidFill>
                  <a:schemeClr val="bg2"/>
                </a:solidFill>
              </a:rPr>
              <a:t>careers</a:t>
            </a:r>
            <a:r>
              <a:rPr lang="en-GB" sz="2200" b="1" dirty="0">
                <a:solidFill>
                  <a:schemeClr val="bg2"/>
                </a:solidFill>
              </a:rPr>
              <a:t> </a:t>
            </a:r>
            <a:r>
              <a:rPr lang="en-GB" sz="2200" dirty="0">
                <a:solidFill>
                  <a:schemeClr val="bg2"/>
                </a:solidFill>
              </a:rPr>
              <a:t>have great earning potential</a:t>
            </a:r>
            <a:r>
              <a:rPr lang="en-GB" sz="2200" b="1" dirty="0">
                <a:solidFill>
                  <a:schemeClr val="bg2"/>
                </a:solidFill>
              </a:rPr>
              <a:t/>
            </a:r>
            <a:br>
              <a:rPr lang="en-GB" sz="2200" b="1" dirty="0">
                <a:solidFill>
                  <a:schemeClr val="bg2"/>
                </a:solidFill>
              </a:rPr>
            </a:br>
            <a:r>
              <a:rPr lang="en-GB" sz="2200" dirty="0">
                <a:solidFill>
                  <a:schemeClr val="bg2"/>
                </a:solidFill>
              </a:rPr>
              <a:t>One of the strongest and most obvious draws of learning to code is the earning potential for </a:t>
            </a:r>
            <a:r>
              <a:rPr lang="en-GB" sz="2200" dirty="0" smtClean="0">
                <a:solidFill>
                  <a:schemeClr val="bg2"/>
                </a:solidFill>
              </a:rPr>
              <a:t>programming </a:t>
            </a:r>
            <a:r>
              <a:rPr lang="en-GB" sz="2200" dirty="0">
                <a:solidFill>
                  <a:schemeClr val="bg2"/>
                </a:solidFill>
              </a:rPr>
              <a:t>professionals</a:t>
            </a:r>
            <a:r>
              <a:rPr lang="en-GB" sz="2200" dirty="0" smtClean="0">
                <a:solidFill>
                  <a:schemeClr val="bg2"/>
                </a:solidFill>
              </a:rPr>
              <a:t>.</a:t>
            </a:r>
            <a:br>
              <a:rPr lang="en-GB" sz="2200" dirty="0" smtClean="0">
                <a:solidFill>
                  <a:schemeClr val="bg2"/>
                </a:solidFill>
              </a:rPr>
            </a:br>
            <a:r>
              <a:rPr lang="en-GB" sz="2200" dirty="0" smtClean="0">
                <a:solidFill>
                  <a:schemeClr val="bg2"/>
                </a:solidFill>
              </a:rPr>
              <a:t>The</a:t>
            </a:r>
            <a:r>
              <a:rPr lang="en-GB" sz="2200" dirty="0">
                <a:solidFill>
                  <a:schemeClr val="bg2"/>
                </a:solidFill>
              </a:rPr>
              <a:t> Bureau of </a:t>
            </a:r>
            <a:r>
              <a:rPr lang="en-GB" sz="2200" dirty="0" smtClean="0">
                <a:solidFill>
                  <a:schemeClr val="bg2"/>
                </a:solidFill>
              </a:rPr>
              <a:t>Labor </a:t>
            </a:r>
            <a:r>
              <a:rPr lang="en-GB" sz="2200" dirty="0">
                <a:solidFill>
                  <a:schemeClr val="bg2"/>
                </a:solidFill>
              </a:rPr>
              <a:t>Statistics (BLS) tracks salary and other important workforce information </a:t>
            </a:r>
            <a:r>
              <a:rPr lang="en-GB" sz="2200" dirty="0" smtClean="0">
                <a:solidFill>
                  <a:schemeClr val="bg2"/>
                </a:solidFill>
              </a:rPr>
              <a:t>for programming </a:t>
            </a:r>
            <a:r>
              <a:rPr lang="en-GB" sz="2200" dirty="0">
                <a:solidFill>
                  <a:schemeClr val="bg2"/>
                </a:solidFill>
              </a:rPr>
              <a:t>variety of careers.</a:t>
            </a:r>
            <a:br>
              <a:rPr lang="en-GB" sz="2200" dirty="0">
                <a:solidFill>
                  <a:schemeClr val="bg2"/>
                </a:solidFill>
              </a:rPr>
            </a:br>
            <a:r>
              <a:rPr lang="en-GB" sz="2200" dirty="0" smtClean="0">
                <a:solidFill>
                  <a:schemeClr val="bg2"/>
                </a:solidFill>
              </a:rPr>
              <a:t/>
            </a:r>
            <a:br>
              <a:rPr lang="en-GB" sz="2200" dirty="0" smtClean="0">
                <a:solidFill>
                  <a:schemeClr val="bg2"/>
                </a:solidFill>
              </a:rPr>
            </a:br>
            <a:r>
              <a:rPr lang="en-GB" sz="2200" dirty="0" smtClean="0">
                <a:solidFill>
                  <a:schemeClr val="bg2"/>
                </a:solidFill>
              </a:rPr>
              <a:t/>
            </a:r>
            <a:br>
              <a:rPr lang="en-GB" sz="2200" dirty="0" smtClean="0">
                <a:solidFill>
                  <a:schemeClr val="bg2"/>
                </a:solidFill>
              </a:rPr>
            </a:br>
            <a:r>
              <a:rPr lang="en-GB" sz="2200" dirty="0">
                <a:solidFill>
                  <a:schemeClr val="bg2"/>
                </a:solidFill>
              </a:rPr>
              <a:t/>
            </a:r>
            <a:br>
              <a:rPr lang="en-GB" sz="2200" dirty="0">
                <a:solidFill>
                  <a:schemeClr val="bg2"/>
                </a:solidFill>
              </a:rPr>
            </a:br>
            <a:r>
              <a:rPr lang="en-GB" dirty="0" smtClean="0">
                <a:solidFill>
                  <a:schemeClr val="bg2"/>
                </a:solidFill>
              </a:rPr>
              <a:t/>
            </a:r>
            <a:br>
              <a:rPr lang="en-GB" dirty="0" smtClean="0">
                <a:solidFill>
                  <a:schemeClr val="bg2"/>
                </a:solidFill>
              </a:rPr>
            </a:br>
            <a:r>
              <a:rPr lang="en-GB" dirty="0">
                <a:solidFill>
                  <a:schemeClr val="bg2"/>
                </a:solidFill>
              </a:rPr>
              <a:t/>
            </a:r>
            <a:br>
              <a:rPr lang="en-GB" dirty="0">
                <a:solidFill>
                  <a:schemeClr val="bg2"/>
                </a:solidFill>
              </a:rPr>
            </a:br>
            <a:endParaRPr lang="en-GB" dirty="0">
              <a:solidFill>
                <a:schemeClr val="bg2"/>
              </a:solidFill>
            </a:endParaRPr>
          </a:p>
        </p:txBody>
      </p:sp>
      <p:pic>
        <p:nvPicPr>
          <p:cNvPr id="3" name="Picture 2"/>
          <p:cNvPicPr>
            <a:picLocks noChangeAspect="1"/>
          </p:cNvPicPr>
          <p:nvPr/>
        </p:nvPicPr>
        <p:blipFill>
          <a:blip r:embed="rId2"/>
          <a:stretch>
            <a:fillRect/>
          </a:stretch>
        </p:blipFill>
        <p:spPr>
          <a:xfrm>
            <a:off x="155643" y="4081360"/>
            <a:ext cx="11896927" cy="2562631"/>
          </a:xfrm>
          <a:prstGeom prst="rect">
            <a:avLst/>
          </a:prstGeom>
        </p:spPr>
      </p:pic>
    </p:spTree>
    <p:extLst>
      <p:ext uri="{BB962C8B-B14F-4D97-AF65-F5344CB8AC3E}">
        <p14:creationId xmlns:p14="http://schemas.microsoft.com/office/powerpoint/2010/main" val="35356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8562" y="359923"/>
            <a:ext cx="11295709" cy="1769138"/>
          </a:xfrm>
        </p:spPr>
        <p:txBody>
          <a:bodyPr>
            <a:normAutofit fontScale="90000"/>
          </a:bodyPr>
          <a:lstStyle/>
          <a:p>
            <a:r>
              <a:rPr lang="en-GB" sz="3600" dirty="0" smtClean="0">
                <a:solidFill>
                  <a:schemeClr val="bg2"/>
                </a:solidFill>
              </a:rPr>
              <a:t>2- Learning </a:t>
            </a:r>
            <a:r>
              <a:rPr lang="en-GB" sz="3600" dirty="0">
                <a:solidFill>
                  <a:schemeClr val="bg2"/>
                </a:solidFill>
              </a:rPr>
              <a:t>to code </a:t>
            </a:r>
            <a:r>
              <a:rPr lang="en-GB" sz="3600" dirty="0" smtClean="0">
                <a:solidFill>
                  <a:schemeClr val="bg2"/>
                </a:solidFill>
              </a:rPr>
              <a:t>offers flexibility:</a:t>
            </a:r>
            <a:r>
              <a:rPr lang="en-GB" sz="3200" dirty="0" smtClean="0">
                <a:solidFill>
                  <a:schemeClr val="bg2"/>
                </a:solidFill>
              </a:rPr>
              <a:t/>
            </a:r>
            <a:br>
              <a:rPr lang="en-GB" sz="3200" dirty="0" smtClean="0">
                <a:solidFill>
                  <a:schemeClr val="bg2"/>
                </a:solidFill>
              </a:rPr>
            </a:br>
            <a:r>
              <a:rPr lang="en-GB" sz="3200" dirty="0">
                <a:solidFill>
                  <a:schemeClr val="bg2"/>
                </a:solidFill>
              </a:rPr>
              <a:t/>
            </a:r>
            <a:br>
              <a:rPr lang="en-GB" sz="3200" dirty="0">
                <a:solidFill>
                  <a:schemeClr val="bg2"/>
                </a:solidFill>
              </a:rPr>
            </a:br>
            <a:r>
              <a:rPr lang="en-GB" sz="2200" dirty="0" smtClean="0">
                <a:solidFill>
                  <a:schemeClr val="bg2"/>
                </a:solidFill>
              </a:rPr>
              <a:t>Learn </a:t>
            </a:r>
            <a:r>
              <a:rPr lang="en-GB" sz="2200" dirty="0">
                <a:solidFill>
                  <a:schemeClr val="bg2"/>
                </a:solidFill>
              </a:rPr>
              <a:t>programming </a:t>
            </a:r>
            <a:r>
              <a:rPr lang="en-GB" sz="2200" dirty="0" smtClean="0">
                <a:solidFill>
                  <a:schemeClr val="bg2"/>
                </a:solidFill>
              </a:rPr>
              <a:t>languages can </a:t>
            </a:r>
            <a:r>
              <a:rPr lang="en-GB" sz="2200" dirty="0">
                <a:solidFill>
                  <a:schemeClr val="bg2"/>
                </a:solidFill>
              </a:rPr>
              <a:t>help open up new areas of opportunity in your career and ultimately make you a more flexible candidate in a rapidly-shifting digital </a:t>
            </a:r>
            <a:r>
              <a:rPr lang="en-GB" sz="2200" dirty="0" smtClean="0">
                <a:solidFill>
                  <a:schemeClr val="bg2"/>
                </a:solidFill>
              </a:rPr>
              <a:t>economy.</a:t>
            </a:r>
            <a:br>
              <a:rPr lang="en-GB" sz="2200" dirty="0" smtClean="0">
                <a:solidFill>
                  <a:schemeClr val="bg2"/>
                </a:solidFill>
              </a:rPr>
            </a:br>
            <a:r>
              <a:rPr lang="en-GB" sz="2200" dirty="0" smtClean="0">
                <a:solidFill>
                  <a:schemeClr val="bg2"/>
                </a:solidFill>
              </a:rPr>
              <a:t/>
            </a:r>
            <a:br>
              <a:rPr lang="en-GB" sz="2200" dirty="0" smtClean="0">
                <a:solidFill>
                  <a:schemeClr val="bg2"/>
                </a:solidFill>
              </a:rPr>
            </a:br>
            <a:r>
              <a:rPr lang="en-GB" sz="3200" dirty="0">
                <a:solidFill>
                  <a:schemeClr val="bg2"/>
                </a:solidFill>
              </a:rPr>
              <a:t/>
            </a:r>
            <a:br>
              <a:rPr lang="en-GB" sz="3200" dirty="0">
                <a:solidFill>
                  <a:schemeClr val="bg2"/>
                </a:solidFill>
              </a:rPr>
            </a:br>
            <a:r>
              <a:rPr lang="en-GB" sz="3600" dirty="0" smtClean="0">
                <a:solidFill>
                  <a:schemeClr val="bg2"/>
                </a:solidFill>
              </a:rPr>
              <a:t/>
            </a:r>
            <a:br>
              <a:rPr lang="en-GB" sz="3600" dirty="0" smtClean="0">
                <a:solidFill>
                  <a:schemeClr val="bg2"/>
                </a:solidFill>
              </a:rPr>
            </a:br>
            <a:r>
              <a:rPr lang="en-GB" sz="3600" dirty="0">
                <a:solidFill>
                  <a:schemeClr val="bg2"/>
                </a:solidFill>
              </a:rPr>
              <a:t/>
            </a:r>
            <a:br>
              <a:rPr lang="en-GB" sz="3600" dirty="0">
                <a:solidFill>
                  <a:schemeClr val="bg2"/>
                </a:solidFill>
              </a:rPr>
            </a:br>
            <a:endParaRPr lang="en-GB" sz="3600" dirty="0">
              <a:solidFill>
                <a:schemeClr val="bg2"/>
              </a:solidFill>
            </a:endParaRPr>
          </a:p>
        </p:txBody>
      </p:sp>
      <p:sp>
        <p:nvSpPr>
          <p:cNvPr id="5" name="TextBox 4"/>
          <p:cNvSpPr txBox="1"/>
          <p:nvPr/>
        </p:nvSpPr>
        <p:spPr>
          <a:xfrm>
            <a:off x="408562" y="2947481"/>
            <a:ext cx="11293812" cy="1815882"/>
          </a:xfrm>
          <a:prstGeom prst="rect">
            <a:avLst/>
          </a:prstGeom>
          <a:noFill/>
        </p:spPr>
        <p:txBody>
          <a:bodyPr wrap="square" rtlCol="0">
            <a:spAutoFit/>
          </a:bodyPr>
          <a:lstStyle/>
          <a:p>
            <a:r>
              <a:rPr lang="en-GB" sz="3200" dirty="0">
                <a:solidFill>
                  <a:schemeClr val="bg2"/>
                </a:solidFill>
                <a:latin typeface="+mj-lt"/>
              </a:rPr>
              <a:t>3- Coding rise your </a:t>
            </a:r>
            <a:r>
              <a:rPr lang="en-GB" sz="3200" dirty="0" smtClean="0">
                <a:solidFill>
                  <a:schemeClr val="bg2"/>
                </a:solidFill>
                <a:latin typeface="+mj-lt"/>
              </a:rPr>
              <a:t>creativity:</a:t>
            </a:r>
            <a:r>
              <a:rPr lang="en-GB" sz="2000" dirty="0">
                <a:solidFill>
                  <a:schemeClr val="bg2"/>
                </a:solidFill>
                <a:latin typeface="+mj-lt"/>
              </a:rPr>
              <a:t/>
            </a:r>
            <a:br>
              <a:rPr lang="en-GB" sz="2000" dirty="0">
                <a:solidFill>
                  <a:schemeClr val="bg2"/>
                </a:solidFill>
                <a:latin typeface="+mj-lt"/>
              </a:rPr>
            </a:br>
            <a:r>
              <a:rPr lang="en-GB" sz="2000" dirty="0">
                <a:solidFill>
                  <a:schemeClr val="bg2"/>
                </a:solidFill>
                <a:latin typeface="+mj-lt"/>
              </a:rPr>
              <a:t/>
            </a:r>
            <a:br>
              <a:rPr lang="en-GB" sz="2000" dirty="0">
                <a:solidFill>
                  <a:schemeClr val="bg2"/>
                </a:solidFill>
                <a:latin typeface="+mj-lt"/>
              </a:rPr>
            </a:br>
            <a:r>
              <a:rPr lang="en-GB" sz="2000" dirty="0">
                <a:solidFill>
                  <a:schemeClr val="bg2"/>
                </a:solidFill>
                <a:latin typeface="+mj-lt"/>
              </a:rPr>
              <a:t>When we code we can build our own computer games, animation movies or interactive digital artwork. This involves creating our own designs, including graphics, animations, storytelling, and building our own imaginary worlds and characters.</a:t>
            </a:r>
            <a:endParaRPr lang="en-GB" sz="2000" dirty="0">
              <a:latin typeface="+mj-lt"/>
            </a:endParaRPr>
          </a:p>
        </p:txBody>
      </p:sp>
    </p:spTree>
    <p:extLst>
      <p:ext uri="{BB962C8B-B14F-4D97-AF65-F5344CB8AC3E}">
        <p14:creationId xmlns:p14="http://schemas.microsoft.com/office/powerpoint/2010/main" val="29615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0392" y="566928"/>
            <a:ext cx="11003880" cy="1563624"/>
          </a:xfrm>
          <a:noFill/>
        </p:spPr>
        <p:txBody>
          <a:bodyPr>
            <a:normAutofit/>
          </a:bodyPr>
          <a:lstStyle/>
          <a:p>
            <a:pPr algn="ctr"/>
            <a:r>
              <a:rPr lang="en-GB" dirty="0">
                <a:solidFill>
                  <a:schemeClr val="bg2"/>
                </a:solidFill>
              </a:rPr>
              <a:t>The Programming Process</a:t>
            </a:r>
            <a:endParaRPr lang="en-GB" sz="3600" dirty="0">
              <a:solidFill>
                <a:schemeClr val="bg2"/>
              </a:solidFill>
            </a:endParaRPr>
          </a:p>
        </p:txBody>
      </p:sp>
      <p:sp>
        <p:nvSpPr>
          <p:cNvPr id="7" name="TextBox 6"/>
          <p:cNvSpPr txBox="1"/>
          <p:nvPr/>
        </p:nvSpPr>
        <p:spPr>
          <a:xfrm>
            <a:off x="1488332" y="1838292"/>
            <a:ext cx="8988358" cy="3477875"/>
          </a:xfrm>
          <a:prstGeom prst="rect">
            <a:avLst/>
          </a:prstGeom>
          <a:noFill/>
        </p:spPr>
        <p:txBody>
          <a:bodyPr wrap="square" rtlCol="0">
            <a:spAutoFit/>
          </a:bodyPr>
          <a:lstStyle/>
          <a:p>
            <a:r>
              <a:rPr lang="en-GB" sz="2400" dirty="0">
                <a:solidFill>
                  <a:schemeClr val="bg2"/>
                </a:solidFill>
              </a:rPr>
              <a:t>The process of creating a program consists the following stages</a:t>
            </a:r>
            <a:r>
              <a:rPr lang="en-GB" sz="2400" dirty="0" smtClean="0">
                <a:solidFill>
                  <a:schemeClr val="bg2"/>
                </a:solidFill>
              </a:rPr>
              <a:t>:</a:t>
            </a:r>
          </a:p>
          <a:p>
            <a:endParaRPr lang="en-GB" sz="2400" dirty="0" smtClean="0">
              <a:solidFill>
                <a:schemeClr val="bg2"/>
              </a:solidFill>
            </a:endParaRPr>
          </a:p>
          <a:p>
            <a:endParaRPr lang="en-GB" sz="2400" dirty="0" smtClean="0">
              <a:solidFill>
                <a:schemeClr val="bg2"/>
              </a:solidFill>
            </a:endParaRPr>
          </a:p>
          <a:p>
            <a:r>
              <a:rPr lang="en-GB" sz="2000" dirty="0" smtClean="0">
                <a:solidFill>
                  <a:schemeClr val="bg2"/>
                </a:solidFill>
              </a:rPr>
              <a:t>1- </a:t>
            </a:r>
            <a:r>
              <a:rPr lang="en-GB" sz="2000" dirty="0">
                <a:solidFill>
                  <a:schemeClr val="bg2"/>
                </a:solidFill>
              </a:rPr>
              <a:t>Analysis and Requirements Gathering (</a:t>
            </a:r>
            <a:r>
              <a:rPr lang="en-GB" sz="2000" dirty="0" smtClean="0">
                <a:solidFill>
                  <a:schemeClr val="bg2"/>
                </a:solidFill>
              </a:rPr>
              <a:t>Defining </a:t>
            </a:r>
            <a:r>
              <a:rPr lang="en-GB" sz="2000" dirty="0">
                <a:solidFill>
                  <a:schemeClr val="bg2"/>
                </a:solidFill>
              </a:rPr>
              <a:t>the </a:t>
            </a:r>
            <a:r>
              <a:rPr lang="en-GB" sz="2000" dirty="0" smtClean="0">
                <a:solidFill>
                  <a:schemeClr val="bg2"/>
                </a:solidFill>
              </a:rPr>
              <a:t>problem).</a:t>
            </a:r>
            <a:endParaRPr lang="en-GB" sz="2000" dirty="0">
              <a:solidFill>
                <a:schemeClr val="bg2"/>
              </a:solidFill>
            </a:endParaRPr>
          </a:p>
          <a:p>
            <a:r>
              <a:rPr lang="en-GB" sz="2000" dirty="0" smtClean="0">
                <a:solidFill>
                  <a:schemeClr val="bg2"/>
                </a:solidFill>
              </a:rPr>
              <a:t>2- Design the solution.</a:t>
            </a:r>
            <a:endParaRPr lang="en-GB" sz="2000" dirty="0">
              <a:solidFill>
                <a:schemeClr val="bg2"/>
              </a:solidFill>
            </a:endParaRPr>
          </a:p>
          <a:p>
            <a:r>
              <a:rPr lang="en-GB" sz="2000" dirty="0" smtClean="0">
                <a:solidFill>
                  <a:schemeClr val="bg2"/>
                </a:solidFill>
              </a:rPr>
              <a:t>3- Coding </a:t>
            </a:r>
            <a:r>
              <a:rPr lang="en-GB" sz="2000" dirty="0">
                <a:solidFill>
                  <a:schemeClr val="bg2"/>
                </a:solidFill>
              </a:rPr>
              <a:t>the </a:t>
            </a:r>
            <a:r>
              <a:rPr lang="en-GB" sz="2000" dirty="0" smtClean="0">
                <a:solidFill>
                  <a:schemeClr val="bg2"/>
                </a:solidFill>
              </a:rPr>
              <a:t>program.</a:t>
            </a:r>
            <a:endParaRPr lang="en-GB" sz="2000" dirty="0">
              <a:solidFill>
                <a:schemeClr val="bg2"/>
              </a:solidFill>
            </a:endParaRPr>
          </a:p>
          <a:p>
            <a:r>
              <a:rPr lang="en-GB" sz="2000" dirty="0" smtClean="0">
                <a:solidFill>
                  <a:schemeClr val="bg2"/>
                </a:solidFill>
              </a:rPr>
              <a:t>4- Testing </a:t>
            </a:r>
            <a:r>
              <a:rPr lang="en-GB" sz="2000" dirty="0">
                <a:solidFill>
                  <a:schemeClr val="bg2"/>
                </a:solidFill>
              </a:rPr>
              <a:t>the </a:t>
            </a:r>
            <a:r>
              <a:rPr lang="en-GB" sz="2000" dirty="0" smtClean="0">
                <a:solidFill>
                  <a:schemeClr val="bg2"/>
                </a:solidFill>
              </a:rPr>
              <a:t>program.</a:t>
            </a:r>
            <a:endParaRPr lang="en-GB" sz="2000" dirty="0">
              <a:solidFill>
                <a:schemeClr val="bg2"/>
              </a:solidFill>
            </a:endParaRPr>
          </a:p>
          <a:p>
            <a:r>
              <a:rPr lang="en-GB" sz="2000" dirty="0" smtClean="0">
                <a:solidFill>
                  <a:schemeClr val="bg2"/>
                </a:solidFill>
              </a:rPr>
              <a:t>5- Documenting </a:t>
            </a:r>
            <a:r>
              <a:rPr lang="en-GB" sz="2000" dirty="0">
                <a:solidFill>
                  <a:schemeClr val="bg2"/>
                </a:solidFill>
              </a:rPr>
              <a:t>the </a:t>
            </a:r>
            <a:r>
              <a:rPr lang="en-GB" sz="2000" dirty="0" smtClean="0">
                <a:solidFill>
                  <a:schemeClr val="bg2"/>
                </a:solidFill>
              </a:rPr>
              <a:t>program.</a:t>
            </a:r>
            <a:endParaRPr lang="en-GB" sz="2000" dirty="0">
              <a:solidFill>
                <a:schemeClr val="bg2"/>
              </a:solidFill>
            </a:endParaRPr>
          </a:p>
          <a:p>
            <a:endParaRPr lang="en-GB" sz="2400" dirty="0">
              <a:solidFill>
                <a:schemeClr val="bg2"/>
              </a:solidFill>
            </a:endParaRPr>
          </a:p>
          <a:p>
            <a:endParaRPr lang="en-GB" sz="2400" dirty="0"/>
          </a:p>
        </p:txBody>
      </p:sp>
      <p:pic>
        <p:nvPicPr>
          <p:cNvPr id="2050" name="Picture 2" descr="Image result for SD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136" y="3661318"/>
            <a:ext cx="5994137" cy="309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6851" y="573932"/>
            <a:ext cx="10262681" cy="4062651"/>
          </a:xfrm>
          <a:prstGeom prst="rect">
            <a:avLst/>
          </a:prstGeom>
          <a:noFill/>
        </p:spPr>
        <p:txBody>
          <a:bodyPr wrap="square" rtlCol="0">
            <a:spAutoFit/>
          </a:bodyPr>
          <a:lstStyle/>
          <a:p>
            <a:r>
              <a:rPr lang="en-GB" sz="2400" dirty="0" smtClean="0">
                <a:solidFill>
                  <a:schemeClr val="bg2"/>
                </a:solidFill>
              </a:rPr>
              <a:t>1- Defining </a:t>
            </a:r>
            <a:r>
              <a:rPr lang="en-GB" sz="2400" dirty="0">
                <a:solidFill>
                  <a:schemeClr val="bg2"/>
                </a:solidFill>
              </a:rPr>
              <a:t>the </a:t>
            </a:r>
            <a:r>
              <a:rPr lang="en-GB" sz="2400" dirty="0" smtClean="0">
                <a:solidFill>
                  <a:schemeClr val="bg2"/>
                </a:solidFill>
              </a:rPr>
              <a:t>Problem</a:t>
            </a:r>
            <a:r>
              <a:rPr lang="en-GB" dirty="0" smtClean="0">
                <a:solidFill>
                  <a:schemeClr val="bg2"/>
                </a:solidFill>
              </a:rPr>
              <a:t>:</a:t>
            </a:r>
          </a:p>
          <a:p>
            <a:endParaRPr lang="en-GB" dirty="0">
              <a:solidFill>
                <a:schemeClr val="bg2"/>
              </a:solidFill>
            </a:endParaRPr>
          </a:p>
          <a:p>
            <a:endParaRPr lang="en-GB" dirty="0" smtClean="0">
              <a:solidFill>
                <a:schemeClr val="bg2"/>
              </a:solidFill>
            </a:endParaRPr>
          </a:p>
          <a:p>
            <a:r>
              <a:rPr lang="en-GB" dirty="0">
                <a:solidFill>
                  <a:schemeClr val="bg2"/>
                </a:solidFill>
              </a:rPr>
              <a:t>Defining the problem is the most important part of the software development cycle. If the requirements and the parameters of the problem are clearly understood then the actual output of the development program (process) is far more likely to meet the expected output</a:t>
            </a:r>
            <a:r>
              <a:rPr lang="en-GB" dirty="0" smtClean="0">
                <a:solidFill>
                  <a:schemeClr val="bg2"/>
                </a:solidFill>
              </a:rPr>
              <a:t>.</a:t>
            </a:r>
          </a:p>
          <a:p>
            <a:endParaRPr lang="en-GB" dirty="0">
              <a:solidFill>
                <a:schemeClr val="bg2"/>
              </a:solidFill>
            </a:endParaRPr>
          </a:p>
          <a:p>
            <a:r>
              <a:rPr lang="en-GB" dirty="0">
                <a:solidFill>
                  <a:schemeClr val="bg2"/>
                </a:solidFill>
              </a:rPr>
              <a:t>This includes</a:t>
            </a:r>
            <a:r>
              <a:rPr lang="en-GB" dirty="0" smtClean="0">
                <a:solidFill>
                  <a:schemeClr val="bg2"/>
                </a:solidFill>
              </a:rPr>
              <a:t>: </a:t>
            </a:r>
          </a:p>
          <a:p>
            <a:r>
              <a:rPr lang="en-GB" dirty="0" smtClean="0">
                <a:solidFill>
                  <a:schemeClr val="bg2"/>
                </a:solidFill>
              </a:rPr>
              <a:t>1- Stating </a:t>
            </a:r>
            <a:r>
              <a:rPr lang="en-GB" dirty="0">
                <a:solidFill>
                  <a:schemeClr val="bg2"/>
                </a:solidFill>
              </a:rPr>
              <a:t>the problem in other terms which give greater meaning to the problem.</a:t>
            </a:r>
          </a:p>
          <a:p>
            <a:r>
              <a:rPr lang="en-GB" dirty="0" smtClean="0">
                <a:solidFill>
                  <a:schemeClr val="bg2"/>
                </a:solidFill>
              </a:rPr>
              <a:t>2- Explaining </a:t>
            </a:r>
            <a:r>
              <a:rPr lang="en-GB" dirty="0">
                <a:solidFill>
                  <a:schemeClr val="bg2"/>
                </a:solidFill>
              </a:rPr>
              <a:t>the essential qualities or aspects of the </a:t>
            </a:r>
            <a:r>
              <a:rPr lang="en-GB" dirty="0" smtClean="0">
                <a:solidFill>
                  <a:schemeClr val="bg2"/>
                </a:solidFill>
              </a:rPr>
              <a:t>problem.</a:t>
            </a:r>
            <a:endParaRPr lang="en-GB" dirty="0">
              <a:solidFill>
                <a:schemeClr val="bg2"/>
              </a:solidFill>
            </a:endParaRPr>
          </a:p>
          <a:p>
            <a:r>
              <a:rPr lang="en-GB" dirty="0" smtClean="0">
                <a:solidFill>
                  <a:schemeClr val="bg2"/>
                </a:solidFill>
              </a:rPr>
              <a:t>3- Deciding </a:t>
            </a:r>
            <a:r>
              <a:rPr lang="en-GB" dirty="0">
                <a:solidFill>
                  <a:schemeClr val="bg2"/>
                </a:solidFill>
              </a:rPr>
              <a:t>the boundaries of the problem </a:t>
            </a:r>
            <a:r>
              <a:rPr lang="en-GB" dirty="0" smtClean="0">
                <a:solidFill>
                  <a:schemeClr val="bg2"/>
                </a:solidFill>
              </a:rPr>
              <a:t>.</a:t>
            </a:r>
            <a:endParaRPr lang="en-GB" dirty="0">
              <a:solidFill>
                <a:schemeClr val="bg2"/>
              </a:solidFill>
            </a:endParaRPr>
          </a:p>
          <a:p>
            <a:endParaRPr lang="en-GB" dirty="0">
              <a:solidFill>
                <a:schemeClr val="bg2"/>
              </a:solidFill>
            </a:endParaRPr>
          </a:p>
          <a:p>
            <a:endParaRPr lang="en-GB" dirty="0" smtClean="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293034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478604" y="330741"/>
            <a:ext cx="5398852" cy="3046988"/>
          </a:xfrm>
          <a:prstGeom prst="rect">
            <a:avLst/>
          </a:prstGeom>
          <a:noFill/>
        </p:spPr>
        <p:txBody>
          <a:bodyPr wrap="square" rtlCol="0">
            <a:spAutoFit/>
          </a:bodyPr>
          <a:lstStyle/>
          <a:p>
            <a:r>
              <a:rPr lang="en-GB" sz="2400" dirty="0">
                <a:solidFill>
                  <a:schemeClr val="bg2"/>
                </a:solidFill>
              </a:rPr>
              <a:t>2- Design the </a:t>
            </a:r>
            <a:r>
              <a:rPr lang="en-GB" sz="2400" dirty="0" smtClean="0">
                <a:solidFill>
                  <a:schemeClr val="bg2"/>
                </a:solidFill>
              </a:rPr>
              <a:t>solution: </a:t>
            </a:r>
          </a:p>
          <a:p>
            <a:endParaRPr lang="en-GB" sz="2400" dirty="0">
              <a:solidFill>
                <a:schemeClr val="bg2"/>
              </a:solidFill>
            </a:endParaRPr>
          </a:p>
          <a:p>
            <a:r>
              <a:rPr lang="en-GB" dirty="0">
                <a:solidFill>
                  <a:schemeClr val="bg2"/>
                </a:solidFill>
              </a:rPr>
              <a:t>Two common ways of planning the solution to a problem are to draw a flowchart and to write pseudocode, or possibly both</a:t>
            </a:r>
            <a:r>
              <a:rPr lang="en-GB" dirty="0" smtClean="0">
                <a:solidFill>
                  <a:schemeClr val="bg2"/>
                </a:solidFill>
              </a:rPr>
              <a:t>.</a:t>
            </a:r>
          </a:p>
          <a:p>
            <a:endParaRPr lang="en-GB" sz="2400" dirty="0">
              <a:solidFill>
                <a:schemeClr val="bg2"/>
              </a:solidFill>
            </a:endParaRPr>
          </a:p>
          <a:p>
            <a:endParaRPr lang="en-GB" sz="2400" dirty="0">
              <a:solidFill>
                <a:schemeClr val="bg2"/>
              </a:solidFill>
            </a:endParaRPr>
          </a:p>
          <a:p>
            <a:r>
              <a:rPr lang="en-GB" sz="2400" dirty="0" smtClean="0">
                <a:solidFill>
                  <a:schemeClr val="bg2"/>
                </a:solidFill>
              </a:rPr>
              <a:t> </a:t>
            </a:r>
            <a:endParaRPr lang="en-GB" sz="2400" dirty="0">
              <a:solidFill>
                <a:schemeClr val="bg2"/>
              </a:solidFill>
            </a:endParaRPr>
          </a:p>
          <a:p>
            <a:endParaRPr lang="en-GB" dirty="0"/>
          </a:p>
        </p:txBody>
      </p:sp>
      <p:pic>
        <p:nvPicPr>
          <p:cNvPr id="7" name="Picture 6"/>
          <p:cNvPicPr>
            <a:picLocks noChangeAspect="1"/>
          </p:cNvPicPr>
          <p:nvPr/>
        </p:nvPicPr>
        <p:blipFill>
          <a:blip r:embed="rId2"/>
          <a:stretch>
            <a:fillRect/>
          </a:stretch>
        </p:blipFill>
        <p:spPr>
          <a:xfrm>
            <a:off x="7519480" y="486383"/>
            <a:ext cx="4345021" cy="6235430"/>
          </a:xfrm>
          <a:prstGeom prst="rect">
            <a:avLst/>
          </a:prstGeom>
        </p:spPr>
      </p:pic>
      <p:sp>
        <p:nvSpPr>
          <p:cNvPr id="8" name="TextBox 7"/>
          <p:cNvSpPr txBox="1"/>
          <p:nvPr/>
        </p:nvSpPr>
        <p:spPr>
          <a:xfrm>
            <a:off x="1595336" y="2782111"/>
            <a:ext cx="4970834" cy="2308324"/>
          </a:xfrm>
          <a:prstGeom prst="rect">
            <a:avLst/>
          </a:prstGeom>
          <a:noFill/>
        </p:spPr>
        <p:txBody>
          <a:bodyPr wrap="square" rtlCol="0">
            <a:spAutoFit/>
          </a:bodyPr>
          <a:lstStyle/>
          <a:p>
            <a:pPr marL="514350" indent="-514350">
              <a:buFont typeface="+mj-lt"/>
              <a:buAutoNum type="romanLcPeriod"/>
            </a:pPr>
            <a:r>
              <a:rPr lang="en-GB" sz="2400" dirty="0">
                <a:solidFill>
                  <a:schemeClr val="bg2"/>
                </a:solidFill>
              </a:rPr>
              <a:t>Flowchart:</a:t>
            </a:r>
          </a:p>
          <a:p>
            <a:r>
              <a:rPr lang="en-GB" sz="2400" dirty="0">
                <a:solidFill>
                  <a:schemeClr val="bg2"/>
                </a:solidFill>
              </a:rPr>
              <a:t> </a:t>
            </a:r>
          </a:p>
          <a:p>
            <a:r>
              <a:rPr lang="en-GB" dirty="0">
                <a:solidFill>
                  <a:schemeClr val="bg2"/>
                </a:solidFill>
              </a:rPr>
              <a:t>A flowchart is a formalized graphic representation of a logic sequence, work or manufacturing process, organization chart, or similar formalized structure.</a:t>
            </a:r>
            <a:r>
              <a:rPr lang="en-GB" sz="2400" dirty="0">
                <a:solidFill>
                  <a:schemeClr val="bg2"/>
                </a:solidFill>
              </a:rPr>
              <a:t> </a:t>
            </a:r>
          </a:p>
          <a:p>
            <a:endParaRPr lang="en-GB" dirty="0"/>
          </a:p>
        </p:txBody>
      </p:sp>
    </p:spTree>
    <p:extLst>
      <p:ext uri="{BB962C8B-B14F-4D97-AF65-F5344CB8AC3E}">
        <p14:creationId xmlns:p14="http://schemas.microsoft.com/office/powerpoint/2010/main" val="4788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89889" y="554475"/>
            <a:ext cx="10204315" cy="3970318"/>
          </a:xfrm>
          <a:prstGeom prst="rect">
            <a:avLst/>
          </a:prstGeom>
          <a:noFill/>
        </p:spPr>
        <p:txBody>
          <a:bodyPr wrap="square" numCol="2" rtlCol="0">
            <a:spAutoFit/>
          </a:bodyPr>
          <a:lstStyle/>
          <a:p>
            <a:pPr marL="400050" indent="-400050">
              <a:buAutoNum type="romanLcPeriod" startAt="2"/>
            </a:pPr>
            <a:r>
              <a:rPr lang="en-GB" dirty="0" smtClean="0">
                <a:solidFill>
                  <a:schemeClr val="bg2"/>
                </a:solidFill>
              </a:rPr>
              <a:t>Pseudocode</a:t>
            </a:r>
          </a:p>
          <a:p>
            <a:pPr marL="400050" indent="-400050">
              <a:buAutoNum type="romanLcPeriod" startAt="2"/>
            </a:pPr>
            <a:endParaRPr lang="en-GB" dirty="0">
              <a:solidFill>
                <a:schemeClr val="bg2"/>
              </a:solidFill>
            </a:endParaRPr>
          </a:p>
          <a:p>
            <a:r>
              <a:rPr lang="en-GB" dirty="0">
                <a:solidFill>
                  <a:schemeClr val="bg2"/>
                </a:solidFill>
              </a:rPr>
              <a:t>Pseudocode is a simple way of writing programming code in English. Pseudocode is not actual programming language. It uses short phrases to write code for programs before you actually create it in a specific language.</a:t>
            </a:r>
            <a:endParaRPr lang="en-GB" dirty="0" smtClean="0">
              <a:solidFill>
                <a:schemeClr val="bg2"/>
              </a:solidFill>
            </a:endParaRPr>
          </a:p>
          <a:p>
            <a:endParaRPr lang="en-GB" dirty="0">
              <a:solidFill>
                <a:schemeClr val="bg2"/>
              </a:solidFill>
            </a:endParaRPr>
          </a:p>
          <a:p>
            <a:pPr marL="400050" indent="-400050">
              <a:buAutoNum type="romanLcPeriod" startAt="2"/>
            </a:pPr>
            <a:endParaRPr lang="en-GB" dirty="0" smtClean="0">
              <a:solidFill>
                <a:schemeClr val="bg2"/>
              </a:solidFill>
            </a:endParaRPr>
          </a:p>
          <a:p>
            <a:endParaRPr lang="en-GB" dirty="0">
              <a:solidFill>
                <a:schemeClr val="bg2"/>
              </a:solidFill>
            </a:endParaRPr>
          </a:p>
          <a:p>
            <a:r>
              <a:rPr lang="en-GB" dirty="0" smtClean="0">
                <a:solidFill>
                  <a:schemeClr val="bg2"/>
                </a:solidFill>
              </a:rPr>
              <a:t>  </a:t>
            </a:r>
          </a:p>
          <a:p>
            <a:pPr marL="342900" indent="-342900">
              <a:buFont typeface="+mj-lt"/>
              <a:buAutoNum type="romanLcPeriod"/>
            </a:pPr>
            <a:endParaRPr lang="en-GB" dirty="0"/>
          </a:p>
          <a:p>
            <a:pPr marL="342900" indent="-342900">
              <a:buFont typeface="+mj-lt"/>
              <a:buAutoNum type="romanLcPeriod"/>
            </a:pPr>
            <a:endParaRPr lang="en-GB" dirty="0" smtClean="0"/>
          </a:p>
          <a:p>
            <a:pPr marL="400050" indent="-400050">
              <a:buFont typeface="+mj-lt"/>
              <a:buAutoNum type="romanLcPeriod"/>
            </a:pPr>
            <a:endParaRPr lang="en-GB" dirty="0">
              <a:solidFill>
                <a:schemeClr val="bg2"/>
              </a:solidFill>
            </a:endParaRPr>
          </a:p>
          <a:p>
            <a:pPr marL="400050" indent="-400050">
              <a:buFont typeface="+mj-lt"/>
              <a:buAutoNum type="romanLcPeriod"/>
            </a:pPr>
            <a:endParaRPr lang="en-GB" dirty="0" smtClean="0">
              <a:solidFill>
                <a:schemeClr val="bg2"/>
              </a:solidFill>
            </a:endParaRPr>
          </a:p>
          <a:p>
            <a:pPr marL="400050" indent="-400050">
              <a:buFont typeface="+mj-lt"/>
              <a:buAutoNum type="romanLcPeriod"/>
            </a:pPr>
            <a:endParaRPr lang="en-GB" dirty="0">
              <a:solidFill>
                <a:schemeClr val="bg2"/>
              </a:solidFill>
            </a:endParaRPr>
          </a:p>
        </p:txBody>
      </p:sp>
      <p:pic>
        <p:nvPicPr>
          <p:cNvPr id="4098" name="Picture 2" descr="Image result for Pseudo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498" y="3590221"/>
            <a:ext cx="6682969" cy="326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9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25070</TotalTime>
  <Words>849</Words>
  <Application>Microsoft Office PowerPoint</Application>
  <PresentationFormat>Widescreen</PresentationFormat>
  <Paragraphs>125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Schoolbook</vt:lpstr>
      <vt:lpstr>Corbel</vt:lpstr>
      <vt:lpstr>Feathered</vt:lpstr>
      <vt:lpstr> PROGRAMMING  LANGUAGES</vt:lpstr>
      <vt:lpstr>PowerPoint Presentation</vt:lpstr>
      <vt:lpstr>In order to know what is programming languages we must understand what does program mean :   </vt:lpstr>
      <vt:lpstr>Benefits of programming   There are a lot of good reasons for learning programming:  1- Programming careers have great earning potential One of the strongest and most obvious draws of learning to code is the earning potential for programming professionals. The Bureau of Labor Statistics (BLS) tracks salary and other important workforce information for programming variety of careers.      </vt:lpstr>
      <vt:lpstr>2- Learning to code offers flexibility:  Learn programming languages can help open up new areas of opportunity in your career and ultimately make you a more flexible candidate in a rapidly-shifting digital economy.     </vt:lpstr>
      <vt:lpstr>The Programming Process</vt:lpstr>
      <vt:lpstr>PowerPoint Presentation</vt:lpstr>
      <vt:lpstr>PowerPoint Presentation</vt:lpstr>
      <vt:lpstr>PowerPoint Presentation</vt:lpstr>
      <vt:lpstr>PowerPoint Presentation</vt:lpstr>
      <vt:lpstr>PowerPoint Presentation</vt:lpstr>
      <vt:lpstr>PowerPoint Presentation</vt:lpstr>
      <vt:lpstr>      Generations of programming language   The programming language in terms of their performance reliability and robustness can be grouped into five different generations:</vt:lpstr>
      <vt:lpstr>First generation languages (Machine language)  </vt:lpstr>
      <vt:lpstr>Second Generation language (Assembly Language)</vt:lpstr>
      <vt:lpstr>Third Generation languages (High-Level Languages) </vt:lpstr>
      <vt:lpstr>Fourth generation language (Task-oriented Languages)</vt:lpstr>
      <vt:lpstr>Fifth generation language (Artificial Intelligence Language)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dc:title>
  <dc:creator>Salem Ali</dc:creator>
  <cp:lastModifiedBy>Salem Ali</cp:lastModifiedBy>
  <cp:revision>37</cp:revision>
  <dcterms:created xsi:type="dcterms:W3CDTF">2019-10-19T12:49:39Z</dcterms:created>
  <dcterms:modified xsi:type="dcterms:W3CDTF">2019-11-23T22:15:04Z</dcterms:modified>
</cp:coreProperties>
</file>