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9" r:id="rId2"/>
    <p:sldId id="262" r:id="rId3"/>
    <p:sldId id="257" r:id="rId4"/>
    <p:sldId id="261" r:id="rId5"/>
    <p:sldId id="273" r:id="rId6"/>
    <p:sldId id="263" r:id="rId7"/>
    <p:sldId id="258" r:id="rId8"/>
    <p:sldId id="256" r:id="rId9"/>
    <p:sldId id="264" r:id="rId10"/>
    <p:sldId id="265" r:id="rId11"/>
    <p:sldId id="266" r:id="rId12"/>
    <p:sldId id="268" r:id="rId13"/>
    <p:sldId id="269" r:id="rId14"/>
    <p:sldId id="270" r:id="rId15"/>
    <p:sldId id="271" r:id="rId16"/>
    <p:sldId id="274" r:id="rId17"/>
    <p:sldId id="260"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5529" autoAdjust="0"/>
  </p:normalViewPr>
  <p:slideViewPr>
    <p:cSldViewPr snapToGrid="0">
      <p:cViewPr varScale="1">
        <p:scale>
          <a:sx n="87" d="100"/>
          <a:sy n="87" d="100"/>
        </p:scale>
        <p:origin x="437" y="77"/>
      </p:cViewPr>
      <p:guideLst/>
    </p:cSldViewPr>
  </p:slideViewPr>
  <p:outlineViewPr>
    <p:cViewPr>
      <p:scale>
        <a:sx n="33" d="100"/>
        <a:sy n="33" d="100"/>
      </p:scale>
      <p:origin x="0" y="-68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E34C85-9F64-47D9-BED1-1A786926D0F5}" type="datetimeFigureOut">
              <a:rPr lang="en-MY" smtClean="0"/>
              <a:t>24/12/2020</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3F0433-E16D-4061-8988-4CD5293ED606}" type="slidenum">
              <a:rPr lang="en-MY" smtClean="0"/>
              <a:t>‹#›</a:t>
            </a:fld>
            <a:endParaRPr lang="en-MY"/>
          </a:p>
        </p:txBody>
      </p:sp>
    </p:spTree>
    <p:extLst>
      <p:ext uri="{BB962C8B-B14F-4D97-AF65-F5344CB8AC3E}">
        <p14:creationId xmlns:p14="http://schemas.microsoft.com/office/powerpoint/2010/main" val="748905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DF3F0433-E16D-4061-8988-4CD5293ED606}" type="slidenum">
              <a:rPr lang="en-MY" smtClean="0"/>
              <a:t>7</a:t>
            </a:fld>
            <a:endParaRPr lang="en-MY"/>
          </a:p>
        </p:txBody>
      </p:sp>
    </p:spTree>
    <p:extLst>
      <p:ext uri="{BB962C8B-B14F-4D97-AF65-F5344CB8AC3E}">
        <p14:creationId xmlns:p14="http://schemas.microsoft.com/office/powerpoint/2010/main" val="676462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5"/>
          </p:nvPr>
        </p:nvSpPr>
        <p:spPr/>
        <p:txBody>
          <a:bodyPr/>
          <a:lstStyle/>
          <a:p>
            <a:fld id="{DF3F0433-E16D-4061-8988-4CD5293ED606}" type="slidenum">
              <a:rPr lang="en-MY" smtClean="0"/>
              <a:t>18</a:t>
            </a:fld>
            <a:endParaRPr lang="en-MY"/>
          </a:p>
        </p:txBody>
      </p:sp>
    </p:spTree>
    <p:extLst>
      <p:ext uri="{BB962C8B-B14F-4D97-AF65-F5344CB8AC3E}">
        <p14:creationId xmlns:p14="http://schemas.microsoft.com/office/powerpoint/2010/main" val="3906942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12/24/2020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12/24/2020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12/24/2020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12/24/2020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12/24/2020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F8718-8A4A-4A67-AEB5-08B3E2C4EF61}"/>
              </a:ext>
            </a:extLst>
          </p:cNvPr>
          <p:cNvSpPr>
            <a:spLocks noGrp="1"/>
          </p:cNvSpPr>
          <p:nvPr>
            <p:ph type="ctrTitle"/>
          </p:nvPr>
        </p:nvSpPr>
        <p:spPr>
          <a:xfrm>
            <a:off x="2125644" y="1330134"/>
            <a:ext cx="7940711" cy="1392140"/>
          </a:xfrm>
        </p:spPr>
        <p:txBody>
          <a:bodyPr/>
          <a:lstStyle/>
          <a:p>
            <a:r>
              <a:rPr lang="ms-MY" sz="4800" b="1" noProof="0" dirty="0">
                <a:latin typeface="Arial Black" panose="020B0A04020102020204" pitchFamily="34" charset="0"/>
              </a:rPr>
              <a:t>Kajian semasa </a:t>
            </a:r>
            <a:br>
              <a:rPr lang="ms-MY" sz="4800" noProof="0" dirty="0">
                <a:latin typeface="Arial Black" panose="020B0A04020102020204" pitchFamily="34" charset="0"/>
              </a:rPr>
            </a:br>
            <a:r>
              <a:rPr lang="ms-MY" sz="4000" noProof="0" dirty="0">
                <a:latin typeface="Arial" panose="020B0604020202020204" pitchFamily="34" charset="0"/>
                <a:cs typeface="Arial" panose="020B0604020202020204" pitchFamily="34" charset="0"/>
              </a:rPr>
              <a:t>falsafah &amp; isu semasa- 73</a:t>
            </a:r>
            <a:endParaRPr lang="ms-MY" sz="4800" noProof="0" dirty="0">
              <a:latin typeface="Arial" panose="020B0604020202020204" pitchFamily="34" charset="0"/>
              <a:cs typeface="Arial" panose="020B0604020202020204" pitchFamily="34" charset="0"/>
            </a:endParaRPr>
          </a:p>
        </p:txBody>
      </p:sp>
      <p:graphicFrame>
        <p:nvGraphicFramePr>
          <p:cNvPr id="4" name="Table 4">
            <a:extLst>
              <a:ext uri="{FF2B5EF4-FFF2-40B4-BE49-F238E27FC236}">
                <a16:creationId xmlns:a16="http://schemas.microsoft.com/office/drawing/2014/main" id="{A7477440-4FAF-47CC-9090-C2E6F84C2C96}"/>
              </a:ext>
            </a:extLst>
          </p:cNvPr>
          <p:cNvGraphicFramePr>
            <a:graphicFrameLocks noGrp="1"/>
          </p:cNvGraphicFramePr>
          <p:nvPr>
            <p:extLst>
              <p:ext uri="{D42A27DB-BD31-4B8C-83A1-F6EECF244321}">
                <p14:modId xmlns:p14="http://schemas.microsoft.com/office/powerpoint/2010/main" val="2233319324"/>
              </p:ext>
            </p:extLst>
          </p:nvPr>
        </p:nvGraphicFramePr>
        <p:xfrm>
          <a:off x="1708031" y="3049656"/>
          <a:ext cx="8165812" cy="2351452"/>
        </p:xfrm>
        <a:graphic>
          <a:graphicData uri="http://schemas.openxmlformats.org/drawingml/2006/table">
            <a:tbl>
              <a:tblPr firstRow="1" bandRow="1">
                <a:tableStyleId>{5C22544A-7EE6-4342-B048-85BDC9FD1C3A}</a:tableStyleId>
              </a:tblPr>
              <a:tblGrid>
                <a:gridCol w="2917338">
                  <a:extLst>
                    <a:ext uri="{9D8B030D-6E8A-4147-A177-3AD203B41FA5}">
                      <a16:colId xmlns:a16="http://schemas.microsoft.com/office/drawing/2014/main" val="2517982876"/>
                    </a:ext>
                  </a:extLst>
                </a:gridCol>
                <a:gridCol w="2545178">
                  <a:extLst>
                    <a:ext uri="{9D8B030D-6E8A-4147-A177-3AD203B41FA5}">
                      <a16:colId xmlns:a16="http://schemas.microsoft.com/office/drawing/2014/main" val="91666606"/>
                    </a:ext>
                  </a:extLst>
                </a:gridCol>
                <a:gridCol w="2703296">
                  <a:extLst>
                    <a:ext uri="{9D8B030D-6E8A-4147-A177-3AD203B41FA5}">
                      <a16:colId xmlns:a16="http://schemas.microsoft.com/office/drawing/2014/main" val="1634045204"/>
                    </a:ext>
                  </a:extLst>
                </a:gridCol>
              </a:tblGrid>
              <a:tr h="323060">
                <a:tc>
                  <a:txBody>
                    <a:bodyPr/>
                    <a:lstStyle/>
                    <a:p>
                      <a:pPr algn="ctr"/>
                      <a:r>
                        <a:rPr lang="en-US" dirty="0">
                          <a:latin typeface="Arial" panose="020B0604020202020204" pitchFamily="34" charset="0"/>
                          <a:cs typeface="Arial" panose="020B0604020202020204" pitchFamily="34" charset="0"/>
                        </a:rPr>
                        <a:t>NAMA</a:t>
                      </a:r>
                      <a:endParaRPr lang="en-MY"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NO. MATRIK</a:t>
                      </a:r>
                      <a:endParaRPr lang="en-MY"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NO. TELEFON</a:t>
                      </a:r>
                      <a:endParaRPr lang="en-MY"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61234751"/>
                  </a:ext>
                </a:extLst>
              </a:tr>
              <a:tr h="413726">
                <a:tc>
                  <a:txBody>
                    <a:bodyPr/>
                    <a:lstStyle/>
                    <a:p>
                      <a:r>
                        <a:rPr lang="ms-MY" sz="1600" noProof="0" dirty="0">
                          <a:latin typeface="Arial" panose="020B0604020202020204" pitchFamily="34" charset="0"/>
                          <a:cs typeface="Arial" panose="020B0604020202020204" pitchFamily="34" charset="0"/>
                        </a:rPr>
                        <a:t>Afif Hazmie Arsyad B. Agus</a:t>
                      </a:r>
                    </a:p>
                  </a:txBody>
                  <a:tcPr/>
                </a:tc>
                <a:tc>
                  <a:txBody>
                    <a:bodyPr/>
                    <a:lstStyle/>
                    <a:p>
                      <a:pPr algn="ctr"/>
                      <a:r>
                        <a:rPr lang="en-US" dirty="0">
                          <a:latin typeface="Arial" panose="020B0604020202020204" pitchFamily="34" charset="0"/>
                          <a:cs typeface="Arial" panose="020B0604020202020204" pitchFamily="34" charset="0"/>
                        </a:rPr>
                        <a:t>A20EC0176</a:t>
                      </a:r>
                      <a:endParaRPr lang="en-MY"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019-7910545</a:t>
                      </a:r>
                      <a:endParaRPr lang="en-MY"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92408291"/>
                  </a:ext>
                </a:extLst>
              </a:tr>
              <a:tr h="565356">
                <a:tc>
                  <a:txBody>
                    <a:bodyPr/>
                    <a:lstStyle/>
                    <a:p>
                      <a:r>
                        <a:rPr lang="ms-MY" sz="1600" noProof="0" dirty="0">
                          <a:latin typeface="Arial" panose="020B0604020202020204" pitchFamily="34" charset="0"/>
                          <a:cs typeface="Arial" panose="020B0604020202020204" pitchFamily="34" charset="0"/>
                        </a:rPr>
                        <a:t>Ahmad Aiman </a:t>
                      </a:r>
                      <a:r>
                        <a:rPr lang="ms-MY" sz="1600" noProof="0" dirty="0" err="1">
                          <a:latin typeface="Arial" panose="020B0604020202020204" pitchFamily="34" charset="0"/>
                          <a:cs typeface="Arial" panose="020B0604020202020204" pitchFamily="34" charset="0"/>
                        </a:rPr>
                        <a:t>Hafizi</a:t>
                      </a:r>
                      <a:r>
                        <a:rPr lang="ms-MY" sz="1600" noProof="0" dirty="0">
                          <a:latin typeface="Arial" panose="020B0604020202020204" pitchFamily="34" charset="0"/>
                          <a:cs typeface="Arial" panose="020B0604020202020204" pitchFamily="34" charset="0"/>
                        </a:rPr>
                        <a:t> B. Muhammad</a:t>
                      </a:r>
                    </a:p>
                  </a:txBody>
                  <a:tcPr/>
                </a:tc>
                <a:tc>
                  <a:txBody>
                    <a:bodyPr/>
                    <a:lstStyle/>
                    <a:p>
                      <a:pPr algn="ctr"/>
                      <a:r>
                        <a:rPr lang="en-US" dirty="0">
                          <a:latin typeface="Arial" panose="020B0604020202020204" pitchFamily="34" charset="0"/>
                          <a:cs typeface="Arial" panose="020B0604020202020204" pitchFamily="34" charset="0"/>
                        </a:rPr>
                        <a:t>A20EC0177</a:t>
                      </a:r>
                      <a:endParaRPr lang="en-MY" dirty="0">
                        <a:latin typeface="Arial" panose="020B0604020202020204" pitchFamily="34" charset="0"/>
                        <a:cs typeface="Arial" panose="020B0604020202020204" pitchFamily="34" charset="0"/>
                      </a:endParaRPr>
                    </a:p>
                  </a:txBody>
                  <a:tcPr/>
                </a:tc>
                <a:tc>
                  <a:txBody>
                    <a:bodyPr/>
                    <a:lstStyle/>
                    <a:p>
                      <a:pPr algn="ctr"/>
                      <a:r>
                        <a:rPr lang="en-MY" sz="1800" b="0" i="0" u="none" strike="noStrike" kern="1200" dirty="0">
                          <a:solidFill>
                            <a:schemeClr val="dk1"/>
                          </a:solidFill>
                          <a:effectLst/>
                          <a:latin typeface="Arial" panose="020B0604020202020204" pitchFamily="34" charset="0"/>
                          <a:ea typeface="+mn-ea"/>
                          <a:cs typeface="Arial" panose="020B0604020202020204" pitchFamily="34" charset="0"/>
                        </a:rPr>
                        <a:t>013-626 1153</a:t>
                      </a:r>
                      <a:endParaRPr lang="en-MY"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46340317"/>
                  </a:ext>
                </a:extLst>
              </a:tr>
              <a:tr h="413726">
                <a:tc>
                  <a:txBody>
                    <a:bodyPr/>
                    <a:lstStyle/>
                    <a:p>
                      <a:r>
                        <a:rPr lang="ms-MY" sz="1600" noProof="0">
                          <a:latin typeface="Arial" panose="020B0604020202020204" pitchFamily="34" charset="0"/>
                          <a:cs typeface="Arial" panose="020B0604020202020204" pitchFamily="34" charset="0"/>
                        </a:rPr>
                        <a:t>Luqman Ariff B. Noor Azhar</a:t>
                      </a:r>
                    </a:p>
                  </a:txBody>
                  <a:tcPr/>
                </a:tc>
                <a:tc>
                  <a:txBody>
                    <a:bodyPr/>
                    <a:lstStyle/>
                    <a:p>
                      <a:pPr algn="ctr"/>
                      <a:r>
                        <a:rPr lang="en-US" dirty="0">
                          <a:latin typeface="Arial" panose="020B0604020202020204" pitchFamily="34" charset="0"/>
                          <a:cs typeface="Arial" panose="020B0604020202020204" pitchFamily="34" charset="0"/>
                        </a:rPr>
                        <a:t>A20EC0202</a:t>
                      </a:r>
                      <a:endParaRPr lang="en-MY" dirty="0">
                        <a:latin typeface="Arial" panose="020B0604020202020204" pitchFamily="34" charset="0"/>
                        <a:cs typeface="Arial" panose="020B0604020202020204" pitchFamily="34" charset="0"/>
                      </a:endParaRPr>
                    </a:p>
                  </a:txBody>
                  <a:tcPr/>
                </a:tc>
                <a:tc>
                  <a:txBody>
                    <a:bodyPr/>
                    <a:lstStyle/>
                    <a:p>
                      <a:pPr algn="ctr"/>
                      <a:r>
                        <a:rPr lang="en-MY" sz="1800" b="0" i="0" u="none" strike="noStrike" kern="1200" dirty="0">
                          <a:solidFill>
                            <a:schemeClr val="dk1"/>
                          </a:solidFill>
                          <a:effectLst/>
                          <a:latin typeface="Arial" panose="020B0604020202020204" pitchFamily="34" charset="0"/>
                          <a:ea typeface="+mn-ea"/>
                          <a:cs typeface="Arial" panose="020B0604020202020204" pitchFamily="34" charset="0"/>
                        </a:rPr>
                        <a:t>013-668 3008</a:t>
                      </a:r>
                      <a:endParaRPr lang="en-MY"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86642125"/>
                  </a:ext>
                </a:extLst>
              </a:tr>
              <a:tr h="565356">
                <a:tc>
                  <a:txBody>
                    <a:bodyPr/>
                    <a:lstStyle/>
                    <a:p>
                      <a:r>
                        <a:rPr lang="ms-MY" sz="1600" noProof="0" dirty="0">
                          <a:latin typeface="Arial" panose="020B0604020202020204" pitchFamily="34" charset="0"/>
                          <a:cs typeface="Arial" panose="020B0604020202020204" pitchFamily="34" charset="0"/>
                        </a:rPr>
                        <a:t>Muhammad Imran B. Mohd </a:t>
                      </a:r>
                      <a:r>
                        <a:rPr lang="ms-MY" sz="1600" noProof="0" dirty="0" err="1">
                          <a:latin typeface="Arial" panose="020B0604020202020204" pitchFamily="34" charset="0"/>
                          <a:cs typeface="Arial" panose="020B0604020202020204" pitchFamily="34" charset="0"/>
                        </a:rPr>
                        <a:t>Shukri</a:t>
                      </a:r>
                      <a:endParaRPr lang="ms-MY" sz="1600" noProof="0" dirty="0">
                        <a:latin typeface="Arial" panose="020B0604020202020204" pitchFamily="34" charset="0"/>
                        <a:cs typeface="Arial" panose="020B0604020202020204" pitchFamily="34" charset="0"/>
                      </a:endParaRPr>
                    </a:p>
                  </a:txBody>
                  <a:tcPr/>
                </a:tc>
                <a:tc>
                  <a:txBody>
                    <a:bodyPr/>
                    <a:lstStyle/>
                    <a:p>
                      <a:pPr algn="ctr"/>
                      <a:r>
                        <a:rPr lang="en-US" dirty="0">
                          <a:latin typeface="Arial" panose="020B0604020202020204" pitchFamily="34" charset="0"/>
                          <a:cs typeface="Arial" panose="020B0604020202020204" pitchFamily="34" charset="0"/>
                        </a:rPr>
                        <a:t>A20EC0213</a:t>
                      </a:r>
                      <a:endParaRPr lang="en-MY" dirty="0">
                        <a:latin typeface="Arial" panose="020B0604020202020204" pitchFamily="34" charset="0"/>
                        <a:cs typeface="Arial" panose="020B0604020202020204" pitchFamily="34" charset="0"/>
                      </a:endParaRPr>
                    </a:p>
                  </a:txBody>
                  <a:tcPr/>
                </a:tc>
                <a:tc>
                  <a:txBody>
                    <a:bodyPr/>
                    <a:lstStyle/>
                    <a:p>
                      <a:pPr algn="ctr"/>
                      <a:r>
                        <a:rPr lang="en-MY" sz="1800" b="0" i="0" u="none" strike="noStrike" kern="1200" dirty="0">
                          <a:solidFill>
                            <a:schemeClr val="dk1"/>
                          </a:solidFill>
                          <a:effectLst/>
                          <a:latin typeface="Arial" panose="020B0604020202020204" pitchFamily="34" charset="0"/>
                          <a:ea typeface="+mn-ea"/>
                          <a:cs typeface="Arial" panose="020B0604020202020204" pitchFamily="34" charset="0"/>
                        </a:rPr>
                        <a:t>011-3658 4107</a:t>
                      </a:r>
                      <a:endParaRPr lang="en-MY"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27933451"/>
                  </a:ext>
                </a:extLst>
              </a:tr>
            </a:tbl>
          </a:graphicData>
        </a:graphic>
      </p:graphicFrame>
    </p:spTree>
    <p:extLst>
      <p:ext uri="{BB962C8B-B14F-4D97-AF65-F5344CB8AC3E}">
        <p14:creationId xmlns:p14="http://schemas.microsoft.com/office/powerpoint/2010/main" val="15165987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84F12-6681-A843-A267-C745A9E0E374}"/>
              </a:ext>
            </a:extLst>
          </p:cNvPr>
          <p:cNvSpPr>
            <a:spLocks noGrp="1"/>
          </p:cNvSpPr>
          <p:nvPr>
            <p:ph type="title"/>
          </p:nvPr>
        </p:nvSpPr>
        <p:spPr>
          <a:xfrm>
            <a:off x="1295400" y="920261"/>
            <a:ext cx="9601200" cy="1295400"/>
          </a:xfrm>
        </p:spPr>
        <p:txBody>
          <a:bodyPr>
            <a:normAutofit/>
          </a:bodyPr>
          <a:lstStyle/>
          <a:p>
            <a:r>
              <a:rPr lang="ms-MY" sz="3600" noProof="0" dirty="0">
                <a:latin typeface="Arial Black" panose="020B0A04020102020204" pitchFamily="34" charset="0"/>
              </a:rPr>
              <a:t>Instrumen Kajian (SOAL SELIDIK)</a:t>
            </a:r>
          </a:p>
        </p:txBody>
      </p:sp>
      <p:sp>
        <p:nvSpPr>
          <p:cNvPr id="3" name="Content Placeholder 2">
            <a:extLst>
              <a:ext uri="{FF2B5EF4-FFF2-40B4-BE49-F238E27FC236}">
                <a16:creationId xmlns:a16="http://schemas.microsoft.com/office/drawing/2014/main" id="{761D4956-84E4-B948-A31E-6EB2305828DA}"/>
              </a:ext>
            </a:extLst>
          </p:cNvPr>
          <p:cNvSpPr>
            <a:spLocks noGrp="1"/>
          </p:cNvSpPr>
          <p:nvPr>
            <p:ph idx="1"/>
          </p:nvPr>
        </p:nvSpPr>
        <p:spPr/>
        <p:txBody>
          <a:bodyPr/>
          <a:lstStyle/>
          <a:p>
            <a:pPr algn="just"/>
            <a:r>
              <a:rPr lang="ms-MY" noProof="0" dirty="0">
                <a:latin typeface="Arial" panose="020B0604020202020204" pitchFamily="34" charset="0"/>
                <a:cs typeface="Arial" panose="020B0604020202020204" pitchFamily="34" charset="0"/>
              </a:rPr>
              <a:t>Kajian ini melibatkan penggunaan kaedah soal selidik iaitu ‘Google Form’ yang merupakan borang atas talian.</a:t>
            </a:r>
          </a:p>
          <a:p>
            <a:pPr algn="just"/>
            <a:r>
              <a:rPr lang="ms-MY" noProof="0" dirty="0">
                <a:latin typeface="Arial" panose="020B0604020202020204" pitchFamily="34" charset="0"/>
                <a:cs typeface="Arial" panose="020B0604020202020204" pitchFamily="34" charset="0"/>
              </a:rPr>
              <a:t>Disebabkan negara kita sedang melaksanakan Perintah Kawalan Pergerakan Pemulihan (PKPP) di kebanyakan negeri, proses untuk mengedarkan boring secara fizikal agak terbatas.</a:t>
            </a:r>
          </a:p>
          <a:p>
            <a:pPr algn="just"/>
            <a:r>
              <a:rPr lang="ms-MY" noProof="0" dirty="0">
                <a:latin typeface="Arial" panose="020B0604020202020204" pitchFamily="34" charset="0"/>
                <a:cs typeface="Arial" panose="020B0604020202020204" pitchFamily="34" charset="0"/>
              </a:rPr>
              <a:t>Bahagian pertama adalah mengenai latar belakang responden seperti status sebagai rakyat yang menetap di Johor dan umur responden.</a:t>
            </a:r>
          </a:p>
          <a:p>
            <a:pPr algn="just"/>
            <a:r>
              <a:rPr lang="ms-MY" noProof="0" dirty="0">
                <a:latin typeface="Arial" panose="020B0604020202020204" pitchFamily="34" charset="0"/>
                <a:cs typeface="Arial" panose="020B0604020202020204" pitchFamily="34" charset="0"/>
              </a:rPr>
              <a:t>Bahagian </a:t>
            </a:r>
            <a:r>
              <a:rPr lang="ms-MY" noProof="0" dirty="0" err="1">
                <a:latin typeface="Arial" panose="020B0604020202020204" pitchFamily="34" charset="0"/>
                <a:cs typeface="Arial" panose="020B0604020202020204" pitchFamily="34" charset="0"/>
              </a:rPr>
              <a:t>kedua</a:t>
            </a:r>
            <a:r>
              <a:rPr lang="ms-MY" noProof="0" dirty="0">
                <a:latin typeface="Arial" panose="020B0604020202020204" pitchFamily="34" charset="0"/>
                <a:cs typeface="Arial" panose="020B0604020202020204" pitchFamily="34" charset="0"/>
              </a:rPr>
              <a:t> pula mengenai tahap kecaknaan isu gelandangan itu sendiri iaitu pandangan terhadap isu gelandangan, punca isu gelandangan dan 7 soalan yang lain.</a:t>
            </a:r>
          </a:p>
          <a:p>
            <a:pPr marL="0" indent="0">
              <a:buNone/>
            </a:pPr>
            <a:endParaRPr lang="ms-MY" noProof="0" dirty="0"/>
          </a:p>
          <a:p>
            <a:endParaRPr lang="ms-MY" noProof="0" dirty="0"/>
          </a:p>
        </p:txBody>
      </p:sp>
    </p:spTree>
    <p:extLst>
      <p:ext uri="{BB962C8B-B14F-4D97-AF65-F5344CB8AC3E}">
        <p14:creationId xmlns:p14="http://schemas.microsoft.com/office/powerpoint/2010/main" val="21131009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4112D-7368-E74E-B90D-CEF697475454}"/>
              </a:ext>
            </a:extLst>
          </p:cNvPr>
          <p:cNvSpPr>
            <a:spLocks noGrp="1"/>
          </p:cNvSpPr>
          <p:nvPr>
            <p:ph type="title"/>
          </p:nvPr>
        </p:nvSpPr>
        <p:spPr>
          <a:xfrm>
            <a:off x="1295400" y="1253993"/>
            <a:ext cx="9601200" cy="891330"/>
          </a:xfrm>
        </p:spPr>
        <p:txBody>
          <a:bodyPr>
            <a:normAutofit/>
          </a:bodyPr>
          <a:lstStyle/>
          <a:p>
            <a:pPr algn="ctr"/>
            <a:r>
              <a:rPr lang="ms-MY" sz="3600" noProof="0" dirty="0">
                <a:latin typeface="Arial Black" panose="020B0A04020102020204" pitchFamily="34" charset="0"/>
              </a:rPr>
              <a:t>Instrumen Kajian (Pemerhatian)</a:t>
            </a:r>
          </a:p>
        </p:txBody>
      </p:sp>
      <p:sp>
        <p:nvSpPr>
          <p:cNvPr id="3" name="Content Placeholder 2">
            <a:extLst>
              <a:ext uri="{FF2B5EF4-FFF2-40B4-BE49-F238E27FC236}">
                <a16:creationId xmlns:a16="http://schemas.microsoft.com/office/drawing/2014/main" id="{BFA1A519-0A9C-294F-9927-719A779740C1}"/>
              </a:ext>
            </a:extLst>
          </p:cNvPr>
          <p:cNvSpPr>
            <a:spLocks noGrp="1"/>
          </p:cNvSpPr>
          <p:nvPr>
            <p:ph idx="1"/>
          </p:nvPr>
        </p:nvSpPr>
        <p:spPr>
          <a:xfrm>
            <a:off x="1295400" y="2584938"/>
            <a:ext cx="9601200" cy="1925516"/>
          </a:xfrm>
        </p:spPr>
        <p:txBody>
          <a:bodyPr/>
          <a:lstStyle/>
          <a:p>
            <a:pPr algn="just"/>
            <a:r>
              <a:rPr lang="ms-MY" noProof="0" dirty="0">
                <a:latin typeface="Arial" panose="020B0604020202020204" pitchFamily="34" charset="0"/>
                <a:cs typeface="Arial" panose="020B0604020202020204" pitchFamily="34" charset="0"/>
              </a:rPr>
              <a:t>Salah seorang penulis yang tinggal di Johor beberapa kali sering melihat golongan gelandangan di sekitar Bandaraya Johor Bahru. </a:t>
            </a:r>
          </a:p>
          <a:p>
            <a:pPr algn="just"/>
            <a:r>
              <a:rPr lang="ms-MY" noProof="0" dirty="0">
                <a:latin typeface="Arial" panose="020B0604020202020204" pitchFamily="34" charset="0"/>
                <a:cs typeface="Arial" panose="020B0604020202020204" pitchFamily="34" charset="0"/>
              </a:rPr>
              <a:t>Seterusnya, merasakan bahawa isu gelandangan di Johor layak diberi perhatian dan kajian.</a:t>
            </a:r>
          </a:p>
          <a:p>
            <a:pPr marL="0" indent="0">
              <a:buNone/>
            </a:pPr>
            <a:endParaRPr lang="ms-MY" noProof="0" dirty="0"/>
          </a:p>
        </p:txBody>
      </p:sp>
    </p:spTree>
    <p:extLst>
      <p:ext uri="{BB962C8B-B14F-4D97-AF65-F5344CB8AC3E}">
        <p14:creationId xmlns:p14="http://schemas.microsoft.com/office/powerpoint/2010/main" val="25961561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1BAE2-9C31-400E-8902-8E8A94B58387}"/>
              </a:ext>
            </a:extLst>
          </p:cNvPr>
          <p:cNvSpPr>
            <a:spLocks noGrp="1"/>
          </p:cNvSpPr>
          <p:nvPr>
            <p:ph type="ctrTitle"/>
          </p:nvPr>
        </p:nvSpPr>
        <p:spPr>
          <a:xfrm>
            <a:off x="1499088" y="1263040"/>
            <a:ext cx="9193823" cy="3177075"/>
          </a:xfrm>
        </p:spPr>
        <p:txBody>
          <a:bodyPr/>
          <a:lstStyle/>
          <a:p>
            <a:r>
              <a:rPr lang="ms-MY" noProof="0" dirty="0">
                <a:latin typeface="Arial Black" panose="020B0A04020102020204" pitchFamily="34" charset="0"/>
              </a:rPr>
              <a:t>Permasalahan Kajian</a:t>
            </a:r>
          </a:p>
        </p:txBody>
      </p:sp>
    </p:spTree>
    <p:extLst>
      <p:ext uri="{BB962C8B-B14F-4D97-AF65-F5344CB8AC3E}">
        <p14:creationId xmlns:p14="http://schemas.microsoft.com/office/powerpoint/2010/main" val="7859885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29C6C9F-900D-4F11-A166-7382B9F05EF5}"/>
              </a:ext>
            </a:extLst>
          </p:cNvPr>
          <p:cNvGrpSpPr/>
          <p:nvPr/>
        </p:nvGrpSpPr>
        <p:grpSpPr>
          <a:xfrm>
            <a:off x="2652674" y="1047042"/>
            <a:ext cx="4109530" cy="959181"/>
            <a:chOff x="1465712" y="1047041"/>
            <a:chExt cx="4109530" cy="959181"/>
          </a:xfrm>
        </p:grpSpPr>
        <p:sp>
          <p:nvSpPr>
            <p:cNvPr id="31" name="Freeform: Shape 30">
              <a:extLst>
                <a:ext uri="{FF2B5EF4-FFF2-40B4-BE49-F238E27FC236}">
                  <a16:creationId xmlns:a16="http://schemas.microsoft.com/office/drawing/2014/main" id="{D8393F5E-3E18-4185-9E02-64FA1742010A}"/>
                </a:ext>
              </a:extLst>
            </p:cNvPr>
            <p:cNvSpPr/>
            <p:nvPr/>
          </p:nvSpPr>
          <p:spPr>
            <a:xfrm>
              <a:off x="4033917" y="1142280"/>
              <a:ext cx="1541325" cy="863942"/>
            </a:xfrm>
            <a:custGeom>
              <a:avLst/>
              <a:gdLst>
                <a:gd name="connsiteX0" fmla="*/ 1346036 w 1541325"/>
                <a:gd name="connsiteY0" fmla="*/ 0 h 863942"/>
                <a:gd name="connsiteX1" fmla="*/ 1400856 w 1541325"/>
                <a:gd name="connsiteY1" fmla="*/ 45231 h 863942"/>
                <a:gd name="connsiteX2" fmla="*/ 1541325 w 1541325"/>
                <a:gd name="connsiteY2" fmla="*/ 384352 h 863942"/>
                <a:gd name="connsiteX3" fmla="*/ 1541324 w 1541325"/>
                <a:gd name="connsiteY3" fmla="*/ 384352 h 863942"/>
                <a:gd name="connsiteX4" fmla="*/ 1061734 w 1541325"/>
                <a:gd name="connsiteY4" fmla="*/ 863942 h 863942"/>
                <a:gd name="connsiteX5" fmla="*/ 0 w 1541325"/>
                <a:gd name="connsiteY5" fmla="*/ 863942 h 863942"/>
                <a:gd name="connsiteX6" fmla="*/ 74684 w 1541325"/>
                <a:gd name="connsiteY6" fmla="*/ 771574 h 863942"/>
                <a:gd name="connsiteX7" fmla="*/ 1296202 w 1541325"/>
                <a:gd name="connsiteY7" fmla="*/ 11851 h 863942"/>
                <a:gd name="connsiteX8" fmla="*/ 1346036 w 1541325"/>
                <a:gd name="connsiteY8" fmla="*/ 0 h 863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41325" h="863942">
                  <a:moveTo>
                    <a:pt x="1346036" y="0"/>
                  </a:moveTo>
                  <a:lnTo>
                    <a:pt x="1400856" y="45231"/>
                  </a:lnTo>
                  <a:cubicBezTo>
                    <a:pt x="1487645" y="132019"/>
                    <a:pt x="1541325" y="251917"/>
                    <a:pt x="1541325" y="384352"/>
                  </a:cubicBezTo>
                  <a:lnTo>
                    <a:pt x="1541324" y="384352"/>
                  </a:lnTo>
                  <a:cubicBezTo>
                    <a:pt x="1541324" y="649222"/>
                    <a:pt x="1326604" y="863942"/>
                    <a:pt x="1061734" y="863942"/>
                  </a:cubicBezTo>
                  <a:lnTo>
                    <a:pt x="0" y="863942"/>
                  </a:lnTo>
                  <a:lnTo>
                    <a:pt x="74684" y="771574"/>
                  </a:lnTo>
                  <a:cubicBezTo>
                    <a:pt x="389610" y="418652"/>
                    <a:pt x="812318" y="151043"/>
                    <a:pt x="1296202" y="11851"/>
                  </a:cubicBezTo>
                  <a:lnTo>
                    <a:pt x="1346036" y="0"/>
                  </a:lnTo>
                  <a:close/>
                </a:path>
              </a:pathLst>
            </a:custGeom>
            <a:solidFill>
              <a:srgbClr val="9999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dirty="0"/>
            </a:p>
          </p:txBody>
        </p:sp>
        <p:sp>
          <p:nvSpPr>
            <p:cNvPr id="26" name="Freeform: Shape 25">
              <a:extLst>
                <a:ext uri="{FF2B5EF4-FFF2-40B4-BE49-F238E27FC236}">
                  <a16:creationId xmlns:a16="http://schemas.microsoft.com/office/drawing/2014/main" id="{5B8D9B08-8D9E-496E-92D4-616F7E7EC35F}"/>
                </a:ext>
              </a:extLst>
            </p:cNvPr>
            <p:cNvSpPr/>
            <p:nvPr/>
          </p:nvSpPr>
          <p:spPr>
            <a:xfrm>
              <a:off x="1465712" y="1047041"/>
              <a:ext cx="3914240" cy="959180"/>
            </a:xfrm>
            <a:custGeom>
              <a:avLst/>
              <a:gdLst>
                <a:gd name="connsiteX0" fmla="*/ 479590 w 3914240"/>
                <a:gd name="connsiteY0" fmla="*/ 0 h 959180"/>
                <a:gd name="connsiteX1" fmla="*/ 3629939 w 3914240"/>
                <a:gd name="connsiteY1" fmla="*/ 0 h 959180"/>
                <a:gd name="connsiteX2" fmla="*/ 3898082 w 3914240"/>
                <a:gd name="connsiteY2" fmla="*/ 81907 h 959180"/>
                <a:gd name="connsiteX3" fmla="*/ 3914240 w 3914240"/>
                <a:gd name="connsiteY3" fmla="*/ 95238 h 959180"/>
                <a:gd name="connsiteX4" fmla="*/ 3864406 w 3914240"/>
                <a:gd name="connsiteY4" fmla="*/ 107089 h 959180"/>
                <a:gd name="connsiteX5" fmla="*/ 2642888 w 3914240"/>
                <a:gd name="connsiteY5" fmla="*/ 866812 h 959180"/>
                <a:gd name="connsiteX6" fmla="*/ 2568204 w 3914240"/>
                <a:gd name="connsiteY6" fmla="*/ 959180 h 959180"/>
                <a:gd name="connsiteX7" fmla="*/ 479590 w 3914240"/>
                <a:gd name="connsiteY7" fmla="*/ 959179 h 959180"/>
                <a:gd name="connsiteX8" fmla="*/ 9744 w 3914240"/>
                <a:gd name="connsiteY8" fmla="*/ 576243 h 959180"/>
                <a:gd name="connsiteX9" fmla="*/ 0 w 3914240"/>
                <a:gd name="connsiteY9" fmla="*/ 479589 h 959180"/>
                <a:gd name="connsiteX10" fmla="*/ 9744 w 3914240"/>
                <a:gd name="connsiteY10" fmla="*/ 382936 h 959180"/>
                <a:gd name="connsiteX11" fmla="*/ 479590 w 3914240"/>
                <a:gd name="connsiteY11"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14240" h="959180">
                  <a:moveTo>
                    <a:pt x="479590" y="0"/>
                  </a:moveTo>
                  <a:lnTo>
                    <a:pt x="3629939" y="0"/>
                  </a:lnTo>
                  <a:cubicBezTo>
                    <a:pt x="3729265" y="0"/>
                    <a:pt x="3821539" y="30195"/>
                    <a:pt x="3898082" y="81907"/>
                  </a:cubicBezTo>
                  <a:lnTo>
                    <a:pt x="3914240" y="95238"/>
                  </a:lnTo>
                  <a:lnTo>
                    <a:pt x="3864406" y="107089"/>
                  </a:lnTo>
                  <a:cubicBezTo>
                    <a:pt x="3380522" y="246281"/>
                    <a:pt x="2957814" y="513890"/>
                    <a:pt x="2642888" y="866812"/>
                  </a:cubicBezTo>
                  <a:lnTo>
                    <a:pt x="2568204" y="959180"/>
                  </a:lnTo>
                  <a:lnTo>
                    <a:pt x="479590" y="959179"/>
                  </a:lnTo>
                  <a:cubicBezTo>
                    <a:pt x="247829" y="959179"/>
                    <a:pt x="54464" y="794784"/>
                    <a:pt x="9744" y="576243"/>
                  </a:cubicBezTo>
                  <a:lnTo>
                    <a:pt x="0" y="479589"/>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Tidak boleh menemui</a:t>
              </a:r>
            </a:p>
            <a:p>
              <a:pPr algn="ctr"/>
              <a:r>
                <a:rPr lang="ms-MY" dirty="0">
                  <a:solidFill>
                    <a:schemeClr val="tx1"/>
                  </a:solidFill>
                  <a:latin typeface="Arial" panose="020B0604020202020204" pitchFamily="34" charset="0"/>
                  <a:cs typeface="Arial" panose="020B0604020202020204" pitchFamily="34" charset="0"/>
                </a:rPr>
                <a:t> responden</a:t>
              </a:r>
            </a:p>
          </p:txBody>
        </p:sp>
        <p:sp>
          <p:nvSpPr>
            <p:cNvPr id="35" name="Rectangle 34">
              <a:extLst>
                <a:ext uri="{FF2B5EF4-FFF2-40B4-BE49-F238E27FC236}">
                  <a16:creationId xmlns:a16="http://schemas.microsoft.com/office/drawing/2014/main" id="{FB8E4E59-F127-4D53-98D2-172042B2D709}"/>
                </a:ext>
              </a:extLst>
            </p:cNvPr>
            <p:cNvSpPr/>
            <p:nvPr/>
          </p:nvSpPr>
          <p:spPr>
            <a:xfrm>
              <a:off x="4847784" y="1273185"/>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1</a:t>
              </a:r>
              <a:endParaRPr lang="en-MY" dirty="0"/>
            </a:p>
          </p:txBody>
        </p:sp>
      </p:grpSp>
      <p:grpSp>
        <p:nvGrpSpPr>
          <p:cNvPr id="3" name="Group 2">
            <a:extLst>
              <a:ext uri="{FF2B5EF4-FFF2-40B4-BE49-F238E27FC236}">
                <a16:creationId xmlns:a16="http://schemas.microsoft.com/office/drawing/2014/main" id="{B117585E-C97C-4EE2-A1EB-D8D58706AAC4}"/>
              </a:ext>
            </a:extLst>
          </p:cNvPr>
          <p:cNvGrpSpPr/>
          <p:nvPr/>
        </p:nvGrpSpPr>
        <p:grpSpPr>
          <a:xfrm>
            <a:off x="1270423" y="2949255"/>
            <a:ext cx="4109529" cy="959180"/>
            <a:chOff x="538671" y="2949409"/>
            <a:chExt cx="4109529" cy="959180"/>
          </a:xfrm>
        </p:grpSpPr>
        <p:sp>
          <p:nvSpPr>
            <p:cNvPr id="30" name="Freeform: Shape 29">
              <a:extLst>
                <a:ext uri="{FF2B5EF4-FFF2-40B4-BE49-F238E27FC236}">
                  <a16:creationId xmlns:a16="http://schemas.microsoft.com/office/drawing/2014/main" id="{E0B0748A-F595-4C60-AA42-26BC72143CE6}"/>
                </a:ext>
              </a:extLst>
            </p:cNvPr>
            <p:cNvSpPr/>
            <p:nvPr/>
          </p:nvSpPr>
          <p:spPr>
            <a:xfrm>
              <a:off x="3520477" y="2949409"/>
              <a:ext cx="1127723" cy="959180"/>
            </a:xfrm>
            <a:custGeom>
              <a:avLst/>
              <a:gdLst>
                <a:gd name="connsiteX0" fmla="*/ 52249 w 1127723"/>
                <a:gd name="connsiteY0" fmla="*/ 0 h 959180"/>
                <a:gd name="connsiteX1" fmla="*/ 648133 w 1127723"/>
                <a:gd name="connsiteY1" fmla="*/ 0 h 959180"/>
                <a:gd name="connsiteX2" fmla="*/ 1127723 w 1127723"/>
                <a:gd name="connsiteY2" fmla="*/ 479590 h 959180"/>
                <a:gd name="connsiteX3" fmla="*/ 1127722 w 1127723"/>
                <a:gd name="connsiteY3" fmla="*/ 479590 h 959180"/>
                <a:gd name="connsiteX4" fmla="*/ 648132 w 1127723"/>
                <a:gd name="connsiteY4" fmla="*/ 959180 h 959180"/>
                <a:gd name="connsiteX5" fmla="*/ 52249 w 1127723"/>
                <a:gd name="connsiteY5" fmla="*/ 959180 h 959180"/>
                <a:gd name="connsiteX6" fmla="*/ 13297 w 1127723"/>
                <a:gd name="connsiteY6" fmla="*/ 723131 h 959180"/>
                <a:gd name="connsiteX7" fmla="*/ 0 w 1127723"/>
                <a:gd name="connsiteY7" fmla="*/ 479590 h 959180"/>
                <a:gd name="connsiteX8" fmla="*/ 13297 w 1127723"/>
                <a:gd name="connsiteY8" fmla="*/ 236049 h 959180"/>
                <a:gd name="connsiteX9" fmla="*/ 52249 w 1127723"/>
                <a:gd name="connsiteY9"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7723" h="959180">
                  <a:moveTo>
                    <a:pt x="52249" y="0"/>
                  </a:moveTo>
                  <a:lnTo>
                    <a:pt x="648133" y="0"/>
                  </a:lnTo>
                  <a:cubicBezTo>
                    <a:pt x="913003" y="0"/>
                    <a:pt x="1127723" y="214720"/>
                    <a:pt x="1127723" y="479590"/>
                  </a:cubicBezTo>
                  <a:lnTo>
                    <a:pt x="1127722" y="479590"/>
                  </a:lnTo>
                  <a:cubicBezTo>
                    <a:pt x="1127722" y="744460"/>
                    <a:pt x="913002" y="959180"/>
                    <a:pt x="648132" y="959180"/>
                  </a:cubicBezTo>
                  <a:lnTo>
                    <a:pt x="52249" y="959180"/>
                  </a:lnTo>
                  <a:lnTo>
                    <a:pt x="13297" y="723131"/>
                  </a:lnTo>
                  <a:cubicBezTo>
                    <a:pt x="4504" y="643057"/>
                    <a:pt x="0" y="561810"/>
                    <a:pt x="0" y="479590"/>
                  </a:cubicBezTo>
                  <a:cubicBezTo>
                    <a:pt x="0" y="397370"/>
                    <a:pt x="4504" y="316123"/>
                    <a:pt x="13297" y="236049"/>
                  </a:cubicBezTo>
                  <a:lnTo>
                    <a:pt x="52249" y="0"/>
                  </a:lnTo>
                  <a:close/>
                </a:path>
              </a:pathLst>
            </a:cu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3" name="Freeform: Shape 22">
              <a:extLst>
                <a:ext uri="{FF2B5EF4-FFF2-40B4-BE49-F238E27FC236}">
                  <a16:creationId xmlns:a16="http://schemas.microsoft.com/office/drawing/2014/main" id="{024EC02E-F167-4296-A0FA-11EEE98F2266}"/>
                </a:ext>
              </a:extLst>
            </p:cNvPr>
            <p:cNvSpPr/>
            <p:nvPr/>
          </p:nvSpPr>
          <p:spPr>
            <a:xfrm>
              <a:off x="538671" y="2949409"/>
              <a:ext cx="3034055" cy="959180"/>
            </a:xfrm>
            <a:custGeom>
              <a:avLst/>
              <a:gdLst>
                <a:gd name="connsiteX0" fmla="*/ 479590 w 3034055"/>
                <a:gd name="connsiteY0" fmla="*/ 0 h 959180"/>
                <a:gd name="connsiteX1" fmla="*/ 3034055 w 3034055"/>
                <a:gd name="connsiteY1" fmla="*/ 0 h 959180"/>
                <a:gd name="connsiteX2" fmla="*/ 2995103 w 3034055"/>
                <a:gd name="connsiteY2" fmla="*/ 236049 h 959180"/>
                <a:gd name="connsiteX3" fmla="*/ 2981806 w 3034055"/>
                <a:gd name="connsiteY3" fmla="*/ 479590 h 959180"/>
                <a:gd name="connsiteX4" fmla="*/ 2995103 w 3034055"/>
                <a:gd name="connsiteY4" fmla="*/ 723131 h 959180"/>
                <a:gd name="connsiteX5" fmla="*/ 3034055 w 3034055"/>
                <a:gd name="connsiteY5" fmla="*/ 959180 h 959180"/>
                <a:gd name="connsiteX6" fmla="*/ 479590 w 3034055"/>
                <a:gd name="connsiteY6" fmla="*/ 959179 h 959180"/>
                <a:gd name="connsiteX7" fmla="*/ 9744 w 3034055"/>
                <a:gd name="connsiteY7" fmla="*/ 576243 h 959180"/>
                <a:gd name="connsiteX8" fmla="*/ 0 w 3034055"/>
                <a:gd name="connsiteY8" fmla="*/ 479590 h 959180"/>
                <a:gd name="connsiteX9" fmla="*/ 9744 w 3034055"/>
                <a:gd name="connsiteY9" fmla="*/ 382936 h 959180"/>
                <a:gd name="connsiteX10" fmla="*/ 479590 w 3034055"/>
                <a:gd name="connsiteY10"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34055" h="959180">
                  <a:moveTo>
                    <a:pt x="479590" y="0"/>
                  </a:moveTo>
                  <a:lnTo>
                    <a:pt x="3034055" y="0"/>
                  </a:lnTo>
                  <a:lnTo>
                    <a:pt x="2995103" y="236049"/>
                  </a:lnTo>
                  <a:cubicBezTo>
                    <a:pt x="2986310" y="316123"/>
                    <a:pt x="2981806" y="397370"/>
                    <a:pt x="2981806" y="479590"/>
                  </a:cubicBezTo>
                  <a:cubicBezTo>
                    <a:pt x="2981806" y="561810"/>
                    <a:pt x="2986310" y="643057"/>
                    <a:pt x="2995103" y="723131"/>
                  </a:cubicBezTo>
                  <a:lnTo>
                    <a:pt x="3034055" y="959180"/>
                  </a:lnTo>
                  <a:lnTo>
                    <a:pt x="479590" y="959179"/>
                  </a:lnTo>
                  <a:cubicBezTo>
                    <a:pt x="247829" y="959179"/>
                    <a:pt x="54464" y="794784"/>
                    <a:pt x="9744" y="576243"/>
                  </a:cubicBezTo>
                  <a:lnTo>
                    <a:pt x="0" y="479590"/>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Capaian </a:t>
              </a:r>
              <a:r>
                <a:rPr lang="ms-MY" dirty="0" err="1">
                  <a:solidFill>
                    <a:schemeClr val="tx1"/>
                  </a:solidFill>
                  <a:latin typeface="Arial" panose="020B0604020202020204" pitchFamily="34" charset="0"/>
                  <a:cs typeface="Arial" panose="020B0604020202020204" pitchFamily="34" charset="0"/>
                </a:rPr>
                <a:t>internet</a:t>
              </a:r>
              <a:endParaRPr lang="ms-MY" dirty="0">
                <a:solidFill>
                  <a:schemeClr val="tx1"/>
                </a:solidFill>
                <a:latin typeface="Arial" panose="020B0604020202020204" pitchFamily="34" charset="0"/>
                <a:cs typeface="Arial" panose="020B0604020202020204" pitchFamily="34" charset="0"/>
              </a:endParaRPr>
            </a:p>
          </p:txBody>
        </p:sp>
        <p:sp>
          <p:nvSpPr>
            <p:cNvPr id="36" name="Rectangle 35">
              <a:extLst>
                <a:ext uri="{FF2B5EF4-FFF2-40B4-BE49-F238E27FC236}">
                  <a16:creationId xmlns:a16="http://schemas.microsoft.com/office/drawing/2014/main" id="{E67AD448-E2E9-4FF7-B9B4-2FE55C24C549}"/>
                </a:ext>
              </a:extLst>
            </p:cNvPr>
            <p:cNvSpPr/>
            <p:nvPr/>
          </p:nvSpPr>
          <p:spPr>
            <a:xfrm>
              <a:off x="3887484" y="3138479"/>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2</a:t>
              </a:r>
              <a:endParaRPr lang="en-MY" dirty="0"/>
            </a:p>
          </p:txBody>
        </p:sp>
      </p:grpSp>
      <p:grpSp>
        <p:nvGrpSpPr>
          <p:cNvPr id="4" name="Group 3">
            <a:extLst>
              <a:ext uri="{FF2B5EF4-FFF2-40B4-BE49-F238E27FC236}">
                <a16:creationId xmlns:a16="http://schemas.microsoft.com/office/drawing/2014/main" id="{1AB3FC08-F2DA-4A12-9A86-50A6E205383C}"/>
              </a:ext>
            </a:extLst>
          </p:cNvPr>
          <p:cNvGrpSpPr/>
          <p:nvPr/>
        </p:nvGrpSpPr>
        <p:grpSpPr>
          <a:xfrm>
            <a:off x="1908126" y="4851778"/>
            <a:ext cx="4109529" cy="959180"/>
            <a:chOff x="1561247" y="4855513"/>
            <a:chExt cx="4109529" cy="959180"/>
          </a:xfrm>
        </p:grpSpPr>
        <p:sp>
          <p:nvSpPr>
            <p:cNvPr id="28" name="Freeform: Shape 27">
              <a:extLst>
                <a:ext uri="{FF2B5EF4-FFF2-40B4-BE49-F238E27FC236}">
                  <a16:creationId xmlns:a16="http://schemas.microsoft.com/office/drawing/2014/main" id="{A014DF7C-872B-4F1F-9E49-2B3FD3208A21}"/>
                </a:ext>
              </a:extLst>
            </p:cNvPr>
            <p:cNvSpPr/>
            <p:nvPr/>
          </p:nvSpPr>
          <p:spPr>
            <a:xfrm>
              <a:off x="4036936" y="4855514"/>
              <a:ext cx="1633840" cy="878531"/>
            </a:xfrm>
            <a:custGeom>
              <a:avLst/>
              <a:gdLst>
                <a:gd name="connsiteX0" fmla="*/ 0 w 1633840"/>
                <a:gd name="connsiteY0" fmla="*/ 0 h 878531"/>
                <a:gd name="connsiteX1" fmla="*/ 1154250 w 1633840"/>
                <a:gd name="connsiteY1" fmla="*/ 0 h 878531"/>
                <a:gd name="connsiteX2" fmla="*/ 1633840 w 1633840"/>
                <a:gd name="connsiteY2" fmla="*/ 479590 h 878531"/>
                <a:gd name="connsiteX3" fmla="*/ 1633839 w 1633840"/>
                <a:gd name="connsiteY3" fmla="*/ 479590 h 878531"/>
                <a:gd name="connsiteX4" fmla="*/ 1422392 w 1633840"/>
                <a:gd name="connsiteY4" fmla="*/ 877273 h 878531"/>
                <a:gd name="connsiteX5" fmla="*/ 1420075 w 1633840"/>
                <a:gd name="connsiteY5" fmla="*/ 878531 h 878531"/>
                <a:gd name="connsiteX6" fmla="*/ 1293182 w 1633840"/>
                <a:gd name="connsiteY6" fmla="*/ 848355 h 878531"/>
                <a:gd name="connsiteX7" fmla="*/ 71664 w 1633840"/>
                <a:gd name="connsiteY7" fmla="*/ 88632 h 878531"/>
                <a:gd name="connsiteX8" fmla="*/ 0 w 1633840"/>
                <a:gd name="connsiteY8" fmla="*/ 0 h 878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3840" h="878531">
                  <a:moveTo>
                    <a:pt x="0" y="0"/>
                  </a:moveTo>
                  <a:lnTo>
                    <a:pt x="1154250" y="0"/>
                  </a:lnTo>
                  <a:cubicBezTo>
                    <a:pt x="1419120" y="0"/>
                    <a:pt x="1633840" y="214720"/>
                    <a:pt x="1633840" y="479590"/>
                  </a:cubicBezTo>
                  <a:lnTo>
                    <a:pt x="1633839" y="479590"/>
                  </a:lnTo>
                  <a:cubicBezTo>
                    <a:pt x="1633839" y="645134"/>
                    <a:pt x="1549964" y="791088"/>
                    <a:pt x="1422392" y="877273"/>
                  </a:cubicBezTo>
                  <a:lnTo>
                    <a:pt x="1420075" y="878531"/>
                  </a:lnTo>
                  <a:lnTo>
                    <a:pt x="1293182" y="848355"/>
                  </a:lnTo>
                  <a:cubicBezTo>
                    <a:pt x="809298" y="709163"/>
                    <a:pt x="386590" y="441554"/>
                    <a:pt x="71664" y="88632"/>
                  </a:cubicBezTo>
                  <a:lnTo>
                    <a:pt x="0" y="0"/>
                  </a:lnTo>
                  <a:close/>
                </a:path>
              </a:pathLst>
            </a:cu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1" name="Freeform: Shape 20">
              <a:extLst>
                <a:ext uri="{FF2B5EF4-FFF2-40B4-BE49-F238E27FC236}">
                  <a16:creationId xmlns:a16="http://schemas.microsoft.com/office/drawing/2014/main" id="{6B894DCE-C6DF-4AAD-B21B-7E8828C1C2E0}"/>
                </a:ext>
              </a:extLst>
            </p:cNvPr>
            <p:cNvSpPr/>
            <p:nvPr/>
          </p:nvSpPr>
          <p:spPr>
            <a:xfrm>
              <a:off x="1561247" y="4855513"/>
              <a:ext cx="3895764" cy="959180"/>
            </a:xfrm>
            <a:custGeom>
              <a:avLst/>
              <a:gdLst>
                <a:gd name="connsiteX0" fmla="*/ 479590 w 3895764"/>
                <a:gd name="connsiteY0" fmla="*/ 0 h 959180"/>
                <a:gd name="connsiteX1" fmla="*/ 2475689 w 3895764"/>
                <a:gd name="connsiteY1" fmla="*/ 0 h 959180"/>
                <a:gd name="connsiteX2" fmla="*/ 2547353 w 3895764"/>
                <a:gd name="connsiteY2" fmla="*/ 88632 h 959180"/>
                <a:gd name="connsiteX3" fmla="*/ 3768871 w 3895764"/>
                <a:gd name="connsiteY3" fmla="*/ 848355 h 959180"/>
                <a:gd name="connsiteX4" fmla="*/ 3895764 w 3895764"/>
                <a:gd name="connsiteY4" fmla="*/ 878531 h 959180"/>
                <a:gd name="connsiteX5" fmla="*/ 3816616 w 3895764"/>
                <a:gd name="connsiteY5" fmla="*/ 921491 h 959180"/>
                <a:gd name="connsiteX6" fmla="*/ 3629938 w 3895764"/>
                <a:gd name="connsiteY6" fmla="*/ 959180 h 959180"/>
                <a:gd name="connsiteX7" fmla="*/ 479590 w 3895764"/>
                <a:gd name="connsiteY7" fmla="*/ 959179 h 959180"/>
                <a:gd name="connsiteX8" fmla="*/ 9744 w 3895764"/>
                <a:gd name="connsiteY8" fmla="*/ 576243 h 959180"/>
                <a:gd name="connsiteX9" fmla="*/ 0 w 3895764"/>
                <a:gd name="connsiteY9" fmla="*/ 479590 h 959180"/>
                <a:gd name="connsiteX10" fmla="*/ 9744 w 3895764"/>
                <a:gd name="connsiteY10" fmla="*/ 382936 h 959180"/>
                <a:gd name="connsiteX11" fmla="*/ 479590 w 3895764"/>
                <a:gd name="connsiteY11"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95764" h="959180">
                  <a:moveTo>
                    <a:pt x="479590" y="0"/>
                  </a:moveTo>
                  <a:lnTo>
                    <a:pt x="2475689" y="0"/>
                  </a:lnTo>
                  <a:lnTo>
                    <a:pt x="2547353" y="88632"/>
                  </a:lnTo>
                  <a:cubicBezTo>
                    <a:pt x="2862279" y="441554"/>
                    <a:pt x="3284987" y="709163"/>
                    <a:pt x="3768871" y="848355"/>
                  </a:cubicBezTo>
                  <a:lnTo>
                    <a:pt x="3895764" y="878531"/>
                  </a:lnTo>
                  <a:lnTo>
                    <a:pt x="3816616" y="921491"/>
                  </a:lnTo>
                  <a:cubicBezTo>
                    <a:pt x="3759238" y="945760"/>
                    <a:pt x="3696155" y="959180"/>
                    <a:pt x="3629938" y="959180"/>
                  </a:cubicBezTo>
                  <a:lnTo>
                    <a:pt x="479590" y="959179"/>
                  </a:lnTo>
                  <a:cubicBezTo>
                    <a:pt x="247829" y="959179"/>
                    <a:pt x="54464" y="794784"/>
                    <a:pt x="9744" y="576243"/>
                  </a:cubicBezTo>
                  <a:lnTo>
                    <a:pt x="0" y="479590"/>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Penghasilan </a:t>
              </a:r>
            </a:p>
            <a:p>
              <a:pPr algn="ctr"/>
              <a:r>
                <a:rPr lang="ms-MY" dirty="0">
                  <a:solidFill>
                    <a:schemeClr val="tx1"/>
                  </a:solidFill>
                  <a:latin typeface="Arial" panose="020B0604020202020204" pitchFamily="34" charset="0"/>
                  <a:cs typeface="Arial" panose="020B0604020202020204" pitchFamily="34" charset="0"/>
                </a:rPr>
                <a:t>borang “Google Form”</a:t>
              </a:r>
            </a:p>
          </p:txBody>
        </p:sp>
        <p:sp>
          <p:nvSpPr>
            <p:cNvPr id="37" name="Rectangle 36">
              <a:extLst>
                <a:ext uri="{FF2B5EF4-FFF2-40B4-BE49-F238E27FC236}">
                  <a16:creationId xmlns:a16="http://schemas.microsoft.com/office/drawing/2014/main" id="{11AD755A-EC4E-42F1-BF2B-511849683D4F}"/>
                </a:ext>
              </a:extLst>
            </p:cNvPr>
            <p:cNvSpPr/>
            <p:nvPr/>
          </p:nvSpPr>
          <p:spPr>
            <a:xfrm>
              <a:off x="4847784" y="5000040"/>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3</a:t>
              </a:r>
              <a:endParaRPr lang="en-MY" dirty="0"/>
            </a:p>
          </p:txBody>
        </p:sp>
      </p:grpSp>
      <p:grpSp>
        <p:nvGrpSpPr>
          <p:cNvPr id="5" name="Group 4">
            <a:extLst>
              <a:ext uri="{FF2B5EF4-FFF2-40B4-BE49-F238E27FC236}">
                <a16:creationId xmlns:a16="http://schemas.microsoft.com/office/drawing/2014/main" id="{ECB123AA-FFBE-4071-8C03-6FECAC349608}"/>
              </a:ext>
            </a:extLst>
          </p:cNvPr>
          <p:cNvGrpSpPr/>
          <p:nvPr/>
        </p:nvGrpSpPr>
        <p:grpSpPr>
          <a:xfrm>
            <a:off x="6941053" y="4855513"/>
            <a:ext cx="4109528" cy="959180"/>
            <a:chOff x="6615738" y="4855513"/>
            <a:chExt cx="4109528" cy="959180"/>
          </a:xfrm>
        </p:grpSpPr>
        <p:sp>
          <p:nvSpPr>
            <p:cNvPr id="27" name="Freeform: Shape 26">
              <a:extLst>
                <a:ext uri="{FF2B5EF4-FFF2-40B4-BE49-F238E27FC236}">
                  <a16:creationId xmlns:a16="http://schemas.microsoft.com/office/drawing/2014/main" id="{39BA0DE1-BB53-47A1-835D-280F5CB1B4B9}"/>
                </a:ext>
              </a:extLst>
            </p:cNvPr>
            <p:cNvSpPr/>
            <p:nvPr/>
          </p:nvSpPr>
          <p:spPr>
            <a:xfrm>
              <a:off x="6615738" y="4855514"/>
              <a:ext cx="1539327" cy="861230"/>
            </a:xfrm>
            <a:custGeom>
              <a:avLst/>
              <a:gdLst>
                <a:gd name="connsiteX0" fmla="*/ 479590 w 1539327"/>
                <a:gd name="connsiteY0" fmla="*/ 0 h 861230"/>
                <a:gd name="connsiteX1" fmla="*/ 1539327 w 1539327"/>
                <a:gd name="connsiteY1" fmla="*/ 0 h 861230"/>
                <a:gd name="connsiteX2" fmla="*/ 1467663 w 1539327"/>
                <a:gd name="connsiteY2" fmla="*/ 88632 h 861230"/>
                <a:gd name="connsiteX3" fmla="*/ 246145 w 1539327"/>
                <a:gd name="connsiteY3" fmla="*/ 848355 h 861230"/>
                <a:gd name="connsiteX4" fmla="*/ 192003 w 1539327"/>
                <a:gd name="connsiteY4" fmla="*/ 861230 h 861230"/>
                <a:gd name="connsiteX5" fmla="*/ 140469 w 1539327"/>
                <a:gd name="connsiteY5" fmla="*/ 818710 h 861230"/>
                <a:gd name="connsiteX6" fmla="*/ 9744 w 1539327"/>
                <a:gd name="connsiteY6" fmla="*/ 576243 h 861230"/>
                <a:gd name="connsiteX7" fmla="*/ 0 w 1539327"/>
                <a:gd name="connsiteY7" fmla="*/ 479590 h 861230"/>
                <a:gd name="connsiteX8" fmla="*/ 9744 w 1539327"/>
                <a:gd name="connsiteY8" fmla="*/ 382936 h 861230"/>
                <a:gd name="connsiteX9" fmla="*/ 479590 w 1539327"/>
                <a:gd name="connsiteY9" fmla="*/ 0 h 861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39327" h="861230">
                  <a:moveTo>
                    <a:pt x="479590" y="0"/>
                  </a:moveTo>
                  <a:lnTo>
                    <a:pt x="1539327" y="0"/>
                  </a:lnTo>
                  <a:lnTo>
                    <a:pt x="1467663" y="88632"/>
                  </a:lnTo>
                  <a:cubicBezTo>
                    <a:pt x="1152737" y="441554"/>
                    <a:pt x="730029" y="709163"/>
                    <a:pt x="246145" y="848355"/>
                  </a:cubicBezTo>
                  <a:lnTo>
                    <a:pt x="192003" y="861230"/>
                  </a:lnTo>
                  <a:lnTo>
                    <a:pt x="140469" y="818710"/>
                  </a:lnTo>
                  <a:cubicBezTo>
                    <a:pt x="75377" y="753619"/>
                    <a:pt x="28909" y="669904"/>
                    <a:pt x="9744" y="576243"/>
                  </a:cubicBezTo>
                  <a:lnTo>
                    <a:pt x="0" y="479590"/>
                  </a:lnTo>
                  <a:lnTo>
                    <a:pt x="9744" y="382936"/>
                  </a:lnTo>
                  <a:cubicBezTo>
                    <a:pt x="54463" y="164395"/>
                    <a:pt x="247829" y="0"/>
                    <a:pt x="479590" y="0"/>
                  </a:cubicBezTo>
                  <a:close/>
                </a:path>
              </a:pathLst>
            </a:cu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0" name="Freeform: Shape 19">
              <a:extLst>
                <a:ext uri="{FF2B5EF4-FFF2-40B4-BE49-F238E27FC236}">
                  <a16:creationId xmlns:a16="http://schemas.microsoft.com/office/drawing/2014/main" id="{CFB21F9A-76F3-448E-BE61-815B88C6A0E8}"/>
                </a:ext>
              </a:extLst>
            </p:cNvPr>
            <p:cNvSpPr/>
            <p:nvPr/>
          </p:nvSpPr>
          <p:spPr>
            <a:xfrm>
              <a:off x="6807740" y="4855513"/>
              <a:ext cx="3917526" cy="959180"/>
            </a:xfrm>
            <a:custGeom>
              <a:avLst/>
              <a:gdLst>
                <a:gd name="connsiteX0" fmla="*/ 1347324 w 3917526"/>
                <a:gd name="connsiteY0" fmla="*/ 0 h 959180"/>
                <a:gd name="connsiteX1" fmla="*/ 3437936 w 3917526"/>
                <a:gd name="connsiteY1" fmla="*/ 0 h 959180"/>
                <a:gd name="connsiteX2" fmla="*/ 3917526 w 3917526"/>
                <a:gd name="connsiteY2" fmla="*/ 479590 h 959180"/>
                <a:gd name="connsiteX3" fmla="*/ 3917525 w 3917526"/>
                <a:gd name="connsiteY3" fmla="*/ 479590 h 959180"/>
                <a:gd name="connsiteX4" fmla="*/ 3437935 w 3917526"/>
                <a:gd name="connsiteY4" fmla="*/ 959180 h 959180"/>
                <a:gd name="connsiteX5" fmla="*/ 287587 w 3917526"/>
                <a:gd name="connsiteY5" fmla="*/ 959179 h 959180"/>
                <a:gd name="connsiteX6" fmla="*/ 19444 w 3917526"/>
                <a:gd name="connsiteY6" fmla="*/ 877272 h 959180"/>
                <a:gd name="connsiteX7" fmla="*/ 0 w 3917526"/>
                <a:gd name="connsiteY7" fmla="*/ 861230 h 959180"/>
                <a:gd name="connsiteX8" fmla="*/ 54142 w 3917526"/>
                <a:gd name="connsiteY8" fmla="*/ 848355 h 959180"/>
                <a:gd name="connsiteX9" fmla="*/ 1275660 w 3917526"/>
                <a:gd name="connsiteY9" fmla="*/ 88632 h 959180"/>
                <a:gd name="connsiteX10" fmla="*/ 1347324 w 3917526"/>
                <a:gd name="connsiteY10"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17526" h="959180">
                  <a:moveTo>
                    <a:pt x="1347324" y="0"/>
                  </a:moveTo>
                  <a:lnTo>
                    <a:pt x="3437936" y="0"/>
                  </a:lnTo>
                  <a:cubicBezTo>
                    <a:pt x="3702806" y="0"/>
                    <a:pt x="3917526" y="214720"/>
                    <a:pt x="3917526" y="479590"/>
                  </a:cubicBezTo>
                  <a:lnTo>
                    <a:pt x="3917525" y="479590"/>
                  </a:lnTo>
                  <a:cubicBezTo>
                    <a:pt x="3917525" y="744460"/>
                    <a:pt x="3702805" y="959180"/>
                    <a:pt x="3437935" y="959180"/>
                  </a:cubicBezTo>
                  <a:lnTo>
                    <a:pt x="287587" y="959179"/>
                  </a:lnTo>
                  <a:cubicBezTo>
                    <a:pt x="188261" y="959179"/>
                    <a:pt x="95987" y="928984"/>
                    <a:pt x="19444" y="877272"/>
                  </a:cubicBezTo>
                  <a:lnTo>
                    <a:pt x="0" y="861230"/>
                  </a:lnTo>
                  <a:lnTo>
                    <a:pt x="54142" y="848355"/>
                  </a:lnTo>
                  <a:cubicBezTo>
                    <a:pt x="538026" y="709163"/>
                    <a:pt x="960734" y="441554"/>
                    <a:pt x="1275660" y="88632"/>
                  </a:cubicBezTo>
                  <a:lnTo>
                    <a:pt x="1347324" y="0"/>
                  </a:ln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Kurang kecaknaan </a:t>
              </a:r>
            </a:p>
            <a:p>
              <a:pPr algn="ctr"/>
              <a:r>
                <a:rPr lang="ms-MY" dirty="0">
                  <a:solidFill>
                    <a:schemeClr val="tx1"/>
                  </a:solidFill>
                  <a:latin typeface="Arial" panose="020B0604020202020204" pitchFamily="34" charset="0"/>
                  <a:cs typeface="Arial" panose="020B0604020202020204" pitchFamily="34" charset="0"/>
                </a:rPr>
                <a:t>orang awam</a:t>
              </a:r>
            </a:p>
          </p:txBody>
        </p:sp>
        <p:sp>
          <p:nvSpPr>
            <p:cNvPr id="38" name="Rectangle 37">
              <a:extLst>
                <a:ext uri="{FF2B5EF4-FFF2-40B4-BE49-F238E27FC236}">
                  <a16:creationId xmlns:a16="http://schemas.microsoft.com/office/drawing/2014/main" id="{93D2568A-FE0F-4B58-9310-8086D2747077}"/>
                </a:ext>
              </a:extLst>
            </p:cNvPr>
            <p:cNvSpPr/>
            <p:nvPr/>
          </p:nvSpPr>
          <p:spPr>
            <a:xfrm>
              <a:off x="6893187" y="5042715"/>
              <a:ext cx="445956" cy="584775"/>
            </a:xfrm>
            <a:prstGeom prst="rect">
              <a:avLst/>
            </a:prstGeom>
          </p:spPr>
          <p:txBody>
            <a:bodyPr wrap="squar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4</a:t>
              </a:r>
              <a:endParaRPr lang="en-MY" dirty="0"/>
            </a:p>
          </p:txBody>
        </p:sp>
      </p:grpSp>
      <p:grpSp>
        <p:nvGrpSpPr>
          <p:cNvPr id="6" name="Group 5">
            <a:extLst>
              <a:ext uri="{FF2B5EF4-FFF2-40B4-BE49-F238E27FC236}">
                <a16:creationId xmlns:a16="http://schemas.microsoft.com/office/drawing/2014/main" id="{042D4A09-AB07-4ECA-88FD-3EA0B9D49106}"/>
              </a:ext>
            </a:extLst>
          </p:cNvPr>
          <p:cNvGrpSpPr/>
          <p:nvPr/>
        </p:nvGrpSpPr>
        <p:grpSpPr>
          <a:xfrm>
            <a:off x="7702063" y="2768182"/>
            <a:ext cx="4109529" cy="959180"/>
            <a:chOff x="7543802" y="2949409"/>
            <a:chExt cx="4109529" cy="959180"/>
          </a:xfrm>
        </p:grpSpPr>
        <p:sp>
          <p:nvSpPr>
            <p:cNvPr id="29" name="Freeform: Shape 28">
              <a:extLst>
                <a:ext uri="{FF2B5EF4-FFF2-40B4-BE49-F238E27FC236}">
                  <a16:creationId xmlns:a16="http://schemas.microsoft.com/office/drawing/2014/main" id="{D5EAC367-2527-4D6A-8D8C-616A31D5829C}"/>
                </a:ext>
              </a:extLst>
            </p:cNvPr>
            <p:cNvSpPr/>
            <p:nvPr/>
          </p:nvSpPr>
          <p:spPr>
            <a:xfrm>
              <a:off x="7543802" y="2949410"/>
              <a:ext cx="1127722" cy="959179"/>
            </a:xfrm>
            <a:custGeom>
              <a:avLst/>
              <a:gdLst>
                <a:gd name="connsiteX0" fmla="*/ 479590 w 1127722"/>
                <a:gd name="connsiteY0" fmla="*/ 0 h 959179"/>
                <a:gd name="connsiteX1" fmla="*/ 1075473 w 1127722"/>
                <a:gd name="connsiteY1" fmla="*/ 0 h 959179"/>
                <a:gd name="connsiteX2" fmla="*/ 1114425 w 1127722"/>
                <a:gd name="connsiteY2" fmla="*/ 236049 h 959179"/>
                <a:gd name="connsiteX3" fmla="*/ 1127722 w 1127722"/>
                <a:gd name="connsiteY3" fmla="*/ 479590 h 959179"/>
                <a:gd name="connsiteX4" fmla="*/ 1114425 w 1127722"/>
                <a:gd name="connsiteY4" fmla="*/ 723131 h 959179"/>
                <a:gd name="connsiteX5" fmla="*/ 1075473 w 1127722"/>
                <a:gd name="connsiteY5" fmla="*/ 959179 h 959179"/>
                <a:gd name="connsiteX6" fmla="*/ 479590 w 1127722"/>
                <a:gd name="connsiteY6" fmla="*/ 959179 h 959179"/>
                <a:gd name="connsiteX7" fmla="*/ 9744 w 1127722"/>
                <a:gd name="connsiteY7" fmla="*/ 576243 h 959179"/>
                <a:gd name="connsiteX8" fmla="*/ 0 w 1127722"/>
                <a:gd name="connsiteY8" fmla="*/ 479590 h 959179"/>
                <a:gd name="connsiteX9" fmla="*/ 9744 w 1127722"/>
                <a:gd name="connsiteY9" fmla="*/ 382936 h 959179"/>
                <a:gd name="connsiteX10" fmla="*/ 479590 w 1127722"/>
                <a:gd name="connsiteY10" fmla="*/ 0 h 95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27722" h="959179">
                  <a:moveTo>
                    <a:pt x="479590" y="0"/>
                  </a:moveTo>
                  <a:lnTo>
                    <a:pt x="1075473" y="0"/>
                  </a:lnTo>
                  <a:lnTo>
                    <a:pt x="1114425" y="236049"/>
                  </a:lnTo>
                  <a:cubicBezTo>
                    <a:pt x="1123218" y="316123"/>
                    <a:pt x="1127722" y="397370"/>
                    <a:pt x="1127722" y="479590"/>
                  </a:cubicBezTo>
                  <a:cubicBezTo>
                    <a:pt x="1127722" y="561810"/>
                    <a:pt x="1123218" y="643057"/>
                    <a:pt x="1114425" y="723131"/>
                  </a:cubicBezTo>
                  <a:lnTo>
                    <a:pt x="1075473" y="959179"/>
                  </a:lnTo>
                  <a:lnTo>
                    <a:pt x="479590" y="959179"/>
                  </a:lnTo>
                  <a:cubicBezTo>
                    <a:pt x="247829" y="959179"/>
                    <a:pt x="54464" y="794784"/>
                    <a:pt x="9744" y="576243"/>
                  </a:cubicBezTo>
                  <a:lnTo>
                    <a:pt x="0" y="479590"/>
                  </a:lnTo>
                  <a:lnTo>
                    <a:pt x="9744" y="382936"/>
                  </a:lnTo>
                  <a:cubicBezTo>
                    <a:pt x="54464" y="164395"/>
                    <a:pt x="247829" y="0"/>
                    <a:pt x="479590" y="0"/>
                  </a:cubicBezTo>
                  <a:close/>
                </a:path>
              </a:pathLst>
            </a:cu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2" name="Freeform: Shape 21">
              <a:extLst>
                <a:ext uri="{FF2B5EF4-FFF2-40B4-BE49-F238E27FC236}">
                  <a16:creationId xmlns:a16="http://schemas.microsoft.com/office/drawing/2014/main" id="{588DD014-8323-4536-B805-96B7085A3629}"/>
                </a:ext>
              </a:extLst>
            </p:cNvPr>
            <p:cNvSpPr/>
            <p:nvPr/>
          </p:nvSpPr>
          <p:spPr>
            <a:xfrm>
              <a:off x="8619275" y="2949409"/>
              <a:ext cx="3034056" cy="959180"/>
            </a:xfrm>
            <a:custGeom>
              <a:avLst/>
              <a:gdLst>
                <a:gd name="connsiteX0" fmla="*/ 0 w 3034056"/>
                <a:gd name="connsiteY0" fmla="*/ 0 h 959180"/>
                <a:gd name="connsiteX1" fmla="*/ 2554466 w 3034056"/>
                <a:gd name="connsiteY1" fmla="*/ 0 h 959180"/>
                <a:gd name="connsiteX2" fmla="*/ 3034056 w 3034056"/>
                <a:gd name="connsiteY2" fmla="*/ 479590 h 959180"/>
                <a:gd name="connsiteX3" fmla="*/ 3034055 w 3034056"/>
                <a:gd name="connsiteY3" fmla="*/ 479590 h 959180"/>
                <a:gd name="connsiteX4" fmla="*/ 2554465 w 3034056"/>
                <a:gd name="connsiteY4" fmla="*/ 959180 h 959180"/>
                <a:gd name="connsiteX5" fmla="*/ 0 w 3034056"/>
                <a:gd name="connsiteY5" fmla="*/ 959179 h 959180"/>
                <a:gd name="connsiteX6" fmla="*/ 38952 w 3034056"/>
                <a:gd name="connsiteY6" fmla="*/ 723131 h 959180"/>
                <a:gd name="connsiteX7" fmla="*/ 52249 w 3034056"/>
                <a:gd name="connsiteY7" fmla="*/ 479590 h 959180"/>
                <a:gd name="connsiteX8" fmla="*/ 38952 w 3034056"/>
                <a:gd name="connsiteY8" fmla="*/ 236049 h 959180"/>
                <a:gd name="connsiteX9" fmla="*/ 0 w 3034056"/>
                <a:gd name="connsiteY9"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34056" h="959180">
                  <a:moveTo>
                    <a:pt x="0" y="0"/>
                  </a:moveTo>
                  <a:lnTo>
                    <a:pt x="2554466" y="0"/>
                  </a:lnTo>
                  <a:cubicBezTo>
                    <a:pt x="2819336" y="0"/>
                    <a:pt x="3034056" y="214720"/>
                    <a:pt x="3034056" y="479590"/>
                  </a:cubicBezTo>
                  <a:lnTo>
                    <a:pt x="3034055" y="479590"/>
                  </a:lnTo>
                  <a:cubicBezTo>
                    <a:pt x="3034055" y="744460"/>
                    <a:pt x="2819335" y="959180"/>
                    <a:pt x="2554465" y="959180"/>
                  </a:cubicBezTo>
                  <a:lnTo>
                    <a:pt x="0" y="959179"/>
                  </a:lnTo>
                  <a:lnTo>
                    <a:pt x="38952" y="723131"/>
                  </a:lnTo>
                  <a:cubicBezTo>
                    <a:pt x="47745" y="643057"/>
                    <a:pt x="52249" y="561810"/>
                    <a:pt x="52249" y="479590"/>
                  </a:cubicBezTo>
                  <a:cubicBezTo>
                    <a:pt x="52249" y="397370"/>
                    <a:pt x="47745" y="316123"/>
                    <a:pt x="38952" y="236049"/>
                  </a:cubicBezTo>
                  <a:lnTo>
                    <a:pt x="0" y="0"/>
                  </a:ln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Kurang kesahan data</a:t>
              </a:r>
            </a:p>
          </p:txBody>
        </p:sp>
        <p:sp>
          <p:nvSpPr>
            <p:cNvPr id="39" name="Rectangle 38">
              <a:extLst>
                <a:ext uri="{FF2B5EF4-FFF2-40B4-BE49-F238E27FC236}">
                  <a16:creationId xmlns:a16="http://schemas.microsoft.com/office/drawing/2014/main" id="{8124DD80-4ACB-4429-9BE1-9AC85D4F5FDF}"/>
                </a:ext>
              </a:extLst>
            </p:cNvPr>
            <p:cNvSpPr/>
            <p:nvPr/>
          </p:nvSpPr>
          <p:spPr>
            <a:xfrm>
              <a:off x="7858561" y="3130482"/>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5</a:t>
              </a:r>
              <a:endParaRPr lang="en-MY" dirty="0"/>
            </a:p>
          </p:txBody>
        </p:sp>
      </p:grpSp>
    </p:spTree>
    <p:extLst>
      <p:ext uri="{BB962C8B-B14F-4D97-AF65-F5344CB8AC3E}">
        <p14:creationId xmlns:p14="http://schemas.microsoft.com/office/powerpoint/2010/main" val="12959983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4"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par>
                          <p:cTn id="14" fill="hold">
                            <p:stCondLst>
                              <p:cond delay="1500"/>
                            </p:stCondLst>
                            <p:childTnLst>
                              <p:par>
                                <p:cTn id="15" presetID="10" presetClass="entr" presetSubtype="0"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par>
                          <p:cTn id="22" fill="hold">
                            <p:stCondLst>
                              <p:cond delay="2500"/>
                            </p:stCondLst>
                            <p:childTnLst>
                              <p:par>
                                <p:cTn id="23" presetID="10" presetClass="entr" presetSubtype="0"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1BAE2-9C31-400E-8902-8E8A94B58387}"/>
              </a:ext>
            </a:extLst>
          </p:cNvPr>
          <p:cNvSpPr>
            <a:spLocks noGrp="1"/>
          </p:cNvSpPr>
          <p:nvPr>
            <p:ph type="ctrTitle"/>
          </p:nvPr>
        </p:nvSpPr>
        <p:spPr>
          <a:xfrm>
            <a:off x="1524000" y="1538655"/>
            <a:ext cx="9144000" cy="3244362"/>
          </a:xfrm>
        </p:spPr>
        <p:txBody>
          <a:bodyPr>
            <a:noAutofit/>
          </a:bodyPr>
          <a:lstStyle/>
          <a:p>
            <a:r>
              <a:rPr lang="ms-MY" noProof="0" dirty="0">
                <a:latin typeface="Arial Black" panose="020B0A04020102020204" pitchFamily="34" charset="0"/>
              </a:rPr>
              <a:t>Cadangan Penyelesaian Masalah</a:t>
            </a:r>
          </a:p>
        </p:txBody>
      </p:sp>
    </p:spTree>
    <p:extLst>
      <p:ext uri="{BB962C8B-B14F-4D97-AF65-F5344CB8AC3E}">
        <p14:creationId xmlns:p14="http://schemas.microsoft.com/office/powerpoint/2010/main" val="39486086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8C551CD-17DE-4674-AF5D-051FC670E517}"/>
              </a:ext>
            </a:extLst>
          </p:cNvPr>
          <p:cNvGrpSpPr/>
          <p:nvPr/>
        </p:nvGrpSpPr>
        <p:grpSpPr>
          <a:xfrm>
            <a:off x="2222025" y="1043307"/>
            <a:ext cx="4109530" cy="959181"/>
            <a:chOff x="1465712" y="1047041"/>
            <a:chExt cx="4109530" cy="959181"/>
          </a:xfrm>
        </p:grpSpPr>
        <p:sp>
          <p:nvSpPr>
            <p:cNvPr id="31" name="Freeform: Shape 30">
              <a:extLst>
                <a:ext uri="{FF2B5EF4-FFF2-40B4-BE49-F238E27FC236}">
                  <a16:creationId xmlns:a16="http://schemas.microsoft.com/office/drawing/2014/main" id="{D8393F5E-3E18-4185-9E02-64FA1742010A}"/>
                </a:ext>
              </a:extLst>
            </p:cNvPr>
            <p:cNvSpPr/>
            <p:nvPr/>
          </p:nvSpPr>
          <p:spPr>
            <a:xfrm>
              <a:off x="4033917" y="1142280"/>
              <a:ext cx="1541325" cy="863942"/>
            </a:xfrm>
            <a:custGeom>
              <a:avLst/>
              <a:gdLst>
                <a:gd name="connsiteX0" fmla="*/ 1346036 w 1541325"/>
                <a:gd name="connsiteY0" fmla="*/ 0 h 863942"/>
                <a:gd name="connsiteX1" fmla="*/ 1400856 w 1541325"/>
                <a:gd name="connsiteY1" fmla="*/ 45231 h 863942"/>
                <a:gd name="connsiteX2" fmla="*/ 1541325 w 1541325"/>
                <a:gd name="connsiteY2" fmla="*/ 384352 h 863942"/>
                <a:gd name="connsiteX3" fmla="*/ 1541324 w 1541325"/>
                <a:gd name="connsiteY3" fmla="*/ 384352 h 863942"/>
                <a:gd name="connsiteX4" fmla="*/ 1061734 w 1541325"/>
                <a:gd name="connsiteY4" fmla="*/ 863942 h 863942"/>
                <a:gd name="connsiteX5" fmla="*/ 0 w 1541325"/>
                <a:gd name="connsiteY5" fmla="*/ 863942 h 863942"/>
                <a:gd name="connsiteX6" fmla="*/ 74684 w 1541325"/>
                <a:gd name="connsiteY6" fmla="*/ 771574 h 863942"/>
                <a:gd name="connsiteX7" fmla="*/ 1296202 w 1541325"/>
                <a:gd name="connsiteY7" fmla="*/ 11851 h 863942"/>
                <a:gd name="connsiteX8" fmla="*/ 1346036 w 1541325"/>
                <a:gd name="connsiteY8" fmla="*/ 0 h 863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41325" h="863942">
                  <a:moveTo>
                    <a:pt x="1346036" y="0"/>
                  </a:moveTo>
                  <a:lnTo>
                    <a:pt x="1400856" y="45231"/>
                  </a:lnTo>
                  <a:cubicBezTo>
                    <a:pt x="1487645" y="132019"/>
                    <a:pt x="1541325" y="251917"/>
                    <a:pt x="1541325" y="384352"/>
                  </a:cubicBezTo>
                  <a:lnTo>
                    <a:pt x="1541324" y="384352"/>
                  </a:lnTo>
                  <a:cubicBezTo>
                    <a:pt x="1541324" y="649222"/>
                    <a:pt x="1326604" y="863942"/>
                    <a:pt x="1061734" y="863942"/>
                  </a:cubicBezTo>
                  <a:lnTo>
                    <a:pt x="0" y="863942"/>
                  </a:lnTo>
                  <a:lnTo>
                    <a:pt x="74684" y="771574"/>
                  </a:lnTo>
                  <a:cubicBezTo>
                    <a:pt x="389610" y="418652"/>
                    <a:pt x="812318" y="151043"/>
                    <a:pt x="1296202" y="11851"/>
                  </a:cubicBezTo>
                  <a:lnTo>
                    <a:pt x="1346036" y="0"/>
                  </a:lnTo>
                  <a:close/>
                </a:path>
              </a:pathLst>
            </a:custGeom>
            <a:solidFill>
              <a:srgbClr val="9999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dirty="0"/>
            </a:p>
          </p:txBody>
        </p:sp>
        <p:sp>
          <p:nvSpPr>
            <p:cNvPr id="26" name="Freeform: Shape 25">
              <a:extLst>
                <a:ext uri="{FF2B5EF4-FFF2-40B4-BE49-F238E27FC236}">
                  <a16:creationId xmlns:a16="http://schemas.microsoft.com/office/drawing/2014/main" id="{5B8D9B08-8D9E-496E-92D4-616F7E7EC35F}"/>
                </a:ext>
              </a:extLst>
            </p:cNvPr>
            <p:cNvSpPr/>
            <p:nvPr/>
          </p:nvSpPr>
          <p:spPr>
            <a:xfrm>
              <a:off x="1465712" y="1047041"/>
              <a:ext cx="3914240" cy="959180"/>
            </a:xfrm>
            <a:custGeom>
              <a:avLst/>
              <a:gdLst>
                <a:gd name="connsiteX0" fmla="*/ 479590 w 3914240"/>
                <a:gd name="connsiteY0" fmla="*/ 0 h 959180"/>
                <a:gd name="connsiteX1" fmla="*/ 3629939 w 3914240"/>
                <a:gd name="connsiteY1" fmla="*/ 0 h 959180"/>
                <a:gd name="connsiteX2" fmla="*/ 3898082 w 3914240"/>
                <a:gd name="connsiteY2" fmla="*/ 81907 h 959180"/>
                <a:gd name="connsiteX3" fmla="*/ 3914240 w 3914240"/>
                <a:gd name="connsiteY3" fmla="*/ 95238 h 959180"/>
                <a:gd name="connsiteX4" fmla="*/ 3864406 w 3914240"/>
                <a:gd name="connsiteY4" fmla="*/ 107089 h 959180"/>
                <a:gd name="connsiteX5" fmla="*/ 2642888 w 3914240"/>
                <a:gd name="connsiteY5" fmla="*/ 866812 h 959180"/>
                <a:gd name="connsiteX6" fmla="*/ 2568204 w 3914240"/>
                <a:gd name="connsiteY6" fmla="*/ 959180 h 959180"/>
                <a:gd name="connsiteX7" fmla="*/ 479590 w 3914240"/>
                <a:gd name="connsiteY7" fmla="*/ 959179 h 959180"/>
                <a:gd name="connsiteX8" fmla="*/ 9744 w 3914240"/>
                <a:gd name="connsiteY8" fmla="*/ 576243 h 959180"/>
                <a:gd name="connsiteX9" fmla="*/ 0 w 3914240"/>
                <a:gd name="connsiteY9" fmla="*/ 479589 h 959180"/>
                <a:gd name="connsiteX10" fmla="*/ 9744 w 3914240"/>
                <a:gd name="connsiteY10" fmla="*/ 382936 h 959180"/>
                <a:gd name="connsiteX11" fmla="*/ 479590 w 3914240"/>
                <a:gd name="connsiteY11"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14240" h="959180">
                  <a:moveTo>
                    <a:pt x="479590" y="0"/>
                  </a:moveTo>
                  <a:lnTo>
                    <a:pt x="3629939" y="0"/>
                  </a:lnTo>
                  <a:cubicBezTo>
                    <a:pt x="3729265" y="0"/>
                    <a:pt x="3821539" y="30195"/>
                    <a:pt x="3898082" y="81907"/>
                  </a:cubicBezTo>
                  <a:lnTo>
                    <a:pt x="3914240" y="95238"/>
                  </a:lnTo>
                  <a:lnTo>
                    <a:pt x="3864406" y="107089"/>
                  </a:lnTo>
                  <a:cubicBezTo>
                    <a:pt x="3380522" y="246281"/>
                    <a:pt x="2957814" y="513890"/>
                    <a:pt x="2642888" y="866812"/>
                  </a:cubicBezTo>
                  <a:lnTo>
                    <a:pt x="2568204" y="959180"/>
                  </a:lnTo>
                  <a:lnTo>
                    <a:pt x="479590" y="959179"/>
                  </a:lnTo>
                  <a:cubicBezTo>
                    <a:pt x="247829" y="959179"/>
                    <a:pt x="54464" y="794784"/>
                    <a:pt x="9744" y="576243"/>
                  </a:cubicBezTo>
                  <a:lnTo>
                    <a:pt x="0" y="479589"/>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Penghasilan </a:t>
              </a:r>
            </a:p>
            <a:p>
              <a:pPr algn="ctr"/>
              <a:r>
                <a:rPr lang="ms-MY" dirty="0">
                  <a:solidFill>
                    <a:schemeClr val="tx1"/>
                  </a:solidFill>
                  <a:latin typeface="Arial" panose="020B0604020202020204" pitchFamily="34" charset="0"/>
                  <a:cs typeface="Arial" panose="020B0604020202020204" pitchFamily="34" charset="0"/>
                </a:rPr>
                <a:t>“Google Form”</a:t>
              </a:r>
            </a:p>
          </p:txBody>
        </p:sp>
        <p:sp>
          <p:nvSpPr>
            <p:cNvPr id="35" name="Rectangle 34">
              <a:extLst>
                <a:ext uri="{FF2B5EF4-FFF2-40B4-BE49-F238E27FC236}">
                  <a16:creationId xmlns:a16="http://schemas.microsoft.com/office/drawing/2014/main" id="{FB8E4E59-F127-4D53-98D2-172042B2D709}"/>
                </a:ext>
              </a:extLst>
            </p:cNvPr>
            <p:cNvSpPr/>
            <p:nvPr/>
          </p:nvSpPr>
          <p:spPr>
            <a:xfrm>
              <a:off x="4847784" y="1273185"/>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1</a:t>
              </a:r>
              <a:endParaRPr lang="en-MY" dirty="0"/>
            </a:p>
          </p:txBody>
        </p:sp>
      </p:grpSp>
      <p:grpSp>
        <p:nvGrpSpPr>
          <p:cNvPr id="3" name="Group 2">
            <a:extLst>
              <a:ext uri="{FF2B5EF4-FFF2-40B4-BE49-F238E27FC236}">
                <a16:creationId xmlns:a16="http://schemas.microsoft.com/office/drawing/2014/main" id="{A900F07D-21DA-4520-BF9B-138AC7FDCC72}"/>
              </a:ext>
            </a:extLst>
          </p:cNvPr>
          <p:cNvGrpSpPr/>
          <p:nvPr/>
        </p:nvGrpSpPr>
        <p:grpSpPr>
          <a:xfrm>
            <a:off x="1242735" y="2943279"/>
            <a:ext cx="4109529" cy="959180"/>
            <a:chOff x="538671" y="2949409"/>
            <a:chExt cx="4109529" cy="959180"/>
          </a:xfrm>
        </p:grpSpPr>
        <p:sp>
          <p:nvSpPr>
            <p:cNvPr id="30" name="Freeform: Shape 29">
              <a:extLst>
                <a:ext uri="{FF2B5EF4-FFF2-40B4-BE49-F238E27FC236}">
                  <a16:creationId xmlns:a16="http://schemas.microsoft.com/office/drawing/2014/main" id="{E0B0748A-F595-4C60-AA42-26BC72143CE6}"/>
                </a:ext>
              </a:extLst>
            </p:cNvPr>
            <p:cNvSpPr/>
            <p:nvPr/>
          </p:nvSpPr>
          <p:spPr>
            <a:xfrm>
              <a:off x="3520477" y="2949409"/>
              <a:ext cx="1127723" cy="959180"/>
            </a:xfrm>
            <a:custGeom>
              <a:avLst/>
              <a:gdLst>
                <a:gd name="connsiteX0" fmla="*/ 52249 w 1127723"/>
                <a:gd name="connsiteY0" fmla="*/ 0 h 959180"/>
                <a:gd name="connsiteX1" fmla="*/ 648133 w 1127723"/>
                <a:gd name="connsiteY1" fmla="*/ 0 h 959180"/>
                <a:gd name="connsiteX2" fmla="*/ 1127723 w 1127723"/>
                <a:gd name="connsiteY2" fmla="*/ 479590 h 959180"/>
                <a:gd name="connsiteX3" fmla="*/ 1127722 w 1127723"/>
                <a:gd name="connsiteY3" fmla="*/ 479590 h 959180"/>
                <a:gd name="connsiteX4" fmla="*/ 648132 w 1127723"/>
                <a:gd name="connsiteY4" fmla="*/ 959180 h 959180"/>
                <a:gd name="connsiteX5" fmla="*/ 52249 w 1127723"/>
                <a:gd name="connsiteY5" fmla="*/ 959180 h 959180"/>
                <a:gd name="connsiteX6" fmla="*/ 13297 w 1127723"/>
                <a:gd name="connsiteY6" fmla="*/ 723131 h 959180"/>
                <a:gd name="connsiteX7" fmla="*/ 0 w 1127723"/>
                <a:gd name="connsiteY7" fmla="*/ 479590 h 959180"/>
                <a:gd name="connsiteX8" fmla="*/ 13297 w 1127723"/>
                <a:gd name="connsiteY8" fmla="*/ 236049 h 959180"/>
                <a:gd name="connsiteX9" fmla="*/ 52249 w 1127723"/>
                <a:gd name="connsiteY9"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7723" h="959180">
                  <a:moveTo>
                    <a:pt x="52249" y="0"/>
                  </a:moveTo>
                  <a:lnTo>
                    <a:pt x="648133" y="0"/>
                  </a:lnTo>
                  <a:cubicBezTo>
                    <a:pt x="913003" y="0"/>
                    <a:pt x="1127723" y="214720"/>
                    <a:pt x="1127723" y="479590"/>
                  </a:cubicBezTo>
                  <a:lnTo>
                    <a:pt x="1127722" y="479590"/>
                  </a:lnTo>
                  <a:cubicBezTo>
                    <a:pt x="1127722" y="744460"/>
                    <a:pt x="913002" y="959180"/>
                    <a:pt x="648132" y="959180"/>
                  </a:cubicBezTo>
                  <a:lnTo>
                    <a:pt x="52249" y="959180"/>
                  </a:lnTo>
                  <a:lnTo>
                    <a:pt x="13297" y="723131"/>
                  </a:lnTo>
                  <a:cubicBezTo>
                    <a:pt x="4504" y="643057"/>
                    <a:pt x="0" y="561810"/>
                    <a:pt x="0" y="479590"/>
                  </a:cubicBezTo>
                  <a:cubicBezTo>
                    <a:pt x="0" y="397370"/>
                    <a:pt x="4504" y="316123"/>
                    <a:pt x="13297" y="236049"/>
                  </a:cubicBezTo>
                  <a:lnTo>
                    <a:pt x="52249" y="0"/>
                  </a:lnTo>
                  <a:close/>
                </a:path>
              </a:pathLst>
            </a:cu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3" name="Freeform: Shape 22">
              <a:extLst>
                <a:ext uri="{FF2B5EF4-FFF2-40B4-BE49-F238E27FC236}">
                  <a16:creationId xmlns:a16="http://schemas.microsoft.com/office/drawing/2014/main" id="{024EC02E-F167-4296-A0FA-11EEE98F2266}"/>
                </a:ext>
              </a:extLst>
            </p:cNvPr>
            <p:cNvSpPr/>
            <p:nvPr/>
          </p:nvSpPr>
          <p:spPr>
            <a:xfrm>
              <a:off x="538671" y="2949409"/>
              <a:ext cx="3034055" cy="959180"/>
            </a:xfrm>
            <a:custGeom>
              <a:avLst/>
              <a:gdLst>
                <a:gd name="connsiteX0" fmla="*/ 479590 w 3034055"/>
                <a:gd name="connsiteY0" fmla="*/ 0 h 959180"/>
                <a:gd name="connsiteX1" fmla="*/ 3034055 w 3034055"/>
                <a:gd name="connsiteY1" fmla="*/ 0 h 959180"/>
                <a:gd name="connsiteX2" fmla="*/ 2995103 w 3034055"/>
                <a:gd name="connsiteY2" fmla="*/ 236049 h 959180"/>
                <a:gd name="connsiteX3" fmla="*/ 2981806 w 3034055"/>
                <a:gd name="connsiteY3" fmla="*/ 479590 h 959180"/>
                <a:gd name="connsiteX4" fmla="*/ 2995103 w 3034055"/>
                <a:gd name="connsiteY4" fmla="*/ 723131 h 959180"/>
                <a:gd name="connsiteX5" fmla="*/ 3034055 w 3034055"/>
                <a:gd name="connsiteY5" fmla="*/ 959180 h 959180"/>
                <a:gd name="connsiteX6" fmla="*/ 479590 w 3034055"/>
                <a:gd name="connsiteY6" fmla="*/ 959179 h 959180"/>
                <a:gd name="connsiteX7" fmla="*/ 9744 w 3034055"/>
                <a:gd name="connsiteY7" fmla="*/ 576243 h 959180"/>
                <a:gd name="connsiteX8" fmla="*/ 0 w 3034055"/>
                <a:gd name="connsiteY8" fmla="*/ 479590 h 959180"/>
                <a:gd name="connsiteX9" fmla="*/ 9744 w 3034055"/>
                <a:gd name="connsiteY9" fmla="*/ 382936 h 959180"/>
                <a:gd name="connsiteX10" fmla="*/ 479590 w 3034055"/>
                <a:gd name="connsiteY10"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34055" h="959180">
                  <a:moveTo>
                    <a:pt x="479590" y="0"/>
                  </a:moveTo>
                  <a:lnTo>
                    <a:pt x="3034055" y="0"/>
                  </a:lnTo>
                  <a:lnTo>
                    <a:pt x="2995103" y="236049"/>
                  </a:lnTo>
                  <a:cubicBezTo>
                    <a:pt x="2986310" y="316123"/>
                    <a:pt x="2981806" y="397370"/>
                    <a:pt x="2981806" y="479590"/>
                  </a:cubicBezTo>
                  <a:cubicBezTo>
                    <a:pt x="2981806" y="561810"/>
                    <a:pt x="2986310" y="643057"/>
                    <a:pt x="2995103" y="723131"/>
                  </a:cubicBezTo>
                  <a:lnTo>
                    <a:pt x="3034055" y="959180"/>
                  </a:lnTo>
                  <a:lnTo>
                    <a:pt x="479590" y="959179"/>
                  </a:lnTo>
                  <a:cubicBezTo>
                    <a:pt x="247829" y="959179"/>
                    <a:pt x="54464" y="794784"/>
                    <a:pt x="9744" y="576243"/>
                  </a:cubicBezTo>
                  <a:lnTo>
                    <a:pt x="0" y="479590"/>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Pengurusan masa</a:t>
              </a:r>
            </a:p>
            <a:p>
              <a:pPr algn="ctr"/>
              <a:r>
                <a:rPr lang="ms-MY" dirty="0">
                  <a:solidFill>
                    <a:schemeClr val="tx1"/>
                  </a:solidFill>
                  <a:latin typeface="Arial" panose="020B0604020202020204" pitchFamily="34" charset="0"/>
                  <a:cs typeface="Arial" panose="020B0604020202020204" pitchFamily="34" charset="0"/>
                </a:rPr>
                <a:t> yang sesuai</a:t>
              </a:r>
            </a:p>
          </p:txBody>
        </p:sp>
        <p:sp>
          <p:nvSpPr>
            <p:cNvPr id="36" name="Rectangle 35">
              <a:extLst>
                <a:ext uri="{FF2B5EF4-FFF2-40B4-BE49-F238E27FC236}">
                  <a16:creationId xmlns:a16="http://schemas.microsoft.com/office/drawing/2014/main" id="{E67AD448-E2E9-4FF7-B9B4-2FE55C24C549}"/>
                </a:ext>
              </a:extLst>
            </p:cNvPr>
            <p:cNvSpPr/>
            <p:nvPr/>
          </p:nvSpPr>
          <p:spPr>
            <a:xfrm>
              <a:off x="3887484" y="3138479"/>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2</a:t>
              </a:r>
              <a:endParaRPr lang="en-MY" dirty="0"/>
            </a:p>
          </p:txBody>
        </p:sp>
      </p:grpSp>
      <p:grpSp>
        <p:nvGrpSpPr>
          <p:cNvPr id="4" name="Group 3">
            <a:extLst>
              <a:ext uri="{FF2B5EF4-FFF2-40B4-BE49-F238E27FC236}">
                <a16:creationId xmlns:a16="http://schemas.microsoft.com/office/drawing/2014/main" id="{F4833494-DCD8-4DB3-BFE0-EB23898FD4D7}"/>
              </a:ext>
            </a:extLst>
          </p:cNvPr>
          <p:cNvGrpSpPr/>
          <p:nvPr/>
        </p:nvGrpSpPr>
        <p:grpSpPr>
          <a:xfrm>
            <a:off x="1940524" y="4870314"/>
            <a:ext cx="4109529" cy="959180"/>
            <a:chOff x="1561247" y="4855513"/>
            <a:chExt cx="4109529" cy="959180"/>
          </a:xfrm>
        </p:grpSpPr>
        <p:sp>
          <p:nvSpPr>
            <p:cNvPr id="28" name="Freeform: Shape 27">
              <a:extLst>
                <a:ext uri="{FF2B5EF4-FFF2-40B4-BE49-F238E27FC236}">
                  <a16:creationId xmlns:a16="http://schemas.microsoft.com/office/drawing/2014/main" id="{A014DF7C-872B-4F1F-9E49-2B3FD3208A21}"/>
                </a:ext>
              </a:extLst>
            </p:cNvPr>
            <p:cNvSpPr/>
            <p:nvPr/>
          </p:nvSpPr>
          <p:spPr>
            <a:xfrm>
              <a:off x="4036936" y="4855514"/>
              <a:ext cx="1633840" cy="878531"/>
            </a:xfrm>
            <a:custGeom>
              <a:avLst/>
              <a:gdLst>
                <a:gd name="connsiteX0" fmla="*/ 0 w 1633840"/>
                <a:gd name="connsiteY0" fmla="*/ 0 h 878531"/>
                <a:gd name="connsiteX1" fmla="*/ 1154250 w 1633840"/>
                <a:gd name="connsiteY1" fmla="*/ 0 h 878531"/>
                <a:gd name="connsiteX2" fmla="*/ 1633840 w 1633840"/>
                <a:gd name="connsiteY2" fmla="*/ 479590 h 878531"/>
                <a:gd name="connsiteX3" fmla="*/ 1633839 w 1633840"/>
                <a:gd name="connsiteY3" fmla="*/ 479590 h 878531"/>
                <a:gd name="connsiteX4" fmla="*/ 1422392 w 1633840"/>
                <a:gd name="connsiteY4" fmla="*/ 877273 h 878531"/>
                <a:gd name="connsiteX5" fmla="*/ 1420075 w 1633840"/>
                <a:gd name="connsiteY5" fmla="*/ 878531 h 878531"/>
                <a:gd name="connsiteX6" fmla="*/ 1293182 w 1633840"/>
                <a:gd name="connsiteY6" fmla="*/ 848355 h 878531"/>
                <a:gd name="connsiteX7" fmla="*/ 71664 w 1633840"/>
                <a:gd name="connsiteY7" fmla="*/ 88632 h 878531"/>
                <a:gd name="connsiteX8" fmla="*/ 0 w 1633840"/>
                <a:gd name="connsiteY8" fmla="*/ 0 h 878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3840" h="878531">
                  <a:moveTo>
                    <a:pt x="0" y="0"/>
                  </a:moveTo>
                  <a:lnTo>
                    <a:pt x="1154250" y="0"/>
                  </a:lnTo>
                  <a:cubicBezTo>
                    <a:pt x="1419120" y="0"/>
                    <a:pt x="1633840" y="214720"/>
                    <a:pt x="1633840" y="479590"/>
                  </a:cubicBezTo>
                  <a:lnTo>
                    <a:pt x="1633839" y="479590"/>
                  </a:lnTo>
                  <a:cubicBezTo>
                    <a:pt x="1633839" y="645134"/>
                    <a:pt x="1549964" y="791088"/>
                    <a:pt x="1422392" y="877273"/>
                  </a:cubicBezTo>
                  <a:lnTo>
                    <a:pt x="1420075" y="878531"/>
                  </a:lnTo>
                  <a:lnTo>
                    <a:pt x="1293182" y="848355"/>
                  </a:lnTo>
                  <a:cubicBezTo>
                    <a:pt x="809298" y="709163"/>
                    <a:pt x="386590" y="441554"/>
                    <a:pt x="71664" y="88632"/>
                  </a:cubicBezTo>
                  <a:lnTo>
                    <a:pt x="0" y="0"/>
                  </a:lnTo>
                  <a:close/>
                </a:path>
              </a:pathLst>
            </a:cu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1" name="Freeform: Shape 20">
              <a:extLst>
                <a:ext uri="{FF2B5EF4-FFF2-40B4-BE49-F238E27FC236}">
                  <a16:creationId xmlns:a16="http://schemas.microsoft.com/office/drawing/2014/main" id="{6B894DCE-C6DF-4AAD-B21B-7E8828C1C2E0}"/>
                </a:ext>
              </a:extLst>
            </p:cNvPr>
            <p:cNvSpPr/>
            <p:nvPr/>
          </p:nvSpPr>
          <p:spPr>
            <a:xfrm>
              <a:off x="1561247" y="4855513"/>
              <a:ext cx="3895764" cy="959180"/>
            </a:xfrm>
            <a:custGeom>
              <a:avLst/>
              <a:gdLst>
                <a:gd name="connsiteX0" fmla="*/ 479590 w 3895764"/>
                <a:gd name="connsiteY0" fmla="*/ 0 h 959180"/>
                <a:gd name="connsiteX1" fmla="*/ 2475689 w 3895764"/>
                <a:gd name="connsiteY1" fmla="*/ 0 h 959180"/>
                <a:gd name="connsiteX2" fmla="*/ 2547353 w 3895764"/>
                <a:gd name="connsiteY2" fmla="*/ 88632 h 959180"/>
                <a:gd name="connsiteX3" fmla="*/ 3768871 w 3895764"/>
                <a:gd name="connsiteY3" fmla="*/ 848355 h 959180"/>
                <a:gd name="connsiteX4" fmla="*/ 3895764 w 3895764"/>
                <a:gd name="connsiteY4" fmla="*/ 878531 h 959180"/>
                <a:gd name="connsiteX5" fmla="*/ 3816616 w 3895764"/>
                <a:gd name="connsiteY5" fmla="*/ 921491 h 959180"/>
                <a:gd name="connsiteX6" fmla="*/ 3629938 w 3895764"/>
                <a:gd name="connsiteY6" fmla="*/ 959180 h 959180"/>
                <a:gd name="connsiteX7" fmla="*/ 479590 w 3895764"/>
                <a:gd name="connsiteY7" fmla="*/ 959179 h 959180"/>
                <a:gd name="connsiteX8" fmla="*/ 9744 w 3895764"/>
                <a:gd name="connsiteY8" fmla="*/ 576243 h 959180"/>
                <a:gd name="connsiteX9" fmla="*/ 0 w 3895764"/>
                <a:gd name="connsiteY9" fmla="*/ 479590 h 959180"/>
                <a:gd name="connsiteX10" fmla="*/ 9744 w 3895764"/>
                <a:gd name="connsiteY10" fmla="*/ 382936 h 959180"/>
                <a:gd name="connsiteX11" fmla="*/ 479590 w 3895764"/>
                <a:gd name="connsiteY11"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95764" h="959180">
                  <a:moveTo>
                    <a:pt x="479590" y="0"/>
                  </a:moveTo>
                  <a:lnTo>
                    <a:pt x="2475689" y="0"/>
                  </a:lnTo>
                  <a:lnTo>
                    <a:pt x="2547353" y="88632"/>
                  </a:lnTo>
                  <a:cubicBezTo>
                    <a:pt x="2862279" y="441554"/>
                    <a:pt x="3284987" y="709163"/>
                    <a:pt x="3768871" y="848355"/>
                  </a:cubicBezTo>
                  <a:lnTo>
                    <a:pt x="3895764" y="878531"/>
                  </a:lnTo>
                  <a:lnTo>
                    <a:pt x="3816616" y="921491"/>
                  </a:lnTo>
                  <a:cubicBezTo>
                    <a:pt x="3759238" y="945760"/>
                    <a:pt x="3696155" y="959180"/>
                    <a:pt x="3629938" y="959180"/>
                  </a:cubicBezTo>
                  <a:lnTo>
                    <a:pt x="479590" y="959179"/>
                  </a:lnTo>
                  <a:cubicBezTo>
                    <a:pt x="247829" y="959179"/>
                    <a:pt x="54464" y="794784"/>
                    <a:pt x="9744" y="576243"/>
                  </a:cubicBezTo>
                  <a:lnTo>
                    <a:pt x="0" y="479590"/>
                  </a:lnTo>
                  <a:lnTo>
                    <a:pt x="9744" y="382936"/>
                  </a:lnTo>
                  <a:cubicBezTo>
                    <a:pt x="54464" y="164395"/>
                    <a:pt x="247829" y="0"/>
                    <a:pt x="479590" y="0"/>
                  </a:cubicBez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Rujukan atas talian</a:t>
              </a:r>
            </a:p>
          </p:txBody>
        </p:sp>
        <p:sp>
          <p:nvSpPr>
            <p:cNvPr id="37" name="Rectangle 36">
              <a:extLst>
                <a:ext uri="{FF2B5EF4-FFF2-40B4-BE49-F238E27FC236}">
                  <a16:creationId xmlns:a16="http://schemas.microsoft.com/office/drawing/2014/main" id="{11AD755A-EC4E-42F1-BF2B-511849683D4F}"/>
                </a:ext>
              </a:extLst>
            </p:cNvPr>
            <p:cNvSpPr/>
            <p:nvPr/>
          </p:nvSpPr>
          <p:spPr>
            <a:xfrm>
              <a:off x="4847784" y="5000040"/>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3</a:t>
              </a:r>
              <a:endParaRPr lang="en-MY" dirty="0"/>
            </a:p>
          </p:txBody>
        </p:sp>
      </p:grpSp>
      <p:grpSp>
        <p:nvGrpSpPr>
          <p:cNvPr id="5" name="Group 4">
            <a:extLst>
              <a:ext uri="{FF2B5EF4-FFF2-40B4-BE49-F238E27FC236}">
                <a16:creationId xmlns:a16="http://schemas.microsoft.com/office/drawing/2014/main" id="{0BEA6569-3DDB-479D-9AC0-A2A51B78D62F}"/>
              </a:ext>
            </a:extLst>
          </p:cNvPr>
          <p:cNvGrpSpPr/>
          <p:nvPr/>
        </p:nvGrpSpPr>
        <p:grpSpPr>
          <a:xfrm>
            <a:off x="6958638" y="4855513"/>
            <a:ext cx="4109528" cy="959180"/>
            <a:chOff x="6615738" y="4855513"/>
            <a:chExt cx="4109528" cy="959180"/>
          </a:xfrm>
        </p:grpSpPr>
        <p:sp>
          <p:nvSpPr>
            <p:cNvPr id="27" name="Freeform: Shape 26">
              <a:extLst>
                <a:ext uri="{FF2B5EF4-FFF2-40B4-BE49-F238E27FC236}">
                  <a16:creationId xmlns:a16="http://schemas.microsoft.com/office/drawing/2014/main" id="{39BA0DE1-BB53-47A1-835D-280F5CB1B4B9}"/>
                </a:ext>
              </a:extLst>
            </p:cNvPr>
            <p:cNvSpPr/>
            <p:nvPr/>
          </p:nvSpPr>
          <p:spPr>
            <a:xfrm>
              <a:off x="6615738" y="4855514"/>
              <a:ext cx="1539327" cy="861230"/>
            </a:xfrm>
            <a:custGeom>
              <a:avLst/>
              <a:gdLst>
                <a:gd name="connsiteX0" fmla="*/ 479590 w 1539327"/>
                <a:gd name="connsiteY0" fmla="*/ 0 h 861230"/>
                <a:gd name="connsiteX1" fmla="*/ 1539327 w 1539327"/>
                <a:gd name="connsiteY1" fmla="*/ 0 h 861230"/>
                <a:gd name="connsiteX2" fmla="*/ 1467663 w 1539327"/>
                <a:gd name="connsiteY2" fmla="*/ 88632 h 861230"/>
                <a:gd name="connsiteX3" fmla="*/ 246145 w 1539327"/>
                <a:gd name="connsiteY3" fmla="*/ 848355 h 861230"/>
                <a:gd name="connsiteX4" fmla="*/ 192003 w 1539327"/>
                <a:gd name="connsiteY4" fmla="*/ 861230 h 861230"/>
                <a:gd name="connsiteX5" fmla="*/ 140469 w 1539327"/>
                <a:gd name="connsiteY5" fmla="*/ 818710 h 861230"/>
                <a:gd name="connsiteX6" fmla="*/ 9744 w 1539327"/>
                <a:gd name="connsiteY6" fmla="*/ 576243 h 861230"/>
                <a:gd name="connsiteX7" fmla="*/ 0 w 1539327"/>
                <a:gd name="connsiteY7" fmla="*/ 479590 h 861230"/>
                <a:gd name="connsiteX8" fmla="*/ 9744 w 1539327"/>
                <a:gd name="connsiteY8" fmla="*/ 382936 h 861230"/>
                <a:gd name="connsiteX9" fmla="*/ 479590 w 1539327"/>
                <a:gd name="connsiteY9" fmla="*/ 0 h 861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39327" h="861230">
                  <a:moveTo>
                    <a:pt x="479590" y="0"/>
                  </a:moveTo>
                  <a:lnTo>
                    <a:pt x="1539327" y="0"/>
                  </a:lnTo>
                  <a:lnTo>
                    <a:pt x="1467663" y="88632"/>
                  </a:lnTo>
                  <a:cubicBezTo>
                    <a:pt x="1152737" y="441554"/>
                    <a:pt x="730029" y="709163"/>
                    <a:pt x="246145" y="848355"/>
                  </a:cubicBezTo>
                  <a:lnTo>
                    <a:pt x="192003" y="861230"/>
                  </a:lnTo>
                  <a:lnTo>
                    <a:pt x="140469" y="818710"/>
                  </a:lnTo>
                  <a:cubicBezTo>
                    <a:pt x="75377" y="753619"/>
                    <a:pt x="28909" y="669904"/>
                    <a:pt x="9744" y="576243"/>
                  </a:cubicBezTo>
                  <a:lnTo>
                    <a:pt x="0" y="479590"/>
                  </a:lnTo>
                  <a:lnTo>
                    <a:pt x="9744" y="382936"/>
                  </a:lnTo>
                  <a:cubicBezTo>
                    <a:pt x="54463" y="164395"/>
                    <a:pt x="247829" y="0"/>
                    <a:pt x="479590" y="0"/>
                  </a:cubicBezTo>
                  <a:close/>
                </a:path>
              </a:pathLst>
            </a:cu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0" name="Freeform: Shape 19">
              <a:extLst>
                <a:ext uri="{FF2B5EF4-FFF2-40B4-BE49-F238E27FC236}">
                  <a16:creationId xmlns:a16="http://schemas.microsoft.com/office/drawing/2014/main" id="{CFB21F9A-76F3-448E-BE61-815B88C6A0E8}"/>
                </a:ext>
              </a:extLst>
            </p:cNvPr>
            <p:cNvSpPr/>
            <p:nvPr/>
          </p:nvSpPr>
          <p:spPr>
            <a:xfrm>
              <a:off x="6807740" y="4855513"/>
              <a:ext cx="3917526" cy="959180"/>
            </a:xfrm>
            <a:custGeom>
              <a:avLst/>
              <a:gdLst>
                <a:gd name="connsiteX0" fmla="*/ 1347324 w 3917526"/>
                <a:gd name="connsiteY0" fmla="*/ 0 h 959180"/>
                <a:gd name="connsiteX1" fmla="*/ 3437936 w 3917526"/>
                <a:gd name="connsiteY1" fmla="*/ 0 h 959180"/>
                <a:gd name="connsiteX2" fmla="*/ 3917526 w 3917526"/>
                <a:gd name="connsiteY2" fmla="*/ 479590 h 959180"/>
                <a:gd name="connsiteX3" fmla="*/ 3917525 w 3917526"/>
                <a:gd name="connsiteY3" fmla="*/ 479590 h 959180"/>
                <a:gd name="connsiteX4" fmla="*/ 3437935 w 3917526"/>
                <a:gd name="connsiteY4" fmla="*/ 959180 h 959180"/>
                <a:gd name="connsiteX5" fmla="*/ 287587 w 3917526"/>
                <a:gd name="connsiteY5" fmla="*/ 959179 h 959180"/>
                <a:gd name="connsiteX6" fmla="*/ 19444 w 3917526"/>
                <a:gd name="connsiteY6" fmla="*/ 877272 h 959180"/>
                <a:gd name="connsiteX7" fmla="*/ 0 w 3917526"/>
                <a:gd name="connsiteY7" fmla="*/ 861230 h 959180"/>
                <a:gd name="connsiteX8" fmla="*/ 54142 w 3917526"/>
                <a:gd name="connsiteY8" fmla="*/ 848355 h 959180"/>
                <a:gd name="connsiteX9" fmla="*/ 1275660 w 3917526"/>
                <a:gd name="connsiteY9" fmla="*/ 88632 h 959180"/>
                <a:gd name="connsiteX10" fmla="*/ 1347324 w 3917526"/>
                <a:gd name="connsiteY10"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917526" h="959180">
                  <a:moveTo>
                    <a:pt x="1347324" y="0"/>
                  </a:moveTo>
                  <a:lnTo>
                    <a:pt x="3437936" y="0"/>
                  </a:lnTo>
                  <a:cubicBezTo>
                    <a:pt x="3702806" y="0"/>
                    <a:pt x="3917526" y="214720"/>
                    <a:pt x="3917526" y="479590"/>
                  </a:cubicBezTo>
                  <a:lnTo>
                    <a:pt x="3917525" y="479590"/>
                  </a:lnTo>
                  <a:cubicBezTo>
                    <a:pt x="3917525" y="744460"/>
                    <a:pt x="3702805" y="959180"/>
                    <a:pt x="3437935" y="959180"/>
                  </a:cubicBezTo>
                  <a:lnTo>
                    <a:pt x="287587" y="959179"/>
                  </a:lnTo>
                  <a:cubicBezTo>
                    <a:pt x="188261" y="959179"/>
                    <a:pt x="95987" y="928984"/>
                    <a:pt x="19444" y="877272"/>
                  </a:cubicBezTo>
                  <a:lnTo>
                    <a:pt x="0" y="861230"/>
                  </a:lnTo>
                  <a:lnTo>
                    <a:pt x="54142" y="848355"/>
                  </a:lnTo>
                  <a:cubicBezTo>
                    <a:pt x="538026" y="709163"/>
                    <a:pt x="960734" y="441554"/>
                    <a:pt x="1275660" y="88632"/>
                  </a:cubicBezTo>
                  <a:lnTo>
                    <a:pt x="1347324" y="0"/>
                  </a:ln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Pengagihan borang </a:t>
              </a:r>
            </a:p>
            <a:p>
              <a:pPr algn="ctr"/>
              <a:r>
                <a:rPr lang="ms-MY" dirty="0">
                  <a:solidFill>
                    <a:schemeClr val="tx1"/>
                  </a:solidFill>
                  <a:latin typeface="Arial" panose="020B0604020202020204" pitchFamily="34" charset="0"/>
                  <a:cs typeface="Arial" panose="020B0604020202020204" pitchFamily="34" charset="0"/>
                </a:rPr>
                <a:t>kaji selidik</a:t>
              </a:r>
            </a:p>
          </p:txBody>
        </p:sp>
        <p:sp>
          <p:nvSpPr>
            <p:cNvPr id="38" name="Rectangle 37">
              <a:extLst>
                <a:ext uri="{FF2B5EF4-FFF2-40B4-BE49-F238E27FC236}">
                  <a16:creationId xmlns:a16="http://schemas.microsoft.com/office/drawing/2014/main" id="{93D2568A-FE0F-4B58-9310-8086D2747077}"/>
                </a:ext>
              </a:extLst>
            </p:cNvPr>
            <p:cNvSpPr/>
            <p:nvPr/>
          </p:nvSpPr>
          <p:spPr>
            <a:xfrm>
              <a:off x="6893187" y="5042715"/>
              <a:ext cx="445956" cy="584775"/>
            </a:xfrm>
            <a:prstGeom prst="rect">
              <a:avLst/>
            </a:prstGeom>
          </p:spPr>
          <p:txBody>
            <a:bodyPr wrap="squar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4</a:t>
              </a:r>
              <a:endParaRPr lang="en-MY" dirty="0"/>
            </a:p>
          </p:txBody>
        </p:sp>
      </p:grpSp>
      <p:grpSp>
        <p:nvGrpSpPr>
          <p:cNvPr id="6" name="Group 5">
            <a:extLst>
              <a:ext uri="{FF2B5EF4-FFF2-40B4-BE49-F238E27FC236}">
                <a16:creationId xmlns:a16="http://schemas.microsoft.com/office/drawing/2014/main" id="{40925EAB-F294-45A9-B803-43F06A6E2C33}"/>
              </a:ext>
            </a:extLst>
          </p:cNvPr>
          <p:cNvGrpSpPr/>
          <p:nvPr/>
        </p:nvGrpSpPr>
        <p:grpSpPr>
          <a:xfrm>
            <a:off x="7630006" y="2949409"/>
            <a:ext cx="4109529" cy="959180"/>
            <a:chOff x="7543802" y="2949409"/>
            <a:chExt cx="4109529" cy="959180"/>
          </a:xfrm>
        </p:grpSpPr>
        <p:sp>
          <p:nvSpPr>
            <p:cNvPr id="29" name="Freeform: Shape 28">
              <a:extLst>
                <a:ext uri="{FF2B5EF4-FFF2-40B4-BE49-F238E27FC236}">
                  <a16:creationId xmlns:a16="http://schemas.microsoft.com/office/drawing/2014/main" id="{D5EAC367-2527-4D6A-8D8C-616A31D5829C}"/>
                </a:ext>
              </a:extLst>
            </p:cNvPr>
            <p:cNvSpPr/>
            <p:nvPr/>
          </p:nvSpPr>
          <p:spPr>
            <a:xfrm>
              <a:off x="7543802" y="2949410"/>
              <a:ext cx="1127722" cy="959179"/>
            </a:xfrm>
            <a:custGeom>
              <a:avLst/>
              <a:gdLst>
                <a:gd name="connsiteX0" fmla="*/ 479590 w 1127722"/>
                <a:gd name="connsiteY0" fmla="*/ 0 h 959179"/>
                <a:gd name="connsiteX1" fmla="*/ 1075473 w 1127722"/>
                <a:gd name="connsiteY1" fmla="*/ 0 h 959179"/>
                <a:gd name="connsiteX2" fmla="*/ 1114425 w 1127722"/>
                <a:gd name="connsiteY2" fmla="*/ 236049 h 959179"/>
                <a:gd name="connsiteX3" fmla="*/ 1127722 w 1127722"/>
                <a:gd name="connsiteY3" fmla="*/ 479590 h 959179"/>
                <a:gd name="connsiteX4" fmla="*/ 1114425 w 1127722"/>
                <a:gd name="connsiteY4" fmla="*/ 723131 h 959179"/>
                <a:gd name="connsiteX5" fmla="*/ 1075473 w 1127722"/>
                <a:gd name="connsiteY5" fmla="*/ 959179 h 959179"/>
                <a:gd name="connsiteX6" fmla="*/ 479590 w 1127722"/>
                <a:gd name="connsiteY6" fmla="*/ 959179 h 959179"/>
                <a:gd name="connsiteX7" fmla="*/ 9744 w 1127722"/>
                <a:gd name="connsiteY7" fmla="*/ 576243 h 959179"/>
                <a:gd name="connsiteX8" fmla="*/ 0 w 1127722"/>
                <a:gd name="connsiteY8" fmla="*/ 479590 h 959179"/>
                <a:gd name="connsiteX9" fmla="*/ 9744 w 1127722"/>
                <a:gd name="connsiteY9" fmla="*/ 382936 h 959179"/>
                <a:gd name="connsiteX10" fmla="*/ 479590 w 1127722"/>
                <a:gd name="connsiteY10" fmla="*/ 0 h 95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27722" h="959179">
                  <a:moveTo>
                    <a:pt x="479590" y="0"/>
                  </a:moveTo>
                  <a:lnTo>
                    <a:pt x="1075473" y="0"/>
                  </a:lnTo>
                  <a:lnTo>
                    <a:pt x="1114425" y="236049"/>
                  </a:lnTo>
                  <a:cubicBezTo>
                    <a:pt x="1123218" y="316123"/>
                    <a:pt x="1127722" y="397370"/>
                    <a:pt x="1127722" y="479590"/>
                  </a:cubicBezTo>
                  <a:cubicBezTo>
                    <a:pt x="1127722" y="561810"/>
                    <a:pt x="1123218" y="643057"/>
                    <a:pt x="1114425" y="723131"/>
                  </a:cubicBezTo>
                  <a:lnTo>
                    <a:pt x="1075473" y="959179"/>
                  </a:lnTo>
                  <a:lnTo>
                    <a:pt x="479590" y="959179"/>
                  </a:lnTo>
                  <a:cubicBezTo>
                    <a:pt x="247829" y="959179"/>
                    <a:pt x="54464" y="794784"/>
                    <a:pt x="9744" y="576243"/>
                  </a:cubicBezTo>
                  <a:lnTo>
                    <a:pt x="0" y="479590"/>
                  </a:lnTo>
                  <a:lnTo>
                    <a:pt x="9744" y="382936"/>
                  </a:lnTo>
                  <a:cubicBezTo>
                    <a:pt x="54464" y="164395"/>
                    <a:pt x="247829" y="0"/>
                    <a:pt x="479590" y="0"/>
                  </a:cubicBezTo>
                  <a:close/>
                </a:path>
              </a:pathLst>
            </a:custGeom>
            <a:solidFill>
              <a:srgbClr val="CCCC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MY"/>
            </a:p>
          </p:txBody>
        </p:sp>
        <p:sp>
          <p:nvSpPr>
            <p:cNvPr id="22" name="Freeform: Shape 21">
              <a:extLst>
                <a:ext uri="{FF2B5EF4-FFF2-40B4-BE49-F238E27FC236}">
                  <a16:creationId xmlns:a16="http://schemas.microsoft.com/office/drawing/2014/main" id="{588DD014-8323-4536-B805-96B7085A3629}"/>
                </a:ext>
              </a:extLst>
            </p:cNvPr>
            <p:cNvSpPr/>
            <p:nvPr/>
          </p:nvSpPr>
          <p:spPr>
            <a:xfrm>
              <a:off x="8619275" y="2949409"/>
              <a:ext cx="3034056" cy="959180"/>
            </a:xfrm>
            <a:custGeom>
              <a:avLst/>
              <a:gdLst>
                <a:gd name="connsiteX0" fmla="*/ 0 w 3034056"/>
                <a:gd name="connsiteY0" fmla="*/ 0 h 959180"/>
                <a:gd name="connsiteX1" fmla="*/ 2554466 w 3034056"/>
                <a:gd name="connsiteY1" fmla="*/ 0 h 959180"/>
                <a:gd name="connsiteX2" fmla="*/ 3034056 w 3034056"/>
                <a:gd name="connsiteY2" fmla="*/ 479590 h 959180"/>
                <a:gd name="connsiteX3" fmla="*/ 3034055 w 3034056"/>
                <a:gd name="connsiteY3" fmla="*/ 479590 h 959180"/>
                <a:gd name="connsiteX4" fmla="*/ 2554465 w 3034056"/>
                <a:gd name="connsiteY4" fmla="*/ 959180 h 959180"/>
                <a:gd name="connsiteX5" fmla="*/ 0 w 3034056"/>
                <a:gd name="connsiteY5" fmla="*/ 959179 h 959180"/>
                <a:gd name="connsiteX6" fmla="*/ 38952 w 3034056"/>
                <a:gd name="connsiteY6" fmla="*/ 723131 h 959180"/>
                <a:gd name="connsiteX7" fmla="*/ 52249 w 3034056"/>
                <a:gd name="connsiteY7" fmla="*/ 479590 h 959180"/>
                <a:gd name="connsiteX8" fmla="*/ 38952 w 3034056"/>
                <a:gd name="connsiteY8" fmla="*/ 236049 h 959180"/>
                <a:gd name="connsiteX9" fmla="*/ 0 w 3034056"/>
                <a:gd name="connsiteY9" fmla="*/ 0 h 95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34056" h="959180">
                  <a:moveTo>
                    <a:pt x="0" y="0"/>
                  </a:moveTo>
                  <a:lnTo>
                    <a:pt x="2554466" y="0"/>
                  </a:lnTo>
                  <a:cubicBezTo>
                    <a:pt x="2819336" y="0"/>
                    <a:pt x="3034056" y="214720"/>
                    <a:pt x="3034056" y="479590"/>
                  </a:cubicBezTo>
                  <a:lnTo>
                    <a:pt x="3034055" y="479590"/>
                  </a:lnTo>
                  <a:cubicBezTo>
                    <a:pt x="3034055" y="744460"/>
                    <a:pt x="2819335" y="959180"/>
                    <a:pt x="2554465" y="959180"/>
                  </a:cubicBezTo>
                  <a:lnTo>
                    <a:pt x="0" y="959179"/>
                  </a:lnTo>
                  <a:lnTo>
                    <a:pt x="38952" y="723131"/>
                  </a:lnTo>
                  <a:cubicBezTo>
                    <a:pt x="47745" y="643057"/>
                    <a:pt x="52249" y="561810"/>
                    <a:pt x="52249" y="479590"/>
                  </a:cubicBezTo>
                  <a:cubicBezTo>
                    <a:pt x="52249" y="397370"/>
                    <a:pt x="47745" y="316123"/>
                    <a:pt x="38952" y="236049"/>
                  </a:cubicBezTo>
                  <a:lnTo>
                    <a:pt x="0" y="0"/>
                  </a:lnTo>
                  <a:close/>
                </a:path>
              </a:pathLst>
            </a:custGeom>
            <a:gradFill>
              <a:gsLst>
                <a:gs pos="0">
                  <a:schemeClr val="accent1">
                    <a:lumMod val="5000"/>
                    <a:lumOff val="95000"/>
                  </a:schemeClr>
                </a:gs>
                <a:gs pos="100000">
                  <a:schemeClr val="bg1">
                    <a:lumMod val="85000"/>
                  </a:schemeClr>
                </a:gs>
              </a:gsLst>
              <a:lin ang="5400000" scaled="1"/>
            </a:gradFill>
            <a:ln>
              <a:noFill/>
            </a:ln>
            <a:effectLst>
              <a:outerShdw blurRad="304800"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ms-MY" dirty="0">
                  <a:solidFill>
                    <a:schemeClr val="tx1"/>
                  </a:solidFill>
                  <a:latin typeface="Arial" panose="020B0604020202020204" pitchFamily="34" charset="0"/>
                  <a:cs typeface="Arial" panose="020B0604020202020204" pitchFamily="34" charset="0"/>
                </a:rPr>
                <a:t>Pengecualian data</a:t>
              </a:r>
            </a:p>
          </p:txBody>
        </p:sp>
        <p:sp>
          <p:nvSpPr>
            <p:cNvPr id="39" name="Rectangle 38">
              <a:extLst>
                <a:ext uri="{FF2B5EF4-FFF2-40B4-BE49-F238E27FC236}">
                  <a16:creationId xmlns:a16="http://schemas.microsoft.com/office/drawing/2014/main" id="{8124DD80-4ACB-4429-9BE1-9AC85D4F5FDF}"/>
                </a:ext>
              </a:extLst>
            </p:cNvPr>
            <p:cNvSpPr/>
            <p:nvPr/>
          </p:nvSpPr>
          <p:spPr>
            <a:xfrm>
              <a:off x="7858561" y="3130482"/>
              <a:ext cx="445956" cy="584775"/>
            </a:xfrm>
            <a:prstGeom prst="rect">
              <a:avLst/>
            </a:prstGeom>
          </p:spPr>
          <p:txBody>
            <a:bodyPr wrap="none">
              <a:spAutoFit/>
            </a:bodyPr>
            <a:lstStyle/>
            <a:p>
              <a:r>
                <a:rPr lang="en-MY" sz="3200" b="1" dirty="0">
                  <a:solidFill>
                    <a:prstClr val="white"/>
                  </a:solidFill>
                  <a:latin typeface="Tahoma" panose="020B0604030504040204" pitchFamily="34" charset="0"/>
                  <a:ea typeface="Tahoma" panose="020B0604030504040204" pitchFamily="34" charset="0"/>
                  <a:cs typeface="Tahoma" panose="020B0604030504040204" pitchFamily="34" charset="0"/>
                </a:rPr>
                <a:t>5</a:t>
              </a:r>
              <a:endParaRPr lang="en-MY" dirty="0"/>
            </a:p>
          </p:txBody>
        </p:sp>
      </p:grpSp>
    </p:spTree>
    <p:extLst>
      <p:ext uri="{BB962C8B-B14F-4D97-AF65-F5344CB8AC3E}">
        <p14:creationId xmlns:p14="http://schemas.microsoft.com/office/powerpoint/2010/main" val="22369135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58A1-9B3E-4CDB-BB4A-F7B5675ED624}"/>
              </a:ext>
            </a:extLst>
          </p:cNvPr>
          <p:cNvSpPr>
            <a:spLocks noGrp="1"/>
          </p:cNvSpPr>
          <p:nvPr>
            <p:ph type="title"/>
          </p:nvPr>
        </p:nvSpPr>
        <p:spPr/>
        <p:txBody>
          <a:bodyPr>
            <a:normAutofit/>
          </a:bodyPr>
          <a:lstStyle/>
          <a:p>
            <a:pPr algn="ctr"/>
            <a:r>
              <a:rPr lang="ms-MY" sz="3600" dirty="0">
                <a:latin typeface="Arial Black" panose="020B0A04020102020204" pitchFamily="34" charset="0"/>
              </a:rPr>
              <a:t>Jawapan Responden</a:t>
            </a:r>
          </a:p>
        </p:txBody>
      </p:sp>
      <p:pic>
        <p:nvPicPr>
          <p:cNvPr id="2050" name="Picture 2" descr="Forms response chart. Question title: Pada pendapat anda, apakah inisiatif pihak kerajaan serta NGO yang patut dilaksanakan untuk menyelesaikan masalah ini?. Number of responses: 94 responses.">
            <a:extLst>
              <a:ext uri="{FF2B5EF4-FFF2-40B4-BE49-F238E27FC236}">
                <a16:creationId xmlns:a16="http://schemas.microsoft.com/office/drawing/2014/main" id="{FACC6185-3A50-4D04-83C1-29D1385AF34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8971" y="1839082"/>
            <a:ext cx="8526457" cy="4333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8627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D66E3-7641-F34A-A7E4-1B2D7C9B16FE}"/>
              </a:ext>
            </a:extLst>
          </p:cNvPr>
          <p:cNvSpPr>
            <a:spLocks noGrp="1"/>
          </p:cNvSpPr>
          <p:nvPr>
            <p:ph type="title"/>
          </p:nvPr>
        </p:nvSpPr>
        <p:spPr>
          <a:xfrm>
            <a:off x="1295399" y="1177096"/>
            <a:ext cx="9601200" cy="908108"/>
          </a:xfrm>
        </p:spPr>
        <p:txBody>
          <a:bodyPr>
            <a:normAutofit/>
          </a:bodyPr>
          <a:lstStyle/>
          <a:p>
            <a:pPr algn="ctr"/>
            <a:r>
              <a:rPr lang="ms-MY" sz="3600" noProof="0" dirty="0">
                <a:latin typeface="Arial Black" panose="020B0A04020102020204" pitchFamily="34" charset="0"/>
              </a:rPr>
              <a:t>KESIMPULAN</a:t>
            </a:r>
          </a:p>
        </p:txBody>
      </p:sp>
      <p:sp>
        <p:nvSpPr>
          <p:cNvPr id="3" name="Content Placeholder 2">
            <a:extLst>
              <a:ext uri="{FF2B5EF4-FFF2-40B4-BE49-F238E27FC236}">
                <a16:creationId xmlns:a16="http://schemas.microsoft.com/office/drawing/2014/main" id="{89BD253A-DCCB-E84D-944A-8CCA1F86A609}"/>
              </a:ext>
            </a:extLst>
          </p:cNvPr>
          <p:cNvSpPr>
            <a:spLocks noGrp="1"/>
          </p:cNvSpPr>
          <p:nvPr>
            <p:ph idx="1"/>
          </p:nvPr>
        </p:nvSpPr>
        <p:spPr>
          <a:xfrm>
            <a:off x="987860" y="2085204"/>
            <a:ext cx="10216279" cy="3977430"/>
          </a:xfrm>
        </p:spPr>
        <p:txBody>
          <a:bodyPr>
            <a:normAutofit/>
          </a:bodyPr>
          <a:lstStyle/>
          <a:p>
            <a:pPr algn="just"/>
            <a:r>
              <a:rPr lang="ms-MY" noProof="0" dirty="0">
                <a:latin typeface="Arial" panose="020B0604020202020204" pitchFamily="34" charset="0"/>
                <a:cs typeface="Arial" panose="020B0604020202020204" pitchFamily="34" charset="0"/>
              </a:rPr>
              <a:t>Kesimpulannya, masih terdapat ramai manusia yang tanpa kita sedar sedang menanggung keadaan hidup yang lebih sukar dari kita sendiri. </a:t>
            </a:r>
          </a:p>
          <a:p>
            <a:pPr algn="just"/>
            <a:r>
              <a:rPr lang="ms-MY" noProof="0" dirty="0">
                <a:latin typeface="Arial" panose="020B0604020202020204" pitchFamily="34" charset="0"/>
                <a:cs typeface="Arial" panose="020B0604020202020204" pitchFamily="34" charset="0"/>
              </a:rPr>
              <a:t>Sebagai seorang rakyat atau individu yang prihatin dan peka terhadap keadaan sekeliling, kita perlulah mengambil berat terhadap golongan yang tidak berkemampuan, lebih-lebih lagi golongan gelandangan.</a:t>
            </a:r>
          </a:p>
          <a:p>
            <a:pPr algn="just"/>
            <a:r>
              <a:rPr lang="ms-MY" noProof="0" dirty="0">
                <a:latin typeface="Arial" panose="020B0604020202020204" pitchFamily="34" charset="0"/>
                <a:cs typeface="Arial" panose="020B0604020202020204" pitchFamily="34" charset="0"/>
              </a:rPr>
              <a:t>Penting juga untuk kita mengetahui punca berlakunya gelandangan supaya kita sentiasa dapat mengelakkan diri kita daripada perkara yang boleh membawa kita kepada kesusahan.</a:t>
            </a:r>
          </a:p>
          <a:p>
            <a:pPr marL="0" indent="0">
              <a:buNone/>
            </a:pPr>
            <a:endParaRPr lang="ms-MY" noProof="0" dirty="0"/>
          </a:p>
        </p:txBody>
      </p:sp>
    </p:spTree>
    <p:extLst>
      <p:ext uri="{BB962C8B-B14F-4D97-AF65-F5344CB8AC3E}">
        <p14:creationId xmlns:p14="http://schemas.microsoft.com/office/powerpoint/2010/main" val="21377952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D66E3-7641-F34A-A7E4-1B2D7C9B16FE}"/>
              </a:ext>
            </a:extLst>
          </p:cNvPr>
          <p:cNvSpPr>
            <a:spLocks noGrp="1"/>
          </p:cNvSpPr>
          <p:nvPr>
            <p:ph type="title"/>
          </p:nvPr>
        </p:nvSpPr>
        <p:spPr>
          <a:xfrm>
            <a:off x="1295399" y="845191"/>
            <a:ext cx="9601200" cy="916497"/>
          </a:xfrm>
        </p:spPr>
        <p:txBody>
          <a:bodyPr>
            <a:normAutofit/>
          </a:bodyPr>
          <a:lstStyle/>
          <a:p>
            <a:pPr algn="ctr"/>
            <a:r>
              <a:rPr lang="ms-MY" sz="3600" noProof="0" dirty="0">
                <a:latin typeface="Arial Black" panose="020B0A04020102020204" pitchFamily="34" charset="0"/>
              </a:rPr>
              <a:t>KESIMPULAN</a:t>
            </a:r>
          </a:p>
        </p:txBody>
      </p:sp>
      <p:sp>
        <p:nvSpPr>
          <p:cNvPr id="3" name="Content Placeholder 2">
            <a:extLst>
              <a:ext uri="{FF2B5EF4-FFF2-40B4-BE49-F238E27FC236}">
                <a16:creationId xmlns:a16="http://schemas.microsoft.com/office/drawing/2014/main" id="{89BD253A-DCCB-E84D-944A-8CCA1F86A609}"/>
              </a:ext>
            </a:extLst>
          </p:cNvPr>
          <p:cNvSpPr>
            <a:spLocks noGrp="1"/>
          </p:cNvSpPr>
          <p:nvPr>
            <p:ph idx="1"/>
          </p:nvPr>
        </p:nvSpPr>
        <p:spPr>
          <a:xfrm>
            <a:off x="1062912" y="1761688"/>
            <a:ext cx="10066175" cy="3977430"/>
          </a:xfrm>
        </p:spPr>
        <p:txBody>
          <a:bodyPr>
            <a:normAutofit/>
          </a:bodyPr>
          <a:lstStyle/>
          <a:p>
            <a:pPr algn="just"/>
            <a:r>
              <a:rPr lang="ms-MY" noProof="0" dirty="0">
                <a:latin typeface="Arial" panose="020B0604020202020204" pitchFamily="34" charset="0"/>
                <a:cs typeface="Arial" panose="020B0604020202020204" pitchFamily="34" charset="0"/>
              </a:rPr>
              <a:t>Berdasarkan permasalahan yang dinyatakan, kami dapat belajar bahawa apabila ingin melaksanakan sebarang kajian, persediaan awal perlulah dilakukan.</a:t>
            </a:r>
          </a:p>
          <a:p>
            <a:pPr algn="just"/>
            <a:r>
              <a:rPr lang="ms-MY" noProof="0" dirty="0">
                <a:latin typeface="Arial" panose="020B0604020202020204" pitchFamily="34" charset="0"/>
                <a:cs typeface="Arial" panose="020B0604020202020204" pitchFamily="34" charset="0"/>
              </a:rPr>
              <a:t>Selain itu, bagi mengelakkan masalah yang berlaku ketika sedang melaksanakan kajian, perancangan yang lebih jitu dan rapi juga perlu dilakukan supaya objektif dan matlamat dapat dicapai. </a:t>
            </a:r>
          </a:p>
          <a:p>
            <a:pPr algn="just"/>
            <a:r>
              <a:rPr lang="ms-MY" noProof="0" dirty="0">
                <a:latin typeface="Arial" panose="020B0604020202020204" pitchFamily="34" charset="0"/>
                <a:cs typeface="Arial" panose="020B0604020202020204" pitchFamily="34" charset="0"/>
              </a:rPr>
              <a:t>Walau bagaimanapun, kadangkala masalah yang berlaku berada di luar kawalan dan jangkaan kita. Oleh itu, kita perlu bijak menyelesaikan dan memikirkan cara untuk mengatasi masalah tersebut. </a:t>
            </a:r>
          </a:p>
          <a:p>
            <a:pPr algn="just"/>
            <a:r>
              <a:rPr lang="ms-MY" noProof="0" dirty="0">
                <a:latin typeface="Arial" panose="020B0604020202020204" pitchFamily="34" charset="0"/>
                <a:cs typeface="Arial" panose="020B0604020202020204" pitchFamily="34" charset="0"/>
              </a:rPr>
              <a:t>Sebagai seorang pelajar juga, sikap sentiasa bersedia merupakan sikap yang perlu disemai dalam diri semua pelajar agar tidak tersungkur di kemudian hari.</a:t>
            </a:r>
          </a:p>
        </p:txBody>
      </p:sp>
    </p:spTree>
    <p:extLst>
      <p:ext uri="{BB962C8B-B14F-4D97-AF65-F5344CB8AC3E}">
        <p14:creationId xmlns:p14="http://schemas.microsoft.com/office/powerpoint/2010/main" val="41705978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D16A3-9175-47C5-A846-96B1A577EE6F}"/>
              </a:ext>
            </a:extLst>
          </p:cNvPr>
          <p:cNvSpPr>
            <a:spLocks noGrp="1"/>
          </p:cNvSpPr>
          <p:nvPr>
            <p:ph type="title"/>
          </p:nvPr>
        </p:nvSpPr>
        <p:spPr/>
        <p:txBody>
          <a:bodyPr>
            <a:normAutofit fontScale="90000"/>
          </a:bodyPr>
          <a:lstStyle/>
          <a:p>
            <a:r>
              <a:rPr lang="ms-MY" noProof="0" dirty="0">
                <a:latin typeface="Arial Black" panose="020B0A04020102020204" pitchFamily="34" charset="0"/>
              </a:rPr>
              <a:t>Isu gelandangan di johor Bahru, johor</a:t>
            </a:r>
          </a:p>
        </p:txBody>
      </p:sp>
    </p:spTree>
    <p:extLst>
      <p:ext uri="{BB962C8B-B14F-4D97-AF65-F5344CB8AC3E}">
        <p14:creationId xmlns:p14="http://schemas.microsoft.com/office/powerpoint/2010/main" val="14608048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990600"/>
            <a:ext cx="9601200" cy="1048109"/>
          </a:xfrm>
        </p:spPr>
        <p:txBody>
          <a:bodyPr>
            <a:normAutofit/>
          </a:bodyPr>
          <a:lstStyle/>
          <a:p>
            <a:pPr algn="ctr"/>
            <a:r>
              <a:rPr lang="ms-MY" sz="3600" noProof="0" dirty="0">
                <a:latin typeface="Arial Black" panose="020B0A04020102020204" pitchFamily="34" charset="0"/>
              </a:rPr>
              <a:t>Pengenalan </a:t>
            </a:r>
          </a:p>
        </p:txBody>
      </p:sp>
      <p:sp>
        <p:nvSpPr>
          <p:cNvPr id="3" name="Content Placeholder 2"/>
          <p:cNvSpPr>
            <a:spLocks noGrp="1"/>
          </p:cNvSpPr>
          <p:nvPr>
            <p:ph idx="1"/>
          </p:nvPr>
        </p:nvSpPr>
        <p:spPr>
          <a:xfrm>
            <a:off x="1872761" y="2038709"/>
            <a:ext cx="8598877" cy="3581400"/>
          </a:xfrm>
        </p:spPr>
        <p:txBody>
          <a:bodyPr/>
          <a:lstStyle/>
          <a:p>
            <a:r>
              <a:rPr lang="ms-MY" noProof="0" dirty="0">
                <a:latin typeface="Arial" panose="020B0604020202020204" pitchFamily="34" charset="0"/>
                <a:cs typeface="Arial" panose="020B0604020202020204" pitchFamily="34" charset="0"/>
              </a:rPr>
              <a:t>Tempat berlindung merupakan antara 3 perkara utama untuk hidup pada zaman dahulu, namun tidak lagi pada zaman sekarang</a:t>
            </a:r>
          </a:p>
          <a:p>
            <a:r>
              <a:rPr lang="ms-MY" noProof="0" dirty="0">
                <a:latin typeface="Arial" panose="020B0604020202020204" pitchFamily="34" charset="0"/>
                <a:cs typeface="Arial" panose="020B0604020202020204" pitchFamily="34" charset="0"/>
              </a:rPr>
              <a:t>Pembinaan rumah baharu tidak membantu untuk mengurangkan bilangan gelandangan di negara kita</a:t>
            </a:r>
          </a:p>
          <a:p>
            <a:r>
              <a:rPr lang="ms-MY" noProof="0" dirty="0">
                <a:latin typeface="Arial" panose="020B0604020202020204" pitchFamily="34" charset="0"/>
                <a:cs typeface="Arial" panose="020B0604020202020204" pitchFamily="34" charset="0"/>
              </a:rPr>
              <a:t>Keadaan menjadi kritikal apabila wabak pandemik ini menular.</a:t>
            </a:r>
          </a:p>
        </p:txBody>
      </p:sp>
    </p:spTree>
    <p:extLst>
      <p:ext uri="{BB962C8B-B14F-4D97-AF65-F5344CB8AC3E}">
        <p14:creationId xmlns:p14="http://schemas.microsoft.com/office/powerpoint/2010/main" val="6059083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9599B-D552-41B5-96BE-2BB27CCD679B}"/>
              </a:ext>
            </a:extLst>
          </p:cNvPr>
          <p:cNvSpPr>
            <a:spLocks noGrp="1"/>
          </p:cNvSpPr>
          <p:nvPr>
            <p:ph type="title"/>
          </p:nvPr>
        </p:nvSpPr>
        <p:spPr>
          <a:xfrm>
            <a:off x="244133" y="615461"/>
            <a:ext cx="4815254" cy="958442"/>
          </a:xfrm>
        </p:spPr>
        <p:txBody>
          <a:bodyPr/>
          <a:lstStyle/>
          <a:p>
            <a:pPr algn="ctr"/>
            <a:r>
              <a:rPr lang="ms-MY" sz="3600" noProof="0" dirty="0">
                <a:latin typeface="Arial Black" panose="020B0A04020102020204" pitchFamily="34" charset="0"/>
              </a:rPr>
              <a:t>Lokasi Kajian</a:t>
            </a:r>
          </a:p>
        </p:txBody>
      </p:sp>
      <p:pic>
        <p:nvPicPr>
          <p:cNvPr id="8" name="Content Placeholder 7">
            <a:extLst>
              <a:ext uri="{FF2B5EF4-FFF2-40B4-BE49-F238E27FC236}">
                <a16:creationId xmlns:a16="http://schemas.microsoft.com/office/drawing/2014/main" id="{F663C4F6-6FA0-456B-9169-C0CD7D71AF78}"/>
              </a:ext>
            </a:extLst>
          </p:cNvPr>
          <p:cNvPicPr>
            <a:picLocks noGrp="1" noChangeAspect="1"/>
          </p:cNvPicPr>
          <p:nvPr>
            <p:ph idx="1"/>
          </p:nvPr>
        </p:nvPicPr>
        <p:blipFill>
          <a:blip r:embed="rId2"/>
          <a:stretch>
            <a:fillRect/>
          </a:stretch>
        </p:blipFill>
        <p:spPr>
          <a:xfrm>
            <a:off x="6274594" y="685800"/>
            <a:ext cx="5175250" cy="5175250"/>
          </a:xfrm>
        </p:spPr>
      </p:pic>
      <p:sp>
        <p:nvSpPr>
          <p:cNvPr id="4" name="Text Placeholder 3">
            <a:extLst>
              <a:ext uri="{FF2B5EF4-FFF2-40B4-BE49-F238E27FC236}">
                <a16:creationId xmlns:a16="http://schemas.microsoft.com/office/drawing/2014/main" id="{16C12FFE-DF5F-4C94-98D0-A427D504C63A}"/>
              </a:ext>
            </a:extLst>
          </p:cNvPr>
          <p:cNvSpPr>
            <a:spLocks noGrp="1"/>
          </p:cNvSpPr>
          <p:nvPr>
            <p:ph type="body" sz="half" idx="2"/>
          </p:nvPr>
        </p:nvSpPr>
        <p:spPr>
          <a:xfrm>
            <a:off x="64135" y="1406850"/>
            <a:ext cx="5175250" cy="4558717"/>
          </a:xfrm>
        </p:spPr>
        <p:txBody>
          <a:bodyPr>
            <a:normAutofit/>
          </a:bodyPr>
          <a:lstStyle/>
          <a:p>
            <a:pPr marL="342900" indent="-342900">
              <a:buFont typeface="Arial" panose="020B0604020202020204" pitchFamily="34" charset="0"/>
              <a:buChar char="•"/>
            </a:pPr>
            <a:r>
              <a:rPr lang="ms-MY" sz="2000" b="0" i="0" u="none" strike="noStrike" noProof="0" dirty="0">
                <a:solidFill>
                  <a:schemeClr val="bg2"/>
                </a:solidFill>
                <a:effectLst/>
                <a:latin typeface="Arial" panose="020B0604020202020204" pitchFamily="34" charset="0"/>
                <a:cs typeface="Arial" panose="020B0604020202020204" pitchFamily="34" charset="0"/>
              </a:rPr>
              <a:t>Secara spesifik, lokasi yang menjadi pilihan kami adalah di sekitar negeri Johor. Tempat yang menjadi tumpuan para gelandangan adalah:</a:t>
            </a:r>
          </a:p>
          <a:p>
            <a:pPr marL="800100" lvl="1" indent="-342900">
              <a:buFont typeface="Arial" panose="020B0604020202020204" pitchFamily="34" charset="0"/>
              <a:buChar char="•"/>
            </a:pPr>
            <a:r>
              <a:rPr lang="ms-MY" sz="1800" b="0" i="0" u="none" strike="noStrike" noProof="0" dirty="0">
                <a:solidFill>
                  <a:schemeClr val="bg2"/>
                </a:solidFill>
                <a:effectLst/>
                <a:latin typeface="Arial" panose="020B0604020202020204" pitchFamily="34" charset="0"/>
                <a:cs typeface="Arial" panose="020B0604020202020204" pitchFamily="34" charset="0"/>
              </a:rPr>
              <a:t> Bandaraya Johor Bahru</a:t>
            </a:r>
          </a:p>
          <a:p>
            <a:pPr marL="800100" lvl="1" indent="-342900">
              <a:buFont typeface="Arial" panose="020B0604020202020204" pitchFamily="34" charset="0"/>
              <a:buChar char="•"/>
            </a:pPr>
            <a:r>
              <a:rPr lang="ms-MY" sz="1800" b="0" i="0" u="none" strike="noStrike" noProof="0" dirty="0">
                <a:solidFill>
                  <a:schemeClr val="bg2"/>
                </a:solidFill>
                <a:effectLst/>
                <a:latin typeface="Arial" panose="020B0604020202020204" pitchFamily="34" charset="0"/>
                <a:cs typeface="Arial" panose="020B0604020202020204" pitchFamily="34" charset="0"/>
              </a:rPr>
              <a:t>Jalan Wong Ah </a:t>
            </a:r>
            <a:r>
              <a:rPr lang="ms-MY" sz="1800" b="0" i="0" u="none" strike="noStrike" noProof="0" dirty="0" err="1">
                <a:solidFill>
                  <a:schemeClr val="bg2"/>
                </a:solidFill>
                <a:effectLst/>
                <a:latin typeface="Arial" panose="020B0604020202020204" pitchFamily="34" charset="0"/>
                <a:cs typeface="Arial" panose="020B0604020202020204" pitchFamily="34" charset="0"/>
              </a:rPr>
              <a:t>Fook</a:t>
            </a:r>
            <a:endParaRPr lang="ms-MY" sz="1800" dirty="0">
              <a:solidFill>
                <a:schemeClr val="bg2"/>
              </a:solidFill>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ms-MY" sz="1800" b="0" i="0" u="none" strike="noStrike" noProof="0" dirty="0">
                <a:solidFill>
                  <a:schemeClr val="bg2"/>
                </a:solidFill>
                <a:effectLst/>
                <a:latin typeface="Arial" panose="020B0604020202020204" pitchFamily="34" charset="0"/>
                <a:cs typeface="Arial" panose="020B0604020202020204" pitchFamily="34" charset="0"/>
              </a:rPr>
              <a:t>Hospital Aminah</a:t>
            </a:r>
          </a:p>
          <a:p>
            <a:pPr marL="800100" lvl="1" indent="-342900">
              <a:buFont typeface="Arial" panose="020B0604020202020204" pitchFamily="34" charset="0"/>
              <a:buChar char="•"/>
            </a:pPr>
            <a:r>
              <a:rPr lang="ms-MY" sz="1800" b="0" i="0" u="none" strike="noStrike" noProof="0" dirty="0">
                <a:solidFill>
                  <a:schemeClr val="bg2"/>
                </a:solidFill>
                <a:effectLst/>
                <a:latin typeface="Arial" panose="020B0604020202020204" pitchFamily="34" charset="0"/>
                <a:cs typeface="Arial" panose="020B0604020202020204" pitchFamily="34" charset="0"/>
              </a:rPr>
              <a:t>Terminal </a:t>
            </a:r>
            <a:r>
              <a:rPr lang="ms-MY" sz="1800" b="0" i="0" u="none" strike="noStrike" noProof="0" dirty="0" err="1">
                <a:solidFill>
                  <a:schemeClr val="bg2"/>
                </a:solidFill>
                <a:effectLst/>
                <a:latin typeface="Arial" panose="020B0604020202020204" pitchFamily="34" charset="0"/>
                <a:cs typeface="Arial" panose="020B0604020202020204" pitchFamily="34" charset="0"/>
              </a:rPr>
              <a:t>Larkin</a:t>
            </a:r>
            <a:r>
              <a:rPr lang="ms-MY" sz="1800" b="0" i="0" u="none" strike="noStrike" noProof="0" dirty="0">
                <a:solidFill>
                  <a:schemeClr val="bg2"/>
                </a:solidFill>
                <a:effectLst/>
                <a:latin typeface="Arial" panose="020B0604020202020204" pitchFamily="34" charset="0"/>
                <a:cs typeface="Arial" panose="020B0604020202020204" pitchFamily="34" charset="0"/>
              </a:rPr>
              <a:t> Sentral</a:t>
            </a:r>
          </a:p>
          <a:p>
            <a:pPr marL="800100" lvl="1" indent="-342900">
              <a:buFont typeface="Arial" panose="020B0604020202020204" pitchFamily="34" charset="0"/>
              <a:buChar char="•"/>
            </a:pPr>
            <a:r>
              <a:rPr lang="ms-MY" sz="1800" b="0" i="0" u="none" strike="noStrike" noProof="0" dirty="0">
                <a:solidFill>
                  <a:schemeClr val="bg2"/>
                </a:solidFill>
                <a:effectLst/>
                <a:latin typeface="Arial" panose="020B0604020202020204" pitchFamily="34" charset="0"/>
                <a:cs typeface="Arial" panose="020B0604020202020204" pitchFamily="34" charset="0"/>
              </a:rPr>
              <a:t>JB Sentral. </a:t>
            </a:r>
          </a:p>
        </p:txBody>
      </p:sp>
    </p:spTree>
    <p:extLst>
      <p:ext uri="{BB962C8B-B14F-4D97-AF65-F5344CB8AC3E}">
        <p14:creationId xmlns:p14="http://schemas.microsoft.com/office/powerpoint/2010/main" val="33543221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61D3-309C-4C40-8374-E3E444BA7F85}"/>
              </a:ext>
            </a:extLst>
          </p:cNvPr>
          <p:cNvSpPr>
            <a:spLocks noGrp="1"/>
          </p:cNvSpPr>
          <p:nvPr>
            <p:ph type="title"/>
          </p:nvPr>
        </p:nvSpPr>
        <p:spPr>
          <a:xfrm>
            <a:off x="1371600" y="685800"/>
            <a:ext cx="9601200" cy="931985"/>
          </a:xfrm>
        </p:spPr>
        <p:txBody>
          <a:bodyPr>
            <a:normAutofit/>
          </a:bodyPr>
          <a:lstStyle/>
          <a:p>
            <a:pPr algn="ctr"/>
            <a:r>
              <a:rPr lang="ms-MY" sz="3600" dirty="0">
                <a:latin typeface="Arial Black" panose="020B0A04020102020204" pitchFamily="34" charset="0"/>
              </a:rPr>
              <a:t>Jawapan Responden</a:t>
            </a:r>
          </a:p>
        </p:txBody>
      </p:sp>
      <p:pic>
        <p:nvPicPr>
          <p:cNvPr id="1028" name="Picture 4" descr="Forms response chart. Question title: Jika anda menetap atau pernah berkunjung ke Johor, di manakah isu gelandangan yang pernah (atau sering) anda lihat? (Jika tempat tersebut tiada dalam senarai di bawah, sila nyatakan.). Number of responses: 79 responses.">
            <a:extLst>
              <a:ext uri="{FF2B5EF4-FFF2-40B4-BE49-F238E27FC236}">
                <a16:creationId xmlns:a16="http://schemas.microsoft.com/office/drawing/2014/main" id="{83229D04-9A36-4864-A695-FD780909DA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3942" y="1441939"/>
            <a:ext cx="8996515"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502271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4CED6-10E8-4E3D-AADD-7168EB933F61}"/>
              </a:ext>
            </a:extLst>
          </p:cNvPr>
          <p:cNvSpPr>
            <a:spLocks noGrp="1"/>
          </p:cNvSpPr>
          <p:nvPr>
            <p:ph type="title"/>
          </p:nvPr>
        </p:nvSpPr>
        <p:spPr>
          <a:xfrm>
            <a:off x="1295400" y="712177"/>
            <a:ext cx="9601200" cy="1485900"/>
          </a:xfrm>
        </p:spPr>
        <p:txBody>
          <a:bodyPr>
            <a:normAutofit/>
          </a:bodyPr>
          <a:lstStyle/>
          <a:p>
            <a:pPr algn="ctr"/>
            <a:r>
              <a:rPr lang="ms-MY" sz="3600" noProof="0" dirty="0">
                <a:latin typeface="Arial Black" panose="020B0A04020102020204" pitchFamily="34" charset="0"/>
              </a:rPr>
              <a:t>Objektif</a:t>
            </a:r>
          </a:p>
        </p:txBody>
      </p:sp>
      <p:sp>
        <p:nvSpPr>
          <p:cNvPr id="3" name="Content Placeholder 2">
            <a:extLst>
              <a:ext uri="{FF2B5EF4-FFF2-40B4-BE49-F238E27FC236}">
                <a16:creationId xmlns:a16="http://schemas.microsoft.com/office/drawing/2014/main" id="{BCFC8738-56CD-4A2D-8F24-D2019C5ED440}"/>
              </a:ext>
            </a:extLst>
          </p:cNvPr>
          <p:cNvSpPr>
            <a:spLocks noGrp="1"/>
          </p:cNvSpPr>
          <p:nvPr>
            <p:ph idx="1"/>
          </p:nvPr>
        </p:nvSpPr>
        <p:spPr>
          <a:xfrm>
            <a:off x="1295400" y="1638299"/>
            <a:ext cx="10240108" cy="4788877"/>
          </a:xfrm>
        </p:spPr>
        <p:txBody>
          <a:bodyPr>
            <a:normAutofit/>
          </a:bodyPr>
          <a:lstStyle/>
          <a:p>
            <a:pPr marL="514350" indent="-514350" algn="just">
              <a:buFont typeface="+mj-lt"/>
              <a:buAutoNum type="arabicParenR"/>
            </a:pPr>
            <a:r>
              <a:rPr lang="ms-MY" dirty="0">
                <a:solidFill>
                  <a:srgbClr val="000000"/>
                </a:solidFill>
                <a:latin typeface="Arial" panose="020B0604020202020204" pitchFamily="34" charset="0"/>
                <a:cs typeface="Arial" panose="020B0604020202020204" pitchFamily="34" charset="0"/>
              </a:rPr>
              <a:t>M</a:t>
            </a:r>
            <a:r>
              <a:rPr lang="ms-MY" b="0" i="0" u="none" strike="noStrike" dirty="0">
                <a:solidFill>
                  <a:srgbClr val="000000"/>
                </a:solidFill>
                <a:effectLst/>
                <a:latin typeface="Arial" panose="020B0604020202020204" pitchFamily="34" charset="0"/>
                <a:cs typeface="Arial" panose="020B0604020202020204" pitchFamily="34" charset="0"/>
              </a:rPr>
              <a:t>engenal pasti masalah gelandangan yang wujud di Johor Bahru, Johor.</a:t>
            </a:r>
          </a:p>
          <a:p>
            <a:pPr lvl="1" algn="just">
              <a:buFont typeface="Wingdings" panose="05000000000000000000" pitchFamily="2" charset="2"/>
              <a:buChar char="§"/>
            </a:pPr>
            <a:r>
              <a:rPr lang="ms-MY" i="0" dirty="0">
                <a:solidFill>
                  <a:srgbClr val="000000"/>
                </a:solidFill>
                <a:latin typeface="Arial" panose="020B0604020202020204" pitchFamily="34" charset="0"/>
                <a:cs typeface="Arial" panose="020B0604020202020204" pitchFamily="34" charset="0"/>
              </a:rPr>
              <a:t>Malas untuk bekerja.</a:t>
            </a:r>
          </a:p>
          <a:p>
            <a:pPr lvl="1" algn="just">
              <a:buFont typeface="Wingdings" panose="05000000000000000000" pitchFamily="2" charset="2"/>
              <a:buChar char="§"/>
            </a:pPr>
            <a:r>
              <a:rPr lang="ms-MY" b="0" i="0" u="none" strike="noStrike" dirty="0">
                <a:solidFill>
                  <a:srgbClr val="000000"/>
                </a:solidFill>
                <a:effectLst/>
                <a:latin typeface="Arial" panose="020B0604020202020204" pitchFamily="34" charset="0"/>
                <a:cs typeface="Arial" panose="020B0604020202020204" pitchFamily="34" charset="0"/>
              </a:rPr>
              <a:t>Kos sara hidup yang semakin meningkat saban tahun. </a:t>
            </a:r>
          </a:p>
          <a:p>
            <a:pPr lvl="1" algn="just">
              <a:buFont typeface="Wingdings" panose="05000000000000000000" pitchFamily="2" charset="2"/>
              <a:buChar char="§"/>
            </a:pPr>
            <a:r>
              <a:rPr lang="ms-MY" b="0" i="0" u="none" strike="noStrike" dirty="0">
                <a:solidFill>
                  <a:srgbClr val="000000"/>
                </a:solidFill>
                <a:effectLst/>
                <a:latin typeface="Arial" panose="020B0604020202020204" pitchFamily="34" charset="0"/>
                <a:cs typeface="Arial" panose="020B0604020202020204" pitchFamily="34" charset="0"/>
              </a:rPr>
              <a:t>Kurang peluang pekerjaan.</a:t>
            </a:r>
          </a:p>
          <a:p>
            <a:pPr marL="457200" indent="-457200" algn="just">
              <a:buFont typeface="+mj-lt"/>
              <a:buAutoNum type="arabicParenR"/>
            </a:pPr>
            <a:r>
              <a:rPr lang="ms-MY" dirty="0">
                <a:solidFill>
                  <a:srgbClr val="000000"/>
                </a:solidFill>
                <a:latin typeface="Arial" panose="020B0604020202020204" pitchFamily="34" charset="0"/>
                <a:cs typeface="Arial" panose="020B0604020202020204" pitchFamily="34" charset="0"/>
              </a:rPr>
              <a:t>A</a:t>
            </a:r>
            <a:r>
              <a:rPr lang="ms-MY" b="0" i="0" u="none" strike="noStrike" dirty="0">
                <a:solidFill>
                  <a:srgbClr val="000000"/>
                </a:solidFill>
                <a:effectLst/>
                <a:latin typeface="Arial" panose="020B0604020202020204" pitchFamily="34" charset="0"/>
                <a:cs typeface="Arial" panose="020B0604020202020204" pitchFamily="34" charset="0"/>
              </a:rPr>
              <a:t>pakah kesan isu gelandangan ini terhadap masyarakat dan negara?</a:t>
            </a:r>
          </a:p>
          <a:p>
            <a:pPr lvl="1" algn="just">
              <a:buFont typeface="Wingdings" panose="05000000000000000000" pitchFamily="2" charset="2"/>
              <a:buChar char="§"/>
            </a:pPr>
            <a:r>
              <a:rPr lang="ms-MY" b="0" i="0" u="none" strike="noStrike" dirty="0">
                <a:solidFill>
                  <a:srgbClr val="000000"/>
                </a:solidFill>
                <a:effectLst/>
                <a:latin typeface="Arial" panose="020B0604020202020204" pitchFamily="34" charset="0"/>
                <a:cs typeface="Arial" panose="020B0604020202020204" pitchFamily="34" charset="0"/>
              </a:rPr>
              <a:t>Masalah kebersihan terutama di kawasan tumpuan pelancongan.</a:t>
            </a:r>
          </a:p>
          <a:p>
            <a:pPr lvl="1" algn="just">
              <a:buFont typeface="Wingdings" panose="05000000000000000000" pitchFamily="2" charset="2"/>
              <a:buChar char="§"/>
            </a:pPr>
            <a:r>
              <a:rPr lang="ms-MY" i="0" dirty="0">
                <a:solidFill>
                  <a:srgbClr val="000000"/>
                </a:solidFill>
                <a:latin typeface="Arial" panose="020B0604020202020204" pitchFamily="34" charset="0"/>
                <a:cs typeface="Arial" panose="020B0604020202020204" pitchFamily="34" charset="0"/>
              </a:rPr>
              <a:t>Mencemarkan imej negara.</a:t>
            </a:r>
          </a:p>
          <a:p>
            <a:pPr lvl="1" algn="just">
              <a:buFont typeface="Wingdings" panose="05000000000000000000" pitchFamily="2" charset="2"/>
              <a:buChar char="§"/>
            </a:pPr>
            <a:r>
              <a:rPr lang="ms-MY" b="0" i="0" u="none" strike="noStrike" dirty="0">
                <a:solidFill>
                  <a:srgbClr val="000000"/>
                </a:solidFill>
                <a:effectLst/>
                <a:latin typeface="Arial" panose="020B0604020202020204" pitchFamily="34" charset="0"/>
                <a:cs typeface="Arial" panose="020B0604020202020204" pitchFamily="34" charset="0"/>
              </a:rPr>
              <a:t>Menanamkan sifat prihatin dalam diri masyarakat Malaysia.</a:t>
            </a:r>
          </a:p>
          <a:p>
            <a:pPr marL="457200" indent="-457200" algn="just">
              <a:buFont typeface="+mj-lt"/>
              <a:buAutoNum type="arabicParenR"/>
            </a:pPr>
            <a:r>
              <a:rPr lang="ms-MY" dirty="0">
                <a:solidFill>
                  <a:srgbClr val="000000"/>
                </a:solidFill>
                <a:latin typeface="Arial" panose="020B0604020202020204" pitchFamily="34" charset="0"/>
                <a:cs typeface="Arial" panose="020B0604020202020204" pitchFamily="34" charset="0"/>
              </a:rPr>
              <a:t>M</a:t>
            </a:r>
            <a:r>
              <a:rPr lang="ms-MY" b="0" i="0" u="none" strike="noStrike" dirty="0">
                <a:solidFill>
                  <a:srgbClr val="000000"/>
                </a:solidFill>
                <a:effectLst/>
                <a:latin typeface="Arial" panose="020B0604020202020204" pitchFamily="34" charset="0"/>
                <a:cs typeface="Arial" panose="020B0604020202020204" pitchFamily="34" charset="0"/>
              </a:rPr>
              <a:t>encari </a:t>
            </a:r>
            <a:r>
              <a:rPr lang="ms-MY" b="0" i="0" u="none" strike="noStrike" dirty="0" err="1">
                <a:solidFill>
                  <a:srgbClr val="000000"/>
                </a:solidFill>
                <a:effectLst/>
                <a:latin typeface="Arial" panose="020B0604020202020204" pitchFamily="34" charset="0"/>
                <a:cs typeface="Arial" panose="020B0604020202020204" pitchFamily="34" charset="0"/>
              </a:rPr>
              <a:t>solusi</a:t>
            </a:r>
            <a:r>
              <a:rPr lang="ms-MY" b="0" i="0" u="none" strike="noStrike" dirty="0">
                <a:solidFill>
                  <a:srgbClr val="000000"/>
                </a:solidFill>
                <a:effectLst/>
                <a:latin typeface="Arial" panose="020B0604020202020204" pitchFamily="34" charset="0"/>
                <a:cs typeface="Arial" panose="020B0604020202020204" pitchFamily="34" charset="0"/>
              </a:rPr>
              <a:t> bagi membantu golongan gelandangan di sekitar bandar Johor Bharu.</a:t>
            </a:r>
          </a:p>
          <a:p>
            <a:pPr lvl="1" algn="just">
              <a:buFont typeface="Wingdings" panose="05000000000000000000" pitchFamily="2" charset="2"/>
              <a:buChar char="§"/>
            </a:pPr>
            <a:r>
              <a:rPr lang="ms-MY" i="0" dirty="0">
                <a:solidFill>
                  <a:srgbClr val="000000"/>
                </a:solidFill>
                <a:latin typeface="Arial" panose="020B0604020202020204" pitchFamily="34" charset="0"/>
                <a:cs typeface="Arial" panose="020B0604020202020204" pitchFamily="34" charset="0"/>
              </a:rPr>
              <a:t>Menyediakan rumah kos rendah atau mampu milik oleh sesiapa sahaja yang bekerja</a:t>
            </a:r>
          </a:p>
          <a:p>
            <a:pPr lvl="1" algn="just">
              <a:buFont typeface="Wingdings" panose="05000000000000000000" pitchFamily="2" charset="2"/>
              <a:buChar char="§"/>
            </a:pPr>
            <a:r>
              <a:rPr lang="ms-MY" i="0" dirty="0">
                <a:solidFill>
                  <a:srgbClr val="000000"/>
                </a:solidFill>
                <a:latin typeface="Arial" panose="020B0604020202020204" pitchFamily="34" charset="0"/>
                <a:cs typeface="Arial" panose="020B0604020202020204" pitchFamily="34" charset="0"/>
              </a:rPr>
              <a:t>Menyediakan peluang pekerjaan yang sesuai </a:t>
            </a:r>
          </a:p>
          <a:p>
            <a:pPr lvl="1">
              <a:buFont typeface="Wingdings" panose="05000000000000000000" pitchFamily="2" charset="2"/>
              <a:buChar char="§"/>
            </a:pPr>
            <a:endParaRPr lang="ms-MY" b="0" i="0" u="none" strike="noStrike" dirty="0">
              <a:solidFill>
                <a:srgbClr val="000000"/>
              </a:solidFill>
              <a:effectLst/>
              <a:latin typeface="Arial" panose="020B0604020202020204" pitchFamily="34" charset="0"/>
              <a:cs typeface="Arial" panose="020B0604020202020204" pitchFamily="34" charset="0"/>
            </a:endParaRPr>
          </a:p>
          <a:p>
            <a:pPr marL="457200" indent="-457200">
              <a:buFont typeface="+mj-lt"/>
              <a:buAutoNum type="arabicParenR"/>
            </a:pPr>
            <a:endParaRPr lang="en-MY"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8753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823" y="800100"/>
            <a:ext cx="9044354" cy="1485900"/>
          </a:xfrm>
        </p:spPr>
        <p:txBody>
          <a:bodyPr>
            <a:normAutofit/>
          </a:bodyPr>
          <a:lstStyle/>
          <a:p>
            <a:pPr algn="ctr"/>
            <a:r>
              <a:rPr lang="ms-MY" sz="3600" noProof="0" dirty="0">
                <a:latin typeface="Arial Black" panose="020B0A04020102020204" pitchFamily="34" charset="0"/>
              </a:rPr>
              <a:t>Rasional </a:t>
            </a:r>
            <a:r>
              <a:rPr lang="ms-MY" sz="4000" noProof="0" dirty="0">
                <a:latin typeface="Arial Black" panose="020B0A04020102020204" pitchFamily="34" charset="0"/>
              </a:rPr>
              <a:t>	</a:t>
            </a:r>
          </a:p>
        </p:txBody>
      </p:sp>
      <p:sp>
        <p:nvSpPr>
          <p:cNvPr id="3" name="Content Placeholder 2"/>
          <p:cNvSpPr>
            <a:spLocks noGrp="1"/>
          </p:cNvSpPr>
          <p:nvPr>
            <p:ph idx="1"/>
          </p:nvPr>
        </p:nvSpPr>
        <p:spPr/>
        <p:txBody>
          <a:bodyPr/>
          <a:lstStyle/>
          <a:p>
            <a:r>
              <a:rPr lang="ms-MY" noProof="0" dirty="0">
                <a:latin typeface="Arial" panose="020B0604020202020204" pitchFamily="34" charset="0"/>
                <a:cs typeface="Arial" panose="020B0604020202020204" pitchFamily="34" charset="0"/>
              </a:rPr>
              <a:t>Bertujuan memberi kesedaran kepada orang ramai bahawa isu ini tidak patut dipandang remeh</a:t>
            </a:r>
          </a:p>
          <a:p>
            <a:r>
              <a:rPr lang="ms-MY" noProof="0" dirty="0">
                <a:latin typeface="Arial" panose="020B0604020202020204" pitchFamily="34" charset="0"/>
                <a:cs typeface="Arial" panose="020B0604020202020204" pitchFamily="34" charset="0"/>
              </a:rPr>
              <a:t>Mengenal pasti punca-punca tersirat kepada kejadian ini</a:t>
            </a:r>
          </a:p>
          <a:p>
            <a:r>
              <a:rPr lang="ms-MY" noProof="0" dirty="0">
                <a:latin typeface="Arial" panose="020B0604020202020204" pitchFamily="34" charset="0"/>
                <a:cs typeface="Arial" panose="020B0604020202020204" pitchFamily="34" charset="0"/>
              </a:rPr>
              <a:t>Menyemarakkan sikap empati terhadap orang ramai </a:t>
            </a:r>
          </a:p>
        </p:txBody>
      </p:sp>
    </p:spTree>
    <p:extLst>
      <p:ext uri="{BB962C8B-B14F-4D97-AF65-F5344CB8AC3E}">
        <p14:creationId xmlns:p14="http://schemas.microsoft.com/office/powerpoint/2010/main" val="6205668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7B90F-6C1F-8A46-8864-70506BD2141D}"/>
              </a:ext>
            </a:extLst>
          </p:cNvPr>
          <p:cNvSpPr>
            <a:spLocks noGrp="1"/>
          </p:cNvSpPr>
          <p:nvPr>
            <p:ph type="ctrTitle"/>
          </p:nvPr>
        </p:nvSpPr>
        <p:spPr>
          <a:xfrm>
            <a:off x="2131465" y="1325218"/>
            <a:ext cx="8190257" cy="704112"/>
          </a:xfrm>
        </p:spPr>
        <p:txBody>
          <a:bodyPr/>
          <a:lstStyle/>
          <a:p>
            <a:r>
              <a:rPr lang="ms-MY" sz="3600" noProof="0" dirty="0">
                <a:latin typeface="Arial Black" panose="020B0A04020102020204" pitchFamily="34" charset="0"/>
              </a:rPr>
              <a:t>Metodologi kajian</a:t>
            </a:r>
          </a:p>
        </p:txBody>
      </p:sp>
      <p:sp>
        <p:nvSpPr>
          <p:cNvPr id="3" name="Subtitle 2">
            <a:extLst>
              <a:ext uri="{FF2B5EF4-FFF2-40B4-BE49-F238E27FC236}">
                <a16:creationId xmlns:a16="http://schemas.microsoft.com/office/drawing/2014/main" id="{48ECF35A-6A76-A645-AE4D-7FD5971AA468}"/>
              </a:ext>
            </a:extLst>
          </p:cNvPr>
          <p:cNvSpPr>
            <a:spLocks noGrp="1"/>
          </p:cNvSpPr>
          <p:nvPr>
            <p:ph type="subTitle" idx="1"/>
          </p:nvPr>
        </p:nvSpPr>
        <p:spPr>
          <a:xfrm>
            <a:off x="2000871" y="2500407"/>
            <a:ext cx="8190257" cy="2064495"/>
          </a:xfrm>
        </p:spPr>
        <p:txBody>
          <a:bodyPr>
            <a:normAutofit lnSpcReduction="10000"/>
          </a:bodyPr>
          <a:lstStyle/>
          <a:p>
            <a:pPr marL="285750" indent="-285750" algn="just">
              <a:buFont typeface="Arial" panose="020B0604020202020204" pitchFamily="34" charset="0"/>
              <a:buChar char="•"/>
            </a:pPr>
            <a:r>
              <a:rPr lang="ms-MY" sz="2000" noProof="0" dirty="0">
                <a:latin typeface="Arial" panose="020B0604020202020204" pitchFamily="34" charset="0"/>
                <a:cs typeface="Arial" panose="020B0604020202020204" pitchFamily="34" charset="0"/>
              </a:rPr>
              <a:t>Metodologi kajian merupakan pendekatan dan kaedah yang diguna pakai ketika menjalankan sesuatu kajian.</a:t>
            </a:r>
          </a:p>
          <a:p>
            <a:pPr marL="285750" indent="-285750" algn="just">
              <a:buFont typeface="Arial" panose="020B0604020202020204" pitchFamily="34" charset="0"/>
              <a:buChar char="•"/>
            </a:pPr>
            <a:r>
              <a:rPr lang="ms-MY" sz="2000" noProof="0" dirty="0">
                <a:latin typeface="Arial" panose="020B0604020202020204" pitchFamily="34" charset="0"/>
                <a:cs typeface="Arial" panose="020B0604020202020204" pitchFamily="34" charset="0"/>
              </a:rPr>
              <a:t>Melalui pemilihan cara dan kaedah kajian yang bersesuaian dan efektif, maka objektif dan matlamat kajian dapat diperoleh</a:t>
            </a:r>
          </a:p>
          <a:p>
            <a:pPr marL="285750" indent="-285750" algn="just">
              <a:buFont typeface="Arial" panose="020B0604020202020204" pitchFamily="34" charset="0"/>
              <a:buChar char="•"/>
            </a:pPr>
            <a:r>
              <a:rPr lang="ms-MY" sz="2000" noProof="0" dirty="0">
                <a:latin typeface="Arial" panose="020B0604020202020204" pitchFamily="34" charset="0"/>
                <a:cs typeface="Arial" panose="020B0604020202020204" pitchFamily="34" charset="0"/>
              </a:rPr>
              <a:t>Bab ini akan menjelaskan metodologi kajian yang digunakan sepanjang kajian ini dilaksanakan.   </a:t>
            </a:r>
          </a:p>
        </p:txBody>
      </p:sp>
    </p:spTree>
    <p:extLst>
      <p:ext uri="{BB962C8B-B14F-4D97-AF65-F5344CB8AC3E}">
        <p14:creationId xmlns:p14="http://schemas.microsoft.com/office/powerpoint/2010/main" val="22600104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EDF12-627A-BC48-9126-13B83BE71923}"/>
              </a:ext>
            </a:extLst>
          </p:cNvPr>
          <p:cNvSpPr>
            <a:spLocks noGrp="1"/>
          </p:cNvSpPr>
          <p:nvPr>
            <p:ph type="title"/>
          </p:nvPr>
        </p:nvSpPr>
        <p:spPr>
          <a:xfrm>
            <a:off x="1371600" y="990600"/>
            <a:ext cx="9601200" cy="1485900"/>
          </a:xfrm>
        </p:spPr>
        <p:txBody>
          <a:bodyPr>
            <a:normAutofit/>
          </a:bodyPr>
          <a:lstStyle/>
          <a:p>
            <a:pPr algn="ctr"/>
            <a:r>
              <a:rPr lang="ms-MY" sz="3600" noProof="0" dirty="0">
                <a:latin typeface="Arial Black" panose="020B0A04020102020204" pitchFamily="34" charset="0"/>
              </a:rPr>
              <a:t>Sasaran kajian</a:t>
            </a:r>
          </a:p>
        </p:txBody>
      </p:sp>
      <p:sp>
        <p:nvSpPr>
          <p:cNvPr id="3" name="Content Placeholder 2">
            <a:extLst>
              <a:ext uri="{FF2B5EF4-FFF2-40B4-BE49-F238E27FC236}">
                <a16:creationId xmlns:a16="http://schemas.microsoft.com/office/drawing/2014/main" id="{4D947082-9F05-8342-9FA7-7861227E04E7}"/>
              </a:ext>
            </a:extLst>
          </p:cNvPr>
          <p:cNvSpPr>
            <a:spLocks noGrp="1"/>
          </p:cNvSpPr>
          <p:nvPr>
            <p:ph idx="1"/>
          </p:nvPr>
        </p:nvSpPr>
        <p:spPr>
          <a:xfrm>
            <a:off x="1295400" y="2016369"/>
            <a:ext cx="10187354" cy="4147039"/>
          </a:xfrm>
        </p:spPr>
        <p:txBody>
          <a:bodyPr>
            <a:normAutofit fontScale="92500" lnSpcReduction="10000"/>
          </a:bodyPr>
          <a:lstStyle/>
          <a:p>
            <a:pPr algn="just"/>
            <a:r>
              <a:rPr lang="ms-MY" sz="2200" noProof="0" dirty="0">
                <a:latin typeface="Arial" panose="020B0604020202020204" pitchFamily="34" charset="0"/>
                <a:cs typeface="Arial" panose="020B0604020202020204" pitchFamily="34" charset="0"/>
              </a:rPr>
              <a:t>Secara dasarnya, kajian ini disasarkan terhadap rakyat Johor, ataupun individu yang pernah menetap di Johor. </a:t>
            </a:r>
          </a:p>
          <a:p>
            <a:pPr algn="just"/>
            <a:r>
              <a:rPr lang="ms-MY" sz="2200" noProof="0" dirty="0">
                <a:latin typeface="Arial" panose="020B0604020202020204" pitchFamily="34" charset="0"/>
                <a:cs typeface="Arial" panose="020B0604020202020204" pitchFamily="34" charset="0"/>
              </a:rPr>
              <a:t>Namun, disebabkan kajian ini melibatkan soalan am, penulis merasakan respons daripada responden yang bukan rakyat Johor juga diperlukan contohnya punca berlakunya isu gelandangan. </a:t>
            </a:r>
          </a:p>
          <a:p>
            <a:pPr algn="just"/>
            <a:r>
              <a:rPr lang="ms-MY" sz="2200" noProof="0" dirty="0">
                <a:latin typeface="Arial" panose="020B0604020202020204" pitchFamily="34" charset="0"/>
                <a:cs typeface="Arial" panose="020B0604020202020204" pitchFamily="34" charset="0"/>
              </a:rPr>
              <a:t>Ketika menganalisis data, respons daripada responden yang bukan rakyat Johor atau tinggal di Johor akan ditapis.</a:t>
            </a:r>
          </a:p>
          <a:p>
            <a:pPr algn="just"/>
            <a:r>
              <a:rPr lang="ms-MY" sz="2200" noProof="0" dirty="0">
                <a:latin typeface="Arial" panose="020B0604020202020204" pitchFamily="34" charset="0"/>
                <a:cs typeface="Arial" panose="020B0604020202020204" pitchFamily="34" charset="0"/>
              </a:rPr>
              <a:t>Walaubagaimanapun, dapatan daripada responden dari kategori tersebut tidak diabaikan, namun boleh dijadikan juga rujukan ketika melakukan kajian yang lebih meluas </a:t>
            </a:r>
          </a:p>
          <a:p>
            <a:pPr algn="just"/>
            <a:r>
              <a:rPr lang="ms-MY" sz="2200" noProof="0" dirty="0">
                <a:latin typeface="Arial" panose="020B0604020202020204" pitchFamily="34" charset="0"/>
                <a:cs typeface="Arial" panose="020B0604020202020204" pitchFamily="34" charset="0"/>
              </a:rPr>
              <a:t>Bagi responden yang tinggal di Johor, data ini diguna pakai ke peringkat yang seterusnya iaitu ketika mengenal pasti kawasan yang menjadi tumpuan gelandangan di sekitar Johor.</a:t>
            </a:r>
          </a:p>
          <a:p>
            <a:pPr marL="0" indent="0">
              <a:buNone/>
            </a:pPr>
            <a:endParaRPr lang="ms-MY" noProof="0" dirty="0"/>
          </a:p>
          <a:p>
            <a:endParaRPr lang="ms-MY" noProof="0" dirty="0"/>
          </a:p>
        </p:txBody>
      </p:sp>
    </p:spTree>
    <p:extLst>
      <p:ext uri="{BB962C8B-B14F-4D97-AF65-F5344CB8AC3E}">
        <p14:creationId xmlns:p14="http://schemas.microsoft.com/office/powerpoint/2010/main" val="26952859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226</TotalTime>
  <Words>785</Words>
  <Application>Microsoft Office PowerPoint</Application>
  <PresentationFormat>Widescreen</PresentationFormat>
  <Paragraphs>103</Paragraphs>
  <Slides>18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 Black</vt:lpstr>
      <vt:lpstr>Calibri</vt:lpstr>
      <vt:lpstr>Franklin Gothic Book</vt:lpstr>
      <vt:lpstr>Tahoma</vt:lpstr>
      <vt:lpstr>Wingdings</vt:lpstr>
      <vt:lpstr>Crop</vt:lpstr>
      <vt:lpstr>Kajian semasa  falsafah &amp; isu semasa- 73</vt:lpstr>
      <vt:lpstr>Isu gelandangan di johor Bahru, johor</vt:lpstr>
      <vt:lpstr>Pengenalan </vt:lpstr>
      <vt:lpstr>Lokasi Kajian</vt:lpstr>
      <vt:lpstr>Jawapan Responden</vt:lpstr>
      <vt:lpstr>Objektif</vt:lpstr>
      <vt:lpstr>Rasional  </vt:lpstr>
      <vt:lpstr>Metodologi kajian</vt:lpstr>
      <vt:lpstr>Sasaran kajian</vt:lpstr>
      <vt:lpstr>Instrumen Kajian (SOAL SELIDIK)</vt:lpstr>
      <vt:lpstr>Instrumen Kajian (Pemerhatian)</vt:lpstr>
      <vt:lpstr>Permasalahan Kajian</vt:lpstr>
      <vt:lpstr>PowerPoint Presentation</vt:lpstr>
      <vt:lpstr>Cadangan Penyelesaian Masalah</vt:lpstr>
      <vt:lpstr>PowerPoint Presentation</vt:lpstr>
      <vt:lpstr>Jawapan Responden</vt:lpstr>
      <vt:lpstr>KESIMPULAN</vt:lpstr>
      <vt:lpstr>KESIMPULAN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Pengenalan &amp; rasional</dc:title>
  <dc:creator>mama1</dc:creator>
  <cp:lastModifiedBy>Afif Hazmie Arsyad Bin Agus</cp:lastModifiedBy>
  <cp:revision>21</cp:revision>
  <dcterms:created xsi:type="dcterms:W3CDTF">2020-12-23T13:49:19Z</dcterms:created>
  <dcterms:modified xsi:type="dcterms:W3CDTF">2020-12-24T01:23:02Z</dcterms:modified>
</cp:coreProperties>
</file>