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Assignment 1</a:t>
            </a:r>
            <a:endParaRPr lang="en-MY" dirty="0"/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>
                <a:sym typeface="+mn-ea"/>
              </a:rPr>
              <a:t>AHMAD NAZRAN BIN YUSRI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>
                <a:sym typeface="+mn-ea"/>
              </a:rPr>
              <a:t>MEGAT IRFAN ZACKRY BIN ISMAIL</a:t>
            </a:r>
            <a:endParaRPr lang="en-MY" dirty="0"/>
          </a:p>
          <a:p>
            <a:pPr marL="457200" indent="-457200">
              <a:buAutoNum type="arabicPeriod"/>
            </a:pPr>
            <a:r>
              <a:rPr lang="en-US" altLang="en-MY" dirty="0">
                <a:sym typeface="+mn-ea"/>
              </a:rPr>
              <a:t>MUHAMMAD SYAZWAN BIN SAHDAN</a:t>
            </a:r>
            <a:endParaRPr lang="en-MY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790" y="511729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requested by the client to write a program to sum the total postage cost of items. Below is the list of requirements given by the client.</a:t>
            </a:r>
            <a:endParaRPr lang="en-MY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MY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user can enter the number of item to be processed by the program (not more than 10 items)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MY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program should able to detect if item’s weight entered is a valid one. Item should not weight more than 1 Kg. A zero (0) or less value entry is also considered as an invalid input of item weight.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MY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Function, postageCost(weight) has been prepared to calculate the postage cost to be charged to the item. Based on its weight, item may not be charged thus this function may return a zero (0) value of postage cost.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MY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final outputs of the program are the total number of item being charged with postage cost and the sum of the overall postage cost.</a:t>
            </a:r>
            <a:endParaRPr lang="en-MY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18989" y="158864"/>
            <a:ext cx="10192120" cy="736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Draw a flow chart to solve the above problem. Below is the list of identifiers you have to use in your flow chart.</a:t>
            </a:r>
            <a:endParaRPr lang="en-MY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88735" y="937421"/>
          <a:ext cx="7815436" cy="185353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188276"/>
                <a:gridCol w="6627160"/>
              </a:tblGrid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>
                          <a:effectLst/>
                        </a:rPr>
                        <a:t>Identifiers</a:t>
                      </a:r>
                      <a:endParaRPr lang="en-MY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Descriptions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item_no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item to be processed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Count the number of items being processed.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weight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Weight of item entered by the user.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Postage cost of item calculated </a:t>
                      </a:r>
                      <a:r>
                        <a:rPr lang="en-MY" sz="1400">
                          <a:effectLst/>
                        </a:rPr>
                        <a:t>and returned by </a:t>
                      </a:r>
                      <a:r>
                        <a:rPr lang="en-MY" sz="1400" dirty="0">
                          <a:effectLst/>
                        </a:rPr>
                        <a:t>postageCost(weight) function.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item_charged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Total number of items being charged with postage cost.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4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sum_cost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MY" sz="1400" dirty="0">
                          <a:effectLst/>
                        </a:rPr>
                        <a:t>Sum of overall cost for items being charged with postage cost.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96" name="Group 95"/>
          <p:cNvGrpSpPr/>
          <p:nvPr/>
        </p:nvGrpSpPr>
        <p:grpSpPr>
          <a:xfrm>
            <a:off x="3121730" y="3786705"/>
            <a:ext cx="3749445" cy="2804241"/>
            <a:chOff x="5172073" y="3667125"/>
            <a:chExt cx="3749445" cy="2804241"/>
          </a:xfrm>
        </p:grpSpPr>
        <p:sp>
          <p:nvSpPr>
            <p:cNvPr id="10" name="Flowchart: Terminator 9"/>
            <p:cNvSpPr/>
            <p:nvPr/>
          </p:nvSpPr>
          <p:spPr>
            <a:xfrm>
              <a:off x="6267449" y="3667125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postageCost(w)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6321887" y="4256995"/>
              <a:ext cx="1415124" cy="638175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w &gt; 0.1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Flowchart: Process 11"/>
            <p:cNvSpPr/>
            <p:nvPr/>
          </p:nvSpPr>
          <p:spPr>
            <a:xfrm>
              <a:off x="5172073" y="5017417"/>
              <a:ext cx="942976" cy="38560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c = 0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Flowchart: Terminator 13"/>
            <p:cNvSpPr/>
            <p:nvPr/>
          </p:nvSpPr>
          <p:spPr>
            <a:xfrm>
              <a:off x="6324597" y="6085758"/>
              <a:ext cx="1524001" cy="385608"/>
            </a:xfrm>
            <a:prstGeom prst="flowChartTermina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Return c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Arrow Connector 18"/>
            <p:cNvCxnSpPr>
              <a:stCxn id="10" idx="2"/>
              <a:endCxn id="11" idx="0"/>
            </p:cNvCxnSpPr>
            <p:nvPr/>
          </p:nvCxnSpPr>
          <p:spPr>
            <a:xfrm flipH="1">
              <a:off x="7029449" y="4052733"/>
              <a:ext cx="1" cy="20426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Flowchart: Process 34"/>
            <p:cNvSpPr/>
            <p:nvPr/>
          </p:nvSpPr>
          <p:spPr>
            <a:xfrm>
              <a:off x="7737011" y="5017417"/>
              <a:ext cx="1184507" cy="38560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1400" dirty="0">
                  <a:solidFill>
                    <a:schemeClr val="tx1"/>
                  </a:solidFill>
                </a:rPr>
                <a:t>c = w * 3.5</a:t>
              </a:r>
              <a:endParaRPr lang="en-MY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Connector: Elbow 36"/>
            <p:cNvCxnSpPr>
              <a:stCxn id="11" idx="3"/>
              <a:endCxn id="35" idx="0"/>
            </p:cNvCxnSpPr>
            <p:nvPr/>
          </p:nvCxnSpPr>
          <p:spPr>
            <a:xfrm>
              <a:off x="7737011" y="4576083"/>
              <a:ext cx="592254" cy="441334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lowchart: Connector 39"/>
            <p:cNvSpPr/>
            <p:nvPr/>
          </p:nvSpPr>
          <p:spPr>
            <a:xfrm>
              <a:off x="7000873" y="5532133"/>
              <a:ext cx="171450" cy="171448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40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/>
            <p:cNvCxnSpPr>
              <a:stCxn id="40" idx="4"/>
              <a:endCxn id="14" idx="0"/>
            </p:cNvCxnSpPr>
            <p:nvPr/>
          </p:nvCxnSpPr>
          <p:spPr>
            <a:xfrm>
              <a:off x="7086598" y="5703581"/>
              <a:ext cx="0" cy="382177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or: Elbow 60"/>
            <p:cNvCxnSpPr>
              <a:stCxn id="35" idx="2"/>
              <a:endCxn id="40" idx="6"/>
            </p:cNvCxnSpPr>
            <p:nvPr/>
          </p:nvCxnSpPr>
          <p:spPr>
            <a:xfrm rot="5400000">
              <a:off x="7643378" y="4931970"/>
              <a:ext cx="214832" cy="1156942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or: Elbow 67"/>
            <p:cNvCxnSpPr>
              <a:stCxn id="11" idx="1"/>
              <a:endCxn id="12" idx="0"/>
            </p:cNvCxnSpPr>
            <p:nvPr/>
          </p:nvCxnSpPr>
          <p:spPr>
            <a:xfrm rot="10800000" flipV="1">
              <a:off x="5643561" y="4576083"/>
              <a:ext cx="678326" cy="441334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or: Elbow 74"/>
            <p:cNvCxnSpPr>
              <a:stCxn id="12" idx="2"/>
              <a:endCxn id="40" idx="2"/>
            </p:cNvCxnSpPr>
            <p:nvPr/>
          </p:nvCxnSpPr>
          <p:spPr>
            <a:xfrm rot="16200000" flipH="1">
              <a:off x="6214801" y="4831785"/>
              <a:ext cx="214832" cy="1357312"/>
            </a:xfrm>
            <a:prstGeom prst="bentConnector2">
              <a:avLst/>
            </a:prstGeom>
            <a:ln w="158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7791450" y="4236167"/>
              <a:ext cx="7429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600" dirty="0"/>
                <a:t>TRUE</a:t>
              </a:r>
              <a:endParaRPr lang="en-MY" sz="1600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578937" y="4236167"/>
              <a:ext cx="7429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600" dirty="0"/>
                <a:t>FALSE</a:t>
              </a:r>
              <a:endParaRPr lang="en-MY" sz="1600" dirty="0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986334" y="2988945"/>
            <a:ext cx="5248459" cy="87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MY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need to include a call to </a:t>
            </a: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postageCost(weight) function in your flow chart. </a:t>
            </a:r>
            <a:r>
              <a:rPr lang="en-MY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MY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 chart for postageCost(weight) function has been prepared as follows: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33375" y="98426"/>
            <a:ext cx="10515600" cy="756946"/>
          </a:xfrm>
        </p:spPr>
        <p:txBody>
          <a:bodyPr/>
          <a:lstStyle/>
          <a:p>
            <a:pPr algn="ctr"/>
            <a:r>
              <a:rPr lang="en-MY" dirty="0"/>
              <a:t>Flowchart</a:t>
            </a:r>
            <a:endParaRPr lang="en-MY" dirty="0"/>
          </a:p>
        </p:txBody>
      </p:sp>
      <p:sp>
        <p:nvSpPr>
          <p:cNvPr id="3" name="Flowchart: Terminator 2"/>
          <p:cNvSpPr/>
          <p:nvPr/>
        </p:nvSpPr>
        <p:spPr>
          <a:xfrm>
            <a:off x="1223645" y="443023"/>
            <a:ext cx="830464" cy="27802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Start</a:t>
            </a:r>
            <a:endParaRPr lang="en-MY" sz="11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>
            <a:stCxn id="5" idx="2"/>
          </p:cNvCxnSpPr>
          <p:nvPr/>
        </p:nvCxnSpPr>
        <p:spPr>
          <a:xfrm>
            <a:off x="1638877" y="1602958"/>
            <a:ext cx="0" cy="327602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Process 4"/>
          <p:cNvSpPr/>
          <p:nvPr/>
        </p:nvSpPr>
        <p:spPr>
          <a:xfrm>
            <a:off x="678663" y="1034341"/>
            <a:ext cx="1920427" cy="568617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100" dirty="0">
                <a:solidFill>
                  <a:schemeClr val="tx1"/>
                </a:solidFill>
              </a:rPr>
              <a:t>item_no=0, count=0, weight=0, item_charged = 0, cost=0, sum_cost=0</a:t>
            </a:r>
            <a:endParaRPr lang="en-MY" sz="11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3" idx="2"/>
            <a:endCxn id="5" idx="0"/>
          </p:cNvCxnSpPr>
          <p:nvPr/>
        </p:nvCxnSpPr>
        <p:spPr>
          <a:xfrm>
            <a:off x="1638877" y="721043"/>
            <a:ext cx="0" cy="313055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Data 7"/>
          <p:cNvSpPr/>
          <p:nvPr/>
        </p:nvSpPr>
        <p:spPr>
          <a:xfrm>
            <a:off x="598805" y="1930400"/>
            <a:ext cx="2000250" cy="628650"/>
          </a:xfrm>
          <a:prstGeom prst="flowChartInputOutp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get item_no</a:t>
            </a:r>
            <a:endParaRPr lang="en-US" sz="1400"/>
          </a:p>
        </p:txBody>
      </p:sp>
      <p:cxnSp>
        <p:nvCxnSpPr>
          <p:cNvPr id="9" name="Straight Arrow Connector 8"/>
          <p:cNvCxnSpPr>
            <a:stCxn id="8" idx="4"/>
          </p:cNvCxnSpPr>
          <p:nvPr/>
        </p:nvCxnSpPr>
        <p:spPr>
          <a:xfrm flipH="1">
            <a:off x="1593850" y="2559050"/>
            <a:ext cx="5080" cy="3302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Flowchart: Decision 9"/>
          <p:cNvSpPr/>
          <p:nvPr/>
        </p:nvSpPr>
        <p:spPr>
          <a:xfrm>
            <a:off x="660400" y="2889250"/>
            <a:ext cx="1877695" cy="1132840"/>
          </a:xfrm>
          <a:prstGeom prst="flowChartDecis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200"/>
              <a:t>item_no &lt;= 10 &amp;&amp; item_no &gt; 0</a:t>
            </a:r>
            <a:endParaRPr lang="en-US" sz="1200"/>
          </a:p>
        </p:txBody>
      </p:sp>
      <p:cxnSp>
        <p:nvCxnSpPr>
          <p:cNvPr id="13" name="Elbow Connector 12"/>
          <p:cNvCxnSpPr>
            <a:stCxn id="10" idx="1"/>
            <a:endCxn id="8" idx="1"/>
          </p:cNvCxnSpPr>
          <p:nvPr/>
        </p:nvCxnSpPr>
        <p:spPr>
          <a:xfrm rot="10800000" flipH="1">
            <a:off x="660400" y="1930400"/>
            <a:ext cx="938530" cy="1525270"/>
          </a:xfrm>
          <a:prstGeom prst="bentConnector4">
            <a:avLst>
              <a:gd name="adj1" fmla="val -31935"/>
              <a:gd name="adj2" fmla="val 115612"/>
            </a:avLst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Box 13"/>
          <p:cNvSpPr txBox="1"/>
          <p:nvPr/>
        </p:nvSpPr>
        <p:spPr>
          <a:xfrm>
            <a:off x="371475" y="2889250"/>
            <a:ext cx="7321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FALSE</a:t>
            </a:r>
            <a:endParaRPr lang="en-US" sz="120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219575" y="1446530"/>
            <a:ext cx="9525" cy="28321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s 15"/>
          <p:cNvSpPr/>
          <p:nvPr/>
        </p:nvSpPr>
        <p:spPr>
          <a:xfrm>
            <a:off x="3280410" y="1729740"/>
            <a:ext cx="1863090" cy="5962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count = count + 1</a:t>
            </a:r>
            <a:endParaRPr lang="en-US" sz="1400"/>
          </a:p>
        </p:txBody>
      </p:sp>
      <p:cxnSp>
        <p:nvCxnSpPr>
          <p:cNvPr id="18" name="Straight Arrow Connector 17"/>
          <p:cNvCxnSpPr>
            <a:stCxn id="16" idx="2"/>
          </p:cNvCxnSpPr>
          <p:nvPr/>
        </p:nvCxnSpPr>
        <p:spPr>
          <a:xfrm flipH="1">
            <a:off x="4210685" y="2326005"/>
            <a:ext cx="1270" cy="25336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Flowchart: Predefined Process 18"/>
          <p:cNvSpPr/>
          <p:nvPr/>
        </p:nvSpPr>
        <p:spPr>
          <a:xfrm>
            <a:off x="3284220" y="2579370"/>
            <a:ext cx="1892935" cy="670560"/>
          </a:xfrm>
          <a:prstGeom prst="flowChartPredefined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postageCost(weight)</a:t>
            </a:r>
            <a:endParaRPr lang="en-US"/>
          </a:p>
        </p:txBody>
      </p:sp>
      <p:sp>
        <p:nvSpPr>
          <p:cNvPr id="24" name="Flowchart: Decision 23"/>
          <p:cNvSpPr/>
          <p:nvPr/>
        </p:nvSpPr>
        <p:spPr>
          <a:xfrm>
            <a:off x="3441065" y="3554730"/>
            <a:ext cx="1579880" cy="969010"/>
          </a:xfrm>
          <a:prstGeom prst="flowChartDecis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cost &gt; 0</a:t>
            </a:r>
            <a:endParaRPr lang="en-US" sz="140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4227195" y="3272155"/>
            <a:ext cx="3810" cy="28257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3"/>
          </p:cNvCxnSpPr>
          <p:nvPr/>
        </p:nvCxnSpPr>
        <p:spPr>
          <a:xfrm flipV="1">
            <a:off x="5020945" y="4031615"/>
            <a:ext cx="354330" cy="76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s 26"/>
          <p:cNvSpPr/>
          <p:nvPr/>
        </p:nvSpPr>
        <p:spPr>
          <a:xfrm>
            <a:off x="5375275" y="3744595"/>
            <a:ext cx="1758315" cy="581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item_charged = item_charged + 1</a:t>
            </a:r>
            <a:endParaRPr lang="en-US" sz="1400"/>
          </a:p>
        </p:txBody>
      </p:sp>
      <p:sp>
        <p:nvSpPr>
          <p:cNvPr id="28" name="Text Box 27"/>
          <p:cNvSpPr txBox="1"/>
          <p:nvPr/>
        </p:nvSpPr>
        <p:spPr>
          <a:xfrm>
            <a:off x="4877435" y="3744595"/>
            <a:ext cx="6407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TRUE</a:t>
            </a:r>
            <a:endParaRPr lang="en-US" sz="1200"/>
          </a:p>
        </p:txBody>
      </p:sp>
      <p:cxnSp>
        <p:nvCxnSpPr>
          <p:cNvPr id="29" name="Straight Arrow Connector 28"/>
          <p:cNvCxnSpPr>
            <a:stCxn id="24" idx="2"/>
            <a:endCxn id="31" idx="0"/>
          </p:cNvCxnSpPr>
          <p:nvPr/>
        </p:nvCxnSpPr>
        <p:spPr>
          <a:xfrm>
            <a:off x="4231005" y="4523740"/>
            <a:ext cx="6350" cy="58102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 Box 29"/>
          <p:cNvSpPr txBox="1"/>
          <p:nvPr/>
        </p:nvSpPr>
        <p:spPr>
          <a:xfrm>
            <a:off x="4248150" y="4523740"/>
            <a:ext cx="76073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FALSE</a:t>
            </a:r>
            <a:endParaRPr lang="en-US" sz="1200"/>
          </a:p>
        </p:txBody>
      </p:sp>
      <p:sp>
        <p:nvSpPr>
          <p:cNvPr id="31" name="Rectangles 30"/>
          <p:cNvSpPr/>
          <p:nvPr/>
        </p:nvSpPr>
        <p:spPr>
          <a:xfrm>
            <a:off x="3447415" y="5104765"/>
            <a:ext cx="1579245" cy="5810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sum_cost = sum_cost + cost</a:t>
            </a:r>
            <a:endParaRPr lang="en-US" sz="140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4248150" y="5694045"/>
            <a:ext cx="3810" cy="28257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Flowchart: Decision 32"/>
          <p:cNvSpPr/>
          <p:nvPr/>
        </p:nvSpPr>
        <p:spPr>
          <a:xfrm>
            <a:off x="7870190" y="1775460"/>
            <a:ext cx="1609725" cy="939165"/>
          </a:xfrm>
          <a:prstGeom prst="flowChartDecis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count &lt; item_no</a:t>
            </a:r>
            <a:endParaRPr lang="en-US" sz="1400"/>
          </a:p>
        </p:txBody>
      </p:sp>
      <p:cxnSp>
        <p:nvCxnSpPr>
          <p:cNvPr id="34" name="Straight Arrow Connector 33"/>
          <p:cNvCxnSpPr>
            <a:stCxn id="33" idx="2"/>
          </p:cNvCxnSpPr>
          <p:nvPr/>
        </p:nvCxnSpPr>
        <p:spPr>
          <a:xfrm flipH="1">
            <a:off x="8673465" y="2714625"/>
            <a:ext cx="1905" cy="23114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 Box 34"/>
          <p:cNvSpPr txBox="1"/>
          <p:nvPr/>
        </p:nvSpPr>
        <p:spPr>
          <a:xfrm>
            <a:off x="8672195" y="2670175"/>
            <a:ext cx="76073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FALSE</a:t>
            </a:r>
            <a:endParaRPr lang="en-US" sz="1200"/>
          </a:p>
        </p:txBody>
      </p:sp>
      <p:sp>
        <p:nvSpPr>
          <p:cNvPr id="36" name="Flowchart: Data 35"/>
          <p:cNvSpPr/>
          <p:nvPr/>
        </p:nvSpPr>
        <p:spPr>
          <a:xfrm>
            <a:off x="7735570" y="2945765"/>
            <a:ext cx="1877695" cy="834390"/>
          </a:xfrm>
          <a:prstGeom prst="flowChartInputOutp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200"/>
              <a:t>display item_charged</a:t>
            </a:r>
            <a:endParaRPr lang="en-US" sz="1200"/>
          </a:p>
          <a:p>
            <a:pPr algn="ctr"/>
            <a:r>
              <a:rPr lang="en-US" sz="1200"/>
              <a:t>display sum_cost</a:t>
            </a:r>
            <a:endParaRPr lang="en-US" sz="1200"/>
          </a:p>
        </p:txBody>
      </p:sp>
      <p:cxnSp>
        <p:nvCxnSpPr>
          <p:cNvPr id="37" name="Straight Arrow Connector 36"/>
          <p:cNvCxnSpPr>
            <a:stCxn id="36" idx="4"/>
          </p:cNvCxnSpPr>
          <p:nvPr/>
        </p:nvCxnSpPr>
        <p:spPr>
          <a:xfrm flipH="1">
            <a:off x="8673465" y="3780155"/>
            <a:ext cx="1270" cy="31305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Flowchart: Terminator 37"/>
          <p:cNvSpPr/>
          <p:nvPr/>
        </p:nvSpPr>
        <p:spPr>
          <a:xfrm>
            <a:off x="8258810" y="4093003"/>
            <a:ext cx="830464" cy="278020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en-MY" sz="1200" dirty="0">
                <a:solidFill>
                  <a:schemeClr val="tx1"/>
                </a:solidFill>
              </a:rPr>
              <a:t>End</a:t>
            </a:r>
            <a:endParaRPr lang="en-US" altLang="en-MY" sz="12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10" idx="2"/>
          </p:cNvCxnSpPr>
          <p:nvPr/>
        </p:nvCxnSpPr>
        <p:spPr>
          <a:xfrm flipH="1">
            <a:off x="1593850" y="4022090"/>
            <a:ext cx="5715" cy="26098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Flowchart: Data 39"/>
          <p:cNvSpPr/>
          <p:nvPr/>
        </p:nvSpPr>
        <p:spPr>
          <a:xfrm>
            <a:off x="660400" y="4283075"/>
            <a:ext cx="1744345" cy="462280"/>
          </a:xfrm>
          <a:prstGeom prst="flowChartInputOutp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get weight</a:t>
            </a:r>
            <a:endParaRPr lang="en-US" sz="1400"/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1599565" y="4745355"/>
            <a:ext cx="5715" cy="26098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Flowchart: Decision 41"/>
          <p:cNvSpPr/>
          <p:nvPr/>
        </p:nvSpPr>
        <p:spPr>
          <a:xfrm>
            <a:off x="654685" y="5006340"/>
            <a:ext cx="1895475" cy="1045845"/>
          </a:xfrm>
          <a:prstGeom prst="flowChartDecis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400"/>
              <a:t>weight &lt;= 1 &amp;&amp; weight &gt; 0</a:t>
            </a:r>
            <a:endParaRPr lang="en-US" sz="140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584325" y="6069965"/>
            <a:ext cx="9525" cy="27178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 Box 43"/>
          <p:cNvSpPr txBox="1"/>
          <p:nvPr/>
        </p:nvSpPr>
        <p:spPr>
          <a:xfrm>
            <a:off x="1584325" y="6028690"/>
            <a:ext cx="67056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TRUE</a:t>
            </a:r>
            <a:endParaRPr lang="en-US" sz="1200"/>
          </a:p>
        </p:txBody>
      </p:sp>
      <p:sp>
        <p:nvSpPr>
          <p:cNvPr id="45" name="Flowchart: Connector 44"/>
          <p:cNvSpPr/>
          <p:nvPr/>
        </p:nvSpPr>
        <p:spPr>
          <a:xfrm>
            <a:off x="1350645" y="6341745"/>
            <a:ext cx="476885" cy="44704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1</a:t>
            </a:r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3970655" y="1034415"/>
            <a:ext cx="476885" cy="44704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1</a:t>
            </a:r>
            <a:endParaRPr lang="en-US"/>
          </a:p>
        </p:txBody>
      </p:sp>
      <p:sp>
        <p:nvSpPr>
          <p:cNvPr id="48" name="Text Box 47"/>
          <p:cNvSpPr txBox="1"/>
          <p:nvPr/>
        </p:nvSpPr>
        <p:spPr>
          <a:xfrm>
            <a:off x="371475" y="5006340"/>
            <a:ext cx="7321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FALSE</a:t>
            </a:r>
            <a:endParaRPr lang="en-US" sz="1200"/>
          </a:p>
        </p:txBody>
      </p:sp>
      <p:sp>
        <p:nvSpPr>
          <p:cNvPr id="50" name="Flowchart: Connector 49"/>
          <p:cNvSpPr/>
          <p:nvPr/>
        </p:nvSpPr>
        <p:spPr>
          <a:xfrm>
            <a:off x="4011930" y="5976620"/>
            <a:ext cx="476885" cy="44704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2</a:t>
            </a:r>
            <a:endParaRPr lang="en-US"/>
          </a:p>
        </p:txBody>
      </p:sp>
      <p:sp>
        <p:nvSpPr>
          <p:cNvPr id="51" name="Flowchart: Connector 50"/>
          <p:cNvSpPr/>
          <p:nvPr/>
        </p:nvSpPr>
        <p:spPr>
          <a:xfrm>
            <a:off x="8435975" y="999490"/>
            <a:ext cx="476885" cy="44704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2</a:t>
            </a:r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8672830" y="1439545"/>
            <a:ext cx="3810" cy="28257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3" idx="1"/>
          </p:cNvCxnSpPr>
          <p:nvPr/>
        </p:nvCxnSpPr>
        <p:spPr>
          <a:xfrm flipH="1" flipV="1">
            <a:off x="7481570" y="2235835"/>
            <a:ext cx="388620" cy="952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Flowchart: Connector 53"/>
          <p:cNvSpPr/>
          <p:nvPr/>
        </p:nvSpPr>
        <p:spPr>
          <a:xfrm>
            <a:off x="7004685" y="2021840"/>
            <a:ext cx="476885" cy="44704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/>
              <a:t>3</a:t>
            </a:r>
            <a:endParaRPr lang="en-US"/>
          </a:p>
        </p:txBody>
      </p:sp>
      <p:sp>
        <p:nvSpPr>
          <p:cNvPr id="55" name="Flowchart: Connector 54"/>
          <p:cNvSpPr/>
          <p:nvPr/>
        </p:nvSpPr>
        <p:spPr>
          <a:xfrm>
            <a:off x="1927225" y="4020185"/>
            <a:ext cx="327660" cy="230505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1600"/>
              <a:t>3</a:t>
            </a:r>
            <a:endParaRPr lang="en-US" sz="1600"/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1609090" y="4114165"/>
            <a:ext cx="313055" cy="146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56"/>
          <p:cNvSpPr txBox="1"/>
          <p:nvPr/>
        </p:nvSpPr>
        <p:spPr>
          <a:xfrm>
            <a:off x="7481570" y="1960245"/>
            <a:ext cx="6407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TRUE</a:t>
            </a:r>
            <a:endParaRPr lang="en-US" sz="1200"/>
          </a:p>
        </p:txBody>
      </p:sp>
      <p:cxnSp>
        <p:nvCxnSpPr>
          <p:cNvPr id="58" name="Elbow Connector 57"/>
          <p:cNvCxnSpPr>
            <a:stCxn id="27" idx="2"/>
          </p:cNvCxnSpPr>
          <p:nvPr/>
        </p:nvCxnSpPr>
        <p:spPr>
          <a:xfrm rot="5400000">
            <a:off x="4954270" y="3603625"/>
            <a:ext cx="577850" cy="2022475"/>
          </a:xfrm>
          <a:prstGeom prst="bentConnector2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 Box 58"/>
          <p:cNvSpPr txBox="1"/>
          <p:nvPr/>
        </p:nvSpPr>
        <p:spPr>
          <a:xfrm>
            <a:off x="1103630" y="4039235"/>
            <a:ext cx="6407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200"/>
              <a:t>TRUE</a:t>
            </a:r>
            <a:endParaRPr lang="en-US" sz="1200"/>
          </a:p>
        </p:txBody>
      </p:sp>
      <p:cxnSp>
        <p:nvCxnSpPr>
          <p:cNvPr id="60" name="Straight Connector 59"/>
          <p:cNvCxnSpPr>
            <a:stCxn id="42" idx="1"/>
          </p:cNvCxnSpPr>
          <p:nvPr/>
        </p:nvCxnSpPr>
        <p:spPr>
          <a:xfrm flipH="1">
            <a:off x="342265" y="5529580"/>
            <a:ext cx="312420" cy="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 flipV="1">
            <a:off x="371475" y="4098925"/>
            <a:ext cx="635" cy="1416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371475" y="4084320"/>
            <a:ext cx="1207135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1936</Words>
  <Application>WPS Presentation</Application>
  <PresentationFormat>Widescreen</PresentationFormat>
  <Paragraphs>122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Times New Roman</vt:lpstr>
      <vt:lpstr>Symbol</vt:lpstr>
      <vt:lpstr>Calibri Light</vt:lpstr>
      <vt:lpstr>Microsoft YaHei</vt:lpstr>
      <vt:lpstr>Arial Unicode MS</vt:lpstr>
      <vt:lpstr>Office Theme</vt:lpstr>
      <vt:lpstr>SECJ1013-PT1</vt:lpstr>
      <vt:lpstr>PowerPoint 演示文稿</vt:lpstr>
      <vt:lpstr>PowerPoint 演示文稿</vt:lpstr>
      <vt:lpstr>Flowchart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user</cp:lastModifiedBy>
  <cp:revision>24</cp:revision>
  <dcterms:created xsi:type="dcterms:W3CDTF">2019-02-14T01:47:00Z</dcterms:created>
  <dcterms:modified xsi:type="dcterms:W3CDTF">2020-11-15T15:30:41Z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