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4" r:id="rId12"/>
    <p:sldId id="265" r:id="rId13"/>
    <p:sldId id="285" r:id="rId14"/>
    <p:sldId id="266" r:id="rId15"/>
    <p:sldId id="267" r:id="rId16"/>
    <p:sldId id="272" r:id="rId17"/>
    <p:sldId id="268" r:id="rId18"/>
    <p:sldId id="287" r:id="rId19"/>
    <p:sldId id="273" r:id="rId20"/>
    <p:sldId id="269" r:id="rId21"/>
    <p:sldId id="270" r:id="rId22"/>
    <p:sldId id="271" r:id="rId23"/>
    <p:sldId id="274" r:id="rId24"/>
    <p:sldId id="275" r:id="rId25"/>
    <p:sldId id="277" r:id="rId26"/>
    <p:sldId id="276" r:id="rId27"/>
    <p:sldId id="278" r:id="rId28"/>
    <p:sldId id="279" r:id="rId29"/>
    <p:sldId id="280" r:id="rId30"/>
    <p:sldId id="281" r:id="rId31"/>
    <p:sldId id="282" r:id="rId32"/>
    <p:sldId id="286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4472C4"/>
    <a:srgbClr val="830E3E"/>
    <a:srgbClr val="D533CD"/>
    <a:srgbClr val="CC66FF"/>
    <a:srgbClr val="0070C0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397DD-6FB2-4325-8F9C-B125029586B1}" type="doc">
      <dgm:prSet loTypeId="urn:microsoft.com/office/officeart/2005/8/layout/arrow2#1" loCatId="process" qsTypeId="urn:microsoft.com/office/officeart/2005/8/quickstyle/simple4#1" qsCatId="simple" csTypeId="urn:microsoft.com/office/officeart/2005/8/colors/accent6_2#1" csCatId="accent6" phldr="1"/>
      <dgm:spPr/>
    </dgm:pt>
    <dgm:pt modelId="{CFC154D5-092B-4D6A-8E6D-A94CAB8366F9}">
      <dgm:prSet phldrT="[Text]"/>
      <dgm:spPr/>
      <dgm:t>
        <a:bodyPr/>
        <a:lstStyle/>
        <a:p>
          <a:r>
            <a:rPr lang="en-MY" b="1" dirty="0"/>
            <a:t>First generation </a:t>
          </a:r>
          <a:r>
            <a:rPr lang="en-MY" dirty="0"/>
            <a:t>(hierarchical, network DBMS) – 1960s</a:t>
          </a:r>
        </a:p>
      </dgm:t>
    </dgm:pt>
    <dgm:pt modelId="{4F0DD13C-D39E-4017-A616-018C1F7A8EAE}" type="parTrans" cxnId="{55A99953-764F-4482-A4FA-6A54BBC22851}">
      <dgm:prSet/>
      <dgm:spPr/>
      <dgm:t>
        <a:bodyPr/>
        <a:lstStyle/>
        <a:p>
          <a:endParaRPr lang="en-MY"/>
        </a:p>
      </dgm:t>
    </dgm:pt>
    <dgm:pt modelId="{D846259A-E3EA-4119-A34C-F18149C9836C}" type="sibTrans" cxnId="{55A99953-764F-4482-A4FA-6A54BBC22851}">
      <dgm:prSet/>
      <dgm:spPr/>
      <dgm:t>
        <a:bodyPr/>
        <a:lstStyle/>
        <a:p>
          <a:endParaRPr lang="en-MY"/>
        </a:p>
      </dgm:t>
    </dgm:pt>
    <dgm:pt modelId="{A9C48FE7-D297-4C65-876B-46CF058FE485}">
      <dgm:prSet phldrT="[Text]"/>
      <dgm:spPr/>
      <dgm:t>
        <a:bodyPr/>
        <a:lstStyle/>
        <a:p>
          <a:r>
            <a:rPr lang="en-MY" b="1" dirty="0"/>
            <a:t>Second generation </a:t>
          </a:r>
          <a:r>
            <a:rPr lang="en-MY" dirty="0"/>
            <a:t>(relational DBMS (RDBMS)) </a:t>
          </a:r>
          <a:br>
            <a:rPr lang="en-MY" dirty="0"/>
          </a:br>
          <a:r>
            <a:rPr lang="en-MY" dirty="0"/>
            <a:t>– late 70s</a:t>
          </a:r>
        </a:p>
      </dgm:t>
    </dgm:pt>
    <dgm:pt modelId="{9D276E8A-D33D-4C6A-B7BF-209DB10E9C3D}" type="parTrans" cxnId="{7E27EABC-C8C2-4374-9E13-EA0A9C3C787A}">
      <dgm:prSet/>
      <dgm:spPr/>
      <dgm:t>
        <a:bodyPr/>
        <a:lstStyle/>
        <a:p>
          <a:endParaRPr lang="en-MY"/>
        </a:p>
      </dgm:t>
    </dgm:pt>
    <dgm:pt modelId="{66DDB66C-D713-498D-95DB-539C0DAF1F98}" type="sibTrans" cxnId="{7E27EABC-C8C2-4374-9E13-EA0A9C3C787A}">
      <dgm:prSet/>
      <dgm:spPr/>
      <dgm:t>
        <a:bodyPr/>
        <a:lstStyle/>
        <a:p>
          <a:endParaRPr lang="en-MY"/>
        </a:p>
      </dgm:t>
    </dgm:pt>
    <dgm:pt modelId="{B976C05A-4070-4DFE-B7BE-83C8B9D99F1F}">
      <dgm:prSet phldrT="[Text]"/>
      <dgm:spPr/>
      <dgm:t>
        <a:bodyPr/>
        <a:lstStyle/>
        <a:p>
          <a:r>
            <a:rPr lang="en-MY" b="1" dirty="0"/>
            <a:t>Third generation</a:t>
          </a:r>
        </a:p>
        <a:p>
          <a:r>
            <a:rPr lang="en-MY" dirty="0"/>
            <a:t>(Object-oriented DBMS, Object-relation DBMS)</a:t>
          </a:r>
        </a:p>
      </dgm:t>
    </dgm:pt>
    <dgm:pt modelId="{0A37EAE2-23D7-46CC-8A1A-2FC557DF4FBD}" type="parTrans" cxnId="{BBE02D77-82C1-42C4-9E48-1D3CB7A3FB2B}">
      <dgm:prSet/>
      <dgm:spPr/>
      <dgm:t>
        <a:bodyPr/>
        <a:lstStyle/>
        <a:p>
          <a:endParaRPr lang="en-MY"/>
        </a:p>
      </dgm:t>
    </dgm:pt>
    <dgm:pt modelId="{525D43DD-1385-4A45-AF14-C079F85BE830}" type="sibTrans" cxnId="{BBE02D77-82C1-42C4-9E48-1D3CB7A3FB2B}">
      <dgm:prSet/>
      <dgm:spPr/>
      <dgm:t>
        <a:bodyPr/>
        <a:lstStyle/>
        <a:p>
          <a:endParaRPr lang="en-MY"/>
        </a:p>
      </dgm:t>
    </dgm:pt>
    <dgm:pt modelId="{46CEAE4E-22BC-46D2-B08D-C8E753B593AD}" type="pres">
      <dgm:prSet presAssocID="{163397DD-6FB2-4325-8F9C-B125029586B1}" presName="arrowDiagram" presStyleCnt="0">
        <dgm:presLayoutVars>
          <dgm:chMax val="5"/>
          <dgm:dir/>
          <dgm:resizeHandles val="exact"/>
        </dgm:presLayoutVars>
      </dgm:prSet>
      <dgm:spPr/>
    </dgm:pt>
    <dgm:pt modelId="{F272ED09-3F6D-419A-A538-A1ACBEB34F90}" type="pres">
      <dgm:prSet presAssocID="{163397DD-6FB2-4325-8F9C-B125029586B1}" presName="arrow" presStyleLbl="bgShp" presStyleIdx="0" presStyleCnt="1"/>
      <dgm:spPr/>
    </dgm:pt>
    <dgm:pt modelId="{6912F5EB-3571-4D1E-B81B-E3855B1AA5D7}" type="pres">
      <dgm:prSet presAssocID="{163397DD-6FB2-4325-8F9C-B125029586B1}" presName="arrowDiagram3" presStyleCnt="0"/>
      <dgm:spPr/>
    </dgm:pt>
    <dgm:pt modelId="{85ADAA4A-54FF-4D50-B4F4-ED8F377812AE}" type="pres">
      <dgm:prSet presAssocID="{CFC154D5-092B-4D6A-8E6D-A94CAB8366F9}" presName="bullet3a" presStyleLbl="node1" presStyleIdx="0" presStyleCnt="3"/>
      <dgm:spPr/>
    </dgm:pt>
    <dgm:pt modelId="{DC8DCF75-D488-4F61-80C7-7E749FFBB122}" type="pres">
      <dgm:prSet presAssocID="{CFC154D5-092B-4D6A-8E6D-A94CAB8366F9}" presName="textBox3a" presStyleLbl="revTx" presStyleIdx="0" presStyleCnt="3" custScaleX="124757" custScaleY="67452" custLinFactNeighborX="-2912">
        <dgm:presLayoutVars>
          <dgm:bulletEnabled val="1"/>
        </dgm:presLayoutVars>
      </dgm:prSet>
      <dgm:spPr/>
    </dgm:pt>
    <dgm:pt modelId="{A0D8C4AA-AD8C-4962-938A-6B50D1877E98}" type="pres">
      <dgm:prSet presAssocID="{A9C48FE7-D297-4C65-876B-46CF058FE485}" presName="bullet3b" presStyleLbl="node1" presStyleIdx="1" presStyleCnt="3"/>
      <dgm:spPr/>
    </dgm:pt>
    <dgm:pt modelId="{4E3BCB7B-E379-4F8E-A7EB-5F762C0B53F9}" type="pres">
      <dgm:prSet presAssocID="{A9C48FE7-D297-4C65-876B-46CF058FE485}" presName="textBox3b" presStyleLbl="revTx" presStyleIdx="1" presStyleCnt="3" custScaleX="123198" custScaleY="88562" custLinFactNeighborX="406" custLinFactNeighborY="5521">
        <dgm:presLayoutVars>
          <dgm:bulletEnabled val="1"/>
        </dgm:presLayoutVars>
      </dgm:prSet>
      <dgm:spPr/>
    </dgm:pt>
    <dgm:pt modelId="{6FD5FFEA-3364-435D-9B25-9F8083141001}" type="pres">
      <dgm:prSet presAssocID="{B976C05A-4070-4DFE-B7BE-83C8B9D99F1F}" presName="bullet3c" presStyleLbl="node1" presStyleIdx="2" presStyleCnt="3"/>
      <dgm:spPr/>
    </dgm:pt>
    <dgm:pt modelId="{08C05197-0196-4F1D-9C51-3BAE06A7F6D3}" type="pres">
      <dgm:prSet presAssocID="{B976C05A-4070-4DFE-B7BE-83C8B9D99F1F}" presName="textBox3c" presStyleLbl="revTx" presStyleIdx="2" presStyleCnt="3" custScaleX="122919" custScaleY="90478" custLinFactNeighborX="3231" custLinFactNeighborY="2993">
        <dgm:presLayoutVars>
          <dgm:bulletEnabled val="1"/>
        </dgm:presLayoutVars>
      </dgm:prSet>
      <dgm:spPr/>
    </dgm:pt>
  </dgm:ptLst>
  <dgm:cxnLst>
    <dgm:cxn modelId="{7134AE1F-73ED-4ADF-9A89-F89F9CBF7C2B}" type="presOf" srcId="{B976C05A-4070-4DFE-B7BE-83C8B9D99F1F}" destId="{08C05197-0196-4F1D-9C51-3BAE06A7F6D3}" srcOrd="0" destOrd="0" presId="urn:microsoft.com/office/officeart/2005/8/layout/arrow2#1"/>
    <dgm:cxn modelId="{EDE9B149-B569-4F0E-BDD2-1DD1D21D5E33}" type="presOf" srcId="{163397DD-6FB2-4325-8F9C-B125029586B1}" destId="{46CEAE4E-22BC-46D2-B08D-C8E753B593AD}" srcOrd="0" destOrd="0" presId="urn:microsoft.com/office/officeart/2005/8/layout/arrow2#1"/>
    <dgm:cxn modelId="{E01C8D6C-0807-4B31-8381-65F786C9F608}" type="presOf" srcId="{A9C48FE7-D297-4C65-876B-46CF058FE485}" destId="{4E3BCB7B-E379-4F8E-A7EB-5F762C0B53F9}" srcOrd="0" destOrd="0" presId="urn:microsoft.com/office/officeart/2005/8/layout/arrow2#1"/>
    <dgm:cxn modelId="{55A99953-764F-4482-A4FA-6A54BBC22851}" srcId="{163397DD-6FB2-4325-8F9C-B125029586B1}" destId="{CFC154D5-092B-4D6A-8E6D-A94CAB8366F9}" srcOrd="0" destOrd="0" parTransId="{4F0DD13C-D39E-4017-A616-018C1F7A8EAE}" sibTransId="{D846259A-E3EA-4119-A34C-F18149C9836C}"/>
    <dgm:cxn modelId="{47B00755-2F93-4C8F-BF1F-8214E3ACF0C6}" type="presOf" srcId="{CFC154D5-092B-4D6A-8E6D-A94CAB8366F9}" destId="{DC8DCF75-D488-4F61-80C7-7E749FFBB122}" srcOrd="0" destOrd="0" presId="urn:microsoft.com/office/officeart/2005/8/layout/arrow2#1"/>
    <dgm:cxn modelId="{BBE02D77-82C1-42C4-9E48-1D3CB7A3FB2B}" srcId="{163397DD-6FB2-4325-8F9C-B125029586B1}" destId="{B976C05A-4070-4DFE-B7BE-83C8B9D99F1F}" srcOrd="2" destOrd="0" parTransId="{0A37EAE2-23D7-46CC-8A1A-2FC557DF4FBD}" sibTransId="{525D43DD-1385-4A45-AF14-C079F85BE830}"/>
    <dgm:cxn modelId="{7E27EABC-C8C2-4374-9E13-EA0A9C3C787A}" srcId="{163397DD-6FB2-4325-8F9C-B125029586B1}" destId="{A9C48FE7-D297-4C65-876B-46CF058FE485}" srcOrd="1" destOrd="0" parTransId="{9D276E8A-D33D-4C6A-B7BF-209DB10E9C3D}" sibTransId="{66DDB66C-D713-498D-95DB-539C0DAF1F98}"/>
    <dgm:cxn modelId="{F8176DF2-EA04-4028-8C81-B40A034C6AD5}" type="presParOf" srcId="{46CEAE4E-22BC-46D2-B08D-C8E753B593AD}" destId="{F272ED09-3F6D-419A-A538-A1ACBEB34F90}" srcOrd="0" destOrd="0" presId="urn:microsoft.com/office/officeart/2005/8/layout/arrow2#1"/>
    <dgm:cxn modelId="{40245D1F-7DBC-4472-8B96-D8CCEAC4D398}" type="presParOf" srcId="{46CEAE4E-22BC-46D2-B08D-C8E753B593AD}" destId="{6912F5EB-3571-4D1E-B81B-E3855B1AA5D7}" srcOrd="1" destOrd="0" presId="urn:microsoft.com/office/officeart/2005/8/layout/arrow2#1"/>
    <dgm:cxn modelId="{3D9B9839-529C-4BFF-9A97-B0D4E0E051C6}" type="presParOf" srcId="{6912F5EB-3571-4D1E-B81B-E3855B1AA5D7}" destId="{85ADAA4A-54FF-4D50-B4F4-ED8F377812AE}" srcOrd="0" destOrd="0" presId="urn:microsoft.com/office/officeart/2005/8/layout/arrow2#1"/>
    <dgm:cxn modelId="{2A15DE2B-B3FC-4105-A926-95A5E5201CA6}" type="presParOf" srcId="{6912F5EB-3571-4D1E-B81B-E3855B1AA5D7}" destId="{DC8DCF75-D488-4F61-80C7-7E749FFBB122}" srcOrd="1" destOrd="0" presId="urn:microsoft.com/office/officeart/2005/8/layout/arrow2#1"/>
    <dgm:cxn modelId="{BFF1C4DE-742C-4188-8548-DF74009AADEE}" type="presParOf" srcId="{6912F5EB-3571-4D1E-B81B-E3855B1AA5D7}" destId="{A0D8C4AA-AD8C-4962-938A-6B50D1877E98}" srcOrd="2" destOrd="0" presId="urn:microsoft.com/office/officeart/2005/8/layout/arrow2#1"/>
    <dgm:cxn modelId="{6C075845-E285-45C2-B5D0-B408AB2CBAA2}" type="presParOf" srcId="{6912F5EB-3571-4D1E-B81B-E3855B1AA5D7}" destId="{4E3BCB7B-E379-4F8E-A7EB-5F762C0B53F9}" srcOrd="3" destOrd="0" presId="urn:microsoft.com/office/officeart/2005/8/layout/arrow2#1"/>
    <dgm:cxn modelId="{E895CF02-85DB-4D8B-BBC4-925180838DF3}" type="presParOf" srcId="{6912F5EB-3571-4D1E-B81B-E3855B1AA5D7}" destId="{6FD5FFEA-3364-435D-9B25-9F8083141001}" srcOrd="4" destOrd="0" presId="urn:microsoft.com/office/officeart/2005/8/layout/arrow2#1"/>
    <dgm:cxn modelId="{C11205B5-44D0-4176-AEA5-7265E91C00EB}" type="presParOf" srcId="{6912F5EB-3571-4D1E-B81B-E3855B1AA5D7}" destId="{08C05197-0196-4F1D-9C51-3BAE06A7F6D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60639-AD42-4B4B-AB9E-37465389215E}" type="doc">
      <dgm:prSet loTypeId="urn:microsoft.com/office/officeart/2005/8/layout/hProcess9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9E7B84D-6198-40BA-83C3-171FA7587B48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Superkey</a:t>
          </a:r>
        </a:p>
      </dgm:t>
    </dgm:pt>
    <dgm:pt modelId="{6EE24353-C930-4C4C-8A3E-A23AEA8DEFB6}" type="parTrans" cxnId="{F80F77D0-AE61-4F98-B701-8DDCFFCA4CB7}">
      <dgm:prSet/>
      <dgm:spPr/>
      <dgm:t>
        <a:bodyPr/>
        <a:lstStyle/>
        <a:p>
          <a:endParaRPr lang="en-US"/>
        </a:p>
      </dgm:t>
    </dgm:pt>
    <dgm:pt modelId="{F0583863-07CB-4473-A99C-F8C521FDB1B5}" type="sibTrans" cxnId="{F80F77D0-AE61-4F98-B701-8DDCFFCA4CB7}">
      <dgm:prSet/>
      <dgm:spPr/>
      <dgm:t>
        <a:bodyPr/>
        <a:lstStyle/>
        <a:p>
          <a:endParaRPr lang="en-US"/>
        </a:p>
      </dgm:t>
    </dgm:pt>
    <dgm:pt modelId="{660266A4-4011-45B7-94E5-3870E72E059D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Candidate Key</a:t>
          </a:r>
        </a:p>
      </dgm:t>
    </dgm:pt>
    <dgm:pt modelId="{ABB87C43-26AB-456B-B495-458183B2A0A8}" type="parTrans" cxnId="{178704C2-1C6F-4F66-BEAF-13979C307ED7}">
      <dgm:prSet/>
      <dgm:spPr/>
      <dgm:t>
        <a:bodyPr/>
        <a:lstStyle/>
        <a:p>
          <a:endParaRPr lang="en-US"/>
        </a:p>
      </dgm:t>
    </dgm:pt>
    <dgm:pt modelId="{83CFC1FE-B321-4E8B-9F6F-94924471CD1E}" type="sibTrans" cxnId="{178704C2-1C6F-4F66-BEAF-13979C307ED7}">
      <dgm:prSet/>
      <dgm:spPr/>
      <dgm:t>
        <a:bodyPr/>
        <a:lstStyle/>
        <a:p>
          <a:endParaRPr lang="en-US"/>
        </a:p>
      </dgm:t>
    </dgm:pt>
    <dgm:pt modelId="{C2AE1D5F-4597-44A4-8BCA-07EA8E96593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 baseline="0" dirty="0">
              <a:solidFill>
                <a:srgbClr val="FFFF00"/>
              </a:solidFill>
            </a:rPr>
            <a:t>Primary Key</a:t>
          </a:r>
        </a:p>
      </dgm:t>
    </dgm:pt>
    <dgm:pt modelId="{5A95ADE3-4E4E-47A0-B1B1-2D4B03ABFE78}" type="parTrans" cxnId="{8F0B8632-95C6-4C69-957D-FD4D3A5B521C}">
      <dgm:prSet/>
      <dgm:spPr/>
      <dgm:t>
        <a:bodyPr/>
        <a:lstStyle/>
        <a:p>
          <a:endParaRPr lang="en-US"/>
        </a:p>
      </dgm:t>
    </dgm:pt>
    <dgm:pt modelId="{5E4D4640-D8C0-413E-8727-584A656B8176}" type="sibTrans" cxnId="{8F0B8632-95C6-4C69-957D-FD4D3A5B521C}">
      <dgm:prSet/>
      <dgm:spPr/>
      <dgm:t>
        <a:bodyPr/>
        <a:lstStyle/>
        <a:p>
          <a:endParaRPr lang="en-US"/>
        </a:p>
      </dgm:t>
    </dgm:pt>
    <dgm:pt modelId="{523D1D09-3425-4AA3-B8D9-8B9F0C14F46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Foreign Key</a:t>
          </a:r>
        </a:p>
      </dgm:t>
    </dgm:pt>
    <dgm:pt modelId="{814A984B-6FB6-4CB7-8A97-BD43639B0A99}" type="parTrans" cxnId="{4717D925-3D3C-4EE0-AE1B-7F9ADF3E810C}">
      <dgm:prSet/>
      <dgm:spPr/>
      <dgm:t>
        <a:bodyPr/>
        <a:lstStyle/>
        <a:p>
          <a:endParaRPr lang="en-US"/>
        </a:p>
      </dgm:t>
    </dgm:pt>
    <dgm:pt modelId="{7C64E742-89A1-47F8-8644-9DBF731CDF6D}" type="sibTrans" cxnId="{4717D925-3D3C-4EE0-AE1B-7F9ADF3E810C}">
      <dgm:prSet/>
      <dgm:spPr/>
      <dgm:t>
        <a:bodyPr/>
        <a:lstStyle/>
        <a:p>
          <a:endParaRPr lang="en-US"/>
        </a:p>
      </dgm:t>
    </dgm:pt>
    <dgm:pt modelId="{66EC7B71-CEA4-4A35-A057-DD6FA3191947}" type="pres">
      <dgm:prSet presAssocID="{8EB60639-AD42-4B4B-AB9E-37465389215E}" presName="CompostProcess" presStyleCnt="0">
        <dgm:presLayoutVars>
          <dgm:dir/>
          <dgm:resizeHandles val="exact"/>
        </dgm:presLayoutVars>
      </dgm:prSet>
      <dgm:spPr/>
    </dgm:pt>
    <dgm:pt modelId="{AF83AD5B-6F2E-4D9D-B5B8-EC96D6835833}" type="pres">
      <dgm:prSet presAssocID="{8EB60639-AD42-4B4B-AB9E-37465389215E}" presName="arrow" presStyleLbl="bgShp" presStyleIdx="0" presStyleCnt="1" custScaleX="117647" custScaleY="88489"/>
      <dgm:spPr>
        <a:solidFill>
          <a:schemeClr val="accent6"/>
        </a:solidFill>
      </dgm:spPr>
    </dgm:pt>
    <dgm:pt modelId="{BDE2847C-A99F-483F-843B-A9779A696563}" type="pres">
      <dgm:prSet presAssocID="{8EB60639-AD42-4B4B-AB9E-37465389215E}" presName="linearProcess" presStyleCnt="0"/>
      <dgm:spPr/>
    </dgm:pt>
    <dgm:pt modelId="{C296E892-F201-4613-8D9D-1649568FCA6F}" type="pres">
      <dgm:prSet presAssocID="{29E7B84D-6198-40BA-83C3-171FA7587B48}" presName="textNode" presStyleLbl="node1" presStyleIdx="0" presStyleCnt="4">
        <dgm:presLayoutVars>
          <dgm:bulletEnabled val="1"/>
        </dgm:presLayoutVars>
      </dgm:prSet>
      <dgm:spPr/>
    </dgm:pt>
    <dgm:pt modelId="{A71814FF-7FE6-4148-A882-7B4BB954BE2B}" type="pres">
      <dgm:prSet presAssocID="{F0583863-07CB-4473-A99C-F8C521FDB1B5}" presName="sibTrans" presStyleCnt="0"/>
      <dgm:spPr/>
    </dgm:pt>
    <dgm:pt modelId="{9CA3C9D0-E1A1-4C5D-A143-8E9B274D55CA}" type="pres">
      <dgm:prSet presAssocID="{660266A4-4011-45B7-94E5-3870E72E059D}" presName="textNode" presStyleLbl="node1" presStyleIdx="1" presStyleCnt="4">
        <dgm:presLayoutVars>
          <dgm:bulletEnabled val="1"/>
        </dgm:presLayoutVars>
      </dgm:prSet>
      <dgm:spPr/>
    </dgm:pt>
    <dgm:pt modelId="{025D23ED-143B-45BB-9A56-517200E2907B}" type="pres">
      <dgm:prSet presAssocID="{83CFC1FE-B321-4E8B-9F6F-94924471CD1E}" presName="sibTrans" presStyleCnt="0"/>
      <dgm:spPr/>
    </dgm:pt>
    <dgm:pt modelId="{D59CAE63-B0E5-4B25-B1C9-B86E5CE83B84}" type="pres">
      <dgm:prSet presAssocID="{C2AE1D5F-4597-44A4-8BCA-07EA8E965935}" presName="textNode" presStyleLbl="node1" presStyleIdx="2" presStyleCnt="4" custLinFactNeighborX="7991" custLinFactNeighborY="-1471">
        <dgm:presLayoutVars>
          <dgm:bulletEnabled val="1"/>
        </dgm:presLayoutVars>
      </dgm:prSet>
      <dgm:spPr/>
    </dgm:pt>
    <dgm:pt modelId="{774BC7BC-D3F6-462E-AF5D-3533BCE9C7D2}" type="pres">
      <dgm:prSet presAssocID="{5E4D4640-D8C0-413E-8727-584A656B8176}" presName="sibTrans" presStyleCnt="0"/>
      <dgm:spPr/>
    </dgm:pt>
    <dgm:pt modelId="{964AC93F-0B2F-4E3D-BD59-261CFFCC9C89}" type="pres">
      <dgm:prSet presAssocID="{523D1D09-3425-4AA3-B8D9-8B9F0C14F4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1F24D15-9B9E-7F4D-85EC-346AC8247A18}" type="presOf" srcId="{660266A4-4011-45B7-94E5-3870E72E059D}" destId="{9CA3C9D0-E1A1-4C5D-A143-8E9B274D55CA}" srcOrd="0" destOrd="0" presId="urn:microsoft.com/office/officeart/2005/8/layout/hProcess9#1"/>
    <dgm:cxn modelId="{4717D925-3D3C-4EE0-AE1B-7F9ADF3E810C}" srcId="{8EB60639-AD42-4B4B-AB9E-37465389215E}" destId="{523D1D09-3425-4AA3-B8D9-8B9F0C14F465}" srcOrd="3" destOrd="0" parTransId="{814A984B-6FB6-4CB7-8A97-BD43639B0A99}" sibTransId="{7C64E742-89A1-47F8-8644-9DBF731CDF6D}"/>
    <dgm:cxn modelId="{8F0B8632-95C6-4C69-957D-FD4D3A5B521C}" srcId="{8EB60639-AD42-4B4B-AB9E-37465389215E}" destId="{C2AE1D5F-4597-44A4-8BCA-07EA8E965935}" srcOrd="2" destOrd="0" parTransId="{5A95ADE3-4E4E-47A0-B1B1-2D4B03ABFE78}" sibTransId="{5E4D4640-D8C0-413E-8727-584A656B8176}"/>
    <dgm:cxn modelId="{A6CB588C-E854-1041-8513-144F49C59435}" type="presOf" srcId="{523D1D09-3425-4AA3-B8D9-8B9F0C14F465}" destId="{964AC93F-0B2F-4E3D-BD59-261CFFCC9C89}" srcOrd="0" destOrd="0" presId="urn:microsoft.com/office/officeart/2005/8/layout/hProcess9#1"/>
    <dgm:cxn modelId="{5591AB8F-7C3A-CC4F-A3F0-5EBC9FB7367B}" type="presOf" srcId="{C2AE1D5F-4597-44A4-8BCA-07EA8E965935}" destId="{D59CAE63-B0E5-4B25-B1C9-B86E5CE83B84}" srcOrd="0" destOrd="0" presId="urn:microsoft.com/office/officeart/2005/8/layout/hProcess9#1"/>
    <dgm:cxn modelId="{252B2196-7362-DD4D-9749-3709456A6199}" type="presOf" srcId="{8EB60639-AD42-4B4B-AB9E-37465389215E}" destId="{66EC7B71-CEA4-4A35-A057-DD6FA3191947}" srcOrd="0" destOrd="0" presId="urn:microsoft.com/office/officeart/2005/8/layout/hProcess9#1"/>
    <dgm:cxn modelId="{178704C2-1C6F-4F66-BEAF-13979C307ED7}" srcId="{8EB60639-AD42-4B4B-AB9E-37465389215E}" destId="{660266A4-4011-45B7-94E5-3870E72E059D}" srcOrd="1" destOrd="0" parTransId="{ABB87C43-26AB-456B-B495-458183B2A0A8}" sibTransId="{83CFC1FE-B321-4E8B-9F6F-94924471CD1E}"/>
    <dgm:cxn modelId="{55676EC6-5585-3F45-9C4B-44DC780F9DF4}" type="presOf" srcId="{29E7B84D-6198-40BA-83C3-171FA7587B48}" destId="{C296E892-F201-4613-8D9D-1649568FCA6F}" srcOrd="0" destOrd="0" presId="urn:microsoft.com/office/officeart/2005/8/layout/hProcess9#1"/>
    <dgm:cxn modelId="{F80F77D0-AE61-4F98-B701-8DDCFFCA4CB7}" srcId="{8EB60639-AD42-4B4B-AB9E-37465389215E}" destId="{29E7B84D-6198-40BA-83C3-171FA7587B48}" srcOrd="0" destOrd="0" parTransId="{6EE24353-C930-4C4C-8A3E-A23AEA8DEFB6}" sibTransId="{F0583863-07CB-4473-A99C-F8C521FDB1B5}"/>
    <dgm:cxn modelId="{9C42A9D9-EF2B-3449-B4B0-D399AC88655E}" type="presParOf" srcId="{66EC7B71-CEA4-4A35-A057-DD6FA3191947}" destId="{AF83AD5B-6F2E-4D9D-B5B8-EC96D6835833}" srcOrd="0" destOrd="0" presId="urn:microsoft.com/office/officeart/2005/8/layout/hProcess9#1"/>
    <dgm:cxn modelId="{97EE6503-0959-D54C-91C4-4B310799906F}" type="presParOf" srcId="{66EC7B71-CEA4-4A35-A057-DD6FA3191947}" destId="{BDE2847C-A99F-483F-843B-A9779A696563}" srcOrd="1" destOrd="0" presId="urn:microsoft.com/office/officeart/2005/8/layout/hProcess9#1"/>
    <dgm:cxn modelId="{5270287D-CA5A-8F40-AD61-8E4C88080A04}" type="presParOf" srcId="{BDE2847C-A99F-483F-843B-A9779A696563}" destId="{C296E892-F201-4613-8D9D-1649568FCA6F}" srcOrd="0" destOrd="0" presId="urn:microsoft.com/office/officeart/2005/8/layout/hProcess9#1"/>
    <dgm:cxn modelId="{424AC42B-2AA5-C34D-9650-D952A044E537}" type="presParOf" srcId="{BDE2847C-A99F-483F-843B-A9779A696563}" destId="{A71814FF-7FE6-4148-A882-7B4BB954BE2B}" srcOrd="1" destOrd="0" presId="urn:microsoft.com/office/officeart/2005/8/layout/hProcess9#1"/>
    <dgm:cxn modelId="{0D01049E-9438-8E46-AE43-E71EA8106D7C}" type="presParOf" srcId="{BDE2847C-A99F-483F-843B-A9779A696563}" destId="{9CA3C9D0-E1A1-4C5D-A143-8E9B274D55CA}" srcOrd="2" destOrd="0" presId="urn:microsoft.com/office/officeart/2005/8/layout/hProcess9#1"/>
    <dgm:cxn modelId="{62096F41-3EE7-D04C-B366-B85D8EE085CE}" type="presParOf" srcId="{BDE2847C-A99F-483F-843B-A9779A696563}" destId="{025D23ED-143B-45BB-9A56-517200E2907B}" srcOrd="3" destOrd="0" presId="urn:microsoft.com/office/officeart/2005/8/layout/hProcess9#1"/>
    <dgm:cxn modelId="{9C480F55-8A21-4143-B54C-376817327E11}" type="presParOf" srcId="{BDE2847C-A99F-483F-843B-A9779A696563}" destId="{D59CAE63-B0E5-4B25-B1C9-B86E5CE83B84}" srcOrd="4" destOrd="0" presId="urn:microsoft.com/office/officeart/2005/8/layout/hProcess9#1"/>
    <dgm:cxn modelId="{3CE56012-12FB-1045-B9F8-BF734283C9BF}" type="presParOf" srcId="{BDE2847C-A99F-483F-843B-A9779A696563}" destId="{774BC7BC-D3F6-462E-AF5D-3533BCE9C7D2}" srcOrd="5" destOrd="0" presId="urn:microsoft.com/office/officeart/2005/8/layout/hProcess9#1"/>
    <dgm:cxn modelId="{E81BA8D1-5E22-AA4F-B634-A0D3AD88210E}" type="presParOf" srcId="{BDE2847C-A99F-483F-843B-A9779A696563}" destId="{964AC93F-0B2F-4E3D-BD59-261CFFCC9C89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ED09-3F6D-419A-A538-A1ACBEB34F90}">
      <dsp:nvSpPr>
        <dsp:cNvPr id="0" name=""/>
        <dsp:cNvSpPr/>
      </dsp:nvSpPr>
      <dsp:spPr>
        <a:xfrm>
          <a:off x="111495" y="0"/>
          <a:ext cx="5862563" cy="36641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DAA4A-54FF-4D50-B4F4-ED8F377812AE}">
      <dsp:nvSpPr>
        <dsp:cNvPr id="0" name=""/>
        <dsp:cNvSpPr/>
      </dsp:nvSpPr>
      <dsp:spPr>
        <a:xfrm>
          <a:off x="856041" y="2528963"/>
          <a:ext cx="152426" cy="1524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DCF75-D488-4F61-80C7-7E749FFBB122}">
      <dsp:nvSpPr>
        <dsp:cNvPr id="0" name=""/>
        <dsp:cNvSpPr/>
      </dsp:nvSpPr>
      <dsp:spPr>
        <a:xfrm>
          <a:off x="723390" y="2777506"/>
          <a:ext cx="1704152" cy="7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First generation </a:t>
          </a:r>
          <a:r>
            <a:rPr lang="en-MY" sz="1400" kern="1200" dirty="0"/>
            <a:t>(hierarchical, network DBMS) – 1960s</a:t>
          </a:r>
        </a:p>
      </dsp:txBody>
      <dsp:txXfrm>
        <a:off x="723390" y="2777506"/>
        <a:ext cx="1704152" cy="714266"/>
      </dsp:txXfrm>
    </dsp:sp>
    <dsp:sp modelId="{A0D8C4AA-AD8C-4962-938A-6B50D1877E98}">
      <dsp:nvSpPr>
        <dsp:cNvPr id="0" name=""/>
        <dsp:cNvSpPr/>
      </dsp:nvSpPr>
      <dsp:spPr>
        <a:xfrm>
          <a:off x="2201499" y="1533060"/>
          <a:ext cx="275540" cy="2755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BCB7B-E379-4F8E-A7EB-5F762C0B53F9}">
      <dsp:nvSpPr>
        <dsp:cNvPr id="0" name=""/>
        <dsp:cNvSpPr/>
      </dsp:nvSpPr>
      <dsp:spPr>
        <a:xfrm>
          <a:off x="2181782" y="1894874"/>
          <a:ext cx="1733414" cy="176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0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Second generation </a:t>
          </a:r>
          <a:r>
            <a:rPr lang="en-MY" sz="1400" kern="1200" dirty="0"/>
            <a:t>(relational DBMS (RDBMS)) </a:t>
          </a:r>
          <a:br>
            <a:rPr lang="en-MY" sz="1400" kern="1200" dirty="0"/>
          </a:br>
          <a:r>
            <a:rPr lang="en-MY" sz="1400" kern="1200" dirty="0"/>
            <a:t>– late 70s</a:t>
          </a:r>
        </a:p>
      </dsp:txBody>
      <dsp:txXfrm>
        <a:off x="2181782" y="1894874"/>
        <a:ext cx="1733414" cy="1765281"/>
      </dsp:txXfrm>
    </dsp:sp>
    <dsp:sp modelId="{6FD5FFEA-3364-435D-9B25-9F8083141001}">
      <dsp:nvSpPr>
        <dsp:cNvPr id="0" name=""/>
        <dsp:cNvSpPr/>
      </dsp:nvSpPr>
      <dsp:spPr>
        <a:xfrm>
          <a:off x="3819567" y="927017"/>
          <a:ext cx="381066" cy="3810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05197-0196-4F1D-9C51-3BAE06A7F6D3}">
      <dsp:nvSpPr>
        <dsp:cNvPr id="0" name=""/>
        <dsp:cNvSpPr/>
      </dsp:nvSpPr>
      <dsp:spPr>
        <a:xfrm>
          <a:off x="3894324" y="1315010"/>
          <a:ext cx="1729488" cy="230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1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Third generation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(Object-oriented DBMS, Object-relation DBMS)</a:t>
          </a:r>
        </a:p>
      </dsp:txBody>
      <dsp:txXfrm>
        <a:off x="3894324" y="1315010"/>
        <a:ext cx="1729488" cy="2304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AD5B-6F2E-4D9D-B5B8-EC96D6835833}">
      <dsp:nvSpPr>
        <dsp:cNvPr id="0" name=""/>
        <dsp:cNvSpPr/>
      </dsp:nvSpPr>
      <dsp:spPr>
        <a:xfrm>
          <a:off x="1" y="260765"/>
          <a:ext cx="7886696" cy="4009193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E892-F201-4613-8D9D-1649568FCA6F}">
      <dsp:nvSpPr>
        <dsp:cNvPr id="0" name=""/>
        <dsp:cNvSpPr/>
      </dsp:nvSpPr>
      <dsp:spPr>
        <a:xfrm>
          <a:off x="4873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Superkey</a:t>
          </a:r>
        </a:p>
      </dsp:txBody>
      <dsp:txXfrm>
        <a:off x="93342" y="1447686"/>
        <a:ext cx="1692801" cy="1635352"/>
      </dsp:txXfrm>
    </dsp:sp>
    <dsp:sp modelId="{9CA3C9D0-E1A1-4C5D-A143-8E9B274D55CA}">
      <dsp:nvSpPr>
        <dsp:cNvPr id="0" name=""/>
        <dsp:cNvSpPr/>
      </dsp:nvSpPr>
      <dsp:spPr>
        <a:xfrm>
          <a:off x="2007278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Candidate Key</a:t>
          </a:r>
        </a:p>
      </dsp:txBody>
      <dsp:txXfrm>
        <a:off x="2095747" y="1447686"/>
        <a:ext cx="1692801" cy="1635352"/>
      </dsp:txXfrm>
    </dsp:sp>
    <dsp:sp modelId="{D59CAE63-B0E5-4B25-B1C9-B86E5CE83B84}">
      <dsp:nvSpPr>
        <dsp:cNvPr id="0" name=""/>
        <dsp:cNvSpPr/>
      </dsp:nvSpPr>
      <dsp:spPr>
        <a:xfrm>
          <a:off x="4020283" y="1332558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solidFill>
                <a:srgbClr val="FFFF00"/>
              </a:solidFill>
            </a:rPr>
            <a:t>Primary Key</a:t>
          </a:r>
        </a:p>
      </dsp:txBody>
      <dsp:txXfrm>
        <a:off x="4108752" y="1421027"/>
        <a:ext cx="1692801" cy="1635352"/>
      </dsp:txXfrm>
    </dsp:sp>
    <dsp:sp modelId="{964AC93F-0B2F-4E3D-BD59-261CFFCC9C89}">
      <dsp:nvSpPr>
        <dsp:cNvPr id="0" name=""/>
        <dsp:cNvSpPr/>
      </dsp:nvSpPr>
      <dsp:spPr>
        <a:xfrm>
          <a:off x="6012086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Foreign Key</a:t>
          </a:r>
        </a:p>
      </dsp:txBody>
      <dsp:txXfrm>
        <a:off x="6100555" y="1447686"/>
        <a:ext cx="1692801" cy="1635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  <a:t>29/10/2020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503D-3BBB-403C-977F-FD0067D622DF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FA3E-EC98-4F3B-9323-3FC896DD2E67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1FE8-CD90-4BC6-A312-25B30ED6713E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3450-6B4B-4DCD-9735-08F58B9701F9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2D98-BAA0-4BAE-B759-B43DF5CC18A6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57F3-2CEB-4509-9B0A-0ADE7EB98DCE}" type="datetime5">
              <a:rPr lang="en-US" smtClean="0"/>
              <a:t>29-Oct-20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C47D-BBFA-4CC7-885D-00F3E0511E5F}" type="datetime5">
              <a:rPr lang="en-US" smtClean="0"/>
              <a:t>29-Oct-20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CC1C-74D6-4A52-A3E8-9DE2A80F0B45}" type="datetime5">
              <a:rPr lang="en-US" smtClean="0"/>
              <a:t>29-Oct-20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0292-278B-4E5C-B684-6345AF1CDD32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2937-C4A3-4562-8D56-88EC02162741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2001B2-1D49-4FD7-A4C8-3641F8FD8A85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Relational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dirty="0"/>
              <a:t>Relational Model</a:t>
            </a:r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>
                <a:sym typeface="+mn-ea"/>
              </a:rPr>
              <a:t>SECD2523 Database</a:t>
            </a:r>
            <a:endParaRPr lang="en-MY" altLang="en-US"/>
          </a:p>
          <a:p>
            <a:pPr eaLnBrk="1" hangingPunct="1"/>
            <a:r>
              <a:rPr lang="en-MY" altLang="en-US">
                <a:sym typeface="+mn-ea"/>
              </a:rPr>
              <a:t>Semester 1 2020/2021</a:t>
            </a:r>
            <a:endParaRPr lang="en-MY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C64E-64BD-40B0-89CA-97ADAC58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824D0-1E75-4601-9397-8FF4BA551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Relational database schema</a:t>
                </a:r>
              </a:p>
              <a:p>
                <a:pPr lvl="1"/>
                <a:r>
                  <a:rPr lang="en-US" dirty="0"/>
                  <a:t>Set of relation schemas, each with a distinct name.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……………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are a set of relational schemas. Thus, the relational Schema, </a:t>
                </a:r>
                <a:r>
                  <a:rPr lang="en-US" b="0" i="1" dirty="0"/>
                  <a:t>R </a:t>
                </a:r>
                <a:r>
                  <a:rPr lang="en-US" dirty="0"/>
                  <a:t>c</a:t>
                </a:r>
                <a:r>
                  <a:rPr lang="en-US" b="0" dirty="0"/>
                  <a:t>an simply be written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………</m:t>
                          </m:r>
                          <m:r>
                            <m:rPr>
                              <m:nor/>
                            </m:rPr>
                            <a:rPr lang="en-US" i="1" dirty="0"/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824D0-1E75-4601-9397-8FF4BA551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5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D6AA-E51D-41A2-B9AC-884B71EF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1E80-B3A4-401B-9549-CD67924C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8980-ED78-43A3-8143-7A38B5EF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3FA4F-410E-47C6-8E55-1A8AE7FF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94" y="3991499"/>
            <a:ext cx="4362311" cy="187753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Left 7">
                <a:extLst>
                  <a:ext uri="{FF2B5EF4-FFF2-40B4-BE49-F238E27FC236}">
                    <a16:creationId xmlns:a16="http://schemas.microsoft.com/office/drawing/2014/main" id="{B1D43B33-2322-4220-A0C7-7D784D37AAB2}"/>
                  </a:ext>
                </a:extLst>
              </p:cNvPr>
              <p:cNvSpPr/>
              <p:nvPr/>
            </p:nvSpPr>
            <p:spPr>
              <a:xfrm>
                <a:off x="5222805" y="4539365"/>
                <a:ext cx="3814663" cy="781805"/>
              </a:xfrm>
              <a:prstGeom prst="leftArrow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𝐶𝑢𝑠𝑡𝑜𝑚𝑒𝑟𝑠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𝐼𝑡𝑒𝑚𝑠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𝐶𝑜𝑚𝑝𝑎𝑛𝑖𝑒𝑠</m:t>
                          </m:r>
                          <m:r>
                            <a:rPr lang="en-US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MY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Arrow: Left 7">
                <a:extLst>
                  <a:ext uri="{FF2B5EF4-FFF2-40B4-BE49-F238E27FC236}">
                    <a16:creationId xmlns:a16="http://schemas.microsoft.com/office/drawing/2014/main" id="{B1D43B33-2322-4220-A0C7-7D784D37A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805" y="4539365"/>
                <a:ext cx="3814663" cy="781805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98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AADD-9957-4DDE-9065-62E639F7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FA409-0F80-459A-9852-57E4154D1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46238"/>
                <a:ext cx="8041822" cy="4530725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Relation instance</a:t>
                </a:r>
              </a:p>
              <a:p>
                <a:pPr lvl="1"/>
                <a:r>
                  <a:rPr lang="en-US" dirty="0"/>
                  <a:t>A tuple at a specific moment of time</a:t>
                </a:r>
              </a:p>
              <a:p>
                <a:pPr lvl="1"/>
                <a:r>
                  <a:rPr lang="en-US" dirty="0" err="1"/>
                  <a:t>Eg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005, 22 </m:t>
                        </m:r>
                        <m:r>
                          <m:rPr>
                            <m:nor/>
                          </m:rPr>
                          <a:rPr lang="en-US" dirty="0"/>
                          <m:t>Deer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Rd</m:t>
                        </m:r>
                        <m:r>
                          <m:rPr>
                            <m:nor/>
                          </m:rPr>
                          <a:rPr lang="en-US" dirty="0"/>
                          <m:t>,  </m:t>
                        </m:r>
                        <m:r>
                          <m:rPr>
                            <m:nor/>
                          </m:rPr>
                          <a:rPr lang="en-US" dirty="0"/>
                          <m:t>London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r>
                          <m:rPr>
                            <m:nor/>
                          </m:rPr>
                          <a:rPr lang="en-US" dirty="0"/>
                          <m:t>SW</m:t>
                        </m:r>
                        <m:r>
                          <m:rPr>
                            <m:nor/>
                          </m:rPr>
                          <a:rPr lang="en-US" dirty="0"/>
                          <m:t>1 4</m:t>
                        </m:r>
                        <m:r>
                          <m:rPr>
                            <m:nor/>
                          </m:rPr>
                          <a:rPr lang="en-US" dirty="0"/>
                          <m:t>EH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MY" dirty="0"/>
                          <m:t> </m:t>
                        </m:r>
                      </m:e>
                    </m:d>
                  </m:oMath>
                </a14:m>
                <a:r>
                  <a:rPr lang="en-MY" dirty="0"/>
                  <a:t> </a:t>
                </a:r>
                <a:r>
                  <a:rPr lang="en-MY" b="1" dirty="0">
                    <a:solidFill>
                      <a:srgbClr val="FF0000"/>
                    </a:solidFill>
                  </a:rPr>
                  <a:t>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M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branchNo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: </m:t>
                          </m:r>
                          <m:r>
                            <m:rPr>
                              <m:nor/>
                            </m:rPr>
                            <a:rPr lang="en-US" dirty="0"/>
                            <m:t>B</m:t>
                          </m:r>
                          <m:r>
                            <m:rPr>
                              <m:nor/>
                            </m:rPr>
                            <a:rPr lang="en-US" dirty="0"/>
                            <m:t>005, 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street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: 22 </m:t>
                          </m:r>
                          <m:r>
                            <m:rPr>
                              <m:nor/>
                            </m:rPr>
                            <a:rPr lang="en-US" dirty="0"/>
                            <m:t>Deer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Rd</m:t>
                          </m:r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city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: </m:t>
                          </m:r>
                          <m:r>
                            <m:rPr>
                              <m:nor/>
                            </m:rPr>
                            <a:rPr lang="en-US" dirty="0"/>
                            <m:t>London</m:t>
                          </m:r>
                          <m:r>
                            <m:rPr>
                              <m:nor/>
                            </m:rPr>
                            <a:rPr lang="en-US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postcode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: </m:t>
                          </m:r>
                          <m:r>
                            <m:rPr>
                              <m:nor/>
                            </m:rPr>
                            <a:rPr lang="en-US" dirty="0"/>
                            <m:t>SW</m:t>
                          </m:r>
                          <m:r>
                            <m:rPr>
                              <m:nor/>
                            </m:rPr>
                            <a:rPr lang="en-US" dirty="0"/>
                            <m:t>1 4</m:t>
                          </m:r>
                          <m:r>
                            <m:rPr>
                              <m:nor/>
                            </m:rPr>
                            <a:rPr lang="en-US" dirty="0"/>
                            <m:t>EH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d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FA409-0F80-459A-9852-57E4154D1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46238"/>
                <a:ext cx="8041822" cy="4530725"/>
              </a:xfrm>
              <a:blipFill>
                <a:blip r:embed="rId2"/>
                <a:stretch>
                  <a:fillRect l="-1365" t="-215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86935-A48D-44AE-AC56-A6BA5295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136A-8BD6-4E87-88F6-AA0E18CF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FB290-57C3-4A1C-961A-A8381CC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E1B57-4C21-4148-8DF6-6111E9C5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75" y="3769121"/>
            <a:ext cx="5067300" cy="2667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98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Properties of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46238"/>
            <a:ext cx="8188780" cy="5015819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  <a:ea typeface="MS PGothic" panose="020B0600070205080204" charset="-128"/>
              </a:rPr>
              <a:t>Relation name is distinct </a:t>
            </a:r>
            <a:r>
              <a:rPr lang="en-GB" altLang="en-US" dirty="0">
                <a:ea typeface="MS PGothic" panose="020B0600070205080204" charset="-128"/>
              </a:rPr>
              <a:t>from all other relation names in relational schema.</a:t>
            </a:r>
          </a:p>
          <a:p>
            <a:r>
              <a:rPr lang="en-GB" altLang="en-US" dirty="0">
                <a:ea typeface="MS PGothic" panose="020B0600070205080204" charset="-128"/>
              </a:rPr>
              <a:t>Each cell of relation contains </a:t>
            </a:r>
            <a:r>
              <a:rPr lang="en-GB" altLang="en-US" b="1" dirty="0">
                <a:solidFill>
                  <a:srgbClr val="0070C0"/>
                </a:solidFill>
                <a:ea typeface="MS PGothic" panose="020B0600070205080204" charset="-128"/>
              </a:rPr>
              <a:t>exactly one atomic (single) value</a:t>
            </a:r>
            <a:r>
              <a:rPr lang="en-GB" altLang="en-US" dirty="0">
                <a:solidFill>
                  <a:srgbClr val="0070C0"/>
                </a:solidFill>
                <a:ea typeface="MS PGothic" panose="020B0600070205080204" charset="-128"/>
              </a:rPr>
              <a:t>.</a:t>
            </a:r>
          </a:p>
          <a:p>
            <a:r>
              <a:rPr lang="en-GB" altLang="en-US" dirty="0">
                <a:ea typeface="MS PGothic" panose="020B0600070205080204" charset="-128"/>
              </a:rPr>
              <a:t>Each attribute has a </a:t>
            </a:r>
            <a:r>
              <a:rPr lang="en-GB" altLang="en-US" b="1" dirty="0">
                <a:solidFill>
                  <a:srgbClr val="0070C0"/>
                </a:solidFill>
                <a:ea typeface="MS PGothic" panose="020B0600070205080204" charset="-128"/>
              </a:rPr>
              <a:t>distinct name</a:t>
            </a:r>
            <a:r>
              <a:rPr lang="en-GB" altLang="en-US" dirty="0">
                <a:ea typeface="MS PGothic" panose="020B0600070205080204" charset="-128"/>
              </a:rPr>
              <a:t>.</a:t>
            </a:r>
          </a:p>
          <a:p>
            <a:endParaRPr lang="en-GB" altLang="en-US" dirty="0">
              <a:ea typeface="MS PGothic" panose="020B0600070205080204" charset="-128"/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EA8A7-E1D3-4861-8DF9-1108D300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995057"/>
            <a:ext cx="5067300" cy="2667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1B45-3FDE-48C8-BF9B-DAE9BE9A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A710-7E21-4854-9EBC-7033599C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charset="-128"/>
              </a:rPr>
              <a:t>Values of an attribute are all from the same domain.</a:t>
            </a:r>
          </a:p>
          <a:p>
            <a:r>
              <a:rPr lang="en-US" dirty="0"/>
              <a:t>Each tuple is distinct; there are no duplicate tuples.</a:t>
            </a:r>
          </a:p>
          <a:p>
            <a:r>
              <a:rPr lang="en-US" dirty="0"/>
              <a:t>Order of attributes has no significance.</a:t>
            </a:r>
          </a:p>
          <a:p>
            <a:r>
              <a:rPr lang="en-US" dirty="0"/>
              <a:t>Order of tuples has no significance, theoretically.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BCDC-0E38-4EDE-96FF-CAF78071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416B-6A1E-4251-9D7B-716E9D76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46C3-6233-400F-82E6-764805CA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2162E-C874-44D9-B3C7-5DA63545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72" y="4100512"/>
            <a:ext cx="5067300" cy="2667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23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Relational keys </a:t>
            </a:r>
          </a:p>
          <a:p>
            <a:pPr lvl="1"/>
            <a:r>
              <a:rPr lang="en-US" dirty="0"/>
              <a:t>One or more attributes in a relation that uniquely identifies each tuple in a relation</a:t>
            </a:r>
          </a:p>
          <a:p>
            <a:pPr lvl="1"/>
            <a:r>
              <a:rPr lang="en-US" dirty="0"/>
              <a:t>Types:</a:t>
            </a:r>
          </a:p>
          <a:p>
            <a:pPr lvl="2"/>
            <a:r>
              <a:rPr lang="en-US" dirty="0"/>
              <a:t>Superkey</a:t>
            </a:r>
          </a:p>
          <a:p>
            <a:pPr lvl="2"/>
            <a:r>
              <a:rPr lang="en-US" dirty="0"/>
              <a:t>Candidate key</a:t>
            </a:r>
          </a:p>
          <a:p>
            <a:pPr lvl="2"/>
            <a:r>
              <a:rPr lang="en-US" dirty="0"/>
              <a:t>Composite key </a:t>
            </a:r>
          </a:p>
          <a:p>
            <a:pPr lvl="2"/>
            <a:r>
              <a:rPr lang="en-US" dirty="0"/>
              <a:t>Primary key</a:t>
            </a:r>
          </a:p>
          <a:p>
            <a:pPr lvl="2"/>
            <a:r>
              <a:rPr lang="en-US" dirty="0"/>
              <a:t>Alternate key</a:t>
            </a:r>
          </a:p>
          <a:p>
            <a:pPr lvl="2"/>
            <a:r>
              <a:rPr lang="en-US" dirty="0"/>
              <a:t>Foreign key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238"/>
            <a:ext cx="8355552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Superkey</a:t>
            </a:r>
            <a:r>
              <a:rPr lang="en-US" b="1" dirty="0">
                <a:solidFill>
                  <a:srgbClr val="0070C0"/>
                </a:solidFill>
              </a:rPr>
              <a:t>, SK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attribute, or a set of attributes, that uniquely identifies a tuple within a relation.</a:t>
            </a:r>
          </a:p>
          <a:p>
            <a:r>
              <a:rPr lang="en-US" dirty="0"/>
              <a:t>Identify superkeys that contain only the minimum number of attributes necessary for unique identification.</a:t>
            </a:r>
          </a:p>
          <a:p>
            <a:endParaRPr lang="en-MY" dirty="0"/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597B4-2D4A-4352-A00F-1BEDE193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" y="4246903"/>
            <a:ext cx="2971800" cy="153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llout: Left Arrow 7">
                <a:extLst>
                  <a:ext uri="{FF2B5EF4-FFF2-40B4-BE49-F238E27FC236}">
                    <a16:creationId xmlns:a16="http://schemas.microsoft.com/office/drawing/2014/main" id="{1249452F-F7F5-42CC-9620-FCC27C5FC099}"/>
                  </a:ext>
                </a:extLst>
              </p:cNvPr>
              <p:cNvSpPr/>
              <p:nvPr/>
            </p:nvSpPr>
            <p:spPr>
              <a:xfrm>
                <a:off x="3770312" y="4172505"/>
                <a:ext cx="4914900" cy="2004457"/>
              </a:xfrm>
              <a:prstGeom prst="leftArrowCallou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MY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𝑁𝑎𝑚𝑒</m:t>
                        </m:r>
                      </m:e>
                    </m:d>
                  </m:oMath>
                </a14:m>
                <a:endParaRPr lang="en-MY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𝑀𝑎𝑟𝑘𝑠</m:t>
                        </m:r>
                      </m:e>
                    </m:d>
                  </m:oMath>
                </a14:m>
                <a:endParaRPr lang="en-MY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𝑀𝑎𝑟𝑘𝑠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𝐷𝑒𝑝𝑡</m:t>
                        </m:r>
                      </m:e>
                    </m:d>
                  </m:oMath>
                </a14:m>
                <a:endParaRPr lang="en-MY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.,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𝑀𝑎𝑟𝑘𝑠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𝐷𝑒𝑝𝑡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</m:e>
                    </m:d>
                  </m:oMath>
                </a14:m>
                <a:endParaRPr lang="en-MY" sz="1400" dirty="0">
                  <a:solidFill>
                    <a:schemeClr val="tx1"/>
                  </a:solidFill>
                </a:endParaRPr>
              </a:p>
              <a:p>
                <a:r>
                  <a:rPr lang="en-MY" sz="1400" b="1" dirty="0">
                    <a:solidFill>
                      <a:srgbClr val="830E3E"/>
                    </a:solidFill>
                  </a:rPr>
                  <a:t>EXERCISE: </a:t>
                </a:r>
              </a:p>
              <a:p>
                <a:pPr marL="342900" indent="-342900">
                  <a:buAutoNum type="arabicPeriod"/>
                </a:pPr>
                <a:r>
                  <a:rPr lang="en-MY" sz="1400" dirty="0">
                    <a:solidFill>
                      <a:schemeClr val="tx1"/>
                    </a:solidFill>
                  </a:rPr>
                  <a:t>Is 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𝑀𝑎𝑟𝑘𝑠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𝐷𝑒𝑝𝑡</m:t>
                        </m:r>
                      </m:e>
                    </m:d>
                  </m:oMath>
                </a14:m>
                <a:r>
                  <a:rPr lang="en-MY" sz="1400" dirty="0">
                    <a:solidFill>
                      <a:schemeClr val="tx1"/>
                    </a:solidFill>
                  </a:rPr>
                  <a:t> SK?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MY" sz="1400" dirty="0">
                    <a:solidFill>
                      <a:schemeClr val="tx1"/>
                    </a:solidFill>
                  </a:rPr>
                  <a:t>Is 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𝑁𝑎𝑚𝑒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𝑀𝑎𝑟𝑘𝑠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𝐷𝑒𝑝𝑡</m:t>
                        </m:r>
                      </m:e>
                    </m:d>
                  </m:oMath>
                </a14:m>
                <a:r>
                  <a:rPr lang="en-MY" sz="1400" dirty="0">
                    <a:solidFill>
                      <a:schemeClr val="tx1"/>
                    </a:solidFill>
                  </a:rPr>
                  <a:t> SK?</a:t>
                </a:r>
                <a:endParaRPr lang="en-MY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llout: Left Arrow 7">
                <a:extLst>
                  <a:ext uri="{FF2B5EF4-FFF2-40B4-BE49-F238E27FC236}">
                    <a16:creationId xmlns:a16="http://schemas.microsoft.com/office/drawing/2014/main" id="{1249452F-F7F5-42CC-9620-FCC27C5FC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312" y="4172505"/>
                <a:ext cx="4914900" cy="2004457"/>
              </a:xfrm>
              <a:prstGeom prst="leftArrowCallou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53" y="90488"/>
            <a:ext cx="7886700" cy="927100"/>
          </a:xfrm>
        </p:spPr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53" y="903287"/>
            <a:ext cx="7886700" cy="4530725"/>
          </a:xfrm>
        </p:spPr>
        <p:txBody>
          <a:bodyPr/>
          <a:lstStyle/>
          <a:p>
            <a:r>
              <a:rPr lang="en-US" dirty="0"/>
              <a:t>Superkey example: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Branch (branchNo, street, city, postCode)</a:t>
            </a:r>
          </a:p>
          <a:p>
            <a:pPr lvl="1"/>
            <a:r>
              <a:rPr lang="en-US" dirty="0"/>
              <a:t>Each branch has a unique branch number</a:t>
            </a:r>
          </a:p>
          <a:p>
            <a:pPr lvl="1"/>
            <a:r>
              <a:rPr lang="en-US" dirty="0"/>
              <a:t>What is/are superkey(s) for relation Branch?</a:t>
            </a:r>
          </a:p>
          <a:p>
            <a:pPr lvl="2"/>
            <a:r>
              <a:rPr lang="en-US" dirty="0"/>
              <a:t>Analyze each attribute singularly, given a value for the attribute, determine whether a unique tuple can be derived from the relation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if so, then attribute is a superkey</a:t>
            </a:r>
          </a:p>
          <a:p>
            <a:pPr lvl="2"/>
            <a:r>
              <a:rPr lang="en-US" dirty="0"/>
              <a:t>If none of the attribute (singularly) can be a candidate key, then try to combine two (or more) attributes and determine whether the combined attributes can derive a unique tuple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if so, then the combined attributes is a superkey. 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4D016-58C8-4D26-A9CF-36451081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13" y="4594263"/>
            <a:ext cx="4129174" cy="217324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34" y="392704"/>
            <a:ext cx="7886700" cy="533429"/>
          </a:xfrm>
        </p:spPr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234911"/>
            <a:ext cx="8205634" cy="5475481"/>
          </a:xfrm>
        </p:spPr>
        <p:txBody>
          <a:bodyPr/>
          <a:lstStyle/>
          <a:p>
            <a:pPr marL="0" indent="0">
              <a:buNone/>
            </a:pPr>
            <a:r>
              <a:rPr lang="en-MY" sz="2300" b="1" dirty="0">
                <a:solidFill>
                  <a:srgbClr val="0070C0"/>
                </a:solidFill>
              </a:rPr>
              <a:t>Candidate Key, CK</a:t>
            </a:r>
          </a:p>
          <a:p>
            <a:pPr lvl="1"/>
            <a:r>
              <a:rPr lang="en-US" sz="2300" dirty="0">
                <a:solidFill>
                  <a:srgbClr val="0070C0"/>
                </a:solidFill>
              </a:rPr>
              <a:t>A superkey such that no proper subset is a superkey within the relation. </a:t>
            </a:r>
          </a:p>
          <a:p>
            <a:r>
              <a:rPr lang="en-US" sz="2300" dirty="0"/>
              <a:t>Two properties:</a:t>
            </a:r>
          </a:p>
          <a:p>
            <a:pPr lvl="1"/>
            <a:r>
              <a:rPr lang="en-US" sz="2300" dirty="0"/>
              <a:t>In each tuple of relation R, values of K uniquely identify that tuple </a:t>
            </a:r>
            <a:r>
              <a:rPr lang="en-US" sz="2300" dirty="0">
                <a:solidFill>
                  <a:srgbClr val="0000FF"/>
                </a:solidFill>
              </a:rPr>
              <a:t>(</a:t>
            </a:r>
            <a:r>
              <a:rPr lang="en-US" sz="2300" b="1" dirty="0">
                <a:solidFill>
                  <a:srgbClr val="0000FF"/>
                </a:solidFill>
              </a:rPr>
              <a:t>uniqueness</a:t>
            </a:r>
            <a:r>
              <a:rPr lang="en-US" sz="2300" dirty="0">
                <a:solidFill>
                  <a:srgbClr val="0000FF"/>
                </a:solidFill>
              </a:rPr>
              <a:t>).</a:t>
            </a:r>
          </a:p>
          <a:p>
            <a:pPr lvl="1"/>
            <a:r>
              <a:rPr lang="en-US" sz="2300" dirty="0"/>
              <a:t>No proper subset of K has the uniqueness property </a:t>
            </a:r>
            <a:r>
              <a:rPr lang="en-US" sz="2300" dirty="0">
                <a:solidFill>
                  <a:srgbClr val="0000FF"/>
                </a:solidFill>
              </a:rPr>
              <a:t>(</a:t>
            </a:r>
            <a:r>
              <a:rPr lang="en-US" sz="2300" b="1" dirty="0">
                <a:solidFill>
                  <a:srgbClr val="0000FF"/>
                </a:solidFill>
              </a:rPr>
              <a:t>irreducibility</a:t>
            </a:r>
            <a:r>
              <a:rPr lang="en-US" sz="2300" dirty="0">
                <a:solidFill>
                  <a:srgbClr val="0000FF"/>
                </a:solidFill>
              </a:rPr>
              <a:t>). </a:t>
            </a:r>
          </a:p>
          <a:p>
            <a:r>
              <a:rPr lang="en-US" sz="2400" dirty="0"/>
              <a:t>If subset of K is a </a:t>
            </a:r>
            <a:r>
              <a:rPr lang="en-US" sz="2400" dirty="0" err="1"/>
              <a:t>superkey</a:t>
            </a:r>
            <a:r>
              <a:rPr lang="en-US" sz="2400" dirty="0"/>
              <a:t> itself, then K is not a candidate key </a:t>
            </a:r>
          </a:p>
          <a:p>
            <a:r>
              <a:rPr lang="en-US" sz="2400" dirty="0"/>
              <a:t>There can be more than one candidate keys in a relation</a:t>
            </a:r>
            <a:endParaRPr lang="en-US" altLang="en-US" sz="2400" dirty="0">
              <a:ea typeface="MS PGothic" panose="020B0600070205080204" charset="-128"/>
            </a:endParaRPr>
          </a:p>
          <a:p>
            <a:pPr marL="457200" lvl="1" indent="0">
              <a:buNone/>
            </a:pPr>
            <a:endParaRPr lang="en-US" sz="2300" dirty="0">
              <a:solidFill>
                <a:srgbClr val="0000FF"/>
              </a:solidFill>
            </a:endParaRP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81AD-1309-47BF-A17C-FD70B60F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35DAA-3F98-4302-8B89-96B69869F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E.g: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proper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because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all the members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 present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marL="914400" lvl="2" indent="0">
                  <a:buNone/>
                </a:pPr>
                <a:endParaRPr lang="en-US" sz="2800" b="1" dirty="0"/>
              </a:p>
              <a:p>
                <a:endParaRPr lang="en-MY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35DAA-3F98-4302-8B89-96B69869F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6" t="-201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DDBC-7899-4D0E-8C85-BB1486B9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95FAA-5824-4446-99AC-A01344A5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1CEE-92D2-474B-9532-445D6A77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54AB6-527E-4344-8246-F913C5C4E8BE}"/>
                  </a:ext>
                </a:extLst>
              </p:cNvPr>
              <p:cNvSpPr txBox="1"/>
              <p:nvPr/>
            </p:nvSpPr>
            <p:spPr>
              <a:xfrm>
                <a:off x="728662" y="5402675"/>
                <a:ext cx="3322581" cy="3385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SK=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54AB6-527E-4344-8246-F913C5C4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" y="5402675"/>
                <a:ext cx="3322581" cy="338554"/>
              </a:xfrm>
              <a:prstGeom prst="rect">
                <a:avLst/>
              </a:prstGeom>
              <a:blipFill>
                <a:blip r:embed="rId3"/>
                <a:stretch>
                  <a:fillRect l="-1101" t="-5357" b="-2142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6A77114-43F1-45C9-A0B9-F9CC9454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671300"/>
            <a:ext cx="1114425" cy="13430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8796B-7095-42CC-88CA-C5B54E2FA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295" y="2538072"/>
            <a:ext cx="1090678" cy="8909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ACE1B7-1AD1-404C-95A3-F65E8D3E343E}"/>
              </a:ext>
            </a:extLst>
          </p:cNvPr>
          <p:cNvSpPr txBox="1"/>
          <p:nvPr/>
        </p:nvSpPr>
        <p:spPr>
          <a:xfrm>
            <a:off x="4899295" y="3427025"/>
            <a:ext cx="106061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Proper Subset</a:t>
            </a:r>
            <a:endParaRPr lang="en-MY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80B253-D842-4478-9DD3-A4F280EA7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543" y="3634080"/>
            <a:ext cx="2276475" cy="142875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30C36C-2E5B-4D98-A362-94EFDC52BFCD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1457325" y="4342813"/>
            <a:ext cx="618218" cy="5642"/>
          </a:xfrm>
          <a:prstGeom prst="straightConnector1">
            <a:avLst/>
          </a:prstGeom>
          <a:ln w="38100">
            <a:solidFill>
              <a:srgbClr val="D533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7F7A73-A916-48C8-BB1E-64F8F3CCC56B}"/>
              </a:ext>
            </a:extLst>
          </p:cNvPr>
          <p:cNvSpPr txBox="1"/>
          <p:nvPr/>
        </p:nvSpPr>
        <p:spPr>
          <a:xfrm>
            <a:off x="4923517" y="4019138"/>
            <a:ext cx="2198185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Therefore the CKs for relation R is A and BC</a:t>
            </a:r>
            <a:endParaRPr lang="en-MY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CF1EA43-1F80-4AB8-829B-24D48963D77E}"/>
              </a:ext>
            </a:extLst>
          </p:cNvPr>
          <p:cNvSpPr/>
          <p:nvPr/>
        </p:nvSpPr>
        <p:spPr>
          <a:xfrm rot="10800000">
            <a:off x="4376241" y="4229433"/>
            <a:ext cx="523054" cy="22675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DDEB4B-3987-42E3-BEFC-305BAF4F4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949" y="3785090"/>
            <a:ext cx="1200150" cy="1114425"/>
          </a:xfrm>
          <a:prstGeom prst="rect">
            <a:avLst/>
          </a:prstGeom>
          <a:ln w="38100">
            <a:solidFill>
              <a:srgbClr val="830E3E"/>
            </a:solidFill>
          </a:ln>
        </p:spPr>
      </p:pic>
    </p:spTree>
    <p:extLst>
      <p:ext uri="{BB962C8B-B14F-4D97-AF65-F5344CB8AC3E}">
        <p14:creationId xmlns:p14="http://schemas.microsoft.com/office/powerpoint/2010/main" val="326999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96" y="97632"/>
            <a:ext cx="7886700" cy="927100"/>
          </a:xfrm>
        </p:spPr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9" y="944902"/>
            <a:ext cx="7886700" cy="5547973"/>
          </a:xfrm>
        </p:spPr>
        <p:txBody>
          <a:bodyPr/>
          <a:lstStyle/>
          <a:p>
            <a:r>
              <a:rPr lang="en-US" altLang="en-US" sz="2400" dirty="0">
                <a:ea typeface="MS PGothic" panose="020B0600070205080204" charset="-128"/>
              </a:rPr>
              <a:t>Example (candidate key - CK):</a:t>
            </a:r>
          </a:p>
          <a:p>
            <a:pPr lvl="1"/>
            <a:r>
              <a:rPr lang="en-US" altLang="en-US" sz="2000" dirty="0">
                <a:ea typeface="MS PGothic" panose="020B0600070205080204" charset="-128"/>
              </a:rPr>
              <a:t>Assume we have this list of superkeys for a relation. Determine whether these superkeys are candidate keys.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MS PGothic" panose="020B0600070205080204" charset="-128"/>
              </a:rPr>
              <a:t>branchNo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MS PGothic" panose="020B0600070205080204" charset="-128"/>
              </a:rPr>
              <a:t>branchNo, city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MS PGothic" panose="020B0600070205080204" charset="-128"/>
              </a:rPr>
              <a:t>postCode, branchNo</a:t>
            </a:r>
          </a:p>
          <a:p>
            <a:pPr lvl="2"/>
            <a:r>
              <a:rPr lang="en-US" altLang="en-US" dirty="0">
                <a:ea typeface="MS PGothic" panose="020B0600070205080204" charset="-128"/>
              </a:rPr>
              <a:t>1</a:t>
            </a:r>
            <a:r>
              <a:rPr lang="en-US" altLang="en-US" baseline="30000" dirty="0">
                <a:ea typeface="MS PGothic" panose="020B0600070205080204" charset="-128"/>
              </a:rPr>
              <a:t>st</a:t>
            </a:r>
            <a:r>
              <a:rPr lang="en-US" altLang="en-US" dirty="0">
                <a:ea typeface="MS PGothic" panose="020B0600070205080204" charset="-128"/>
              </a:rPr>
              <a:t> superkey </a:t>
            </a:r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70C0"/>
                </a:solidFill>
                <a:ea typeface="MS PGothic" panose="020B0600070205080204" charset="-128"/>
                <a:sym typeface="Wingdings" panose="05000000000000000000" pitchFamily="2" charset="2"/>
              </a:rPr>
              <a:t>branchNo </a:t>
            </a:r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 </a:t>
            </a:r>
          </a:p>
          <a:p>
            <a:pPr lvl="3"/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This superkey has no subset that is a superkey itself, hence branchNo is a CK</a:t>
            </a:r>
          </a:p>
          <a:p>
            <a:pPr lvl="2"/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2</a:t>
            </a:r>
            <a:r>
              <a:rPr lang="en-US" altLang="en-US" baseline="30000" dirty="0">
                <a:ea typeface="MS PGothic" panose="020B0600070205080204" charset="-128"/>
                <a:sym typeface="Wingdings" panose="05000000000000000000" pitchFamily="2" charset="2"/>
              </a:rPr>
              <a:t>nd</a:t>
            </a:r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 superkey  </a:t>
            </a:r>
            <a:r>
              <a:rPr lang="en-US" altLang="en-US" dirty="0">
                <a:solidFill>
                  <a:srgbClr val="0070C0"/>
                </a:solidFill>
                <a:ea typeface="MS PGothic" panose="020B0600070205080204" charset="-128"/>
                <a:sym typeface="Wingdings" panose="05000000000000000000" pitchFamily="2" charset="2"/>
              </a:rPr>
              <a:t>branchNo, city</a:t>
            </a:r>
          </a:p>
          <a:p>
            <a:pPr lvl="3"/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This superkey has a subset that is a superkey itself (i.e. branchNo), hence branchNo, city is NOT a CK</a:t>
            </a:r>
          </a:p>
          <a:p>
            <a:pPr lvl="2"/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3</a:t>
            </a:r>
            <a:r>
              <a:rPr lang="en-US" altLang="en-US" baseline="30000" dirty="0">
                <a:ea typeface="MS PGothic" panose="020B0600070205080204" charset="-128"/>
                <a:sym typeface="Wingdings" panose="05000000000000000000" pitchFamily="2" charset="2"/>
              </a:rPr>
              <a:t>rd</a:t>
            </a:r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 superkey  postCode, branchNo</a:t>
            </a:r>
          </a:p>
          <a:p>
            <a:pPr lvl="3"/>
            <a:r>
              <a:rPr lang="en-US" altLang="en-US" dirty="0">
                <a:ea typeface="MS PGothic" panose="020B0600070205080204" charset="-128"/>
                <a:sym typeface="Wingdings" panose="05000000000000000000" pitchFamily="2" charset="2"/>
              </a:rPr>
              <a:t>This superkey has a subset that is a superkey itself (i.e. branchNo), hence postCode, branchNo is NOT a CK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D0A49-CD88-44AD-9D25-725F2AA4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60" y="2534644"/>
            <a:ext cx="2934598" cy="154452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Learning Objective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28D6C5-A175-4578-A21C-0068DCCE217E}" type="datetime5">
              <a:rPr lang="en-US" smtClean="0"/>
              <a:t>29-Oct-20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ED24-6D37-4D12-96AA-7811E9B0D4A4}" type="slidenum">
              <a:rPr lang="en-US"/>
              <a:t>2</a:t>
            </a:fld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628650" y="1646238"/>
            <a:ext cx="7886700" cy="45307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MY" dirty="0"/>
              <a:t>At the end of this module, students should be able to explain and describe:</a:t>
            </a:r>
          </a:p>
          <a:p>
            <a:pPr lvl="1" eaLnBrk="1" hangingPunct="1">
              <a:defRPr/>
            </a:pPr>
            <a:r>
              <a:rPr lang="en-MY" dirty="0"/>
              <a:t>Terminology of relational model.</a:t>
            </a:r>
          </a:p>
          <a:p>
            <a:pPr lvl="1" eaLnBrk="1" hangingPunct="1">
              <a:defRPr/>
            </a:pPr>
            <a:r>
              <a:rPr lang="en-MY" dirty="0"/>
              <a:t>How tables are used to represent data.</a:t>
            </a:r>
          </a:p>
          <a:p>
            <a:pPr lvl="1" eaLnBrk="1" hangingPunct="1">
              <a:defRPr/>
            </a:pPr>
            <a:r>
              <a:rPr lang="en-MY" dirty="0"/>
              <a:t>Properties of database relations.</a:t>
            </a:r>
          </a:p>
          <a:p>
            <a:pPr lvl="1" eaLnBrk="1" hangingPunct="1">
              <a:defRPr/>
            </a:pPr>
            <a:r>
              <a:rPr lang="en-MY" dirty="0"/>
              <a:t>How to identify candidate, primary, foreign keys.</a:t>
            </a:r>
          </a:p>
          <a:p>
            <a:pPr lvl="1" eaLnBrk="1" hangingPunct="1">
              <a:defRPr/>
            </a:pPr>
            <a:r>
              <a:rPr lang="en-MY" dirty="0"/>
              <a:t>Meaning of entity integrity and referential integrity.</a:t>
            </a:r>
          </a:p>
          <a:p>
            <a:pPr lvl="1" eaLnBrk="1" hangingPunct="1">
              <a:defRPr/>
            </a:pPr>
            <a:r>
              <a:rPr lang="en-MY" dirty="0"/>
              <a:t>Purpose and advantages of views.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09" y="97632"/>
            <a:ext cx="7886700" cy="927100"/>
          </a:xfrm>
        </p:spPr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52" y="927147"/>
            <a:ext cx="7886700" cy="4530725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Primary Key (PK)</a:t>
            </a:r>
          </a:p>
          <a:p>
            <a:pPr lvl="1"/>
            <a:r>
              <a:rPr lang="en-MY" dirty="0"/>
              <a:t>The candidate key that is selected to identify tuples uniquely within the relation.</a:t>
            </a:r>
          </a:p>
          <a:p>
            <a:pPr lvl="1"/>
            <a:r>
              <a:rPr lang="en-MY" b="1" dirty="0" err="1">
                <a:solidFill>
                  <a:srgbClr val="FF0000"/>
                </a:solidFill>
              </a:rPr>
              <a:t>E.g</a:t>
            </a:r>
            <a:r>
              <a:rPr lang="en-MY" b="1" dirty="0">
                <a:solidFill>
                  <a:srgbClr val="FF0000"/>
                </a:solidFill>
              </a:rPr>
              <a:t>: </a:t>
            </a:r>
            <a:r>
              <a:rPr lang="en-MY" dirty="0"/>
              <a:t>From previous example, CK= (A,BC), Let say, A is chosen as PK, thus BC becomes </a:t>
            </a:r>
            <a:r>
              <a:rPr lang="en-MY" b="1" dirty="0">
                <a:solidFill>
                  <a:srgbClr val="0000FF"/>
                </a:solidFill>
              </a:rPr>
              <a:t>Alternate key. </a:t>
            </a:r>
          </a:p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Alternate Key</a:t>
            </a:r>
          </a:p>
          <a:p>
            <a:pPr lvl="1"/>
            <a:r>
              <a:rPr lang="en-MY" dirty="0"/>
              <a:t>The candidate keys that are not selected to be the primary key.</a:t>
            </a:r>
          </a:p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Composite Key</a:t>
            </a:r>
          </a:p>
          <a:p>
            <a:pPr lvl="1"/>
            <a:r>
              <a:rPr lang="en-MY" dirty="0"/>
              <a:t>When a key consists of more than one attribute.</a:t>
            </a:r>
          </a:p>
          <a:p>
            <a:pPr lvl="1"/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82DCC6-99E3-48CD-9F4D-DA35ADF2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8" y="4949825"/>
            <a:ext cx="2571750" cy="154305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93259-E274-4B95-9137-F7B5DDEB8DCE}"/>
              </a:ext>
            </a:extLst>
          </p:cNvPr>
          <p:cNvSpPr txBox="1"/>
          <p:nvPr/>
        </p:nvSpPr>
        <p:spPr>
          <a:xfrm>
            <a:off x="4265074" y="5398184"/>
            <a:ext cx="295875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Composite key:</a:t>
            </a:r>
          </a:p>
          <a:p>
            <a:r>
              <a:rPr lang="en-US" dirty="0"/>
              <a:t>(Name, Marks, Dept., Course)</a:t>
            </a:r>
            <a:endParaRPr lang="en-MY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51BD8F9-0D37-407E-9029-186F8A6A5340}"/>
              </a:ext>
            </a:extLst>
          </p:cNvPr>
          <p:cNvSpPr/>
          <p:nvPr/>
        </p:nvSpPr>
        <p:spPr>
          <a:xfrm rot="10800000">
            <a:off x="3723859" y="5535929"/>
            <a:ext cx="470193" cy="292963"/>
          </a:xfrm>
          <a:prstGeom prst="leftArrow">
            <a:avLst/>
          </a:prstGeom>
          <a:solidFill>
            <a:srgbClr val="4472C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2" y="0"/>
            <a:ext cx="7886700" cy="927100"/>
          </a:xfrm>
        </p:spPr>
        <p:txBody>
          <a:bodyPr/>
          <a:lstStyle/>
          <a:p>
            <a:r>
              <a:rPr lang="en-MY"/>
              <a:t>Relational Keys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22" y="639192"/>
            <a:ext cx="8755048" cy="5537772"/>
          </a:xfrm>
        </p:spPr>
        <p:txBody>
          <a:bodyPr/>
          <a:lstStyle/>
          <a:p>
            <a:pPr marL="0" indent="0">
              <a:buNone/>
            </a:pPr>
            <a:r>
              <a:rPr lang="en-MY" sz="2300" b="1" dirty="0">
                <a:solidFill>
                  <a:srgbClr val="0070C0"/>
                </a:solidFill>
              </a:rPr>
              <a:t>Foreign Key</a:t>
            </a:r>
          </a:p>
          <a:p>
            <a:pPr lvl="1"/>
            <a:r>
              <a:rPr lang="en-MY" sz="2300" dirty="0"/>
              <a:t>An attribute, or set of attributes, within one relation that matches the candidate key of some (possibly the same) relation.</a:t>
            </a:r>
          </a:p>
          <a:p>
            <a:r>
              <a:rPr lang="en-MY" sz="2300" dirty="0"/>
              <a:t>Indicate a relationship between relations. </a:t>
            </a:r>
            <a:r>
              <a:rPr lang="en-MY" sz="2300" dirty="0" err="1"/>
              <a:t>E.g</a:t>
            </a:r>
            <a:r>
              <a:rPr lang="en-MY" sz="23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MY" sz="2300" dirty="0">
                <a:solidFill>
                  <a:srgbClr val="0070C0"/>
                </a:solidFill>
              </a:rPr>
              <a:t>Branch (</a:t>
            </a:r>
            <a:r>
              <a:rPr lang="en-MY" sz="2300" dirty="0" err="1">
                <a:solidFill>
                  <a:srgbClr val="0070C0"/>
                </a:solidFill>
              </a:rPr>
              <a:t>branchNo</a:t>
            </a:r>
            <a:r>
              <a:rPr lang="en-MY" sz="2300" dirty="0">
                <a:solidFill>
                  <a:srgbClr val="0070C0"/>
                </a:solidFill>
              </a:rPr>
              <a:t>, street, city, </a:t>
            </a:r>
            <a:r>
              <a:rPr lang="en-MY" sz="2300" dirty="0" err="1">
                <a:solidFill>
                  <a:srgbClr val="0070C0"/>
                </a:solidFill>
              </a:rPr>
              <a:t>postCode</a:t>
            </a:r>
            <a:r>
              <a:rPr lang="en-MY" sz="2300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MY" sz="2300" dirty="0"/>
              <a:t>PK </a:t>
            </a:r>
            <a:r>
              <a:rPr lang="en-MY" sz="2300" dirty="0">
                <a:sym typeface="Wingdings" panose="05000000000000000000" pitchFamily="2" charset="2"/>
              </a:rPr>
              <a:t></a:t>
            </a:r>
            <a:r>
              <a:rPr lang="en-MY" sz="2300" dirty="0"/>
              <a:t> </a:t>
            </a:r>
            <a:r>
              <a:rPr lang="en-MY" sz="2300" dirty="0" err="1"/>
              <a:t>branchNo</a:t>
            </a:r>
            <a:endParaRPr lang="en-MY" sz="2300" dirty="0"/>
          </a:p>
          <a:p>
            <a:pPr marL="971550" lvl="1" indent="-514350">
              <a:buFont typeface="+mj-lt"/>
              <a:buAutoNum type="arabicPeriod"/>
            </a:pPr>
            <a:r>
              <a:rPr lang="en-MY" sz="2300" dirty="0">
                <a:solidFill>
                  <a:srgbClr val="0070C0"/>
                </a:solidFill>
              </a:rPr>
              <a:t>Staff (</a:t>
            </a:r>
            <a:r>
              <a:rPr lang="en-MY" sz="2300" dirty="0" err="1">
                <a:solidFill>
                  <a:srgbClr val="0070C0"/>
                </a:solidFill>
              </a:rPr>
              <a:t>staffNo</a:t>
            </a:r>
            <a:r>
              <a:rPr lang="en-MY" sz="2300" dirty="0">
                <a:solidFill>
                  <a:srgbClr val="0070C0"/>
                </a:solidFill>
              </a:rPr>
              <a:t>, </a:t>
            </a:r>
            <a:r>
              <a:rPr lang="en-MY" sz="2300" dirty="0" err="1">
                <a:solidFill>
                  <a:srgbClr val="0070C0"/>
                </a:solidFill>
              </a:rPr>
              <a:t>fName</a:t>
            </a:r>
            <a:r>
              <a:rPr lang="en-MY" sz="2300" dirty="0">
                <a:solidFill>
                  <a:srgbClr val="0070C0"/>
                </a:solidFill>
              </a:rPr>
              <a:t>, </a:t>
            </a:r>
            <a:r>
              <a:rPr lang="en-MY" sz="2300" dirty="0" err="1">
                <a:solidFill>
                  <a:srgbClr val="0070C0"/>
                </a:solidFill>
              </a:rPr>
              <a:t>lName</a:t>
            </a:r>
            <a:r>
              <a:rPr lang="en-MY" sz="2300" dirty="0">
                <a:solidFill>
                  <a:srgbClr val="0070C0"/>
                </a:solidFill>
              </a:rPr>
              <a:t>, position, sex, DOB, salary, </a:t>
            </a:r>
            <a:r>
              <a:rPr lang="en-MY" sz="2300" dirty="0" err="1">
                <a:solidFill>
                  <a:srgbClr val="0070C0"/>
                </a:solidFill>
              </a:rPr>
              <a:t>branchNo</a:t>
            </a:r>
            <a:r>
              <a:rPr lang="en-MY" sz="2300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MY" sz="2300" dirty="0"/>
              <a:t>PK </a:t>
            </a:r>
            <a:r>
              <a:rPr lang="en-MY" sz="2300" dirty="0">
                <a:sym typeface="Wingdings" panose="05000000000000000000" pitchFamily="2" charset="2"/>
              </a:rPr>
              <a:t></a:t>
            </a:r>
            <a:r>
              <a:rPr lang="en-MY" sz="2300" dirty="0"/>
              <a:t> </a:t>
            </a:r>
            <a:r>
              <a:rPr lang="en-MY" sz="2300" dirty="0" err="1"/>
              <a:t>staffNo</a:t>
            </a:r>
            <a:endParaRPr lang="en-MY" sz="2300" dirty="0"/>
          </a:p>
          <a:p>
            <a:pPr lvl="2"/>
            <a:r>
              <a:rPr lang="en-MY" sz="2300" dirty="0"/>
              <a:t>FK </a:t>
            </a:r>
            <a:r>
              <a:rPr lang="en-MY" sz="2300" dirty="0">
                <a:sym typeface="Wingdings" panose="05000000000000000000" pitchFamily="2" charset="2"/>
              </a:rPr>
              <a:t></a:t>
            </a:r>
            <a:r>
              <a:rPr lang="en-MY" sz="2300" dirty="0"/>
              <a:t> </a:t>
            </a:r>
            <a:r>
              <a:rPr lang="en-MY" sz="2300" dirty="0" err="1"/>
              <a:t>branchNo</a:t>
            </a:r>
            <a:r>
              <a:rPr lang="en-MY" sz="2300" dirty="0"/>
              <a:t> references </a:t>
            </a:r>
          </a:p>
          <a:p>
            <a:pPr marL="914400" lvl="2" indent="0">
              <a:buNone/>
            </a:pPr>
            <a:r>
              <a:rPr lang="en-MY" sz="2300" dirty="0"/>
              <a:t>	Branch(</a:t>
            </a:r>
            <a:r>
              <a:rPr lang="en-MY" sz="2300" dirty="0" err="1"/>
              <a:t>branchNo</a:t>
            </a:r>
            <a:r>
              <a:rPr lang="en-MY" sz="23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MY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EE33A8-A2E7-4B97-B5FD-F82E1D54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3110" y="3337471"/>
            <a:ext cx="3621303" cy="3155404"/>
          </a:xfrm>
          <a:prstGeom prst="rect">
            <a:avLst/>
          </a:prstGeom>
          <a:noFill/>
          <a:ln w="28575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646238"/>
          <a:ext cx="78867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Recap on the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54" y="1596460"/>
            <a:ext cx="5199691" cy="4530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D2302C-D0C8-4A52-8771-AC74AF76D0EB}"/>
              </a:ext>
            </a:extLst>
          </p:cNvPr>
          <p:cNvSpPr/>
          <p:nvPr/>
        </p:nvSpPr>
        <p:spPr>
          <a:xfrm>
            <a:off x="3577701" y="1646238"/>
            <a:ext cx="825623" cy="262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1A4FE-7C20-453B-B2B5-86700725238A}"/>
              </a:ext>
            </a:extLst>
          </p:cNvPr>
          <p:cNvSpPr/>
          <p:nvPr/>
        </p:nvSpPr>
        <p:spPr>
          <a:xfrm>
            <a:off x="2175029" y="2681056"/>
            <a:ext cx="292963" cy="74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D5227-190A-423F-8FFC-6A0DC2AF0540}"/>
              </a:ext>
            </a:extLst>
          </p:cNvPr>
          <p:cNvSpPr/>
          <p:nvPr/>
        </p:nvSpPr>
        <p:spPr>
          <a:xfrm>
            <a:off x="5603289" y="2681056"/>
            <a:ext cx="292963" cy="74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75930C-14EF-4370-8D27-C1AF1B9D5CB0}"/>
              </a:ext>
            </a:extLst>
          </p:cNvPr>
          <p:cNvSpPr/>
          <p:nvPr/>
        </p:nvSpPr>
        <p:spPr>
          <a:xfrm rot="5400000">
            <a:off x="4745273" y="3519874"/>
            <a:ext cx="170577" cy="85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Integrity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Integrity constraints </a:t>
            </a:r>
            <a:r>
              <a:rPr lang="en-MY" dirty="0"/>
              <a:t>are to ensure correctness / accuracy of data.</a:t>
            </a:r>
          </a:p>
          <a:p>
            <a:pPr lvl="1"/>
            <a:r>
              <a:rPr lang="en-MY" dirty="0"/>
              <a:t>Domain constraints(</a:t>
            </a:r>
            <a:r>
              <a:rPr lang="en-MY" b="1" dirty="0" err="1">
                <a:solidFill>
                  <a:srgbClr val="FF0000"/>
                </a:solidFill>
              </a:rPr>
              <a:t>E.g</a:t>
            </a:r>
            <a:r>
              <a:rPr lang="en-MY" b="1" dirty="0">
                <a:solidFill>
                  <a:srgbClr val="FF0000"/>
                </a:solidFill>
              </a:rPr>
              <a:t>: </a:t>
            </a:r>
            <a:r>
              <a:rPr lang="en-MY" dirty="0"/>
              <a:t>The age must </a:t>
            </a:r>
            <a:r>
              <a:rPr lang="en-MY" b="1" dirty="0">
                <a:solidFill>
                  <a:srgbClr val="0000FF"/>
                </a:solidFill>
              </a:rPr>
              <a:t>not be &lt;0</a:t>
            </a:r>
            <a:r>
              <a:rPr lang="en-MY" dirty="0"/>
              <a:t>); integrity rules.</a:t>
            </a:r>
          </a:p>
          <a:p>
            <a:r>
              <a:rPr lang="en-MY" b="1" dirty="0">
                <a:solidFill>
                  <a:srgbClr val="0070C0"/>
                </a:solidFill>
              </a:rPr>
              <a:t>Integrity rules</a:t>
            </a:r>
          </a:p>
          <a:p>
            <a:pPr lvl="1"/>
            <a:r>
              <a:rPr lang="en-MY" dirty="0"/>
              <a:t>Constraints or restrictions that apply to all instances of the database.</a:t>
            </a:r>
          </a:p>
          <a:p>
            <a:pPr lvl="1"/>
            <a:r>
              <a:rPr lang="en-MY" dirty="0"/>
              <a:t>Two principal rules:</a:t>
            </a:r>
          </a:p>
          <a:p>
            <a:pPr lvl="2"/>
            <a:r>
              <a:rPr lang="en-MY" dirty="0">
                <a:solidFill>
                  <a:srgbClr val="C00000"/>
                </a:solidFill>
              </a:rPr>
              <a:t>Entity integrity</a:t>
            </a:r>
          </a:p>
          <a:p>
            <a:pPr lvl="2"/>
            <a:r>
              <a:rPr lang="en-MY" dirty="0">
                <a:solidFill>
                  <a:srgbClr val="C00000"/>
                </a:solidFill>
              </a:rPr>
              <a:t>Referential integrity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en-MY" sz="4200"/>
              <a:t>Integrity Constraints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11" y="2479952"/>
            <a:ext cx="4597525" cy="3991118"/>
          </a:xfrm>
        </p:spPr>
        <p:txBody>
          <a:bodyPr anchor="ctr">
            <a:noAutofit/>
          </a:bodyPr>
          <a:lstStyle/>
          <a:p>
            <a:r>
              <a:rPr lang="en-US" sz="1750" b="1" dirty="0"/>
              <a:t>Entity Integrity</a:t>
            </a:r>
          </a:p>
          <a:p>
            <a:pPr lvl="1"/>
            <a:r>
              <a:rPr lang="en-US" sz="1750" dirty="0"/>
              <a:t>In a base relation, no attribute of a primary key can be null.</a:t>
            </a:r>
          </a:p>
          <a:p>
            <a:r>
              <a:rPr lang="en-US" sz="1750" b="1" dirty="0"/>
              <a:t>Referential Integrity</a:t>
            </a:r>
          </a:p>
          <a:p>
            <a:pPr lvl="1"/>
            <a:r>
              <a:rPr lang="en-US" sz="1750" dirty="0"/>
              <a:t>If foreign key exists in a relation, the foreign key value: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750" b="1" dirty="0">
                <a:solidFill>
                  <a:srgbClr val="0000FF"/>
                </a:solidFill>
              </a:rPr>
              <a:t>must match </a:t>
            </a:r>
            <a:r>
              <a:rPr lang="en-US" sz="1750" dirty="0"/>
              <a:t>a candidate key value of some tuple in its home relation; 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750" dirty="0"/>
              <a:t>foreign key value must </a:t>
            </a:r>
            <a:r>
              <a:rPr lang="en-US" sz="1750" b="1" dirty="0">
                <a:solidFill>
                  <a:srgbClr val="0000FF"/>
                </a:solidFill>
              </a:rPr>
              <a:t>be wholly null.</a:t>
            </a:r>
          </a:p>
          <a:p>
            <a:r>
              <a:rPr lang="en-US" sz="1750" b="1" dirty="0"/>
              <a:t>General Constraints</a:t>
            </a:r>
          </a:p>
          <a:p>
            <a:pPr lvl="1"/>
            <a:r>
              <a:rPr lang="en-US" sz="1750" dirty="0"/>
              <a:t>Additional rules specified by users or database administrators that define or constrain some aspect of the enterprise.</a:t>
            </a:r>
          </a:p>
          <a:p>
            <a:pPr lvl="1"/>
            <a:r>
              <a:rPr lang="en-US" sz="1750" b="1" dirty="0" err="1">
                <a:solidFill>
                  <a:srgbClr val="FF0000"/>
                </a:solidFill>
              </a:rPr>
              <a:t>E.g</a:t>
            </a:r>
            <a:r>
              <a:rPr lang="en-US" sz="1750" b="1" dirty="0">
                <a:solidFill>
                  <a:srgbClr val="FF0000"/>
                </a:solidFill>
              </a:rPr>
              <a:t>: </a:t>
            </a:r>
            <a:r>
              <a:rPr lang="en-US" sz="1750" dirty="0"/>
              <a:t>Maximum number of staff is 20. Thus, number of staff on certain branch will not be more than 20.</a:t>
            </a:r>
          </a:p>
          <a:p>
            <a:endParaRPr lang="en-MY" sz="175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574DD3A-C05E-40BA-8F92-AB8AFAFBF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" r="4443" b="4"/>
          <a:stretch/>
        </p:blipFill>
        <p:spPr bwMode="auto">
          <a:xfrm>
            <a:off x="4851461" y="2479952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53FF5CC-AFBD-4B14-B26E-A8415D949DCD}" type="datetime5">
              <a:rPr lang="en-US" smtClean="0"/>
              <a:pPr>
                <a:spcAft>
                  <a:spcPts val="600"/>
                </a:spcAft>
                <a:defRPr/>
              </a:pPr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AEEF2DB-3D68-4EFF-B92B-90C34555BE45}" type="slidenum">
              <a:rPr 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Integrity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Null</a:t>
            </a:r>
          </a:p>
          <a:p>
            <a:r>
              <a:rPr lang="en-US" dirty="0"/>
              <a:t>Represents value for an attribute that is currently </a:t>
            </a:r>
            <a:r>
              <a:rPr lang="en-US" b="1" dirty="0">
                <a:solidFill>
                  <a:srgbClr val="0000FF"/>
                </a:solidFill>
              </a:rPr>
              <a:t>“unknown” </a:t>
            </a:r>
            <a:r>
              <a:rPr lang="en-US" dirty="0"/>
              <a:t>or not applicable for tuple.</a:t>
            </a:r>
          </a:p>
          <a:p>
            <a:r>
              <a:rPr lang="en-US" dirty="0"/>
              <a:t>Deals with </a:t>
            </a:r>
            <a:r>
              <a:rPr lang="en-US" b="1" dirty="0">
                <a:solidFill>
                  <a:srgbClr val="0000FF"/>
                </a:solidFill>
              </a:rPr>
              <a:t>incomplete or exceptional data.</a:t>
            </a:r>
          </a:p>
          <a:p>
            <a:r>
              <a:rPr lang="en-US" dirty="0"/>
              <a:t>Represents the absence of a value and is not the same as zero or spaces, which are values.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E.g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Missing information from customer to fill up your certain attributes and tuples of a relation.  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74" y="116597"/>
            <a:ext cx="7886700" cy="927100"/>
          </a:xfrm>
        </p:spPr>
        <p:txBody>
          <a:bodyPr/>
          <a:lstStyle/>
          <a:p>
            <a:r>
              <a:rPr lang="en-MY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73" y="944902"/>
            <a:ext cx="8249019" cy="52783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Base Relation</a:t>
            </a:r>
          </a:p>
          <a:p>
            <a:r>
              <a:rPr lang="en-US" dirty="0"/>
              <a:t>A named relation corresponding to an entity in conceptual schema, whose tuples are physically stored in database.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View</a:t>
            </a:r>
          </a:p>
          <a:p>
            <a:r>
              <a:rPr lang="en-US" dirty="0"/>
              <a:t>The dynamic result of one or more relational operations operating on base relations to produce another relation. 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virtual relation </a:t>
            </a:r>
            <a:r>
              <a:rPr lang="en-US" dirty="0"/>
              <a:t>that does not necessarily actually exist in the database but is produced </a:t>
            </a:r>
            <a:r>
              <a:rPr lang="en-US" b="1" dirty="0">
                <a:solidFill>
                  <a:srgbClr val="0070C0"/>
                </a:solidFill>
              </a:rPr>
              <a:t>upon request</a:t>
            </a:r>
            <a:r>
              <a:rPr lang="en-US" dirty="0"/>
              <a:t>, at time of request.</a:t>
            </a:r>
          </a:p>
          <a:p>
            <a:r>
              <a:rPr lang="en-US" dirty="0"/>
              <a:t>Contents of a view are defined as a query on one or more base relations. </a:t>
            </a:r>
          </a:p>
          <a:p>
            <a:r>
              <a:rPr lang="en-US" dirty="0"/>
              <a:t>Views are dynamic, meaning that changes made to base relations that affect view attributes are immediately reflected in the view. 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Purpose of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</a:t>
            </a:r>
            <a:r>
              <a:rPr lang="en-US" b="1" dirty="0">
                <a:solidFill>
                  <a:srgbClr val="0000FF"/>
                </a:solidFill>
              </a:rPr>
              <a:t>powerful and flexible security mechanism </a:t>
            </a:r>
            <a:r>
              <a:rPr lang="en-US" dirty="0"/>
              <a:t>by hiding parts of database from certain users. </a:t>
            </a:r>
          </a:p>
          <a:p>
            <a:r>
              <a:rPr lang="en-US" dirty="0"/>
              <a:t>Permits users to access data in a customized way, so that same data can be seen by different users in different ways, at same time.</a:t>
            </a:r>
          </a:p>
          <a:p>
            <a:r>
              <a:rPr lang="en-US" dirty="0"/>
              <a:t>Can simplify complex operations on base relations. 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B44FB-E235-48E0-854E-B2C94079C53A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559546"/>
              </p:ext>
            </p:extLst>
          </p:nvPr>
        </p:nvGraphicFramePr>
        <p:xfrm>
          <a:off x="728662" y="815359"/>
          <a:ext cx="6085555" cy="366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49" y="1400783"/>
            <a:ext cx="22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/>
              <a:t>DBMS generations: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920246" y="3785107"/>
            <a:ext cx="5087565" cy="249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RDBMS</a:t>
            </a:r>
            <a:r>
              <a:rPr lang="en-MY" sz="2400" dirty="0"/>
              <a:t> is based on relational data model concepts by E.F. Codd (1970)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Simple logical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Sound theoretical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Data is logically structured within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C6E6E-B9FE-403C-9B9A-492342920756}"/>
              </a:ext>
            </a:extLst>
          </p:cNvPr>
          <p:cNvSpPr txBox="1"/>
          <p:nvPr/>
        </p:nvSpPr>
        <p:spPr>
          <a:xfrm>
            <a:off x="1357661" y="4235153"/>
            <a:ext cx="168398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Successfully been applied during the Apollo moon-landing project</a:t>
            </a:r>
            <a:endParaRPr lang="en-MY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8DD8ED-41C7-4BD7-B630-1EDC23239E86}"/>
              </a:ext>
            </a:extLst>
          </p:cNvPr>
          <p:cNvGrpSpPr/>
          <p:nvPr/>
        </p:nvGrpSpPr>
        <p:grpSpPr>
          <a:xfrm>
            <a:off x="3317084" y="3116525"/>
            <a:ext cx="5383031" cy="3335252"/>
            <a:chOff x="3317084" y="3116525"/>
            <a:chExt cx="5383031" cy="3335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5C37FD-F181-4011-8EBE-4CCD78A4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7084" y="3608717"/>
              <a:ext cx="5383031" cy="2843060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D8BC0D84-50CF-4537-B9BF-CC66288B0DA1}"/>
                </a:ext>
              </a:extLst>
            </p:cNvPr>
            <p:cNvSpPr/>
            <p:nvPr/>
          </p:nvSpPr>
          <p:spPr>
            <a:xfrm rot="1222585">
              <a:off x="4130487" y="3116525"/>
              <a:ext cx="987795" cy="51265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487"/>
            <a:ext cx="7886700" cy="927100"/>
          </a:xfrm>
        </p:spPr>
        <p:txBody>
          <a:bodyPr/>
          <a:lstStyle/>
          <a:p>
            <a:r>
              <a:rPr lang="en-MY" dirty="0"/>
              <a:t>Updating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9190"/>
            <a:ext cx="8205634" cy="4976503"/>
          </a:xfrm>
        </p:spPr>
        <p:txBody>
          <a:bodyPr/>
          <a:lstStyle/>
          <a:p>
            <a:r>
              <a:rPr lang="en-US" dirty="0"/>
              <a:t>All updates to a base relation should be immediately reflected in all views that reference that base relation. If view is updated, underlying base relation should reflect change.</a:t>
            </a:r>
          </a:p>
          <a:p>
            <a:r>
              <a:rPr lang="en-US" dirty="0"/>
              <a:t>There are </a:t>
            </a:r>
            <a:r>
              <a:rPr lang="en-US" b="1" dirty="0">
                <a:solidFill>
                  <a:srgbClr val="0000FF"/>
                </a:solidFill>
              </a:rPr>
              <a:t>restrictions on types of modifications </a:t>
            </a:r>
            <a:r>
              <a:rPr lang="en-US" dirty="0"/>
              <a:t>that can be made through views:</a:t>
            </a:r>
          </a:p>
          <a:p>
            <a:pPr lvl="1"/>
            <a:r>
              <a:rPr lang="en-US" dirty="0"/>
              <a:t>Updates are allowed if query involves a single base relation and contains a candidate key of base relation.</a:t>
            </a:r>
          </a:p>
          <a:p>
            <a:pPr lvl="1"/>
            <a:r>
              <a:rPr lang="en-US" dirty="0"/>
              <a:t>Updates are</a:t>
            </a:r>
            <a:r>
              <a:rPr lang="en-US" b="1" dirty="0">
                <a:solidFill>
                  <a:srgbClr val="FF0000"/>
                </a:solidFill>
              </a:rPr>
              <a:t> not </a:t>
            </a:r>
            <a:r>
              <a:rPr lang="en-US" dirty="0"/>
              <a:t>allowed when query involves multiple base relations.</a:t>
            </a:r>
          </a:p>
          <a:p>
            <a:pPr lvl="1"/>
            <a:r>
              <a:rPr lang="en-US" dirty="0"/>
              <a:t>Updates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allowed when query involves aggregation or grouping operations.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Terminologies – relation, relational schema</a:t>
            </a:r>
          </a:p>
          <a:p>
            <a:r>
              <a:rPr lang="en-US" dirty="0"/>
              <a:t>Keys – super key, candidate key, composite key, primary key, foreign key, alternate key</a:t>
            </a:r>
          </a:p>
          <a:p>
            <a:r>
              <a:rPr lang="en-US" dirty="0"/>
              <a:t>Integrity constraint</a:t>
            </a:r>
          </a:p>
          <a:p>
            <a:r>
              <a:rPr lang="en-US" dirty="0"/>
              <a:t>View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60E6-CE47-4164-87D7-29EF474F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R ( A, B, C, D) { A -&gt; B, D -&gt; E } what is the super-key and candidate-key for this relation ? </a:t>
            </a:r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A9EC-694F-40DF-82C8-F02E36CF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CB83F-CBD4-4107-9FD0-CB798A0F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600C-F04D-4C70-9E7B-AE6962C9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36" y="266701"/>
            <a:ext cx="7886700" cy="927100"/>
          </a:xfrm>
        </p:spPr>
        <p:txBody>
          <a:bodyPr/>
          <a:lstStyle/>
          <a:p>
            <a:r>
              <a:rPr lang="en-MY" dirty="0"/>
              <a:t>Relational Model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40"/>
            <a:ext cx="7886700" cy="4880823"/>
          </a:xfrm>
        </p:spPr>
        <p:txBody>
          <a:bodyPr/>
          <a:lstStyle/>
          <a:p>
            <a:r>
              <a:rPr lang="en-US" dirty="0"/>
              <a:t>Objective of Relational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Increase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Data dependency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Avoid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consistency and redundancy problem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relation</a:t>
            </a:r>
            <a:r>
              <a:rPr lang="en-US" dirty="0"/>
              <a:t> is a table with columns and rows.</a:t>
            </a:r>
          </a:p>
          <a:p>
            <a:pPr lvl="1"/>
            <a:r>
              <a:rPr lang="en-US" dirty="0"/>
              <a:t>Only applies to logical structure of the database, not the physical structure.</a:t>
            </a:r>
          </a:p>
          <a:p>
            <a:r>
              <a:rPr lang="en-US" b="1" dirty="0">
                <a:solidFill>
                  <a:srgbClr val="0070C0"/>
                </a:solidFill>
              </a:rPr>
              <a:t>Attribute</a:t>
            </a:r>
            <a:r>
              <a:rPr lang="en-US" dirty="0"/>
              <a:t> is a named column of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Domain</a:t>
            </a:r>
            <a:r>
              <a:rPr lang="en-US" dirty="0"/>
              <a:t> is the set of allowable values for one or more attributes.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64867-5688-4EC4-BF52-77DE8AAF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88" y="4704379"/>
            <a:ext cx="3886985" cy="2063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927100"/>
          </a:xfrm>
        </p:spPr>
        <p:txBody>
          <a:bodyPr/>
          <a:lstStyle/>
          <a:p>
            <a:r>
              <a:rPr lang="en-MY"/>
              <a:t>Examples of Attributes &amp; Domains</a:t>
            </a:r>
            <a:endParaRPr lang="en-MY" dirty="0"/>
          </a:p>
        </p:txBody>
      </p:sp>
      <p:pic>
        <p:nvPicPr>
          <p:cNvPr id="7" name="Content Placeholder 6" descr="A screenshot of a cell phon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33" y="1685925"/>
            <a:ext cx="8504733" cy="31150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457325" cy="365125"/>
          </a:xfrm>
        </p:spPr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66963" y="6492875"/>
            <a:ext cx="674687" cy="365125"/>
          </a:xfrm>
        </p:spPr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Model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Tuple</a:t>
            </a:r>
            <a:r>
              <a:rPr lang="en-US" dirty="0"/>
              <a:t> is a row of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Degree</a:t>
            </a:r>
            <a:r>
              <a:rPr lang="en-US" dirty="0"/>
              <a:t> is the number of attributes in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Cardinality</a:t>
            </a:r>
            <a:r>
              <a:rPr lang="en-US" dirty="0"/>
              <a:t> is the number of tuples in a relation.</a:t>
            </a:r>
          </a:p>
          <a:p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40677" y="3172313"/>
            <a:ext cx="8862646" cy="10216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Relational Database </a:t>
            </a:r>
            <a:r>
              <a:rPr lang="en-US" sz="2400" dirty="0"/>
              <a:t>is a collection of relations that is appropriately structured (normalized) with distinct relation names.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36" y="4272908"/>
            <a:ext cx="4555087" cy="21409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54" y="1491070"/>
            <a:ext cx="5377770" cy="46858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B9018-D74F-4FDF-B84E-86D82A24B951}"/>
              </a:ext>
            </a:extLst>
          </p:cNvPr>
          <p:cNvSpPr txBox="1"/>
          <p:nvPr/>
        </p:nvSpPr>
        <p:spPr>
          <a:xfrm>
            <a:off x="7725933" y="4897801"/>
            <a:ext cx="1348446" cy="646331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BRANCH OF </a:t>
            </a:r>
          </a:p>
          <a:p>
            <a:r>
              <a:rPr lang="en-US" dirty="0"/>
              <a:t>COMPANY X</a:t>
            </a:r>
            <a:endParaRPr lang="en-MY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E06A7AB-025D-419A-9411-1BC977F9D4EE}"/>
              </a:ext>
            </a:extLst>
          </p:cNvPr>
          <p:cNvSpPr/>
          <p:nvPr/>
        </p:nvSpPr>
        <p:spPr>
          <a:xfrm rot="10800000">
            <a:off x="7349924" y="4421080"/>
            <a:ext cx="231606" cy="15891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2A789-EB0A-4ECB-83C3-FE5E52F486A3}"/>
              </a:ext>
            </a:extLst>
          </p:cNvPr>
          <p:cNvSpPr txBox="1"/>
          <p:nvPr/>
        </p:nvSpPr>
        <p:spPr>
          <a:xfrm>
            <a:off x="6256937" y="2802968"/>
            <a:ext cx="1988237" cy="369332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HQ OF COMPANY X</a:t>
            </a:r>
            <a:endParaRPr lang="en-MY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C87E010-75C4-4DD1-B1BB-47156B851B51}"/>
              </a:ext>
            </a:extLst>
          </p:cNvPr>
          <p:cNvSpPr/>
          <p:nvPr/>
        </p:nvSpPr>
        <p:spPr>
          <a:xfrm rot="10800000">
            <a:off x="5916438" y="2193082"/>
            <a:ext cx="231606" cy="158910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Alternative Terminology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51016"/>
            <a:ext cx="7886700" cy="23211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0710" y="2350906"/>
            <a:ext cx="614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/>
              <a:t>Table</a:t>
            </a:r>
            <a:r>
              <a:rPr lang="en-MY" sz="2000" dirty="0"/>
              <a:t>: Alternative terminology for relational model terms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Relation schema</a:t>
            </a:r>
          </a:p>
          <a:p>
            <a:pPr lvl="1"/>
            <a:r>
              <a:rPr lang="en-US" dirty="0"/>
              <a:t>Named relation defined by a set of attribute and domain name pairs.</a:t>
            </a:r>
          </a:p>
          <a:p>
            <a:pPr lvl="1"/>
            <a:r>
              <a:rPr lang="en-US" dirty="0"/>
              <a:t>Common convention: </a:t>
            </a:r>
          </a:p>
          <a:p>
            <a:pPr lvl="2"/>
            <a:r>
              <a:rPr lang="en-US" i="1" dirty="0" err="1">
                <a:solidFill>
                  <a:srgbClr val="FF0000"/>
                </a:solidFill>
              </a:rPr>
              <a:t>RelationName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(attribute_1, attribute_2,….., </a:t>
            </a:r>
            <a:r>
              <a:rPr lang="en-US" i="1" dirty="0" err="1">
                <a:solidFill>
                  <a:srgbClr val="FF0000"/>
                </a:solidFill>
              </a:rPr>
              <a:t>attribute_n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/>
              <a:t>Example: Branch (branchNo, street, city, postcode)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29-Oct-20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E2B60-E169-43E0-A982-E84637A0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93" y="4126836"/>
            <a:ext cx="5067300" cy="2667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1722</Words>
  <Application>Microsoft Office PowerPoint</Application>
  <PresentationFormat>On-screen Show (4:3)</PresentationFormat>
  <Paragraphs>272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Roboto</vt:lpstr>
      <vt:lpstr>Office Theme</vt:lpstr>
      <vt:lpstr>Relational Model</vt:lpstr>
      <vt:lpstr>Learning Objective</vt:lpstr>
      <vt:lpstr>Introduction</vt:lpstr>
      <vt:lpstr>Relational Model Terminology</vt:lpstr>
      <vt:lpstr>Examples of Attributes &amp; Domains</vt:lpstr>
      <vt:lpstr>Relational Model Terminology</vt:lpstr>
      <vt:lpstr>Examples</vt:lpstr>
      <vt:lpstr>Alternative Terminology </vt:lpstr>
      <vt:lpstr>Database Relations</vt:lpstr>
      <vt:lpstr>Database Relations</vt:lpstr>
      <vt:lpstr>Database Relations</vt:lpstr>
      <vt:lpstr>Properties of Relations</vt:lpstr>
      <vt:lpstr>Properties of Relations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Recap on the example</vt:lpstr>
      <vt:lpstr>Integrity Constraints</vt:lpstr>
      <vt:lpstr>Integrity Constraints</vt:lpstr>
      <vt:lpstr>Integrity Constraints</vt:lpstr>
      <vt:lpstr>Views</vt:lpstr>
      <vt:lpstr>Views</vt:lpstr>
      <vt:lpstr>Purpose of Views</vt:lpstr>
      <vt:lpstr>Updating Views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Model</dc:title>
  <dc:creator>NOR SHAHIDA BT HASAN</dc:creator>
  <cp:lastModifiedBy>NOR SHAHIDA BT HASAN</cp:lastModifiedBy>
  <cp:revision>15</cp:revision>
  <dcterms:created xsi:type="dcterms:W3CDTF">2020-10-25T07:43:58Z</dcterms:created>
  <dcterms:modified xsi:type="dcterms:W3CDTF">2020-10-29T07:00:04Z</dcterms:modified>
</cp:coreProperties>
</file>