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sldIdLst>
    <p:sldId id="341"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81" autoAdjust="0"/>
  </p:normalViewPr>
  <p:slideViewPr>
    <p:cSldViewPr>
      <p:cViewPr varScale="1">
        <p:scale>
          <a:sx n="27" d="100"/>
          <a:sy n="27" d="100"/>
        </p:scale>
        <p:origin x="48" y="6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658050-2703-49AA-B87E-4CA5B46838B7}" type="datetimeFigureOut">
              <a:rPr lang="en-US" smtClean="0"/>
              <a:pPr/>
              <a:t>12/30/2020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C78C24-8F69-4968-BF17-F64185F2BFB7}" type="slidenum">
              <a:rPr lang="en-US" smtClean="0"/>
              <a:pPr/>
              <a:t>‹#›</a:t>
            </a:fld>
            <a:endParaRPr lang="en-US"/>
          </a:p>
        </p:txBody>
      </p:sp>
    </p:spTree>
    <p:extLst>
      <p:ext uri="{BB962C8B-B14F-4D97-AF65-F5344CB8AC3E}">
        <p14:creationId xmlns:p14="http://schemas.microsoft.com/office/powerpoint/2010/main" val="2796728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87043"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517496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94211"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495250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95235"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54251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 in 1 statement</a:t>
            </a:r>
            <a:endParaRPr lang="en-MY" dirty="0"/>
          </a:p>
        </p:txBody>
      </p:sp>
      <p:sp>
        <p:nvSpPr>
          <p:cNvPr id="4" name="Slide Number Placeholder 3"/>
          <p:cNvSpPr>
            <a:spLocks noGrp="1"/>
          </p:cNvSpPr>
          <p:nvPr>
            <p:ph type="sldNum" sz="quarter" idx="5"/>
          </p:nvPr>
        </p:nvSpPr>
        <p:spPr/>
        <p:txBody>
          <a:bodyPr/>
          <a:lstStyle/>
          <a:p>
            <a:fld id="{14C78C24-8F69-4968-BF17-F64185F2BFB7}" type="slidenum">
              <a:rPr lang="en-US" smtClean="0"/>
              <a:pPr/>
              <a:t>25</a:t>
            </a:fld>
            <a:endParaRPr lang="en-US"/>
          </a:p>
        </p:txBody>
      </p:sp>
    </p:spTree>
    <p:extLst>
      <p:ext uri="{BB962C8B-B14F-4D97-AF65-F5344CB8AC3E}">
        <p14:creationId xmlns:p14="http://schemas.microsoft.com/office/powerpoint/2010/main" val="513691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96259"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802956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97283"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287548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Array5. </a:t>
            </a:r>
            <a:r>
              <a:rPr lang="en-US" dirty="0" err="1"/>
              <a:t>cpp</a:t>
            </a:r>
            <a:endParaRPr lang="en-MY" dirty="0"/>
          </a:p>
        </p:txBody>
      </p:sp>
      <p:sp>
        <p:nvSpPr>
          <p:cNvPr id="4" name="Slide Number Placeholder 3"/>
          <p:cNvSpPr>
            <a:spLocks noGrp="1"/>
          </p:cNvSpPr>
          <p:nvPr>
            <p:ph type="sldNum" sz="quarter" idx="5"/>
          </p:nvPr>
        </p:nvSpPr>
        <p:spPr/>
        <p:txBody>
          <a:bodyPr/>
          <a:lstStyle/>
          <a:p>
            <a:fld id="{14C78C24-8F69-4968-BF17-F64185F2BFB7}" type="slidenum">
              <a:rPr lang="en-US" smtClean="0"/>
              <a:pPr/>
              <a:t>28</a:t>
            </a:fld>
            <a:endParaRPr lang="en-US"/>
          </a:p>
        </p:txBody>
      </p:sp>
    </p:spTree>
    <p:extLst>
      <p:ext uri="{BB962C8B-B14F-4D97-AF65-F5344CB8AC3E}">
        <p14:creationId xmlns:p14="http://schemas.microsoft.com/office/powerpoint/2010/main" val="1601364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Array6 .</a:t>
            </a:r>
            <a:r>
              <a:rPr lang="en-US" dirty="0" err="1"/>
              <a:t>cpp</a:t>
            </a:r>
            <a:endParaRPr lang="en-MY" dirty="0"/>
          </a:p>
        </p:txBody>
      </p:sp>
      <p:sp>
        <p:nvSpPr>
          <p:cNvPr id="4" name="Slide Number Placeholder 3"/>
          <p:cNvSpPr>
            <a:spLocks noGrp="1"/>
          </p:cNvSpPr>
          <p:nvPr>
            <p:ph type="sldNum" sz="quarter" idx="5"/>
          </p:nvPr>
        </p:nvSpPr>
        <p:spPr/>
        <p:txBody>
          <a:bodyPr/>
          <a:lstStyle/>
          <a:p>
            <a:fld id="{14C78C24-8F69-4968-BF17-F64185F2BFB7}" type="slidenum">
              <a:rPr lang="en-US" smtClean="0"/>
              <a:pPr/>
              <a:t>29</a:t>
            </a:fld>
            <a:endParaRPr lang="en-US"/>
          </a:p>
        </p:txBody>
      </p:sp>
    </p:spTree>
    <p:extLst>
      <p:ext uri="{BB962C8B-B14F-4D97-AF65-F5344CB8AC3E}">
        <p14:creationId xmlns:p14="http://schemas.microsoft.com/office/powerpoint/2010/main" val="2733832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98307"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r>
              <a:rPr lang="en-US" dirty="0"/>
              <a:t>Array6.cpp</a:t>
            </a:r>
          </a:p>
        </p:txBody>
      </p:sp>
    </p:spTree>
    <p:extLst>
      <p:ext uri="{BB962C8B-B14F-4D97-AF65-F5344CB8AC3E}">
        <p14:creationId xmlns:p14="http://schemas.microsoft.com/office/powerpoint/2010/main" val="2323857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99331"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a:p>
          <a:p>
            <a:endParaRPr lang="en-US"/>
          </a:p>
        </p:txBody>
      </p:sp>
    </p:spTree>
    <p:extLst>
      <p:ext uri="{BB962C8B-B14F-4D97-AF65-F5344CB8AC3E}">
        <p14:creationId xmlns:p14="http://schemas.microsoft.com/office/powerpoint/2010/main" val="3692308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Array9.cpp</a:t>
            </a:r>
            <a:endParaRPr lang="en-MY" dirty="0"/>
          </a:p>
        </p:txBody>
      </p:sp>
      <p:sp>
        <p:nvSpPr>
          <p:cNvPr id="4" name="Slide Number Placeholder 3"/>
          <p:cNvSpPr>
            <a:spLocks noGrp="1"/>
          </p:cNvSpPr>
          <p:nvPr>
            <p:ph type="sldNum" sz="quarter" idx="5"/>
          </p:nvPr>
        </p:nvSpPr>
        <p:spPr/>
        <p:txBody>
          <a:bodyPr/>
          <a:lstStyle/>
          <a:p>
            <a:fld id="{14C78C24-8F69-4968-BF17-F64185F2BFB7}" type="slidenum">
              <a:rPr lang="en-US" smtClean="0"/>
              <a:pPr/>
              <a:t>37</a:t>
            </a:fld>
            <a:endParaRPr lang="en-US"/>
          </a:p>
        </p:txBody>
      </p:sp>
    </p:spTree>
    <p:extLst>
      <p:ext uri="{BB962C8B-B14F-4D97-AF65-F5344CB8AC3E}">
        <p14:creationId xmlns:p14="http://schemas.microsoft.com/office/powerpoint/2010/main" val="139245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88067"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427262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Array 10</a:t>
            </a:r>
            <a:endParaRPr lang="en-MY" dirty="0"/>
          </a:p>
        </p:txBody>
      </p:sp>
      <p:sp>
        <p:nvSpPr>
          <p:cNvPr id="4" name="Slide Number Placeholder 3"/>
          <p:cNvSpPr>
            <a:spLocks noGrp="1"/>
          </p:cNvSpPr>
          <p:nvPr>
            <p:ph type="sldNum" sz="quarter" idx="5"/>
          </p:nvPr>
        </p:nvSpPr>
        <p:spPr/>
        <p:txBody>
          <a:bodyPr/>
          <a:lstStyle/>
          <a:p>
            <a:fld id="{14C78C24-8F69-4968-BF17-F64185F2BFB7}" type="slidenum">
              <a:rPr lang="en-US" smtClean="0"/>
              <a:pPr/>
              <a:t>38</a:t>
            </a:fld>
            <a:endParaRPr lang="en-US"/>
          </a:p>
        </p:txBody>
      </p:sp>
    </p:spTree>
    <p:extLst>
      <p:ext uri="{BB962C8B-B14F-4D97-AF65-F5344CB8AC3E}">
        <p14:creationId xmlns:p14="http://schemas.microsoft.com/office/powerpoint/2010/main" val="1003367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Array 11</a:t>
            </a:r>
            <a:endParaRPr lang="en-MY" dirty="0"/>
          </a:p>
        </p:txBody>
      </p:sp>
      <p:sp>
        <p:nvSpPr>
          <p:cNvPr id="4" name="Slide Number Placeholder 3"/>
          <p:cNvSpPr>
            <a:spLocks noGrp="1"/>
          </p:cNvSpPr>
          <p:nvPr>
            <p:ph type="sldNum" sz="quarter" idx="5"/>
          </p:nvPr>
        </p:nvSpPr>
        <p:spPr/>
        <p:txBody>
          <a:bodyPr/>
          <a:lstStyle/>
          <a:p>
            <a:fld id="{14C78C24-8F69-4968-BF17-F64185F2BFB7}" type="slidenum">
              <a:rPr lang="en-US" smtClean="0"/>
              <a:pPr/>
              <a:t>39</a:t>
            </a:fld>
            <a:endParaRPr lang="en-US"/>
          </a:p>
        </p:txBody>
      </p:sp>
    </p:spTree>
    <p:extLst>
      <p:ext uri="{BB962C8B-B14F-4D97-AF65-F5344CB8AC3E}">
        <p14:creationId xmlns:p14="http://schemas.microsoft.com/office/powerpoint/2010/main" val="2047218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Array11(2), array12</a:t>
            </a:r>
            <a:endParaRPr lang="en-MY" dirty="0"/>
          </a:p>
        </p:txBody>
      </p:sp>
      <p:sp>
        <p:nvSpPr>
          <p:cNvPr id="4" name="Slide Number Placeholder 3"/>
          <p:cNvSpPr>
            <a:spLocks noGrp="1"/>
          </p:cNvSpPr>
          <p:nvPr>
            <p:ph type="sldNum" sz="quarter" idx="5"/>
          </p:nvPr>
        </p:nvSpPr>
        <p:spPr/>
        <p:txBody>
          <a:bodyPr/>
          <a:lstStyle/>
          <a:p>
            <a:fld id="{14C78C24-8F69-4968-BF17-F64185F2BFB7}" type="slidenum">
              <a:rPr lang="en-US" smtClean="0"/>
              <a:pPr/>
              <a:t>41</a:t>
            </a:fld>
            <a:endParaRPr lang="en-US"/>
          </a:p>
        </p:txBody>
      </p:sp>
    </p:spTree>
    <p:extLst>
      <p:ext uri="{BB962C8B-B14F-4D97-AF65-F5344CB8AC3E}">
        <p14:creationId xmlns:p14="http://schemas.microsoft.com/office/powerpoint/2010/main" val="173648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00355"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r>
              <a:rPr lang="en-US" dirty="0"/>
              <a:t>record</a:t>
            </a:r>
          </a:p>
        </p:txBody>
      </p:sp>
    </p:spTree>
    <p:extLst>
      <p:ext uri="{BB962C8B-B14F-4D97-AF65-F5344CB8AC3E}">
        <p14:creationId xmlns:p14="http://schemas.microsoft.com/office/powerpoint/2010/main" val="1924956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01379"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06738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02403"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377889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03427"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547416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04451"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r>
              <a:rPr lang="en-US" dirty="0" err="1"/>
              <a:t>Passbyref</a:t>
            </a:r>
            <a:endParaRPr lang="en-US" dirty="0"/>
          </a:p>
          <a:p>
            <a:r>
              <a:rPr lang="en-US" dirty="0"/>
              <a:t>Array16 </a:t>
            </a:r>
          </a:p>
        </p:txBody>
      </p:sp>
    </p:spTree>
    <p:extLst>
      <p:ext uri="{BB962C8B-B14F-4D97-AF65-F5344CB8AC3E}">
        <p14:creationId xmlns:p14="http://schemas.microsoft.com/office/powerpoint/2010/main" val="3636099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05475"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768458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06499"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900636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89091"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838280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07523"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440247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08547"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60950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09571"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607963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90115"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65632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91139"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755842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92163"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055034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Index start 0</a:t>
            </a:r>
            <a:endParaRPr lang="en-MY" dirty="0"/>
          </a:p>
        </p:txBody>
      </p:sp>
      <p:sp>
        <p:nvSpPr>
          <p:cNvPr id="4" name="Slide Number Placeholder 3"/>
          <p:cNvSpPr>
            <a:spLocks noGrp="1"/>
          </p:cNvSpPr>
          <p:nvPr>
            <p:ph type="sldNum" sz="quarter" idx="5"/>
          </p:nvPr>
        </p:nvSpPr>
        <p:spPr/>
        <p:txBody>
          <a:bodyPr/>
          <a:lstStyle/>
          <a:p>
            <a:fld id="{14C78C24-8F69-4968-BF17-F64185F2BFB7}" type="slidenum">
              <a:rPr lang="en-US" smtClean="0"/>
              <a:pPr/>
              <a:t>12</a:t>
            </a:fld>
            <a:endParaRPr lang="en-US"/>
          </a:p>
        </p:txBody>
      </p:sp>
    </p:spTree>
    <p:extLst>
      <p:ext uri="{BB962C8B-B14F-4D97-AF65-F5344CB8AC3E}">
        <p14:creationId xmlns:p14="http://schemas.microsoft.com/office/powerpoint/2010/main" val="3454632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93187" name="Rectangle 3"/>
          <p:cNvSpPr>
            <a:spLocks noGrp="1" noChangeArrowheads="1"/>
          </p:cNvSpPr>
          <p:nvPr>
            <p:ph type="body" idx="1"/>
          </p:nvPr>
        </p:nvSpPr>
        <p:spPr bwMode="auto">
          <a:xfrm>
            <a:off x="914191" y="4342777"/>
            <a:ext cx="5029618" cy="4115111"/>
          </a:xfrm>
          <a:noFill/>
        </p:spPr>
        <p:txBody>
          <a:bodyPr wrap="square" numCol="1" anchor="t" anchorCtr="0" compatLnSpc="1">
            <a:prstTxWarp prst="textNoShape">
              <a:avLst/>
            </a:prstTxWarp>
          </a:bodyPr>
          <a:lstStyle/>
          <a:p>
            <a:r>
              <a:rPr lang="en-US" dirty="0"/>
              <a:t>Error out of bound – array that not exist</a:t>
            </a:r>
          </a:p>
          <a:p>
            <a:endParaRPr lang="en-US" dirty="0"/>
          </a:p>
          <a:p>
            <a:r>
              <a:rPr lang="en-US" dirty="0"/>
              <a:t>C++ undefined behavior= weakness</a:t>
            </a:r>
          </a:p>
        </p:txBody>
      </p:sp>
    </p:spTree>
    <p:extLst>
      <p:ext uri="{BB962C8B-B14F-4D97-AF65-F5344CB8AC3E}">
        <p14:creationId xmlns:p14="http://schemas.microsoft.com/office/powerpoint/2010/main" val="1349542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14C78C24-8F69-4968-BF17-F64185F2BFB7}" type="slidenum">
              <a:rPr lang="en-US" smtClean="0"/>
              <a:pPr/>
              <a:t>15</a:t>
            </a:fld>
            <a:endParaRPr lang="en-US"/>
          </a:p>
        </p:txBody>
      </p:sp>
    </p:spTree>
    <p:extLst>
      <p:ext uri="{BB962C8B-B14F-4D97-AF65-F5344CB8AC3E}">
        <p14:creationId xmlns:p14="http://schemas.microsoft.com/office/powerpoint/2010/main" val="2541957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MY"/>
          </a:p>
        </p:txBody>
      </p:sp>
      <p:sp>
        <p:nvSpPr>
          <p:cNvPr id="4" name="Date Placeholder 3"/>
          <p:cNvSpPr>
            <a:spLocks noGrp="1"/>
          </p:cNvSpPr>
          <p:nvPr>
            <p:ph type="dt" sz="half" idx="10"/>
          </p:nvPr>
        </p:nvSpPr>
        <p:spPr/>
        <p:txBody>
          <a:bodyPr/>
          <a:lstStyle>
            <a:lvl1pPr>
              <a:defRPr/>
            </a:lvl1pPr>
          </a:lstStyle>
          <a:p>
            <a:pPr>
              <a:defRPr/>
            </a:pPr>
            <a:fld id="{96908106-373D-44D8-9DF1-7A29614D1508}" type="datetimeFigureOut">
              <a:rPr lang="en-MY">
                <a:solidFill>
                  <a:prstClr val="black">
                    <a:tint val="75000"/>
                  </a:prstClr>
                </a:solidFill>
              </a:rPr>
              <a:pPr>
                <a:defRPr/>
              </a:pPr>
              <a:t>30/12/2020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B5B955F-9A60-47C8-BC1E-FB0650E4FC8C}"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125525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pPr>
              <a:defRPr/>
            </a:pPr>
            <a:fld id="{88739DDE-32CE-4792-B6B5-03BDC8F5FBD9}" type="datetimeFigureOut">
              <a:rPr lang="en-MY">
                <a:solidFill>
                  <a:prstClr val="black">
                    <a:tint val="75000"/>
                  </a:prstClr>
                </a:solidFill>
              </a:rPr>
              <a:pPr>
                <a:defRPr/>
              </a:pPr>
              <a:t>30/12/2020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7D95CE-F394-44DB-9B94-AF202EE901F4}"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83152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pPr>
              <a:defRPr/>
            </a:pPr>
            <a:fld id="{429FD89B-C1BE-43BF-860C-AF41A1E761A0}" type="datetimeFigureOut">
              <a:rPr lang="en-MY">
                <a:solidFill>
                  <a:prstClr val="black">
                    <a:tint val="75000"/>
                  </a:prstClr>
                </a:solidFill>
              </a:rPr>
              <a:pPr>
                <a:defRPr/>
              </a:pPr>
              <a:t>30/12/2020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0F27E4-361E-494D-A609-79A602E09EC0}"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120860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pPr>
              <a:defRPr/>
            </a:pPr>
            <a:fld id="{D1A158E2-BC13-4F50-8BBE-C7C3A32D1474}" type="datetimeFigureOut">
              <a:rPr lang="en-MY">
                <a:solidFill>
                  <a:prstClr val="black">
                    <a:tint val="75000"/>
                  </a:prstClr>
                </a:solidFill>
              </a:rPr>
              <a:pPr>
                <a:defRPr/>
              </a:pPr>
              <a:t>30/12/2020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F39769-412B-442C-8C4E-CB6033C33AD7}"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150095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CE68A3E-36C9-4752-B577-B62A2CCFF664}" type="datetimeFigureOut">
              <a:rPr lang="en-MY">
                <a:solidFill>
                  <a:prstClr val="black">
                    <a:tint val="75000"/>
                  </a:prstClr>
                </a:solidFill>
              </a:rPr>
              <a:pPr>
                <a:defRPr/>
              </a:pPr>
              <a:t>30/12/2020</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331031-B76B-4A32-BD4A-ABEFECDD148F}"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140457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3"/>
          <p:cNvSpPr>
            <a:spLocks noGrp="1"/>
          </p:cNvSpPr>
          <p:nvPr>
            <p:ph type="dt" sz="half" idx="10"/>
          </p:nvPr>
        </p:nvSpPr>
        <p:spPr/>
        <p:txBody>
          <a:bodyPr/>
          <a:lstStyle>
            <a:lvl1pPr>
              <a:defRPr/>
            </a:lvl1pPr>
          </a:lstStyle>
          <a:p>
            <a:pPr>
              <a:defRPr/>
            </a:pPr>
            <a:fld id="{2ED56E9B-D892-449F-AD2B-C05E8D9CE7F6}" type="datetimeFigureOut">
              <a:rPr lang="en-MY">
                <a:solidFill>
                  <a:prstClr val="black">
                    <a:tint val="75000"/>
                  </a:prstClr>
                </a:solidFill>
              </a:rPr>
              <a:pPr>
                <a:defRPr/>
              </a:pPr>
              <a:t>30/12/2020</a:t>
            </a:fld>
            <a:endParaRPr lang="en-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097E55-29D3-458D-8187-25BE8D5275DE}"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293548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3"/>
          <p:cNvSpPr>
            <a:spLocks noGrp="1"/>
          </p:cNvSpPr>
          <p:nvPr>
            <p:ph type="dt" sz="half" idx="10"/>
          </p:nvPr>
        </p:nvSpPr>
        <p:spPr/>
        <p:txBody>
          <a:bodyPr/>
          <a:lstStyle>
            <a:lvl1pPr>
              <a:defRPr/>
            </a:lvl1pPr>
          </a:lstStyle>
          <a:p>
            <a:pPr>
              <a:defRPr/>
            </a:pPr>
            <a:fld id="{7D80B651-01E2-449E-912B-B1C91B54E74D}" type="datetimeFigureOut">
              <a:rPr lang="en-MY">
                <a:solidFill>
                  <a:prstClr val="black">
                    <a:tint val="75000"/>
                  </a:prstClr>
                </a:solidFill>
              </a:rPr>
              <a:pPr>
                <a:defRPr/>
              </a:pPr>
              <a:t>30/12/2020</a:t>
            </a:fld>
            <a:endParaRPr lang="en-MY">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688BFA2-2A9E-4F96-8F69-22415848D6DB}"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164946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3"/>
          <p:cNvSpPr>
            <a:spLocks noGrp="1"/>
          </p:cNvSpPr>
          <p:nvPr>
            <p:ph type="dt" sz="half" idx="10"/>
          </p:nvPr>
        </p:nvSpPr>
        <p:spPr/>
        <p:txBody>
          <a:bodyPr/>
          <a:lstStyle>
            <a:lvl1pPr>
              <a:defRPr/>
            </a:lvl1pPr>
          </a:lstStyle>
          <a:p>
            <a:pPr>
              <a:defRPr/>
            </a:pPr>
            <a:fld id="{B02A6305-7282-48D7-98F4-4707BCE90B50}" type="datetimeFigureOut">
              <a:rPr lang="en-MY">
                <a:solidFill>
                  <a:prstClr val="black">
                    <a:tint val="75000"/>
                  </a:prstClr>
                </a:solidFill>
              </a:rPr>
              <a:pPr>
                <a:defRPr/>
              </a:pPr>
              <a:t>30/12/2020</a:t>
            </a:fld>
            <a:endParaRPr lang="en-MY">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302620F-2723-4C1D-A0D6-2D78DF04BBE5}"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342441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8A0E29-0CB6-437B-B927-0738FB0AE310}" type="datetimeFigureOut">
              <a:rPr lang="en-MY">
                <a:solidFill>
                  <a:prstClr val="black">
                    <a:tint val="75000"/>
                  </a:prstClr>
                </a:solidFill>
              </a:rPr>
              <a:pPr>
                <a:defRPr/>
              </a:pPr>
              <a:t>30/12/2020</a:t>
            </a:fld>
            <a:endParaRPr lang="en-MY">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1F368E8-7762-4CC4-9161-103D68C3B527}"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410306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DFBFA9E-9862-4E23-B972-0B0B2DFE30B3}" type="datetimeFigureOut">
              <a:rPr lang="en-MY">
                <a:solidFill>
                  <a:prstClr val="black">
                    <a:tint val="75000"/>
                  </a:prstClr>
                </a:solidFill>
              </a:rPr>
              <a:pPr>
                <a:defRPr/>
              </a:pPr>
              <a:t>30/12/2020</a:t>
            </a:fld>
            <a:endParaRPr lang="en-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B1DB542-F085-45F1-AF3E-F1AE0F4101E2}"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112038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3CD48E-6A16-4B08-9BE7-8224E2763E32}" type="datetimeFigureOut">
              <a:rPr lang="en-MY">
                <a:solidFill>
                  <a:prstClr val="black">
                    <a:tint val="75000"/>
                  </a:prstClr>
                </a:solidFill>
              </a:rPr>
              <a:pPr>
                <a:defRPr/>
              </a:pPr>
              <a:t>30/12/2020</a:t>
            </a:fld>
            <a:endParaRPr lang="en-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B0185E-359C-42B0-B25B-3C3BBD808EE0}" type="slidenum">
              <a:rPr lang="en-MY">
                <a:solidFill>
                  <a:prstClr val="black">
                    <a:tint val="75000"/>
                  </a:prstClr>
                </a:solidFill>
              </a:rPr>
              <a:pPr>
                <a:defRPr/>
              </a:pPr>
              <a:t>‹#›</a:t>
            </a:fld>
            <a:endParaRPr lang="en-MY">
              <a:solidFill>
                <a:prstClr val="black">
                  <a:tint val="75000"/>
                </a:prstClr>
              </a:solidFill>
            </a:endParaRPr>
          </a:p>
        </p:txBody>
      </p:sp>
    </p:spTree>
    <p:extLst>
      <p:ext uri="{BB962C8B-B14F-4D97-AF65-F5344CB8AC3E}">
        <p14:creationId xmlns:p14="http://schemas.microsoft.com/office/powerpoint/2010/main" val="400159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MY"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MY"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7EE7152-6909-4618-BDFA-5049A6E696F4}" type="datetimeFigureOut">
              <a:rPr lang="en-MY">
                <a:solidFill>
                  <a:prstClr val="black">
                    <a:tint val="75000"/>
                  </a:prstClr>
                </a:solidFill>
              </a:rPr>
              <a:pPr>
                <a:defRPr/>
              </a:pPr>
              <a:t>30/12/2020</a:t>
            </a:fld>
            <a:endParaRPr lang="en-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EE15C99-C70B-4EFB-91A5-0C57D5B15733}" type="slidenum">
              <a:rPr lang="en-MY">
                <a:solidFill>
                  <a:prstClr val="black">
                    <a:tint val="75000"/>
                  </a:prstClr>
                </a:solidFill>
              </a:rPr>
              <a:pPr>
                <a:defRPr/>
              </a:pPr>
              <a:t>‹#›</a:t>
            </a:fld>
            <a:endParaRPr lang="en-MY">
              <a:solidFill>
                <a:prstClr val="black">
                  <a:tint val="75000"/>
                </a:prstClr>
              </a:solidFill>
            </a:endParaRPr>
          </a:p>
        </p:txBody>
      </p:sp>
      <p:pic>
        <p:nvPicPr>
          <p:cNvPr id="1031" name="Picture 7"/>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133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12" charset="0"/>
        </a:defRPr>
      </a:lvl2pPr>
      <a:lvl3pPr algn="ctr" rtl="0" eaLnBrk="0" fontAlgn="base" hangingPunct="0">
        <a:spcBef>
          <a:spcPct val="0"/>
        </a:spcBef>
        <a:spcAft>
          <a:spcPct val="0"/>
        </a:spcAft>
        <a:defRPr sz="4400">
          <a:solidFill>
            <a:schemeClr val="tx1"/>
          </a:solidFill>
          <a:latin typeface="Calibri" pitchFamily="-112" charset="0"/>
        </a:defRPr>
      </a:lvl3pPr>
      <a:lvl4pPr algn="ctr" rtl="0" eaLnBrk="0" fontAlgn="base" hangingPunct="0">
        <a:spcBef>
          <a:spcPct val="0"/>
        </a:spcBef>
        <a:spcAft>
          <a:spcPct val="0"/>
        </a:spcAft>
        <a:defRPr sz="4400">
          <a:solidFill>
            <a:schemeClr val="tx1"/>
          </a:solidFill>
          <a:latin typeface="Calibri" pitchFamily="-112" charset="0"/>
        </a:defRPr>
      </a:lvl4pPr>
      <a:lvl5pPr algn="ctr" rtl="0" eaLnBrk="0" fontAlgn="base" hangingPunct="0">
        <a:spcBef>
          <a:spcPct val="0"/>
        </a:spcBef>
        <a:spcAft>
          <a:spcPct val="0"/>
        </a:spcAft>
        <a:defRPr sz="4400">
          <a:solidFill>
            <a:schemeClr val="tx1"/>
          </a:solidFill>
          <a:latin typeface="Calibri" pitchFamily="-112" charset="0"/>
        </a:defRPr>
      </a:lvl5pPr>
      <a:lvl6pPr marL="457200" algn="ctr" rtl="0" fontAlgn="base">
        <a:spcBef>
          <a:spcPct val="0"/>
        </a:spcBef>
        <a:spcAft>
          <a:spcPct val="0"/>
        </a:spcAft>
        <a:defRPr sz="4400">
          <a:solidFill>
            <a:schemeClr val="tx1"/>
          </a:solidFill>
          <a:latin typeface="Calibri" pitchFamily="-112" charset="0"/>
        </a:defRPr>
      </a:lvl6pPr>
      <a:lvl7pPr marL="914400" algn="ctr" rtl="0" fontAlgn="base">
        <a:spcBef>
          <a:spcPct val="0"/>
        </a:spcBef>
        <a:spcAft>
          <a:spcPct val="0"/>
        </a:spcAft>
        <a:defRPr sz="4400">
          <a:solidFill>
            <a:schemeClr val="tx1"/>
          </a:solidFill>
          <a:latin typeface="Calibri" pitchFamily="-112" charset="0"/>
        </a:defRPr>
      </a:lvl7pPr>
      <a:lvl8pPr marL="1371600" algn="ctr" rtl="0" fontAlgn="base">
        <a:spcBef>
          <a:spcPct val="0"/>
        </a:spcBef>
        <a:spcAft>
          <a:spcPct val="0"/>
        </a:spcAft>
        <a:defRPr sz="4400">
          <a:solidFill>
            <a:schemeClr val="tx1"/>
          </a:solidFill>
          <a:latin typeface="Calibri" pitchFamily="-112" charset="0"/>
        </a:defRPr>
      </a:lvl8pPr>
      <a:lvl9pPr marL="1828800" algn="ctr" rtl="0" fontAlgn="base">
        <a:spcBef>
          <a:spcPct val="0"/>
        </a:spcBef>
        <a:spcAft>
          <a:spcPct val="0"/>
        </a:spcAft>
        <a:defRPr sz="4400">
          <a:solidFill>
            <a:schemeClr val="tx1"/>
          </a:solidFill>
          <a:latin typeface="Calibri" pitchFamily="-112"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MY" b="1" dirty="0"/>
              <a:t>05: ARRAY</a:t>
            </a:r>
          </a:p>
        </p:txBody>
      </p:sp>
      <p:sp>
        <p:nvSpPr>
          <p:cNvPr id="3" name="Subtitle 2"/>
          <p:cNvSpPr>
            <a:spLocks noGrp="1"/>
          </p:cNvSpPr>
          <p:nvPr>
            <p:ph type="subTitle" idx="1"/>
          </p:nvPr>
        </p:nvSpPr>
        <p:spPr/>
        <p:txBody>
          <a:bodyPr/>
          <a:lstStyle/>
          <a:p>
            <a:r>
              <a:rPr lang="en-MY" dirty="0"/>
              <a:t>Programming Technique I</a:t>
            </a:r>
          </a:p>
          <a:p>
            <a:r>
              <a:rPr lang="en-MY" dirty="0"/>
              <a:t>(SCSJ1013)</a:t>
            </a:r>
          </a:p>
        </p:txBody>
      </p:sp>
    </p:spTree>
    <p:extLst>
      <p:ext uri="{BB962C8B-B14F-4D97-AF65-F5344CB8AC3E}">
        <p14:creationId xmlns:p14="http://schemas.microsoft.com/office/powerpoint/2010/main" val="385171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b="1" dirty="0"/>
              <a:t>Accessing Array Elements</a:t>
            </a:r>
          </a:p>
        </p:txBody>
      </p:sp>
      <p:sp>
        <p:nvSpPr>
          <p:cNvPr id="10243" name="Rectangle 3"/>
          <p:cNvSpPr>
            <a:spLocks noGrp="1" noChangeArrowheads="1"/>
          </p:cNvSpPr>
          <p:nvPr>
            <p:ph idx="1"/>
          </p:nvPr>
        </p:nvSpPr>
        <p:spPr>
          <a:xfrm>
            <a:off x="304800" y="1752600"/>
            <a:ext cx="8294688" cy="4572000"/>
          </a:xfrm>
        </p:spPr>
        <p:txBody>
          <a:bodyPr/>
          <a:lstStyle/>
          <a:p>
            <a:r>
              <a:rPr lang="en-US"/>
              <a:t>The last element’s subscript is </a:t>
            </a:r>
            <a:r>
              <a:rPr lang="en-US" i="1"/>
              <a:t>n</a:t>
            </a:r>
            <a:r>
              <a:rPr lang="en-US"/>
              <a:t>-1 where </a:t>
            </a:r>
            <a:r>
              <a:rPr lang="en-US" i="1"/>
              <a:t>n</a:t>
            </a:r>
            <a:r>
              <a:rPr lang="en-US"/>
              <a:t> is the number of elements in the array.</a:t>
            </a:r>
          </a:p>
        </p:txBody>
      </p:sp>
      <p:graphicFrame>
        <p:nvGraphicFramePr>
          <p:cNvPr id="858116" name="Group 4"/>
          <p:cNvGraphicFramePr>
            <a:graphicFrameLocks noGrp="1"/>
          </p:cNvGraphicFramePr>
          <p:nvPr/>
        </p:nvGraphicFramePr>
        <p:xfrm>
          <a:off x="1447800" y="4405313"/>
          <a:ext cx="6096000" cy="396240"/>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95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0</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1</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2</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3</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4</a:t>
                      </a: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58134" name="Group 22"/>
          <p:cNvGraphicFramePr>
            <a:graphicFrameLocks noGrp="1"/>
          </p:cNvGraphicFramePr>
          <p:nvPr/>
        </p:nvGraphicFramePr>
        <p:xfrm>
          <a:off x="1447800" y="4786313"/>
          <a:ext cx="6096000" cy="396240"/>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95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264" name="Text Box 36"/>
          <p:cNvSpPr txBox="1">
            <a:spLocks noChangeArrowheads="1"/>
          </p:cNvSpPr>
          <p:nvPr/>
        </p:nvSpPr>
        <p:spPr bwMode="auto">
          <a:xfrm>
            <a:off x="1371600" y="4038600"/>
            <a:ext cx="1397000" cy="396875"/>
          </a:xfrm>
          <a:prstGeom prst="rect">
            <a:avLst/>
          </a:prstGeom>
          <a:noFill/>
          <a:ln w="9525">
            <a:noFill/>
            <a:miter lim="800000"/>
            <a:headEnd/>
            <a:tailEnd/>
          </a:ln>
        </p:spPr>
        <p:txBody>
          <a:bodyPr>
            <a:spAutoFit/>
          </a:bodyPr>
          <a:lstStyle/>
          <a:p>
            <a:r>
              <a:rPr lang="en-US" sz="2000"/>
              <a:t>subscripts: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a:t>Accessing Array Elements</a:t>
            </a:r>
          </a:p>
        </p:txBody>
      </p:sp>
      <p:sp>
        <p:nvSpPr>
          <p:cNvPr id="11267" name="Rectangle 3"/>
          <p:cNvSpPr>
            <a:spLocks noGrp="1" noChangeArrowheads="1"/>
          </p:cNvSpPr>
          <p:nvPr>
            <p:ph idx="1"/>
          </p:nvPr>
        </p:nvSpPr>
        <p:spPr>
          <a:xfrm>
            <a:off x="304800" y="1752600"/>
            <a:ext cx="8294688" cy="4572000"/>
          </a:xfrm>
        </p:spPr>
        <p:txBody>
          <a:bodyPr/>
          <a:lstStyle/>
          <a:p>
            <a:r>
              <a:rPr lang="en-US" sz="2800" dirty="0"/>
              <a:t>Array elements can be used as regular variables:  </a:t>
            </a:r>
          </a:p>
          <a:p>
            <a:pPr lvl="1">
              <a:buFontTx/>
              <a:buNone/>
            </a:pPr>
            <a:r>
              <a:rPr lang="en-US" sz="2000" dirty="0">
                <a:latin typeface="Courier New" pitchFamily="49" charset="0"/>
                <a:ea typeface="ＭＳ Ｐゴシック" pitchFamily="34" charset="-128"/>
              </a:rPr>
              <a:t>	</a:t>
            </a:r>
            <a:r>
              <a:rPr lang="en-US" sz="2400" dirty="0">
                <a:latin typeface="Courier New" pitchFamily="49" charset="0"/>
                <a:ea typeface="ＭＳ Ｐゴシック" pitchFamily="34" charset="-128"/>
              </a:rPr>
              <a:t>tests[0] = 79;</a:t>
            </a:r>
          </a:p>
          <a:p>
            <a:pPr lvl="1">
              <a:buFontTx/>
              <a:buNone/>
            </a:pPr>
            <a:r>
              <a:rPr lang="en-US" sz="2400" dirty="0">
                <a:latin typeface="Courier New" pitchFamily="49" charset="0"/>
                <a:ea typeface="ＭＳ Ｐゴシック" pitchFamily="34" charset="-128"/>
              </a:rPr>
              <a:t>	</a:t>
            </a:r>
            <a:r>
              <a:rPr lang="en-US" sz="2400" dirty="0" err="1">
                <a:latin typeface="Courier New" pitchFamily="49" charset="0"/>
                <a:ea typeface="ＭＳ Ｐゴシック" pitchFamily="34" charset="-128"/>
              </a:rPr>
              <a:t>cout</a:t>
            </a:r>
            <a:r>
              <a:rPr lang="en-US" sz="2400" dirty="0">
                <a:latin typeface="Courier New" pitchFamily="49" charset="0"/>
                <a:ea typeface="ＭＳ Ｐゴシック" pitchFamily="34" charset="-128"/>
              </a:rPr>
              <a:t> &lt;&lt; tests[0];</a:t>
            </a:r>
          </a:p>
          <a:p>
            <a:pPr lvl="1">
              <a:buFontTx/>
              <a:buNone/>
            </a:pPr>
            <a:r>
              <a:rPr lang="en-US" sz="2400" dirty="0">
                <a:latin typeface="Courier New" pitchFamily="49" charset="0"/>
                <a:ea typeface="ＭＳ Ｐゴシック" pitchFamily="34" charset="-128"/>
              </a:rPr>
              <a:t>	</a:t>
            </a:r>
            <a:r>
              <a:rPr lang="en-US" sz="2400" dirty="0" err="1">
                <a:latin typeface="Courier New" pitchFamily="49" charset="0"/>
                <a:ea typeface="ＭＳ Ｐゴシック" pitchFamily="34" charset="-128"/>
              </a:rPr>
              <a:t>cin</a:t>
            </a:r>
            <a:r>
              <a:rPr lang="en-US" sz="2400" dirty="0">
                <a:latin typeface="Courier New" pitchFamily="49" charset="0"/>
                <a:ea typeface="ＭＳ Ｐゴシック" pitchFamily="34" charset="-128"/>
              </a:rPr>
              <a:t> &gt;&gt; tests[1];</a:t>
            </a:r>
          </a:p>
          <a:p>
            <a:pPr lvl="1">
              <a:buFontTx/>
              <a:buNone/>
            </a:pPr>
            <a:r>
              <a:rPr lang="en-US" sz="2400" dirty="0">
                <a:latin typeface="Courier New" pitchFamily="49" charset="0"/>
                <a:ea typeface="ＭＳ Ｐゴシック" pitchFamily="34" charset="-128"/>
              </a:rPr>
              <a:t>	tests[4] = tests[0] + tests[1];</a:t>
            </a:r>
          </a:p>
          <a:p>
            <a:r>
              <a:rPr lang="en-US" sz="2800" dirty="0"/>
              <a:t>Arrays must be accessed via individual elements:</a:t>
            </a:r>
          </a:p>
          <a:p>
            <a:pPr lvl="1">
              <a:buClr>
                <a:schemeClr val="tx1"/>
              </a:buClr>
              <a:buFontTx/>
              <a:buNone/>
            </a:pPr>
            <a:r>
              <a:rPr lang="en-US" sz="2400" dirty="0">
                <a:ea typeface="ＭＳ Ｐゴシック" pitchFamily="34" charset="-128"/>
              </a:rPr>
              <a:t>	</a:t>
            </a:r>
            <a:r>
              <a:rPr lang="en-US" sz="2400" dirty="0" err="1">
                <a:latin typeface="Courier New" pitchFamily="49" charset="0"/>
                <a:ea typeface="ＭＳ Ｐゴシック" pitchFamily="34" charset="-128"/>
              </a:rPr>
              <a:t>cout</a:t>
            </a:r>
            <a:r>
              <a:rPr lang="en-US" sz="2400" dirty="0">
                <a:latin typeface="Courier New" pitchFamily="49" charset="0"/>
                <a:ea typeface="ＭＳ Ｐゴシック" pitchFamily="34" charset="-128"/>
              </a:rPr>
              <a:t> &lt;&lt; tests; // </a:t>
            </a:r>
            <a:r>
              <a:rPr lang="en-US" sz="2400" dirty="0">
                <a:solidFill>
                  <a:srgbClr val="FF0000"/>
                </a:solidFill>
                <a:latin typeface="Courier New" pitchFamily="49" charset="0"/>
                <a:ea typeface="ＭＳ Ｐゴシック" pitchFamily="34" charset="-128"/>
              </a:rPr>
              <a:t>not legal</a:t>
            </a:r>
            <a:endParaRPr lang="en-US" sz="2400" dirty="0">
              <a:solidFill>
                <a:srgbClr val="FF0000"/>
              </a:solidFill>
              <a:ea typeface="ＭＳ Ｐゴシック" pitchFamily="34" charset="-128"/>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0" y="981075"/>
            <a:ext cx="9144000" cy="5111750"/>
          </a:xfrm>
          <a:prstGeom prst="rect">
            <a:avLst/>
          </a:prstGeom>
          <a:noFill/>
          <a:ln w="9525">
            <a:noFill/>
            <a:miter lim="800000"/>
            <a:headEnd/>
            <a:tailEnd/>
          </a:ln>
        </p:spPr>
      </p:pic>
      <p:sp>
        <p:nvSpPr>
          <p:cNvPr id="12291" name="Text Box 3"/>
          <p:cNvSpPr txBox="1">
            <a:spLocks noChangeArrowheads="1"/>
          </p:cNvSpPr>
          <p:nvPr/>
        </p:nvSpPr>
        <p:spPr bwMode="auto">
          <a:xfrm>
            <a:off x="6127750" y="6237288"/>
            <a:ext cx="3016250" cy="457200"/>
          </a:xfrm>
          <a:prstGeom prst="rect">
            <a:avLst/>
          </a:prstGeom>
          <a:noFill/>
          <a:ln w="9525">
            <a:noFill/>
            <a:miter lim="800000"/>
            <a:headEnd/>
            <a:tailEnd/>
          </a:ln>
        </p:spPr>
        <p:txBody>
          <a:bodyPr wrap="none">
            <a:spAutoFit/>
          </a:bodyPr>
          <a:lstStyle/>
          <a:p>
            <a:r>
              <a:rPr lang="en-US" sz="2400" i="1"/>
              <a:t>(Program Continues)</a:t>
            </a:r>
          </a:p>
        </p:txBody>
      </p:sp>
      <p:sp>
        <p:nvSpPr>
          <p:cNvPr id="12292" name="Rectangle 4"/>
          <p:cNvSpPr>
            <a:spLocks noChangeArrowheads="1"/>
          </p:cNvSpPr>
          <p:nvPr/>
        </p:nvSpPr>
        <p:spPr bwMode="auto">
          <a:xfrm>
            <a:off x="0" y="228600"/>
            <a:ext cx="9144000" cy="908050"/>
          </a:xfrm>
          <a:prstGeom prst="rect">
            <a:avLst/>
          </a:prstGeom>
          <a:noFill/>
          <a:ln w="9525">
            <a:noFill/>
            <a:miter lim="800000"/>
            <a:headEnd/>
            <a:tailEnd/>
          </a:ln>
        </p:spPr>
        <p:txBody>
          <a:bodyPr anchor="ctr"/>
          <a:lstStyle/>
          <a:p>
            <a:pPr algn="ctr" eaLnBrk="0" hangingPunct="0"/>
            <a:r>
              <a:rPr lang="en-US" sz="3200" dirty="0"/>
              <a:t>Accessing Array Elements - example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296333" y="908050"/>
            <a:ext cx="8424862" cy="3600450"/>
          </a:xfrm>
          <a:prstGeom prst="rect">
            <a:avLst/>
          </a:prstGeom>
          <a:noFill/>
          <a:ln w="9525">
            <a:noFill/>
            <a:miter lim="800000"/>
            <a:headEnd/>
            <a:tailEnd/>
          </a:ln>
        </p:spPr>
      </p:pic>
      <p:sp>
        <p:nvSpPr>
          <p:cNvPr id="13315" name="Text Box 3"/>
          <p:cNvSpPr txBox="1">
            <a:spLocks noChangeArrowheads="1"/>
          </p:cNvSpPr>
          <p:nvPr/>
        </p:nvSpPr>
        <p:spPr bwMode="auto">
          <a:xfrm>
            <a:off x="304800" y="4419600"/>
            <a:ext cx="7924800" cy="822325"/>
          </a:xfrm>
          <a:prstGeom prst="rect">
            <a:avLst/>
          </a:prstGeom>
          <a:noFill/>
          <a:ln w="9525">
            <a:noFill/>
            <a:miter lim="800000"/>
            <a:headEnd/>
            <a:tailEnd/>
          </a:ln>
        </p:spPr>
        <p:txBody>
          <a:bodyPr>
            <a:spAutoFit/>
          </a:bodyPr>
          <a:lstStyle/>
          <a:p>
            <a:r>
              <a:rPr lang="en-US" sz="2400"/>
              <a:t>Here are the contents of the </a:t>
            </a:r>
            <a:r>
              <a:rPr lang="en-US" sz="2400">
                <a:latin typeface="Courier New" pitchFamily="49" charset="0"/>
              </a:rPr>
              <a:t>hours</a:t>
            </a:r>
            <a:r>
              <a:rPr lang="en-US" sz="2400"/>
              <a:t> array, with the values entered by the user in the example output:</a:t>
            </a:r>
          </a:p>
        </p:txBody>
      </p:sp>
      <p:pic>
        <p:nvPicPr>
          <p:cNvPr id="13316" name="Picture 4" descr="0707sowc copy"/>
          <p:cNvPicPr>
            <a:picLocks noChangeAspect="1" noChangeArrowheads="1"/>
          </p:cNvPicPr>
          <p:nvPr/>
        </p:nvPicPr>
        <p:blipFill>
          <a:blip r:embed="rId3" cstate="print"/>
          <a:srcRect/>
          <a:stretch>
            <a:fillRect/>
          </a:stretch>
        </p:blipFill>
        <p:spPr bwMode="auto">
          <a:xfrm>
            <a:off x="1143000" y="5486400"/>
            <a:ext cx="6188075" cy="1216025"/>
          </a:xfrm>
          <a:prstGeom prst="rect">
            <a:avLst/>
          </a:prstGeom>
          <a:noFill/>
          <a:ln w="9525">
            <a:noFill/>
            <a:miter lim="800000"/>
            <a:headEnd/>
            <a:tailEnd/>
          </a:ln>
        </p:spPr>
      </p:pic>
      <p:sp>
        <p:nvSpPr>
          <p:cNvPr id="13317" name="Rectangle 5"/>
          <p:cNvSpPr>
            <a:spLocks noChangeArrowheads="1"/>
          </p:cNvSpPr>
          <p:nvPr/>
        </p:nvSpPr>
        <p:spPr bwMode="auto">
          <a:xfrm>
            <a:off x="0" y="0"/>
            <a:ext cx="9144000" cy="908050"/>
          </a:xfrm>
          <a:prstGeom prst="rect">
            <a:avLst/>
          </a:prstGeom>
          <a:noFill/>
          <a:ln w="9525">
            <a:noFill/>
            <a:miter lim="800000"/>
            <a:headEnd/>
            <a:tailEnd/>
          </a:ln>
        </p:spPr>
        <p:txBody>
          <a:bodyPr anchor="ctr"/>
          <a:lstStyle/>
          <a:p>
            <a:pPr algn="ctr" eaLnBrk="0" hangingPunct="0"/>
            <a:r>
              <a:rPr lang="en-US" sz="3200"/>
              <a:t>Accessing Array Elements - example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4000" b="1" dirty="0"/>
              <a:t>Accessing Array Contents</a:t>
            </a:r>
          </a:p>
        </p:txBody>
      </p:sp>
      <p:sp>
        <p:nvSpPr>
          <p:cNvPr id="14339" name="Rectangle 3"/>
          <p:cNvSpPr>
            <a:spLocks noGrp="1" noChangeArrowheads="1"/>
          </p:cNvSpPr>
          <p:nvPr>
            <p:ph idx="1"/>
          </p:nvPr>
        </p:nvSpPr>
        <p:spPr>
          <a:xfrm>
            <a:off x="457200" y="1981200"/>
            <a:ext cx="8078788" cy="4114800"/>
          </a:xfrm>
        </p:spPr>
        <p:txBody>
          <a:bodyPr/>
          <a:lstStyle/>
          <a:p>
            <a:r>
              <a:rPr lang="en-US" dirty="0"/>
              <a:t>Can access element with a constant or literal subscript:</a:t>
            </a:r>
          </a:p>
          <a:p>
            <a:pPr lvl="1">
              <a:buFontTx/>
              <a:buNone/>
            </a:pPr>
            <a:r>
              <a:rPr lang="en-US" dirty="0">
                <a:ea typeface="ＭＳ Ｐゴシック" pitchFamily="34" charset="-128"/>
              </a:rPr>
              <a:t>	</a:t>
            </a:r>
            <a:r>
              <a:rPr lang="en-US" dirty="0" err="1">
                <a:latin typeface="Courier New" pitchFamily="49" charset="0"/>
                <a:ea typeface="ＭＳ Ｐゴシック" pitchFamily="34" charset="-128"/>
              </a:rPr>
              <a:t>cout</a:t>
            </a:r>
            <a:r>
              <a:rPr lang="en-US" dirty="0">
                <a:latin typeface="Courier New" pitchFamily="49" charset="0"/>
                <a:ea typeface="ＭＳ Ｐゴシック" pitchFamily="34" charset="-128"/>
              </a:rPr>
              <a:t> &lt;&lt; tests[</a:t>
            </a:r>
            <a:r>
              <a:rPr lang="en-US" dirty="0">
                <a:highlight>
                  <a:srgbClr val="FFFF00"/>
                </a:highlight>
                <a:latin typeface="Courier New" pitchFamily="49" charset="0"/>
                <a:ea typeface="ＭＳ Ｐゴシック" pitchFamily="34" charset="-128"/>
              </a:rPr>
              <a:t>3</a:t>
            </a:r>
            <a:r>
              <a:rPr lang="en-US" dirty="0">
                <a:latin typeface="Courier New" pitchFamily="49" charset="0"/>
                <a:ea typeface="ＭＳ Ｐゴシック" pitchFamily="34" charset="-128"/>
              </a:rPr>
              <a:t>] &lt;&lt; </a:t>
            </a:r>
            <a:r>
              <a:rPr lang="en-US" dirty="0" err="1">
                <a:latin typeface="Courier New" pitchFamily="49" charset="0"/>
                <a:ea typeface="ＭＳ Ｐゴシック" pitchFamily="34" charset="-128"/>
              </a:rPr>
              <a:t>endl</a:t>
            </a:r>
            <a:r>
              <a:rPr lang="en-US" dirty="0">
                <a:latin typeface="Courier New" pitchFamily="49" charset="0"/>
                <a:ea typeface="ＭＳ Ｐゴシック" pitchFamily="34" charset="-128"/>
              </a:rPr>
              <a:t>;</a:t>
            </a:r>
            <a:br>
              <a:rPr lang="en-US" dirty="0">
                <a:latin typeface="Courier New" pitchFamily="49" charset="0"/>
                <a:ea typeface="ＭＳ Ｐゴシック" pitchFamily="34" charset="-128"/>
              </a:rPr>
            </a:br>
            <a:endParaRPr lang="en-US" dirty="0">
              <a:latin typeface="Courier New" pitchFamily="49" charset="0"/>
              <a:ea typeface="ＭＳ Ｐゴシック" pitchFamily="34" charset="-128"/>
            </a:endParaRPr>
          </a:p>
          <a:p>
            <a:r>
              <a:rPr lang="en-US" dirty="0"/>
              <a:t>Can use integer expression as subscript:</a:t>
            </a:r>
          </a:p>
          <a:p>
            <a:pPr lvl="1">
              <a:buClr>
                <a:schemeClr val="tx1"/>
              </a:buClr>
              <a:buFontTx/>
              <a:buNone/>
            </a:pPr>
            <a:r>
              <a:rPr lang="en-US" dirty="0">
                <a:ea typeface="ＭＳ Ｐゴシック" pitchFamily="34" charset="-128"/>
              </a:rPr>
              <a:t>	</a:t>
            </a:r>
            <a:r>
              <a:rPr lang="en-US" dirty="0" err="1">
                <a:latin typeface="Courier New" pitchFamily="49" charset="0"/>
                <a:ea typeface="ＭＳ Ｐゴシック" pitchFamily="34" charset="-128"/>
              </a:rPr>
              <a:t>int</a:t>
            </a:r>
            <a:r>
              <a:rPr lang="en-US" dirty="0">
                <a:latin typeface="Courier New" pitchFamily="49" charset="0"/>
                <a:ea typeface="ＭＳ Ｐゴシック" pitchFamily="34" charset="-128"/>
              </a:rPr>
              <a:t> </a:t>
            </a:r>
            <a:r>
              <a:rPr lang="en-US" dirty="0" err="1">
                <a:highlight>
                  <a:srgbClr val="FFFF00"/>
                </a:highlight>
                <a:latin typeface="Courier New" pitchFamily="49" charset="0"/>
                <a:ea typeface="ＭＳ Ｐゴシック" pitchFamily="34" charset="-128"/>
              </a:rPr>
              <a:t>i</a:t>
            </a:r>
            <a:r>
              <a:rPr lang="en-US" dirty="0">
                <a:latin typeface="Courier New" pitchFamily="49" charset="0"/>
                <a:ea typeface="ＭＳ Ｐゴシック" pitchFamily="34" charset="-128"/>
              </a:rPr>
              <a:t> = 5;</a:t>
            </a:r>
          </a:p>
          <a:p>
            <a:pPr lvl="1">
              <a:buClr>
                <a:schemeClr val="tx1"/>
              </a:buClr>
              <a:buFontTx/>
              <a:buNone/>
            </a:pPr>
            <a:r>
              <a:rPr lang="en-US" dirty="0">
                <a:latin typeface="Courier New" pitchFamily="49" charset="0"/>
                <a:ea typeface="ＭＳ Ｐゴシック" pitchFamily="34" charset="-128"/>
              </a:rPr>
              <a:t>	</a:t>
            </a:r>
            <a:r>
              <a:rPr lang="en-US" dirty="0" err="1">
                <a:latin typeface="Courier New" pitchFamily="49" charset="0"/>
                <a:ea typeface="ＭＳ Ｐゴシック" pitchFamily="34" charset="-128"/>
              </a:rPr>
              <a:t>cout</a:t>
            </a:r>
            <a:r>
              <a:rPr lang="en-US" dirty="0">
                <a:latin typeface="Courier New" pitchFamily="49" charset="0"/>
                <a:ea typeface="ＭＳ Ｐゴシック" pitchFamily="34" charset="-128"/>
              </a:rPr>
              <a:t> &lt;&lt; tests[</a:t>
            </a:r>
            <a:r>
              <a:rPr lang="en-US" dirty="0" err="1">
                <a:highlight>
                  <a:srgbClr val="FFFF00"/>
                </a:highlight>
                <a:latin typeface="Courier New" pitchFamily="49" charset="0"/>
                <a:ea typeface="ＭＳ Ｐゴシック" pitchFamily="34" charset="-128"/>
              </a:rPr>
              <a:t>i</a:t>
            </a:r>
            <a:r>
              <a:rPr lang="en-US" dirty="0">
                <a:latin typeface="Courier New" pitchFamily="49" charset="0"/>
                <a:ea typeface="ＭＳ Ｐゴシック" pitchFamily="34" charset="-128"/>
              </a:rPr>
              <a:t>] &lt;&lt; </a:t>
            </a:r>
            <a:r>
              <a:rPr lang="en-US" dirty="0" err="1">
                <a:latin typeface="Courier New" pitchFamily="49" charset="0"/>
                <a:ea typeface="ＭＳ Ｐゴシック" pitchFamily="34" charset="-128"/>
              </a:rPr>
              <a:t>endl</a:t>
            </a:r>
            <a:r>
              <a:rPr lang="en-US" dirty="0">
                <a:latin typeface="Courier New" pitchFamily="49" charset="0"/>
                <a:ea typeface="ＭＳ Ｐゴシック" pitchFamily="34" charset="-128"/>
              </a:rPr>
              <a: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609600"/>
            <a:ext cx="8229600" cy="1143000"/>
          </a:xfrm>
        </p:spPr>
        <p:txBody>
          <a:bodyPr>
            <a:normAutofit fontScale="90000"/>
          </a:bodyPr>
          <a:lstStyle/>
          <a:p>
            <a:r>
              <a:rPr lang="en-US" b="1" dirty="0"/>
              <a:t>Using a Loop to Step Through </a:t>
            </a:r>
            <a:br>
              <a:rPr lang="en-US" b="1" dirty="0"/>
            </a:br>
            <a:r>
              <a:rPr lang="en-US" b="1" dirty="0"/>
              <a:t>an Array</a:t>
            </a:r>
          </a:p>
        </p:txBody>
      </p:sp>
      <p:sp>
        <p:nvSpPr>
          <p:cNvPr id="15363" name="Rectangle 3"/>
          <p:cNvSpPr>
            <a:spLocks noGrp="1" noChangeArrowheads="1"/>
          </p:cNvSpPr>
          <p:nvPr>
            <p:ph idx="1"/>
          </p:nvPr>
        </p:nvSpPr>
        <p:spPr>
          <a:xfrm>
            <a:off x="533400" y="1981200"/>
            <a:ext cx="8229600" cy="1600200"/>
          </a:xfrm>
        </p:spPr>
        <p:txBody>
          <a:bodyPr/>
          <a:lstStyle/>
          <a:p>
            <a:pPr>
              <a:buNone/>
            </a:pPr>
            <a:r>
              <a:rPr lang="en-US" dirty="0"/>
              <a:t>Example – The following code defines an array, </a:t>
            </a:r>
            <a:r>
              <a:rPr lang="en-US" dirty="0">
                <a:latin typeface="Courier New" pitchFamily="49" charset="0"/>
              </a:rPr>
              <a:t>numbers</a:t>
            </a:r>
            <a:r>
              <a:rPr lang="en-US" dirty="0"/>
              <a:t>, and assigns 99 to each element:</a:t>
            </a:r>
          </a:p>
        </p:txBody>
      </p:sp>
      <p:sp>
        <p:nvSpPr>
          <p:cNvPr id="15364" name="Text Box 4"/>
          <p:cNvSpPr txBox="1">
            <a:spLocks noChangeArrowheads="1"/>
          </p:cNvSpPr>
          <p:nvPr/>
        </p:nvSpPr>
        <p:spPr bwMode="auto">
          <a:xfrm>
            <a:off x="457200" y="3581400"/>
            <a:ext cx="8686800" cy="1785104"/>
          </a:xfrm>
          <a:prstGeom prst="rect">
            <a:avLst/>
          </a:prstGeom>
          <a:noFill/>
          <a:ln w="9525">
            <a:noFill/>
            <a:miter lim="800000"/>
            <a:headEnd/>
            <a:tailEnd/>
          </a:ln>
        </p:spPr>
        <p:txBody>
          <a:bodyPr wrap="square">
            <a:spAutoFit/>
          </a:bodyPr>
          <a:lstStyle/>
          <a:p>
            <a:r>
              <a:rPr lang="en-US" sz="2200" dirty="0">
                <a:latin typeface="Courier New" pitchFamily="49" charset="0"/>
              </a:rPr>
              <a:t>const </a:t>
            </a:r>
            <a:r>
              <a:rPr lang="en-US" sz="2200" dirty="0" err="1">
                <a:latin typeface="Courier New" pitchFamily="49" charset="0"/>
              </a:rPr>
              <a:t>int</a:t>
            </a:r>
            <a:r>
              <a:rPr lang="en-US" sz="2200" dirty="0">
                <a:latin typeface="Courier New" pitchFamily="49" charset="0"/>
              </a:rPr>
              <a:t> ARRAY_SIZE = 5;</a:t>
            </a:r>
          </a:p>
          <a:p>
            <a:r>
              <a:rPr lang="en-US" sz="2200" dirty="0" err="1">
                <a:latin typeface="Courier New" pitchFamily="49" charset="0"/>
              </a:rPr>
              <a:t>int</a:t>
            </a:r>
            <a:r>
              <a:rPr lang="en-US" sz="2200" dirty="0">
                <a:latin typeface="Courier New" pitchFamily="49" charset="0"/>
              </a:rPr>
              <a:t> numbers[ARRAY_SIZE];</a:t>
            </a:r>
            <a:br>
              <a:rPr lang="en-US" sz="2200" dirty="0">
                <a:latin typeface="Courier New" pitchFamily="49" charset="0"/>
              </a:rPr>
            </a:br>
            <a:endParaRPr lang="en-US" sz="2200" dirty="0">
              <a:latin typeface="Courier New" pitchFamily="49" charset="0"/>
            </a:endParaRPr>
          </a:p>
          <a:p>
            <a:r>
              <a:rPr lang="en-US" sz="2200" dirty="0">
                <a:latin typeface="Courier New" pitchFamily="49" charset="0"/>
              </a:rPr>
              <a:t>for (</a:t>
            </a:r>
            <a:r>
              <a:rPr lang="en-US" sz="2200" dirty="0" err="1">
                <a:latin typeface="Courier New" pitchFamily="49" charset="0"/>
              </a:rPr>
              <a:t>int</a:t>
            </a:r>
            <a:r>
              <a:rPr lang="en-US" sz="2200" dirty="0">
                <a:latin typeface="Courier New" pitchFamily="49" charset="0"/>
              </a:rPr>
              <a:t> count = 0; count &lt; ARRAY_SIZE; count++)</a:t>
            </a:r>
          </a:p>
          <a:p>
            <a:r>
              <a:rPr lang="en-US" sz="2200" dirty="0">
                <a:latin typeface="Courier New" pitchFamily="49" charset="0"/>
              </a:rPr>
              <a:t>     numbers[count] = 99;</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A Closer Look At the Loop</a:t>
            </a:r>
          </a:p>
        </p:txBody>
      </p:sp>
      <p:pic>
        <p:nvPicPr>
          <p:cNvPr id="16387" name="Picture 3" descr="0708sowc copy"/>
          <p:cNvPicPr>
            <a:picLocks noChangeAspect="1" noChangeArrowheads="1"/>
          </p:cNvPicPr>
          <p:nvPr/>
        </p:nvPicPr>
        <p:blipFill>
          <a:blip r:embed="rId2" cstate="print"/>
          <a:srcRect/>
          <a:stretch>
            <a:fillRect/>
          </a:stretch>
        </p:blipFill>
        <p:spPr bwMode="auto">
          <a:xfrm>
            <a:off x="228600" y="1524000"/>
            <a:ext cx="8640762" cy="4103687"/>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1" dirty="0"/>
              <a:t>Default Initialization</a:t>
            </a:r>
          </a:p>
        </p:txBody>
      </p:sp>
      <p:sp>
        <p:nvSpPr>
          <p:cNvPr id="17411" name="Rectangle 3"/>
          <p:cNvSpPr>
            <a:spLocks noGrp="1" noChangeArrowheads="1"/>
          </p:cNvSpPr>
          <p:nvPr>
            <p:ph idx="1"/>
          </p:nvPr>
        </p:nvSpPr>
        <p:spPr>
          <a:xfrm>
            <a:off x="457200" y="1600200"/>
            <a:ext cx="8148638" cy="4525963"/>
          </a:xfrm>
        </p:spPr>
        <p:txBody>
          <a:bodyPr/>
          <a:lstStyle/>
          <a:p>
            <a:r>
              <a:rPr lang="en-US"/>
              <a:t>Global array </a:t>
            </a:r>
            <a:r>
              <a:rPr lang="en-US">
                <a:sym typeface="Wingdings" pitchFamily="2" charset="2"/>
              </a:rPr>
              <a:t> all elements initialized to </a:t>
            </a:r>
            <a:r>
              <a:rPr lang="en-US">
                <a:latin typeface="Courier New" pitchFamily="49" charset="0"/>
                <a:sym typeface="Wingdings" pitchFamily="2" charset="2"/>
              </a:rPr>
              <a:t>0</a:t>
            </a:r>
            <a:r>
              <a:rPr lang="en-US">
                <a:sym typeface="Wingdings" pitchFamily="2" charset="2"/>
              </a:rPr>
              <a:t> by default</a:t>
            </a:r>
            <a:br>
              <a:rPr lang="en-US">
                <a:sym typeface="Wingdings" pitchFamily="2" charset="2"/>
              </a:rPr>
            </a:br>
            <a:endParaRPr lang="en-US">
              <a:sym typeface="Wingdings" pitchFamily="2" charset="2"/>
            </a:endParaRPr>
          </a:p>
          <a:p>
            <a:r>
              <a:rPr lang="en-US">
                <a:sym typeface="Wingdings" pitchFamily="2" charset="2"/>
              </a:rPr>
              <a:t>Local array  all elements </a:t>
            </a:r>
            <a:r>
              <a:rPr lang="en-US" i="1">
                <a:sym typeface="Wingdings" pitchFamily="2" charset="2"/>
              </a:rPr>
              <a:t>uninitialized</a:t>
            </a:r>
            <a:r>
              <a:rPr lang="en-US">
                <a:sym typeface="Wingdings" pitchFamily="2" charset="2"/>
              </a:rPr>
              <a:t> by default</a:t>
            </a:r>
            <a:endParaRPr lang="en-US">
              <a:latin typeface="Courier New" pitchFamily="49"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765175"/>
          </a:xfrm>
          <a:prstGeom prst="rect">
            <a:avLst/>
          </a:prstGeom>
          <a:noFill/>
          <a:ln w="9525">
            <a:noFill/>
            <a:miter lim="800000"/>
            <a:headEnd/>
            <a:tailEnd/>
          </a:ln>
        </p:spPr>
        <p:txBody>
          <a:bodyPr anchor="b"/>
          <a:lstStyle/>
          <a:p>
            <a:pPr algn="ctr" eaLnBrk="0" hangingPunct="0"/>
            <a:r>
              <a:rPr lang="en-US" sz="3200"/>
              <a:t>In-class Exercise</a:t>
            </a:r>
          </a:p>
        </p:txBody>
      </p:sp>
      <p:sp>
        <p:nvSpPr>
          <p:cNvPr id="43011" name="Rectangle 3"/>
          <p:cNvSpPr>
            <a:spLocks noChangeArrowheads="1"/>
          </p:cNvSpPr>
          <p:nvPr/>
        </p:nvSpPr>
        <p:spPr bwMode="auto">
          <a:xfrm>
            <a:off x="685800" y="1752600"/>
            <a:ext cx="8294688" cy="4572000"/>
          </a:xfrm>
          <a:prstGeom prst="rect">
            <a:avLst/>
          </a:prstGeom>
          <a:noFill/>
          <a:ln w="9525">
            <a:noFill/>
            <a:miter lim="800000"/>
            <a:headEnd/>
            <a:tailEnd/>
          </a:ln>
        </p:spPr>
        <p:txBody>
          <a:bodyPr rIns="0"/>
          <a:lstStyle/>
          <a:p>
            <a:pPr marL="342900" indent="-342900" eaLnBrk="0" hangingPunct="0">
              <a:spcBef>
                <a:spcPct val="20000"/>
              </a:spcBef>
              <a:buFontTx/>
              <a:buChar char="•"/>
            </a:pPr>
            <a:r>
              <a:rPr lang="en-US" sz="2400" dirty="0"/>
              <a:t>Exercise (3) : Pg. 259 </a:t>
            </a:r>
          </a:p>
          <a:p>
            <a:pPr marL="342900" indent="-342900" eaLnBrk="0" hangingPunct="0">
              <a:spcBef>
                <a:spcPct val="20000"/>
              </a:spcBef>
              <a:buFontTx/>
              <a:buChar char="•"/>
            </a:pPr>
            <a:r>
              <a:rPr lang="en-US" sz="2400" dirty="0"/>
              <a:t>Exercise (34 : Pg. 259 - pg. 260</a:t>
            </a:r>
          </a:p>
          <a:p>
            <a:pPr eaLnBrk="0" hangingPunct="0">
              <a:spcBef>
                <a:spcPct val="20000"/>
              </a:spcBef>
            </a:pPr>
            <a:endParaRPr lang="en-US" dirty="0"/>
          </a:p>
          <a:p>
            <a:pPr marL="342900" indent="-342900" eaLnBrk="0" hangingPunct="0">
              <a:spcBef>
                <a:spcPct val="20000"/>
              </a:spcBef>
              <a:buFontTx/>
              <a:buChar char="•"/>
            </a:pPr>
            <a:endParaRPr lang="en-US" dirty="0"/>
          </a:p>
          <a:p>
            <a:pPr marL="342900" indent="-342900" eaLnBrk="0" hangingPunct="0">
              <a:spcBef>
                <a:spcPct val="20000"/>
              </a:spcBef>
            </a:pPr>
            <a:endParaRPr lang="en-US" dirty="0"/>
          </a:p>
          <a:p>
            <a:pPr marL="342900" indent="-342900" eaLnBrk="0" hangingPunct="0">
              <a:spcBef>
                <a:spcPct val="20000"/>
              </a:spcBef>
              <a:buFontTx/>
              <a:buChar char="•"/>
            </a:pPr>
            <a:endParaRPr lang="en-US" dirty="0"/>
          </a:p>
          <a:p>
            <a:pPr marL="342900" indent="-342900" eaLnBrk="0" hangingPunct="0">
              <a:spcBef>
                <a:spcPct val="20000"/>
              </a:spcBef>
            </a:pPr>
            <a:endParaRPr lang="en-US" dirty="0"/>
          </a:p>
          <a:p>
            <a:pPr marL="342900" indent="-342900" eaLnBrk="0" hangingPunct="0">
              <a:spcBef>
                <a:spcPct val="20000"/>
              </a:spcBef>
              <a:buFontTx/>
              <a:buChar char="•"/>
            </a:pPr>
            <a:endParaRPr lang="en-US" dirty="0"/>
          </a:p>
        </p:txBody>
      </p:sp>
      <p:sp>
        <p:nvSpPr>
          <p:cNvPr id="2" name="Rounded Rectangle 1"/>
          <p:cNvSpPr/>
          <p:nvPr/>
        </p:nvSpPr>
        <p:spPr>
          <a:xfrm>
            <a:off x="609600" y="1066800"/>
            <a:ext cx="2971800" cy="6096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Exercise 9.10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609600"/>
            <a:ext cx="8229600" cy="1143000"/>
          </a:xfrm>
        </p:spPr>
        <p:txBody>
          <a:bodyPr/>
          <a:lstStyle/>
          <a:p>
            <a:r>
              <a:rPr lang="en-US" b="1" dirty="0"/>
              <a:t>No Bounds Checking in C++</a:t>
            </a:r>
          </a:p>
        </p:txBody>
      </p:sp>
      <p:sp>
        <p:nvSpPr>
          <p:cNvPr id="19459" name="Rectangle 3"/>
          <p:cNvSpPr>
            <a:spLocks noGrp="1" noChangeArrowheads="1"/>
          </p:cNvSpPr>
          <p:nvPr>
            <p:ph idx="1"/>
          </p:nvPr>
        </p:nvSpPr>
        <p:spPr>
          <a:xfrm>
            <a:off x="457200" y="1981200"/>
            <a:ext cx="8153400" cy="4114800"/>
          </a:xfrm>
        </p:spPr>
        <p:txBody>
          <a:bodyPr/>
          <a:lstStyle/>
          <a:p>
            <a:r>
              <a:rPr lang="en-US" dirty="0"/>
              <a:t>When you use a value as an array subscript, </a:t>
            </a:r>
            <a:r>
              <a:rPr lang="en-US" dirty="0">
                <a:highlight>
                  <a:srgbClr val="FFFF00"/>
                </a:highlight>
              </a:rPr>
              <a:t>C++ does not check it to make sure it is a </a:t>
            </a:r>
            <a:r>
              <a:rPr lang="en-US" i="1" dirty="0">
                <a:highlight>
                  <a:srgbClr val="FFFF00"/>
                </a:highlight>
              </a:rPr>
              <a:t>valid</a:t>
            </a:r>
            <a:r>
              <a:rPr lang="en-US" dirty="0">
                <a:highlight>
                  <a:srgbClr val="FFFF00"/>
                </a:highlight>
              </a:rPr>
              <a:t> subscript</a:t>
            </a:r>
            <a:r>
              <a:rPr lang="en-US" dirty="0"/>
              <a:t>.</a:t>
            </a:r>
            <a:br>
              <a:rPr lang="en-US" dirty="0"/>
            </a:br>
            <a:endParaRPr lang="en-US" dirty="0"/>
          </a:p>
          <a:p>
            <a:r>
              <a:rPr lang="en-US" dirty="0"/>
              <a:t>In other words, you can </a:t>
            </a:r>
            <a:r>
              <a:rPr lang="en-US" dirty="0">
                <a:highlight>
                  <a:srgbClr val="FFFF00"/>
                </a:highlight>
              </a:rPr>
              <a:t>use subscripts that are beyond the bounds </a:t>
            </a:r>
            <a:r>
              <a:rPr lang="en-US" dirty="0"/>
              <a:t>of the array.</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0" y="228600"/>
            <a:ext cx="5486400" cy="685800"/>
          </a:xfrm>
          <a:prstGeom prst="rect">
            <a:avLst/>
          </a:prstGeom>
          <a:noFill/>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Cambria" pitchFamily="18" charset="0"/>
                <a:ea typeface="+mj-ea"/>
                <a:cs typeface="+mj-cs"/>
              </a:rPr>
              <a:t>Array</a:t>
            </a:r>
          </a:p>
        </p:txBody>
      </p:sp>
      <p:sp>
        <p:nvSpPr>
          <p:cNvPr id="3" name="Subtitle 2"/>
          <p:cNvSpPr txBox="1">
            <a:spLocks/>
          </p:cNvSpPr>
          <p:nvPr/>
        </p:nvSpPr>
        <p:spPr>
          <a:xfrm>
            <a:off x="1143000" y="990600"/>
            <a:ext cx="5486400" cy="82558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800" b="1" i="0" u="none" strike="noStrike" kern="1200" cap="none" spc="0" normalizeH="0" baseline="0" noProof="0" dirty="0">
                <a:ln>
                  <a:noFill/>
                </a:ln>
                <a:solidFill>
                  <a:schemeClr val="tx1"/>
                </a:solidFill>
                <a:effectLst/>
                <a:uLnTx/>
                <a:uFillTx/>
                <a:latin typeface="Cambria" pitchFamily="18" charset="0"/>
                <a:ea typeface="+mn-ea"/>
                <a:cs typeface="+mn-cs"/>
              </a:rPr>
              <a:t>Contents:</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Cambria" pitchFamily="18" charset="0"/>
                <a:ea typeface="+mn-ea"/>
                <a:cs typeface="+mn-cs"/>
              </a:rPr>
              <a:t> </a:t>
            </a:r>
            <a:r>
              <a:rPr kumimoji="0" lang="en-US" sz="2400" b="0" i="0" u="none" strike="noStrike" kern="1200" cap="none" spc="0" normalizeH="0" baseline="0" noProof="0" dirty="0">
                <a:ln>
                  <a:noFill/>
                </a:ln>
                <a:solidFill>
                  <a:schemeClr val="tx1"/>
                </a:solidFill>
                <a:effectLst/>
                <a:uLnTx/>
                <a:uFillTx/>
                <a:latin typeface="+mj-lt"/>
                <a:ea typeface="+mn-ea"/>
                <a:cs typeface="+mn-cs"/>
              </a:rPr>
              <a:t>Introduction</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 Array Declaration</a:t>
            </a:r>
          </a:p>
          <a:p>
            <a:pPr marL="742950" lvl="1" indent="-285750" eaLnBrk="0" fontAlgn="base" hangingPunct="0">
              <a:spcBef>
                <a:spcPct val="20000"/>
              </a:spcBef>
              <a:spcAft>
                <a:spcPct val="0"/>
              </a:spcAft>
              <a:buFont typeface="Arial" pitchFamily="34" charset="0"/>
              <a:buChar char="•"/>
            </a:pPr>
            <a:r>
              <a:rPr lang="en-US" sz="2400" dirty="0">
                <a:latin typeface="+mj-lt"/>
              </a:rPr>
              <a:t> Memory Layout</a:t>
            </a:r>
            <a:endParaRPr kumimoji="0" lang="en-US" sz="2400" b="0" i="0" u="none" strike="noStrike" kern="1200" cap="none" spc="0" normalizeH="0" baseline="0" noProof="0" dirty="0">
              <a:ln>
                <a:noFill/>
              </a:ln>
              <a:solidFill>
                <a:schemeClr val="tx1"/>
              </a:solidFill>
              <a:effectLst/>
              <a:uLnTx/>
              <a:uFillTx/>
              <a:latin typeface="+mj-lt"/>
              <a:ea typeface="+mn-ea"/>
              <a:cs typeface="+mn-cs"/>
            </a:endParaRPr>
          </a:p>
          <a:p>
            <a:pPr marL="742950" lvl="1" indent="-285750" eaLnBrk="0" fontAlgn="base" hangingPunct="0">
              <a:spcBef>
                <a:spcPct val="20000"/>
              </a:spcBef>
              <a:spcAft>
                <a:spcPct val="0"/>
              </a:spcAft>
              <a:buFont typeface="Arial" pitchFamily="34" charset="0"/>
              <a:buChar char="•"/>
            </a:pPr>
            <a:r>
              <a:rPr lang="en-US" sz="2400" dirty="0">
                <a:latin typeface="+mj-lt"/>
              </a:rPr>
              <a:t> Terminology</a:t>
            </a:r>
            <a:endParaRPr kumimoji="0" lang="en-US" sz="2400" b="0" i="0" u="none" strike="noStrike" kern="1200" cap="none" spc="0" normalizeH="0" baseline="0" noProof="0" dirty="0">
              <a:ln>
                <a:noFill/>
              </a:ln>
              <a:solidFill>
                <a:schemeClr val="tx1"/>
              </a:solidFill>
              <a:effectLst/>
              <a:uLnTx/>
              <a:uFillTx/>
              <a:latin typeface="+mj-lt"/>
              <a:ea typeface="+mn-ea"/>
              <a:cs typeface="+mn-cs"/>
            </a:endParaRPr>
          </a:p>
          <a:p>
            <a:pPr marL="742950" lvl="1" indent="-285750" eaLnBrk="0" fontAlgn="base" hangingPunct="0">
              <a:spcBef>
                <a:spcPct val="20000"/>
              </a:spcBef>
              <a:spcAft>
                <a:spcPct val="0"/>
              </a:spcAft>
              <a:buFont typeface="Arial" pitchFamily="34" charset="0"/>
              <a:buChar char="•"/>
              <a:defRPr/>
            </a:pPr>
            <a:r>
              <a:rPr kumimoji="0" lang="en-US" sz="2400" b="0" i="0" u="none" strike="noStrike" kern="1200" cap="none" spc="0" normalizeH="0" baseline="0" noProof="0" dirty="0">
                <a:ln>
                  <a:noFill/>
                </a:ln>
                <a:solidFill>
                  <a:schemeClr val="tx1"/>
                </a:solidFill>
                <a:effectLst/>
                <a:uLnTx/>
                <a:uFillTx/>
                <a:latin typeface="+mj-lt"/>
                <a:ea typeface="+mn-ea"/>
                <a:cs typeface="+mn-cs"/>
              </a:rPr>
              <a:t> </a:t>
            </a:r>
            <a:r>
              <a:rPr lang="en-US" sz="2400" dirty="0">
                <a:latin typeface="+mj-lt"/>
              </a:rPr>
              <a:t>Accessing Array Elements</a:t>
            </a:r>
          </a:p>
          <a:p>
            <a:pPr marL="742950" lvl="1" indent="-285750" eaLnBrk="0" fontAlgn="base" hangingPunct="0">
              <a:spcBef>
                <a:spcPct val="20000"/>
              </a:spcBef>
              <a:spcAft>
                <a:spcPct val="0"/>
              </a:spcAft>
              <a:buFont typeface="Arial" pitchFamily="34" charset="0"/>
              <a:buChar char="•"/>
              <a:defRPr/>
            </a:pPr>
            <a:r>
              <a:rPr lang="en-US" sz="2400" dirty="0">
                <a:latin typeface="+mj-lt"/>
              </a:rPr>
              <a:t> Array Initialization</a:t>
            </a:r>
          </a:p>
          <a:p>
            <a:pPr marL="742950" lvl="1" indent="-285750" eaLnBrk="0" fontAlgn="base" hangingPunct="0">
              <a:spcBef>
                <a:spcPct val="20000"/>
              </a:spcBef>
              <a:spcAft>
                <a:spcPct val="0"/>
              </a:spcAft>
              <a:buFont typeface="Arial" pitchFamily="34" charset="0"/>
              <a:buChar char="•"/>
              <a:defRPr/>
            </a:pPr>
            <a:r>
              <a:rPr lang="en-US" sz="2400" dirty="0">
                <a:latin typeface="+mj-lt"/>
              </a:rPr>
              <a:t> Processing Array Contents</a:t>
            </a:r>
          </a:p>
          <a:p>
            <a:pPr marL="742950" lvl="1" indent="-285750" eaLnBrk="0" fontAlgn="base" hangingPunct="0">
              <a:spcBef>
                <a:spcPct val="20000"/>
              </a:spcBef>
              <a:spcAft>
                <a:spcPct val="0"/>
              </a:spcAft>
              <a:buFont typeface="Arial" pitchFamily="34" charset="0"/>
              <a:buChar char="•"/>
              <a:defRPr/>
            </a:pPr>
            <a:r>
              <a:rPr lang="en-US" sz="2400" dirty="0">
                <a:latin typeface="+mj-lt"/>
              </a:rPr>
              <a:t> Array Assignment</a:t>
            </a:r>
          </a:p>
          <a:p>
            <a:pPr marL="742950" lvl="1" indent="-285750" eaLnBrk="0" fontAlgn="base" hangingPunct="0">
              <a:spcBef>
                <a:spcPct val="20000"/>
              </a:spcBef>
              <a:spcAft>
                <a:spcPct val="0"/>
              </a:spcAft>
              <a:buFont typeface="Arial" pitchFamily="34" charset="0"/>
              <a:buChar char="•"/>
              <a:defRPr/>
            </a:pPr>
            <a:r>
              <a:rPr lang="en-US" sz="2400" dirty="0">
                <a:latin typeface="+mj-lt"/>
              </a:rPr>
              <a:t> Arrays as Function Arguments</a:t>
            </a:r>
          </a:p>
          <a:p>
            <a:pPr marL="742950" lvl="1" indent="-285750" eaLnBrk="0" fontAlgn="base" hangingPunct="0">
              <a:spcBef>
                <a:spcPct val="20000"/>
              </a:spcBef>
              <a:spcAft>
                <a:spcPct val="0"/>
              </a:spcAft>
              <a:buFont typeface="Arial" pitchFamily="34" charset="0"/>
              <a:buChar char="•"/>
              <a:defRPr/>
            </a:pPr>
            <a:r>
              <a:rPr lang="en-US" sz="2400" dirty="0">
                <a:latin typeface="+mj-lt"/>
              </a:rPr>
              <a:t> Two-Dimensional Arrays</a:t>
            </a:r>
          </a:p>
          <a:p>
            <a:pPr marL="742950" lvl="1" indent="-285750" eaLnBrk="0" fontAlgn="base" hangingPunct="0">
              <a:spcBef>
                <a:spcPct val="20000"/>
              </a:spcBef>
              <a:spcAft>
                <a:spcPct val="0"/>
              </a:spcAft>
              <a:buFont typeface="Arial" pitchFamily="34" charset="0"/>
              <a:buChar char="•"/>
              <a:defRPr/>
            </a:pPr>
            <a:r>
              <a:rPr kumimoji="0" lang="en-US" sz="2400" i="0" u="none" strike="noStrike" kern="1200" cap="none" spc="0" normalizeH="0" baseline="0" noProof="0" dirty="0">
                <a:ln>
                  <a:noFill/>
                </a:ln>
                <a:solidFill>
                  <a:schemeClr val="tx1"/>
                </a:solidFill>
                <a:effectLst/>
                <a:uLnTx/>
                <a:uFillTx/>
                <a:latin typeface="+mj-lt"/>
                <a:ea typeface="+mn-ea"/>
                <a:cs typeface="+mn-cs"/>
              </a:rPr>
              <a:t> Array of Strings</a:t>
            </a:r>
          </a:p>
        </p:txBody>
      </p:sp>
    </p:spTree>
    <p:extLst>
      <p:ext uri="{BB962C8B-B14F-4D97-AF65-F5344CB8AC3E}">
        <p14:creationId xmlns:p14="http://schemas.microsoft.com/office/powerpoint/2010/main" val="1876984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Example</a:t>
            </a:r>
          </a:p>
        </p:txBody>
      </p:sp>
      <p:sp>
        <p:nvSpPr>
          <p:cNvPr id="20483" name="Rectangle 3"/>
          <p:cNvSpPr>
            <a:spLocks noGrp="1" noChangeArrowheads="1"/>
          </p:cNvSpPr>
          <p:nvPr>
            <p:ph idx="1"/>
          </p:nvPr>
        </p:nvSpPr>
        <p:spPr>
          <a:xfrm>
            <a:off x="457200" y="1600200"/>
            <a:ext cx="8229600" cy="1752600"/>
          </a:xfrm>
        </p:spPr>
        <p:txBody>
          <a:bodyPr/>
          <a:lstStyle/>
          <a:p>
            <a:r>
              <a:rPr lang="en-US"/>
              <a:t>The following code defines a three-element array, and then writes five values to it!</a:t>
            </a:r>
          </a:p>
        </p:txBody>
      </p:sp>
      <p:pic>
        <p:nvPicPr>
          <p:cNvPr id="20484" name="Picture 4"/>
          <p:cNvPicPr>
            <a:picLocks noChangeAspect="1" noChangeArrowheads="1"/>
          </p:cNvPicPr>
          <p:nvPr/>
        </p:nvPicPr>
        <p:blipFill>
          <a:blip r:embed="rId2" cstate="print"/>
          <a:srcRect/>
          <a:stretch>
            <a:fillRect/>
          </a:stretch>
        </p:blipFill>
        <p:spPr bwMode="auto">
          <a:xfrm>
            <a:off x="739775" y="3352800"/>
            <a:ext cx="7185025" cy="1709738"/>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What the Code Does</a:t>
            </a:r>
          </a:p>
        </p:txBody>
      </p:sp>
      <p:pic>
        <p:nvPicPr>
          <p:cNvPr id="21507" name="Picture 3" descr="0709sowc copy"/>
          <p:cNvPicPr>
            <a:picLocks noChangeAspect="1" noChangeArrowheads="1"/>
          </p:cNvPicPr>
          <p:nvPr/>
        </p:nvPicPr>
        <p:blipFill>
          <a:blip r:embed="rId2" cstate="print"/>
          <a:srcRect/>
          <a:stretch>
            <a:fillRect/>
          </a:stretch>
        </p:blipFill>
        <p:spPr bwMode="auto">
          <a:xfrm>
            <a:off x="1066800" y="1905000"/>
            <a:ext cx="6929438" cy="4114800"/>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609600"/>
            <a:ext cx="8229600" cy="1143000"/>
          </a:xfrm>
        </p:spPr>
        <p:txBody>
          <a:bodyPr/>
          <a:lstStyle/>
          <a:p>
            <a:r>
              <a:rPr lang="en-US" dirty="0"/>
              <a:t>No Bounds Checking in C++</a:t>
            </a:r>
          </a:p>
        </p:txBody>
      </p:sp>
      <p:sp>
        <p:nvSpPr>
          <p:cNvPr id="22531" name="Rectangle 3"/>
          <p:cNvSpPr>
            <a:spLocks noGrp="1" noChangeArrowheads="1"/>
          </p:cNvSpPr>
          <p:nvPr>
            <p:ph idx="1"/>
          </p:nvPr>
        </p:nvSpPr>
        <p:spPr>
          <a:xfrm>
            <a:off x="457200" y="1981200"/>
            <a:ext cx="8153400" cy="4114800"/>
          </a:xfrm>
        </p:spPr>
        <p:txBody>
          <a:bodyPr/>
          <a:lstStyle/>
          <a:p>
            <a:r>
              <a:rPr lang="en-US" dirty="0">
                <a:highlight>
                  <a:srgbClr val="FFFF00"/>
                </a:highlight>
              </a:rPr>
              <a:t>Be careful not to use invalid subscripts</a:t>
            </a:r>
            <a:r>
              <a:rPr lang="en-US" dirty="0"/>
              <a:t>.</a:t>
            </a:r>
          </a:p>
          <a:p>
            <a:r>
              <a:rPr lang="en-US" dirty="0"/>
              <a:t>Doing so can </a:t>
            </a:r>
            <a:r>
              <a:rPr lang="en-US" dirty="0">
                <a:highlight>
                  <a:srgbClr val="FFFF00"/>
                </a:highlight>
              </a:rPr>
              <a:t>corrupt other memory locations, crash program, or lock up computer, and cause elusive bugs.</a:t>
            </a:r>
          </a:p>
          <a:p>
            <a:pPr>
              <a:buFontTx/>
              <a:buNone/>
            </a:pPr>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295400"/>
          </a:xfrm>
        </p:spPr>
        <p:txBody>
          <a:bodyPr/>
          <a:lstStyle/>
          <a:p>
            <a:r>
              <a:rPr lang="en-US" b="1" dirty="0"/>
              <a:t>Array Initialization</a:t>
            </a:r>
          </a:p>
        </p:txBody>
      </p:sp>
      <p:sp>
        <p:nvSpPr>
          <p:cNvPr id="23555" name="Rectangle 3"/>
          <p:cNvSpPr>
            <a:spLocks noGrp="1" noChangeArrowheads="1"/>
          </p:cNvSpPr>
          <p:nvPr>
            <p:ph idx="1"/>
          </p:nvPr>
        </p:nvSpPr>
        <p:spPr>
          <a:xfrm>
            <a:off x="304800" y="1524000"/>
            <a:ext cx="8001000" cy="5181600"/>
          </a:xfrm>
        </p:spPr>
        <p:txBody>
          <a:bodyPr/>
          <a:lstStyle/>
          <a:p>
            <a:r>
              <a:rPr lang="en-US" dirty="0"/>
              <a:t>Arrays can be initialized with an </a:t>
            </a:r>
            <a:r>
              <a:rPr lang="en-US" u="sng" dirty="0"/>
              <a:t>initialization list</a:t>
            </a:r>
            <a:r>
              <a:rPr lang="en-US" dirty="0"/>
              <a:t>:</a:t>
            </a:r>
            <a:br>
              <a:rPr lang="en-US" dirty="0"/>
            </a:br>
            <a:br>
              <a:rPr lang="en-US" dirty="0"/>
            </a:br>
            <a:r>
              <a:rPr lang="en-US" sz="2600" dirty="0">
                <a:latin typeface="Courier New" pitchFamily="49" charset="0"/>
              </a:rPr>
              <a:t>const int SIZE = 5;</a:t>
            </a:r>
            <a:br>
              <a:rPr lang="en-US" sz="2600" dirty="0">
                <a:latin typeface="Courier New" pitchFamily="49" charset="0"/>
              </a:rPr>
            </a:br>
            <a:r>
              <a:rPr lang="en-US" sz="2600" dirty="0">
                <a:latin typeface="Courier New" pitchFamily="49" charset="0"/>
              </a:rPr>
              <a:t>int tests[SIZE] = {79,82,91,77,84};</a:t>
            </a:r>
            <a:br>
              <a:rPr lang="en-US" sz="2600" dirty="0">
                <a:latin typeface="Courier New" pitchFamily="49" charset="0"/>
              </a:rPr>
            </a:br>
            <a:endParaRPr lang="en-US" sz="2600" dirty="0"/>
          </a:p>
          <a:p>
            <a:r>
              <a:rPr lang="en-US" dirty="0"/>
              <a:t>The values are stored in the array in the order in which they appear in the list.</a:t>
            </a:r>
          </a:p>
          <a:p>
            <a:r>
              <a:rPr lang="en-US" dirty="0"/>
              <a:t>The </a:t>
            </a:r>
            <a:r>
              <a:rPr lang="en-US" dirty="0">
                <a:highlight>
                  <a:srgbClr val="FFFF00"/>
                </a:highlight>
              </a:rPr>
              <a:t>initialization list cannot exceed the array size.</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908050"/>
          </a:xfrm>
        </p:spPr>
        <p:txBody>
          <a:bodyPr/>
          <a:lstStyle/>
          <a:p>
            <a:r>
              <a:rPr lang="en-US"/>
              <a:t>Example</a:t>
            </a:r>
          </a:p>
        </p:txBody>
      </p:sp>
      <p:pic>
        <p:nvPicPr>
          <p:cNvPr id="24579" name="Picture 3"/>
          <p:cNvPicPr>
            <a:picLocks noChangeAspect="1" noChangeArrowheads="1"/>
          </p:cNvPicPr>
          <p:nvPr/>
        </p:nvPicPr>
        <p:blipFill>
          <a:blip r:embed="rId2" cstate="print"/>
          <a:srcRect/>
          <a:stretch>
            <a:fillRect/>
          </a:stretch>
        </p:blipFill>
        <p:spPr bwMode="auto">
          <a:xfrm>
            <a:off x="539750" y="1052513"/>
            <a:ext cx="8393113" cy="2286000"/>
          </a:xfrm>
          <a:prstGeom prst="rect">
            <a:avLst/>
          </a:prstGeom>
          <a:noFill/>
          <a:ln w="9525">
            <a:noFill/>
            <a:miter lim="800000"/>
            <a:headEnd/>
            <a:tailEnd/>
          </a:ln>
        </p:spPr>
      </p:pic>
      <p:pic>
        <p:nvPicPr>
          <p:cNvPr id="24580" name="Picture 4"/>
          <p:cNvPicPr>
            <a:picLocks noChangeAspect="1" noChangeArrowheads="1"/>
          </p:cNvPicPr>
          <p:nvPr/>
        </p:nvPicPr>
        <p:blipFill>
          <a:blip r:embed="rId3" cstate="print"/>
          <a:srcRect/>
          <a:stretch>
            <a:fillRect/>
          </a:stretch>
        </p:blipFill>
        <p:spPr bwMode="auto">
          <a:xfrm>
            <a:off x="539750" y="3429000"/>
            <a:ext cx="4808538" cy="2603500"/>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b="1" dirty="0"/>
              <a:t>Array Initialization</a:t>
            </a:r>
          </a:p>
        </p:txBody>
      </p:sp>
      <p:sp>
        <p:nvSpPr>
          <p:cNvPr id="25603" name="Rectangle 3"/>
          <p:cNvSpPr>
            <a:spLocks noGrp="1" noChangeArrowheads="1"/>
          </p:cNvSpPr>
          <p:nvPr>
            <p:ph idx="1"/>
          </p:nvPr>
        </p:nvSpPr>
        <p:spPr/>
        <p:txBody>
          <a:bodyPr/>
          <a:lstStyle/>
          <a:p>
            <a:r>
              <a:rPr lang="en-US"/>
              <a:t>Valid</a:t>
            </a:r>
          </a:p>
          <a:p>
            <a:pPr lvl="1">
              <a:buFontTx/>
              <a:buNone/>
            </a:pPr>
            <a:r>
              <a:rPr lang="en-US">
                <a:latin typeface="Courier New" pitchFamily="49" charset="0"/>
              </a:rPr>
              <a:t>int tests[3] = { 3, 5, 11 };</a:t>
            </a:r>
          </a:p>
          <a:p>
            <a:endParaRPr lang="en-US">
              <a:latin typeface="Courier New" pitchFamily="49" charset="0"/>
            </a:endParaRPr>
          </a:p>
          <a:p>
            <a:r>
              <a:rPr lang="en-US"/>
              <a:t>Invalid</a:t>
            </a:r>
          </a:p>
          <a:p>
            <a:pPr lvl="1">
              <a:buFontTx/>
              <a:buNone/>
            </a:pPr>
            <a:r>
              <a:rPr lang="en-US"/>
              <a:t>	</a:t>
            </a:r>
            <a:r>
              <a:rPr lang="en-US">
                <a:latin typeface="Courier New" pitchFamily="49" charset="0"/>
              </a:rPr>
              <a:t>int tests[3];</a:t>
            </a:r>
          </a:p>
          <a:p>
            <a:pPr lvl="1">
              <a:buFontTx/>
              <a:buNone/>
            </a:pPr>
            <a:r>
              <a:rPr lang="en-US">
                <a:latin typeface="Courier New" pitchFamily="49" charset="0"/>
              </a:rPr>
              <a:t>	tests= { 3, 5, 11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381000"/>
            <a:ext cx="9144000" cy="1295400"/>
          </a:xfrm>
        </p:spPr>
        <p:txBody>
          <a:bodyPr/>
          <a:lstStyle/>
          <a:p>
            <a:r>
              <a:rPr lang="en-US" b="1" dirty="0"/>
              <a:t>Partial Array Initialization</a:t>
            </a:r>
          </a:p>
        </p:txBody>
      </p:sp>
      <p:sp>
        <p:nvSpPr>
          <p:cNvPr id="26627" name="Rectangle 3"/>
          <p:cNvSpPr>
            <a:spLocks noGrp="1" noChangeArrowheads="1"/>
          </p:cNvSpPr>
          <p:nvPr>
            <p:ph idx="1"/>
          </p:nvPr>
        </p:nvSpPr>
        <p:spPr>
          <a:xfrm>
            <a:off x="304800" y="1752600"/>
            <a:ext cx="7924800" cy="4724400"/>
          </a:xfrm>
        </p:spPr>
        <p:txBody>
          <a:bodyPr/>
          <a:lstStyle/>
          <a:p>
            <a:r>
              <a:rPr lang="en-US"/>
              <a:t>If array is initialized with fewer initial values than the size declarator, the remaining elements will be set to </a:t>
            </a:r>
            <a:r>
              <a:rPr lang="en-US">
                <a:latin typeface="Courier New" pitchFamily="49" charset="0"/>
              </a:rPr>
              <a:t>0:</a:t>
            </a:r>
          </a:p>
          <a:p>
            <a:pPr lvl="1">
              <a:buFontTx/>
              <a:buNone/>
            </a:pPr>
            <a:br>
              <a:rPr lang="en-US">
                <a:latin typeface="Courier New" pitchFamily="49" charset="0"/>
                <a:ea typeface="ＭＳ Ｐゴシック" pitchFamily="34" charset="-128"/>
              </a:rPr>
            </a:br>
            <a:br>
              <a:rPr lang="en-US">
                <a:latin typeface="Courier New" pitchFamily="49" charset="0"/>
                <a:ea typeface="ＭＳ Ｐゴシック" pitchFamily="34" charset="-128"/>
              </a:rPr>
            </a:br>
            <a:endParaRPr lang="en-US">
              <a:latin typeface="Courier New" pitchFamily="49" charset="0"/>
              <a:ea typeface="ＭＳ Ｐゴシック" pitchFamily="34" charset="-128"/>
            </a:endParaRPr>
          </a:p>
        </p:txBody>
      </p:sp>
      <p:pic>
        <p:nvPicPr>
          <p:cNvPr id="26628" name="Picture 4" descr="0711sowc copy"/>
          <p:cNvPicPr>
            <a:picLocks noChangeAspect="1" noChangeArrowheads="1"/>
          </p:cNvPicPr>
          <p:nvPr/>
        </p:nvPicPr>
        <p:blipFill>
          <a:blip r:embed="rId3" cstate="print"/>
          <a:srcRect/>
          <a:stretch>
            <a:fillRect/>
          </a:stretch>
        </p:blipFill>
        <p:spPr bwMode="auto">
          <a:xfrm>
            <a:off x="935038" y="3740150"/>
            <a:ext cx="6837362" cy="1746250"/>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dirty="0"/>
              <a:t>Implicit Array Sizing</a:t>
            </a:r>
          </a:p>
        </p:txBody>
      </p:sp>
      <p:sp>
        <p:nvSpPr>
          <p:cNvPr id="27651" name="Rectangle 3"/>
          <p:cNvSpPr>
            <a:spLocks noGrp="1" noChangeArrowheads="1"/>
          </p:cNvSpPr>
          <p:nvPr>
            <p:ph idx="1"/>
          </p:nvPr>
        </p:nvSpPr>
        <p:spPr/>
        <p:txBody>
          <a:bodyPr/>
          <a:lstStyle/>
          <a:p>
            <a:r>
              <a:rPr lang="en-US"/>
              <a:t>Can determine array size by the size of the initialization list:</a:t>
            </a:r>
          </a:p>
          <a:p>
            <a:pPr lvl="1">
              <a:buFontTx/>
              <a:buNone/>
            </a:pPr>
            <a:r>
              <a:rPr lang="en-US">
                <a:ea typeface="ＭＳ Ｐゴシック" pitchFamily="34" charset="-128"/>
              </a:rPr>
              <a:t>	</a:t>
            </a:r>
            <a:r>
              <a:rPr lang="en-US">
                <a:latin typeface="Courier New" pitchFamily="49" charset="0"/>
                <a:ea typeface="ＭＳ Ｐゴシック" pitchFamily="34" charset="-128"/>
              </a:rPr>
              <a:t>int quizzes[]={12,17,15,11};</a:t>
            </a:r>
            <a:endParaRPr lang="en-US">
              <a:ea typeface="ＭＳ Ｐゴシック" pitchFamily="34" charset="-128"/>
            </a:endParaRPr>
          </a:p>
          <a:p>
            <a:pPr lvl="1">
              <a:buFontTx/>
              <a:buNone/>
            </a:pPr>
            <a:endParaRPr lang="en-US">
              <a:ea typeface="ＭＳ Ｐゴシック" pitchFamily="34" charset="-128"/>
            </a:endParaRPr>
          </a:p>
          <a:p>
            <a:pPr lvl="1">
              <a:buFontTx/>
              <a:buNone/>
            </a:pPr>
            <a:endParaRPr lang="en-US">
              <a:ea typeface="ＭＳ Ｐゴシック" pitchFamily="34" charset="-128"/>
            </a:endParaRPr>
          </a:p>
          <a:p>
            <a:r>
              <a:rPr lang="en-US"/>
              <a:t>Must use either array size declarator or initialization list at array definition</a:t>
            </a:r>
          </a:p>
        </p:txBody>
      </p:sp>
      <p:graphicFrame>
        <p:nvGraphicFramePr>
          <p:cNvPr id="884740" name="Group 4"/>
          <p:cNvGraphicFramePr>
            <a:graphicFrameLocks noGrp="1"/>
          </p:cNvGraphicFramePr>
          <p:nvPr/>
        </p:nvGraphicFramePr>
        <p:xfrm>
          <a:off x="1524000" y="3657600"/>
          <a:ext cx="6096000" cy="39624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81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28600"/>
            <a:ext cx="9144000" cy="1295400"/>
          </a:xfrm>
        </p:spPr>
        <p:txBody>
          <a:bodyPr/>
          <a:lstStyle/>
          <a:p>
            <a:r>
              <a:rPr lang="en-US" b="1" dirty="0"/>
              <a:t>Initializing With a String</a:t>
            </a:r>
          </a:p>
        </p:txBody>
      </p:sp>
      <p:sp>
        <p:nvSpPr>
          <p:cNvPr id="28675" name="Rectangle 3"/>
          <p:cNvSpPr>
            <a:spLocks noGrp="1" noChangeArrowheads="1"/>
          </p:cNvSpPr>
          <p:nvPr>
            <p:ph idx="1"/>
          </p:nvPr>
        </p:nvSpPr>
        <p:spPr>
          <a:xfrm>
            <a:off x="304800" y="1524000"/>
            <a:ext cx="8382000" cy="5105400"/>
          </a:xfrm>
        </p:spPr>
        <p:txBody>
          <a:bodyPr/>
          <a:lstStyle/>
          <a:p>
            <a:r>
              <a:rPr lang="en-US" dirty="0"/>
              <a:t>Character array can be initialized by enclosing string in " ":</a:t>
            </a:r>
          </a:p>
          <a:p>
            <a:pPr lvl="1">
              <a:buClr>
                <a:srgbClr val="3333CC"/>
              </a:buClr>
              <a:buFontTx/>
              <a:buNone/>
            </a:pPr>
            <a:r>
              <a:rPr lang="en-US" dirty="0">
                <a:latin typeface="Courier New" pitchFamily="49" charset="0"/>
                <a:ea typeface="ＭＳ Ｐゴシック" pitchFamily="34" charset="-128"/>
              </a:rPr>
              <a:t>	const </a:t>
            </a:r>
            <a:r>
              <a:rPr lang="en-US" dirty="0" err="1">
                <a:latin typeface="Courier New" pitchFamily="49" charset="0"/>
                <a:ea typeface="ＭＳ Ｐゴシック" pitchFamily="34" charset="-128"/>
              </a:rPr>
              <a:t>int</a:t>
            </a:r>
            <a:r>
              <a:rPr lang="en-US" dirty="0">
                <a:latin typeface="Courier New" pitchFamily="49" charset="0"/>
                <a:ea typeface="ＭＳ Ｐゴシック" pitchFamily="34" charset="-128"/>
              </a:rPr>
              <a:t> SIZE = 6;</a:t>
            </a:r>
            <a:br>
              <a:rPr lang="en-US" dirty="0">
                <a:latin typeface="Courier New" pitchFamily="49" charset="0"/>
                <a:ea typeface="ＭＳ Ｐゴシック" pitchFamily="34" charset="-128"/>
              </a:rPr>
            </a:br>
            <a:r>
              <a:rPr lang="en-US" dirty="0">
                <a:latin typeface="Courier New" pitchFamily="49" charset="0"/>
                <a:ea typeface="ＭＳ Ｐゴシック" pitchFamily="34" charset="-128"/>
              </a:rPr>
              <a:t>char </a:t>
            </a:r>
            <a:r>
              <a:rPr lang="en-US" dirty="0" err="1">
                <a:latin typeface="Courier New" pitchFamily="49" charset="0"/>
                <a:ea typeface="ＭＳ Ｐゴシック" pitchFamily="34" charset="-128"/>
              </a:rPr>
              <a:t>fName</a:t>
            </a:r>
            <a:r>
              <a:rPr lang="en-US" dirty="0">
                <a:latin typeface="Courier New" pitchFamily="49" charset="0"/>
                <a:ea typeface="ＭＳ Ｐゴシック" pitchFamily="34" charset="-128"/>
              </a:rPr>
              <a:t>[SIZE] = "Henry";</a:t>
            </a:r>
          </a:p>
          <a:p>
            <a:r>
              <a:rPr lang="en-US" dirty="0"/>
              <a:t>Must leave room for </a:t>
            </a:r>
            <a:r>
              <a:rPr lang="en-US" dirty="0">
                <a:latin typeface="Courier New" pitchFamily="49" charset="0"/>
              </a:rPr>
              <a:t>\0</a:t>
            </a:r>
            <a:r>
              <a:rPr lang="en-US" dirty="0"/>
              <a:t> at end of array</a:t>
            </a:r>
          </a:p>
          <a:p>
            <a:r>
              <a:rPr lang="en-US" dirty="0"/>
              <a:t>If </a:t>
            </a:r>
            <a:r>
              <a:rPr lang="en-US" dirty="0">
                <a:highlight>
                  <a:srgbClr val="FFFF00"/>
                </a:highlight>
              </a:rPr>
              <a:t>initializing character-by-character, must add in </a:t>
            </a:r>
            <a:r>
              <a:rPr lang="en-US" dirty="0">
                <a:highlight>
                  <a:srgbClr val="FFFF00"/>
                </a:highlight>
                <a:latin typeface="Courier New" pitchFamily="49" charset="0"/>
              </a:rPr>
              <a:t>\0</a:t>
            </a:r>
            <a:r>
              <a:rPr lang="en-US" dirty="0">
                <a:highlight>
                  <a:srgbClr val="FFFF00"/>
                </a:highlight>
              </a:rPr>
              <a:t> explicitly</a:t>
            </a:r>
            <a:r>
              <a:rPr lang="en-US" dirty="0"/>
              <a:t>:</a:t>
            </a:r>
          </a:p>
          <a:p>
            <a:pPr lvl="1">
              <a:buClr>
                <a:srgbClr val="3333CC"/>
              </a:buClr>
              <a:buFontTx/>
              <a:buNone/>
            </a:pPr>
            <a:r>
              <a:rPr lang="en-US" dirty="0">
                <a:ea typeface="ＭＳ Ｐゴシック" pitchFamily="34" charset="-128"/>
              </a:rPr>
              <a:t>	</a:t>
            </a:r>
            <a:r>
              <a:rPr lang="en-US" dirty="0">
                <a:latin typeface="Courier New" pitchFamily="49" charset="0"/>
                <a:ea typeface="ＭＳ Ｐゴシック" pitchFamily="34" charset="-128"/>
              </a:rPr>
              <a:t>char </a:t>
            </a:r>
            <a:r>
              <a:rPr lang="en-US" dirty="0" err="1">
                <a:latin typeface="Courier New" pitchFamily="49" charset="0"/>
                <a:ea typeface="ＭＳ Ｐゴシック" pitchFamily="34" charset="-128"/>
              </a:rPr>
              <a:t>fName</a:t>
            </a:r>
            <a:r>
              <a:rPr lang="en-US" dirty="0">
                <a:latin typeface="Courier New" pitchFamily="49" charset="0"/>
                <a:ea typeface="ＭＳ Ｐゴシック" pitchFamily="34" charset="-128"/>
              </a:rPr>
              <a:t>[SIZE] = </a:t>
            </a:r>
          </a:p>
          <a:p>
            <a:pPr lvl="1">
              <a:buClr>
                <a:srgbClr val="3333CC"/>
              </a:buClr>
              <a:buFontTx/>
              <a:buNone/>
            </a:pPr>
            <a:r>
              <a:rPr lang="en-US" dirty="0">
                <a:latin typeface="Courier New" pitchFamily="49" charset="0"/>
                <a:ea typeface="ＭＳ Ｐゴシック" pitchFamily="34" charset="-128"/>
              </a:rPr>
              <a:t>{ 'H', 'e', 'n', 'r', 'y', '\0’};</a:t>
            </a:r>
          </a:p>
          <a:p>
            <a:pPr lvl="1">
              <a:buClr>
                <a:srgbClr val="3333CC"/>
              </a:buClr>
              <a:buFontTx/>
              <a:buNone/>
            </a:pPr>
            <a:r>
              <a:rPr lang="en-US" dirty="0">
                <a:latin typeface="Courier New" pitchFamily="49" charset="0"/>
                <a:ea typeface="ＭＳ Ｐゴシック" pitchFamily="34" charset="-128"/>
              </a:rPr>
              <a:t>C++ have many weakness</a:t>
            </a:r>
            <a:endParaRPr lang="en-US" dirty="0">
              <a:ea typeface="ＭＳ Ｐゴシック" pitchFamily="34" charset="-128"/>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765175"/>
          </a:xfrm>
          <a:prstGeom prst="rect">
            <a:avLst/>
          </a:prstGeom>
          <a:noFill/>
          <a:ln w="9525">
            <a:noFill/>
            <a:miter lim="800000"/>
            <a:headEnd/>
            <a:tailEnd/>
          </a:ln>
        </p:spPr>
        <p:txBody>
          <a:bodyPr anchor="b"/>
          <a:lstStyle/>
          <a:p>
            <a:pPr algn="ctr" eaLnBrk="0" hangingPunct="0"/>
            <a:r>
              <a:rPr lang="en-US" sz="3200"/>
              <a:t>In-Class Exercise</a:t>
            </a:r>
          </a:p>
        </p:txBody>
      </p:sp>
      <p:sp>
        <p:nvSpPr>
          <p:cNvPr id="29699" name="Rectangle 3"/>
          <p:cNvSpPr>
            <a:spLocks noChangeArrowheads="1"/>
          </p:cNvSpPr>
          <p:nvPr/>
        </p:nvSpPr>
        <p:spPr bwMode="auto">
          <a:xfrm>
            <a:off x="304800" y="1295400"/>
            <a:ext cx="8294688" cy="4572000"/>
          </a:xfrm>
          <a:prstGeom prst="rect">
            <a:avLst/>
          </a:prstGeom>
          <a:noFill/>
          <a:ln w="9525">
            <a:noFill/>
            <a:miter lim="800000"/>
            <a:headEnd/>
            <a:tailEnd/>
          </a:ln>
        </p:spPr>
        <p:txBody>
          <a:bodyPr rIns="0"/>
          <a:lstStyle/>
          <a:p>
            <a:pPr marL="342900" indent="-342900" eaLnBrk="0" hangingPunct="0">
              <a:spcBef>
                <a:spcPct val="20000"/>
              </a:spcBef>
              <a:buFontTx/>
              <a:buChar char="•"/>
            </a:pPr>
            <a:r>
              <a:rPr lang="en-US" sz="3000" dirty="0"/>
              <a:t>Are each of the following valid or invalid array definitions? (If a definition is invalid, explain why) </a:t>
            </a:r>
          </a:p>
          <a:p>
            <a:pPr marL="342900" indent="19050" eaLnBrk="0" hangingPunct="0">
              <a:spcBef>
                <a:spcPct val="20000"/>
              </a:spcBef>
            </a:pPr>
            <a:r>
              <a:rPr lang="en-US" dirty="0">
                <a:latin typeface="Courier New" pitchFamily="49" charset="0"/>
              </a:rPr>
              <a:t>int numbers[l0] = {0, 0, 1, 0, 0, 1, 0, 0, 1, 1}; valid</a:t>
            </a:r>
          </a:p>
          <a:p>
            <a:pPr marL="342900" indent="19050" eaLnBrk="0" hangingPunct="0">
              <a:spcBef>
                <a:spcPct val="20000"/>
              </a:spcBef>
            </a:pPr>
            <a:r>
              <a:rPr lang="en-US" dirty="0">
                <a:latin typeface="Courier New" pitchFamily="49" charset="0"/>
              </a:rPr>
              <a:t>int matrix[5] = {1, 2, 3, 4, 5, 6, 7}; invalid</a:t>
            </a:r>
          </a:p>
          <a:p>
            <a:pPr marL="342900" indent="19050" eaLnBrk="0" hangingPunct="0">
              <a:spcBef>
                <a:spcPct val="20000"/>
              </a:spcBef>
            </a:pPr>
            <a:r>
              <a:rPr lang="en-US" dirty="0">
                <a:latin typeface="Courier New" pitchFamily="49" charset="0"/>
              </a:rPr>
              <a:t>double radix[10] = {3.2, 4.7}; valid</a:t>
            </a:r>
          </a:p>
          <a:p>
            <a:pPr marL="342900" indent="19050" eaLnBrk="0" hangingPunct="0">
              <a:spcBef>
                <a:spcPct val="20000"/>
              </a:spcBef>
            </a:pPr>
            <a:r>
              <a:rPr lang="en-US" dirty="0">
                <a:latin typeface="Courier New" pitchFamily="49" charset="0"/>
              </a:rPr>
              <a:t>int table[7] = {2, , , 27, , 45, 39}; invalid</a:t>
            </a:r>
          </a:p>
          <a:p>
            <a:pPr marL="342900" indent="19050" eaLnBrk="0" hangingPunct="0">
              <a:spcBef>
                <a:spcPct val="20000"/>
              </a:spcBef>
            </a:pPr>
            <a:r>
              <a:rPr lang="en-US" dirty="0">
                <a:latin typeface="Courier New" pitchFamily="49" charset="0"/>
              </a:rPr>
              <a:t>char codes [] = {‘A', 'X', '1', '2', 's’}; valid</a:t>
            </a:r>
          </a:p>
          <a:p>
            <a:pPr marL="342900" indent="19050" eaLnBrk="0" hangingPunct="0">
              <a:spcBef>
                <a:spcPct val="20000"/>
              </a:spcBef>
            </a:pPr>
            <a:r>
              <a:rPr lang="en-US" dirty="0">
                <a:latin typeface="Courier New" pitchFamily="49" charset="0"/>
              </a:rPr>
              <a:t>int blanks[]; invalid</a:t>
            </a:r>
          </a:p>
          <a:p>
            <a:pPr marL="342900" indent="19050" eaLnBrk="0" hangingPunct="0">
              <a:spcBef>
                <a:spcPct val="20000"/>
              </a:spcBef>
            </a:pPr>
            <a:r>
              <a:rPr lang="en-US" dirty="0">
                <a:latin typeface="Courier New" pitchFamily="49" charset="0"/>
              </a:rPr>
              <a:t>char name[6] = "Joanne"; invalid</a:t>
            </a:r>
          </a:p>
          <a:p>
            <a:pPr marL="342900" indent="-342900" eaLnBrk="0" hangingPunct="0">
              <a:spcBef>
                <a:spcPct val="20000"/>
              </a:spcBef>
              <a:buFontTx/>
              <a:buChar char="•"/>
            </a:pPr>
            <a:endParaRPr lang="en-US" dirty="0">
              <a:latin typeface="Courier New" pitchFamily="49" charset="0"/>
            </a:endParaRPr>
          </a:p>
          <a:p>
            <a:pPr marL="342900" indent="-342900" eaLnBrk="0" hangingPunct="0">
              <a:spcBef>
                <a:spcPct val="20000"/>
              </a:spcBef>
              <a:buFontTx/>
              <a:buChar char="•"/>
            </a:pPr>
            <a:r>
              <a:rPr lang="en-US" sz="3000" dirty="0"/>
              <a:t>Exercise (2), pg. 259</a:t>
            </a:r>
          </a:p>
          <a:p>
            <a:pPr eaLnBrk="0" hangingPunct="0">
              <a:spcBef>
                <a:spcPct val="20000"/>
              </a:spcBef>
            </a:pPr>
            <a:endParaRPr lang="en-US" sz="30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a:t>Introduction</a:t>
            </a:r>
          </a:p>
        </p:txBody>
      </p:sp>
      <p:sp>
        <p:nvSpPr>
          <p:cNvPr id="3075" name="Rectangle 3"/>
          <p:cNvSpPr>
            <a:spLocks noGrp="1" noChangeArrowheads="1"/>
          </p:cNvSpPr>
          <p:nvPr>
            <p:ph idx="1"/>
          </p:nvPr>
        </p:nvSpPr>
        <p:spPr/>
        <p:txBody>
          <a:bodyPr/>
          <a:lstStyle/>
          <a:p>
            <a:r>
              <a:rPr lang="en-US" u="sng" dirty="0"/>
              <a:t>Array</a:t>
            </a:r>
            <a:r>
              <a:rPr lang="en-US" dirty="0"/>
              <a:t>: variable that can store a collection of data of the </a:t>
            </a:r>
            <a:r>
              <a:rPr lang="en-US" b="1" u="sng" dirty="0"/>
              <a:t>same</a:t>
            </a:r>
            <a:r>
              <a:rPr lang="en-US" dirty="0"/>
              <a:t> type</a:t>
            </a:r>
          </a:p>
          <a:p>
            <a:pPr lvl="1"/>
            <a:r>
              <a:rPr lang="en-US" dirty="0"/>
              <a:t>Examples: A list of names, A list of temperatures</a:t>
            </a:r>
          </a:p>
          <a:p>
            <a:r>
              <a:rPr lang="en-US" dirty="0"/>
              <a:t>Why do we need arrays?</a:t>
            </a:r>
          </a:p>
          <a:p>
            <a:pPr lvl="1"/>
            <a:r>
              <a:rPr lang="en-US" dirty="0"/>
              <a:t>Imagine keeping track of 5 test scores, or 100, or 1000 in memory </a:t>
            </a:r>
          </a:p>
          <a:p>
            <a:pPr lvl="2"/>
            <a:r>
              <a:rPr lang="en-US" dirty="0"/>
              <a:t>How would you name all the variables?</a:t>
            </a:r>
          </a:p>
          <a:p>
            <a:pPr lvl="2"/>
            <a:r>
              <a:rPr lang="en-US" dirty="0"/>
              <a:t>How would you process each of the variables?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b="1" dirty="0"/>
              <a:t>Processing Array Contents</a:t>
            </a:r>
          </a:p>
        </p:txBody>
      </p:sp>
      <p:sp>
        <p:nvSpPr>
          <p:cNvPr id="30723" name="Rectangle 3"/>
          <p:cNvSpPr>
            <a:spLocks noGrp="1" noChangeArrowheads="1"/>
          </p:cNvSpPr>
          <p:nvPr>
            <p:ph idx="1"/>
          </p:nvPr>
        </p:nvSpPr>
        <p:spPr/>
        <p:txBody>
          <a:bodyPr/>
          <a:lstStyle/>
          <a:p>
            <a:pPr>
              <a:lnSpc>
                <a:spcPct val="90000"/>
              </a:lnSpc>
            </a:pPr>
            <a:r>
              <a:rPr lang="en-US" dirty="0"/>
              <a:t>Array elements can be treated as ordinary variables of the same type as the array</a:t>
            </a:r>
            <a:br>
              <a:rPr lang="en-US" dirty="0"/>
            </a:br>
            <a:endParaRPr lang="en-US" dirty="0"/>
          </a:p>
          <a:p>
            <a:pPr>
              <a:lnSpc>
                <a:spcPct val="90000"/>
              </a:lnSpc>
            </a:pPr>
            <a:r>
              <a:rPr lang="en-US" dirty="0"/>
              <a:t>When using </a:t>
            </a:r>
            <a:r>
              <a:rPr lang="en-US" dirty="0">
                <a:latin typeface="Courier New" pitchFamily="49" charset="0"/>
              </a:rPr>
              <a:t>++</a:t>
            </a:r>
            <a:r>
              <a:rPr lang="en-US" dirty="0"/>
              <a:t>, </a:t>
            </a:r>
            <a:r>
              <a:rPr lang="en-US" dirty="0">
                <a:latin typeface="Courier New" pitchFamily="49" charset="0"/>
              </a:rPr>
              <a:t>--</a:t>
            </a:r>
            <a:r>
              <a:rPr lang="en-US" dirty="0"/>
              <a:t> operators, don’t confuse the element with the subscript:</a:t>
            </a:r>
          </a:p>
          <a:p>
            <a:pPr lvl="1">
              <a:lnSpc>
                <a:spcPct val="90000"/>
              </a:lnSpc>
              <a:buFontTx/>
              <a:buNone/>
            </a:pPr>
            <a:r>
              <a:rPr lang="en-US" dirty="0">
                <a:ea typeface="ＭＳ Ｐゴシック" pitchFamily="34" charset="-128"/>
              </a:rPr>
              <a:t>	</a:t>
            </a:r>
            <a:r>
              <a:rPr lang="en-US" dirty="0">
                <a:latin typeface="Courier New" pitchFamily="49" charset="0"/>
                <a:ea typeface="ＭＳ Ｐゴシック" pitchFamily="34" charset="-128"/>
              </a:rPr>
              <a:t>tests[</a:t>
            </a:r>
            <a:r>
              <a:rPr lang="en-US" dirty="0" err="1">
                <a:latin typeface="Courier New" pitchFamily="49" charset="0"/>
                <a:ea typeface="ＭＳ Ｐゴシック" pitchFamily="34" charset="-128"/>
              </a:rPr>
              <a:t>i</a:t>
            </a:r>
            <a:r>
              <a:rPr lang="en-US" dirty="0">
                <a:latin typeface="Courier New" pitchFamily="49" charset="0"/>
                <a:ea typeface="ＭＳ Ｐゴシック" pitchFamily="34" charset="-128"/>
              </a:rPr>
              <a:t>]++; / text[</a:t>
            </a:r>
            <a:r>
              <a:rPr lang="en-US" dirty="0" err="1">
                <a:latin typeface="Courier New" pitchFamily="49" charset="0"/>
                <a:ea typeface="ＭＳ Ｐゴシック" pitchFamily="34" charset="-128"/>
              </a:rPr>
              <a:t>i</a:t>
            </a:r>
            <a:r>
              <a:rPr lang="en-US" dirty="0">
                <a:latin typeface="Courier New" pitchFamily="49" charset="0"/>
                <a:ea typeface="ＭＳ Ｐゴシック" pitchFamily="34" charset="-128"/>
              </a:rPr>
              <a:t>]+1 // add 1 to tests[</a:t>
            </a:r>
            <a:r>
              <a:rPr lang="en-US" dirty="0" err="1">
                <a:latin typeface="Courier New" pitchFamily="49" charset="0"/>
                <a:ea typeface="ＭＳ Ｐゴシック" pitchFamily="34" charset="-128"/>
              </a:rPr>
              <a:t>i</a:t>
            </a:r>
            <a:r>
              <a:rPr lang="en-US" dirty="0">
                <a:latin typeface="Courier New" pitchFamily="49" charset="0"/>
                <a:ea typeface="ＭＳ Ｐゴシック" pitchFamily="34" charset="-128"/>
              </a:rPr>
              <a:t>]</a:t>
            </a:r>
          </a:p>
          <a:p>
            <a:pPr lvl="1">
              <a:lnSpc>
                <a:spcPct val="90000"/>
              </a:lnSpc>
              <a:buFontTx/>
              <a:buNone/>
            </a:pPr>
            <a:r>
              <a:rPr lang="en-US" dirty="0">
                <a:latin typeface="Courier New" pitchFamily="49" charset="0"/>
                <a:ea typeface="ＭＳ Ｐゴシック" pitchFamily="34" charset="-128"/>
              </a:rPr>
              <a:t>	tests[</a:t>
            </a:r>
            <a:r>
              <a:rPr lang="en-US" dirty="0" err="1">
                <a:latin typeface="Courier New" pitchFamily="49" charset="0"/>
                <a:ea typeface="ＭＳ Ｐゴシック" pitchFamily="34" charset="-128"/>
              </a:rPr>
              <a:t>i</a:t>
            </a:r>
            <a:r>
              <a:rPr lang="en-US" dirty="0">
                <a:latin typeface="Courier New" pitchFamily="49" charset="0"/>
                <a:ea typeface="ＭＳ Ｐゴシック" pitchFamily="34" charset="-128"/>
              </a:rPr>
              <a:t>++]; // increment </a:t>
            </a:r>
            <a:r>
              <a:rPr lang="en-US" dirty="0" err="1">
                <a:latin typeface="Courier New" pitchFamily="49" charset="0"/>
                <a:ea typeface="ＭＳ Ｐゴシック" pitchFamily="34" charset="-128"/>
              </a:rPr>
              <a:t>i</a:t>
            </a:r>
            <a:r>
              <a:rPr lang="en-US" dirty="0">
                <a:latin typeface="Courier New" pitchFamily="49" charset="0"/>
                <a:ea typeface="ＭＳ Ｐゴシック" pitchFamily="34" charset="-128"/>
              </a:rPr>
              <a:t>, no</a:t>
            </a:r>
          </a:p>
          <a:p>
            <a:pPr lvl="1">
              <a:lnSpc>
                <a:spcPct val="90000"/>
              </a:lnSpc>
              <a:buFontTx/>
              <a:buNone/>
            </a:pPr>
            <a:r>
              <a:rPr lang="en-US" dirty="0">
                <a:latin typeface="Courier New" pitchFamily="49" charset="0"/>
                <a:ea typeface="ＭＳ Ｐゴシック" pitchFamily="34" charset="-128"/>
              </a:rPr>
              <a:t>	/test[i+1] // effect on tests</a:t>
            </a:r>
            <a:r>
              <a:rPr lang="en-US" dirty="0">
                <a:ea typeface="ＭＳ Ｐゴシック" pitchFamily="34" charset="-128"/>
              </a:rPr>
              <a:t>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b="1" dirty="0"/>
              <a:t>Array Assignment</a:t>
            </a:r>
          </a:p>
        </p:txBody>
      </p:sp>
      <p:sp>
        <p:nvSpPr>
          <p:cNvPr id="31747" name="Rectangle 3"/>
          <p:cNvSpPr>
            <a:spLocks noGrp="1" noChangeArrowheads="1"/>
          </p:cNvSpPr>
          <p:nvPr>
            <p:ph idx="1"/>
          </p:nvPr>
        </p:nvSpPr>
        <p:spPr>
          <a:xfrm>
            <a:off x="457200" y="1751013"/>
            <a:ext cx="7926388" cy="4116387"/>
          </a:xfrm>
        </p:spPr>
        <p:txBody>
          <a:bodyPr/>
          <a:lstStyle/>
          <a:p>
            <a:pPr>
              <a:buFontTx/>
              <a:buNone/>
            </a:pPr>
            <a:r>
              <a:rPr lang="en-US" dirty="0"/>
              <a:t>To copy one array to another,</a:t>
            </a:r>
          </a:p>
          <a:p>
            <a:r>
              <a:rPr lang="en-US" dirty="0"/>
              <a:t>Don’t try to assign one array to the other:</a:t>
            </a:r>
          </a:p>
          <a:p>
            <a:pPr lvl="1">
              <a:buClr>
                <a:srgbClr val="3333CC"/>
              </a:buClr>
              <a:buFontTx/>
              <a:buNone/>
            </a:pPr>
            <a:r>
              <a:rPr lang="en-US" dirty="0">
                <a:ea typeface="ＭＳ Ｐゴシック" pitchFamily="34" charset="-128"/>
              </a:rPr>
              <a:t>	</a:t>
            </a:r>
            <a:r>
              <a:rPr lang="en-US" dirty="0" err="1">
                <a:latin typeface="Courier New" pitchFamily="49" charset="0"/>
                <a:ea typeface="ＭＳ Ｐゴシック" pitchFamily="34" charset="-128"/>
              </a:rPr>
              <a:t>newTests</a:t>
            </a:r>
            <a:r>
              <a:rPr lang="en-US" dirty="0">
                <a:latin typeface="Courier New" pitchFamily="49" charset="0"/>
                <a:ea typeface="ＭＳ Ｐゴシック" pitchFamily="34" charset="-128"/>
              </a:rPr>
              <a:t> = tests;  // Won't work got multiple element</a:t>
            </a:r>
            <a:br>
              <a:rPr lang="en-US" dirty="0">
                <a:latin typeface="Courier New" pitchFamily="49" charset="0"/>
                <a:ea typeface="ＭＳ Ｐゴシック" pitchFamily="34" charset="-128"/>
              </a:rPr>
            </a:br>
            <a:endParaRPr lang="en-US" dirty="0">
              <a:latin typeface="Courier New" pitchFamily="49" charset="0"/>
              <a:ea typeface="ＭＳ Ｐゴシック" pitchFamily="34" charset="-128"/>
            </a:endParaRPr>
          </a:p>
          <a:p>
            <a:r>
              <a:rPr lang="en-US" dirty="0"/>
              <a:t>Instead, assign element-by-element:</a:t>
            </a:r>
          </a:p>
          <a:p>
            <a:pPr lvl="1">
              <a:buClr>
                <a:srgbClr val="3333CC"/>
              </a:buClr>
              <a:buFontTx/>
              <a:buNone/>
            </a:pPr>
            <a:r>
              <a:rPr lang="en-US" dirty="0">
                <a:ea typeface="ＭＳ Ｐゴシック" pitchFamily="34" charset="-128"/>
              </a:rPr>
              <a:t>	</a:t>
            </a:r>
            <a:r>
              <a:rPr lang="en-US" dirty="0">
                <a:latin typeface="Courier New" pitchFamily="49" charset="0"/>
                <a:ea typeface="ＭＳ Ｐゴシック" pitchFamily="34" charset="-128"/>
              </a:rPr>
              <a:t>for (</a:t>
            </a:r>
            <a:r>
              <a:rPr lang="en-US" dirty="0" err="1">
                <a:latin typeface="Courier New" pitchFamily="49" charset="0"/>
                <a:ea typeface="ＭＳ Ｐゴシック" pitchFamily="34" charset="-128"/>
              </a:rPr>
              <a:t>i</a:t>
            </a:r>
            <a:r>
              <a:rPr lang="en-US" dirty="0">
                <a:latin typeface="Courier New" pitchFamily="49" charset="0"/>
                <a:ea typeface="ＭＳ Ｐゴシック" pitchFamily="34" charset="-128"/>
              </a:rPr>
              <a:t> = 0; </a:t>
            </a:r>
            <a:r>
              <a:rPr lang="en-US" dirty="0" err="1">
                <a:latin typeface="Courier New" pitchFamily="49" charset="0"/>
                <a:ea typeface="ＭＳ Ｐゴシック" pitchFamily="34" charset="-128"/>
              </a:rPr>
              <a:t>i</a:t>
            </a:r>
            <a:r>
              <a:rPr lang="en-US" dirty="0">
                <a:latin typeface="Courier New" pitchFamily="49" charset="0"/>
                <a:ea typeface="ＭＳ Ｐゴシック" pitchFamily="34" charset="-128"/>
              </a:rPr>
              <a:t> &lt; ARRAY_SIZE; </a:t>
            </a:r>
            <a:r>
              <a:rPr lang="en-US" dirty="0" err="1">
                <a:latin typeface="Courier New" pitchFamily="49" charset="0"/>
                <a:ea typeface="ＭＳ Ｐゴシック" pitchFamily="34" charset="-128"/>
              </a:rPr>
              <a:t>i</a:t>
            </a:r>
            <a:r>
              <a:rPr lang="en-US" dirty="0">
                <a:latin typeface="Courier New" pitchFamily="49" charset="0"/>
                <a:ea typeface="ＭＳ Ｐゴシック" pitchFamily="34" charset="-128"/>
              </a:rPr>
              <a:t>++)</a:t>
            </a:r>
          </a:p>
          <a:p>
            <a:pPr lvl="1">
              <a:buClr>
                <a:srgbClr val="3333CC"/>
              </a:buClr>
              <a:buFontTx/>
              <a:buNone/>
            </a:pPr>
            <a:r>
              <a:rPr lang="en-US" dirty="0">
                <a:latin typeface="Courier New" pitchFamily="49" charset="0"/>
                <a:ea typeface="ＭＳ Ｐゴシック" pitchFamily="34" charset="-128"/>
              </a:rPr>
              <a:t>		  </a:t>
            </a:r>
            <a:r>
              <a:rPr lang="en-US" dirty="0" err="1">
                <a:latin typeface="Courier New" pitchFamily="49" charset="0"/>
                <a:ea typeface="ＭＳ Ｐゴシック" pitchFamily="34" charset="-128"/>
              </a:rPr>
              <a:t>newTests</a:t>
            </a:r>
            <a:r>
              <a:rPr lang="en-US" dirty="0">
                <a:latin typeface="Courier New" pitchFamily="49" charset="0"/>
                <a:ea typeface="ＭＳ Ｐゴシック" pitchFamily="34" charset="-128"/>
              </a:rPr>
              <a:t>[</a:t>
            </a:r>
            <a:r>
              <a:rPr lang="en-US" dirty="0" err="1">
                <a:latin typeface="Courier New" pitchFamily="49" charset="0"/>
                <a:ea typeface="ＭＳ Ｐゴシック" pitchFamily="34" charset="-128"/>
              </a:rPr>
              <a:t>i</a:t>
            </a:r>
            <a:r>
              <a:rPr lang="en-US" dirty="0">
                <a:latin typeface="Courier New" pitchFamily="49" charset="0"/>
                <a:ea typeface="ＭＳ Ｐゴシック" pitchFamily="34" charset="-128"/>
              </a:rPr>
              <a:t>] = tests[</a:t>
            </a:r>
            <a:r>
              <a:rPr lang="en-US" dirty="0" err="1">
                <a:latin typeface="Courier New" pitchFamily="49" charset="0"/>
                <a:ea typeface="ＭＳ Ｐゴシック" pitchFamily="34" charset="-128"/>
              </a:rPr>
              <a:t>i</a:t>
            </a:r>
            <a:r>
              <a:rPr lang="en-US" dirty="0">
                <a:latin typeface="Courier New" pitchFamily="49" charset="0"/>
                <a:ea typeface="ＭＳ Ｐゴシック" pitchFamily="34" charset="-128"/>
              </a:rPr>
              <a:t>];</a:t>
            </a:r>
            <a:endParaRPr lang="en-US" dirty="0">
              <a:ea typeface="ＭＳ Ｐゴシック" pitchFamily="34" charset="-128"/>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685800"/>
            <a:ext cx="8229600" cy="1143000"/>
          </a:xfrm>
        </p:spPr>
        <p:txBody>
          <a:bodyPr/>
          <a:lstStyle/>
          <a:p>
            <a:r>
              <a:rPr lang="en-US" sz="4000" b="1" dirty="0"/>
              <a:t>Printing the Contents of an Array</a:t>
            </a:r>
          </a:p>
        </p:txBody>
      </p:sp>
      <p:sp>
        <p:nvSpPr>
          <p:cNvPr id="32771" name="Rectangle 3"/>
          <p:cNvSpPr>
            <a:spLocks noGrp="1" noChangeArrowheads="1"/>
          </p:cNvSpPr>
          <p:nvPr>
            <p:ph idx="1"/>
          </p:nvPr>
        </p:nvSpPr>
        <p:spPr>
          <a:xfrm>
            <a:off x="457200" y="1981200"/>
            <a:ext cx="7926388" cy="4114800"/>
          </a:xfrm>
        </p:spPr>
        <p:txBody>
          <a:bodyPr/>
          <a:lstStyle/>
          <a:p>
            <a:r>
              <a:rPr lang="en-US"/>
              <a:t>You can display the contents of a </a:t>
            </a:r>
            <a:r>
              <a:rPr lang="en-US" i="1"/>
              <a:t>character</a:t>
            </a:r>
            <a:r>
              <a:rPr lang="en-US"/>
              <a:t> array by sending its name to cout:</a:t>
            </a:r>
            <a:br>
              <a:rPr lang="en-US"/>
            </a:br>
            <a:br>
              <a:rPr lang="en-US"/>
            </a:br>
            <a:r>
              <a:rPr lang="en-US"/>
              <a:t> </a:t>
            </a:r>
            <a:r>
              <a:rPr lang="en-US">
                <a:latin typeface="Courier New" pitchFamily="49" charset="0"/>
              </a:rPr>
              <a:t>char fName[] = "Henry";</a:t>
            </a:r>
          </a:p>
          <a:p>
            <a:pPr lvl="1">
              <a:buClr>
                <a:srgbClr val="3333CC"/>
              </a:buClr>
              <a:buFontTx/>
              <a:buNone/>
            </a:pPr>
            <a:r>
              <a:rPr lang="en-US">
                <a:latin typeface="Courier New" pitchFamily="49" charset="0"/>
                <a:ea typeface="ＭＳ Ｐゴシック" pitchFamily="34" charset="-128"/>
              </a:rPr>
              <a:t>cout &lt;&lt; fName &lt;&lt; endl;</a:t>
            </a:r>
          </a:p>
          <a:p>
            <a:pPr lvl="1">
              <a:buClr>
                <a:srgbClr val="3333CC"/>
              </a:buClr>
              <a:buFontTx/>
              <a:buNone/>
            </a:pPr>
            <a:endParaRPr lang="en-US">
              <a:latin typeface="Courier New" pitchFamily="49" charset="0"/>
              <a:ea typeface="ＭＳ Ｐゴシック" pitchFamily="34" charset="-128"/>
            </a:endParaRPr>
          </a:p>
          <a:p>
            <a:pPr lvl="1">
              <a:buClr>
                <a:srgbClr val="3333CC"/>
              </a:buClr>
              <a:buFontTx/>
              <a:buNone/>
            </a:pPr>
            <a:r>
              <a:rPr lang="en-US">
                <a:ea typeface="ＭＳ Ｐゴシック" pitchFamily="34" charset="-128"/>
              </a:rPr>
              <a:t>But, this ONLY works with character arrays!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609600"/>
            <a:ext cx="8229600" cy="1143000"/>
          </a:xfrm>
        </p:spPr>
        <p:txBody>
          <a:bodyPr/>
          <a:lstStyle/>
          <a:p>
            <a:r>
              <a:rPr lang="en-US" sz="4000" b="1" dirty="0"/>
              <a:t>Printing the Contents of an Array</a:t>
            </a:r>
          </a:p>
        </p:txBody>
      </p:sp>
      <p:sp>
        <p:nvSpPr>
          <p:cNvPr id="33795" name="Rectangle 3"/>
          <p:cNvSpPr>
            <a:spLocks noGrp="1" noChangeArrowheads="1"/>
          </p:cNvSpPr>
          <p:nvPr>
            <p:ph idx="1"/>
          </p:nvPr>
        </p:nvSpPr>
        <p:spPr>
          <a:xfrm>
            <a:off x="457200" y="1981200"/>
            <a:ext cx="7926388" cy="4114800"/>
          </a:xfrm>
        </p:spPr>
        <p:txBody>
          <a:bodyPr/>
          <a:lstStyle/>
          <a:p>
            <a:r>
              <a:rPr lang="en-US"/>
              <a:t>For other types of arrays, you must print element-by-element:</a:t>
            </a:r>
            <a:br>
              <a:rPr lang="en-US"/>
            </a:br>
            <a:endParaRPr lang="en-US"/>
          </a:p>
          <a:p>
            <a:pPr lvl="1">
              <a:buClr>
                <a:srgbClr val="3333CC"/>
              </a:buClr>
              <a:buFontTx/>
              <a:buNone/>
            </a:pPr>
            <a:r>
              <a:rPr lang="en-US">
                <a:ea typeface="ＭＳ Ｐゴシック" pitchFamily="34" charset="-128"/>
              </a:rPr>
              <a:t>	</a:t>
            </a:r>
            <a:r>
              <a:rPr lang="en-US">
                <a:latin typeface="Courier New" pitchFamily="49" charset="0"/>
                <a:ea typeface="ＭＳ Ｐゴシック" pitchFamily="34" charset="-128"/>
              </a:rPr>
              <a:t>for (i = 0; i &lt; ARRAY_SIZE; i++)</a:t>
            </a:r>
          </a:p>
          <a:p>
            <a:pPr lvl="1">
              <a:buClr>
                <a:srgbClr val="3333CC"/>
              </a:buClr>
              <a:buFontTx/>
              <a:buNone/>
            </a:pPr>
            <a:r>
              <a:rPr lang="en-US">
                <a:latin typeface="Courier New" pitchFamily="49" charset="0"/>
                <a:ea typeface="ＭＳ Ｐゴシック" pitchFamily="34" charset="-128"/>
              </a:rPr>
              <a:t>		  cout &lt;&lt; tests[i] &lt;&lt; endl;</a:t>
            </a:r>
            <a:endParaRPr lang="en-US">
              <a:ea typeface="ＭＳ Ｐゴシック" pitchFamily="34" charset="-128"/>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685800"/>
            <a:ext cx="8229600" cy="1143000"/>
          </a:xfrm>
        </p:spPr>
        <p:txBody>
          <a:bodyPr>
            <a:normAutofit fontScale="90000"/>
          </a:bodyPr>
          <a:lstStyle/>
          <a:p>
            <a:r>
              <a:rPr lang="en-US" b="1" dirty="0"/>
              <a:t>Summing and Averaging Array Elements</a:t>
            </a:r>
          </a:p>
        </p:txBody>
      </p:sp>
      <p:sp>
        <p:nvSpPr>
          <p:cNvPr id="34819" name="Rectangle 3"/>
          <p:cNvSpPr>
            <a:spLocks noGrp="1" noChangeArrowheads="1"/>
          </p:cNvSpPr>
          <p:nvPr>
            <p:ph idx="1"/>
          </p:nvPr>
        </p:nvSpPr>
        <p:spPr>
          <a:xfrm>
            <a:off x="304800" y="1981200"/>
            <a:ext cx="8610600" cy="4114800"/>
          </a:xfrm>
        </p:spPr>
        <p:txBody>
          <a:bodyPr/>
          <a:lstStyle/>
          <a:p>
            <a:pPr>
              <a:lnSpc>
                <a:spcPct val="90000"/>
              </a:lnSpc>
            </a:pPr>
            <a:r>
              <a:rPr lang="en-US" dirty="0"/>
              <a:t>Use a simple loop to add together array elements:</a:t>
            </a:r>
          </a:p>
          <a:p>
            <a:pPr lvl="1">
              <a:lnSpc>
                <a:spcPct val="90000"/>
              </a:lnSpc>
              <a:buClr>
                <a:srgbClr val="3333CC"/>
              </a:buClr>
              <a:buFontTx/>
              <a:buNone/>
            </a:pPr>
            <a:r>
              <a:rPr lang="en-US" dirty="0">
                <a:ea typeface="ＭＳ Ｐゴシック" pitchFamily="34" charset="-128"/>
              </a:rPr>
              <a:t>	</a:t>
            </a:r>
            <a:r>
              <a:rPr lang="en-US" dirty="0" err="1">
                <a:latin typeface="Courier New" pitchFamily="49" charset="0"/>
                <a:ea typeface="ＭＳ Ｐゴシック" pitchFamily="34" charset="-128"/>
              </a:rPr>
              <a:t>int</a:t>
            </a:r>
            <a:r>
              <a:rPr lang="en-US" dirty="0">
                <a:latin typeface="Courier New" pitchFamily="49" charset="0"/>
                <a:ea typeface="ＭＳ Ｐゴシック" pitchFamily="34" charset="-128"/>
              </a:rPr>
              <a:t> </a:t>
            </a:r>
            <a:r>
              <a:rPr lang="en-US" dirty="0" err="1">
                <a:latin typeface="Courier New" pitchFamily="49" charset="0"/>
                <a:ea typeface="ＭＳ Ｐゴシック" pitchFamily="34" charset="-128"/>
              </a:rPr>
              <a:t>tnum</a:t>
            </a:r>
            <a:r>
              <a:rPr lang="en-US" dirty="0">
                <a:latin typeface="Courier New" pitchFamily="49" charset="0"/>
                <a:ea typeface="ＭＳ Ｐゴシック" pitchFamily="34" charset="-128"/>
              </a:rPr>
              <a:t>;</a:t>
            </a:r>
          </a:p>
          <a:p>
            <a:pPr lvl="1">
              <a:lnSpc>
                <a:spcPct val="90000"/>
              </a:lnSpc>
              <a:buClr>
                <a:srgbClr val="3333CC"/>
              </a:buClr>
              <a:buFontTx/>
              <a:buNone/>
            </a:pPr>
            <a:r>
              <a:rPr lang="en-US" dirty="0">
                <a:latin typeface="Courier New" pitchFamily="49" charset="0"/>
                <a:ea typeface="ＭＳ Ｐゴシック" pitchFamily="34" charset="-128"/>
              </a:rPr>
              <a:t>	double average, sum = 0;</a:t>
            </a:r>
          </a:p>
          <a:p>
            <a:pPr lvl="1">
              <a:lnSpc>
                <a:spcPct val="90000"/>
              </a:lnSpc>
              <a:buClr>
                <a:srgbClr val="3333CC"/>
              </a:buClr>
              <a:buFontTx/>
              <a:buNone/>
            </a:pPr>
            <a:r>
              <a:rPr lang="en-US" dirty="0">
                <a:latin typeface="Courier New" pitchFamily="49" charset="0"/>
                <a:ea typeface="ＭＳ Ｐゴシック" pitchFamily="34" charset="-128"/>
              </a:rPr>
              <a:t>	for(</a:t>
            </a:r>
            <a:r>
              <a:rPr lang="en-US" dirty="0" err="1">
                <a:latin typeface="Courier New" pitchFamily="49" charset="0"/>
                <a:ea typeface="ＭＳ Ｐゴシック" pitchFamily="34" charset="-128"/>
              </a:rPr>
              <a:t>tnum</a:t>
            </a:r>
            <a:r>
              <a:rPr lang="en-US" dirty="0">
                <a:latin typeface="Courier New" pitchFamily="49" charset="0"/>
                <a:ea typeface="ＭＳ Ｐゴシック" pitchFamily="34" charset="-128"/>
              </a:rPr>
              <a:t> = 0; </a:t>
            </a:r>
            <a:r>
              <a:rPr lang="en-US" dirty="0" err="1">
                <a:latin typeface="Courier New" pitchFamily="49" charset="0"/>
                <a:ea typeface="ＭＳ Ｐゴシック" pitchFamily="34" charset="-128"/>
              </a:rPr>
              <a:t>tnum</a:t>
            </a:r>
            <a:r>
              <a:rPr lang="en-US" dirty="0">
                <a:latin typeface="Courier New" pitchFamily="49" charset="0"/>
                <a:ea typeface="ＭＳ Ｐゴシック" pitchFamily="34" charset="-128"/>
              </a:rPr>
              <a:t> &lt; SIZE; </a:t>
            </a:r>
            <a:r>
              <a:rPr lang="en-US" dirty="0" err="1">
                <a:latin typeface="Courier New" pitchFamily="49" charset="0"/>
                <a:ea typeface="ＭＳ Ｐゴシック" pitchFamily="34" charset="-128"/>
              </a:rPr>
              <a:t>tnum</a:t>
            </a:r>
            <a:r>
              <a:rPr lang="en-US" dirty="0">
                <a:latin typeface="Courier New" pitchFamily="49" charset="0"/>
                <a:ea typeface="ＭＳ Ｐゴシック" pitchFamily="34" charset="-128"/>
              </a:rPr>
              <a:t>++)</a:t>
            </a:r>
          </a:p>
          <a:p>
            <a:pPr lvl="1">
              <a:lnSpc>
                <a:spcPct val="90000"/>
              </a:lnSpc>
              <a:buClr>
                <a:srgbClr val="3333CC"/>
              </a:buClr>
              <a:buFontTx/>
              <a:buNone/>
            </a:pPr>
            <a:r>
              <a:rPr lang="en-US" dirty="0">
                <a:latin typeface="Courier New" pitchFamily="49" charset="0"/>
                <a:ea typeface="ＭＳ Ｐゴシック" pitchFamily="34" charset="-128"/>
              </a:rPr>
              <a:t>			sum += tests[</a:t>
            </a:r>
            <a:r>
              <a:rPr lang="en-US" dirty="0" err="1">
                <a:latin typeface="Courier New" pitchFamily="49" charset="0"/>
                <a:ea typeface="ＭＳ Ｐゴシック" pitchFamily="34" charset="-128"/>
              </a:rPr>
              <a:t>tnum</a:t>
            </a:r>
            <a:r>
              <a:rPr lang="en-US" dirty="0">
                <a:latin typeface="Courier New" pitchFamily="49" charset="0"/>
                <a:ea typeface="ＭＳ Ｐゴシック" pitchFamily="34" charset="-128"/>
              </a:rPr>
              <a:t>];</a:t>
            </a:r>
          </a:p>
          <a:p>
            <a:pPr>
              <a:lnSpc>
                <a:spcPct val="90000"/>
              </a:lnSpc>
            </a:pPr>
            <a:r>
              <a:rPr lang="en-US" dirty="0"/>
              <a:t>Once summed, can compute average:</a:t>
            </a:r>
          </a:p>
          <a:p>
            <a:pPr lvl="1">
              <a:lnSpc>
                <a:spcPct val="90000"/>
              </a:lnSpc>
              <a:buClr>
                <a:srgbClr val="3333CC"/>
              </a:buClr>
              <a:buFontTx/>
              <a:buNone/>
            </a:pPr>
            <a:r>
              <a:rPr lang="en-US" dirty="0">
                <a:ea typeface="ＭＳ Ｐゴシック" pitchFamily="34" charset="-128"/>
              </a:rPr>
              <a:t>	</a:t>
            </a:r>
            <a:r>
              <a:rPr lang="en-US" dirty="0">
                <a:latin typeface="Courier New" pitchFamily="49" charset="0"/>
                <a:ea typeface="ＭＳ Ｐゴシック" pitchFamily="34" charset="-128"/>
              </a:rPr>
              <a:t>average = sum / SIZE;</a:t>
            </a:r>
            <a:endParaRPr lang="en-US" dirty="0">
              <a:ea typeface="ＭＳ Ｐゴシック" pitchFamily="34" charset="-128"/>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457200"/>
            <a:ext cx="8229600" cy="1143000"/>
          </a:xfrm>
        </p:spPr>
        <p:txBody>
          <a:bodyPr>
            <a:normAutofit fontScale="90000"/>
          </a:bodyPr>
          <a:lstStyle/>
          <a:p>
            <a:r>
              <a:rPr lang="en-US" b="1" dirty="0"/>
              <a:t>Finding the Highest Value in an Array</a:t>
            </a:r>
          </a:p>
        </p:txBody>
      </p:sp>
      <p:sp>
        <p:nvSpPr>
          <p:cNvPr id="35843" name="Text Box 3"/>
          <p:cNvSpPr txBox="1">
            <a:spLocks noChangeArrowheads="1"/>
          </p:cNvSpPr>
          <p:nvPr/>
        </p:nvSpPr>
        <p:spPr bwMode="auto">
          <a:xfrm>
            <a:off x="457200" y="1600200"/>
            <a:ext cx="8229600" cy="3046988"/>
          </a:xfrm>
          <a:prstGeom prst="rect">
            <a:avLst/>
          </a:prstGeom>
          <a:noFill/>
          <a:ln w="9525">
            <a:noFill/>
            <a:miter lim="800000"/>
            <a:headEnd/>
            <a:tailEnd/>
          </a:ln>
        </p:spPr>
        <p:txBody>
          <a:bodyPr>
            <a:spAutoFit/>
          </a:bodyPr>
          <a:lstStyle/>
          <a:p>
            <a:r>
              <a:rPr lang="en-US" sz="2400" dirty="0" err="1">
                <a:latin typeface="Courier New" pitchFamily="49" charset="0"/>
              </a:rPr>
              <a:t>int</a:t>
            </a:r>
            <a:r>
              <a:rPr lang="en-US" sz="2400" dirty="0">
                <a:latin typeface="Courier New" pitchFamily="49" charset="0"/>
              </a:rPr>
              <a:t> count;</a:t>
            </a:r>
          </a:p>
          <a:p>
            <a:r>
              <a:rPr lang="en-US" sz="2400" dirty="0" err="1">
                <a:latin typeface="Courier New" pitchFamily="49" charset="0"/>
              </a:rPr>
              <a:t>int</a:t>
            </a:r>
            <a:r>
              <a:rPr lang="en-US" sz="2400" dirty="0">
                <a:latin typeface="Courier New" pitchFamily="49" charset="0"/>
              </a:rPr>
              <a:t> highest;</a:t>
            </a:r>
          </a:p>
          <a:p>
            <a:r>
              <a:rPr lang="en-US" sz="2400" dirty="0">
                <a:latin typeface="Courier New" pitchFamily="49" charset="0"/>
              </a:rPr>
              <a:t>highest = </a:t>
            </a:r>
            <a:r>
              <a:rPr lang="en-US" sz="2400" dirty="0">
                <a:highlight>
                  <a:srgbClr val="FFFF00"/>
                </a:highlight>
                <a:latin typeface="Courier New" pitchFamily="49" charset="0"/>
              </a:rPr>
              <a:t>numbers[0]</a:t>
            </a:r>
            <a:r>
              <a:rPr lang="en-US" sz="2400" dirty="0">
                <a:latin typeface="Courier New" pitchFamily="49" charset="0"/>
              </a:rPr>
              <a:t>;</a:t>
            </a:r>
          </a:p>
          <a:p>
            <a:r>
              <a:rPr lang="en-US" sz="2400" dirty="0">
                <a:latin typeface="Courier New" pitchFamily="49" charset="0"/>
              </a:rPr>
              <a:t>for (count = 1; count &lt; SIZE; count++)</a:t>
            </a:r>
          </a:p>
          <a:p>
            <a:r>
              <a:rPr lang="en-US" sz="2400" dirty="0">
                <a:latin typeface="Courier New" pitchFamily="49" charset="0"/>
              </a:rPr>
              <a:t>{</a:t>
            </a:r>
          </a:p>
          <a:p>
            <a:r>
              <a:rPr lang="en-US" sz="2400" dirty="0">
                <a:latin typeface="Courier New" pitchFamily="49" charset="0"/>
              </a:rPr>
              <a:t>   if (numbers[count] &gt; highest)</a:t>
            </a:r>
          </a:p>
          <a:p>
            <a:r>
              <a:rPr lang="en-US" sz="2400" dirty="0">
                <a:latin typeface="Courier New" pitchFamily="49" charset="0"/>
              </a:rPr>
              <a:t>      highest = numbers[count];</a:t>
            </a:r>
          </a:p>
          <a:p>
            <a:r>
              <a:rPr lang="en-US" sz="2400" dirty="0">
                <a:latin typeface="Courier New" pitchFamily="49" charset="0"/>
              </a:rPr>
              <a:t>}</a:t>
            </a:r>
          </a:p>
        </p:txBody>
      </p:sp>
      <p:sp>
        <p:nvSpPr>
          <p:cNvPr id="35844" name="Text Box 4"/>
          <p:cNvSpPr txBox="1">
            <a:spLocks noChangeArrowheads="1"/>
          </p:cNvSpPr>
          <p:nvPr/>
        </p:nvSpPr>
        <p:spPr bwMode="auto">
          <a:xfrm>
            <a:off x="304800" y="4953000"/>
            <a:ext cx="8458200" cy="830263"/>
          </a:xfrm>
          <a:prstGeom prst="rect">
            <a:avLst/>
          </a:prstGeom>
          <a:noFill/>
          <a:ln w="9525">
            <a:noFill/>
            <a:miter lim="800000"/>
            <a:headEnd/>
            <a:tailEnd/>
          </a:ln>
        </p:spPr>
        <p:txBody>
          <a:bodyPr>
            <a:spAutoFit/>
          </a:bodyPr>
          <a:lstStyle/>
          <a:p>
            <a:pPr>
              <a:spcBef>
                <a:spcPct val="50000"/>
              </a:spcBef>
            </a:pPr>
            <a:r>
              <a:rPr lang="en-US" sz="2400"/>
              <a:t>When this code is finished, the </a:t>
            </a:r>
            <a:r>
              <a:rPr lang="en-US" sz="2400">
                <a:latin typeface="Courier New" pitchFamily="49" charset="0"/>
              </a:rPr>
              <a:t>highest</a:t>
            </a:r>
            <a:r>
              <a:rPr lang="en-US" sz="2400"/>
              <a:t> variable will contain the highest value in the </a:t>
            </a:r>
            <a:r>
              <a:rPr lang="en-US" sz="2400">
                <a:latin typeface="Courier New" pitchFamily="49" charset="0"/>
              </a:rPr>
              <a:t>numbers</a:t>
            </a:r>
            <a:r>
              <a:rPr lang="en-US" sz="2400"/>
              <a:t> array.</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457200"/>
            <a:ext cx="8229600" cy="1143000"/>
          </a:xfrm>
        </p:spPr>
        <p:txBody>
          <a:bodyPr>
            <a:normAutofit fontScale="90000"/>
          </a:bodyPr>
          <a:lstStyle/>
          <a:p>
            <a:r>
              <a:rPr lang="en-US" b="1" dirty="0"/>
              <a:t>Finding the Lowest Value in an Array</a:t>
            </a:r>
          </a:p>
        </p:txBody>
      </p:sp>
      <p:sp>
        <p:nvSpPr>
          <p:cNvPr id="36867" name="Text Box 3"/>
          <p:cNvSpPr txBox="1">
            <a:spLocks noChangeArrowheads="1"/>
          </p:cNvSpPr>
          <p:nvPr/>
        </p:nvSpPr>
        <p:spPr bwMode="auto">
          <a:xfrm>
            <a:off x="533400" y="1981200"/>
            <a:ext cx="8229600" cy="3013075"/>
          </a:xfrm>
          <a:prstGeom prst="rect">
            <a:avLst/>
          </a:prstGeom>
          <a:noFill/>
          <a:ln w="9525">
            <a:noFill/>
            <a:miter lim="800000"/>
            <a:headEnd/>
            <a:tailEnd/>
          </a:ln>
        </p:spPr>
        <p:txBody>
          <a:bodyPr>
            <a:spAutoFit/>
          </a:bodyPr>
          <a:lstStyle/>
          <a:p>
            <a:r>
              <a:rPr lang="en-US" sz="2400" dirty="0" err="1">
                <a:latin typeface="Courier New" pitchFamily="49" charset="0"/>
              </a:rPr>
              <a:t>int</a:t>
            </a:r>
            <a:r>
              <a:rPr lang="en-US" sz="2400" dirty="0">
                <a:latin typeface="Courier New" pitchFamily="49" charset="0"/>
              </a:rPr>
              <a:t> count;</a:t>
            </a:r>
          </a:p>
          <a:p>
            <a:r>
              <a:rPr lang="en-US" sz="2400" dirty="0" err="1">
                <a:latin typeface="Courier New" pitchFamily="49" charset="0"/>
              </a:rPr>
              <a:t>int</a:t>
            </a:r>
            <a:r>
              <a:rPr lang="en-US" sz="2400" dirty="0">
                <a:latin typeface="Courier New" pitchFamily="49" charset="0"/>
              </a:rPr>
              <a:t> lowest;</a:t>
            </a:r>
          </a:p>
          <a:p>
            <a:r>
              <a:rPr lang="en-US" sz="2400" dirty="0">
                <a:latin typeface="Courier New" pitchFamily="49" charset="0"/>
              </a:rPr>
              <a:t>lowest = numbers[0];</a:t>
            </a:r>
          </a:p>
          <a:p>
            <a:r>
              <a:rPr lang="en-US" sz="2400" dirty="0">
                <a:latin typeface="Courier New" pitchFamily="49" charset="0"/>
              </a:rPr>
              <a:t>for (count = 1; count &lt; SIZE; count++)</a:t>
            </a:r>
          </a:p>
          <a:p>
            <a:r>
              <a:rPr lang="en-US" sz="2400" dirty="0">
                <a:latin typeface="Courier New" pitchFamily="49" charset="0"/>
              </a:rPr>
              <a:t>{</a:t>
            </a:r>
          </a:p>
          <a:p>
            <a:r>
              <a:rPr lang="en-US" sz="2400" dirty="0">
                <a:latin typeface="Courier New" pitchFamily="49" charset="0"/>
              </a:rPr>
              <a:t>   if (numbers[count] &lt; lowest)</a:t>
            </a:r>
          </a:p>
          <a:p>
            <a:r>
              <a:rPr lang="en-US" sz="2400" dirty="0">
                <a:latin typeface="Courier New" pitchFamily="49" charset="0"/>
              </a:rPr>
              <a:t>      lowest = numbers[count];</a:t>
            </a:r>
          </a:p>
          <a:p>
            <a:r>
              <a:rPr lang="en-US" sz="2400" dirty="0">
                <a:latin typeface="Courier New" pitchFamily="49" charset="0"/>
              </a:rPr>
              <a:t>}</a:t>
            </a:r>
          </a:p>
        </p:txBody>
      </p:sp>
      <p:sp>
        <p:nvSpPr>
          <p:cNvPr id="36868" name="Text Box 4"/>
          <p:cNvSpPr txBox="1">
            <a:spLocks noChangeArrowheads="1"/>
          </p:cNvSpPr>
          <p:nvPr/>
        </p:nvSpPr>
        <p:spPr bwMode="auto">
          <a:xfrm>
            <a:off x="381000" y="5334000"/>
            <a:ext cx="8458200" cy="830263"/>
          </a:xfrm>
          <a:prstGeom prst="rect">
            <a:avLst/>
          </a:prstGeom>
          <a:noFill/>
          <a:ln w="9525">
            <a:noFill/>
            <a:miter lim="800000"/>
            <a:headEnd/>
            <a:tailEnd/>
          </a:ln>
        </p:spPr>
        <p:txBody>
          <a:bodyPr>
            <a:spAutoFit/>
          </a:bodyPr>
          <a:lstStyle/>
          <a:p>
            <a:pPr>
              <a:spcBef>
                <a:spcPct val="50000"/>
              </a:spcBef>
            </a:pPr>
            <a:r>
              <a:rPr lang="en-US" sz="2400"/>
              <a:t>When this code is finished, the </a:t>
            </a:r>
            <a:r>
              <a:rPr lang="en-US" sz="2400">
                <a:latin typeface="Courier New" pitchFamily="49" charset="0"/>
              </a:rPr>
              <a:t>lowest</a:t>
            </a:r>
            <a:r>
              <a:rPr lang="en-US" sz="2400"/>
              <a:t> variable will contain the lowest value in the </a:t>
            </a:r>
            <a:r>
              <a:rPr lang="en-US" sz="2400">
                <a:latin typeface="Courier New" pitchFamily="49" charset="0"/>
              </a:rPr>
              <a:t>numbers</a:t>
            </a:r>
            <a:r>
              <a:rPr lang="en-US" sz="2400"/>
              <a:t> array.</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b="1" dirty="0"/>
              <a:t>Partially-Filled Arrays</a:t>
            </a:r>
          </a:p>
        </p:txBody>
      </p:sp>
      <p:sp>
        <p:nvSpPr>
          <p:cNvPr id="37891" name="Rectangle 3"/>
          <p:cNvSpPr>
            <a:spLocks noGrp="1" noChangeArrowheads="1"/>
          </p:cNvSpPr>
          <p:nvPr>
            <p:ph idx="1"/>
          </p:nvPr>
        </p:nvSpPr>
        <p:spPr/>
        <p:txBody>
          <a:bodyPr/>
          <a:lstStyle/>
          <a:p>
            <a:r>
              <a:rPr lang="en-US" sz="3600"/>
              <a:t>If it is unknown how much data an array will be holding:</a:t>
            </a:r>
          </a:p>
          <a:p>
            <a:pPr lvl="1"/>
            <a:r>
              <a:rPr lang="en-US" sz="3200">
                <a:ea typeface="ＭＳ Ｐゴシック" pitchFamily="34" charset="-128"/>
              </a:rPr>
              <a:t>Make the array large enough to hold the largest expected number of elements.</a:t>
            </a:r>
          </a:p>
          <a:p>
            <a:pPr lvl="1"/>
            <a:r>
              <a:rPr lang="en-US" sz="3200">
                <a:ea typeface="ＭＳ Ｐゴシック" pitchFamily="34" charset="-128"/>
              </a:rPr>
              <a:t>Use a counter variable to keep track of the number of items stored in the array.</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765175"/>
          </a:xfrm>
        </p:spPr>
        <p:txBody>
          <a:bodyPr/>
          <a:lstStyle/>
          <a:p>
            <a:r>
              <a:rPr lang="en-US" b="1" dirty="0"/>
              <a:t>Comparing</a:t>
            </a:r>
            <a:r>
              <a:rPr lang="en-US" dirty="0"/>
              <a:t> </a:t>
            </a:r>
            <a:r>
              <a:rPr lang="en-US" b="1" dirty="0"/>
              <a:t>Arrays</a:t>
            </a:r>
          </a:p>
        </p:txBody>
      </p:sp>
      <p:sp>
        <p:nvSpPr>
          <p:cNvPr id="38915" name="Rectangle 3"/>
          <p:cNvSpPr>
            <a:spLocks noGrp="1" noChangeArrowheads="1"/>
          </p:cNvSpPr>
          <p:nvPr>
            <p:ph idx="1"/>
          </p:nvPr>
        </p:nvSpPr>
        <p:spPr>
          <a:xfrm>
            <a:off x="395288" y="836613"/>
            <a:ext cx="8229600" cy="1371600"/>
          </a:xfrm>
        </p:spPr>
        <p:txBody>
          <a:bodyPr/>
          <a:lstStyle/>
          <a:p>
            <a:r>
              <a:rPr lang="en-US" dirty="0"/>
              <a:t>To compare two arrays, you must compare element-by-element:</a:t>
            </a:r>
          </a:p>
        </p:txBody>
      </p:sp>
      <p:sp>
        <p:nvSpPr>
          <p:cNvPr id="38916" name="Text Box 4"/>
          <p:cNvSpPr txBox="1">
            <a:spLocks noChangeArrowheads="1"/>
          </p:cNvSpPr>
          <p:nvPr/>
        </p:nvSpPr>
        <p:spPr bwMode="auto">
          <a:xfrm>
            <a:off x="611188" y="1916113"/>
            <a:ext cx="8153400" cy="4486275"/>
          </a:xfrm>
          <a:prstGeom prst="rect">
            <a:avLst/>
          </a:prstGeom>
          <a:noFill/>
          <a:ln w="9525">
            <a:noFill/>
            <a:miter lim="800000"/>
            <a:headEnd/>
            <a:tailEnd/>
          </a:ln>
        </p:spPr>
        <p:txBody>
          <a:bodyPr>
            <a:spAutoFit/>
          </a:bodyPr>
          <a:lstStyle/>
          <a:p>
            <a:r>
              <a:rPr lang="en-US" dirty="0">
                <a:latin typeface="Courier New" pitchFamily="49" charset="0"/>
              </a:rPr>
              <a:t>const int SIZE = 5;</a:t>
            </a:r>
          </a:p>
          <a:p>
            <a:r>
              <a:rPr lang="en-US" dirty="0">
                <a:latin typeface="Courier New" pitchFamily="49" charset="0"/>
              </a:rPr>
              <a:t>int </a:t>
            </a:r>
            <a:r>
              <a:rPr lang="en-US" dirty="0" err="1">
                <a:latin typeface="Courier New" pitchFamily="49" charset="0"/>
              </a:rPr>
              <a:t>firstArray</a:t>
            </a:r>
            <a:r>
              <a:rPr lang="en-US" dirty="0">
                <a:latin typeface="Courier New" pitchFamily="49" charset="0"/>
              </a:rPr>
              <a:t>[SIZE] = { 5, 10, 15, 20, 25 };</a:t>
            </a:r>
          </a:p>
          <a:p>
            <a:r>
              <a:rPr lang="en-US" dirty="0">
                <a:latin typeface="Courier New" pitchFamily="49" charset="0"/>
              </a:rPr>
              <a:t>int </a:t>
            </a:r>
            <a:r>
              <a:rPr lang="en-US" dirty="0" err="1">
                <a:latin typeface="Courier New" pitchFamily="49" charset="0"/>
              </a:rPr>
              <a:t>secondArray</a:t>
            </a:r>
            <a:r>
              <a:rPr lang="en-US" dirty="0">
                <a:latin typeface="Courier New" pitchFamily="49" charset="0"/>
              </a:rPr>
              <a:t>[SIZE] = { 5, 10, 15, 20, 25 };</a:t>
            </a:r>
          </a:p>
          <a:p>
            <a:r>
              <a:rPr lang="en-US" dirty="0">
                <a:latin typeface="Courier New" pitchFamily="49" charset="0"/>
              </a:rPr>
              <a:t>bool </a:t>
            </a:r>
            <a:r>
              <a:rPr lang="en-US" dirty="0" err="1">
                <a:latin typeface="Courier New" pitchFamily="49" charset="0"/>
              </a:rPr>
              <a:t>arraysEqual</a:t>
            </a:r>
            <a:r>
              <a:rPr lang="en-US" dirty="0">
                <a:latin typeface="Courier New" pitchFamily="49" charset="0"/>
              </a:rPr>
              <a:t> = true; // Flag variable</a:t>
            </a:r>
          </a:p>
          <a:p>
            <a:r>
              <a:rPr lang="en-US" dirty="0">
                <a:latin typeface="Courier New" pitchFamily="49" charset="0"/>
              </a:rPr>
              <a:t>int count = 0;           // Loop counter variable</a:t>
            </a:r>
          </a:p>
          <a:p>
            <a:r>
              <a:rPr lang="en-US" dirty="0">
                <a:latin typeface="Courier New" pitchFamily="49" charset="0"/>
              </a:rPr>
              <a:t>// Compare the two arrays.</a:t>
            </a:r>
          </a:p>
          <a:p>
            <a:r>
              <a:rPr lang="en-US" dirty="0">
                <a:latin typeface="Courier New" pitchFamily="49" charset="0"/>
              </a:rPr>
              <a:t>while (</a:t>
            </a:r>
            <a:r>
              <a:rPr lang="en-US" dirty="0" err="1">
                <a:latin typeface="Courier New" pitchFamily="49" charset="0"/>
              </a:rPr>
              <a:t>arraysEqual</a:t>
            </a:r>
            <a:r>
              <a:rPr lang="en-US" dirty="0">
                <a:latin typeface="Courier New" pitchFamily="49" charset="0"/>
              </a:rPr>
              <a:t> &amp;&amp; count &lt; SIZE)</a:t>
            </a:r>
          </a:p>
          <a:p>
            <a:r>
              <a:rPr lang="en-US" dirty="0">
                <a:latin typeface="Courier New" pitchFamily="49" charset="0"/>
              </a:rPr>
              <a:t>{</a:t>
            </a:r>
          </a:p>
          <a:p>
            <a:r>
              <a:rPr lang="en-US" dirty="0">
                <a:latin typeface="Courier New" pitchFamily="49" charset="0"/>
              </a:rPr>
              <a:t>   if (</a:t>
            </a:r>
            <a:r>
              <a:rPr lang="en-US" dirty="0" err="1">
                <a:latin typeface="Courier New" pitchFamily="49" charset="0"/>
              </a:rPr>
              <a:t>firstArray</a:t>
            </a:r>
            <a:r>
              <a:rPr lang="en-US" dirty="0">
                <a:latin typeface="Courier New" pitchFamily="49" charset="0"/>
              </a:rPr>
              <a:t>[count] != </a:t>
            </a:r>
            <a:r>
              <a:rPr lang="en-US" dirty="0" err="1">
                <a:latin typeface="Courier New" pitchFamily="49" charset="0"/>
              </a:rPr>
              <a:t>secondArray</a:t>
            </a:r>
            <a:r>
              <a:rPr lang="en-US" dirty="0">
                <a:latin typeface="Courier New" pitchFamily="49" charset="0"/>
              </a:rPr>
              <a:t>[count])</a:t>
            </a:r>
          </a:p>
          <a:p>
            <a:r>
              <a:rPr lang="en-US" dirty="0">
                <a:latin typeface="Courier New" pitchFamily="49" charset="0"/>
              </a:rPr>
              <a:t>      </a:t>
            </a:r>
            <a:r>
              <a:rPr lang="en-US" dirty="0" err="1">
                <a:latin typeface="Courier New" pitchFamily="49" charset="0"/>
              </a:rPr>
              <a:t>arraysEqual</a:t>
            </a:r>
            <a:r>
              <a:rPr lang="en-US" dirty="0">
                <a:latin typeface="Courier New" pitchFamily="49" charset="0"/>
              </a:rPr>
              <a:t> = false;</a:t>
            </a:r>
          </a:p>
          <a:p>
            <a:r>
              <a:rPr lang="en-US" dirty="0">
                <a:latin typeface="Courier New" pitchFamily="49" charset="0"/>
              </a:rPr>
              <a:t>   count++;</a:t>
            </a:r>
          </a:p>
          <a:p>
            <a:r>
              <a:rPr lang="en-US" dirty="0">
                <a:latin typeface="Courier New" pitchFamily="49" charset="0"/>
              </a:rPr>
              <a:t>}</a:t>
            </a:r>
          </a:p>
          <a:p>
            <a:r>
              <a:rPr lang="en-US" dirty="0">
                <a:latin typeface="Courier New" pitchFamily="49" charset="0"/>
              </a:rPr>
              <a:t>if (</a:t>
            </a:r>
            <a:r>
              <a:rPr lang="en-US" dirty="0" err="1">
                <a:latin typeface="Courier New" pitchFamily="49" charset="0"/>
              </a:rPr>
              <a:t>arraysEqual</a:t>
            </a:r>
            <a:r>
              <a:rPr lang="en-US" dirty="0">
                <a:latin typeface="Courier New" pitchFamily="49" charset="0"/>
              </a:rPr>
              <a:t>)</a:t>
            </a:r>
          </a:p>
          <a:p>
            <a:r>
              <a:rPr lang="en-US" dirty="0">
                <a:latin typeface="Courier New" pitchFamily="49" charset="0"/>
              </a:rPr>
              <a:t>   </a:t>
            </a:r>
            <a:r>
              <a:rPr lang="en-US" dirty="0" err="1">
                <a:latin typeface="Courier New" pitchFamily="49" charset="0"/>
              </a:rPr>
              <a:t>cout</a:t>
            </a:r>
            <a:r>
              <a:rPr lang="en-US" dirty="0">
                <a:latin typeface="Courier New" pitchFamily="49" charset="0"/>
              </a:rPr>
              <a:t> &lt;&lt; "The arrays are equal.\n";</a:t>
            </a:r>
          </a:p>
          <a:p>
            <a:r>
              <a:rPr lang="en-US" dirty="0">
                <a:latin typeface="Courier New" pitchFamily="49" charset="0"/>
              </a:rPr>
              <a:t>else</a:t>
            </a:r>
          </a:p>
          <a:p>
            <a:r>
              <a:rPr lang="en-US" dirty="0">
                <a:latin typeface="Courier New" pitchFamily="49" charset="0"/>
              </a:rPr>
              <a:t>   </a:t>
            </a:r>
            <a:r>
              <a:rPr lang="en-US" dirty="0" err="1">
                <a:latin typeface="Courier New" pitchFamily="49" charset="0"/>
              </a:rPr>
              <a:t>cout</a:t>
            </a:r>
            <a:r>
              <a:rPr lang="en-US" dirty="0">
                <a:latin typeface="Courier New" pitchFamily="49" charset="0"/>
              </a:rPr>
              <a:t> &lt;&lt; "The arrays are not equal.\n";</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914400" y="0"/>
            <a:ext cx="8229600" cy="836613"/>
          </a:xfrm>
        </p:spPr>
        <p:txBody>
          <a:bodyPr/>
          <a:lstStyle/>
          <a:p>
            <a:r>
              <a:rPr lang="en-US" sz="4000" b="1" dirty="0">
                <a:effectLst>
                  <a:outerShdw blurRad="38100" dist="38100" dir="2700000" algn="tl">
                    <a:srgbClr val="000000">
                      <a:alpha val="43137"/>
                    </a:srgbClr>
                  </a:outerShdw>
                </a:effectLst>
              </a:rPr>
              <a:t>In-Class Exercise</a:t>
            </a:r>
          </a:p>
        </p:txBody>
      </p:sp>
      <p:sp>
        <p:nvSpPr>
          <p:cNvPr id="3" name="Content Placeholder 2"/>
          <p:cNvSpPr>
            <a:spLocks noGrp="1"/>
          </p:cNvSpPr>
          <p:nvPr>
            <p:ph idx="1"/>
          </p:nvPr>
        </p:nvSpPr>
        <p:spPr>
          <a:xfrm>
            <a:off x="230187" y="1143000"/>
            <a:ext cx="8913813" cy="4525963"/>
          </a:xfrm>
        </p:spPr>
        <p:txBody>
          <a:bodyPr>
            <a:normAutofit lnSpcReduction="10000"/>
          </a:bodyPr>
          <a:lstStyle/>
          <a:p>
            <a:pPr>
              <a:buNone/>
              <a:defRPr/>
            </a:pPr>
            <a:r>
              <a:rPr lang="en-US" sz="2800" dirty="0"/>
              <a:t>Given the following array definition:</a:t>
            </a:r>
          </a:p>
          <a:p>
            <a:pPr>
              <a:buFont typeface="Arial" charset="0"/>
              <a:buNone/>
              <a:defRPr/>
            </a:pPr>
            <a:r>
              <a:rPr lang="en-US" sz="2800" dirty="0"/>
              <a:t>		</a:t>
            </a:r>
            <a:r>
              <a:rPr lang="en-US" sz="2800" dirty="0" err="1">
                <a:latin typeface="Courier New" pitchFamily="49" charset="0"/>
                <a:cs typeface="Courier New" pitchFamily="49" charset="0"/>
              </a:rPr>
              <a:t>int</a:t>
            </a:r>
            <a:r>
              <a:rPr lang="en-US" sz="2800" dirty="0">
                <a:latin typeface="Courier New" pitchFamily="49" charset="0"/>
                <a:cs typeface="Courier New" pitchFamily="49" charset="0"/>
              </a:rPr>
              <a:t> values[] = {2,6,10,14};</a:t>
            </a:r>
          </a:p>
          <a:p>
            <a:pPr>
              <a:buFont typeface="Arial" charset="0"/>
              <a:buNone/>
              <a:defRPr/>
            </a:pPr>
            <a:endParaRPr lang="en-US" sz="2800" dirty="0">
              <a:latin typeface="Courier New" pitchFamily="49" charset="0"/>
              <a:cs typeface="Courier New" pitchFamily="49" charset="0"/>
            </a:endParaRPr>
          </a:p>
          <a:p>
            <a:pPr>
              <a:buFont typeface="Arial" charset="0"/>
              <a:buNone/>
              <a:defRPr/>
            </a:pPr>
            <a:r>
              <a:rPr lang="en-US" sz="2800" dirty="0"/>
              <a:t>What does each of the following display?</a:t>
            </a:r>
          </a:p>
          <a:p>
            <a:pPr marL="514350" indent="-514350">
              <a:buFont typeface="Arial" charset="0"/>
              <a:buAutoNum type="alphaLcParenR"/>
              <a:defRPr/>
            </a:pPr>
            <a:r>
              <a:rPr lang="en-US" sz="2800" dirty="0" err="1">
                <a:latin typeface="Courier New" pitchFamily="49" charset="0"/>
                <a:cs typeface="Courier New" pitchFamily="49" charset="0"/>
              </a:rPr>
              <a:t>cout</a:t>
            </a:r>
            <a:r>
              <a:rPr lang="en-US" sz="2800" dirty="0">
                <a:latin typeface="Courier New" pitchFamily="49" charset="0"/>
                <a:cs typeface="Courier New" pitchFamily="49" charset="0"/>
              </a:rPr>
              <a:t>&lt;&lt;values[2];</a:t>
            </a:r>
          </a:p>
          <a:p>
            <a:pPr marL="514350" indent="-514350">
              <a:buFont typeface="Arial" charset="0"/>
              <a:buAutoNum type="alphaLcParenR"/>
              <a:defRPr/>
            </a:pPr>
            <a:r>
              <a:rPr lang="en-US" sz="2800" dirty="0" err="1">
                <a:latin typeface="Courier New" pitchFamily="49" charset="0"/>
                <a:cs typeface="Courier New" pitchFamily="49" charset="0"/>
              </a:rPr>
              <a:t>cout</a:t>
            </a:r>
            <a:r>
              <a:rPr lang="en-US" sz="2800" dirty="0">
                <a:latin typeface="Courier New" pitchFamily="49" charset="0"/>
                <a:cs typeface="Courier New" pitchFamily="49" charset="0"/>
              </a:rPr>
              <a:t>&lt;&lt;++values[0];</a:t>
            </a:r>
          </a:p>
          <a:p>
            <a:pPr marL="514350" indent="-514350">
              <a:buFont typeface="Arial" charset="0"/>
              <a:buAutoNum type="alphaLcParenR"/>
              <a:defRPr/>
            </a:pPr>
            <a:r>
              <a:rPr lang="en-US" sz="2800" dirty="0" err="1">
                <a:latin typeface="Courier New" pitchFamily="49" charset="0"/>
                <a:cs typeface="Courier New" pitchFamily="49" charset="0"/>
              </a:rPr>
              <a:t>cout</a:t>
            </a:r>
            <a:r>
              <a:rPr lang="en-US" sz="2800" dirty="0">
                <a:latin typeface="Courier New" pitchFamily="49" charset="0"/>
                <a:cs typeface="Courier New" pitchFamily="49" charset="0"/>
              </a:rPr>
              <a:t>&lt;&lt; values[1]++;</a:t>
            </a:r>
          </a:p>
          <a:p>
            <a:pPr marL="514350" indent="-514350">
              <a:buFont typeface="Arial" charset="0"/>
              <a:buAutoNum type="alphaLcParenR"/>
              <a:defRPr/>
            </a:pPr>
            <a:r>
              <a:rPr lang="en-US" sz="2800" dirty="0">
                <a:latin typeface="Courier New" pitchFamily="49" charset="0"/>
                <a:cs typeface="Courier New" pitchFamily="49" charset="0"/>
              </a:rPr>
              <a:t>Int x = 2;</a:t>
            </a:r>
          </a:p>
          <a:p>
            <a:pPr marL="514350" indent="-514350">
              <a:buFont typeface="Arial" charset="0"/>
              <a:buNone/>
              <a:defRPr/>
            </a:pPr>
            <a:r>
              <a:rPr lang="en-US" sz="2800" dirty="0">
                <a:latin typeface="Courier New" pitchFamily="49" charset="0"/>
                <a:cs typeface="Courier New" pitchFamily="49" charset="0"/>
              </a:rPr>
              <a:t>	</a:t>
            </a:r>
            <a:r>
              <a:rPr lang="en-US" sz="2800" dirty="0" err="1">
                <a:latin typeface="Courier New" pitchFamily="49" charset="0"/>
                <a:cs typeface="Courier New" pitchFamily="49" charset="0"/>
              </a:rPr>
              <a:t>cout</a:t>
            </a:r>
            <a:r>
              <a:rPr lang="en-US" sz="2800" dirty="0">
                <a:latin typeface="Courier New" pitchFamily="49" charset="0"/>
                <a:cs typeface="Courier New" pitchFamily="49" charset="0"/>
              </a:rPr>
              <a:t>&lt;&lt;values[++x];</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dirty="0"/>
              <a:t>Declaring an Array</a:t>
            </a:r>
          </a:p>
        </p:txBody>
      </p:sp>
      <p:sp>
        <p:nvSpPr>
          <p:cNvPr id="4099" name="Rectangle 3"/>
          <p:cNvSpPr>
            <a:spLocks noGrp="1" noChangeArrowheads="1"/>
          </p:cNvSpPr>
          <p:nvPr>
            <p:ph idx="1"/>
          </p:nvPr>
        </p:nvSpPr>
        <p:spPr/>
        <p:txBody>
          <a:bodyPr/>
          <a:lstStyle/>
          <a:p>
            <a:r>
              <a:rPr lang="en-US" dirty="0"/>
              <a:t>An array, named </a:t>
            </a:r>
            <a:r>
              <a:rPr lang="en-US" b="1" dirty="0">
                <a:latin typeface="Courier New" panose="02070309020205020404" pitchFamily="49" charset="0"/>
                <a:cs typeface="Courier New" panose="02070309020205020404" pitchFamily="49" charset="0"/>
              </a:rPr>
              <a:t>test</a:t>
            </a:r>
            <a:r>
              <a:rPr lang="en-US" dirty="0"/>
              <a:t>, containing five variables of type </a:t>
            </a:r>
            <a:r>
              <a:rPr lang="en-US" b="1" dirty="0" err="1">
                <a:latin typeface="Courier New" panose="02070309020205020404" pitchFamily="49" charset="0"/>
                <a:cs typeface="Courier New" panose="02070309020205020404" pitchFamily="49" charset="0"/>
              </a:rPr>
              <a:t>int</a:t>
            </a:r>
            <a:r>
              <a:rPr lang="en-US" dirty="0"/>
              <a:t> can be declared as </a:t>
            </a:r>
          </a:p>
          <a:p>
            <a:pPr lvl="1">
              <a:buFontTx/>
              <a:buNone/>
            </a:pPr>
            <a:r>
              <a:rPr lang="en-US" dirty="0">
                <a:latin typeface="Courier New" pitchFamily="49" charset="0"/>
              </a:rPr>
              <a:t>	</a:t>
            </a:r>
            <a:r>
              <a:rPr lang="en-US" b="1" dirty="0" err="1">
                <a:solidFill>
                  <a:srgbClr val="00B0F0"/>
                </a:solidFill>
                <a:latin typeface="Courier New" pitchFamily="49" charset="0"/>
              </a:rPr>
              <a:t>int</a:t>
            </a:r>
            <a:r>
              <a:rPr lang="en-US" b="1" dirty="0">
                <a:solidFill>
                  <a:srgbClr val="00B0F0"/>
                </a:solidFill>
                <a:latin typeface="Courier New" pitchFamily="49" charset="0"/>
              </a:rPr>
              <a:t> tests[5];</a:t>
            </a:r>
          </a:p>
          <a:p>
            <a:r>
              <a:rPr lang="en-US" dirty="0"/>
              <a:t>The value in brackets is called</a:t>
            </a:r>
          </a:p>
          <a:p>
            <a:pPr lvl="1"/>
            <a:r>
              <a:rPr lang="en-US" dirty="0"/>
              <a:t>A </a:t>
            </a:r>
            <a:r>
              <a:rPr lang="en-US" dirty="0">
                <a:highlight>
                  <a:srgbClr val="FFFF00"/>
                </a:highlight>
              </a:rPr>
              <a:t>subscript</a:t>
            </a:r>
          </a:p>
          <a:p>
            <a:pPr lvl="1"/>
            <a:r>
              <a:rPr lang="en-US" dirty="0"/>
              <a:t>An </a:t>
            </a:r>
            <a:r>
              <a:rPr lang="en-US" dirty="0">
                <a:highlight>
                  <a:srgbClr val="FFFF00"/>
                </a:highlight>
              </a:rPr>
              <a:t>index</a:t>
            </a:r>
          </a:p>
          <a:p>
            <a:endParaRPr lang="en-US" dirty="0">
              <a:latin typeface="Courier New" pitchFamily="49"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914400" y="0"/>
            <a:ext cx="8229600" cy="765175"/>
          </a:xfrm>
        </p:spPr>
        <p:txBody>
          <a:bodyPr/>
          <a:lstStyle/>
          <a:p>
            <a:r>
              <a:rPr lang="en-US" sz="4000" b="1" dirty="0">
                <a:effectLst>
                  <a:outerShdw blurRad="38100" dist="38100" dir="2700000" algn="tl">
                    <a:srgbClr val="000000">
                      <a:alpha val="43137"/>
                    </a:srgbClr>
                  </a:outerShdw>
                </a:effectLst>
              </a:rPr>
              <a:t>In-Class Exercise</a:t>
            </a:r>
          </a:p>
        </p:txBody>
      </p:sp>
      <p:sp>
        <p:nvSpPr>
          <p:cNvPr id="3" name="Content Placeholder 2"/>
          <p:cNvSpPr>
            <a:spLocks noGrp="1"/>
          </p:cNvSpPr>
          <p:nvPr>
            <p:ph idx="1"/>
          </p:nvPr>
        </p:nvSpPr>
        <p:spPr>
          <a:xfrm>
            <a:off x="457200" y="1295400"/>
            <a:ext cx="8229600" cy="4525962"/>
          </a:xfrm>
        </p:spPr>
        <p:txBody>
          <a:bodyPr/>
          <a:lstStyle/>
          <a:p>
            <a:r>
              <a:rPr lang="en-US" dirty="0"/>
              <a:t>Exercise No. (3) pg. 259</a:t>
            </a:r>
          </a:p>
          <a:p>
            <a:r>
              <a:rPr lang="en-US" dirty="0"/>
              <a:t>Declare an integer array named </a:t>
            </a:r>
            <a:r>
              <a:rPr lang="en-US" dirty="0">
                <a:latin typeface="Courier New" pitchFamily="49" charset="0"/>
                <a:cs typeface="Courier New" pitchFamily="49" charset="0"/>
              </a:rPr>
              <a:t>names</a:t>
            </a:r>
            <a:r>
              <a:rPr lang="en-US" dirty="0"/>
              <a:t> with 20 elements. Write a loop that prints each element of the array.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914400" y="0"/>
            <a:ext cx="8229600" cy="908050"/>
          </a:xfrm>
        </p:spPr>
        <p:txBody>
          <a:bodyPr/>
          <a:lstStyle/>
          <a:p>
            <a:r>
              <a:rPr lang="en-US" sz="4000" b="1" dirty="0">
                <a:effectLst>
                  <a:outerShdw blurRad="38100" dist="38100" dir="2700000" algn="tl">
                    <a:srgbClr val="000000">
                      <a:alpha val="43137"/>
                    </a:srgbClr>
                  </a:outerShdw>
                </a:effectLst>
              </a:rPr>
              <a:t>In-Class Exercise</a:t>
            </a:r>
          </a:p>
        </p:txBody>
      </p:sp>
      <p:sp>
        <p:nvSpPr>
          <p:cNvPr id="3" name="Content Placeholder 2"/>
          <p:cNvSpPr>
            <a:spLocks noGrp="1"/>
          </p:cNvSpPr>
          <p:nvPr>
            <p:ph idx="1"/>
          </p:nvPr>
        </p:nvSpPr>
        <p:spPr>
          <a:xfrm>
            <a:off x="0" y="1143000"/>
            <a:ext cx="9144000" cy="4525963"/>
          </a:xfrm>
        </p:spPr>
        <p:txBody>
          <a:bodyPr>
            <a:noAutofit/>
          </a:bodyPr>
          <a:lstStyle/>
          <a:p>
            <a:r>
              <a:rPr lang="en-US" sz="2800" dirty="0"/>
              <a:t>Write a program that lets the user enter 10 values into an array. The program should then display the largest and smallest values stored in the array.</a:t>
            </a:r>
          </a:p>
          <a:p>
            <a:r>
              <a:rPr lang="en-US" sz="2800" dirty="0"/>
              <a:t>Write a program that lets the user enter the total rainfall for each of 12 months into an array of doubles. The program should then calculate and display the total rainfall for the year, the average monthly rainfall, and the months with the highest and lowest amounts.</a:t>
            </a:r>
          </a:p>
          <a:p>
            <a:pPr>
              <a:buFont typeface="Arial" charset="0"/>
              <a:buNone/>
            </a:pPr>
            <a:r>
              <a:rPr lang="en-US" sz="2800" dirty="0"/>
              <a:t>	</a:t>
            </a:r>
            <a:r>
              <a:rPr lang="en-US" sz="2800" i="1" dirty="0"/>
              <a:t>Input Validation: Do not accept negative numbers for monthly rainfall figures.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10" presetClass="exit" presetSubtype="0" fill="hold" nodeType="withEffect">
                                  <p:stCondLst>
                                    <p:cond delay="0"/>
                                  </p:stCondLst>
                                  <p:childTnLst>
                                    <p:animEffect transition="out" filter="fade">
                                      <p:cBhvr>
                                        <p:cTn id="14" dur="2000"/>
                                        <p:tgtEl>
                                          <p:spTgt spid="3">
                                            <p:txEl>
                                              <p:pRg st="0" end="0"/>
                                            </p:txEl>
                                          </p:spTgt>
                                        </p:tgtEl>
                                      </p:cBhvr>
                                    </p:animEffect>
                                    <p:set>
                                      <p:cBhvr>
                                        <p:cTn id="15"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b="1" dirty="0"/>
              <a:t>Using Parallel Arrays</a:t>
            </a:r>
          </a:p>
        </p:txBody>
      </p:sp>
      <p:sp>
        <p:nvSpPr>
          <p:cNvPr id="43011" name="Rectangle 3"/>
          <p:cNvSpPr>
            <a:spLocks noGrp="1" noChangeArrowheads="1"/>
          </p:cNvSpPr>
          <p:nvPr>
            <p:ph idx="1"/>
          </p:nvPr>
        </p:nvSpPr>
        <p:spPr/>
        <p:txBody>
          <a:bodyPr/>
          <a:lstStyle/>
          <a:p>
            <a:r>
              <a:rPr lang="en-US" u="sng"/>
              <a:t>Parallel arrays</a:t>
            </a:r>
            <a:r>
              <a:rPr lang="en-US"/>
              <a:t>: two or more arrays that contain related data</a:t>
            </a:r>
          </a:p>
          <a:p>
            <a:r>
              <a:rPr lang="en-US"/>
              <a:t>A subscript is used to relate arrays: elements at same subscript are related</a:t>
            </a:r>
          </a:p>
          <a:p>
            <a:r>
              <a:rPr lang="en-US"/>
              <a:t>Arrays may be of different types</a:t>
            </a:r>
            <a:endParaRPr lang="en-US" u="sng"/>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1295400"/>
          </a:xfrm>
        </p:spPr>
        <p:txBody>
          <a:bodyPr/>
          <a:lstStyle/>
          <a:p>
            <a:r>
              <a:rPr lang="en-US"/>
              <a:t>Parallel Array Example</a:t>
            </a:r>
          </a:p>
        </p:txBody>
      </p:sp>
      <p:sp>
        <p:nvSpPr>
          <p:cNvPr id="44035" name="Rectangle 3"/>
          <p:cNvSpPr>
            <a:spLocks noGrp="1" noChangeArrowheads="1"/>
          </p:cNvSpPr>
          <p:nvPr>
            <p:ph idx="1"/>
          </p:nvPr>
        </p:nvSpPr>
        <p:spPr>
          <a:xfrm>
            <a:off x="152400" y="1447800"/>
            <a:ext cx="8686800" cy="5105400"/>
          </a:xfrm>
        </p:spPr>
        <p:txBody>
          <a:bodyPr/>
          <a:lstStyle/>
          <a:p>
            <a:pPr>
              <a:lnSpc>
                <a:spcPct val="80000"/>
              </a:lnSpc>
              <a:buFontTx/>
              <a:buNone/>
            </a:pPr>
            <a:r>
              <a:rPr lang="en-US" sz="2400" b="1">
                <a:latin typeface="Courier New" pitchFamily="49" charset="0"/>
              </a:rPr>
              <a:t>	const int SIZE = 5;   // Array size</a:t>
            </a:r>
          </a:p>
          <a:p>
            <a:pPr>
              <a:lnSpc>
                <a:spcPct val="80000"/>
              </a:lnSpc>
              <a:buFontTx/>
              <a:buNone/>
            </a:pPr>
            <a:r>
              <a:rPr lang="en-US" sz="2400" b="1"/>
              <a:t>	</a:t>
            </a:r>
            <a:r>
              <a:rPr lang="en-US" sz="2400" b="1">
                <a:latin typeface="Courier New" pitchFamily="49" charset="0"/>
              </a:rPr>
              <a:t>int id[SIZE];         // student ID</a:t>
            </a:r>
          </a:p>
          <a:p>
            <a:pPr>
              <a:lnSpc>
                <a:spcPct val="80000"/>
              </a:lnSpc>
              <a:buFontTx/>
              <a:buNone/>
            </a:pPr>
            <a:r>
              <a:rPr lang="en-US" sz="2400" b="1">
                <a:latin typeface="Courier New" pitchFamily="49" charset="0"/>
              </a:rPr>
              <a:t>	double average[SIZE]; // course average</a:t>
            </a:r>
          </a:p>
          <a:p>
            <a:pPr>
              <a:lnSpc>
                <a:spcPct val="80000"/>
              </a:lnSpc>
              <a:buFontTx/>
              <a:buNone/>
            </a:pPr>
            <a:r>
              <a:rPr lang="en-US" sz="2400" b="1">
                <a:latin typeface="Courier New" pitchFamily="49" charset="0"/>
              </a:rPr>
              <a:t>	char grade[SIZE];     // course grade</a:t>
            </a:r>
          </a:p>
          <a:p>
            <a:pPr>
              <a:lnSpc>
                <a:spcPct val="80000"/>
              </a:lnSpc>
              <a:buFontTx/>
              <a:buNone/>
            </a:pPr>
            <a:r>
              <a:rPr lang="en-US" sz="2400" b="1">
                <a:latin typeface="Courier New" pitchFamily="49" charset="0"/>
              </a:rPr>
              <a:t>	...</a:t>
            </a:r>
          </a:p>
          <a:p>
            <a:pPr>
              <a:lnSpc>
                <a:spcPct val="80000"/>
              </a:lnSpc>
              <a:buFontTx/>
              <a:buNone/>
            </a:pPr>
            <a:r>
              <a:rPr lang="en-US" sz="2400" b="1">
                <a:latin typeface="Courier New" pitchFamily="49" charset="0"/>
              </a:rPr>
              <a:t>	for(int i = 0; i &lt; SIZE; i++)</a:t>
            </a:r>
            <a:br>
              <a:rPr lang="en-US" sz="2400" b="1">
                <a:latin typeface="Courier New" pitchFamily="49" charset="0"/>
              </a:rPr>
            </a:br>
            <a:r>
              <a:rPr lang="en-US" sz="2400" b="1">
                <a:latin typeface="Courier New" pitchFamily="49" charset="0"/>
              </a:rPr>
              <a:t>{</a:t>
            </a:r>
          </a:p>
          <a:p>
            <a:pPr>
              <a:lnSpc>
                <a:spcPct val="80000"/>
              </a:lnSpc>
              <a:buFontTx/>
              <a:buNone/>
            </a:pPr>
            <a:r>
              <a:rPr lang="en-US" sz="2400" b="1">
                <a:latin typeface="Courier New" pitchFamily="49" charset="0"/>
              </a:rPr>
              <a:t>		cout &lt;&lt; "Student ID: " &lt;&lt; id[i]</a:t>
            </a:r>
          </a:p>
          <a:p>
            <a:pPr>
              <a:lnSpc>
                <a:spcPct val="80000"/>
              </a:lnSpc>
              <a:buFontTx/>
              <a:buNone/>
            </a:pPr>
            <a:r>
              <a:rPr lang="en-US" sz="2400" b="1">
                <a:latin typeface="Courier New" pitchFamily="49" charset="0"/>
              </a:rPr>
              <a:t>		     &lt;&lt; " average: " &lt;&lt; average[i]</a:t>
            </a:r>
          </a:p>
          <a:p>
            <a:pPr>
              <a:lnSpc>
                <a:spcPct val="80000"/>
              </a:lnSpc>
              <a:buFontTx/>
              <a:buNone/>
            </a:pPr>
            <a:r>
              <a:rPr lang="en-US" sz="2400" b="1">
                <a:latin typeface="Courier New" pitchFamily="49" charset="0"/>
              </a:rPr>
              <a:t>			&lt;&lt; " grade: " &lt;&lt; grade[i]</a:t>
            </a:r>
          </a:p>
          <a:p>
            <a:pPr>
              <a:lnSpc>
                <a:spcPct val="80000"/>
              </a:lnSpc>
              <a:buFontTx/>
              <a:buNone/>
            </a:pPr>
            <a:r>
              <a:rPr lang="en-US" sz="2400" b="1"/>
              <a:t>	</a:t>
            </a:r>
            <a:r>
              <a:rPr lang="en-US" sz="2400" b="1">
                <a:latin typeface="Courier New" pitchFamily="49" charset="0"/>
              </a:rPr>
              <a:t>		&lt;&lt; endl;</a:t>
            </a:r>
            <a:br>
              <a:rPr lang="en-US" sz="2400" b="1">
                <a:latin typeface="Courier New" pitchFamily="49" charset="0"/>
              </a:rPr>
            </a:br>
            <a:r>
              <a:rPr lang="en-US" sz="2400" b="1">
                <a:latin typeface="Courier New" pitchFamily="49" charset="0"/>
              </a:rPr>
              <a:t>}</a:t>
            </a:r>
            <a:endParaRPr lang="en-US" sz="2400" b="1"/>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0" y="836613"/>
            <a:ext cx="9144000" cy="5688012"/>
          </a:xfrm>
          <a:prstGeom prst="rect">
            <a:avLst/>
          </a:prstGeom>
          <a:noFill/>
          <a:ln w="9525">
            <a:noFill/>
            <a:miter lim="800000"/>
            <a:headEnd/>
            <a:tailEnd/>
          </a:ln>
        </p:spPr>
      </p:pic>
      <p:sp>
        <p:nvSpPr>
          <p:cNvPr id="45059" name="Text Box 3"/>
          <p:cNvSpPr txBox="1">
            <a:spLocks noChangeArrowheads="1"/>
          </p:cNvSpPr>
          <p:nvPr/>
        </p:nvSpPr>
        <p:spPr bwMode="auto">
          <a:xfrm>
            <a:off x="5746750" y="6400800"/>
            <a:ext cx="3016250" cy="457200"/>
          </a:xfrm>
          <a:prstGeom prst="rect">
            <a:avLst/>
          </a:prstGeom>
          <a:noFill/>
          <a:ln w="9525">
            <a:noFill/>
            <a:miter lim="800000"/>
            <a:headEnd/>
            <a:tailEnd/>
          </a:ln>
        </p:spPr>
        <p:txBody>
          <a:bodyPr wrap="none">
            <a:spAutoFit/>
          </a:bodyPr>
          <a:lstStyle/>
          <a:p>
            <a:r>
              <a:rPr lang="en-US" sz="2400" i="1"/>
              <a:t>(Program Continues)</a:t>
            </a:r>
          </a:p>
        </p:txBody>
      </p:sp>
      <p:sp>
        <p:nvSpPr>
          <p:cNvPr id="45060" name="Rectangle 4"/>
          <p:cNvSpPr>
            <a:spLocks noChangeArrowheads="1"/>
          </p:cNvSpPr>
          <p:nvPr/>
        </p:nvSpPr>
        <p:spPr bwMode="auto">
          <a:xfrm>
            <a:off x="0" y="0"/>
            <a:ext cx="9144000" cy="765175"/>
          </a:xfrm>
          <a:prstGeom prst="rect">
            <a:avLst/>
          </a:prstGeom>
          <a:noFill/>
          <a:ln w="9525">
            <a:noFill/>
            <a:miter lim="800000"/>
            <a:headEnd/>
            <a:tailEnd/>
          </a:ln>
        </p:spPr>
        <p:txBody>
          <a:bodyPr anchor="ctr"/>
          <a:lstStyle/>
          <a:p>
            <a:pPr algn="ctr" eaLnBrk="0" hangingPunct="0"/>
            <a:r>
              <a:rPr lang="en-US" sz="2800" b="1"/>
              <a:t>Parallel Array Example</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0" y="1268413"/>
            <a:ext cx="9144000" cy="5589587"/>
          </a:xfrm>
          <a:prstGeom prst="rect">
            <a:avLst/>
          </a:prstGeom>
          <a:noFill/>
          <a:ln w="9525">
            <a:noFill/>
            <a:miter lim="800000"/>
            <a:headEnd/>
            <a:tailEnd/>
          </a:ln>
        </p:spPr>
      </p:pic>
      <p:sp>
        <p:nvSpPr>
          <p:cNvPr id="46083" name="Text Box 3"/>
          <p:cNvSpPr txBox="1">
            <a:spLocks noChangeArrowheads="1"/>
          </p:cNvSpPr>
          <p:nvPr/>
        </p:nvSpPr>
        <p:spPr bwMode="auto">
          <a:xfrm>
            <a:off x="0" y="692150"/>
            <a:ext cx="7165975" cy="641350"/>
          </a:xfrm>
          <a:prstGeom prst="rect">
            <a:avLst/>
          </a:prstGeom>
          <a:noFill/>
          <a:ln w="9525">
            <a:noFill/>
            <a:miter lim="800000"/>
            <a:headEnd/>
            <a:tailEnd/>
          </a:ln>
        </p:spPr>
        <p:txBody>
          <a:bodyPr>
            <a:spAutoFit/>
          </a:bodyPr>
          <a:lstStyle/>
          <a:p>
            <a:r>
              <a:rPr lang="en-US" sz="3600">
                <a:solidFill>
                  <a:srgbClr val="3333CC"/>
                </a:solidFill>
              </a:rPr>
              <a:t>Program 7-12</a:t>
            </a:r>
            <a:r>
              <a:rPr lang="en-US" sz="3600" i="1">
                <a:solidFill>
                  <a:srgbClr val="3333CC"/>
                </a:solidFill>
              </a:rPr>
              <a:t> (Continued)</a:t>
            </a:r>
          </a:p>
        </p:txBody>
      </p:sp>
      <p:sp>
        <p:nvSpPr>
          <p:cNvPr id="46084" name="Rectangle 4"/>
          <p:cNvSpPr>
            <a:spLocks noChangeArrowheads="1"/>
          </p:cNvSpPr>
          <p:nvPr/>
        </p:nvSpPr>
        <p:spPr bwMode="auto">
          <a:xfrm>
            <a:off x="0" y="0"/>
            <a:ext cx="9144000" cy="549275"/>
          </a:xfrm>
          <a:prstGeom prst="rect">
            <a:avLst/>
          </a:prstGeom>
          <a:noFill/>
          <a:ln w="9525">
            <a:noFill/>
            <a:miter lim="800000"/>
            <a:headEnd/>
            <a:tailEnd/>
          </a:ln>
        </p:spPr>
        <p:txBody>
          <a:bodyPr anchor="ctr"/>
          <a:lstStyle/>
          <a:p>
            <a:pPr algn="ctr" eaLnBrk="0" hangingPunct="0"/>
            <a:r>
              <a:rPr lang="en-US" sz="2800" b="1"/>
              <a:t>Parallel Array Example</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1187450" y="692150"/>
            <a:ext cx="5813425" cy="1571625"/>
          </a:xfrm>
          <a:prstGeom prst="rect">
            <a:avLst/>
          </a:prstGeom>
          <a:noFill/>
          <a:ln w="9525">
            <a:noFill/>
            <a:miter lim="800000"/>
            <a:headEnd/>
            <a:tailEnd/>
          </a:ln>
        </p:spPr>
      </p:pic>
      <p:pic>
        <p:nvPicPr>
          <p:cNvPr id="47107" name="Picture 3" descr="0714sowc copy"/>
          <p:cNvPicPr>
            <a:picLocks noChangeAspect="1" noChangeArrowheads="1"/>
          </p:cNvPicPr>
          <p:nvPr/>
        </p:nvPicPr>
        <p:blipFill>
          <a:blip r:embed="rId3" cstate="print"/>
          <a:srcRect/>
          <a:stretch>
            <a:fillRect/>
          </a:stretch>
        </p:blipFill>
        <p:spPr bwMode="auto">
          <a:xfrm>
            <a:off x="1187450" y="3284538"/>
            <a:ext cx="5943600" cy="2744787"/>
          </a:xfrm>
          <a:prstGeom prst="rect">
            <a:avLst/>
          </a:prstGeom>
          <a:noFill/>
          <a:ln w="9525">
            <a:noFill/>
            <a:miter lim="800000"/>
            <a:headEnd/>
            <a:tailEnd/>
          </a:ln>
        </p:spPr>
      </p:pic>
      <p:sp>
        <p:nvSpPr>
          <p:cNvPr id="47108" name="Text Box 4"/>
          <p:cNvSpPr txBox="1">
            <a:spLocks noChangeArrowheads="1"/>
          </p:cNvSpPr>
          <p:nvPr/>
        </p:nvSpPr>
        <p:spPr bwMode="auto">
          <a:xfrm>
            <a:off x="0" y="2420938"/>
            <a:ext cx="8001000" cy="822325"/>
          </a:xfrm>
          <a:prstGeom prst="rect">
            <a:avLst/>
          </a:prstGeom>
          <a:noFill/>
          <a:ln w="9525">
            <a:noFill/>
            <a:miter lim="800000"/>
            <a:headEnd/>
            <a:tailEnd/>
          </a:ln>
        </p:spPr>
        <p:txBody>
          <a:bodyPr>
            <a:spAutoFit/>
          </a:bodyPr>
          <a:lstStyle/>
          <a:p>
            <a:pPr>
              <a:spcBef>
                <a:spcPct val="50000"/>
              </a:spcBef>
            </a:pPr>
            <a:r>
              <a:rPr lang="en-US" sz="2400"/>
              <a:t>The </a:t>
            </a:r>
            <a:r>
              <a:rPr lang="en-US" sz="2400">
                <a:latin typeface="Courier New" pitchFamily="49" charset="0"/>
              </a:rPr>
              <a:t>hours</a:t>
            </a:r>
            <a:r>
              <a:rPr lang="en-US" sz="2400"/>
              <a:t> and </a:t>
            </a:r>
            <a:r>
              <a:rPr lang="en-US" sz="2400">
                <a:latin typeface="Courier New" pitchFamily="49" charset="0"/>
              </a:rPr>
              <a:t>payRate</a:t>
            </a:r>
            <a:r>
              <a:rPr lang="en-US" sz="2400"/>
              <a:t> arrays are related through their subscripts:</a:t>
            </a:r>
          </a:p>
        </p:txBody>
      </p:sp>
      <p:sp>
        <p:nvSpPr>
          <p:cNvPr id="47109" name="Rectangle 5"/>
          <p:cNvSpPr>
            <a:spLocks noChangeArrowheads="1"/>
          </p:cNvSpPr>
          <p:nvPr/>
        </p:nvSpPr>
        <p:spPr bwMode="auto">
          <a:xfrm>
            <a:off x="0" y="0"/>
            <a:ext cx="9144000" cy="765175"/>
          </a:xfrm>
          <a:prstGeom prst="rect">
            <a:avLst/>
          </a:prstGeom>
          <a:noFill/>
          <a:ln w="9525">
            <a:noFill/>
            <a:miter lim="800000"/>
            <a:headEnd/>
            <a:tailEnd/>
          </a:ln>
        </p:spPr>
        <p:txBody>
          <a:bodyPr anchor="ctr"/>
          <a:lstStyle/>
          <a:p>
            <a:pPr algn="ctr" eaLnBrk="0" hangingPunct="0"/>
            <a:r>
              <a:rPr lang="en-US" sz="2800"/>
              <a:t>Parallel Array Example</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146050"/>
            <a:ext cx="9144000" cy="692150"/>
          </a:xfrm>
          <a:prstGeom prst="rect">
            <a:avLst/>
          </a:prstGeom>
          <a:noFill/>
          <a:ln w="9525">
            <a:noFill/>
            <a:miter lim="800000"/>
            <a:headEnd/>
            <a:tailEnd/>
          </a:ln>
        </p:spPr>
        <p:txBody>
          <a:bodyPr anchor="b"/>
          <a:lstStyle/>
          <a:p>
            <a:pPr algn="ctr" eaLnBrk="0" hangingPunct="0"/>
            <a:r>
              <a:rPr lang="en-US" sz="4000" b="1" dirty="0">
                <a:effectLst>
                  <a:outerShdw blurRad="38100" dist="38100" dir="2700000" algn="tl">
                    <a:srgbClr val="000000">
                      <a:alpha val="43137"/>
                    </a:srgbClr>
                  </a:outerShdw>
                </a:effectLst>
              </a:rPr>
              <a:t>In-Class Exercise</a:t>
            </a:r>
          </a:p>
        </p:txBody>
      </p:sp>
      <p:sp>
        <p:nvSpPr>
          <p:cNvPr id="48131" name="Rectangle 3"/>
          <p:cNvSpPr>
            <a:spLocks noChangeArrowheads="1"/>
          </p:cNvSpPr>
          <p:nvPr/>
        </p:nvSpPr>
        <p:spPr bwMode="auto">
          <a:xfrm>
            <a:off x="179388" y="1214437"/>
            <a:ext cx="8294687" cy="990600"/>
          </a:xfrm>
          <a:prstGeom prst="rect">
            <a:avLst/>
          </a:prstGeom>
          <a:noFill/>
          <a:ln w="9525">
            <a:noFill/>
            <a:miter lim="800000"/>
            <a:headEnd/>
            <a:tailEnd/>
          </a:ln>
        </p:spPr>
        <p:txBody>
          <a:bodyPr rIns="0"/>
          <a:lstStyle/>
          <a:p>
            <a:pPr marL="342900" indent="-342900" eaLnBrk="0" hangingPunct="0">
              <a:spcBef>
                <a:spcPct val="20000"/>
              </a:spcBef>
              <a:buFontTx/>
              <a:buChar char="•"/>
            </a:pPr>
            <a:r>
              <a:rPr lang="en-US" sz="2400" dirty="0"/>
              <a:t>What is the output of the following code? </a:t>
            </a:r>
          </a:p>
          <a:p>
            <a:pPr marL="342900" indent="-342900" eaLnBrk="0" hangingPunct="0">
              <a:spcBef>
                <a:spcPct val="20000"/>
              </a:spcBef>
            </a:pPr>
            <a:r>
              <a:rPr lang="en-US" sz="2400" dirty="0"/>
              <a:t>     (You may need to use a calculator.) </a:t>
            </a:r>
            <a:r>
              <a:rPr lang="en-US" dirty="0"/>
              <a:t>.</a:t>
            </a:r>
          </a:p>
          <a:p>
            <a:pPr marL="342900" indent="-342900" eaLnBrk="0" hangingPunct="0">
              <a:spcBef>
                <a:spcPct val="20000"/>
              </a:spcBef>
              <a:buFontTx/>
              <a:buChar char="•"/>
            </a:pPr>
            <a:endParaRPr lang="en-US" dirty="0"/>
          </a:p>
          <a:p>
            <a:pPr marL="342900" indent="-342900" eaLnBrk="0" hangingPunct="0">
              <a:spcBef>
                <a:spcPct val="20000"/>
              </a:spcBef>
            </a:pPr>
            <a:endParaRPr lang="en-US" dirty="0"/>
          </a:p>
          <a:p>
            <a:pPr marL="342900" indent="-342900" eaLnBrk="0" hangingPunct="0">
              <a:spcBef>
                <a:spcPct val="20000"/>
              </a:spcBef>
              <a:buFontTx/>
              <a:buChar char="•"/>
            </a:pPr>
            <a:endParaRPr lang="en-US" dirty="0"/>
          </a:p>
          <a:p>
            <a:pPr marL="342900" indent="-342900" eaLnBrk="0" hangingPunct="0">
              <a:spcBef>
                <a:spcPct val="20000"/>
              </a:spcBef>
              <a:buFontTx/>
              <a:buChar char="•"/>
            </a:pPr>
            <a:endParaRPr lang="en-US" dirty="0"/>
          </a:p>
        </p:txBody>
      </p:sp>
      <p:sp>
        <p:nvSpPr>
          <p:cNvPr id="48132" name="Text Box 4"/>
          <p:cNvSpPr txBox="1">
            <a:spLocks noChangeArrowheads="1"/>
          </p:cNvSpPr>
          <p:nvPr/>
        </p:nvSpPr>
        <p:spPr bwMode="auto">
          <a:xfrm>
            <a:off x="611188" y="2222500"/>
            <a:ext cx="7743825" cy="3416300"/>
          </a:xfrm>
          <a:prstGeom prst="rect">
            <a:avLst/>
          </a:prstGeom>
          <a:solidFill>
            <a:srgbClr val="CCFFFF"/>
          </a:solidFill>
          <a:ln w="9525">
            <a:solidFill>
              <a:schemeClr val="tx1"/>
            </a:solidFill>
            <a:miter lim="800000"/>
            <a:headEnd/>
            <a:tailEnd/>
          </a:ln>
        </p:spPr>
        <p:txBody>
          <a:bodyPr>
            <a:spAutoFit/>
          </a:bodyPr>
          <a:lstStyle/>
          <a:p>
            <a:r>
              <a:rPr lang="en-US" dirty="0">
                <a:latin typeface="Courier New" pitchFamily="49" charset="0"/>
              </a:rPr>
              <a:t>const int SIZE = 5; </a:t>
            </a:r>
          </a:p>
          <a:p>
            <a:r>
              <a:rPr lang="en-US" dirty="0">
                <a:latin typeface="Courier New" pitchFamily="49" charset="0"/>
              </a:rPr>
              <a:t>int time[SIZE] = {1, 2, 3, 4, 5},</a:t>
            </a:r>
          </a:p>
          <a:p>
            <a:r>
              <a:rPr lang="en-US" dirty="0">
                <a:latin typeface="Courier New" pitchFamily="49" charset="0"/>
              </a:rPr>
              <a:t>speed[SIZE] = {18, 4, 27, 52, 100}, </a:t>
            </a:r>
          </a:p>
          <a:p>
            <a:r>
              <a:rPr lang="en-US" dirty="0" err="1">
                <a:latin typeface="Courier New" pitchFamily="49" charset="0"/>
              </a:rPr>
              <a:t>dist</a:t>
            </a:r>
            <a:r>
              <a:rPr lang="en-US" dirty="0">
                <a:latin typeface="Courier New" pitchFamily="49" charset="0"/>
              </a:rPr>
              <a:t>[SIZE]; </a:t>
            </a:r>
          </a:p>
          <a:p>
            <a:endParaRPr lang="en-US" dirty="0">
              <a:latin typeface="Courier New" pitchFamily="49" charset="0"/>
            </a:endParaRPr>
          </a:p>
          <a:p>
            <a:r>
              <a:rPr lang="en-US" dirty="0">
                <a:latin typeface="Courier New" pitchFamily="49" charset="0"/>
              </a:rPr>
              <a:t>for (int count = 0; count &lt; SIZE; count++) </a:t>
            </a:r>
          </a:p>
          <a:p>
            <a:r>
              <a:rPr lang="en-US" dirty="0">
                <a:latin typeface="Courier New" pitchFamily="49" charset="0"/>
              </a:rPr>
              <a:t>	</a:t>
            </a:r>
            <a:r>
              <a:rPr lang="en-US" dirty="0" err="1">
                <a:latin typeface="Courier New" pitchFamily="49" charset="0"/>
              </a:rPr>
              <a:t>dist</a:t>
            </a:r>
            <a:r>
              <a:rPr lang="en-US" dirty="0">
                <a:latin typeface="Courier New" pitchFamily="49" charset="0"/>
              </a:rPr>
              <a:t>[count] = time[count] * speed[count]; </a:t>
            </a:r>
          </a:p>
          <a:p>
            <a:r>
              <a:rPr lang="en-US" dirty="0">
                <a:latin typeface="Courier New" pitchFamily="49" charset="0"/>
              </a:rPr>
              <a:t>for (int count = 0; count &lt; SIZE; count++) { </a:t>
            </a:r>
          </a:p>
          <a:p>
            <a:r>
              <a:rPr lang="en-US" dirty="0">
                <a:latin typeface="Courier New" pitchFamily="49" charset="0"/>
              </a:rPr>
              <a:t>	</a:t>
            </a:r>
            <a:r>
              <a:rPr lang="en-US" dirty="0" err="1">
                <a:latin typeface="Courier New" pitchFamily="49" charset="0"/>
              </a:rPr>
              <a:t>cout</a:t>
            </a:r>
            <a:r>
              <a:rPr lang="en-US" dirty="0">
                <a:latin typeface="Courier New" pitchFamily="49" charset="0"/>
              </a:rPr>
              <a:t> &lt;&lt; time[count] &lt;&lt; " ";</a:t>
            </a:r>
          </a:p>
          <a:p>
            <a:r>
              <a:rPr lang="en-US" dirty="0">
                <a:latin typeface="Courier New" pitchFamily="49" charset="0"/>
              </a:rPr>
              <a:t>	</a:t>
            </a:r>
            <a:r>
              <a:rPr lang="en-US" dirty="0" err="1">
                <a:latin typeface="Courier New" pitchFamily="49" charset="0"/>
              </a:rPr>
              <a:t>cout</a:t>
            </a:r>
            <a:r>
              <a:rPr lang="en-US" dirty="0">
                <a:latin typeface="Courier New" pitchFamily="49" charset="0"/>
              </a:rPr>
              <a:t> &lt;&lt; speed[count] &lt;&lt; " "; </a:t>
            </a:r>
          </a:p>
          <a:p>
            <a:r>
              <a:rPr lang="en-US" dirty="0">
                <a:latin typeface="Courier New" pitchFamily="49" charset="0"/>
              </a:rPr>
              <a:t>	</a:t>
            </a:r>
            <a:r>
              <a:rPr lang="en-US" dirty="0" err="1">
                <a:latin typeface="Courier New" pitchFamily="49" charset="0"/>
              </a:rPr>
              <a:t>cout</a:t>
            </a:r>
            <a:r>
              <a:rPr lang="en-US" dirty="0">
                <a:latin typeface="Courier New" pitchFamily="49" charset="0"/>
              </a:rPr>
              <a:t> « </a:t>
            </a:r>
            <a:r>
              <a:rPr lang="en-US" dirty="0" err="1">
                <a:latin typeface="Courier New" pitchFamily="49" charset="0"/>
              </a:rPr>
              <a:t>dist</a:t>
            </a:r>
            <a:r>
              <a:rPr lang="en-US" dirty="0">
                <a:latin typeface="Courier New" pitchFamily="49" charset="0"/>
              </a:rPr>
              <a:t>[count] &lt;&lt; </a:t>
            </a:r>
            <a:r>
              <a:rPr lang="en-US" dirty="0" err="1">
                <a:latin typeface="Courier New" pitchFamily="49" charset="0"/>
              </a:rPr>
              <a:t>endl</a:t>
            </a:r>
            <a:r>
              <a:rPr lang="en-US" dirty="0">
                <a:latin typeface="Courier New" pitchFamily="49" charset="0"/>
              </a:rPr>
              <a:t>; </a:t>
            </a:r>
          </a:p>
          <a:p>
            <a:r>
              <a:rPr lang="en-US" dirty="0">
                <a:latin typeface="Courier New" pitchFamily="49" charset="0"/>
              </a:rPr>
              <a:t>} </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rPr>
              <a:t>In-Class Exercise</a:t>
            </a:r>
          </a:p>
        </p:txBody>
      </p:sp>
      <p:sp>
        <p:nvSpPr>
          <p:cNvPr id="49155" name="Content Placeholder 2"/>
          <p:cNvSpPr>
            <a:spLocks noGrp="1"/>
          </p:cNvSpPr>
          <p:nvPr>
            <p:ph idx="1"/>
          </p:nvPr>
        </p:nvSpPr>
        <p:spPr/>
        <p:txBody>
          <a:bodyPr/>
          <a:lstStyle/>
          <a:p>
            <a:r>
              <a:rPr lang="en-US"/>
              <a:t>Write a program that store the populations of 12 countries. Define 2 arrays that may be used in parallel to store the names of the countries and their populations. Write a loop that uses these arrays to print each country’s name and its population.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609600"/>
            <a:ext cx="8229600" cy="1143000"/>
          </a:xfrm>
        </p:spPr>
        <p:txBody>
          <a:bodyPr/>
          <a:lstStyle/>
          <a:p>
            <a:r>
              <a:rPr lang="en-US" b="1" dirty="0"/>
              <a:t>Arrays as Function Arguments</a:t>
            </a:r>
          </a:p>
        </p:txBody>
      </p:sp>
      <p:sp>
        <p:nvSpPr>
          <p:cNvPr id="50179" name="Rectangle 3"/>
          <p:cNvSpPr>
            <a:spLocks noGrp="1" noChangeArrowheads="1"/>
          </p:cNvSpPr>
          <p:nvPr>
            <p:ph idx="1"/>
          </p:nvPr>
        </p:nvSpPr>
        <p:spPr>
          <a:xfrm>
            <a:off x="0" y="1828800"/>
            <a:ext cx="9144000" cy="4114800"/>
          </a:xfrm>
        </p:spPr>
        <p:txBody>
          <a:bodyPr/>
          <a:lstStyle/>
          <a:p>
            <a:pPr>
              <a:lnSpc>
                <a:spcPct val="80000"/>
              </a:lnSpc>
            </a:pPr>
            <a:r>
              <a:rPr lang="en-US" dirty="0"/>
              <a:t>To pass an array to a function, just use the array name:</a:t>
            </a:r>
          </a:p>
          <a:p>
            <a:pPr lvl="1">
              <a:lnSpc>
                <a:spcPct val="80000"/>
              </a:lnSpc>
              <a:buFontTx/>
              <a:buNone/>
            </a:pPr>
            <a:r>
              <a:rPr lang="en-US" sz="2400" dirty="0">
                <a:ea typeface="ＭＳ Ｐゴシック" pitchFamily="34" charset="-128"/>
              </a:rPr>
              <a:t>	</a:t>
            </a:r>
            <a:r>
              <a:rPr lang="en-US" dirty="0" err="1">
                <a:latin typeface="Courier New" pitchFamily="49" charset="0"/>
                <a:ea typeface="ＭＳ Ｐゴシック" pitchFamily="34" charset="-128"/>
              </a:rPr>
              <a:t>showScores</a:t>
            </a:r>
            <a:r>
              <a:rPr lang="en-US" dirty="0">
                <a:latin typeface="Courier New" pitchFamily="49" charset="0"/>
                <a:ea typeface="ＭＳ Ｐゴシック" pitchFamily="34" charset="-128"/>
              </a:rPr>
              <a:t>(tests);</a:t>
            </a:r>
          </a:p>
          <a:p>
            <a:pPr lvl="1">
              <a:lnSpc>
                <a:spcPct val="80000"/>
              </a:lnSpc>
              <a:buFontTx/>
              <a:buNone/>
            </a:pPr>
            <a:endParaRPr lang="en-US" dirty="0">
              <a:ea typeface="ＭＳ Ｐゴシック" pitchFamily="34" charset="-128"/>
            </a:endParaRPr>
          </a:p>
          <a:p>
            <a:pPr>
              <a:lnSpc>
                <a:spcPct val="80000"/>
              </a:lnSpc>
            </a:pPr>
            <a:r>
              <a:rPr lang="en-US" dirty="0"/>
              <a:t>To define a function that takes an array parameter, use empty </a:t>
            </a:r>
            <a:r>
              <a:rPr lang="en-US" dirty="0">
                <a:latin typeface="Courier New" pitchFamily="49" charset="0"/>
              </a:rPr>
              <a:t>[]</a:t>
            </a:r>
            <a:r>
              <a:rPr lang="en-US" dirty="0"/>
              <a:t> for array argument:</a:t>
            </a:r>
          </a:p>
          <a:p>
            <a:pPr lvl="1">
              <a:lnSpc>
                <a:spcPct val="80000"/>
              </a:lnSpc>
              <a:buFontTx/>
              <a:buNone/>
            </a:pPr>
            <a:r>
              <a:rPr lang="en-US" sz="2400" dirty="0">
                <a:latin typeface="Courier New" pitchFamily="49" charset="0"/>
                <a:ea typeface="ＭＳ Ｐゴシック" pitchFamily="34" charset="-128"/>
              </a:rPr>
              <a:t>void </a:t>
            </a:r>
            <a:r>
              <a:rPr lang="en-US" sz="2400" dirty="0" err="1">
                <a:latin typeface="Courier New" pitchFamily="49" charset="0"/>
                <a:ea typeface="ＭＳ Ｐゴシック" pitchFamily="34" charset="-128"/>
              </a:rPr>
              <a:t>showScores</a:t>
            </a:r>
            <a:r>
              <a:rPr lang="en-US" sz="2400" dirty="0">
                <a:latin typeface="Courier New" pitchFamily="49" charset="0"/>
                <a:ea typeface="ＭＳ Ｐゴシック" pitchFamily="34" charset="-128"/>
              </a:rPr>
              <a:t>(</a:t>
            </a:r>
            <a:r>
              <a:rPr lang="en-US" sz="2400" dirty="0" err="1">
                <a:latin typeface="Courier New" pitchFamily="49" charset="0"/>
                <a:ea typeface="ＭＳ Ｐゴシック" pitchFamily="34" charset="-128"/>
              </a:rPr>
              <a:t>int</a:t>
            </a:r>
            <a:r>
              <a:rPr lang="en-US" sz="2400" dirty="0">
                <a:latin typeface="Courier New" pitchFamily="49" charset="0"/>
                <a:ea typeface="ＭＳ Ｐゴシック" pitchFamily="34" charset="-128"/>
              </a:rPr>
              <a:t> []); // function prototype</a:t>
            </a:r>
          </a:p>
          <a:p>
            <a:pPr lvl="1">
              <a:lnSpc>
                <a:spcPct val="80000"/>
              </a:lnSpc>
              <a:buFontTx/>
              <a:buNone/>
            </a:pPr>
            <a:r>
              <a:rPr lang="en-US" sz="2400" dirty="0">
                <a:latin typeface="Courier New" pitchFamily="49" charset="0"/>
                <a:ea typeface="ＭＳ Ｐゴシック" pitchFamily="34" charset="-128"/>
              </a:rPr>
              <a:t>void </a:t>
            </a:r>
            <a:r>
              <a:rPr lang="en-US" sz="2400" dirty="0" err="1">
                <a:latin typeface="Courier New" pitchFamily="49" charset="0"/>
                <a:ea typeface="ＭＳ Ｐゴシック" pitchFamily="34" charset="-128"/>
              </a:rPr>
              <a:t>showScores</a:t>
            </a:r>
            <a:r>
              <a:rPr lang="en-US" sz="2400" dirty="0">
                <a:latin typeface="Courier New" pitchFamily="49" charset="0"/>
                <a:ea typeface="ＭＳ Ｐゴシック" pitchFamily="34" charset="-128"/>
              </a:rPr>
              <a:t>(</a:t>
            </a:r>
            <a:r>
              <a:rPr lang="en-US" sz="2400" dirty="0" err="1">
                <a:latin typeface="Courier New" pitchFamily="49" charset="0"/>
                <a:ea typeface="ＭＳ Ｐゴシック" pitchFamily="34" charset="-128"/>
              </a:rPr>
              <a:t>int</a:t>
            </a:r>
            <a:r>
              <a:rPr lang="en-US" sz="2400" dirty="0">
                <a:latin typeface="Courier New" pitchFamily="49" charset="0"/>
                <a:ea typeface="ＭＳ Ｐゴシック" pitchFamily="34" charset="-128"/>
              </a:rPr>
              <a:t> tests[])// function header</a:t>
            </a:r>
            <a:endParaRPr lang="en-US" sz="2400" dirty="0">
              <a:ea typeface="ＭＳ Ｐゴシック" pitchFamily="34" charset="-128"/>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dirty="0"/>
              <a:t>Array - Memory Layout</a:t>
            </a:r>
          </a:p>
        </p:txBody>
      </p:sp>
      <p:sp>
        <p:nvSpPr>
          <p:cNvPr id="5123" name="Rectangle 3"/>
          <p:cNvSpPr>
            <a:spLocks noGrp="1" noChangeArrowheads="1"/>
          </p:cNvSpPr>
          <p:nvPr>
            <p:ph idx="1"/>
          </p:nvPr>
        </p:nvSpPr>
        <p:spPr/>
        <p:txBody>
          <a:bodyPr/>
          <a:lstStyle/>
          <a:p>
            <a:r>
              <a:rPr lang="en-US" dirty="0"/>
              <a:t>The definition:</a:t>
            </a:r>
          </a:p>
          <a:p>
            <a:pPr lvl="1">
              <a:buFontTx/>
              <a:buNone/>
            </a:pPr>
            <a:r>
              <a:rPr lang="en-US" dirty="0">
                <a:ea typeface="ＭＳ Ｐゴシック" pitchFamily="34" charset="-128"/>
              </a:rPr>
              <a:t>	 </a:t>
            </a:r>
            <a:r>
              <a:rPr lang="en-US" b="1" dirty="0" err="1">
                <a:solidFill>
                  <a:srgbClr val="00B0F0"/>
                </a:solidFill>
                <a:latin typeface="Courier New" pitchFamily="49" charset="0"/>
                <a:ea typeface="ＭＳ Ｐゴシック" pitchFamily="34" charset="-128"/>
              </a:rPr>
              <a:t>int</a:t>
            </a:r>
            <a:r>
              <a:rPr lang="en-US" b="1" dirty="0">
                <a:solidFill>
                  <a:srgbClr val="00B0F0"/>
                </a:solidFill>
                <a:latin typeface="Courier New" pitchFamily="49" charset="0"/>
                <a:ea typeface="ＭＳ Ｐゴシック" pitchFamily="34" charset="-128"/>
              </a:rPr>
              <a:t> tests[5];</a:t>
            </a:r>
          </a:p>
          <a:p>
            <a:pPr>
              <a:buFontTx/>
              <a:buNone/>
            </a:pPr>
            <a:r>
              <a:rPr lang="en-US" dirty="0">
                <a:latin typeface="Courier New" pitchFamily="49" charset="0"/>
              </a:rPr>
              <a:t>	</a:t>
            </a:r>
            <a:r>
              <a:rPr lang="en-US" dirty="0"/>
              <a:t>allocates the following memory:</a:t>
            </a:r>
            <a:endParaRPr lang="en-US" dirty="0">
              <a:latin typeface="Courier New" pitchFamily="49" charset="0"/>
            </a:endParaRPr>
          </a:p>
        </p:txBody>
      </p:sp>
      <p:graphicFrame>
        <p:nvGraphicFramePr>
          <p:cNvPr id="847876" name="Group 4"/>
          <p:cNvGraphicFramePr>
            <a:graphicFrameLocks noGrp="1"/>
          </p:cNvGraphicFramePr>
          <p:nvPr/>
        </p:nvGraphicFramePr>
        <p:xfrm>
          <a:off x="1524000" y="3886200"/>
          <a:ext cx="6096000" cy="518160"/>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441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0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47890" name="Group 18"/>
          <p:cNvGraphicFramePr>
            <a:graphicFrameLocks noGrp="1"/>
          </p:cNvGraphicFramePr>
          <p:nvPr/>
        </p:nvGraphicFramePr>
        <p:xfrm>
          <a:off x="1524000" y="4876800"/>
          <a:ext cx="6096000" cy="838200"/>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838200">
                <a:tc>
                  <a:txBody>
                    <a:bodyPr/>
                    <a:lstStyle/>
                    <a:p>
                      <a:pPr marL="0" marR="0" lvl="0" indent="0" algn="l" defTabSz="914400" rtl="0" eaLnBrk="0" fontAlgn="base" latinLnBrk="0" hangingPunct="0">
                        <a:lnSpc>
                          <a:spcPct val="85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8" charset="0"/>
                        </a:rPr>
                        <a:t>first element</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8" charset="0"/>
                        </a:rPr>
                        <a:t>second element</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8" charset="0"/>
                        </a:rPr>
                        <a:t>third element</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8" charset="0"/>
                        </a:rPr>
                        <a:t>fourth element</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85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8" charset="0"/>
                        </a:rPr>
                        <a:t>fifth element</a:t>
                      </a: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144" name="Line 36"/>
          <p:cNvSpPr>
            <a:spLocks noChangeShapeType="1"/>
          </p:cNvSpPr>
          <p:nvPr/>
        </p:nvSpPr>
        <p:spPr bwMode="auto">
          <a:xfrm flipV="1">
            <a:off x="2133600" y="4419600"/>
            <a:ext cx="0" cy="457200"/>
          </a:xfrm>
          <a:prstGeom prst="line">
            <a:avLst/>
          </a:prstGeom>
          <a:noFill/>
          <a:ln w="9525">
            <a:solidFill>
              <a:schemeClr val="tx1"/>
            </a:solidFill>
            <a:round/>
            <a:headEnd/>
            <a:tailEnd type="triangle" w="med" len="med"/>
          </a:ln>
        </p:spPr>
        <p:txBody>
          <a:bodyPr/>
          <a:lstStyle/>
          <a:p>
            <a:endParaRPr lang="en-US"/>
          </a:p>
        </p:txBody>
      </p:sp>
      <p:sp>
        <p:nvSpPr>
          <p:cNvPr id="5145" name="Line 37"/>
          <p:cNvSpPr>
            <a:spLocks noChangeShapeType="1"/>
          </p:cNvSpPr>
          <p:nvPr/>
        </p:nvSpPr>
        <p:spPr bwMode="auto">
          <a:xfrm flipH="1" flipV="1">
            <a:off x="3352800" y="4419600"/>
            <a:ext cx="0" cy="457200"/>
          </a:xfrm>
          <a:prstGeom prst="line">
            <a:avLst/>
          </a:prstGeom>
          <a:noFill/>
          <a:ln w="9525">
            <a:solidFill>
              <a:schemeClr val="tx1"/>
            </a:solidFill>
            <a:round/>
            <a:headEnd/>
            <a:tailEnd type="triangle" w="med" len="med"/>
          </a:ln>
        </p:spPr>
        <p:txBody>
          <a:bodyPr/>
          <a:lstStyle/>
          <a:p>
            <a:endParaRPr lang="en-US"/>
          </a:p>
        </p:txBody>
      </p:sp>
      <p:sp>
        <p:nvSpPr>
          <p:cNvPr id="5146" name="Line 38"/>
          <p:cNvSpPr>
            <a:spLocks noChangeShapeType="1"/>
          </p:cNvSpPr>
          <p:nvPr/>
        </p:nvSpPr>
        <p:spPr bwMode="auto">
          <a:xfrm flipV="1">
            <a:off x="4572000" y="4419600"/>
            <a:ext cx="0" cy="457200"/>
          </a:xfrm>
          <a:prstGeom prst="line">
            <a:avLst/>
          </a:prstGeom>
          <a:noFill/>
          <a:ln w="9525">
            <a:solidFill>
              <a:schemeClr val="tx1"/>
            </a:solidFill>
            <a:round/>
            <a:headEnd/>
            <a:tailEnd type="triangle" w="med" len="med"/>
          </a:ln>
        </p:spPr>
        <p:txBody>
          <a:bodyPr/>
          <a:lstStyle/>
          <a:p>
            <a:endParaRPr lang="en-US"/>
          </a:p>
        </p:txBody>
      </p:sp>
      <p:sp>
        <p:nvSpPr>
          <p:cNvPr id="5147" name="Line 39"/>
          <p:cNvSpPr>
            <a:spLocks noChangeShapeType="1"/>
          </p:cNvSpPr>
          <p:nvPr/>
        </p:nvSpPr>
        <p:spPr bwMode="auto">
          <a:xfrm flipV="1">
            <a:off x="5791200" y="4419600"/>
            <a:ext cx="0" cy="457200"/>
          </a:xfrm>
          <a:prstGeom prst="line">
            <a:avLst/>
          </a:prstGeom>
          <a:noFill/>
          <a:ln w="9525">
            <a:solidFill>
              <a:schemeClr val="tx1"/>
            </a:solidFill>
            <a:round/>
            <a:headEnd/>
            <a:tailEnd type="triangle" w="med" len="med"/>
          </a:ln>
        </p:spPr>
        <p:txBody>
          <a:bodyPr/>
          <a:lstStyle/>
          <a:p>
            <a:endParaRPr lang="en-US"/>
          </a:p>
        </p:txBody>
      </p:sp>
      <p:sp>
        <p:nvSpPr>
          <p:cNvPr id="5148" name="Line 40"/>
          <p:cNvSpPr>
            <a:spLocks noChangeShapeType="1"/>
          </p:cNvSpPr>
          <p:nvPr/>
        </p:nvSpPr>
        <p:spPr bwMode="auto">
          <a:xfrm flipV="1">
            <a:off x="7010400" y="4419600"/>
            <a:ext cx="0" cy="457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457200"/>
            <a:ext cx="8229600" cy="1143000"/>
          </a:xfrm>
        </p:spPr>
        <p:txBody>
          <a:bodyPr/>
          <a:lstStyle/>
          <a:p>
            <a:r>
              <a:rPr lang="en-US" dirty="0"/>
              <a:t>Arrays as Function Arguments</a:t>
            </a:r>
          </a:p>
        </p:txBody>
      </p:sp>
      <p:sp>
        <p:nvSpPr>
          <p:cNvPr id="51203" name="Rectangle 3"/>
          <p:cNvSpPr>
            <a:spLocks noGrp="1" noChangeArrowheads="1"/>
          </p:cNvSpPr>
          <p:nvPr>
            <p:ph idx="1"/>
          </p:nvPr>
        </p:nvSpPr>
        <p:spPr>
          <a:xfrm>
            <a:off x="304800" y="1752600"/>
            <a:ext cx="8915400" cy="4114800"/>
          </a:xfrm>
        </p:spPr>
        <p:txBody>
          <a:bodyPr>
            <a:normAutofit lnSpcReduction="10000"/>
          </a:bodyPr>
          <a:lstStyle/>
          <a:p>
            <a:pPr>
              <a:lnSpc>
                <a:spcPct val="80000"/>
              </a:lnSpc>
            </a:pPr>
            <a:r>
              <a:rPr lang="en-US" dirty="0"/>
              <a:t>When passing an array to a function, it is common to pass array size so that function knows how many elements to process:</a:t>
            </a:r>
          </a:p>
          <a:p>
            <a:pPr lvl="1">
              <a:lnSpc>
                <a:spcPct val="80000"/>
              </a:lnSpc>
              <a:buFontTx/>
              <a:buNone/>
            </a:pPr>
            <a:r>
              <a:rPr lang="en-US" sz="2400" dirty="0">
                <a:ea typeface="ＭＳ Ｐゴシック" pitchFamily="34" charset="-128"/>
              </a:rPr>
              <a:t>	</a:t>
            </a:r>
            <a:r>
              <a:rPr lang="en-US" dirty="0" err="1">
                <a:latin typeface="Courier New" pitchFamily="49" charset="0"/>
                <a:ea typeface="ＭＳ Ｐゴシック" pitchFamily="34" charset="-128"/>
              </a:rPr>
              <a:t>showScores</a:t>
            </a:r>
            <a:r>
              <a:rPr lang="en-US" dirty="0">
                <a:latin typeface="Courier New" pitchFamily="49" charset="0"/>
                <a:ea typeface="ＭＳ Ｐゴシック" pitchFamily="34" charset="-128"/>
              </a:rPr>
              <a:t>(tests, ARRAY_SIZE);</a:t>
            </a:r>
            <a:endParaRPr lang="en-US" dirty="0">
              <a:ea typeface="ＭＳ Ｐゴシック" pitchFamily="34" charset="-128"/>
            </a:endParaRPr>
          </a:p>
          <a:p>
            <a:pPr>
              <a:lnSpc>
                <a:spcPct val="80000"/>
              </a:lnSpc>
            </a:pPr>
            <a:r>
              <a:rPr lang="en-US" dirty="0"/>
              <a:t>Array size must also be reflected in prototype, header:</a:t>
            </a:r>
          </a:p>
          <a:p>
            <a:pPr lvl="1">
              <a:lnSpc>
                <a:spcPct val="80000"/>
              </a:lnSpc>
              <a:buFontTx/>
              <a:buNone/>
            </a:pPr>
            <a:r>
              <a:rPr lang="en-US" dirty="0">
                <a:latin typeface="Courier New" pitchFamily="49" charset="0"/>
                <a:ea typeface="ＭＳ Ｐゴシック" pitchFamily="34" charset="-128"/>
              </a:rPr>
              <a:t>void </a:t>
            </a:r>
            <a:r>
              <a:rPr lang="en-US" dirty="0" err="1">
                <a:latin typeface="Courier New" pitchFamily="49" charset="0"/>
                <a:ea typeface="ＭＳ Ｐゴシック" pitchFamily="34" charset="-128"/>
              </a:rPr>
              <a:t>showScores</a:t>
            </a:r>
            <a:r>
              <a:rPr lang="en-US" dirty="0">
                <a:latin typeface="Courier New" pitchFamily="49" charset="0"/>
                <a:ea typeface="ＭＳ Ｐゴシック" pitchFamily="34" charset="-128"/>
              </a:rPr>
              <a:t>(</a:t>
            </a:r>
            <a:r>
              <a:rPr lang="en-US" dirty="0" err="1">
                <a:latin typeface="Courier New" pitchFamily="49" charset="0"/>
                <a:ea typeface="ＭＳ Ｐゴシック" pitchFamily="34" charset="-128"/>
              </a:rPr>
              <a:t>int</a:t>
            </a:r>
            <a:r>
              <a:rPr lang="en-US" dirty="0">
                <a:latin typeface="Courier New" pitchFamily="49" charset="0"/>
                <a:ea typeface="ＭＳ Ｐゴシック" pitchFamily="34" charset="-128"/>
              </a:rPr>
              <a:t> [], </a:t>
            </a:r>
            <a:r>
              <a:rPr lang="en-US" dirty="0" err="1">
                <a:latin typeface="Courier New" pitchFamily="49" charset="0"/>
                <a:ea typeface="ＭＳ Ｐゴシック" pitchFamily="34" charset="-128"/>
              </a:rPr>
              <a:t>int</a:t>
            </a:r>
            <a:r>
              <a:rPr lang="en-US" dirty="0">
                <a:latin typeface="Courier New" pitchFamily="49" charset="0"/>
                <a:ea typeface="ＭＳ Ｐゴシック" pitchFamily="34" charset="-128"/>
              </a:rPr>
              <a:t>); </a:t>
            </a:r>
          </a:p>
          <a:p>
            <a:pPr lvl="1">
              <a:lnSpc>
                <a:spcPct val="80000"/>
              </a:lnSpc>
              <a:buFontTx/>
              <a:buNone/>
            </a:pPr>
            <a:r>
              <a:rPr lang="en-US" dirty="0">
                <a:latin typeface="Courier New" pitchFamily="49" charset="0"/>
                <a:ea typeface="ＭＳ Ｐゴシック" pitchFamily="34" charset="-128"/>
              </a:rPr>
              <a:t>				// function prototype</a:t>
            </a:r>
          </a:p>
          <a:p>
            <a:pPr lvl="1">
              <a:lnSpc>
                <a:spcPct val="80000"/>
              </a:lnSpc>
              <a:buFontTx/>
              <a:buNone/>
            </a:pPr>
            <a:r>
              <a:rPr lang="en-US" dirty="0">
                <a:latin typeface="Courier New" pitchFamily="49" charset="0"/>
                <a:ea typeface="ＭＳ Ｐゴシック" pitchFamily="34" charset="-128"/>
              </a:rPr>
              <a:t>void </a:t>
            </a:r>
            <a:r>
              <a:rPr lang="en-US" dirty="0" err="1">
                <a:latin typeface="Courier New" pitchFamily="49" charset="0"/>
                <a:ea typeface="ＭＳ Ｐゴシック" pitchFamily="34" charset="-128"/>
              </a:rPr>
              <a:t>showScores</a:t>
            </a:r>
            <a:r>
              <a:rPr lang="en-US" dirty="0">
                <a:latin typeface="Courier New" pitchFamily="49" charset="0"/>
                <a:ea typeface="ＭＳ Ｐゴシック" pitchFamily="34" charset="-128"/>
              </a:rPr>
              <a:t>(</a:t>
            </a:r>
            <a:r>
              <a:rPr lang="en-US" dirty="0" err="1">
                <a:latin typeface="Courier New" pitchFamily="49" charset="0"/>
                <a:ea typeface="ＭＳ Ｐゴシック" pitchFamily="34" charset="-128"/>
              </a:rPr>
              <a:t>int</a:t>
            </a:r>
            <a:r>
              <a:rPr lang="en-US" dirty="0">
                <a:latin typeface="Courier New" pitchFamily="49" charset="0"/>
                <a:ea typeface="ＭＳ Ｐゴシック" pitchFamily="34" charset="-128"/>
              </a:rPr>
              <a:t> tests[], </a:t>
            </a:r>
            <a:r>
              <a:rPr lang="en-US" dirty="0" err="1">
                <a:latin typeface="Courier New" pitchFamily="49" charset="0"/>
                <a:ea typeface="ＭＳ Ｐゴシック" pitchFamily="34" charset="-128"/>
              </a:rPr>
              <a:t>int</a:t>
            </a:r>
            <a:r>
              <a:rPr lang="en-US" dirty="0">
                <a:latin typeface="Courier New" pitchFamily="49" charset="0"/>
                <a:ea typeface="ＭＳ Ｐゴシック" pitchFamily="34" charset="-128"/>
              </a:rPr>
              <a:t> size) </a:t>
            </a:r>
          </a:p>
          <a:p>
            <a:pPr lvl="1">
              <a:lnSpc>
                <a:spcPct val="80000"/>
              </a:lnSpc>
              <a:buFontTx/>
              <a:buNone/>
            </a:pPr>
            <a:r>
              <a:rPr lang="en-US" dirty="0">
                <a:latin typeface="Courier New" pitchFamily="49" charset="0"/>
                <a:ea typeface="ＭＳ Ｐゴシック" pitchFamily="34" charset="-128"/>
              </a:rPr>
              <a:t>				// function header</a:t>
            </a:r>
            <a:endParaRPr lang="en-US" dirty="0">
              <a:ea typeface="ＭＳ Ｐゴシック" pitchFamily="34" charset="-128"/>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179388" y="1196975"/>
            <a:ext cx="8785225" cy="5327650"/>
          </a:xfrm>
          <a:prstGeom prst="rect">
            <a:avLst/>
          </a:prstGeom>
          <a:noFill/>
          <a:ln w="9525">
            <a:noFill/>
            <a:miter lim="800000"/>
            <a:headEnd/>
            <a:tailEnd/>
          </a:ln>
        </p:spPr>
      </p:pic>
      <p:sp>
        <p:nvSpPr>
          <p:cNvPr id="52227" name="Text Box 3"/>
          <p:cNvSpPr txBox="1">
            <a:spLocks noChangeArrowheads="1"/>
          </p:cNvSpPr>
          <p:nvPr/>
        </p:nvSpPr>
        <p:spPr bwMode="auto">
          <a:xfrm>
            <a:off x="5746750" y="5943600"/>
            <a:ext cx="3016250" cy="457200"/>
          </a:xfrm>
          <a:prstGeom prst="rect">
            <a:avLst/>
          </a:prstGeom>
          <a:noFill/>
          <a:ln w="9525">
            <a:noFill/>
            <a:miter lim="800000"/>
            <a:headEnd/>
            <a:tailEnd/>
          </a:ln>
        </p:spPr>
        <p:txBody>
          <a:bodyPr wrap="none">
            <a:spAutoFit/>
          </a:bodyPr>
          <a:lstStyle/>
          <a:p>
            <a:r>
              <a:rPr lang="en-US" sz="2400" i="1"/>
              <a:t>(Program Continues)</a:t>
            </a:r>
          </a:p>
        </p:txBody>
      </p:sp>
      <p:sp>
        <p:nvSpPr>
          <p:cNvPr id="52228" name="Rectangle 4"/>
          <p:cNvSpPr>
            <a:spLocks noChangeArrowheads="1"/>
          </p:cNvSpPr>
          <p:nvPr/>
        </p:nvSpPr>
        <p:spPr bwMode="auto">
          <a:xfrm>
            <a:off x="0" y="304800"/>
            <a:ext cx="9144000" cy="1052513"/>
          </a:xfrm>
          <a:prstGeom prst="rect">
            <a:avLst/>
          </a:prstGeom>
          <a:noFill/>
          <a:ln w="9525">
            <a:noFill/>
            <a:miter lim="800000"/>
            <a:headEnd/>
            <a:tailEnd/>
          </a:ln>
        </p:spPr>
        <p:txBody>
          <a:bodyPr anchor="ctr"/>
          <a:lstStyle/>
          <a:p>
            <a:pPr algn="ctr" eaLnBrk="0" hangingPunct="0"/>
            <a:r>
              <a:rPr lang="en-US" sz="2800" dirty="0"/>
              <a:t>Arrays as Function Arguments - example</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250825" y="1700213"/>
            <a:ext cx="8569325" cy="4608512"/>
          </a:xfrm>
          <a:prstGeom prst="rect">
            <a:avLst/>
          </a:prstGeom>
          <a:noFill/>
          <a:ln w="9525">
            <a:noFill/>
            <a:miter lim="800000"/>
            <a:headEnd/>
            <a:tailEnd/>
          </a:ln>
        </p:spPr>
      </p:pic>
      <p:sp>
        <p:nvSpPr>
          <p:cNvPr id="53251" name="Text Box 3"/>
          <p:cNvSpPr txBox="1">
            <a:spLocks noChangeArrowheads="1"/>
          </p:cNvSpPr>
          <p:nvPr/>
        </p:nvSpPr>
        <p:spPr bwMode="auto">
          <a:xfrm>
            <a:off x="0" y="836613"/>
            <a:ext cx="7165975" cy="641350"/>
          </a:xfrm>
          <a:prstGeom prst="rect">
            <a:avLst/>
          </a:prstGeom>
          <a:noFill/>
          <a:ln w="9525">
            <a:noFill/>
            <a:miter lim="800000"/>
            <a:headEnd/>
            <a:tailEnd/>
          </a:ln>
        </p:spPr>
        <p:txBody>
          <a:bodyPr>
            <a:spAutoFit/>
          </a:bodyPr>
          <a:lstStyle/>
          <a:p>
            <a:r>
              <a:rPr lang="en-US" sz="3600">
                <a:solidFill>
                  <a:srgbClr val="3333CC"/>
                </a:solidFill>
              </a:rPr>
              <a:t>Program 7-14</a:t>
            </a:r>
            <a:r>
              <a:rPr lang="en-US" sz="3600" i="1">
                <a:solidFill>
                  <a:srgbClr val="3333CC"/>
                </a:solidFill>
              </a:rPr>
              <a:t> (Continued)</a:t>
            </a:r>
          </a:p>
        </p:txBody>
      </p:sp>
      <p:sp>
        <p:nvSpPr>
          <p:cNvPr id="53252" name="Rectangle 4"/>
          <p:cNvSpPr>
            <a:spLocks noChangeArrowheads="1"/>
          </p:cNvSpPr>
          <p:nvPr/>
        </p:nvSpPr>
        <p:spPr bwMode="auto">
          <a:xfrm>
            <a:off x="1600200" y="228600"/>
            <a:ext cx="6858000" cy="908050"/>
          </a:xfrm>
          <a:prstGeom prst="rect">
            <a:avLst/>
          </a:prstGeom>
          <a:noFill/>
          <a:ln w="9525">
            <a:noFill/>
            <a:miter lim="800000"/>
            <a:headEnd/>
            <a:tailEnd/>
          </a:ln>
        </p:spPr>
        <p:txBody>
          <a:bodyPr anchor="ctr"/>
          <a:lstStyle/>
          <a:p>
            <a:pPr algn="ctr" eaLnBrk="0" hangingPunct="0"/>
            <a:r>
              <a:rPr lang="en-US" sz="2800" dirty="0"/>
              <a:t>Arrays as Function Arguments - example</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533400"/>
            <a:ext cx="8229600" cy="1143000"/>
          </a:xfrm>
        </p:spPr>
        <p:txBody>
          <a:bodyPr/>
          <a:lstStyle/>
          <a:p>
            <a:r>
              <a:rPr lang="en-US" b="1" dirty="0"/>
              <a:t>Modifying Arrays in Functions</a:t>
            </a:r>
          </a:p>
        </p:txBody>
      </p:sp>
      <p:sp>
        <p:nvSpPr>
          <p:cNvPr id="54275" name="Rectangle 3"/>
          <p:cNvSpPr>
            <a:spLocks noGrp="1" noChangeArrowheads="1"/>
          </p:cNvSpPr>
          <p:nvPr>
            <p:ph idx="1"/>
          </p:nvPr>
        </p:nvSpPr>
        <p:spPr>
          <a:xfrm>
            <a:off x="304800" y="1752600"/>
            <a:ext cx="8294688" cy="4572000"/>
          </a:xfrm>
        </p:spPr>
        <p:txBody>
          <a:bodyPr/>
          <a:lstStyle/>
          <a:p>
            <a:r>
              <a:rPr lang="en-US" dirty="0"/>
              <a:t>Array names in functions are like  reference variables – changes made to array in a function are reflected in actual array in calling function</a:t>
            </a:r>
            <a:br>
              <a:rPr lang="en-US" dirty="0"/>
            </a:br>
            <a:endParaRPr lang="en-US" dirty="0"/>
          </a:p>
          <a:p>
            <a:r>
              <a:rPr lang="en-US" dirty="0"/>
              <a:t>Need to exercise caution that array is not inadvertently changed by a function</a:t>
            </a:r>
          </a:p>
          <a:p>
            <a:endParaRPr lang="en-US"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146050"/>
            <a:ext cx="9144000" cy="692150"/>
          </a:xfrm>
          <a:prstGeom prst="rect">
            <a:avLst/>
          </a:prstGeom>
          <a:noFill/>
          <a:ln w="9525">
            <a:noFill/>
            <a:miter lim="800000"/>
            <a:headEnd/>
            <a:tailEnd/>
          </a:ln>
        </p:spPr>
        <p:txBody>
          <a:bodyPr anchor="b"/>
          <a:lstStyle/>
          <a:p>
            <a:pPr algn="ctr" eaLnBrk="0" hangingPunct="0"/>
            <a:r>
              <a:rPr lang="en-US" sz="4000" b="1" dirty="0">
                <a:effectLst>
                  <a:outerShdw blurRad="38100" dist="38100" dir="2700000" algn="tl">
                    <a:srgbClr val="000000">
                      <a:alpha val="43137"/>
                    </a:srgbClr>
                  </a:outerShdw>
                </a:effectLst>
              </a:rPr>
              <a:t>In-Class Exercise</a:t>
            </a:r>
          </a:p>
        </p:txBody>
      </p:sp>
      <p:sp>
        <p:nvSpPr>
          <p:cNvPr id="55299" name="Rectangle 3"/>
          <p:cNvSpPr>
            <a:spLocks noChangeArrowheads="1"/>
          </p:cNvSpPr>
          <p:nvPr/>
        </p:nvSpPr>
        <p:spPr bwMode="auto">
          <a:xfrm>
            <a:off x="250825" y="908050"/>
            <a:ext cx="8294688" cy="990600"/>
          </a:xfrm>
          <a:prstGeom prst="rect">
            <a:avLst/>
          </a:prstGeom>
          <a:noFill/>
          <a:ln w="9525">
            <a:noFill/>
            <a:miter lim="800000"/>
            <a:headEnd/>
            <a:tailEnd/>
          </a:ln>
        </p:spPr>
        <p:txBody>
          <a:bodyPr rIns="0"/>
          <a:lstStyle/>
          <a:p>
            <a:pPr marL="342900" indent="-342900" eaLnBrk="0" hangingPunct="0">
              <a:spcBef>
                <a:spcPct val="20000"/>
              </a:spcBef>
              <a:buFontTx/>
              <a:buChar char="•"/>
            </a:pPr>
            <a:r>
              <a:rPr lang="en-US" sz="2400"/>
              <a:t>The following program skeleton, when completed, will ask the user to enter 10 integers which are stored in an array. The function </a:t>
            </a:r>
            <a:r>
              <a:rPr lang="en-US" sz="2400">
                <a:latin typeface="Courier New" pitchFamily="49" charset="0"/>
              </a:rPr>
              <a:t>avgArray</a:t>
            </a:r>
            <a:r>
              <a:rPr lang="en-US" sz="2400"/>
              <a:t>, which you must write, is to calculate and return the average of the numbers entered. </a:t>
            </a:r>
          </a:p>
          <a:p>
            <a:pPr marL="342900" indent="-342900" eaLnBrk="0" hangingPunct="0">
              <a:spcBef>
                <a:spcPct val="20000"/>
              </a:spcBef>
              <a:buFontTx/>
              <a:buChar char="•"/>
            </a:pPr>
            <a:endParaRPr lang="en-US" sz="2400"/>
          </a:p>
          <a:p>
            <a:pPr marL="342900" indent="-342900" eaLnBrk="0" hangingPunct="0">
              <a:spcBef>
                <a:spcPct val="20000"/>
              </a:spcBef>
            </a:pPr>
            <a:endParaRPr lang="en-US" sz="2400"/>
          </a:p>
          <a:p>
            <a:pPr marL="342900" indent="-342900" eaLnBrk="0" hangingPunct="0">
              <a:spcBef>
                <a:spcPct val="20000"/>
              </a:spcBef>
              <a:buFontTx/>
              <a:buChar char="•"/>
            </a:pPr>
            <a:endParaRPr lang="en-US" sz="2400"/>
          </a:p>
          <a:p>
            <a:pPr marL="342900" indent="-342900" eaLnBrk="0" hangingPunct="0">
              <a:spcBef>
                <a:spcPct val="20000"/>
              </a:spcBef>
              <a:buFontTx/>
              <a:buChar char="•"/>
            </a:pPr>
            <a:endParaRPr lang="en-US" sz="2400"/>
          </a:p>
        </p:txBody>
      </p:sp>
      <p:sp>
        <p:nvSpPr>
          <p:cNvPr id="55300" name="Text Box 4"/>
          <p:cNvSpPr txBox="1">
            <a:spLocks noChangeArrowheads="1"/>
          </p:cNvSpPr>
          <p:nvPr/>
        </p:nvSpPr>
        <p:spPr bwMode="auto">
          <a:xfrm>
            <a:off x="395288" y="2492375"/>
            <a:ext cx="8294687" cy="3768725"/>
          </a:xfrm>
          <a:prstGeom prst="rect">
            <a:avLst/>
          </a:prstGeom>
          <a:solidFill>
            <a:srgbClr val="CCFFFF"/>
          </a:solidFill>
          <a:ln w="9525">
            <a:solidFill>
              <a:schemeClr val="tx1"/>
            </a:solidFill>
            <a:miter lim="800000"/>
            <a:headEnd/>
            <a:tailEnd/>
          </a:ln>
        </p:spPr>
        <p:txBody>
          <a:bodyPr>
            <a:spAutoFit/>
          </a:bodyPr>
          <a:lstStyle/>
          <a:p>
            <a:r>
              <a:rPr lang="en-US" sz="1600">
                <a:latin typeface="Courier New" pitchFamily="49" charset="0"/>
              </a:rPr>
              <a:t>#include &lt;iostream&gt; </a:t>
            </a:r>
          </a:p>
          <a:p>
            <a:r>
              <a:rPr lang="en-US" sz="1600">
                <a:latin typeface="Courier New" pitchFamily="49" charset="0"/>
              </a:rPr>
              <a:t>//Write your function prototype here </a:t>
            </a:r>
          </a:p>
          <a:p>
            <a:r>
              <a:rPr lang="en-US" sz="1600">
                <a:latin typeface="Courier New" pitchFamily="49" charset="0"/>
              </a:rPr>
              <a:t>int main() { </a:t>
            </a:r>
          </a:p>
          <a:p>
            <a:r>
              <a:rPr lang="en-US" sz="1600">
                <a:latin typeface="Courier New" pitchFamily="49" charset="0"/>
              </a:rPr>
              <a:t>	const int SIZE = 10; </a:t>
            </a:r>
          </a:p>
          <a:p>
            <a:r>
              <a:rPr lang="en-US" sz="1600">
                <a:latin typeface="Courier New" pitchFamily="49" charset="0"/>
              </a:rPr>
              <a:t>	int userNums[SIZE]; </a:t>
            </a:r>
          </a:p>
          <a:p>
            <a:r>
              <a:rPr lang="en-US" sz="1600">
                <a:latin typeface="Courier New" pitchFamily="49" charset="0"/>
              </a:rPr>
              <a:t>	cout &lt;&lt; "Enter 10 numbers: "; </a:t>
            </a:r>
          </a:p>
          <a:p>
            <a:r>
              <a:rPr lang="en-US" sz="1600">
                <a:latin typeface="Courier New" pitchFamily="49" charset="0"/>
              </a:rPr>
              <a:t>	for (int count = 0; count &lt; SIZE; count++){ </a:t>
            </a:r>
          </a:p>
          <a:p>
            <a:r>
              <a:rPr lang="en-US" sz="1600">
                <a:latin typeface="Courier New" pitchFamily="49" charset="0"/>
              </a:rPr>
              <a:t>		cout &lt;&lt; "#" « (count + 1) &lt;&lt; " "; </a:t>
            </a:r>
          </a:p>
          <a:p>
            <a:r>
              <a:rPr lang="en-US" sz="1600">
                <a:latin typeface="Courier New" pitchFamily="49" charset="0"/>
              </a:rPr>
              <a:t>		cin &gt;&gt; userNums[count]; </a:t>
            </a:r>
          </a:p>
          <a:p>
            <a:r>
              <a:rPr lang="en-US" sz="1600">
                <a:latin typeface="Courier New" pitchFamily="49" charset="0"/>
              </a:rPr>
              <a:t>	} </a:t>
            </a:r>
          </a:p>
          <a:p>
            <a:r>
              <a:rPr lang="en-US" sz="1600">
                <a:latin typeface="Courier New" pitchFamily="49" charset="0"/>
              </a:rPr>
              <a:t>	cout &lt;&lt;  "The average of those numbers is "; </a:t>
            </a:r>
          </a:p>
          <a:p>
            <a:r>
              <a:rPr lang="en-US" sz="1600">
                <a:latin typeface="Courier New" pitchFamily="49" charset="0"/>
              </a:rPr>
              <a:t>	cout &lt;&lt; avgArray(userNUms, SIZE) &lt;&lt; endl; </a:t>
            </a:r>
          </a:p>
          <a:p>
            <a:r>
              <a:rPr lang="en-US" sz="1600">
                <a:latin typeface="Courier New" pitchFamily="49" charset="0"/>
              </a:rPr>
              <a:t>	return 0; </a:t>
            </a:r>
          </a:p>
          <a:p>
            <a:r>
              <a:rPr lang="en-US" sz="1600">
                <a:latin typeface="Courier New" pitchFamily="49" charset="0"/>
              </a:rPr>
              <a:t>} </a:t>
            </a:r>
          </a:p>
          <a:p>
            <a:r>
              <a:rPr lang="en-US" sz="1600">
                <a:latin typeface="Courier New" pitchFamily="49" charset="0"/>
              </a:rPr>
              <a:t>//Write the function avgArray here. </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914400" y="0"/>
            <a:ext cx="8229600" cy="836613"/>
          </a:xfrm>
        </p:spPr>
        <p:txBody>
          <a:bodyPr/>
          <a:lstStyle/>
          <a:p>
            <a:r>
              <a:rPr lang="en-US" sz="4000" b="1" dirty="0">
                <a:effectLst>
                  <a:outerShdw blurRad="38100" dist="38100" dir="2700000" algn="tl">
                    <a:srgbClr val="000000">
                      <a:alpha val="43137"/>
                    </a:srgbClr>
                  </a:outerShdw>
                </a:effectLst>
              </a:rPr>
              <a:t>In-Class Exercise</a:t>
            </a:r>
          </a:p>
        </p:txBody>
      </p:sp>
      <p:sp>
        <p:nvSpPr>
          <p:cNvPr id="56323" name="Content Placeholder 5"/>
          <p:cNvSpPr>
            <a:spLocks noGrp="1"/>
          </p:cNvSpPr>
          <p:nvPr>
            <p:ph sz="half" idx="1"/>
          </p:nvPr>
        </p:nvSpPr>
        <p:spPr>
          <a:xfrm>
            <a:off x="381000" y="990600"/>
            <a:ext cx="4433888" cy="4525963"/>
          </a:xfrm>
        </p:spPr>
        <p:txBody>
          <a:bodyPr>
            <a:normAutofit fontScale="92500" lnSpcReduction="20000"/>
          </a:bodyPr>
          <a:lstStyle/>
          <a:p>
            <a:pPr>
              <a:buFont typeface="Arial" charset="0"/>
              <a:buNone/>
            </a:pPr>
            <a:r>
              <a:rPr lang="en-US" sz="2000" dirty="0">
                <a:latin typeface="Courier New" pitchFamily="49" charset="0"/>
                <a:cs typeface="Courier New" pitchFamily="49" charset="0"/>
              </a:rPr>
              <a:t>#include &lt;</a:t>
            </a:r>
            <a:r>
              <a:rPr lang="en-US" sz="2000" dirty="0" err="1">
                <a:latin typeface="Courier New" pitchFamily="49" charset="0"/>
                <a:cs typeface="Courier New" pitchFamily="49" charset="0"/>
              </a:rPr>
              <a:t>iostream</a:t>
            </a:r>
            <a:r>
              <a:rPr lang="en-US" sz="2000" dirty="0">
                <a:latin typeface="Courier New" pitchFamily="49" charset="0"/>
                <a:cs typeface="Courier New" pitchFamily="49" charset="0"/>
              </a:rPr>
              <a:t>&gt;</a:t>
            </a:r>
          </a:p>
          <a:p>
            <a:pPr>
              <a:buFont typeface="Arial" charset="0"/>
              <a:buNone/>
            </a:pPr>
            <a:r>
              <a:rPr lang="en-US" sz="2000" dirty="0">
                <a:latin typeface="Courier New" pitchFamily="49" charset="0"/>
                <a:cs typeface="Courier New" pitchFamily="49" charset="0"/>
              </a:rPr>
              <a:t>using namespace </a:t>
            </a:r>
            <a:r>
              <a:rPr lang="en-US" sz="2000" dirty="0" err="1">
                <a:latin typeface="Courier New" pitchFamily="49" charset="0"/>
                <a:cs typeface="Courier New" pitchFamily="49" charset="0"/>
              </a:rPr>
              <a:t>std</a:t>
            </a:r>
            <a:r>
              <a:rPr lang="en-US" sz="2000" dirty="0">
                <a:latin typeface="Courier New" pitchFamily="49" charset="0"/>
                <a:cs typeface="Courier New" pitchFamily="49" charset="0"/>
              </a:rPr>
              <a:t>;</a:t>
            </a:r>
          </a:p>
          <a:p>
            <a:pPr>
              <a:buFont typeface="Arial" charset="0"/>
              <a:buNone/>
            </a:pPr>
            <a:r>
              <a:rPr lang="en-US" sz="2000" dirty="0">
                <a:latin typeface="Courier New" pitchFamily="49" charset="0"/>
                <a:cs typeface="Courier New" pitchFamily="49" charset="0"/>
              </a:rPr>
              <a:t>void Test(</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p>
          <a:p>
            <a:pPr>
              <a:buFont typeface="Arial" charset="0"/>
              <a:buNone/>
            </a:pP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main()</a:t>
            </a:r>
          </a:p>
          <a:p>
            <a:pPr>
              <a:buFont typeface="Arial" charset="0"/>
              <a:buNone/>
            </a:pPr>
            <a:r>
              <a:rPr lang="en-US" sz="2000" dirty="0">
                <a:latin typeface="Courier New" pitchFamily="49" charset="0"/>
                <a:cs typeface="Courier New" pitchFamily="49" charset="0"/>
              </a:rPr>
              <a:t>{</a:t>
            </a:r>
          </a:p>
          <a:p>
            <a:pPr>
              <a:buFont typeface="Arial" charset="0"/>
              <a:buNone/>
            </a:pPr>
            <a:r>
              <a:rPr lang="en-US" sz="2000" b="1" dirty="0" err="1">
                <a:latin typeface="Courier New" pitchFamily="49" charset="0"/>
                <a:cs typeface="Courier New" pitchFamily="49" charset="0"/>
              </a:rPr>
              <a:t>int</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myArr</a:t>
            </a:r>
            <a:r>
              <a:rPr lang="en-US" sz="2000" b="1" dirty="0">
                <a:latin typeface="Courier New" pitchFamily="49" charset="0"/>
                <a:cs typeface="Courier New" pitchFamily="49" charset="0"/>
              </a:rPr>
              <a:t> [4]={3,4,5,6};</a:t>
            </a:r>
          </a:p>
          <a:p>
            <a:pPr>
              <a:buFont typeface="Arial" charset="0"/>
              <a:buNone/>
            </a:pPr>
            <a:r>
              <a:rPr lang="en-US" sz="2000" dirty="0">
                <a:latin typeface="Courier New" pitchFamily="49" charset="0"/>
                <a:cs typeface="Courier New" pitchFamily="49" charset="0"/>
              </a:rPr>
              <a:t>   for(</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=0;i&lt;4;i++)</a:t>
            </a:r>
          </a:p>
          <a:p>
            <a:pPr>
              <a:buFont typeface="Arial" charse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cout</a:t>
            </a:r>
            <a:r>
              <a:rPr lang="en-US" sz="2000" dirty="0">
                <a:latin typeface="Courier New" pitchFamily="49" charset="0"/>
                <a:cs typeface="Courier New" pitchFamily="49" charset="0"/>
              </a:rPr>
              <a:t>&lt;&lt;</a:t>
            </a:r>
            <a:r>
              <a:rPr lang="en-US" sz="2000" dirty="0" err="1">
                <a:latin typeface="Courier New" pitchFamily="49" charset="0"/>
                <a:cs typeface="Courier New" pitchFamily="49" charset="0"/>
              </a:rPr>
              <a:t>myArr</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]&lt;&lt;" ";</a:t>
            </a:r>
          </a:p>
          <a:p>
            <a:pPr>
              <a:buFont typeface="Arial" charse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cout</a:t>
            </a:r>
            <a:r>
              <a:rPr lang="en-US" sz="2000" dirty="0">
                <a:latin typeface="Courier New" pitchFamily="49" charset="0"/>
                <a:cs typeface="Courier New" pitchFamily="49" charset="0"/>
              </a:rPr>
              <a:t>&lt;&lt;</a:t>
            </a:r>
            <a:r>
              <a:rPr lang="en-US" sz="2000" dirty="0" err="1">
                <a:latin typeface="Courier New" pitchFamily="49" charset="0"/>
                <a:cs typeface="Courier New" pitchFamily="49" charset="0"/>
              </a:rPr>
              <a:t>endl</a:t>
            </a:r>
            <a:r>
              <a:rPr lang="en-US" sz="2000" dirty="0">
                <a:latin typeface="Courier New" pitchFamily="49" charset="0"/>
                <a:cs typeface="Courier New" pitchFamily="49" charset="0"/>
              </a:rPr>
              <a:t>;</a:t>
            </a:r>
          </a:p>
          <a:p>
            <a:pPr>
              <a:buFont typeface="Arial" charset="0"/>
              <a:buNone/>
            </a:pPr>
            <a:r>
              <a:rPr lang="en-US" sz="2000" dirty="0">
                <a:latin typeface="Courier New" pitchFamily="49" charset="0"/>
                <a:cs typeface="Courier New" pitchFamily="49" charset="0"/>
              </a:rPr>
              <a:t>   Test(</a:t>
            </a:r>
            <a:r>
              <a:rPr lang="en-US" sz="2000" dirty="0" err="1">
                <a:latin typeface="Courier New" pitchFamily="49" charset="0"/>
                <a:cs typeface="Courier New" pitchFamily="49" charset="0"/>
              </a:rPr>
              <a:t>myArr</a:t>
            </a:r>
            <a:r>
              <a:rPr lang="en-US" sz="2000" dirty="0">
                <a:latin typeface="Courier New" pitchFamily="49" charset="0"/>
                <a:cs typeface="Courier New" pitchFamily="49" charset="0"/>
              </a:rPr>
              <a:t>);</a:t>
            </a:r>
          </a:p>
          <a:p>
            <a:pPr>
              <a:buFont typeface="Arial" charse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cout</a:t>
            </a:r>
            <a:r>
              <a:rPr lang="en-US" sz="2000" dirty="0">
                <a:latin typeface="Courier New" pitchFamily="49" charset="0"/>
                <a:cs typeface="Courier New" pitchFamily="49" charset="0"/>
              </a:rPr>
              <a:t>&lt;&lt;</a:t>
            </a:r>
            <a:r>
              <a:rPr lang="en-US" sz="2000" dirty="0" err="1">
                <a:latin typeface="Courier New" pitchFamily="49" charset="0"/>
                <a:cs typeface="Courier New" pitchFamily="49" charset="0"/>
              </a:rPr>
              <a:t>endl</a:t>
            </a:r>
            <a:r>
              <a:rPr lang="en-US" sz="2000" dirty="0">
                <a:latin typeface="Courier New" pitchFamily="49" charset="0"/>
                <a:cs typeface="Courier New" pitchFamily="49" charset="0"/>
              </a:rPr>
              <a:t>;</a:t>
            </a:r>
          </a:p>
          <a:p>
            <a:pPr>
              <a:buFont typeface="Arial" charset="0"/>
              <a:buNone/>
            </a:pPr>
            <a:r>
              <a:rPr lang="en-US" sz="2000" dirty="0">
                <a:latin typeface="Courier New" pitchFamily="49" charset="0"/>
                <a:cs typeface="Courier New" pitchFamily="49" charset="0"/>
              </a:rPr>
              <a:t> for(</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=0;i&lt;4;i++)</a:t>
            </a:r>
          </a:p>
          <a:p>
            <a:pPr>
              <a:buFont typeface="Arial" charse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cout</a:t>
            </a:r>
            <a:r>
              <a:rPr lang="en-US" sz="2000" dirty="0">
                <a:latin typeface="Courier New" pitchFamily="49" charset="0"/>
                <a:cs typeface="Courier New" pitchFamily="49" charset="0"/>
              </a:rPr>
              <a:t>&lt;&lt;</a:t>
            </a:r>
            <a:r>
              <a:rPr lang="en-US" sz="2000" dirty="0" err="1">
                <a:latin typeface="Courier New" pitchFamily="49" charset="0"/>
                <a:cs typeface="Courier New" pitchFamily="49" charset="0"/>
              </a:rPr>
              <a:t>myArr</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]&lt;&lt;" ";</a:t>
            </a:r>
          </a:p>
          <a:p>
            <a:pPr>
              <a:buFont typeface="Arial" charset="0"/>
              <a:buNone/>
            </a:pPr>
            <a:r>
              <a:rPr lang="en-US" sz="2000" dirty="0">
                <a:latin typeface="Courier New" pitchFamily="49" charset="0"/>
                <a:cs typeface="Courier New" pitchFamily="49" charset="0"/>
              </a:rPr>
              <a:t>   	system("pause");</a:t>
            </a:r>
          </a:p>
          <a:p>
            <a:pPr>
              <a:buFont typeface="Arial" charset="0"/>
              <a:buNone/>
            </a:pPr>
            <a:r>
              <a:rPr lang="en-US" sz="2000" dirty="0">
                <a:latin typeface="Courier New" pitchFamily="49" charset="0"/>
                <a:cs typeface="Courier New" pitchFamily="49" charset="0"/>
              </a:rPr>
              <a:t>   	return 0;}</a:t>
            </a:r>
          </a:p>
          <a:p>
            <a:pPr>
              <a:buFont typeface="Arial" charset="0"/>
              <a:buNone/>
            </a:pPr>
            <a:endParaRPr lang="en-US" dirty="0"/>
          </a:p>
          <a:p>
            <a:pPr>
              <a:buFont typeface="Arial" charset="0"/>
              <a:buNone/>
            </a:pPr>
            <a:endParaRPr lang="en-US" dirty="0"/>
          </a:p>
        </p:txBody>
      </p:sp>
      <p:sp>
        <p:nvSpPr>
          <p:cNvPr id="56324" name="Content Placeholder 6"/>
          <p:cNvSpPr>
            <a:spLocks noGrp="1"/>
          </p:cNvSpPr>
          <p:nvPr>
            <p:ph sz="half" idx="2"/>
          </p:nvPr>
        </p:nvSpPr>
        <p:spPr>
          <a:xfrm>
            <a:off x="4648200" y="990600"/>
            <a:ext cx="4038600" cy="4525963"/>
          </a:xfrm>
        </p:spPr>
        <p:txBody>
          <a:bodyPr>
            <a:normAutofit fontScale="92500" lnSpcReduction="20000"/>
          </a:bodyPr>
          <a:lstStyle/>
          <a:p>
            <a:pPr>
              <a:buFont typeface="Arial" charset="0"/>
              <a:buNone/>
            </a:pPr>
            <a:r>
              <a:rPr lang="en-US" sz="2400" dirty="0">
                <a:latin typeface="Courier New" pitchFamily="49" charset="0"/>
                <a:cs typeface="Courier New" pitchFamily="49" charset="0"/>
              </a:rPr>
              <a:t>void Test(</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z[])</a:t>
            </a:r>
          </a:p>
          <a:p>
            <a:pPr>
              <a:buFont typeface="Arial" charset="0"/>
              <a:buNone/>
            </a:pPr>
            <a:r>
              <a:rPr lang="en-US" sz="2400" dirty="0">
                <a:latin typeface="Courier New" pitchFamily="49" charset="0"/>
                <a:cs typeface="Courier New" pitchFamily="49" charset="0"/>
              </a:rPr>
              <a:t>{</a:t>
            </a:r>
          </a:p>
          <a:p>
            <a:pPr>
              <a:buFont typeface="Arial" charset="0"/>
              <a:buNone/>
            </a:pPr>
            <a:r>
              <a:rPr lang="en-US" sz="2400" dirty="0">
                <a:latin typeface="Courier New" pitchFamily="49" charset="0"/>
                <a:cs typeface="Courier New" pitchFamily="49" charset="0"/>
              </a:rPr>
              <a:t>	</a:t>
            </a:r>
            <a:r>
              <a:rPr lang="en-US" sz="2400" b="1" dirty="0" err="1">
                <a:latin typeface="Courier New" pitchFamily="49" charset="0"/>
                <a:cs typeface="Courier New" pitchFamily="49" charset="0"/>
              </a:rPr>
              <a:t>int</a:t>
            </a:r>
            <a:r>
              <a:rPr lang="en-US" sz="2400" b="1" dirty="0">
                <a:latin typeface="Courier New" pitchFamily="49" charset="0"/>
                <a:cs typeface="Courier New" pitchFamily="49" charset="0"/>
              </a:rPr>
              <a:t> temp=z[3];</a:t>
            </a:r>
          </a:p>
          <a:p>
            <a:pPr>
              <a:buFont typeface="Arial" charset="0"/>
              <a:buNone/>
            </a:pPr>
            <a:r>
              <a:rPr lang="en-US" sz="2400" dirty="0">
                <a:latin typeface="Courier New" pitchFamily="49" charset="0"/>
                <a:cs typeface="Courier New" pitchFamily="49" charset="0"/>
              </a:rPr>
              <a:t>   z[3]=z[0];</a:t>
            </a:r>
          </a:p>
          <a:p>
            <a:pPr>
              <a:buFont typeface="Arial" charset="0"/>
              <a:buNone/>
            </a:pPr>
            <a:r>
              <a:rPr lang="en-US" sz="2400" dirty="0">
                <a:latin typeface="Courier New" pitchFamily="49" charset="0"/>
                <a:cs typeface="Courier New" pitchFamily="49" charset="0"/>
              </a:rPr>
              <a:t>   z[0]=temp;</a:t>
            </a:r>
          </a:p>
          <a:p>
            <a:pPr>
              <a:buFont typeface="Arial" charset="0"/>
              <a:buNone/>
            </a:pPr>
            <a:endParaRPr lang="en-US" sz="2400" dirty="0">
              <a:latin typeface="Courier New" pitchFamily="49" charset="0"/>
              <a:cs typeface="Courier New" pitchFamily="49" charset="0"/>
            </a:endParaRPr>
          </a:p>
          <a:p>
            <a:pPr>
              <a:buFont typeface="Arial" charset="0"/>
              <a:buNone/>
            </a:pPr>
            <a:r>
              <a:rPr lang="en-US" sz="2400" dirty="0">
                <a:latin typeface="Courier New" pitchFamily="49" charset="0"/>
                <a:cs typeface="Courier New" pitchFamily="49" charset="0"/>
              </a:rPr>
              <a:t>   for(</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j=0;j&lt;4;j++)</a:t>
            </a:r>
          </a:p>
          <a:p>
            <a:pPr>
              <a:buFont typeface="Arial" charse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cout</a:t>
            </a:r>
            <a:r>
              <a:rPr lang="en-US" sz="2400" dirty="0">
                <a:latin typeface="Courier New" pitchFamily="49" charset="0"/>
                <a:cs typeface="Courier New" pitchFamily="49" charset="0"/>
              </a:rPr>
              <a:t>&lt;&lt;z[j]&lt;&lt;"  ";</a:t>
            </a:r>
          </a:p>
          <a:p>
            <a:pPr>
              <a:buFont typeface="Arial" charset="0"/>
              <a:buNone/>
            </a:pPr>
            <a:r>
              <a:rPr lang="en-US" sz="2400" dirty="0">
                <a:latin typeface="Courier New" pitchFamily="49" charset="0"/>
                <a:cs typeface="Courier New" pitchFamily="49" charset="0"/>
              </a:rPr>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914400" y="0"/>
            <a:ext cx="8229600" cy="765175"/>
          </a:xfrm>
        </p:spPr>
        <p:txBody>
          <a:bodyPr/>
          <a:lstStyle/>
          <a:p>
            <a:r>
              <a:rPr lang="en-US" sz="4000" b="1" dirty="0">
                <a:effectLst>
                  <a:outerShdw blurRad="38100" dist="38100" dir="2700000" algn="tl">
                    <a:srgbClr val="000000">
                      <a:alpha val="43137"/>
                    </a:srgbClr>
                  </a:outerShdw>
                </a:effectLst>
              </a:rPr>
              <a:t>In-Class Exercise</a:t>
            </a:r>
          </a:p>
        </p:txBody>
      </p:sp>
      <p:sp>
        <p:nvSpPr>
          <p:cNvPr id="57347" name="Content Placeholder 2"/>
          <p:cNvSpPr>
            <a:spLocks noGrp="1"/>
          </p:cNvSpPr>
          <p:nvPr>
            <p:ph sz="half" idx="1"/>
          </p:nvPr>
        </p:nvSpPr>
        <p:spPr>
          <a:xfrm>
            <a:off x="304800" y="1066800"/>
            <a:ext cx="4578350" cy="4525963"/>
          </a:xfrm>
        </p:spPr>
        <p:txBody>
          <a:bodyPr>
            <a:normAutofit fontScale="92500" lnSpcReduction="20000"/>
          </a:bodyPr>
          <a:lstStyle/>
          <a:p>
            <a:pPr>
              <a:buFont typeface="Arial" charset="0"/>
              <a:buNone/>
            </a:pPr>
            <a:r>
              <a:rPr lang="en-US" sz="2000" dirty="0">
                <a:latin typeface="Courier New" pitchFamily="49" charset="0"/>
                <a:cs typeface="Courier New" pitchFamily="49" charset="0"/>
              </a:rPr>
              <a:t>#include &lt;</a:t>
            </a:r>
            <a:r>
              <a:rPr lang="en-US" sz="2000" dirty="0" err="1">
                <a:latin typeface="Courier New" pitchFamily="49" charset="0"/>
                <a:cs typeface="Courier New" pitchFamily="49" charset="0"/>
              </a:rPr>
              <a:t>iostream</a:t>
            </a:r>
            <a:r>
              <a:rPr lang="en-US" sz="2000" dirty="0">
                <a:latin typeface="Courier New" pitchFamily="49" charset="0"/>
                <a:cs typeface="Courier New" pitchFamily="49" charset="0"/>
              </a:rPr>
              <a:t>&gt;</a:t>
            </a:r>
          </a:p>
          <a:p>
            <a:pPr>
              <a:buFont typeface="Arial" charset="0"/>
              <a:buNone/>
            </a:pPr>
            <a:r>
              <a:rPr lang="en-US" sz="2000" dirty="0">
                <a:latin typeface="Courier New" pitchFamily="49" charset="0"/>
                <a:cs typeface="Courier New" pitchFamily="49" charset="0"/>
              </a:rPr>
              <a:t>using namespace </a:t>
            </a:r>
            <a:r>
              <a:rPr lang="en-US" sz="2000" dirty="0" err="1">
                <a:latin typeface="Courier New" pitchFamily="49" charset="0"/>
                <a:cs typeface="Courier New" pitchFamily="49" charset="0"/>
              </a:rPr>
              <a:t>std</a:t>
            </a:r>
            <a:r>
              <a:rPr lang="en-US" sz="2000" dirty="0">
                <a:latin typeface="Courier New" pitchFamily="49" charset="0"/>
                <a:cs typeface="Courier New" pitchFamily="49" charset="0"/>
              </a:rPr>
              <a:t>;</a:t>
            </a:r>
          </a:p>
          <a:p>
            <a:pPr>
              <a:buFont typeface="Arial" charset="0"/>
              <a:buNone/>
            </a:pPr>
            <a:r>
              <a:rPr lang="en-US" sz="2000" dirty="0">
                <a:latin typeface="Courier New" pitchFamily="49" charset="0"/>
                <a:cs typeface="Courier New" pitchFamily="49" charset="0"/>
              </a:rPr>
              <a:t>void Test(</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 </a:t>
            </a:r>
            <a:r>
              <a:rPr lang="en-US" sz="2000" dirty="0" err="1">
                <a:latin typeface="Courier New" pitchFamily="49" charset="0"/>
                <a:cs typeface="Courier New" pitchFamily="49" charset="0"/>
              </a:rPr>
              <a:t>int,int</a:t>
            </a:r>
            <a:r>
              <a:rPr lang="en-US" sz="2000" dirty="0">
                <a:latin typeface="Courier New" pitchFamily="49" charset="0"/>
                <a:cs typeface="Courier New" pitchFamily="49" charset="0"/>
              </a:rPr>
              <a:t>[]);</a:t>
            </a:r>
          </a:p>
          <a:p>
            <a:pPr>
              <a:buFont typeface="Arial" charset="0"/>
              <a:buNone/>
            </a:pP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main()</a:t>
            </a:r>
          </a:p>
          <a:p>
            <a:pPr>
              <a:buFont typeface="Arial" charse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x = 1;</a:t>
            </a:r>
          </a:p>
          <a:p>
            <a:pPr>
              <a:buFont typeface="Arial" charse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y[3];</a:t>
            </a:r>
          </a:p>
          <a:p>
            <a:pPr>
              <a:buFont typeface="Arial" charset="0"/>
              <a:buNone/>
            </a:pPr>
            <a:r>
              <a:rPr lang="en-US" sz="2000" dirty="0">
                <a:latin typeface="Courier New" pitchFamily="49" charset="0"/>
                <a:cs typeface="Courier New" pitchFamily="49" charset="0"/>
              </a:rPr>
              <a:t>	y[0]=1;</a:t>
            </a:r>
          </a:p>
          <a:p>
            <a:pPr>
              <a:buFont typeface="Arial" charset="0"/>
              <a:buNone/>
            </a:pPr>
            <a:r>
              <a:rPr lang="en-US" sz="2000" dirty="0">
                <a:latin typeface="Courier New" pitchFamily="49" charset="0"/>
                <a:cs typeface="Courier New" pitchFamily="49" charset="0"/>
              </a:rPr>
              <a:t>	Test(</a:t>
            </a:r>
            <a:r>
              <a:rPr lang="en-US" sz="2000" dirty="0" err="1">
                <a:latin typeface="Courier New" pitchFamily="49" charset="0"/>
                <a:cs typeface="Courier New" pitchFamily="49" charset="0"/>
              </a:rPr>
              <a:t>x,y</a:t>
            </a:r>
            <a:r>
              <a:rPr lang="en-US" sz="2000" dirty="0">
                <a:latin typeface="Courier New" pitchFamily="49" charset="0"/>
                <a:cs typeface="Courier New" pitchFamily="49" charset="0"/>
              </a:rPr>
              <a:t>[0],y);</a:t>
            </a:r>
          </a:p>
          <a:p>
            <a:pPr>
              <a:buFont typeface="Arial" charse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cout</a:t>
            </a:r>
            <a:r>
              <a:rPr lang="en-US" sz="2000" dirty="0">
                <a:latin typeface="Courier New" pitchFamily="49" charset="0"/>
                <a:cs typeface="Courier New" pitchFamily="49" charset="0"/>
              </a:rPr>
              <a:t>&lt;&lt;"x is: " &lt;&lt; x&lt;&lt; </a:t>
            </a:r>
            <a:r>
              <a:rPr lang="en-US" sz="2000" dirty="0" err="1">
                <a:latin typeface="Courier New" pitchFamily="49" charset="0"/>
                <a:cs typeface="Courier New" pitchFamily="49" charset="0"/>
              </a:rPr>
              <a:t>endl</a:t>
            </a:r>
            <a:r>
              <a:rPr lang="en-US" sz="2000" dirty="0">
                <a:latin typeface="Courier New" pitchFamily="49" charset="0"/>
                <a:cs typeface="Courier New" pitchFamily="49" charset="0"/>
              </a:rPr>
              <a:t>;</a:t>
            </a:r>
          </a:p>
          <a:p>
            <a:pPr>
              <a:buFont typeface="Arial" charse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cout</a:t>
            </a:r>
            <a:r>
              <a:rPr lang="en-US" sz="2000" dirty="0">
                <a:latin typeface="Courier New" pitchFamily="49" charset="0"/>
                <a:cs typeface="Courier New" pitchFamily="49" charset="0"/>
              </a:rPr>
              <a:t>&lt;&lt;"y[0] is: " &lt;&lt;y[0] &lt;&lt; </a:t>
            </a:r>
            <a:r>
              <a:rPr lang="en-US" sz="2000" dirty="0" err="1">
                <a:latin typeface="Courier New" pitchFamily="49" charset="0"/>
                <a:cs typeface="Courier New" pitchFamily="49" charset="0"/>
              </a:rPr>
              <a:t>endl</a:t>
            </a:r>
            <a:r>
              <a:rPr lang="en-US" sz="2000" dirty="0">
                <a:latin typeface="Courier New" pitchFamily="49" charset="0"/>
                <a:cs typeface="Courier New" pitchFamily="49" charset="0"/>
              </a:rPr>
              <a:t>;</a:t>
            </a:r>
          </a:p>
          <a:p>
            <a:pPr>
              <a:buFont typeface="Arial" charset="0"/>
              <a:buNone/>
            </a:pPr>
            <a:r>
              <a:rPr lang="en-US" sz="2000" dirty="0">
                <a:latin typeface="Courier New" pitchFamily="49" charset="0"/>
                <a:cs typeface="Courier New" pitchFamily="49" charset="0"/>
              </a:rPr>
              <a:t>	for(</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=0;i&lt;3;i++)</a:t>
            </a:r>
          </a:p>
          <a:p>
            <a:pPr>
              <a:buFont typeface="Arial" charse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cout</a:t>
            </a:r>
            <a:r>
              <a:rPr lang="en-US" sz="2000" dirty="0">
                <a:latin typeface="Courier New" pitchFamily="49" charset="0"/>
                <a:cs typeface="Courier New" pitchFamily="49" charset="0"/>
              </a:rPr>
              <a:t>&lt;&lt;y[</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]&lt;&lt;</a:t>
            </a:r>
            <a:r>
              <a:rPr lang="en-US" sz="2000" dirty="0" err="1">
                <a:latin typeface="Courier New" pitchFamily="49" charset="0"/>
                <a:cs typeface="Courier New" pitchFamily="49" charset="0"/>
              </a:rPr>
              <a:t>endl</a:t>
            </a:r>
            <a:r>
              <a:rPr lang="en-US" sz="2000" dirty="0">
                <a:latin typeface="Courier New" pitchFamily="49" charset="0"/>
                <a:cs typeface="Courier New" pitchFamily="49" charset="0"/>
              </a:rPr>
              <a:t>;</a:t>
            </a:r>
          </a:p>
          <a:p>
            <a:pPr>
              <a:buFont typeface="Arial" charset="0"/>
              <a:buNone/>
            </a:pPr>
            <a:r>
              <a:rPr lang="en-US" sz="2000" dirty="0">
                <a:latin typeface="Courier New" pitchFamily="49" charset="0"/>
                <a:cs typeface="Courier New" pitchFamily="49" charset="0"/>
              </a:rPr>
              <a:t>   	system("pause");</a:t>
            </a:r>
          </a:p>
          <a:p>
            <a:pPr>
              <a:buFont typeface="Arial" charset="0"/>
              <a:buNone/>
            </a:pPr>
            <a:r>
              <a:rPr lang="en-US" sz="2000" dirty="0">
                <a:latin typeface="Courier New" pitchFamily="49" charset="0"/>
                <a:cs typeface="Courier New" pitchFamily="49" charset="0"/>
              </a:rPr>
              <a:t>   	return 0;}</a:t>
            </a:r>
          </a:p>
        </p:txBody>
      </p:sp>
      <p:sp>
        <p:nvSpPr>
          <p:cNvPr id="57348" name="Content Placeholder 3"/>
          <p:cNvSpPr>
            <a:spLocks noGrp="1"/>
          </p:cNvSpPr>
          <p:nvPr>
            <p:ph sz="half" idx="2"/>
          </p:nvPr>
        </p:nvSpPr>
        <p:spPr>
          <a:xfrm>
            <a:off x="4572000" y="1066800"/>
            <a:ext cx="4572000" cy="4525963"/>
          </a:xfrm>
        </p:spPr>
        <p:txBody>
          <a:bodyPr>
            <a:normAutofit fontScale="92500" lnSpcReduction="20000"/>
          </a:bodyPr>
          <a:lstStyle/>
          <a:p>
            <a:pPr>
              <a:buFont typeface="Arial" charset="0"/>
              <a:buNone/>
            </a:pPr>
            <a:r>
              <a:rPr lang="en-US" sz="2000" dirty="0">
                <a:latin typeface="Courier New" pitchFamily="49" charset="0"/>
                <a:cs typeface="Courier New" pitchFamily="49" charset="0"/>
              </a:rPr>
              <a:t>void Test(</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num</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num1,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z[])</a:t>
            </a:r>
          </a:p>
          <a:p>
            <a:pPr>
              <a:buFont typeface="Arial" charset="0"/>
              <a:buNone/>
            </a:pPr>
            <a:r>
              <a:rPr lang="en-US" sz="2000" dirty="0">
                <a:latin typeface="Courier New" pitchFamily="49" charset="0"/>
                <a:cs typeface="Courier New" pitchFamily="49" charset="0"/>
              </a:rPr>
              <a:t>{</a:t>
            </a:r>
          </a:p>
          <a:p>
            <a:pPr>
              <a:buFont typeface="Arial" charse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num</a:t>
            </a:r>
            <a:r>
              <a:rPr lang="en-US" sz="2000" dirty="0">
                <a:latin typeface="Courier New" pitchFamily="49" charset="0"/>
                <a:cs typeface="Courier New" pitchFamily="49" charset="0"/>
              </a:rPr>
              <a:t>=1001;</a:t>
            </a:r>
          </a:p>
          <a:p>
            <a:pPr>
              <a:buFont typeface="Arial" charset="0"/>
              <a:buNone/>
            </a:pPr>
            <a:r>
              <a:rPr lang="en-US" sz="2000" dirty="0">
                <a:latin typeface="Courier New" pitchFamily="49" charset="0"/>
                <a:cs typeface="Courier New" pitchFamily="49" charset="0"/>
              </a:rPr>
              <a:t>	num1=290;</a:t>
            </a:r>
          </a:p>
          <a:p>
            <a:pPr>
              <a:buFont typeface="Arial" charset="0"/>
              <a:buNone/>
            </a:pPr>
            <a:r>
              <a:rPr lang="en-US" sz="2000" dirty="0">
                <a:latin typeface="Courier New" pitchFamily="49" charset="0"/>
                <a:cs typeface="Courier New" pitchFamily="49" charset="0"/>
              </a:rPr>
              <a:t>	z[1]=34;</a:t>
            </a:r>
          </a:p>
          <a:p>
            <a:pPr>
              <a:buFont typeface="Arial" charset="0"/>
              <a:buNone/>
            </a:pPr>
            <a:r>
              <a:rPr lang="en-US" sz="2000" dirty="0">
                <a:latin typeface="Courier New" pitchFamily="49" charset="0"/>
                <a:cs typeface="Courier New" pitchFamily="49" charset="0"/>
              </a:rPr>
              <a:t>	z[2]=35;</a:t>
            </a:r>
          </a:p>
          <a:p>
            <a:pPr>
              <a:buFont typeface="Arial" charset="0"/>
              <a:buNone/>
            </a:pPr>
            <a:r>
              <a:rPr lang="en-US" sz="2000" dirty="0">
                <a:latin typeface="Courier New" pitchFamily="49" charset="0"/>
                <a:cs typeface="Courier New" pitchFamily="49" charset="0"/>
              </a:rPr>
              <a:t>}</a:t>
            </a:r>
          </a:p>
          <a:p>
            <a:pPr>
              <a:buFont typeface="Arial" charset="0"/>
              <a:buNone/>
            </a:pP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p:cNvSpPr>
            <a:spLocks noGrp="1"/>
          </p:cNvSpPr>
          <p:nvPr>
            <p:ph type="title"/>
          </p:nvPr>
        </p:nvSpPr>
        <p:spPr>
          <a:xfrm>
            <a:off x="914400" y="0"/>
            <a:ext cx="8229600" cy="836613"/>
          </a:xfrm>
        </p:spPr>
        <p:txBody>
          <a:bodyPr/>
          <a:lstStyle/>
          <a:p>
            <a:r>
              <a:rPr lang="en-US" sz="4000" b="1" dirty="0">
                <a:effectLst>
                  <a:outerShdw blurRad="38100" dist="38100" dir="2700000" algn="tl">
                    <a:srgbClr val="000000">
                      <a:alpha val="43137"/>
                    </a:srgbClr>
                  </a:outerShdw>
                </a:effectLst>
              </a:rPr>
              <a:t>In-Class Exercise</a:t>
            </a:r>
          </a:p>
        </p:txBody>
      </p:sp>
      <p:sp>
        <p:nvSpPr>
          <p:cNvPr id="6" name="Content Placeholder 5"/>
          <p:cNvSpPr>
            <a:spLocks noGrp="1"/>
          </p:cNvSpPr>
          <p:nvPr>
            <p:ph idx="1"/>
          </p:nvPr>
        </p:nvSpPr>
        <p:spPr>
          <a:xfrm>
            <a:off x="457200" y="990600"/>
            <a:ext cx="8229600" cy="4525963"/>
          </a:xfrm>
        </p:spPr>
        <p:txBody>
          <a:bodyPr>
            <a:normAutofit fontScale="85000" lnSpcReduction="20000"/>
          </a:bodyPr>
          <a:lstStyle/>
          <a:p>
            <a:pPr>
              <a:buNone/>
              <a:defRPr/>
            </a:pPr>
            <a:r>
              <a:rPr lang="en-US" dirty="0"/>
              <a:t>    Each of the following definitions and program segments has errors. Locate as many as you can and correct the errors.</a:t>
            </a:r>
          </a:p>
          <a:p>
            <a:pPr>
              <a:buNone/>
              <a:defRPr/>
            </a:pPr>
            <a:endParaRPr lang="en-US" dirty="0"/>
          </a:p>
          <a:p>
            <a:pPr marL="514350" indent="-514350">
              <a:buFont typeface="Arial" charset="0"/>
              <a:buAutoNum type="alphaLcParenR"/>
              <a:defRPr/>
            </a:pPr>
            <a:r>
              <a:rPr lang="en-US" sz="2000" dirty="0">
                <a:latin typeface="Courier New" pitchFamily="49" charset="0"/>
                <a:cs typeface="Courier New" pitchFamily="49" charset="0"/>
              </a:rPr>
              <a:t>void </a:t>
            </a:r>
            <a:r>
              <a:rPr lang="en-US" sz="2000" dirty="0" err="1">
                <a:latin typeface="Courier New" pitchFamily="49" charset="0"/>
                <a:cs typeface="Courier New" pitchFamily="49" charset="0"/>
              </a:rPr>
              <a:t>showValues</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nums</a:t>
            </a:r>
            <a:r>
              <a:rPr lang="en-US" sz="2000" dirty="0">
                <a:latin typeface="Courier New" pitchFamily="49" charset="0"/>
                <a:cs typeface="Courier New" pitchFamily="49" charset="0"/>
              </a:rPr>
              <a:t>)</a:t>
            </a:r>
          </a:p>
          <a:p>
            <a:pPr marL="0" indent="0">
              <a:buNone/>
              <a:defRPr/>
            </a:pPr>
            <a:r>
              <a:rPr lang="en-US" sz="2000" dirty="0">
                <a:latin typeface="Courier New" pitchFamily="49" charset="0"/>
                <a:cs typeface="Courier New" pitchFamily="49" charset="0"/>
              </a:rPr>
              <a:t>    {</a:t>
            </a:r>
          </a:p>
          <a:p>
            <a:pPr marL="1314450" lvl="2" indent="-514350">
              <a:buFont typeface="Arial" charset="0"/>
              <a:buNone/>
              <a:defRPr/>
            </a:pPr>
            <a:r>
              <a:rPr lang="en-US" sz="2000" dirty="0">
                <a:latin typeface="Courier New" pitchFamily="49" charset="0"/>
                <a:cs typeface="Courier New" pitchFamily="49" charset="0"/>
              </a:rPr>
              <a:t>     for(</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 = 0; </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&lt;8; </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a:t>
            </a:r>
          </a:p>
          <a:p>
            <a:pPr marL="1314450" lvl="2" indent="-514350">
              <a:buFont typeface="Arial" charset="0"/>
              <a:buNone/>
              <a:defRPr/>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cout</a:t>
            </a:r>
            <a:r>
              <a:rPr lang="en-US" sz="2000" dirty="0">
                <a:latin typeface="Courier New" pitchFamily="49" charset="0"/>
                <a:cs typeface="Courier New" pitchFamily="49" charset="0"/>
              </a:rPr>
              <a:t>&lt;&lt;</a:t>
            </a:r>
            <a:r>
              <a:rPr lang="en-US" sz="2000" dirty="0" err="1">
                <a:latin typeface="Courier New" pitchFamily="49" charset="0"/>
                <a:cs typeface="Courier New" pitchFamily="49" charset="0"/>
              </a:rPr>
              <a:t>nums</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a:t>
            </a:r>
          </a:p>
          <a:p>
            <a:pPr marL="1314450" lvl="2" indent="-771525">
              <a:buFont typeface="Arial" charset="0"/>
              <a:buNone/>
              <a:defRPr/>
            </a:pPr>
            <a:r>
              <a:rPr lang="en-US" sz="2000" dirty="0">
                <a:latin typeface="Courier New" pitchFamily="49" charset="0"/>
                <a:cs typeface="Courier New" pitchFamily="49" charset="0"/>
              </a:rPr>
              <a:t>}</a:t>
            </a:r>
          </a:p>
          <a:p>
            <a:pPr marL="1314450" lvl="2" indent="-771525">
              <a:buFont typeface="Arial" charset="0"/>
              <a:buNone/>
              <a:defRPr/>
            </a:pPr>
            <a:endParaRPr lang="en-US" sz="2000" dirty="0">
              <a:latin typeface="Courier New" pitchFamily="49" charset="0"/>
              <a:cs typeface="Courier New" pitchFamily="49" charset="0"/>
            </a:endParaRPr>
          </a:p>
          <a:p>
            <a:pPr marL="514350" indent="-514350">
              <a:buFont typeface="Arial" charset="0"/>
              <a:buNone/>
              <a:defRPr/>
            </a:pPr>
            <a:r>
              <a:rPr lang="en-US" sz="2400" dirty="0">
                <a:latin typeface="Courier New" pitchFamily="49" charset="0"/>
                <a:cs typeface="Courier New" pitchFamily="49" charset="0"/>
              </a:rPr>
              <a:t>b) </a:t>
            </a:r>
            <a:r>
              <a:rPr lang="en-US" sz="2000" dirty="0">
                <a:latin typeface="Courier New" pitchFamily="49" charset="0"/>
                <a:cs typeface="Courier New" pitchFamily="49" charset="0"/>
              </a:rPr>
              <a:t>void </a:t>
            </a:r>
            <a:r>
              <a:rPr lang="en-US" sz="2000" dirty="0" err="1">
                <a:latin typeface="Courier New" pitchFamily="49" charset="0"/>
                <a:cs typeface="Courier New" pitchFamily="49" charset="0"/>
              </a:rPr>
              <a:t>showValues</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nums</a:t>
            </a:r>
            <a:r>
              <a:rPr lang="en-US" sz="2000" dirty="0">
                <a:latin typeface="Courier New" pitchFamily="49" charset="0"/>
                <a:cs typeface="Courier New" pitchFamily="49" charset="0"/>
              </a:rPr>
              <a:t> [4])</a:t>
            </a:r>
          </a:p>
          <a:p>
            <a:pPr marL="514350" indent="-514350">
              <a:buFont typeface="Arial" charset="0"/>
              <a:buNone/>
              <a:defRPr/>
            </a:pPr>
            <a:r>
              <a:rPr lang="en-US" sz="2000" dirty="0">
                <a:latin typeface="Courier New" pitchFamily="49" charset="0"/>
                <a:cs typeface="Courier New" pitchFamily="49" charset="0"/>
              </a:rPr>
              <a:t>   {</a:t>
            </a:r>
          </a:p>
          <a:p>
            <a:pPr marL="514350" indent="-514350">
              <a:buFont typeface="Arial" charset="0"/>
              <a:buNone/>
              <a:defRPr/>
            </a:pPr>
            <a:r>
              <a:rPr lang="en-US" sz="2000" dirty="0">
                <a:latin typeface="Courier New" pitchFamily="49" charset="0"/>
                <a:cs typeface="Courier New" pitchFamily="49" charset="0"/>
              </a:rPr>
              <a:t>     for(</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 = 0; </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&lt;8; </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a:t>
            </a:r>
          </a:p>
          <a:p>
            <a:pPr marL="514350" indent="-514350">
              <a:buFont typeface="Arial" charset="0"/>
              <a:buNone/>
              <a:defRPr/>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cout</a:t>
            </a:r>
            <a:r>
              <a:rPr lang="en-US" sz="2000" dirty="0">
                <a:latin typeface="Courier New" pitchFamily="49" charset="0"/>
                <a:cs typeface="Courier New" pitchFamily="49" charset="0"/>
              </a:rPr>
              <a:t>&lt;&lt;</a:t>
            </a:r>
            <a:r>
              <a:rPr lang="en-US" sz="2000" dirty="0" err="1">
                <a:latin typeface="Courier New" pitchFamily="49" charset="0"/>
                <a:cs typeface="Courier New" pitchFamily="49" charset="0"/>
              </a:rPr>
              <a:t>nums</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a:t>
            </a:r>
          </a:p>
          <a:p>
            <a:pPr marL="514350" indent="-514350">
              <a:buFont typeface="Arial" charset="0"/>
              <a:buNone/>
              <a:defRPr/>
            </a:pPr>
            <a:r>
              <a:rPr lang="en-US" sz="2000" dirty="0">
                <a:latin typeface="Courier New" pitchFamily="49" charset="0"/>
                <a:cs typeface="Courier New" pitchFamily="49" charset="0"/>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4"/>
          <p:cNvSpPr>
            <a:spLocks noGrp="1"/>
          </p:cNvSpPr>
          <p:nvPr>
            <p:ph type="title"/>
          </p:nvPr>
        </p:nvSpPr>
        <p:spPr>
          <a:xfrm>
            <a:off x="914400" y="0"/>
            <a:ext cx="8229600" cy="849313"/>
          </a:xfrm>
        </p:spPr>
        <p:txBody>
          <a:bodyPr/>
          <a:lstStyle/>
          <a:p>
            <a:r>
              <a:rPr lang="en-US" sz="3200" b="1" dirty="0">
                <a:effectLst>
                  <a:outerShdw blurRad="38100" dist="38100" dir="2700000" algn="tl">
                    <a:srgbClr val="000000">
                      <a:alpha val="43137"/>
                    </a:srgbClr>
                  </a:outerShdw>
                </a:effectLst>
              </a:rPr>
              <a:t>In-Class Exercise</a:t>
            </a:r>
          </a:p>
        </p:txBody>
      </p:sp>
      <p:sp>
        <p:nvSpPr>
          <p:cNvPr id="6" name="Content Placeholder 5"/>
          <p:cNvSpPr>
            <a:spLocks noGrp="1"/>
          </p:cNvSpPr>
          <p:nvPr>
            <p:ph idx="1"/>
          </p:nvPr>
        </p:nvSpPr>
        <p:spPr>
          <a:xfrm>
            <a:off x="0" y="765175"/>
            <a:ext cx="9144000" cy="6092825"/>
          </a:xfrm>
        </p:spPr>
        <p:txBody>
          <a:bodyPr/>
          <a:lstStyle/>
          <a:p>
            <a:pPr>
              <a:defRPr/>
            </a:pPr>
            <a:r>
              <a:rPr lang="en-US" sz="2400" dirty="0"/>
              <a:t>Consider the following function prototypes:</a:t>
            </a:r>
          </a:p>
          <a:p>
            <a:pPr>
              <a:buFont typeface="Arial" charset="0"/>
              <a:buNone/>
              <a:defRPr/>
            </a:pPr>
            <a:r>
              <a:rPr lang="en-US" sz="2400" dirty="0"/>
              <a:t>	</a:t>
            </a:r>
            <a:r>
              <a:rPr lang="en-US" sz="2400" dirty="0">
                <a:latin typeface="Courier New" pitchFamily="49" charset="0"/>
                <a:cs typeface="Courier New" pitchFamily="49" charset="0"/>
              </a:rPr>
              <a:t>void </a:t>
            </a:r>
            <a:r>
              <a:rPr lang="en-US" sz="2400" dirty="0" err="1">
                <a:latin typeface="Courier New" pitchFamily="49" charset="0"/>
                <a:cs typeface="Courier New" pitchFamily="49" charset="0"/>
              </a:rPr>
              <a:t>funcOne</a:t>
            </a:r>
            <a:r>
              <a:rPr lang="en-US" sz="2400" dirty="0">
                <a:latin typeface="Courier New" pitchFamily="49" charset="0"/>
                <a:cs typeface="Courier New" pitchFamily="49" charset="0"/>
              </a:rPr>
              <a:t>(</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a:t>
            </a:r>
          </a:p>
          <a:p>
            <a:pPr>
              <a:buFont typeface="Arial" charset="0"/>
              <a:buNone/>
              <a:defRPr/>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findSum</a:t>
            </a:r>
            <a:r>
              <a:rPr lang="en-US" sz="2400" dirty="0">
                <a:latin typeface="Courier New" pitchFamily="49" charset="0"/>
                <a:cs typeface="Courier New" pitchFamily="49" charset="0"/>
              </a:rPr>
              <a:t>(</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a:t>
            </a:r>
          </a:p>
          <a:p>
            <a:pPr>
              <a:buFont typeface="Arial" charset="0"/>
              <a:buNone/>
              <a:defRPr/>
            </a:pPr>
            <a:r>
              <a:rPr lang="en-US" sz="2400" dirty="0"/>
              <a:t>And the declarations:</a:t>
            </a:r>
          </a:p>
          <a:p>
            <a:pPr>
              <a:buFont typeface="Arial" charset="0"/>
              <a:buNone/>
              <a:defRPr/>
            </a:pPr>
            <a:r>
              <a:rPr lang="en-US" sz="2400" dirty="0"/>
              <a:t>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list[50];</a:t>
            </a:r>
          </a:p>
          <a:p>
            <a:pPr>
              <a:buFont typeface="Arial" charset="0"/>
              <a:buNone/>
              <a:defRPr/>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num;</a:t>
            </a:r>
          </a:p>
          <a:p>
            <a:pPr>
              <a:buFont typeface="Arial" charset="0"/>
              <a:buNone/>
              <a:defRPr/>
            </a:pPr>
            <a:r>
              <a:rPr lang="en-US" sz="2400" dirty="0"/>
              <a:t>Write a C++ statements that:</a:t>
            </a:r>
          </a:p>
          <a:p>
            <a:pPr marL="514350" indent="-514350">
              <a:buFont typeface="Arial" charset="0"/>
              <a:buAutoNum type="alphaLcParenR"/>
              <a:defRPr/>
            </a:pPr>
            <a:r>
              <a:rPr lang="en-US" sz="2400" dirty="0"/>
              <a:t>Call the function </a:t>
            </a:r>
            <a:r>
              <a:rPr lang="en-US" sz="2400" dirty="0" err="1">
                <a:latin typeface="Courier New" pitchFamily="49" charset="0"/>
                <a:cs typeface="Courier New" pitchFamily="49" charset="0"/>
              </a:rPr>
              <a:t>funcOne</a:t>
            </a:r>
            <a:r>
              <a:rPr lang="en-US" sz="2400" dirty="0"/>
              <a:t> with the actual parameters, </a:t>
            </a:r>
            <a:r>
              <a:rPr lang="en-US" sz="2400" dirty="0">
                <a:latin typeface="Courier New" pitchFamily="49" charset="0"/>
                <a:cs typeface="Courier New" pitchFamily="49" charset="0"/>
              </a:rPr>
              <a:t>list </a:t>
            </a:r>
            <a:r>
              <a:rPr lang="en-US" sz="2400" dirty="0"/>
              <a:t>and 50 respectively.</a:t>
            </a:r>
          </a:p>
          <a:p>
            <a:pPr marL="514350" indent="-514350">
              <a:buFont typeface="Arial" charset="0"/>
              <a:buAutoNum type="alphaLcParenR"/>
              <a:defRPr/>
            </a:pPr>
            <a:r>
              <a:rPr lang="en-US" sz="2400" dirty="0"/>
              <a:t>Print the value returned by the function </a:t>
            </a:r>
            <a:r>
              <a:rPr lang="en-US" sz="2400" dirty="0" err="1">
                <a:latin typeface="Courier New" pitchFamily="49" charset="0"/>
                <a:cs typeface="Courier New" pitchFamily="49" charset="0"/>
              </a:rPr>
              <a:t>funcSum</a:t>
            </a:r>
            <a:r>
              <a:rPr lang="en-US" sz="2400" dirty="0"/>
              <a:t> with the actual parameters, 50, and the fourth element of </a:t>
            </a:r>
            <a:r>
              <a:rPr lang="en-US" sz="2400" dirty="0">
                <a:latin typeface="Courier New" pitchFamily="49" charset="0"/>
                <a:cs typeface="Courier New" pitchFamily="49" charset="0"/>
              </a:rPr>
              <a:t>list</a:t>
            </a:r>
            <a:r>
              <a:rPr lang="en-US" sz="2400" dirty="0"/>
              <a:t> respectively.</a:t>
            </a:r>
          </a:p>
          <a:p>
            <a:pPr marL="514350" indent="-514350">
              <a:buFont typeface="Arial" charset="0"/>
              <a:buAutoNum type="alphaLcParenR"/>
              <a:defRPr/>
            </a:pPr>
            <a:r>
              <a:rPr lang="en-US" sz="2400" dirty="0"/>
              <a:t>Print the value returned by the function </a:t>
            </a:r>
            <a:r>
              <a:rPr lang="en-US" sz="2400" dirty="0" err="1">
                <a:latin typeface="Courier New" pitchFamily="49" charset="0"/>
                <a:cs typeface="Courier New" pitchFamily="49" charset="0"/>
              </a:rPr>
              <a:t>funcSum</a:t>
            </a:r>
            <a:r>
              <a:rPr lang="en-US" sz="2400" dirty="0"/>
              <a:t> with the actual parameters, the thirtieth and tenth elements of </a:t>
            </a:r>
            <a:r>
              <a:rPr lang="en-US" sz="2400" dirty="0">
                <a:latin typeface="Courier New" pitchFamily="49" charset="0"/>
                <a:cs typeface="Courier New" pitchFamily="49" charset="0"/>
              </a:rPr>
              <a:t>list</a:t>
            </a:r>
            <a:r>
              <a:rPr lang="en-US" sz="2400" dirty="0"/>
              <a:t>, respectively.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p:nvPr>
        </p:nvSpPr>
        <p:spPr>
          <a:xfrm>
            <a:off x="762000" y="304800"/>
            <a:ext cx="8229600" cy="836613"/>
          </a:xfrm>
        </p:spPr>
        <p:txBody>
          <a:bodyPr/>
          <a:lstStyle/>
          <a:p>
            <a:r>
              <a:rPr lang="en-US" sz="4000" b="1" dirty="0">
                <a:effectLst>
                  <a:outerShdw blurRad="38100" dist="38100" dir="2700000" algn="tl">
                    <a:srgbClr val="000000">
                      <a:alpha val="43137"/>
                    </a:srgbClr>
                  </a:outerShdw>
                </a:effectLst>
              </a:rPr>
              <a:t>In-Class Exercise</a:t>
            </a:r>
          </a:p>
        </p:txBody>
      </p:sp>
      <p:sp>
        <p:nvSpPr>
          <p:cNvPr id="60419" name="Content Placeholder 5"/>
          <p:cNvSpPr>
            <a:spLocks noGrp="1"/>
          </p:cNvSpPr>
          <p:nvPr>
            <p:ph idx="1"/>
          </p:nvPr>
        </p:nvSpPr>
        <p:spPr>
          <a:xfrm>
            <a:off x="539750" y="1052513"/>
            <a:ext cx="8229600" cy="4525962"/>
          </a:xfrm>
        </p:spPr>
        <p:txBody>
          <a:bodyPr/>
          <a:lstStyle/>
          <a:p>
            <a:r>
              <a:rPr lang="en-US"/>
              <a:t>Write a program that has two overloaded functions that return the average of an array with the following headers:</a:t>
            </a:r>
          </a:p>
          <a:p>
            <a:pPr>
              <a:buFont typeface="Arial" charset="0"/>
              <a:buNone/>
            </a:pPr>
            <a:r>
              <a:rPr lang="en-US"/>
              <a:t>	</a:t>
            </a:r>
            <a:r>
              <a:rPr lang="en-US" sz="2400">
                <a:latin typeface="Courier New" pitchFamily="49" charset="0"/>
                <a:cs typeface="Courier New" pitchFamily="49" charset="0"/>
              </a:rPr>
              <a:t>int average(int array[], int size)</a:t>
            </a:r>
          </a:p>
          <a:p>
            <a:pPr>
              <a:buFont typeface="Arial" charset="0"/>
              <a:buNone/>
            </a:pPr>
            <a:r>
              <a:rPr lang="en-US" sz="2400">
                <a:latin typeface="Courier New" pitchFamily="49" charset="0"/>
                <a:cs typeface="Courier New" pitchFamily="49" charset="0"/>
              </a:rPr>
              <a:t>	double average(int array[], int size</a:t>
            </a:r>
          </a:p>
          <a:p>
            <a:pPr>
              <a:buFont typeface="Arial" charset="0"/>
              <a:buNone/>
            </a:pPr>
            <a:endParaRPr lang="en-US" sz="2400">
              <a:latin typeface="Courier New" pitchFamily="49" charset="0"/>
              <a:cs typeface="Courier New" pitchFamily="49" charset="0"/>
            </a:endParaRPr>
          </a:p>
          <a:p>
            <a:pPr>
              <a:buFont typeface="Arial" charset="0"/>
              <a:buNone/>
            </a:pPr>
            <a:r>
              <a:rPr lang="en-US" sz="2400">
                <a:latin typeface="Arial" charset="0"/>
                <a:cs typeface="Arial" charset="0"/>
              </a:rPr>
              <a:t>Use </a:t>
            </a:r>
            <a:r>
              <a:rPr lang="en-US" sz="2400">
                <a:latin typeface="Courier New" pitchFamily="49" charset="0"/>
                <a:cs typeface="Courier New" pitchFamily="49" charset="0"/>
              </a:rPr>
              <a:t>{1,2,3,4,5,6} </a:t>
            </a:r>
            <a:r>
              <a:rPr lang="en-US" sz="2400">
                <a:latin typeface="Arial" charset="0"/>
                <a:cs typeface="Arial" charset="0"/>
              </a:rPr>
              <a:t>and </a:t>
            </a:r>
            <a:r>
              <a:rPr lang="en-US" sz="2400">
                <a:latin typeface="Courier New" pitchFamily="49" charset="0"/>
                <a:cs typeface="Courier New" pitchFamily="49" charset="0"/>
              </a:rPr>
              <a:t>{6.0,4.4,1.9,2.9,3.4,3.5} </a:t>
            </a:r>
            <a:r>
              <a:rPr lang="en-US" sz="2400">
                <a:latin typeface="Arial" charset="0"/>
                <a:cs typeface="Arial" charset="0"/>
              </a:rPr>
              <a:t>to test the functions.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dirty="0"/>
              <a:t>Array Terminology</a:t>
            </a:r>
          </a:p>
        </p:txBody>
      </p:sp>
      <p:sp>
        <p:nvSpPr>
          <p:cNvPr id="6147" name="Rectangle 3"/>
          <p:cNvSpPr>
            <a:spLocks noGrp="1" noChangeArrowheads="1"/>
          </p:cNvSpPr>
          <p:nvPr>
            <p:ph idx="1"/>
          </p:nvPr>
        </p:nvSpPr>
        <p:spPr>
          <a:xfrm>
            <a:off x="457200" y="1981200"/>
            <a:ext cx="8153400" cy="4114800"/>
          </a:xfrm>
        </p:spPr>
        <p:txBody>
          <a:bodyPr/>
          <a:lstStyle/>
          <a:p>
            <a:pPr>
              <a:lnSpc>
                <a:spcPct val="90000"/>
              </a:lnSpc>
              <a:buFontTx/>
              <a:buNone/>
            </a:pPr>
            <a:r>
              <a:rPr lang="en-US" dirty="0"/>
              <a:t>In the definition </a:t>
            </a:r>
            <a:r>
              <a:rPr lang="en-US" b="1" dirty="0" err="1">
                <a:solidFill>
                  <a:srgbClr val="00B0F0"/>
                </a:solidFill>
                <a:latin typeface="Courier New" pitchFamily="49" charset="0"/>
              </a:rPr>
              <a:t>int</a:t>
            </a:r>
            <a:r>
              <a:rPr lang="en-US" b="1" dirty="0">
                <a:solidFill>
                  <a:srgbClr val="00B0F0"/>
                </a:solidFill>
                <a:latin typeface="Courier New" pitchFamily="49" charset="0"/>
              </a:rPr>
              <a:t> tests[5];</a:t>
            </a:r>
            <a:endParaRPr lang="en-US" b="1" dirty="0">
              <a:solidFill>
                <a:srgbClr val="00B0F0"/>
              </a:solidFill>
            </a:endParaRPr>
          </a:p>
          <a:p>
            <a:pPr>
              <a:lnSpc>
                <a:spcPct val="90000"/>
              </a:lnSpc>
            </a:pPr>
            <a:r>
              <a:rPr lang="en-US" dirty="0" err="1">
                <a:latin typeface="Courier New" pitchFamily="49" charset="0"/>
              </a:rPr>
              <a:t>int</a:t>
            </a:r>
            <a:r>
              <a:rPr lang="en-US" dirty="0"/>
              <a:t> is the data type of the array elements</a:t>
            </a:r>
            <a:endParaRPr lang="en-US" dirty="0">
              <a:latin typeface="Courier New" pitchFamily="49" charset="0"/>
            </a:endParaRPr>
          </a:p>
          <a:p>
            <a:pPr>
              <a:lnSpc>
                <a:spcPct val="90000"/>
              </a:lnSpc>
            </a:pPr>
            <a:r>
              <a:rPr lang="en-US" dirty="0">
                <a:latin typeface="Courier New" pitchFamily="49" charset="0"/>
              </a:rPr>
              <a:t>tests</a:t>
            </a:r>
            <a:r>
              <a:rPr lang="en-US" dirty="0"/>
              <a:t> is the </a:t>
            </a:r>
            <a:r>
              <a:rPr lang="en-US" u="sng" dirty="0"/>
              <a:t>name</a:t>
            </a:r>
            <a:r>
              <a:rPr lang="en-US" dirty="0"/>
              <a:t> of the array</a:t>
            </a:r>
          </a:p>
          <a:p>
            <a:pPr>
              <a:lnSpc>
                <a:spcPct val="90000"/>
              </a:lnSpc>
            </a:pPr>
            <a:r>
              <a:rPr lang="en-US" dirty="0">
                <a:latin typeface="Courier New" pitchFamily="49" charset="0"/>
              </a:rPr>
              <a:t>5,</a:t>
            </a:r>
            <a:r>
              <a:rPr lang="en-US" dirty="0"/>
              <a:t> in </a:t>
            </a:r>
            <a:r>
              <a:rPr lang="en-US" dirty="0">
                <a:latin typeface="Courier New" pitchFamily="49" charset="0"/>
              </a:rPr>
              <a:t>[5],</a:t>
            </a:r>
            <a:r>
              <a:rPr lang="en-US" dirty="0"/>
              <a:t> is the </a:t>
            </a:r>
            <a:r>
              <a:rPr lang="en-US" u="sng" dirty="0"/>
              <a:t>size </a:t>
            </a:r>
            <a:r>
              <a:rPr lang="en-US" u="sng" dirty="0" err="1"/>
              <a:t>declarator</a:t>
            </a:r>
            <a:r>
              <a:rPr lang="en-US" dirty="0"/>
              <a:t>.  It shows the number of elements in the array.</a:t>
            </a:r>
          </a:p>
          <a:p>
            <a:pPr>
              <a:lnSpc>
                <a:spcPct val="90000"/>
              </a:lnSpc>
            </a:pPr>
            <a:r>
              <a:rPr lang="en-US" dirty="0"/>
              <a:t>The </a:t>
            </a:r>
            <a:r>
              <a:rPr lang="en-US" u="sng" dirty="0"/>
              <a:t>size</a:t>
            </a:r>
            <a:r>
              <a:rPr lang="en-US" dirty="0"/>
              <a:t> of an array is (number of elements) * (size of each element)</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914400" y="152400"/>
            <a:ext cx="8229600" cy="836613"/>
          </a:xfrm>
        </p:spPr>
        <p:txBody>
          <a:bodyPr/>
          <a:lstStyle/>
          <a:p>
            <a:r>
              <a:rPr lang="en-US" sz="4000" b="1" dirty="0">
                <a:effectLst>
                  <a:outerShdw blurRad="38100" dist="38100" dir="2700000" algn="tl">
                    <a:srgbClr val="000000">
                      <a:alpha val="43137"/>
                    </a:srgbClr>
                  </a:outerShdw>
                </a:effectLst>
              </a:rPr>
              <a:t>In-Class Exercise</a:t>
            </a:r>
          </a:p>
        </p:txBody>
      </p:sp>
      <p:sp>
        <p:nvSpPr>
          <p:cNvPr id="61443" name="Content Placeholder 2"/>
          <p:cNvSpPr>
            <a:spLocks noGrp="1"/>
          </p:cNvSpPr>
          <p:nvPr>
            <p:ph idx="1"/>
          </p:nvPr>
        </p:nvSpPr>
        <p:spPr>
          <a:xfrm>
            <a:off x="179388" y="1125538"/>
            <a:ext cx="8589962" cy="4525962"/>
          </a:xfrm>
        </p:spPr>
        <p:txBody>
          <a:bodyPr/>
          <a:lstStyle/>
          <a:p>
            <a:pPr algn="just"/>
            <a:r>
              <a:rPr lang="en-US" dirty="0"/>
              <a:t>Write a program that has a function that returns the index of the smallest element in an array of integers. If there are more than one such elements, return the smallest index. Use </a:t>
            </a:r>
            <a:r>
              <a:rPr lang="en-US" dirty="0">
                <a:latin typeface="Courier New" pitchFamily="49" charset="0"/>
                <a:cs typeface="Courier New" pitchFamily="49" charset="0"/>
              </a:rPr>
              <a:t>{1,2,4,5,10,100,2,-22} </a:t>
            </a:r>
            <a:r>
              <a:rPr lang="en-US" dirty="0"/>
              <a:t>to test the function.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304800"/>
            <a:ext cx="9144000" cy="1295400"/>
          </a:xfrm>
        </p:spPr>
        <p:txBody>
          <a:bodyPr/>
          <a:lstStyle/>
          <a:p>
            <a:r>
              <a:rPr lang="en-US" b="1" dirty="0"/>
              <a:t>Two-Dimensional Arrays</a:t>
            </a:r>
          </a:p>
        </p:txBody>
      </p:sp>
      <p:sp>
        <p:nvSpPr>
          <p:cNvPr id="62467" name="Rectangle 3"/>
          <p:cNvSpPr>
            <a:spLocks noGrp="1" noChangeArrowheads="1"/>
          </p:cNvSpPr>
          <p:nvPr>
            <p:ph idx="1"/>
          </p:nvPr>
        </p:nvSpPr>
        <p:spPr>
          <a:xfrm>
            <a:off x="304800" y="1600200"/>
            <a:ext cx="7772400" cy="5105400"/>
          </a:xfrm>
        </p:spPr>
        <p:txBody>
          <a:bodyPr/>
          <a:lstStyle/>
          <a:p>
            <a:pPr>
              <a:lnSpc>
                <a:spcPct val="90000"/>
              </a:lnSpc>
            </a:pPr>
            <a:r>
              <a:rPr lang="en-US" dirty="0"/>
              <a:t>Can define one array for multiple sets of data</a:t>
            </a:r>
          </a:p>
          <a:p>
            <a:pPr>
              <a:lnSpc>
                <a:spcPct val="90000"/>
              </a:lnSpc>
            </a:pPr>
            <a:r>
              <a:rPr lang="en-US" dirty="0"/>
              <a:t>Like a table in a spreadsheet</a:t>
            </a:r>
          </a:p>
          <a:p>
            <a:pPr>
              <a:lnSpc>
                <a:spcPct val="90000"/>
              </a:lnSpc>
            </a:pPr>
            <a:r>
              <a:rPr lang="en-US" dirty="0"/>
              <a:t>Use two size </a:t>
            </a:r>
            <a:r>
              <a:rPr lang="en-US" dirty="0" err="1"/>
              <a:t>declarators</a:t>
            </a:r>
            <a:r>
              <a:rPr lang="en-US" dirty="0"/>
              <a:t> in definition:</a:t>
            </a:r>
            <a:br>
              <a:rPr lang="en-US" dirty="0"/>
            </a:br>
            <a:endParaRPr lang="en-US" dirty="0"/>
          </a:p>
          <a:p>
            <a:pPr lvl="1">
              <a:lnSpc>
                <a:spcPct val="90000"/>
              </a:lnSpc>
              <a:buClr>
                <a:srgbClr val="3333CC"/>
              </a:buClr>
              <a:buFontTx/>
              <a:buNone/>
            </a:pPr>
            <a:r>
              <a:rPr lang="en-US" dirty="0">
                <a:latin typeface="Courier New" pitchFamily="49" charset="0"/>
                <a:ea typeface="ＭＳ Ｐゴシック" pitchFamily="34" charset="-128"/>
              </a:rPr>
              <a:t>	const </a:t>
            </a:r>
            <a:r>
              <a:rPr lang="en-US" dirty="0" err="1">
                <a:latin typeface="Courier New" pitchFamily="49" charset="0"/>
                <a:ea typeface="ＭＳ Ｐゴシック" pitchFamily="34" charset="-128"/>
              </a:rPr>
              <a:t>int</a:t>
            </a:r>
            <a:r>
              <a:rPr lang="en-US" dirty="0">
                <a:latin typeface="Courier New" pitchFamily="49" charset="0"/>
                <a:ea typeface="ＭＳ Ｐゴシック" pitchFamily="34" charset="-128"/>
              </a:rPr>
              <a:t> ROWS = 4, COLS = 3;</a:t>
            </a:r>
            <a:br>
              <a:rPr lang="en-US" dirty="0">
                <a:ea typeface="ＭＳ Ｐゴシック" pitchFamily="34" charset="-128"/>
              </a:rPr>
            </a:br>
            <a:r>
              <a:rPr lang="en-US" dirty="0" err="1">
                <a:latin typeface="Courier New" pitchFamily="49" charset="0"/>
                <a:ea typeface="ＭＳ Ｐゴシック" pitchFamily="34" charset="-128"/>
              </a:rPr>
              <a:t>int</a:t>
            </a:r>
            <a:r>
              <a:rPr lang="en-US" dirty="0">
                <a:latin typeface="Courier New" pitchFamily="49" charset="0"/>
                <a:ea typeface="ＭＳ Ｐゴシック" pitchFamily="34" charset="-128"/>
              </a:rPr>
              <a:t> exams[ROWS][COLS];</a:t>
            </a:r>
            <a:br>
              <a:rPr lang="en-US" dirty="0">
                <a:latin typeface="Courier New" pitchFamily="49" charset="0"/>
                <a:ea typeface="ＭＳ Ｐゴシック" pitchFamily="34" charset="-128"/>
              </a:rPr>
            </a:br>
            <a:endParaRPr lang="en-US" dirty="0">
              <a:latin typeface="Courier New" pitchFamily="49" charset="0"/>
              <a:ea typeface="ＭＳ Ｐゴシック" pitchFamily="34" charset="-128"/>
            </a:endParaRPr>
          </a:p>
          <a:p>
            <a:pPr>
              <a:lnSpc>
                <a:spcPct val="90000"/>
              </a:lnSpc>
            </a:pPr>
            <a:r>
              <a:rPr lang="en-US" dirty="0"/>
              <a:t>First </a:t>
            </a:r>
            <a:r>
              <a:rPr lang="en-US" dirty="0" err="1"/>
              <a:t>declarator</a:t>
            </a:r>
            <a:r>
              <a:rPr lang="en-US" dirty="0"/>
              <a:t> is number of rows; second is number of columns</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 y="533400"/>
            <a:ext cx="8686800" cy="1295400"/>
          </a:xfrm>
        </p:spPr>
        <p:txBody>
          <a:bodyPr/>
          <a:lstStyle/>
          <a:p>
            <a:r>
              <a:rPr lang="en-US" sz="4000" dirty="0"/>
              <a:t>Two-Dimensional Array Representation</a:t>
            </a:r>
          </a:p>
        </p:txBody>
      </p:sp>
      <p:sp>
        <p:nvSpPr>
          <p:cNvPr id="63491" name="Rectangle 3"/>
          <p:cNvSpPr>
            <a:spLocks noGrp="1" noChangeArrowheads="1"/>
          </p:cNvSpPr>
          <p:nvPr>
            <p:ph idx="1"/>
          </p:nvPr>
        </p:nvSpPr>
        <p:spPr>
          <a:xfrm>
            <a:off x="304800" y="1295400"/>
            <a:ext cx="7772400" cy="4876800"/>
          </a:xfrm>
        </p:spPr>
        <p:txBody>
          <a:bodyPr/>
          <a:lstStyle/>
          <a:p>
            <a:pPr>
              <a:lnSpc>
                <a:spcPct val="90000"/>
              </a:lnSpc>
              <a:buFontTx/>
              <a:buNone/>
            </a:pPr>
            <a:br>
              <a:rPr lang="en-US" dirty="0"/>
            </a:br>
            <a:r>
              <a:rPr lang="en-US" sz="2800" dirty="0">
                <a:latin typeface="Courier New" pitchFamily="49" charset="0"/>
              </a:rPr>
              <a:t>const </a:t>
            </a:r>
            <a:r>
              <a:rPr lang="en-US" sz="2800" dirty="0" err="1">
                <a:latin typeface="Courier New" pitchFamily="49" charset="0"/>
              </a:rPr>
              <a:t>int</a:t>
            </a:r>
            <a:r>
              <a:rPr lang="en-US" sz="2800" dirty="0">
                <a:latin typeface="Courier New" pitchFamily="49" charset="0"/>
              </a:rPr>
              <a:t> ROWS = 4, COLS = 3;</a:t>
            </a:r>
            <a:r>
              <a:rPr lang="en-US" sz="2800" dirty="0"/>
              <a:t>  </a:t>
            </a:r>
          </a:p>
          <a:p>
            <a:pPr>
              <a:lnSpc>
                <a:spcPct val="90000"/>
              </a:lnSpc>
              <a:buFontTx/>
              <a:buNone/>
            </a:pPr>
            <a:r>
              <a:rPr lang="en-US" sz="2800" dirty="0">
                <a:latin typeface="Courier New" pitchFamily="49" charset="0"/>
              </a:rPr>
              <a:t>  </a:t>
            </a:r>
            <a:r>
              <a:rPr lang="en-US" sz="2800" dirty="0" err="1">
                <a:latin typeface="Courier New" pitchFamily="49" charset="0"/>
              </a:rPr>
              <a:t>int</a:t>
            </a:r>
            <a:r>
              <a:rPr lang="en-US" sz="2800" dirty="0">
                <a:latin typeface="Courier New" pitchFamily="49" charset="0"/>
              </a:rPr>
              <a:t> exams[ROWS][COLS];</a:t>
            </a:r>
          </a:p>
          <a:p>
            <a:pPr>
              <a:lnSpc>
                <a:spcPct val="90000"/>
              </a:lnSpc>
              <a:buFontTx/>
              <a:buNone/>
            </a:pPr>
            <a:endParaRPr lang="en-US" dirty="0"/>
          </a:p>
          <a:p>
            <a:pPr>
              <a:lnSpc>
                <a:spcPct val="90000"/>
              </a:lnSpc>
              <a:buFontTx/>
              <a:buNone/>
            </a:pPr>
            <a:endParaRPr lang="en-US" dirty="0"/>
          </a:p>
          <a:p>
            <a:pPr>
              <a:lnSpc>
                <a:spcPct val="90000"/>
              </a:lnSpc>
              <a:buFontTx/>
              <a:buNone/>
            </a:pPr>
            <a:endParaRPr lang="en-US" dirty="0"/>
          </a:p>
          <a:p>
            <a:pPr>
              <a:lnSpc>
                <a:spcPct val="90000"/>
              </a:lnSpc>
              <a:buFontTx/>
              <a:buNone/>
            </a:pPr>
            <a:endParaRPr lang="en-US" dirty="0"/>
          </a:p>
          <a:p>
            <a:pPr>
              <a:lnSpc>
                <a:spcPct val="90000"/>
              </a:lnSpc>
            </a:pPr>
            <a:endParaRPr lang="en-US" dirty="0"/>
          </a:p>
          <a:p>
            <a:pPr>
              <a:lnSpc>
                <a:spcPct val="90000"/>
              </a:lnSpc>
            </a:pPr>
            <a:r>
              <a:rPr lang="en-US" dirty="0"/>
              <a:t>Use </a:t>
            </a:r>
            <a:r>
              <a:rPr lang="en-US" u="sng" dirty="0"/>
              <a:t>two subscripts </a:t>
            </a:r>
            <a:r>
              <a:rPr lang="en-US" dirty="0"/>
              <a:t>to access element:</a:t>
            </a:r>
          </a:p>
          <a:p>
            <a:pPr lvl="1">
              <a:lnSpc>
                <a:spcPct val="90000"/>
              </a:lnSpc>
              <a:buClr>
                <a:srgbClr val="3333CC"/>
              </a:buClr>
              <a:buFontTx/>
              <a:buNone/>
            </a:pPr>
            <a:r>
              <a:rPr lang="en-US" dirty="0">
                <a:latin typeface="Courier New" pitchFamily="49" charset="0"/>
                <a:ea typeface="ＭＳ Ｐゴシック" pitchFamily="34" charset="-128"/>
              </a:rPr>
              <a:t>exams[2][2] = 86;</a:t>
            </a:r>
          </a:p>
        </p:txBody>
      </p:sp>
      <p:graphicFrame>
        <p:nvGraphicFramePr>
          <p:cNvPr id="925700" name="Group 4"/>
          <p:cNvGraphicFramePr>
            <a:graphicFrameLocks noGrp="1"/>
          </p:cNvGraphicFramePr>
          <p:nvPr/>
        </p:nvGraphicFramePr>
        <p:xfrm>
          <a:off x="1981200" y="2895600"/>
          <a:ext cx="5715000" cy="1790066"/>
        </p:xfrm>
        <a:graphic>
          <a:graphicData uri="http://schemas.openxmlformats.org/drawingml/2006/table">
            <a:tbl>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471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5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6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exams[3][2]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3514" name="Text Box 26"/>
          <p:cNvSpPr txBox="1">
            <a:spLocks noChangeArrowheads="1"/>
          </p:cNvSpPr>
          <p:nvPr/>
        </p:nvSpPr>
        <p:spPr bwMode="auto">
          <a:xfrm>
            <a:off x="4343400" y="2514600"/>
            <a:ext cx="1130300" cy="396875"/>
          </a:xfrm>
          <a:prstGeom prst="rect">
            <a:avLst/>
          </a:prstGeom>
          <a:noFill/>
          <a:ln w="9525">
            <a:noFill/>
            <a:miter lim="800000"/>
            <a:headEnd/>
            <a:tailEnd/>
          </a:ln>
        </p:spPr>
        <p:txBody>
          <a:bodyPr wrap="none">
            <a:spAutoFit/>
          </a:bodyPr>
          <a:lstStyle/>
          <a:p>
            <a:r>
              <a:rPr lang="en-US" sz="2000"/>
              <a:t>columns</a:t>
            </a:r>
          </a:p>
        </p:txBody>
      </p:sp>
      <p:sp>
        <p:nvSpPr>
          <p:cNvPr id="63515" name="Text Box 27"/>
          <p:cNvSpPr txBox="1">
            <a:spLocks noChangeArrowheads="1"/>
          </p:cNvSpPr>
          <p:nvPr/>
        </p:nvSpPr>
        <p:spPr bwMode="auto">
          <a:xfrm>
            <a:off x="1447800" y="3276600"/>
            <a:ext cx="368300" cy="1069975"/>
          </a:xfrm>
          <a:prstGeom prst="rect">
            <a:avLst/>
          </a:prstGeom>
          <a:noFill/>
          <a:ln w="9525">
            <a:noFill/>
            <a:miter lim="800000"/>
            <a:headEnd/>
            <a:tailEnd/>
          </a:ln>
        </p:spPr>
        <p:txBody>
          <a:bodyPr wrap="none">
            <a:spAutoFit/>
          </a:bodyPr>
          <a:lstStyle/>
          <a:p>
            <a:pPr>
              <a:lnSpc>
                <a:spcPct val="80000"/>
              </a:lnSpc>
            </a:pPr>
            <a:r>
              <a:rPr lang="en-US" sz="2000"/>
              <a:t>r</a:t>
            </a:r>
          </a:p>
          <a:p>
            <a:pPr>
              <a:lnSpc>
                <a:spcPct val="80000"/>
              </a:lnSpc>
            </a:pPr>
            <a:r>
              <a:rPr lang="en-US" sz="2000"/>
              <a:t>o</a:t>
            </a:r>
          </a:p>
          <a:p>
            <a:pPr>
              <a:lnSpc>
                <a:spcPct val="80000"/>
              </a:lnSpc>
            </a:pPr>
            <a:r>
              <a:rPr lang="en-US" sz="2000"/>
              <a:t>w</a:t>
            </a:r>
          </a:p>
          <a:p>
            <a:pPr>
              <a:lnSpc>
                <a:spcPct val="80000"/>
              </a:lnSpc>
            </a:pPr>
            <a:r>
              <a:rPr lang="en-US" sz="2000"/>
              <a:t>s</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0" y="1066800"/>
            <a:ext cx="9144000" cy="6021387"/>
          </a:xfrm>
          <a:prstGeom prst="rect">
            <a:avLst/>
          </a:prstGeom>
          <a:noFill/>
          <a:ln w="9525">
            <a:noFill/>
            <a:miter lim="800000"/>
            <a:headEnd/>
            <a:tailEnd/>
          </a:ln>
        </p:spPr>
      </p:pic>
      <p:sp>
        <p:nvSpPr>
          <p:cNvPr id="64515" name="Rectangle 3"/>
          <p:cNvSpPr>
            <a:spLocks noChangeArrowheads="1"/>
          </p:cNvSpPr>
          <p:nvPr/>
        </p:nvSpPr>
        <p:spPr bwMode="auto">
          <a:xfrm>
            <a:off x="304800" y="228600"/>
            <a:ext cx="9144000" cy="908050"/>
          </a:xfrm>
          <a:prstGeom prst="rect">
            <a:avLst/>
          </a:prstGeom>
          <a:noFill/>
          <a:ln w="9525">
            <a:noFill/>
            <a:miter lim="800000"/>
            <a:headEnd/>
            <a:tailEnd/>
          </a:ln>
        </p:spPr>
        <p:txBody>
          <a:bodyPr anchor="ctr"/>
          <a:lstStyle/>
          <a:p>
            <a:pPr algn="ctr" eaLnBrk="0" hangingPunct="0"/>
            <a:r>
              <a:rPr lang="en-US" sz="2800" dirty="0"/>
              <a:t>Two-Dimensional Array Representation - Example</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0" y="765175"/>
            <a:ext cx="9144000" cy="6092825"/>
          </a:xfrm>
          <a:prstGeom prst="rect">
            <a:avLst/>
          </a:prstGeom>
          <a:noFill/>
          <a:ln w="9525">
            <a:noFill/>
            <a:miter lim="800000"/>
            <a:headEnd/>
            <a:tailEnd/>
          </a:ln>
        </p:spPr>
      </p:pic>
      <p:sp>
        <p:nvSpPr>
          <p:cNvPr id="65539" name="Rectangle 3"/>
          <p:cNvSpPr>
            <a:spLocks noChangeArrowheads="1"/>
          </p:cNvSpPr>
          <p:nvPr/>
        </p:nvSpPr>
        <p:spPr bwMode="auto">
          <a:xfrm>
            <a:off x="0" y="0"/>
            <a:ext cx="9144000" cy="836613"/>
          </a:xfrm>
          <a:prstGeom prst="rect">
            <a:avLst/>
          </a:prstGeom>
          <a:noFill/>
          <a:ln w="9525">
            <a:noFill/>
            <a:miter lim="800000"/>
            <a:headEnd/>
            <a:tailEnd/>
          </a:ln>
        </p:spPr>
        <p:txBody>
          <a:bodyPr anchor="ctr"/>
          <a:lstStyle/>
          <a:p>
            <a:pPr algn="ctr" eaLnBrk="0" hangingPunct="0"/>
            <a:r>
              <a:rPr lang="en-US" sz="2800"/>
              <a:t>Two-Dimensional Array Representation - Example</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539750" y="765175"/>
            <a:ext cx="8064500" cy="5327650"/>
          </a:xfrm>
          <a:prstGeom prst="rect">
            <a:avLst/>
          </a:prstGeom>
          <a:noFill/>
          <a:ln w="9525">
            <a:noFill/>
            <a:miter lim="800000"/>
            <a:headEnd/>
            <a:tailEnd/>
          </a:ln>
        </p:spPr>
      </p:pic>
      <p:sp>
        <p:nvSpPr>
          <p:cNvPr id="66563" name="Rectangle 3"/>
          <p:cNvSpPr>
            <a:spLocks noChangeArrowheads="1"/>
          </p:cNvSpPr>
          <p:nvPr/>
        </p:nvSpPr>
        <p:spPr bwMode="auto">
          <a:xfrm>
            <a:off x="0" y="0"/>
            <a:ext cx="9144000" cy="765175"/>
          </a:xfrm>
          <a:prstGeom prst="rect">
            <a:avLst/>
          </a:prstGeom>
          <a:noFill/>
          <a:ln w="9525">
            <a:noFill/>
            <a:miter lim="800000"/>
            <a:headEnd/>
            <a:tailEnd/>
          </a:ln>
        </p:spPr>
        <p:txBody>
          <a:bodyPr anchor="ctr"/>
          <a:lstStyle/>
          <a:p>
            <a:pPr algn="ctr" eaLnBrk="0" hangingPunct="0"/>
            <a:r>
              <a:rPr lang="en-US" sz="2800"/>
              <a:t>Two-Dimensional Array Representation - Example</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144000" cy="1295400"/>
          </a:xfrm>
        </p:spPr>
        <p:txBody>
          <a:bodyPr/>
          <a:lstStyle/>
          <a:p>
            <a:r>
              <a:rPr lang="en-US" sz="4000" b="1" dirty="0">
                <a:effectLst>
                  <a:outerShdw blurRad="38100" dist="38100" dir="2700000" algn="tl">
                    <a:srgbClr val="000000">
                      <a:alpha val="43137"/>
                    </a:srgbClr>
                  </a:outerShdw>
                </a:effectLst>
              </a:rPr>
              <a:t>2D Array Initialization</a:t>
            </a:r>
          </a:p>
        </p:txBody>
      </p:sp>
      <p:sp>
        <p:nvSpPr>
          <p:cNvPr id="67587" name="Rectangle 3"/>
          <p:cNvSpPr>
            <a:spLocks noGrp="1" noChangeArrowheads="1"/>
          </p:cNvSpPr>
          <p:nvPr>
            <p:ph idx="1"/>
          </p:nvPr>
        </p:nvSpPr>
        <p:spPr>
          <a:xfrm>
            <a:off x="457200" y="1125538"/>
            <a:ext cx="8686800" cy="5257800"/>
          </a:xfrm>
        </p:spPr>
        <p:txBody>
          <a:bodyPr/>
          <a:lstStyle/>
          <a:p>
            <a:r>
              <a:rPr lang="en-US" dirty="0"/>
              <a:t>Two-dimensional arrays are initialized row-by-row:</a:t>
            </a:r>
            <a:br>
              <a:rPr lang="en-US" dirty="0"/>
            </a:br>
            <a:r>
              <a:rPr lang="en-US" sz="2600" dirty="0" err="1">
                <a:latin typeface="Courier New" pitchFamily="49" charset="0"/>
              </a:rPr>
              <a:t>const</a:t>
            </a:r>
            <a:r>
              <a:rPr lang="en-US" sz="2600" dirty="0">
                <a:latin typeface="Courier New" pitchFamily="49" charset="0"/>
              </a:rPr>
              <a:t> </a:t>
            </a:r>
            <a:r>
              <a:rPr lang="en-US" sz="2600" dirty="0" err="1">
                <a:latin typeface="Courier New" pitchFamily="49" charset="0"/>
              </a:rPr>
              <a:t>int</a:t>
            </a:r>
            <a:r>
              <a:rPr lang="en-US" sz="2600" dirty="0">
                <a:latin typeface="Courier New" pitchFamily="49" charset="0"/>
              </a:rPr>
              <a:t> ROWS = 2, COLS = 2;</a:t>
            </a:r>
            <a:br>
              <a:rPr lang="en-US" sz="2600" dirty="0"/>
            </a:br>
            <a:r>
              <a:rPr lang="en-US" sz="2600" dirty="0" err="1">
                <a:latin typeface="Courier New" pitchFamily="49" charset="0"/>
              </a:rPr>
              <a:t>int</a:t>
            </a:r>
            <a:r>
              <a:rPr lang="en-US" sz="2600" dirty="0">
                <a:latin typeface="Courier New" pitchFamily="49" charset="0"/>
              </a:rPr>
              <a:t> exams[ROWS][COLS] = { {84, 78},</a:t>
            </a:r>
          </a:p>
          <a:p>
            <a:pPr lvl="1">
              <a:buClr>
                <a:srgbClr val="3333CC"/>
              </a:buClr>
              <a:buFontTx/>
              <a:buNone/>
            </a:pPr>
            <a:r>
              <a:rPr lang="en-US" sz="2600" dirty="0">
                <a:latin typeface="Courier New" pitchFamily="49" charset="0"/>
                <a:ea typeface="ＭＳ Ｐゴシック" pitchFamily="34" charset="-128"/>
              </a:rPr>
              <a:t>						     {92, 97} };</a:t>
            </a:r>
            <a:br>
              <a:rPr lang="en-US" sz="2600" dirty="0">
                <a:latin typeface="Courier New" pitchFamily="49" charset="0"/>
                <a:ea typeface="ＭＳ Ｐゴシック" pitchFamily="34" charset="-128"/>
              </a:rPr>
            </a:br>
            <a:br>
              <a:rPr lang="en-US" sz="2600" dirty="0">
                <a:latin typeface="Courier New" pitchFamily="49" charset="0"/>
                <a:ea typeface="ＭＳ Ｐゴシック" pitchFamily="34" charset="-128"/>
              </a:rPr>
            </a:br>
            <a:endParaRPr lang="en-US" sz="2600" dirty="0">
              <a:ea typeface="ＭＳ Ｐゴシック" pitchFamily="34" charset="-128"/>
            </a:endParaRPr>
          </a:p>
          <a:p>
            <a:pPr lvl="1">
              <a:buClr>
                <a:srgbClr val="3333CC"/>
              </a:buClr>
              <a:buFontTx/>
              <a:buNone/>
            </a:pPr>
            <a:endParaRPr lang="en-US" dirty="0">
              <a:ea typeface="ＭＳ Ｐゴシック" pitchFamily="34" charset="-128"/>
            </a:endParaRPr>
          </a:p>
          <a:p>
            <a:r>
              <a:rPr lang="en-US" dirty="0"/>
              <a:t>Can omit inner </a:t>
            </a:r>
            <a:r>
              <a:rPr lang="en-US" dirty="0">
                <a:latin typeface="Courier New" pitchFamily="49" charset="0"/>
              </a:rPr>
              <a:t>{ }</a:t>
            </a:r>
            <a:r>
              <a:rPr lang="en-US" dirty="0"/>
              <a:t>, some initial values in a row –  array elements without initial values will be set to </a:t>
            </a:r>
            <a:r>
              <a:rPr lang="en-US" dirty="0">
                <a:latin typeface="Courier New" pitchFamily="49" charset="0"/>
              </a:rPr>
              <a:t>0</a:t>
            </a:r>
            <a:r>
              <a:rPr lang="en-US" dirty="0"/>
              <a:t> or </a:t>
            </a:r>
            <a:r>
              <a:rPr lang="en-US" dirty="0">
                <a:latin typeface="Courier New" pitchFamily="49" charset="0"/>
              </a:rPr>
              <a:t>NULL</a:t>
            </a:r>
          </a:p>
        </p:txBody>
      </p:sp>
      <p:graphicFrame>
        <p:nvGraphicFramePr>
          <p:cNvPr id="930820" name="Group 4"/>
          <p:cNvGraphicFramePr>
            <a:graphicFrameLocks noGrp="1"/>
          </p:cNvGraphicFramePr>
          <p:nvPr/>
        </p:nvGraphicFramePr>
        <p:xfrm>
          <a:off x="2743200" y="3733800"/>
          <a:ext cx="1066800" cy="914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84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3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92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ourier New" pitchFamily="-108" charset="0"/>
                        </a:rPr>
                        <a:t>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533400"/>
            <a:ext cx="9144000" cy="1295400"/>
          </a:xfrm>
        </p:spPr>
        <p:txBody>
          <a:bodyPr/>
          <a:lstStyle/>
          <a:p>
            <a:r>
              <a:rPr lang="en-US" sz="4000" b="1" dirty="0"/>
              <a:t>Two-Dimensional Array as Parameter, Argument</a:t>
            </a:r>
          </a:p>
        </p:txBody>
      </p:sp>
      <p:sp>
        <p:nvSpPr>
          <p:cNvPr id="68611" name="Rectangle 3"/>
          <p:cNvSpPr>
            <a:spLocks noGrp="1" noChangeArrowheads="1"/>
          </p:cNvSpPr>
          <p:nvPr>
            <p:ph idx="1"/>
          </p:nvPr>
        </p:nvSpPr>
        <p:spPr>
          <a:xfrm>
            <a:off x="304800" y="1676400"/>
            <a:ext cx="8458200" cy="4572000"/>
          </a:xfrm>
        </p:spPr>
        <p:txBody>
          <a:bodyPr/>
          <a:lstStyle/>
          <a:p>
            <a:r>
              <a:rPr lang="en-US" sz="2800" dirty="0"/>
              <a:t>Use array name as argument in function call:</a:t>
            </a:r>
          </a:p>
          <a:p>
            <a:pPr lvl="1">
              <a:buFontTx/>
              <a:buNone/>
            </a:pPr>
            <a:r>
              <a:rPr lang="en-US" sz="2400" dirty="0">
                <a:latin typeface="Courier New" pitchFamily="49" charset="0"/>
                <a:ea typeface="ＭＳ Ｐゴシック" pitchFamily="34" charset="-128"/>
              </a:rPr>
              <a:t>	</a:t>
            </a:r>
            <a:r>
              <a:rPr lang="en-US" dirty="0" err="1">
                <a:latin typeface="Courier New" pitchFamily="49" charset="0"/>
                <a:ea typeface="ＭＳ Ｐゴシック" pitchFamily="34" charset="-128"/>
              </a:rPr>
              <a:t>getExams</a:t>
            </a:r>
            <a:r>
              <a:rPr lang="en-US" dirty="0">
                <a:latin typeface="Courier New" pitchFamily="49" charset="0"/>
                <a:ea typeface="ＭＳ Ｐゴシック" pitchFamily="34" charset="-128"/>
              </a:rPr>
              <a:t>(exams, 2);</a:t>
            </a:r>
          </a:p>
          <a:p>
            <a:r>
              <a:rPr lang="en-US" sz="2800" dirty="0"/>
              <a:t>Use empty </a:t>
            </a:r>
            <a:r>
              <a:rPr lang="en-US" sz="2800" dirty="0">
                <a:latin typeface="Courier New" pitchFamily="49" charset="0"/>
              </a:rPr>
              <a:t>[]</a:t>
            </a:r>
            <a:r>
              <a:rPr lang="en-US" sz="2800" dirty="0"/>
              <a:t> for row, size </a:t>
            </a:r>
            <a:r>
              <a:rPr lang="en-US" sz="2800" dirty="0" err="1"/>
              <a:t>declarator</a:t>
            </a:r>
            <a:r>
              <a:rPr lang="en-US" sz="2800" dirty="0"/>
              <a:t> for column in prototype, header:</a:t>
            </a:r>
            <a:br>
              <a:rPr lang="en-US" sz="2800" dirty="0"/>
            </a:br>
            <a:r>
              <a:rPr lang="en-US" sz="2800" dirty="0">
                <a:latin typeface="Courier New" pitchFamily="49" charset="0"/>
              </a:rPr>
              <a:t>const </a:t>
            </a:r>
            <a:r>
              <a:rPr lang="en-US" sz="2800" dirty="0" err="1">
                <a:latin typeface="Courier New" pitchFamily="49" charset="0"/>
              </a:rPr>
              <a:t>int</a:t>
            </a:r>
            <a:r>
              <a:rPr lang="en-US" sz="2800" dirty="0">
                <a:latin typeface="Courier New" pitchFamily="49" charset="0"/>
              </a:rPr>
              <a:t> COLS = 2;</a:t>
            </a:r>
            <a:br>
              <a:rPr lang="en-US" sz="2800" dirty="0">
                <a:latin typeface="Courier New" pitchFamily="49" charset="0"/>
              </a:rPr>
            </a:br>
            <a:r>
              <a:rPr lang="en-US" sz="2400" dirty="0">
                <a:latin typeface="Courier New" pitchFamily="49" charset="0"/>
              </a:rPr>
              <a:t>// </a:t>
            </a:r>
            <a:r>
              <a:rPr lang="en-US" sz="2400" i="1" dirty="0">
                <a:latin typeface="Courier New" pitchFamily="49" charset="0"/>
              </a:rPr>
              <a:t>Prototype</a:t>
            </a:r>
            <a:br>
              <a:rPr lang="en-US" sz="2400" dirty="0">
                <a:latin typeface="Courier New" pitchFamily="49" charset="0"/>
              </a:rPr>
            </a:br>
            <a:r>
              <a:rPr lang="en-US" sz="2400" dirty="0">
                <a:latin typeface="Courier New" pitchFamily="49" charset="0"/>
              </a:rPr>
              <a:t>void </a:t>
            </a:r>
            <a:r>
              <a:rPr lang="en-US" sz="2400" dirty="0" err="1">
                <a:latin typeface="Courier New" pitchFamily="49" charset="0"/>
              </a:rPr>
              <a:t>getExams</a:t>
            </a:r>
            <a:r>
              <a:rPr lang="en-US" sz="2400" dirty="0">
                <a:latin typeface="Courier New" pitchFamily="49" charset="0"/>
              </a:rPr>
              <a:t>(</a:t>
            </a:r>
            <a:r>
              <a:rPr lang="en-US" sz="2400" dirty="0" err="1">
                <a:latin typeface="Courier New" pitchFamily="49" charset="0"/>
              </a:rPr>
              <a:t>int</a:t>
            </a:r>
            <a:r>
              <a:rPr lang="en-US" sz="2400" dirty="0">
                <a:latin typeface="Courier New" pitchFamily="49" charset="0"/>
              </a:rPr>
              <a:t> [][COLS], </a:t>
            </a:r>
            <a:r>
              <a:rPr lang="en-US" sz="2400" dirty="0" err="1">
                <a:latin typeface="Courier New" pitchFamily="49" charset="0"/>
              </a:rPr>
              <a:t>int</a:t>
            </a:r>
            <a:r>
              <a:rPr lang="en-US" sz="2400" dirty="0">
                <a:latin typeface="Courier New" pitchFamily="49" charset="0"/>
              </a:rPr>
              <a:t>);</a:t>
            </a:r>
            <a:br>
              <a:rPr lang="en-US" sz="2800" dirty="0">
                <a:latin typeface="Courier New" pitchFamily="49" charset="0"/>
              </a:rPr>
            </a:br>
            <a:br>
              <a:rPr lang="en-US" sz="2800" dirty="0">
                <a:latin typeface="Courier New" pitchFamily="49" charset="0"/>
              </a:rPr>
            </a:br>
            <a:r>
              <a:rPr lang="en-US" sz="2800" dirty="0">
                <a:latin typeface="Courier New" pitchFamily="49" charset="0"/>
              </a:rPr>
              <a:t>// </a:t>
            </a:r>
            <a:r>
              <a:rPr lang="en-US" sz="2800" i="1" dirty="0">
                <a:latin typeface="Courier New" pitchFamily="49" charset="0"/>
              </a:rPr>
              <a:t>Header</a:t>
            </a:r>
            <a:br>
              <a:rPr lang="en-US" sz="2800" dirty="0">
                <a:latin typeface="Courier New" pitchFamily="49" charset="0"/>
              </a:rPr>
            </a:br>
            <a:r>
              <a:rPr lang="en-US" sz="2400" dirty="0">
                <a:latin typeface="Courier New" pitchFamily="49" charset="0"/>
              </a:rPr>
              <a:t>void </a:t>
            </a:r>
            <a:r>
              <a:rPr lang="en-US" sz="2400" dirty="0" err="1">
                <a:latin typeface="Courier New" pitchFamily="49" charset="0"/>
              </a:rPr>
              <a:t>getExams</a:t>
            </a:r>
            <a:r>
              <a:rPr lang="en-US" sz="2400" dirty="0">
                <a:latin typeface="Courier New" pitchFamily="49" charset="0"/>
              </a:rPr>
              <a:t>(</a:t>
            </a:r>
            <a:r>
              <a:rPr lang="en-US" sz="2400" dirty="0" err="1">
                <a:latin typeface="Courier New" pitchFamily="49" charset="0"/>
              </a:rPr>
              <a:t>int</a:t>
            </a:r>
            <a:r>
              <a:rPr lang="en-US" sz="2400" dirty="0">
                <a:latin typeface="Courier New" pitchFamily="49" charset="0"/>
              </a:rPr>
              <a:t> exams[][COLS], </a:t>
            </a:r>
            <a:r>
              <a:rPr lang="en-US" sz="2400" dirty="0" err="1">
                <a:latin typeface="Courier New" pitchFamily="49" charset="0"/>
              </a:rPr>
              <a:t>int</a:t>
            </a:r>
            <a:r>
              <a:rPr lang="en-US" sz="2400" dirty="0">
                <a:latin typeface="Courier New" pitchFamily="49" charset="0"/>
              </a:rPr>
              <a:t> rows)</a:t>
            </a:r>
            <a:endParaRPr lang="en-US" sz="2400" dirty="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533400" y="685800"/>
            <a:ext cx="8229600" cy="1143000"/>
          </a:xfrm>
        </p:spPr>
        <p:txBody>
          <a:bodyPr/>
          <a:lstStyle/>
          <a:p>
            <a:r>
              <a:rPr lang="en-US" sz="4000" dirty="0"/>
              <a:t>Example – The </a:t>
            </a:r>
            <a:r>
              <a:rPr lang="en-US" sz="4000" dirty="0" err="1">
                <a:latin typeface="Courier New" pitchFamily="49" charset="0"/>
              </a:rPr>
              <a:t>showArray</a:t>
            </a:r>
            <a:r>
              <a:rPr lang="en-US" sz="4000" dirty="0"/>
              <a:t> Function from Program 7-19</a:t>
            </a:r>
          </a:p>
        </p:txBody>
      </p:sp>
      <p:pic>
        <p:nvPicPr>
          <p:cNvPr id="69635" name="Picture 3"/>
          <p:cNvPicPr>
            <a:picLocks noChangeAspect="1" noChangeArrowheads="1"/>
          </p:cNvPicPr>
          <p:nvPr/>
        </p:nvPicPr>
        <p:blipFill>
          <a:blip r:embed="rId2" cstate="print"/>
          <a:srcRect/>
          <a:stretch>
            <a:fillRect/>
          </a:stretch>
        </p:blipFill>
        <p:spPr bwMode="auto">
          <a:xfrm>
            <a:off x="323850" y="1814513"/>
            <a:ext cx="8351838" cy="4567237"/>
          </a:xfrm>
          <a:prstGeom prst="rect">
            <a:avLst/>
          </a:prstGeom>
          <a:noFill/>
          <a:ln w="9525">
            <a:noFill/>
            <a:miter lim="800000"/>
            <a:headEnd/>
            <a:tailEnd/>
          </a:ln>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How </a:t>
            </a:r>
            <a:r>
              <a:rPr lang="en-US">
                <a:latin typeface="Courier New" pitchFamily="49" charset="0"/>
              </a:rPr>
              <a:t>showArray</a:t>
            </a:r>
            <a:r>
              <a:rPr lang="en-US"/>
              <a:t> is Called</a:t>
            </a:r>
          </a:p>
        </p:txBody>
      </p:sp>
      <p:pic>
        <p:nvPicPr>
          <p:cNvPr id="70659" name="Picture 3"/>
          <p:cNvPicPr>
            <a:picLocks noChangeAspect="1" noChangeArrowheads="1"/>
          </p:cNvPicPr>
          <p:nvPr/>
        </p:nvPicPr>
        <p:blipFill>
          <a:blip r:embed="rId2" cstate="print"/>
          <a:srcRect/>
          <a:stretch>
            <a:fillRect/>
          </a:stretch>
        </p:blipFill>
        <p:spPr bwMode="auto">
          <a:xfrm>
            <a:off x="0" y="1700213"/>
            <a:ext cx="8820150" cy="3984625"/>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dirty="0"/>
              <a:t>Array Terminology</a:t>
            </a:r>
          </a:p>
        </p:txBody>
      </p:sp>
      <p:sp>
        <p:nvSpPr>
          <p:cNvPr id="7171" name="Rectangle 3"/>
          <p:cNvSpPr>
            <a:spLocks noGrp="1" noChangeArrowheads="1"/>
          </p:cNvSpPr>
          <p:nvPr>
            <p:ph idx="1"/>
          </p:nvPr>
        </p:nvSpPr>
        <p:spPr>
          <a:xfrm>
            <a:off x="304800" y="1676400"/>
            <a:ext cx="8534400" cy="4114800"/>
          </a:xfrm>
        </p:spPr>
        <p:txBody>
          <a:bodyPr/>
          <a:lstStyle/>
          <a:p>
            <a:pPr>
              <a:lnSpc>
                <a:spcPct val="90000"/>
              </a:lnSpc>
            </a:pPr>
            <a:r>
              <a:rPr lang="en-US" dirty="0"/>
              <a:t>The </a:t>
            </a:r>
            <a:r>
              <a:rPr lang="en-US" u="sng" dirty="0"/>
              <a:t>size</a:t>
            </a:r>
            <a:r>
              <a:rPr lang="en-US" dirty="0"/>
              <a:t> of an array is:</a:t>
            </a:r>
          </a:p>
          <a:p>
            <a:pPr lvl="1">
              <a:lnSpc>
                <a:spcPct val="90000"/>
              </a:lnSpc>
            </a:pPr>
            <a:r>
              <a:rPr lang="en-US" dirty="0">
                <a:ea typeface="ＭＳ Ｐゴシック" pitchFamily="34" charset="-128"/>
              </a:rPr>
              <a:t>the total number of bytes allocated for it</a:t>
            </a:r>
          </a:p>
          <a:p>
            <a:pPr lvl="1">
              <a:lnSpc>
                <a:spcPct val="90000"/>
              </a:lnSpc>
            </a:pPr>
            <a:r>
              <a:rPr lang="en-US" dirty="0">
                <a:ea typeface="ＭＳ Ｐゴシック" pitchFamily="34" charset="-128"/>
              </a:rPr>
              <a:t> (number of elements) * (number of bytes for each element)</a:t>
            </a:r>
          </a:p>
          <a:p>
            <a:pPr>
              <a:lnSpc>
                <a:spcPct val="90000"/>
              </a:lnSpc>
            </a:pPr>
            <a:r>
              <a:rPr lang="en-US" dirty="0"/>
              <a:t>Examples:</a:t>
            </a:r>
          </a:p>
          <a:p>
            <a:pPr lvl="1">
              <a:lnSpc>
                <a:spcPct val="90000"/>
              </a:lnSpc>
              <a:buFontTx/>
              <a:buNone/>
            </a:pPr>
            <a:r>
              <a:rPr lang="en-US" dirty="0">
                <a:ea typeface="ＭＳ Ｐゴシック" pitchFamily="34" charset="-128"/>
              </a:rPr>
              <a:t>	</a:t>
            </a:r>
            <a:r>
              <a:rPr lang="en-US" b="1" dirty="0">
                <a:solidFill>
                  <a:srgbClr val="00B0F0"/>
                </a:solidFill>
                <a:latin typeface="Courier New" pitchFamily="49" charset="0"/>
                <a:ea typeface="ＭＳ Ｐゴシック" pitchFamily="34" charset="-128"/>
              </a:rPr>
              <a:t>int tests[5]</a:t>
            </a:r>
            <a:r>
              <a:rPr lang="en-US" b="1" dirty="0">
                <a:solidFill>
                  <a:srgbClr val="00B0F0"/>
                </a:solidFill>
                <a:ea typeface="ＭＳ Ｐゴシック" pitchFamily="34" charset="-128"/>
              </a:rPr>
              <a:t> </a:t>
            </a:r>
            <a:r>
              <a:rPr lang="en-US" dirty="0">
                <a:ea typeface="ＭＳ Ｐゴシック" pitchFamily="34" charset="-128"/>
              </a:rPr>
              <a:t>is an array of 20 bytes, assuming 4 bytes for an </a:t>
            </a:r>
            <a:r>
              <a:rPr lang="en-US" dirty="0">
                <a:latin typeface="Courier New" pitchFamily="49" charset="0"/>
                <a:ea typeface="ＭＳ Ｐゴシック" pitchFamily="34" charset="-128"/>
              </a:rPr>
              <a:t>int // 5*4</a:t>
            </a:r>
          </a:p>
          <a:p>
            <a:pPr lvl="1">
              <a:lnSpc>
                <a:spcPct val="90000"/>
              </a:lnSpc>
              <a:buFontTx/>
              <a:buNone/>
            </a:pPr>
            <a:r>
              <a:rPr lang="en-US" dirty="0">
                <a:ea typeface="ＭＳ Ｐゴシック" pitchFamily="34" charset="-128"/>
              </a:rPr>
              <a:t>	</a:t>
            </a:r>
            <a:r>
              <a:rPr lang="en-US" dirty="0">
                <a:latin typeface="Courier New" pitchFamily="49" charset="0"/>
                <a:ea typeface="ＭＳ Ｐゴシック" pitchFamily="34" charset="-128"/>
              </a:rPr>
              <a:t>long double measures[10]</a:t>
            </a:r>
            <a:r>
              <a:rPr lang="en-US" dirty="0">
                <a:ea typeface="ＭＳ Ｐゴシック" pitchFamily="34" charset="-128"/>
              </a:rPr>
              <a:t>is an array of 80 bytes, assuming 8 bytes for a </a:t>
            </a:r>
            <a:r>
              <a:rPr lang="en-US" dirty="0">
                <a:latin typeface="Courier New" pitchFamily="49" charset="0"/>
                <a:ea typeface="ＭＳ Ｐゴシック" pitchFamily="34" charset="-128"/>
              </a:rPr>
              <a:t>long double // 8*10</a:t>
            </a:r>
            <a:endParaRPr lang="en-US" dirty="0">
              <a:ea typeface="ＭＳ Ｐゴシック" pitchFamily="34" charset="-128"/>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762000"/>
            <a:ext cx="8229600" cy="1143000"/>
          </a:xfrm>
        </p:spPr>
        <p:txBody>
          <a:bodyPr/>
          <a:lstStyle/>
          <a:p>
            <a:r>
              <a:rPr lang="en-US" sz="4000" b="1" dirty="0"/>
              <a:t>Summing All the Elements in a Two-Dimensional Array</a:t>
            </a:r>
          </a:p>
        </p:txBody>
      </p:sp>
      <p:sp>
        <p:nvSpPr>
          <p:cNvPr id="71683" name="Rectangle 3"/>
          <p:cNvSpPr>
            <a:spLocks noGrp="1" noChangeArrowheads="1"/>
          </p:cNvSpPr>
          <p:nvPr>
            <p:ph idx="1"/>
          </p:nvPr>
        </p:nvSpPr>
        <p:spPr>
          <a:xfrm>
            <a:off x="457200" y="1981200"/>
            <a:ext cx="8229600" cy="762000"/>
          </a:xfrm>
        </p:spPr>
        <p:txBody>
          <a:bodyPr/>
          <a:lstStyle/>
          <a:p>
            <a:pPr>
              <a:buNone/>
            </a:pPr>
            <a:r>
              <a:rPr lang="en-US" dirty="0"/>
              <a:t>Given the following definitions:</a:t>
            </a:r>
          </a:p>
        </p:txBody>
      </p:sp>
      <p:sp>
        <p:nvSpPr>
          <p:cNvPr id="71684" name="Text Box 4"/>
          <p:cNvSpPr txBox="1">
            <a:spLocks noChangeArrowheads="1"/>
          </p:cNvSpPr>
          <p:nvPr/>
        </p:nvSpPr>
        <p:spPr bwMode="auto">
          <a:xfrm>
            <a:off x="381000" y="2895600"/>
            <a:ext cx="8458200" cy="3378200"/>
          </a:xfrm>
          <a:prstGeom prst="rect">
            <a:avLst/>
          </a:prstGeom>
          <a:noFill/>
          <a:ln w="9525">
            <a:noFill/>
            <a:miter lim="800000"/>
            <a:headEnd/>
            <a:tailEnd/>
          </a:ln>
        </p:spPr>
        <p:txBody>
          <a:bodyPr>
            <a:spAutoFit/>
          </a:bodyPr>
          <a:lstStyle/>
          <a:p>
            <a:r>
              <a:rPr lang="en-US" sz="2400" dirty="0">
                <a:latin typeface="Courier New" pitchFamily="49" charset="0"/>
              </a:rPr>
              <a:t>const </a:t>
            </a:r>
            <a:r>
              <a:rPr lang="en-US" sz="2400" dirty="0" err="1">
                <a:latin typeface="Courier New" pitchFamily="49" charset="0"/>
              </a:rPr>
              <a:t>int</a:t>
            </a:r>
            <a:r>
              <a:rPr lang="en-US" sz="2400" dirty="0">
                <a:latin typeface="Courier New" pitchFamily="49" charset="0"/>
              </a:rPr>
              <a:t> NUM_ROWS = 5; // Number of rows</a:t>
            </a:r>
          </a:p>
          <a:p>
            <a:r>
              <a:rPr lang="en-US" sz="2400" dirty="0">
                <a:latin typeface="Courier New" pitchFamily="49" charset="0"/>
              </a:rPr>
              <a:t>const </a:t>
            </a:r>
            <a:r>
              <a:rPr lang="en-US" sz="2400" dirty="0" err="1">
                <a:latin typeface="Courier New" pitchFamily="49" charset="0"/>
              </a:rPr>
              <a:t>int</a:t>
            </a:r>
            <a:r>
              <a:rPr lang="en-US" sz="2400" dirty="0">
                <a:latin typeface="Courier New" pitchFamily="49" charset="0"/>
              </a:rPr>
              <a:t> NUM_COLS = 5; // Number of columns</a:t>
            </a:r>
          </a:p>
          <a:p>
            <a:r>
              <a:rPr lang="en-US" sz="2400" dirty="0" err="1">
                <a:latin typeface="Courier New" pitchFamily="49" charset="0"/>
              </a:rPr>
              <a:t>int</a:t>
            </a:r>
            <a:r>
              <a:rPr lang="en-US" sz="2400" dirty="0">
                <a:latin typeface="Courier New" pitchFamily="49" charset="0"/>
              </a:rPr>
              <a:t> total = 0;          // Accumulator</a:t>
            </a:r>
          </a:p>
          <a:p>
            <a:r>
              <a:rPr lang="en-US" sz="2400" dirty="0" err="1">
                <a:latin typeface="Courier New" pitchFamily="49" charset="0"/>
              </a:rPr>
              <a:t>int</a:t>
            </a:r>
            <a:r>
              <a:rPr lang="en-US" sz="2400" dirty="0">
                <a:latin typeface="Courier New" pitchFamily="49" charset="0"/>
              </a:rPr>
              <a:t> numbers[NUM_ROWS][NUM_COLS] = </a:t>
            </a:r>
          </a:p>
          <a:p>
            <a:r>
              <a:rPr lang="en-US" sz="2400" dirty="0">
                <a:latin typeface="Courier New" pitchFamily="49" charset="0"/>
              </a:rPr>
              <a:t>   {{2, 7, 9, 6, 4},</a:t>
            </a:r>
          </a:p>
          <a:p>
            <a:r>
              <a:rPr lang="en-US" sz="2400" dirty="0">
                <a:latin typeface="Courier New" pitchFamily="49" charset="0"/>
              </a:rPr>
              <a:t>    {6, 1, 8, 9, 4},</a:t>
            </a:r>
          </a:p>
          <a:p>
            <a:r>
              <a:rPr lang="en-US" sz="2400" dirty="0">
                <a:latin typeface="Courier New" pitchFamily="49" charset="0"/>
              </a:rPr>
              <a:t>    {4, 3, 7, 2, 9},</a:t>
            </a:r>
          </a:p>
          <a:p>
            <a:r>
              <a:rPr lang="en-US" sz="2400" dirty="0">
                <a:latin typeface="Courier New" pitchFamily="49" charset="0"/>
              </a:rPr>
              <a:t>    {9, 9, 0, 3, 1},</a:t>
            </a:r>
          </a:p>
          <a:p>
            <a:r>
              <a:rPr lang="en-US" sz="2400" dirty="0">
                <a:latin typeface="Courier New" pitchFamily="49" charset="0"/>
              </a:rPr>
              <a:t>    {6, 2, 7, 4, 1}};</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81000" y="685800"/>
            <a:ext cx="8229600" cy="1143000"/>
          </a:xfrm>
        </p:spPr>
        <p:txBody>
          <a:bodyPr/>
          <a:lstStyle/>
          <a:p>
            <a:r>
              <a:rPr lang="en-US" b="1" dirty="0"/>
              <a:t>Summing All the Elements in a Two-Dimensional Array</a:t>
            </a:r>
          </a:p>
        </p:txBody>
      </p:sp>
      <p:sp>
        <p:nvSpPr>
          <p:cNvPr id="72707" name="Text Box 3"/>
          <p:cNvSpPr txBox="1">
            <a:spLocks noChangeArrowheads="1"/>
          </p:cNvSpPr>
          <p:nvPr/>
        </p:nvSpPr>
        <p:spPr bwMode="auto">
          <a:xfrm>
            <a:off x="304800" y="1905000"/>
            <a:ext cx="8229600" cy="3378200"/>
          </a:xfrm>
          <a:prstGeom prst="rect">
            <a:avLst/>
          </a:prstGeom>
          <a:noFill/>
          <a:ln w="9525">
            <a:noFill/>
            <a:miter lim="800000"/>
            <a:headEnd/>
            <a:tailEnd/>
          </a:ln>
        </p:spPr>
        <p:txBody>
          <a:bodyPr>
            <a:spAutoFit/>
          </a:bodyPr>
          <a:lstStyle/>
          <a:p>
            <a:r>
              <a:rPr lang="en-US" sz="2400">
                <a:latin typeface="Courier New" pitchFamily="49" charset="0"/>
              </a:rPr>
              <a:t>// Sum the array elements.</a:t>
            </a:r>
          </a:p>
          <a:p>
            <a:r>
              <a:rPr lang="en-US" sz="2400">
                <a:latin typeface="Courier New" pitchFamily="49" charset="0"/>
              </a:rPr>
              <a:t>for (int row = 0; row &lt; NUM_ROWS; row++)</a:t>
            </a:r>
          </a:p>
          <a:p>
            <a:r>
              <a:rPr lang="en-US" sz="2400">
                <a:latin typeface="Courier New" pitchFamily="49" charset="0"/>
              </a:rPr>
              <a:t>{</a:t>
            </a:r>
          </a:p>
          <a:p>
            <a:r>
              <a:rPr lang="en-US" sz="2400">
                <a:latin typeface="Courier New" pitchFamily="49" charset="0"/>
              </a:rPr>
              <a:t>   for (int col = 0; col &lt; NUM_COLS; col++)</a:t>
            </a:r>
          </a:p>
          <a:p>
            <a:r>
              <a:rPr lang="en-US" sz="2400">
                <a:latin typeface="Courier New" pitchFamily="49" charset="0"/>
              </a:rPr>
              <a:t>      total += numbers[row][col];</a:t>
            </a:r>
          </a:p>
          <a:p>
            <a:r>
              <a:rPr lang="en-US" sz="2400">
                <a:latin typeface="Courier New" pitchFamily="49" charset="0"/>
              </a:rPr>
              <a:t>}</a:t>
            </a:r>
            <a:br>
              <a:rPr lang="en-US" sz="2400">
                <a:latin typeface="Courier New" pitchFamily="49" charset="0"/>
              </a:rPr>
            </a:br>
            <a:endParaRPr lang="en-US" sz="2400">
              <a:latin typeface="Courier New" pitchFamily="49" charset="0"/>
            </a:endParaRPr>
          </a:p>
          <a:p>
            <a:r>
              <a:rPr lang="en-US" sz="2400">
                <a:latin typeface="Courier New" pitchFamily="49" charset="0"/>
              </a:rPr>
              <a:t>// Display the sum.</a:t>
            </a:r>
          </a:p>
          <a:p>
            <a:r>
              <a:rPr lang="en-US" sz="2400">
                <a:latin typeface="Courier New" pitchFamily="49" charset="0"/>
              </a:rPr>
              <a:t>cout &lt;&lt; "The total is " &lt;&lt; total &lt;&lt; endl;</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533400"/>
            <a:ext cx="8229600" cy="1143000"/>
          </a:xfrm>
        </p:spPr>
        <p:txBody>
          <a:bodyPr/>
          <a:lstStyle/>
          <a:p>
            <a:r>
              <a:rPr lang="en-US" b="1" dirty="0"/>
              <a:t>Summing the Rows of a Two-Dimensional Array</a:t>
            </a:r>
          </a:p>
        </p:txBody>
      </p:sp>
      <p:sp>
        <p:nvSpPr>
          <p:cNvPr id="73731" name="Rectangle 3"/>
          <p:cNvSpPr>
            <a:spLocks noGrp="1" noChangeArrowheads="1"/>
          </p:cNvSpPr>
          <p:nvPr>
            <p:ph idx="1"/>
          </p:nvPr>
        </p:nvSpPr>
        <p:spPr>
          <a:xfrm>
            <a:off x="457200" y="2057400"/>
            <a:ext cx="8229600" cy="762000"/>
          </a:xfrm>
        </p:spPr>
        <p:txBody>
          <a:bodyPr/>
          <a:lstStyle/>
          <a:p>
            <a:pPr>
              <a:buNone/>
            </a:pPr>
            <a:r>
              <a:rPr lang="en-US" dirty="0"/>
              <a:t>Given the following definitions:</a:t>
            </a:r>
          </a:p>
        </p:txBody>
      </p:sp>
      <p:sp>
        <p:nvSpPr>
          <p:cNvPr id="73732" name="Text Box 4"/>
          <p:cNvSpPr txBox="1">
            <a:spLocks noChangeArrowheads="1"/>
          </p:cNvSpPr>
          <p:nvPr/>
        </p:nvSpPr>
        <p:spPr bwMode="auto">
          <a:xfrm>
            <a:off x="304800" y="3048000"/>
            <a:ext cx="8458200" cy="3013075"/>
          </a:xfrm>
          <a:prstGeom prst="rect">
            <a:avLst/>
          </a:prstGeom>
          <a:noFill/>
          <a:ln w="9525">
            <a:noFill/>
            <a:miter lim="800000"/>
            <a:headEnd/>
            <a:tailEnd/>
          </a:ln>
        </p:spPr>
        <p:txBody>
          <a:bodyPr>
            <a:spAutoFit/>
          </a:bodyPr>
          <a:lstStyle/>
          <a:p>
            <a:r>
              <a:rPr lang="en-US" sz="2400" dirty="0">
                <a:latin typeface="Courier New" pitchFamily="49" charset="0"/>
              </a:rPr>
              <a:t>const </a:t>
            </a:r>
            <a:r>
              <a:rPr lang="en-US" sz="2400" dirty="0" err="1">
                <a:latin typeface="Courier New" pitchFamily="49" charset="0"/>
              </a:rPr>
              <a:t>int</a:t>
            </a:r>
            <a:r>
              <a:rPr lang="en-US" sz="2400" dirty="0">
                <a:latin typeface="Courier New" pitchFamily="49" charset="0"/>
              </a:rPr>
              <a:t> NUM_STUDENTS = 3;</a:t>
            </a:r>
          </a:p>
          <a:p>
            <a:r>
              <a:rPr lang="en-US" sz="2400" dirty="0">
                <a:latin typeface="Courier New" pitchFamily="49" charset="0"/>
              </a:rPr>
              <a:t>const </a:t>
            </a:r>
            <a:r>
              <a:rPr lang="en-US" sz="2400" dirty="0" err="1">
                <a:latin typeface="Courier New" pitchFamily="49" charset="0"/>
              </a:rPr>
              <a:t>int</a:t>
            </a:r>
            <a:r>
              <a:rPr lang="en-US" sz="2400" dirty="0">
                <a:latin typeface="Courier New" pitchFamily="49" charset="0"/>
              </a:rPr>
              <a:t> NUM_SCORES = 5;</a:t>
            </a:r>
          </a:p>
          <a:p>
            <a:r>
              <a:rPr lang="en-US" sz="2400" dirty="0">
                <a:latin typeface="Courier New" pitchFamily="49" charset="0"/>
              </a:rPr>
              <a:t>double total;   // Accumulator</a:t>
            </a:r>
          </a:p>
          <a:p>
            <a:r>
              <a:rPr lang="en-US" sz="2400" dirty="0">
                <a:latin typeface="Courier New" pitchFamily="49" charset="0"/>
              </a:rPr>
              <a:t>double average; // To hold average scores</a:t>
            </a:r>
          </a:p>
          <a:p>
            <a:r>
              <a:rPr lang="en-US" sz="2400" dirty="0">
                <a:latin typeface="Courier New" pitchFamily="49" charset="0"/>
              </a:rPr>
              <a:t>double scores[NUM_STUDENTS][NUM_SCORES] =</a:t>
            </a:r>
          </a:p>
          <a:p>
            <a:r>
              <a:rPr lang="en-US" sz="2400" dirty="0">
                <a:latin typeface="Courier New" pitchFamily="49" charset="0"/>
              </a:rPr>
              <a:t>     {{88, 97, 79, 86, 94},</a:t>
            </a:r>
          </a:p>
          <a:p>
            <a:r>
              <a:rPr lang="en-US" sz="2400" dirty="0">
                <a:latin typeface="Courier New" pitchFamily="49" charset="0"/>
              </a:rPr>
              <a:t>      {86, 91, 78, 79, 84},</a:t>
            </a:r>
          </a:p>
          <a:p>
            <a:r>
              <a:rPr lang="en-US" sz="2400" dirty="0">
                <a:latin typeface="Courier New" pitchFamily="49" charset="0"/>
              </a:rPr>
              <a:t>      {82, 73, 77, 82, 89}};</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609600"/>
            <a:ext cx="8229600" cy="1143000"/>
          </a:xfrm>
        </p:spPr>
        <p:txBody>
          <a:bodyPr/>
          <a:lstStyle/>
          <a:p>
            <a:r>
              <a:rPr lang="en-US" sz="4000" b="1" dirty="0"/>
              <a:t>Summing the Rows of a Two-Dimensional Array</a:t>
            </a:r>
          </a:p>
        </p:txBody>
      </p:sp>
      <p:sp>
        <p:nvSpPr>
          <p:cNvPr id="74755" name="Text Box 3"/>
          <p:cNvSpPr txBox="1">
            <a:spLocks noChangeArrowheads="1"/>
          </p:cNvSpPr>
          <p:nvPr/>
        </p:nvSpPr>
        <p:spPr bwMode="auto">
          <a:xfrm>
            <a:off x="304800" y="1676400"/>
            <a:ext cx="8610600" cy="4781550"/>
          </a:xfrm>
          <a:prstGeom prst="rect">
            <a:avLst/>
          </a:prstGeom>
          <a:noFill/>
          <a:ln w="9525">
            <a:noFill/>
            <a:miter lim="800000"/>
            <a:headEnd/>
            <a:tailEnd/>
          </a:ln>
        </p:spPr>
        <p:txBody>
          <a:bodyPr>
            <a:spAutoFit/>
          </a:bodyPr>
          <a:lstStyle/>
          <a:p>
            <a:r>
              <a:rPr lang="en-US" sz="2200" dirty="0">
                <a:latin typeface="Courier New" pitchFamily="49" charset="0"/>
              </a:rPr>
              <a:t>// Get each student's average score.</a:t>
            </a:r>
          </a:p>
          <a:p>
            <a:r>
              <a:rPr lang="en-US" sz="2200" dirty="0">
                <a:latin typeface="Courier New" pitchFamily="49" charset="0"/>
              </a:rPr>
              <a:t>for (</a:t>
            </a:r>
            <a:r>
              <a:rPr lang="en-US" sz="2200" dirty="0" err="1">
                <a:latin typeface="Courier New" pitchFamily="49" charset="0"/>
              </a:rPr>
              <a:t>int</a:t>
            </a:r>
            <a:r>
              <a:rPr lang="en-US" sz="2200" dirty="0">
                <a:latin typeface="Courier New" pitchFamily="49" charset="0"/>
              </a:rPr>
              <a:t> row = 0; row &lt; NUM_STUDENTS; row++)</a:t>
            </a:r>
          </a:p>
          <a:p>
            <a:r>
              <a:rPr lang="en-US" sz="2200" dirty="0">
                <a:latin typeface="Courier New" pitchFamily="49" charset="0"/>
              </a:rPr>
              <a:t>{</a:t>
            </a:r>
          </a:p>
          <a:p>
            <a:r>
              <a:rPr lang="en-US" sz="2200" dirty="0">
                <a:latin typeface="Courier New" pitchFamily="49" charset="0"/>
              </a:rPr>
              <a:t>   // Set the accumulator.</a:t>
            </a:r>
          </a:p>
          <a:p>
            <a:r>
              <a:rPr lang="en-US" sz="2200" dirty="0">
                <a:latin typeface="Courier New" pitchFamily="49" charset="0"/>
              </a:rPr>
              <a:t>   total = 0;</a:t>
            </a:r>
          </a:p>
          <a:p>
            <a:r>
              <a:rPr lang="en-US" sz="2200" dirty="0">
                <a:latin typeface="Courier New" pitchFamily="49" charset="0"/>
              </a:rPr>
              <a:t>   // Sum a row.</a:t>
            </a:r>
          </a:p>
          <a:p>
            <a:r>
              <a:rPr lang="en-US" sz="2200" dirty="0">
                <a:latin typeface="Courier New" pitchFamily="49" charset="0"/>
              </a:rPr>
              <a:t>   for (</a:t>
            </a:r>
            <a:r>
              <a:rPr lang="en-US" sz="2200" dirty="0" err="1">
                <a:latin typeface="Courier New" pitchFamily="49" charset="0"/>
              </a:rPr>
              <a:t>int</a:t>
            </a:r>
            <a:r>
              <a:rPr lang="en-US" sz="2200" dirty="0">
                <a:latin typeface="Courier New" pitchFamily="49" charset="0"/>
              </a:rPr>
              <a:t> </a:t>
            </a:r>
            <a:r>
              <a:rPr lang="en-US" sz="2200" dirty="0" err="1">
                <a:latin typeface="Courier New" pitchFamily="49" charset="0"/>
              </a:rPr>
              <a:t>col</a:t>
            </a:r>
            <a:r>
              <a:rPr lang="en-US" sz="2200" dirty="0">
                <a:latin typeface="Courier New" pitchFamily="49" charset="0"/>
              </a:rPr>
              <a:t> = 0; </a:t>
            </a:r>
            <a:r>
              <a:rPr lang="en-US" sz="2200" dirty="0" err="1">
                <a:latin typeface="Courier New" pitchFamily="49" charset="0"/>
              </a:rPr>
              <a:t>col</a:t>
            </a:r>
            <a:r>
              <a:rPr lang="en-US" sz="2200" dirty="0">
                <a:latin typeface="Courier New" pitchFamily="49" charset="0"/>
              </a:rPr>
              <a:t> &lt; NUM_SCORES; </a:t>
            </a:r>
            <a:r>
              <a:rPr lang="en-US" sz="2200" dirty="0" err="1">
                <a:latin typeface="Courier New" pitchFamily="49" charset="0"/>
              </a:rPr>
              <a:t>col</a:t>
            </a:r>
            <a:r>
              <a:rPr lang="en-US" sz="2200" dirty="0">
                <a:latin typeface="Courier New" pitchFamily="49" charset="0"/>
              </a:rPr>
              <a:t>++)</a:t>
            </a:r>
          </a:p>
          <a:p>
            <a:r>
              <a:rPr lang="en-US" sz="2200" dirty="0">
                <a:latin typeface="Courier New" pitchFamily="49" charset="0"/>
              </a:rPr>
              <a:t>      total += scores[row][</a:t>
            </a:r>
            <a:r>
              <a:rPr lang="en-US" sz="2200" dirty="0" err="1">
                <a:latin typeface="Courier New" pitchFamily="49" charset="0"/>
              </a:rPr>
              <a:t>col</a:t>
            </a:r>
            <a:r>
              <a:rPr lang="en-US" sz="2200" dirty="0">
                <a:latin typeface="Courier New" pitchFamily="49" charset="0"/>
              </a:rPr>
              <a:t>];</a:t>
            </a:r>
          </a:p>
          <a:p>
            <a:r>
              <a:rPr lang="en-US" sz="2200" dirty="0">
                <a:latin typeface="Courier New" pitchFamily="49" charset="0"/>
              </a:rPr>
              <a:t>   // Get the average</a:t>
            </a:r>
          </a:p>
          <a:p>
            <a:r>
              <a:rPr lang="en-US" sz="2200" dirty="0">
                <a:latin typeface="Courier New" pitchFamily="49" charset="0"/>
              </a:rPr>
              <a:t>   average = total / NUM_SCORES;</a:t>
            </a:r>
          </a:p>
          <a:p>
            <a:r>
              <a:rPr lang="en-US" sz="2200" dirty="0">
                <a:latin typeface="Courier New" pitchFamily="49" charset="0"/>
              </a:rPr>
              <a:t>   // Display the average.</a:t>
            </a:r>
          </a:p>
          <a:p>
            <a:r>
              <a:rPr lang="en-US" sz="2200" dirty="0">
                <a:latin typeface="Courier New" pitchFamily="49" charset="0"/>
              </a:rPr>
              <a:t>   </a:t>
            </a:r>
            <a:r>
              <a:rPr lang="en-US" sz="2200" dirty="0" err="1">
                <a:latin typeface="Courier New" pitchFamily="49" charset="0"/>
              </a:rPr>
              <a:t>cout</a:t>
            </a:r>
            <a:r>
              <a:rPr lang="en-US" sz="2200" dirty="0">
                <a:latin typeface="Courier New" pitchFamily="49" charset="0"/>
              </a:rPr>
              <a:t> &lt;&lt; "Score average for student "</a:t>
            </a:r>
          </a:p>
          <a:p>
            <a:r>
              <a:rPr lang="en-US" sz="2200" dirty="0">
                <a:latin typeface="Courier New" pitchFamily="49" charset="0"/>
              </a:rPr>
              <a:t>        &lt;&lt; (row + 1) &lt;&lt; " is " &lt;&lt; average &lt;&lt;</a:t>
            </a:r>
            <a:r>
              <a:rPr lang="en-US" sz="2200" dirty="0" err="1">
                <a:latin typeface="Courier New" pitchFamily="49" charset="0"/>
              </a:rPr>
              <a:t>endl</a:t>
            </a:r>
            <a:r>
              <a:rPr lang="en-US" sz="2200" dirty="0">
                <a:latin typeface="Courier New" pitchFamily="49" charset="0"/>
              </a:rPr>
              <a:t>;</a:t>
            </a:r>
          </a:p>
          <a:p>
            <a:r>
              <a:rPr lang="en-US" sz="2200" dirty="0">
                <a:latin typeface="Courier New" pitchFamily="49" charset="0"/>
              </a:rPr>
              <a:t>}</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838200"/>
            <a:ext cx="8229600" cy="1143000"/>
          </a:xfrm>
        </p:spPr>
        <p:txBody>
          <a:bodyPr/>
          <a:lstStyle/>
          <a:p>
            <a:r>
              <a:rPr lang="en-US" sz="4000" b="1" dirty="0"/>
              <a:t>Summing the Columns of a Two-Dimensional Array</a:t>
            </a:r>
          </a:p>
        </p:txBody>
      </p:sp>
      <p:sp>
        <p:nvSpPr>
          <p:cNvPr id="75779" name="Rectangle 3"/>
          <p:cNvSpPr>
            <a:spLocks noGrp="1" noChangeArrowheads="1"/>
          </p:cNvSpPr>
          <p:nvPr>
            <p:ph idx="1"/>
          </p:nvPr>
        </p:nvSpPr>
        <p:spPr>
          <a:xfrm>
            <a:off x="304800" y="2209800"/>
            <a:ext cx="8229600" cy="762000"/>
          </a:xfrm>
        </p:spPr>
        <p:txBody>
          <a:bodyPr/>
          <a:lstStyle/>
          <a:p>
            <a:pPr>
              <a:buNone/>
            </a:pPr>
            <a:r>
              <a:rPr lang="en-US" dirty="0"/>
              <a:t>Given the following definitions:</a:t>
            </a:r>
          </a:p>
        </p:txBody>
      </p:sp>
      <p:sp>
        <p:nvSpPr>
          <p:cNvPr id="75780" name="Text Box 4"/>
          <p:cNvSpPr txBox="1">
            <a:spLocks noChangeArrowheads="1"/>
          </p:cNvSpPr>
          <p:nvPr/>
        </p:nvSpPr>
        <p:spPr bwMode="auto">
          <a:xfrm>
            <a:off x="304800" y="3124200"/>
            <a:ext cx="8458200" cy="3013075"/>
          </a:xfrm>
          <a:prstGeom prst="rect">
            <a:avLst/>
          </a:prstGeom>
          <a:noFill/>
          <a:ln w="9525">
            <a:noFill/>
            <a:miter lim="800000"/>
            <a:headEnd/>
            <a:tailEnd/>
          </a:ln>
        </p:spPr>
        <p:txBody>
          <a:bodyPr>
            <a:spAutoFit/>
          </a:bodyPr>
          <a:lstStyle/>
          <a:p>
            <a:r>
              <a:rPr lang="en-US" sz="2400" dirty="0">
                <a:latin typeface="Courier New" pitchFamily="49" charset="0"/>
              </a:rPr>
              <a:t>const </a:t>
            </a:r>
            <a:r>
              <a:rPr lang="en-US" sz="2400" dirty="0" err="1">
                <a:latin typeface="Courier New" pitchFamily="49" charset="0"/>
              </a:rPr>
              <a:t>int</a:t>
            </a:r>
            <a:r>
              <a:rPr lang="en-US" sz="2400" dirty="0">
                <a:latin typeface="Courier New" pitchFamily="49" charset="0"/>
              </a:rPr>
              <a:t> NUM_STUDENTS = 3;</a:t>
            </a:r>
          </a:p>
          <a:p>
            <a:r>
              <a:rPr lang="en-US" sz="2400" dirty="0">
                <a:latin typeface="Courier New" pitchFamily="49" charset="0"/>
              </a:rPr>
              <a:t>const </a:t>
            </a:r>
            <a:r>
              <a:rPr lang="en-US" sz="2400" dirty="0" err="1">
                <a:latin typeface="Courier New" pitchFamily="49" charset="0"/>
              </a:rPr>
              <a:t>int</a:t>
            </a:r>
            <a:r>
              <a:rPr lang="en-US" sz="2400" dirty="0">
                <a:latin typeface="Courier New" pitchFamily="49" charset="0"/>
              </a:rPr>
              <a:t> NUM_SCORES = 5;</a:t>
            </a:r>
          </a:p>
          <a:p>
            <a:r>
              <a:rPr lang="en-US" sz="2400" dirty="0">
                <a:latin typeface="Courier New" pitchFamily="49" charset="0"/>
              </a:rPr>
              <a:t>double total;   // Accumulator</a:t>
            </a:r>
          </a:p>
          <a:p>
            <a:r>
              <a:rPr lang="en-US" sz="2400" dirty="0">
                <a:latin typeface="Courier New" pitchFamily="49" charset="0"/>
              </a:rPr>
              <a:t>double average; // To hold average scores</a:t>
            </a:r>
          </a:p>
          <a:p>
            <a:r>
              <a:rPr lang="en-US" sz="2400" dirty="0">
                <a:latin typeface="Courier New" pitchFamily="49" charset="0"/>
              </a:rPr>
              <a:t>double scores[NUM_STUDENTS][NUM_SCORES] =</a:t>
            </a:r>
          </a:p>
          <a:p>
            <a:r>
              <a:rPr lang="en-US" sz="2400" dirty="0">
                <a:latin typeface="Courier New" pitchFamily="49" charset="0"/>
              </a:rPr>
              <a:t>     {{88, 97, 79, 86, 94},</a:t>
            </a:r>
          </a:p>
          <a:p>
            <a:r>
              <a:rPr lang="en-US" sz="2400" dirty="0">
                <a:latin typeface="Courier New" pitchFamily="49" charset="0"/>
              </a:rPr>
              <a:t>      {86, 91, 78, 79, 84},</a:t>
            </a:r>
          </a:p>
          <a:p>
            <a:r>
              <a:rPr lang="en-US" sz="2400" dirty="0">
                <a:latin typeface="Courier New" pitchFamily="49" charset="0"/>
              </a:rPr>
              <a:t>      {82, 73, 77, 82, 89}};</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95300" y="609600"/>
            <a:ext cx="8229600" cy="1143000"/>
          </a:xfrm>
        </p:spPr>
        <p:txBody>
          <a:bodyPr/>
          <a:lstStyle/>
          <a:p>
            <a:r>
              <a:rPr lang="en-US" sz="4000" b="1" dirty="0"/>
              <a:t>Summing the Columns of a Two-Dimensional Array</a:t>
            </a:r>
          </a:p>
        </p:txBody>
      </p:sp>
      <p:sp>
        <p:nvSpPr>
          <p:cNvPr id="76803" name="Text Box 3"/>
          <p:cNvSpPr txBox="1">
            <a:spLocks noChangeArrowheads="1"/>
          </p:cNvSpPr>
          <p:nvPr/>
        </p:nvSpPr>
        <p:spPr bwMode="auto">
          <a:xfrm>
            <a:off x="304800" y="1752600"/>
            <a:ext cx="8610600" cy="4781550"/>
          </a:xfrm>
          <a:prstGeom prst="rect">
            <a:avLst/>
          </a:prstGeom>
          <a:noFill/>
          <a:ln w="9525">
            <a:noFill/>
            <a:miter lim="800000"/>
            <a:headEnd/>
            <a:tailEnd/>
          </a:ln>
        </p:spPr>
        <p:txBody>
          <a:bodyPr>
            <a:spAutoFit/>
          </a:bodyPr>
          <a:lstStyle/>
          <a:p>
            <a:r>
              <a:rPr lang="en-US" sz="2200" dirty="0">
                <a:latin typeface="Courier New" pitchFamily="49" charset="0"/>
              </a:rPr>
              <a:t>// Get the class average for each score.</a:t>
            </a:r>
          </a:p>
          <a:p>
            <a:r>
              <a:rPr lang="en-US" sz="2200" dirty="0">
                <a:latin typeface="Courier New" pitchFamily="49" charset="0"/>
              </a:rPr>
              <a:t>for (</a:t>
            </a:r>
            <a:r>
              <a:rPr lang="en-US" sz="2200" dirty="0" err="1">
                <a:latin typeface="Courier New" pitchFamily="49" charset="0"/>
              </a:rPr>
              <a:t>int</a:t>
            </a:r>
            <a:r>
              <a:rPr lang="en-US" sz="2200" dirty="0">
                <a:latin typeface="Courier New" pitchFamily="49" charset="0"/>
              </a:rPr>
              <a:t> </a:t>
            </a:r>
            <a:r>
              <a:rPr lang="en-US" sz="2200" dirty="0" err="1">
                <a:latin typeface="Courier New" pitchFamily="49" charset="0"/>
              </a:rPr>
              <a:t>col</a:t>
            </a:r>
            <a:r>
              <a:rPr lang="en-US" sz="2200" dirty="0">
                <a:latin typeface="Courier New" pitchFamily="49" charset="0"/>
              </a:rPr>
              <a:t> = 0; </a:t>
            </a:r>
            <a:r>
              <a:rPr lang="en-US" sz="2200" dirty="0" err="1">
                <a:latin typeface="Courier New" pitchFamily="49" charset="0"/>
              </a:rPr>
              <a:t>col</a:t>
            </a:r>
            <a:r>
              <a:rPr lang="en-US" sz="2200" dirty="0">
                <a:latin typeface="Courier New" pitchFamily="49" charset="0"/>
              </a:rPr>
              <a:t> &lt; NUM_SCORES; </a:t>
            </a:r>
            <a:r>
              <a:rPr lang="en-US" sz="2200" dirty="0" err="1">
                <a:latin typeface="Courier New" pitchFamily="49" charset="0"/>
              </a:rPr>
              <a:t>col</a:t>
            </a:r>
            <a:r>
              <a:rPr lang="en-US" sz="2200" dirty="0">
                <a:latin typeface="Courier New" pitchFamily="49" charset="0"/>
              </a:rPr>
              <a:t>++)</a:t>
            </a:r>
          </a:p>
          <a:p>
            <a:r>
              <a:rPr lang="en-US" sz="2200" dirty="0">
                <a:latin typeface="Courier New" pitchFamily="49" charset="0"/>
              </a:rPr>
              <a:t>{</a:t>
            </a:r>
          </a:p>
          <a:p>
            <a:r>
              <a:rPr lang="en-US" sz="2200" dirty="0">
                <a:latin typeface="Courier New" pitchFamily="49" charset="0"/>
              </a:rPr>
              <a:t>   // Reset the accumulator.</a:t>
            </a:r>
          </a:p>
          <a:p>
            <a:r>
              <a:rPr lang="en-US" sz="2200" dirty="0">
                <a:latin typeface="Courier New" pitchFamily="49" charset="0"/>
              </a:rPr>
              <a:t>   total = 0;</a:t>
            </a:r>
          </a:p>
          <a:p>
            <a:r>
              <a:rPr lang="en-US" sz="2200" dirty="0">
                <a:latin typeface="Courier New" pitchFamily="49" charset="0"/>
              </a:rPr>
              <a:t>   // Sum a column</a:t>
            </a:r>
          </a:p>
          <a:p>
            <a:r>
              <a:rPr lang="en-US" sz="2200" dirty="0">
                <a:latin typeface="Courier New" pitchFamily="49" charset="0"/>
              </a:rPr>
              <a:t>   for (</a:t>
            </a:r>
            <a:r>
              <a:rPr lang="en-US" sz="2200" dirty="0" err="1">
                <a:latin typeface="Courier New" pitchFamily="49" charset="0"/>
              </a:rPr>
              <a:t>int</a:t>
            </a:r>
            <a:r>
              <a:rPr lang="en-US" sz="2200" dirty="0">
                <a:latin typeface="Courier New" pitchFamily="49" charset="0"/>
              </a:rPr>
              <a:t> row = 0; row &lt; NUM_STUDENTS; row++)</a:t>
            </a:r>
          </a:p>
          <a:p>
            <a:r>
              <a:rPr lang="en-US" sz="2200" dirty="0">
                <a:latin typeface="Courier New" pitchFamily="49" charset="0"/>
              </a:rPr>
              <a:t>      total += scores[row][</a:t>
            </a:r>
            <a:r>
              <a:rPr lang="en-US" sz="2200" dirty="0" err="1">
                <a:latin typeface="Courier New" pitchFamily="49" charset="0"/>
              </a:rPr>
              <a:t>col</a:t>
            </a:r>
            <a:r>
              <a:rPr lang="en-US" sz="2200" dirty="0">
                <a:latin typeface="Courier New" pitchFamily="49" charset="0"/>
              </a:rPr>
              <a:t>];</a:t>
            </a:r>
          </a:p>
          <a:p>
            <a:r>
              <a:rPr lang="en-US" sz="2200" dirty="0">
                <a:latin typeface="Courier New" pitchFamily="49" charset="0"/>
              </a:rPr>
              <a:t>   // Get the average</a:t>
            </a:r>
          </a:p>
          <a:p>
            <a:r>
              <a:rPr lang="en-US" sz="2200" dirty="0">
                <a:latin typeface="Courier New" pitchFamily="49" charset="0"/>
              </a:rPr>
              <a:t>   average = total / NUM_STUDENTS;</a:t>
            </a:r>
          </a:p>
          <a:p>
            <a:r>
              <a:rPr lang="en-US" sz="2200" dirty="0">
                <a:latin typeface="Courier New" pitchFamily="49" charset="0"/>
              </a:rPr>
              <a:t>   // Display the class average.</a:t>
            </a:r>
          </a:p>
          <a:p>
            <a:r>
              <a:rPr lang="en-US" sz="2200" dirty="0">
                <a:latin typeface="Courier New" pitchFamily="49" charset="0"/>
              </a:rPr>
              <a:t>   </a:t>
            </a:r>
            <a:r>
              <a:rPr lang="en-US" sz="2200" dirty="0" err="1">
                <a:latin typeface="Courier New" pitchFamily="49" charset="0"/>
              </a:rPr>
              <a:t>cout</a:t>
            </a:r>
            <a:r>
              <a:rPr lang="en-US" sz="2200" dirty="0">
                <a:latin typeface="Courier New" pitchFamily="49" charset="0"/>
              </a:rPr>
              <a:t> &lt;&lt; "Class average for test " &lt;&lt; (</a:t>
            </a:r>
            <a:r>
              <a:rPr lang="en-US" sz="2200" dirty="0" err="1">
                <a:latin typeface="Courier New" pitchFamily="49" charset="0"/>
              </a:rPr>
              <a:t>col</a:t>
            </a:r>
            <a:r>
              <a:rPr lang="en-US" sz="2200" dirty="0">
                <a:latin typeface="Courier New" pitchFamily="49" charset="0"/>
              </a:rPr>
              <a:t> + 1)</a:t>
            </a:r>
          </a:p>
          <a:p>
            <a:r>
              <a:rPr lang="en-US" sz="2200" dirty="0">
                <a:latin typeface="Courier New" pitchFamily="49" charset="0"/>
              </a:rPr>
              <a:t>        &lt;&lt; " is " &lt;&lt; average &lt;&lt; </a:t>
            </a:r>
            <a:r>
              <a:rPr lang="en-US" sz="2200" dirty="0" err="1">
                <a:latin typeface="Courier New" pitchFamily="49" charset="0"/>
              </a:rPr>
              <a:t>endl</a:t>
            </a:r>
            <a:r>
              <a:rPr lang="en-US" sz="2200" dirty="0">
                <a:latin typeface="Courier New" pitchFamily="49" charset="0"/>
              </a:rPr>
              <a:t>;</a:t>
            </a:r>
          </a:p>
          <a:p>
            <a:r>
              <a:rPr lang="en-US" sz="2200" dirty="0">
                <a:latin typeface="Courier New" pitchFamily="49" charset="0"/>
              </a:rPr>
              <a:t>}</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981075"/>
          </a:xfrm>
        </p:spPr>
        <p:txBody>
          <a:bodyPr/>
          <a:lstStyle/>
          <a:p>
            <a:r>
              <a:rPr lang="en-US" b="1" dirty="0"/>
              <a:t>Array of Strings</a:t>
            </a:r>
          </a:p>
        </p:txBody>
      </p:sp>
      <p:sp>
        <p:nvSpPr>
          <p:cNvPr id="77827" name="Rectangle 3"/>
          <p:cNvSpPr>
            <a:spLocks noGrp="1" noChangeArrowheads="1"/>
          </p:cNvSpPr>
          <p:nvPr>
            <p:ph idx="1"/>
          </p:nvPr>
        </p:nvSpPr>
        <p:spPr>
          <a:xfrm>
            <a:off x="323850" y="1052513"/>
            <a:ext cx="8610600" cy="4953000"/>
          </a:xfrm>
        </p:spPr>
        <p:txBody>
          <a:bodyPr/>
          <a:lstStyle/>
          <a:p>
            <a:pPr>
              <a:lnSpc>
                <a:spcPct val="90000"/>
              </a:lnSpc>
            </a:pPr>
            <a:r>
              <a:rPr lang="en-US" dirty="0"/>
              <a:t>Use a two-dimensional array of characters as an array of strings:</a:t>
            </a:r>
            <a:br>
              <a:rPr lang="en-US" dirty="0"/>
            </a:br>
            <a:r>
              <a:rPr lang="en-US" sz="2400" b="1" dirty="0">
                <a:latin typeface="Courier New" pitchFamily="49" charset="0"/>
              </a:rPr>
              <a:t>const </a:t>
            </a:r>
            <a:r>
              <a:rPr lang="en-US" sz="2400" b="1" dirty="0" err="1">
                <a:latin typeface="Courier New" pitchFamily="49" charset="0"/>
              </a:rPr>
              <a:t>int</a:t>
            </a:r>
            <a:r>
              <a:rPr lang="en-US" sz="2400" b="1" dirty="0">
                <a:latin typeface="Courier New" pitchFamily="49" charset="0"/>
              </a:rPr>
              <a:t> NAMES = 3, SIZE = 10;</a:t>
            </a:r>
            <a:br>
              <a:rPr lang="en-US" sz="2400" b="1" dirty="0">
                <a:latin typeface="Courier New" pitchFamily="49" charset="0"/>
              </a:rPr>
            </a:br>
            <a:r>
              <a:rPr lang="en-US" sz="2400" b="1" dirty="0">
                <a:latin typeface="Courier New" pitchFamily="49" charset="0"/>
              </a:rPr>
              <a:t>char students[NAMES][SIZE] = </a:t>
            </a:r>
          </a:p>
          <a:p>
            <a:pPr lvl="1">
              <a:lnSpc>
                <a:spcPct val="90000"/>
              </a:lnSpc>
              <a:buClr>
                <a:srgbClr val="3333CC"/>
              </a:buClr>
              <a:buFontTx/>
              <a:buNone/>
            </a:pPr>
            <a:r>
              <a:rPr lang="en-US" sz="2400" b="1" dirty="0">
                <a:latin typeface="Courier New" pitchFamily="49" charset="0"/>
                <a:ea typeface="ＭＳ Ｐゴシック" pitchFamily="34" charset="-128"/>
              </a:rPr>
              <a:t>{ "Ann", "Bill", "Cindy" };</a:t>
            </a:r>
            <a:br>
              <a:rPr lang="en-US" sz="2400" b="1" dirty="0">
                <a:latin typeface="Courier New" pitchFamily="49" charset="0"/>
                <a:ea typeface="ＭＳ Ｐゴシック" pitchFamily="34" charset="-128"/>
              </a:rPr>
            </a:br>
            <a:endParaRPr lang="en-US" sz="2400" b="1" dirty="0">
              <a:latin typeface="Courier New" pitchFamily="49" charset="0"/>
              <a:ea typeface="ＭＳ Ｐゴシック" pitchFamily="34" charset="-128"/>
            </a:endParaRPr>
          </a:p>
          <a:p>
            <a:pPr>
              <a:lnSpc>
                <a:spcPct val="90000"/>
              </a:lnSpc>
            </a:pPr>
            <a:r>
              <a:rPr lang="en-US" dirty="0"/>
              <a:t>Each row contains one string</a:t>
            </a:r>
            <a:br>
              <a:rPr lang="en-US" dirty="0"/>
            </a:br>
            <a:endParaRPr lang="en-US" dirty="0"/>
          </a:p>
          <a:p>
            <a:pPr>
              <a:lnSpc>
                <a:spcPct val="90000"/>
              </a:lnSpc>
            </a:pPr>
            <a:r>
              <a:rPr lang="en-US" dirty="0"/>
              <a:t>Can use row subscript to reference the string in a particular row:</a:t>
            </a:r>
          </a:p>
          <a:p>
            <a:pPr lvl="1">
              <a:lnSpc>
                <a:spcPct val="90000"/>
              </a:lnSpc>
              <a:buClr>
                <a:srgbClr val="3333CC"/>
              </a:buClr>
              <a:buFontTx/>
              <a:buNone/>
            </a:pPr>
            <a:r>
              <a:rPr lang="en-US" dirty="0">
                <a:ea typeface="ＭＳ Ｐゴシック" pitchFamily="34" charset="-128"/>
              </a:rPr>
              <a:t>	</a:t>
            </a:r>
            <a:r>
              <a:rPr lang="en-US" dirty="0" err="1">
                <a:latin typeface="Courier New" pitchFamily="49" charset="0"/>
                <a:ea typeface="ＭＳ Ｐゴシック" pitchFamily="34" charset="-128"/>
              </a:rPr>
              <a:t>cout</a:t>
            </a:r>
            <a:r>
              <a:rPr lang="en-US" dirty="0">
                <a:latin typeface="Courier New" pitchFamily="49" charset="0"/>
                <a:ea typeface="ＭＳ Ｐゴシック" pitchFamily="34" charset="-128"/>
              </a:rPr>
              <a:t> &lt;&lt; students[</a:t>
            </a:r>
            <a:r>
              <a:rPr lang="en-US" dirty="0" err="1">
                <a:latin typeface="Courier New" pitchFamily="49" charset="0"/>
                <a:ea typeface="ＭＳ Ｐゴシック" pitchFamily="34" charset="-128"/>
              </a:rPr>
              <a:t>i</a:t>
            </a:r>
            <a:r>
              <a:rPr lang="en-US" dirty="0">
                <a:latin typeface="Courier New" pitchFamily="49" charset="0"/>
                <a:ea typeface="ＭＳ Ｐゴシック" pitchFamily="34" charset="-128"/>
              </a:rPr>
              <a:t>];</a:t>
            </a:r>
            <a:endParaRPr lang="en-US" dirty="0">
              <a:ea typeface="ＭＳ Ｐゴシック" pitchFamily="34" charset="-128"/>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ChangeArrowheads="1"/>
          </p:cNvSpPr>
          <p:nvPr/>
        </p:nvSpPr>
        <p:spPr bwMode="auto">
          <a:xfrm>
            <a:off x="0" y="0"/>
            <a:ext cx="9144000" cy="908050"/>
          </a:xfrm>
          <a:prstGeom prst="rect">
            <a:avLst/>
          </a:prstGeom>
          <a:noFill/>
          <a:ln w="9525">
            <a:noFill/>
            <a:miter lim="800000"/>
            <a:headEnd/>
            <a:tailEnd/>
          </a:ln>
        </p:spPr>
        <p:txBody>
          <a:bodyPr anchor="ctr"/>
          <a:lstStyle/>
          <a:p>
            <a:pPr algn="ctr" eaLnBrk="0" hangingPunct="0"/>
            <a:r>
              <a:rPr lang="en-US" sz="2800"/>
              <a:t>Array of Strings - example</a:t>
            </a:r>
          </a:p>
        </p:txBody>
      </p:sp>
      <p:pic>
        <p:nvPicPr>
          <p:cNvPr id="78851" name="Picture 2"/>
          <p:cNvPicPr>
            <a:picLocks noChangeAspect="1" noChangeArrowheads="1"/>
          </p:cNvPicPr>
          <p:nvPr/>
        </p:nvPicPr>
        <p:blipFill>
          <a:blip r:embed="rId2" cstate="print"/>
          <a:srcRect/>
          <a:stretch>
            <a:fillRect/>
          </a:stretch>
        </p:blipFill>
        <p:spPr bwMode="auto">
          <a:xfrm>
            <a:off x="250825" y="692150"/>
            <a:ext cx="8713788" cy="5772150"/>
          </a:xfrm>
          <a:prstGeom prst="rect">
            <a:avLst/>
          </a:prstGeom>
          <a:noFill/>
          <a:ln w="9525">
            <a:noFill/>
            <a:miter lim="800000"/>
            <a:headEnd/>
            <a:tailEnd/>
          </a:ln>
        </p:spPr>
      </p:pic>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srcRect/>
          <a:stretch>
            <a:fillRect/>
          </a:stretch>
        </p:blipFill>
        <p:spPr bwMode="auto">
          <a:xfrm>
            <a:off x="1371600" y="1714500"/>
            <a:ext cx="5667375" cy="2933700"/>
          </a:xfrm>
          <a:prstGeom prst="rect">
            <a:avLst/>
          </a:prstGeom>
          <a:noFill/>
          <a:ln w="9525">
            <a:noFill/>
            <a:miter lim="800000"/>
            <a:headEnd/>
            <a:tailEnd/>
          </a:ln>
        </p:spPr>
      </p:pic>
      <p:sp>
        <p:nvSpPr>
          <p:cNvPr id="79875" name="Rectangle 3"/>
          <p:cNvSpPr>
            <a:spLocks noChangeArrowheads="1"/>
          </p:cNvSpPr>
          <p:nvPr/>
        </p:nvSpPr>
        <p:spPr bwMode="auto">
          <a:xfrm>
            <a:off x="0" y="0"/>
            <a:ext cx="9144000" cy="1052513"/>
          </a:xfrm>
          <a:prstGeom prst="rect">
            <a:avLst/>
          </a:prstGeom>
          <a:noFill/>
          <a:ln w="9525">
            <a:noFill/>
            <a:miter lim="800000"/>
            <a:headEnd/>
            <a:tailEnd/>
          </a:ln>
        </p:spPr>
        <p:txBody>
          <a:bodyPr anchor="ctr"/>
          <a:lstStyle/>
          <a:p>
            <a:pPr algn="ctr" eaLnBrk="0" hangingPunct="0"/>
            <a:r>
              <a:rPr lang="en-US" sz="2800"/>
              <a:t>Array of Strings</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92113" y="609600"/>
            <a:ext cx="8229600" cy="1143000"/>
          </a:xfrm>
        </p:spPr>
        <p:txBody>
          <a:bodyPr/>
          <a:lstStyle/>
          <a:p>
            <a:r>
              <a:rPr lang="en-US" b="1" dirty="0"/>
              <a:t>Arrays with Three or More</a:t>
            </a:r>
            <a:br>
              <a:rPr lang="en-US" b="1" dirty="0"/>
            </a:br>
            <a:r>
              <a:rPr lang="en-US" b="1" dirty="0"/>
              <a:t>Dimensions</a:t>
            </a:r>
          </a:p>
        </p:txBody>
      </p:sp>
      <p:sp>
        <p:nvSpPr>
          <p:cNvPr id="80899" name="Rectangle 3"/>
          <p:cNvSpPr>
            <a:spLocks noGrp="1" noChangeArrowheads="1"/>
          </p:cNvSpPr>
          <p:nvPr>
            <p:ph idx="1"/>
          </p:nvPr>
        </p:nvSpPr>
        <p:spPr>
          <a:xfrm>
            <a:off x="457200" y="1901825"/>
            <a:ext cx="8164513" cy="4073525"/>
          </a:xfrm>
        </p:spPr>
        <p:txBody>
          <a:bodyPr/>
          <a:lstStyle/>
          <a:p>
            <a:r>
              <a:rPr lang="en-US" dirty="0"/>
              <a:t>Can define arrays with any number of dimensions:</a:t>
            </a:r>
          </a:p>
          <a:p>
            <a:pPr lvl="1">
              <a:buClr>
                <a:srgbClr val="3333CC"/>
              </a:buClr>
              <a:buFontTx/>
              <a:buNone/>
            </a:pPr>
            <a:r>
              <a:rPr lang="en-US" dirty="0">
                <a:ea typeface="ＭＳ Ｐゴシック" pitchFamily="34" charset="-128"/>
              </a:rPr>
              <a:t>	</a:t>
            </a:r>
            <a:r>
              <a:rPr lang="en-US" dirty="0">
                <a:latin typeface="Courier New" pitchFamily="49" charset="0"/>
                <a:ea typeface="ＭＳ Ｐゴシック" pitchFamily="34" charset="-128"/>
              </a:rPr>
              <a:t>short </a:t>
            </a:r>
            <a:r>
              <a:rPr lang="en-US" dirty="0" err="1">
                <a:latin typeface="Courier New" pitchFamily="49" charset="0"/>
                <a:ea typeface="ＭＳ Ｐゴシック" pitchFamily="34" charset="-128"/>
              </a:rPr>
              <a:t>rectSolid</a:t>
            </a:r>
            <a:r>
              <a:rPr lang="en-US" dirty="0">
                <a:latin typeface="Courier New" pitchFamily="49" charset="0"/>
                <a:ea typeface="ＭＳ Ｐゴシック" pitchFamily="34" charset="-128"/>
              </a:rPr>
              <a:t>[2][3][5];</a:t>
            </a:r>
          </a:p>
          <a:p>
            <a:pPr lvl="1">
              <a:buClr>
                <a:srgbClr val="3333CC"/>
              </a:buClr>
              <a:buFontTx/>
              <a:buNone/>
            </a:pPr>
            <a:r>
              <a:rPr lang="en-US" dirty="0">
                <a:latin typeface="Courier New" pitchFamily="49" charset="0"/>
                <a:ea typeface="ＭＳ Ｐゴシック" pitchFamily="34" charset="-128"/>
              </a:rPr>
              <a:t>	double </a:t>
            </a:r>
            <a:r>
              <a:rPr lang="en-US" dirty="0" err="1">
                <a:latin typeface="Courier New" pitchFamily="49" charset="0"/>
                <a:ea typeface="ＭＳ Ｐゴシック" pitchFamily="34" charset="-128"/>
              </a:rPr>
              <a:t>timeGrid</a:t>
            </a:r>
            <a:r>
              <a:rPr lang="en-US" dirty="0">
                <a:latin typeface="Courier New" pitchFamily="49" charset="0"/>
                <a:ea typeface="ＭＳ Ｐゴシック" pitchFamily="34" charset="-128"/>
              </a:rPr>
              <a:t>[3][4][3][4];</a:t>
            </a:r>
          </a:p>
          <a:p>
            <a:r>
              <a:rPr lang="en-US" dirty="0"/>
              <a:t>When used as parameter, specify all except 1</a:t>
            </a:r>
            <a:r>
              <a:rPr lang="en-US" baseline="30000" dirty="0"/>
              <a:t>st</a:t>
            </a:r>
            <a:r>
              <a:rPr lang="en-US" dirty="0"/>
              <a:t> dimension in prototype, heading:</a:t>
            </a:r>
          </a:p>
          <a:p>
            <a:pPr lvl="1">
              <a:buClr>
                <a:srgbClr val="3333CC"/>
              </a:buClr>
              <a:buFontTx/>
              <a:buNone/>
            </a:pPr>
            <a:r>
              <a:rPr lang="en-US" dirty="0">
                <a:ea typeface="ＭＳ Ｐゴシック" pitchFamily="34" charset="-128"/>
              </a:rPr>
              <a:t>	</a:t>
            </a:r>
            <a:r>
              <a:rPr lang="en-US" dirty="0">
                <a:latin typeface="Courier New" pitchFamily="49" charset="0"/>
                <a:ea typeface="ＭＳ Ｐゴシック" pitchFamily="34" charset="-128"/>
              </a:rPr>
              <a:t>void </a:t>
            </a:r>
            <a:r>
              <a:rPr lang="en-US" dirty="0" err="1">
                <a:latin typeface="Courier New" pitchFamily="49" charset="0"/>
                <a:ea typeface="ＭＳ Ｐゴシック" pitchFamily="34" charset="-128"/>
              </a:rPr>
              <a:t>getRectSolid</a:t>
            </a:r>
            <a:r>
              <a:rPr lang="en-US" dirty="0">
                <a:latin typeface="Courier New" pitchFamily="49" charset="0"/>
                <a:ea typeface="ＭＳ Ｐゴシック" pitchFamily="34" charset="-128"/>
              </a:rPr>
              <a:t>(short [][3][5]);</a:t>
            </a:r>
            <a:endParaRPr lang="en-US" dirty="0">
              <a:ea typeface="ＭＳ Ｐゴシック" pitchFamily="34" charset="-128"/>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b="1" dirty="0"/>
              <a:t>Size </a:t>
            </a:r>
            <a:r>
              <a:rPr lang="en-US" b="1" dirty="0" err="1"/>
              <a:t>Declarators</a:t>
            </a:r>
            <a:endParaRPr lang="en-US" b="1" dirty="0"/>
          </a:p>
        </p:txBody>
      </p:sp>
      <p:sp>
        <p:nvSpPr>
          <p:cNvPr id="8195" name="Rectangle 3"/>
          <p:cNvSpPr>
            <a:spLocks noGrp="1" noChangeArrowheads="1"/>
          </p:cNvSpPr>
          <p:nvPr>
            <p:ph idx="1"/>
          </p:nvPr>
        </p:nvSpPr>
        <p:spPr/>
        <p:txBody>
          <a:bodyPr/>
          <a:lstStyle/>
          <a:p>
            <a:r>
              <a:rPr lang="en-US" dirty="0"/>
              <a:t>Named </a:t>
            </a:r>
            <a:r>
              <a:rPr lang="en-US" u="sng" dirty="0"/>
              <a:t>constants</a:t>
            </a:r>
            <a:r>
              <a:rPr lang="en-US" dirty="0"/>
              <a:t> are commonly used as </a:t>
            </a:r>
            <a:r>
              <a:rPr lang="en-US" u="sng" dirty="0"/>
              <a:t>size </a:t>
            </a:r>
            <a:r>
              <a:rPr lang="en-US" u="sng" dirty="0" err="1"/>
              <a:t>declarators</a:t>
            </a:r>
            <a:r>
              <a:rPr lang="en-US" dirty="0"/>
              <a:t>.</a:t>
            </a:r>
            <a:br>
              <a:rPr lang="en-US" dirty="0"/>
            </a:br>
            <a:r>
              <a:rPr lang="en-US" dirty="0">
                <a:latin typeface="Courier New" pitchFamily="49" charset="0"/>
              </a:rPr>
              <a:t>const </a:t>
            </a:r>
            <a:r>
              <a:rPr lang="en-US" dirty="0" err="1">
                <a:latin typeface="Courier New" pitchFamily="49" charset="0"/>
              </a:rPr>
              <a:t>int</a:t>
            </a:r>
            <a:r>
              <a:rPr lang="en-US" dirty="0">
                <a:latin typeface="Courier New" pitchFamily="49" charset="0"/>
              </a:rPr>
              <a:t> SIZE = 5;</a:t>
            </a:r>
            <a:br>
              <a:rPr lang="en-US" dirty="0"/>
            </a:br>
            <a:r>
              <a:rPr lang="en-US" dirty="0" err="1">
                <a:latin typeface="Courier New" pitchFamily="49" charset="0"/>
              </a:rPr>
              <a:t>int</a:t>
            </a:r>
            <a:r>
              <a:rPr lang="en-US" dirty="0">
                <a:latin typeface="Courier New" pitchFamily="49" charset="0"/>
              </a:rPr>
              <a:t> tests[SIZE];</a:t>
            </a:r>
          </a:p>
          <a:p>
            <a:endParaRPr lang="en-US" dirty="0">
              <a:latin typeface="Courier New" pitchFamily="49" charset="0"/>
            </a:endParaRPr>
          </a:p>
          <a:p>
            <a:r>
              <a:rPr lang="en-US" dirty="0"/>
              <a:t>This eases </a:t>
            </a:r>
            <a:r>
              <a:rPr lang="en-US" u="sng" dirty="0"/>
              <a:t>program maintenance </a:t>
            </a:r>
            <a:r>
              <a:rPr lang="en-US" dirty="0"/>
              <a:t>when the size of the array needs to be changed.</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0" y="228600"/>
            <a:ext cx="9144000" cy="620713"/>
          </a:xfrm>
          <a:prstGeom prst="rect">
            <a:avLst/>
          </a:prstGeom>
          <a:noFill/>
          <a:ln w="9525">
            <a:noFill/>
            <a:miter lim="800000"/>
            <a:headEnd/>
            <a:tailEnd/>
          </a:ln>
        </p:spPr>
        <p:txBody>
          <a:bodyPr anchor="b"/>
          <a:lstStyle/>
          <a:p>
            <a:pPr algn="ctr" eaLnBrk="0" hangingPunct="0"/>
            <a:r>
              <a:rPr lang="en-US" sz="3600" b="1" dirty="0">
                <a:effectLst>
                  <a:outerShdw blurRad="38100" dist="38100" dir="2700000" algn="tl">
                    <a:srgbClr val="000000">
                      <a:alpha val="43137"/>
                    </a:srgbClr>
                  </a:outerShdw>
                </a:effectLst>
              </a:rPr>
              <a:t>In-Class Exercise</a:t>
            </a:r>
          </a:p>
        </p:txBody>
      </p:sp>
      <p:sp>
        <p:nvSpPr>
          <p:cNvPr id="81923" name="Rectangle 3"/>
          <p:cNvSpPr>
            <a:spLocks noChangeArrowheads="1"/>
          </p:cNvSpPr>
          <p:nvPr/>
        </p:nvSpPr>
        <p:spPr bwMode="auto">
          <a:xfrm>
            <a:off x="304800" y="1295400"/>
            <a:ext cx="8294688" cy="4572000"/>
          </a:xfrm>
          <a:prstGeom prst="rect">
            <a:avLst/>
          </a:prstGeom>
          <a:noFill/>
          <a:ln w="9525">
            <a:noFill/>
            <a:miter lim="800000"/>
            <a:headEnd/>
            <a:tailEnd/>
          </a:ln>
        </p:spPr>
        <p:txBody>
          <a:bodyPr rIns="0"/>
          <a:lstStyle/>
          <a:p>
            <a:pPr marL="533400" indent="-533400" eaLnBrk="0" hangingPunct="0">
              <a:spcBef>
                <a:spcPct val="20000"/>
              </a:spcBef>
              <a:buFontTx/>
              <a:buChar char="•"/>
            </a:pPr>
            <a:r>
              <a:rPr lang="en-US" sz="2400" dirty="0"/>
              <a:t>Define a two-dimensional array of </a:t>
            </a:r>
            <a:r>
              <a:rPr lang="en-US" sz="2400" dirty="0" err="1">
                <a:latin typeface="Courier New" pitchFamily="49" charset="0"/>
                <a:cs typeface="Courier New" pitchFamily="49" charset="0"/>
              </a:rPr>
              <a:t>int</a:t>
            </a:r>
            <a:r>
              <a:rPr lang="en-US" sz="2400" dirty="0"/>
              <a:t> named </a:t>
            </a:r>
            <a:r>
              <a:rPr lang="en-US" sz="2400" dirty="0">
                <a:latin typeface="Courier New" pitchFamily="49" charset="0"/>
                <a:cs typeface="Courier New" pitchFamily="49" charset="0"/>
              </a:rPr>
              <a:t>grades</a:t>
            </a:r>
            <a:r>
              <a:rPr lang="en-US" sz="2400" dirty="0"/>
              <a:t>. It should have 30 rows and 10 columns.</a:t>
            </a:r>
          </a:p>
          <a:p>
            <a:pPr marL="533400" indent="-533400" eaLnBrk="0" hangingPunct="0">
              <a:spcBef>
                <a:spcPct val="20000"/>
              </a:spcBef>
              <a:buFontTx/>
              <a:buChar char="•"/>
            </a:pPr>
            <a:r>
              <a:rPr lang="en-US" sz="2400" dirty="0"/>
              <a:t>How many elements are in the following array?</a:t>
            </a:r>
          </a:p>
          <a:p>
            <a:pPr marL="990600" lvl="1" indent="-533400" eaLnBrk="0" hangingPunct="0">
              <a:spcBef>
                <a:spcPct val="20000"/>
              </a:spcBef>
            </a:pPr>
            <a:r>
              <a:rPr lang="en-US" sz="2400" dirty="0">
                <a:latin typeface="Courier New" pitchFamily="49" charset="0"/>
                <a:cs typeface="Courier New" pitchFamily="49" charset="0"/>
              </a:rPr>
              <a:t>double sales[6][5];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additive="base">
                                        <p:cTn id="13" dur="5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 calcmode="lin" valueType="num">
                                      <p:cBhvr additive="base">
                                        <p:cTn id="17"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23446" y="152400"/>
            <a:ext cx="9144000" cy="765175"/>
          </a:xfrm>
          <a:prstGeom prst="rect">
            <a:avLst/>
          </a:prstGeom>
          <a:noFill/>
          <a:ln w="9525">
            <a:noFill/>
            <a:miter lim="800000"/>
            <a:headEnd/>
            <a:tailEnd/>
          </a:ln>
        </p:spPr>
        <p:txBody>
          <a:bodyPr anchor="b"/>
          <a:lstStyle/>
          <a:p>
            <a:pPr algn="ctr" eaLnBrk="0" hangingPunct="0"/>
            <a:r>
              <a:rPr lang="en-US" sz="4000" b="1" dirty="0">
                <a:effectLst>
                  <a:outerShdw blurRad="38100" dist="38100" dir="2700000" algn="tl">
                    <a:srgbClr val="000000">
                      <a:alpha val="43137"/>
                    </a:srgbClr>
                  </a:outerShdw>
                </a:effectLst>
              </a:rPr>
              <a:t>In-Class Exercise</a:t>
            </a:r>
          </a:p>
        </p:txBody>
      </p:sp>
      <p:sp>
        <p:nvSpPr>
          <p:cNvPr id="82947" name="Rectangle 3"/>
          <p:cNvSpPr>
            <a:spLocks noChangeArrowheads="1"/>
          </p:cNvSpPr>
          <p:nvPr/>
        </p:nvSpPr>
        <p:spPr bwMode="auto">
          <a:xfrm>
            <a:off x="304800" y="1600200"/>
            <a:ext cx="8294688" cy="1676400"/>
          </a:xfrm>
          <a:prstGeom prst="rect">
            <a:avLst/>
          </a:prstGeom>
          <a:noFill/>
          <a:ln w="9525">
            <a:noFill/>
            <a:miter lim="800000"/>
            <a:headEnd/>
            <a:tailEnd/>
          </a:ln>
        </p:spPr>
        <p:txBody>
          <a:bodyPr rIns="0"/>
          <a:lstStyle/>
          <a:p>
            <a:pPr marL="533400" indent="-533400" eaLnBrk="0" hangingPunct="0">
              <a:spcBef>
                <a:spcPct val="20000"/>
              </a:spcBef>
              <a:buFontTx/>
              <a:buChar char="•"/>
            </a:pPr>
            <a:r>
              <a:rPr lang="en-US" sz="2400" dirty="0"/>
              <a:t>Define an array of strings to store the name of your friends in this class.</a:t>
            </a:r>
          </a:p>
          <a:p>
            <a:pPr marL="533400" indent="-533400" eaLnBrk="0" hangingPunct="0">
              <a:spcBef>
                <a:spcPct val="20000"/>
              </a:spcBef>
              <a:buFontTx/>
              <a:buChar char="•"/>
            </a:pPr>
            <a:r>
              <a:rPr lang="en-US" sz="2400" dirty="0"/>
              <a:t>Initialize the array with 5 names.</a:t>
            </a:r>
          </a:p>
          <a:p>
            <a:pPr marL="533400" indent="-533400" eaLnBrk="0" hangingPunct="0">
              <a:spcBef>
                <a:spcPct val="20000"/>
              </a:spcBef>
              <a:buFontTx/>
              <a:buChar char="•"/>
            </a:pPr>
            <a:r>
              <a:rPr lang="en-US" sz="2400" dirty="0"/>
              <a:t>Print the names.</a:t>
            </a:r>
          </a:p>
          <a:p>
            <a:pPr marL="533400" indent="-533400" eaLnBrk="0" hangingPunct="0">
              <a:spcBef>
                <a:spcPct val="20000"/>
              </a:spcBef>
              <a:buFontTx/>
              <a:buChar char="•"/>
            </a:pPr>
            <a:r>
              <a:rPr lang="en-US" sz="2400" dirty="0"/>
              <a:t>Write a function to change the names in the array.</a:t>
            </a:r>
          </a:p>
          <a:p>
            <a:pPr marL="533400" indent="-533400" eaLnBrk="0" hangingPunct="0">
              <a:spcBef>
                <a:spcPct val="20000"/>
              </a:spcBef>
            </a:pPr>
            <a:r>
              <a:rPr lang="en-US" sz="2400" dirty="0"/>
              <a:t>	</a:t>
            </a:r>
            <a:r>
              <a:rPr lang="en-US" sz="2400" dirty="0">
                <a:latin typeface="Courier New" pitchFamily="49" charset="0"/>
              </a:rPr>
              <a:t>void </a:t>
            </a:r>
            <a:r>
              <a:rPr lang="en-US" sz="2400" dirty="0" err="1">
                <a:latin typeface="Courier New" pitchFamily="49" charset="0"/>
              </a:rPr>
              <a:t>changeName</a:t>
            </a:r>
            <a:r>
              <a:rPr lang="en-US" sz="2400" dirty="0">
                <a:latin typeface="Courier New" pitchFamily="49" charset="0"/>
              </a:rPr>
              <a:t>(char [][25], </a:t>
            </a:r>
            <a:r>
              <a:rPr lang="en-US" sz="2400" dirty="0" err="1">
                <a:latin typeface="Courier New" pitchFamily="49" charset="0"/>
              </a:rPr>
              <a:t>int</a:t>
            </a:r>
            <a:r>
              <a:rPr lang="en-US" sz="2400" dirty="0">
                <a:latin typeface="Courier New" pitchFamily="49" charset="0"/>
              </a:rPr>
              <a:t> size);</a:t>
            </a:r>
            <a:endParaRPr lang="en-US" sz="2400" dirty="0"/>
          </a:p>
          <a:p>
            <a:pPr marL="533400" indent="-533400" eaLnBrk="0" hangingPunct="0">
              <a:spcBef>
                <a:spcPct val="20000"/>
              </a:spcBef>
            </a:pPr>
            <a:endParaRPr lang="en-US" sz="2400" dirty="0"/>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685800" y="152400"/>
            <a:ext cx="8229600" cy="765175"/>
          </a:xfrm>
        </p:spPr>
        <p:txBody>
          <a:bodyPr/>
          <a:lstStyle/>
          <a:p>
            <a:r>
              <a:rPr lang="en-US" sz="3600" b="1" dirty="0">
                <a:effectLst>
                  <a:outerShdw blurRad="38100" dist="38100" dir="2700000" algn="tl">
                    <a:srgbClr val="000000">
                      <a:alpha val="43137"/>
                    </a:srgbClr>
                  </a:outerShdw>
                </a:effectLst>
              </a:rPr>
              <a:t>In-Class Exercise</a:t>
            </a:r>
          </a:p>
        </p:txBody>
      </p:sp>
      <p:sp>
        <p:nvSpPr>
          <p:cNvPr id="3" name="Content Placeholder 2"/>
          <p:cNvSpPr>
            <a:spLocks noGrp="1"/>
          </p:cNvSpPr>
          <p:nvPr>
            <p:ph idx="1"/>
          </p:nvPr>
        </p:nvSpPr>
        <p:spPr>
          <a:xfrm>
            <a:off x="457200" y="1166018"/>
            <a:ext cx="8229600" cy="4525963"/>
          </a:xfrm>
        </p:spPr>
        <p:txBody>
          <a:bodyPr/>
          <a:lstStyle/>
          <a:p>
            <a:pPr>
              <a:defRPr/>
            </a:pPr>
            <a:r>
              <a:rPr lang="en-US" sz="2400" dirty="0"/>
              <a:t>Consider the following declarations:</a:t>
            </a:r>
          </a:p>
          <a:p>
            <a:pPr lvl="1">
              <a:buFont typeface="Arial" charset="0"/>
              <a:buNone/>
              <a:defRPr/>
            </a:pPr>
            <a:r>
              <a:rPr lang="en-US" sz="2000" dirty="0">
                <a:latin typeface="Courier New" pitchFamily="49" charset="0"/>
                <a:cs typeface="Courier New" pitchFamily="49" charset="0"/>
              </a:rPr>
              <a:t>const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CAR_TYPES = 5;</a:t>
            </a:r>
          </a:p>
          <a:p>
            <a:pPr lvl="1">
              <a:buFont typeface="Arial" charset="0"/>
              <a:buNone/>
              <a:defRPr/>
            </a:pPr>
            <a:r>
              <a:rPr lang="en-US" sz="2000" dirty="0">
                <a:latin typeface="Courier New" pitchFamily="49" charset="0"/>
                <a:cs typeface="Courier New" pitchFamily="49" charset="0"/>
              </a:rPr>
              <a:t>const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COLOR_TYPES = 6;</a:t>
            </a:r>
          </a:p>
          <a:p>
            <a:pPr lvl="1">
              <a:buFont typeface="Arial" charset="0"/>
              <a:buNone/>
              <a:defRPr/>
            </a:pPr>
            <a:r>
              <a:rPr lang="en-US" sz="2000" dirty="0">
                <a:latin typeface="Courier New" pitchFamily="49" charset="0"/>
                <a:cs typeface="Courier New" pitchFamily="49" charset="0"/>
              </a:rPr>
              <a:t>double sales[CAR_TYPES][COLOR_TYPES];</a:t>
            </a:r>
          </a:p>
          <a:p>
            <a:pPr lvl="1">
              <a:buFont typeface="Arial" charset="0"/>
              <a:buNone/>
              <a:defRPr/>
            </a:pPr>
            <a:endParaRPr lang="en-US" sz="2000" dirty="0">
              <a:latin typeface="Courier New" pitchFamily="49" charset="0"/>
              <a:cs typeface="Courier New" pitchFamily="49" charset="0"/>
            </a:endParaRPr>
          </a:p>
          <a:p>
            <a:pPr marL="457200" indent="-457200">
              <a:buFont typeface="Arial" charset="0"/>
              <a:buAutoNum type="alphaLcParenR"/>
              <a:defRPr/>
            </a:pPr>
            <a:r>
              <a:rPr lang="en-US" sz="2400" dirty="0">
                <a:latin typeface="Arial" pitchFamily="34" charset="0"/>
                <a:cs typeface="Arial" pitchFamily="34" charset="0"/>
              </a:rPr>
              <a:t>How many elements does the array sales have?</a:t>
            </a:r>
          </a:p>
          <a:p>
            <a:pPr marL="457200" indent="-457200">
              <a:buFont typeface="Arial" charset="0"/>
              <a:buAutoNum type="alphaLcParenR"/>
              <a:defRPr/>
            </a:pPr>
            <a:r>
              <a:rPr lang="en-US" sz="2400" dirty="0">
                <a:latin typeface="Arial" pitchFamily="34" charset="0"/>
                <a:cs typeface="Arial" pitchFamily="34" charset="0"/>
              </a:rPr>
              <a:t>What is the number of rows in the array sales?</a:t>
            </a:r>
          </a:p>
          <a:p>
            <a:pPr marL="457200" indent="-457200">
              <a:buFont typeface="Arial" charset="0"/>
              <a:buAutoNum type="alphaLcParenR"/>
              <a:defRPr/>
            </a:pPr>
            <a:r>
              <a:rPr lang="en-US" sz="2400" dirty="0">
                <a:latin typeface="Arial" pitchFamily="34" charset="0"/>
                <a:cs typeface="Arial" pitchFamily="34" charset="0"/>
              </a:rPr>
              <a:t>What is the number of columns in the array sales?</a:t>
            </a:r>
          </a:p>
          <a:p>
            <a:pPr marL="457200" indent="-457200">
              <a:buFont typeface="Arial" charset="0"/>
              <a:buAutoNum type="alphaLcParenR"/>
              <a:defRPr/>
            </a:pPr>
            <a:r>
              <a:rPr lang="en-US" sz="2400" dirty="0">
                <a:latin typeface="Arial" pitchFamily="34" charset="0"/>
                <a:cs typeface="Arial" pitchFamily="34" charset="0"/>
              </a:rPr>
              <a:t>Write a complete code to sum the sales by </a:t>
            </a:r>
            <a:r>
              <a:rPr lang="en-US" sz="2400" dirty="0">
                <a:latin typeface="Courier New" pitchFamily="49" charset="0"/>
                <a:cs typeface="Courier New" pitchFamily="49" charset="0"/>
              </a:rPr>
              <a:t>CAR_TYPES</a:t>
            </a:r>
            <a:r>
              <a:rPr lang="en-US" sz="2400" dirty="0">
                <a:latin typeface="Arial" pitchFamily="34" charset="0"/>
                <a:cs typeface="Arial" pitchFamily="34" charset="0"/>
              </a:rPr>
              <a:t>.</a:t>
            </a:r>
          </a:p>
          <a:p>
            <a:pPr marL="457200" indent="-457200">
              <a:buFont typeface="Arial" charset="0"/>
              <a:buAutoNum type="alphaLcParenR"/>
              <a:defRPr/>
            </a:pPr>
            <a:r>
              <a:rPr lang="en-US" sz="2400" dirty="0">
                <a:latin typeface="Arial" pitchFamily="34" charset="0"/>
                <a:cs typeface="Arial" pitchFamily="34" charset="0"/>
              </a:rPr>
              <a:t>Write a complete code to sum the sales by </a:t>
            </a:r>
            <a:r>
              <a:rPr lang="en-US" sz="2400" dirty="0">
                <a:latin typeface="Courier New" pitchFamily="49" charset="0"/>
                <a:cs typeface="Courier New" pitchFamily="49" charset="0"/>
              </a:rPr>
              <a:t>COLOR_TYPES</a:t>
            </a:r>
            <a:r>
              <a:rPr lang="en-US" sz="2400" dirty="0">
                <a:latin typeface="Arial" pitchFamily="34" charset="0"/>
                <a:cs typeface="Arial" pitchFamily="34" charset="0"/>
              </a:rPr>
              <a: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1"/>
          </p:nvPr>
        </p:nvSpPr>
        <p:spPr>
          <a:xfrm>
            <a:off x="0" y="0"/>
            <a:ext cx="9144000" cy="6858000"/>
          </a:xfrm>
          <a:solidFill>
            <a:schemeClr val="bg1"/>
          </a:solidFill>
        </p:spPr>
        <p:txBody>
          <a:bodyPr/>
          <a:lstStyle/>
          <a:p>
            <a:r>
              <a:rPr lang="en-US" sz="2400"/>
              <a:t>Write a complete program that stores the following number of medal collection for 5 countries into the 2-D array called medals.</a:t>
            </a:r>
          </a:p>
          <a:p>
            <a:pPr>
              <a:buFont typeface="Arial" charset="0"/>
              <a:buNone/>
            </a:pPr>
            <a:endParaRPr lang="en-US" sz="2400"/>
          </a:p>
          <a:p>
            <a:pPr>
              <a:buFont typeface="Arial" charset="0"/>
              <a:buNone/>
            </a:pPr>
            <a:endParaRPr lang="en-US" sz="2400"/>
          </a:p>
          <a:p>
            <a:endParaRPr lang="en-US" sz="2400"/>
          </a:p>
          <a:p>
            <a:pPr>
              <a:buFont typeface="Arial" charset="0"/>
              <a:buNone/>
            </a:pPr>
            <a:endParaRPr lang="en-US" sz="2400"/>
          </a:p>
          <a:p>
            <a:endParaRPr lang="en-US" sz="2400"/>
          </a:p>
          <a:p>
            <a:r>
              <a:rPr lang="en-US" sz="2400"/>
              <a:t>Your program must have the following functions that do the following:</a:t>
            </a:r>
          </a:p>
          <a:p>
            <a:pPr lvl="1"/>
            <a:r>
              <a:rPr lang="en-US" sz="2400"/>
              <a:t>Read the number of medal for each country from a keyboard and store them inside the medals array.</a:t>
            </a:r>
          </a:p>
          <a:p>
            <a:pPr lvl="1"/>
            <a:r>
              <a:rPr lang="en-US" sz="2400"/>
              <a:t>Return total number of medals won by country 3.</a:t>
            </a:r>
          </a:p>
          <a:p>
            <a:pPr lvl="1"/>
            <a:r>
              <a:rPr lang="en-US" sz="2400"/>
              <a:t>Return the largest number of medals won.</a:t>
            </a:r>
          </a:p>
          <a:p>
            <a:pPr lvl="1"/>
            <a:r>
              <a:rPr lang="en-US" sz="2400"/>
              <a:t>Return the smallest number of medals won.</a:t>
            </a:r>
          </a:p>
          <a:p>
            <a:pPr lvl="1"/>
            <a:r>
              <a:rPr lang="en-US" sz="2400"/>
              <a:t>Return the highest number of gold medal won.</a:t>
            </a:r>
          </a:p>
          <a:p>
            <a:pPr lvl="1"/>
            <a:r>
              <a:rPr lang="en-US" sz="2400"/>
              <a:t>Return the total number of bronze medal won.</a:t>
            </a:r>
          </a:p>
          <a:p>
            <a:pPr lvl="1"/>
            <a:endParaRPr lang="en-US" sz="2400"/>
          </a:p>
          <a:p>
            <a:endParaRPr lang="en-US" sz="2800"/>
          </a:p>
          <a:p>
            <a:endParaRPr lang="en-US" sz="2800"/>
          </a:p>
          <a:p>
            <a:endParaRPr lang="en-US" sz="2800"/>
          </a:p>
          <a:p>
            <a:endParaRPr lang="en-US" sz="2800"/>
          </a:p>
        </p:txBody>
      </p:sp>
      <p:graphicFrame>
        <p:nvGraphicFramePr>
          <p:cNvPr id="5" name="Table 4"/>
          <p:cNvGraphicFramePr>
            <a:graphicFrameLocks noGrp="1"/>
          </p:cNvGraphicFramePr>
          <p:nvPr/>
        </p:nvGraphicFramePr>
        <p:xfrm>
          <a:off x="1258888" y="836613"/>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solidFill>
                          <a:schemeClr val="tx1"/>
                        </a:solidFill>
                      </a:endParaRPr>
                    </a:p>
                  </a:txBody>
                  <a:tcPr>
                    <a:noFill/>
                  </a:tcPr>
                </a:tc>
                <a:tc>
                  <a:txBody>
                    <a:bodyPr/>
                    <a:lstStyle/>
                    <a:p>
                      <a:r>
                        <a:rPr lang="en-US" dirty="0">
                          <a:solidFill>
                            <a:schemeClr val="tx1"/>
                          </a:solidFill>
                        </a:rPr>
                        <a:t>Gold</a:t>
                      </a:r>
                    </a:p>
                  </a:txBody>
                  <a:tcPr>
                    <a:noFill/>
                  </a:tcPr>
                </a:tc>
                <a:tc>
                  <a:txBody>
                    <a:bodyPr/>
                    <a:lstStyle/>
                    <a:p>
                      <a:r>
                        <a:rPr lang="en-US" dirty="0">
                          <a:solidFill>
                            <a:schemeClr val="tx1"/>
                          </a:solidFill>
                        </a:rPr>
                        <a:t>Silver</a:t>
                      </a:r>
                    </a:p>
                  </a:txBody>
                  <a:tcPr>
                    <a:noFill/>
                  </a:tcPr>
                </a:tc>
                <a:tc>
                  <a:txBody>
                    <a:bodyPr/>
                    <a:lstStyle/>
                    <a:p>
                      <a:r>
                        <a:rPr lang="en-US" dirty="0">
                          <a:solidFill>
                            <a:schemeClr val="tx1"/>
                          </a:solidFill>
                        </a:rPr>
                        <a:t>Bronze</a:t>
                      </a:r>
                    </a:p>
                  </a:txBody>
                  <a:tcPr>
                    <a:noFill/>
                  </a:tcPr>
                </a:tc>
                <a:extLst>
                  <a:ext uri="{0D108BD9-81ED-4DB2-BD59-A6C34878D82A}">
                    <a16:rowId xmlns:a16="http://schemas.microsoft.com/office/drawing/2014/main" val="10000"/>
                  </a:ext>
                </a:extLst>
              </a:tr>
              <a:tr h="370840">
                <a:tc>
                  <a:txBody>
                    <a:bodyPr/>
                    <a:lstStyle/>
                    <a:p>
                      <a:r>
                        <a:rPr lang="en-US" dirty="0"/>
                        <a:t>Country 1</a:t>
                      </a:r>
                    </a:p>
                  </a:txBody>
                  <a:tcPr>
                    <a:noFill/>
                  </a:tcPr>
                </a:tc>
                <a:tc>
                  <a:txBody>
                    <a:bodyPr/>
                    <a:lstStyle/>
                    <a:p>
                      <a:r>
                        <a:rPr lang="en-US" dirty="0"/>
                        <a:t>129</a:t>
                      </a:r>
                    </a:p>
                  </a:txBody>
                  <a:tcPr>
                    <a:noFill/>
                  </a:tcPr>
                </a:tc>
                <a:tc>
                  <a:txBody>
                    <a:bodyPr/>
                    <a:lstStyle/>
                    <a:p>
                      <a:r>
                        <a:rPr lang="en-US" dirty="0"/>
                        <a:t>257</a:t>
                      </a:r>
                    </a:p>
                  </a:txBody>
                  <a:tcPr>
                    <a:noFill/>
                  </a:tcPr>
                </a:tc>
                <a:tc>
                  <a:txBody>
                    <a:bodyPr/>
                    <a:lstStyle/>
                    <a:p>
                      <a:r>
                        <a:rPr lang="en-US" dirty="0"/>
                        <a:t>590</a:t>
                      </a:r>
                    </a:p>
                  </a:txBody>
                  <a:tcPr>
                    <a:noFill/>
                  </a:tcPr>
                </a:tc>
                <a:extLst>
                  <a:ext uri="{0D108BD9-81ED-4DB2-BD59-A6C34878D82A}">
                    <a16:rowId xmlns:a16="http://schemas.microsoft.com/office/drawing/2014/main" val="10001"/>
                  </a:ext>
                </a:extLst>
              </a:tr>
              <a:tr h="370840">
                <a:tc>
                  <a:txBody>
                    <a:bodyPr/>
                    <a:lstStyle/>
                    <a:p>
                      <a:r>
                        <a:rPr lang="en-US" dirty="0"/>
                        <a:t>Country 2</a:t>
                      </a:r>
                    </a:p>
                  </a:txBody>
                  <a:tcPr>
                    <a:noFill/>
                  </a:tcPr>
                </a:tc>
                <a:tc>
                  <a:txBody>
                    <a:bodyPr/>
                    <a:lstStyle/>
                    <a:p>
                      <a:r>
                        <a:rPr lang="en-US" dirty="0"/>
                        <a:t>120</a:t>
                      </a:r>
                    </a:p>
                  </a:txBody>
                  <a:tcPr>
                    <a:noFill/>
                  </a:tcPr>
                </a:tc>
                <a:tc>
                  <a:txBody>
                    <a:bodyPr/>
                    <a:lstStyle/>
                    <a:p>
                      <a:r>
                        <a:rPr lang="en-US" dirty="0"/>
                        <a:t>279</a:t>
                      </a:r>
                    </a:p>
                  </a:txBody>
                  <a:tcPr>
                    <a:noFill/>
                  </a:tcPr>
                </a:tc>
                <a:tc>
                  <a:txBody>
                    <a:bodyPr/>
                    <a:lstStyle/>
                    <a:p>
                      <a:r>
                        <a:rPr lang="en-US" dirty="0"/>
                        <a:t>394</a:t>
                      </a:r>
                    </a:p>
                  </a:txBody>
                  <a:tcPr>
                    <a:noFill/>
                  </a:tcPr>
                </a:tc>
                <a:extLst>
                  <a:ext uri="{0D108BD9-81ED-4DB2-BD59-A6C34878D82A}">
                    <a16:rowId xmlns:a16="http://schemas.microsoft.com/office/drawing/2014/main" val="10002"/>
                  </a:ext>
                </a:extLst>
              </a:tr>
              <a:tr h="370840">
                <a:tc>
                  <a:txBody>
                    <a:bodyPr/>
                    <a:lstStyle/>
                    <a:p>
                      <a:r>
                        <a:rPr lang="en-US" dirty="0"/>
                        <a:t>Country 3</a:t>
                      </a:r>
                    </a:p>
                  </a:txBody>
                  <a:tcPr>
                    <a:noFill/>
                  </a:tcPr>
                </a:tc>
                <a:tc>
                  <a:txBody>
                    <a:bodyPr/>
                    <a:lstStyle/>
                    <a:p>
                      <a:r>
                        <a:rPr lang="en-US" dirty="0"/>
                        <a:t>115</a:t>
                      </a:r>
                    </a:p>
                  </a:txBody>
                  <a:tcPr>
                    <a:noFill/>
                  </a:tcPr>
                </a:tc>
                <a:tc>
                  <a:txBody>
                    <a:bodyPr/>
                    <a:lstStyle/>
                    <a:p>
                      <a:r>
                        <a:rPr lang="en-US" dirty="0"/>
                        <a:t>290</a:t>
                      </a:r>
                    </a:p>
                  </a:txBody>
                  <a:tcPr>
                    <a:noFill/>
                  </a:tcPr>
                </a:tc>
                <a:tc>
                  <a:txBody>
                    <a:bodyPr/>
                    <a:lstStyle/>
                    <a:p>
                      <a:r>
                        <a:rPr lang="en-US" dirty="0"/>
                        <a:t>123</a:t>
                      </a:r>
                    </a:p>
                  </a:txBody>
                  <a:tcPr>
                    <a:noFill/>
                  </a:tcPr>
                </a:tc>
                <a:extLst>
                  <a:ext uri="{0D108BD9-81ED-4DB2-BD59-A6C34878D82A}">
                    <a16:rowId xmlns:a16="http://schemas.microsoft.com/office/drawing/2014/main" val="10003"/>
                  </a:ext>
                </a:extLst>
              </a:tr>
              <a:tr h="370840">
                <a:tc>
                  <a:txBody>
                    <a:bodyPr/>
                    <a:lstStyle/>
                    <a:p>
                      <a:r>
                        <a:rPr lang="en-US" dirty="0"/>
                        <a:t>Country 4</a:t>
                      </a:r>
                    </a:p>
                  </a:txBody>
                  <a:tcPr>
                    <a:noFill/>
                  </a:tcPr>
                </a:tc>
                <a:tc>
                  <a:txBody>
                    <a:bodyPr/>
                    <a:lstStyle/>
                    <a:p>
                      <a:r>
                        <a:rPr lang="en-US" dirty="0"/>
                        <a:t>98</a:t>
                      </a:r>
                    </a:p>
                  </a:txBody>
                  <a:tcPr>
                    <a:noFill/>
                  </a:tcPr>
                </a:tc>
                <a:tc>
                  <a:txBody>
                    <a:bodyPr/>
                    <a:lstStyle/>
                    <a:p>
                      <a:r>
                        <a:rPr lang="en-US" dirty="0"/>
                        <a:t>209</a:t>
                      </a:r>
                    </a:p>
                  </a:txBody>
                  <a:tcPr>
                    <a:noFill/>
                  </a:tcPr>
                </a:tc>
                <a:tc>
                  <a:txBody>
                    <a:bodyPr/>
                    <a:lstStyle/>
                    <a:p>
                      <a:r>
                        <a:rPr lang="en-US" dirty="0"/>
                        <a:t>112</a:t>
                      </a:r>
                    </a:p>
                  </a:txBody>
                  <a:tcP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457200"/>
            <a:ext cx="7848600" cy="1143000"/>
          </a:xfrm>
        </p:spPr>
        <p:txBody>
          <a:bodyPr/>
          <a:lstStyle/>
          <a:p>
            <a:r>
              <a:rPr lang="en-US" b="1" dirty="0"/>
              <a:t>Accessing Array Elements</a:t>
            </a:r>
          </a:p>
        </p:txBody>
      </p:sp>
      <p:sp>
        <p:nvSpPr>
          <p:cNvPr id="9219" name="Rectangle 3"/>
          <p:cNvSpPr>
            <a:spLocks noGrp="1" noChangeArrowheads="1"/>
          </p:cNvSpPr>
          <p:nvPr>
            <p:ph idx="1"/>
          </p:nvPr>
        </p:nvSpPr>
        <p:spPr>
          <a:xfrm>
            <a:off x="304800" y="1752600"/>
            <a:ext cx="8294688" cy="4572000"/>
          </a:xfrm>
        </p:spPr>
        <p:txBody>
          <a:bodyPr/>
          <a:lstStyle/>
          <a:p>
            <a:r>
              <a:rPr lang="en-US"/>
              <a:t>Each element in an array is assigned a unique </a:t>
            </a:r>
            <a:r>
              <a:rPr lang="en-US" i="1"/>
              <a:t>subscript</a:t>
            </a:r>
            <a:r>
              <a:rPr lang="en-US"/>
              <a:t>.</a:t>
            </a:r>
          </a:p>
          <a:p>
            <a:r>
              <a:rPr lang="en-US"/>
              <a:t>Subscripts start at 0</a:t>
            </a:r>
          </a:p>
          <a:p>
            <a:endParaRPr lang="en-US"/>
          </a:p>
          <a:p>
            <a:endParaRPr lang="en-US"/>
          </a:p>
        </p:txBody>
      </p:sp>
      <p:graphicFrame>
        <p:nvGraphicFramePr>
          <p:cNvPr id="856068" name="Group 4"/>
          <p:cNvGraphicFramePr>
            <a:graphicFrameLocks noGrp="1"/>
          </p:cNvGraphicFramePr>
          <p:nvPr/>
        </p:nvGraphicFramePr>
        <p:xfrm>
          <a:off x="1524000" y="4633913"/>
          <a:ext cx="6096000" cy="396240"/>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0</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1</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2</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3</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108" charset="0"/>
                        </a:rPr>
                        <a:t>4</a:t>
                      </a: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56086" name="Group 22"/>
          <p:cNvGraphicFramePr>
            <a:graphicFrameLocks noGrp="1"/>
          </p:cNvGraphicFramePr>
          <p:nvPr/>
        </p:nvGraphicFramePr>
        <p:xfrm>
          <a:off x="1524000" y="5014913"/>
          <a:ext cx="6096000" cy="396240"/>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240" name="Text Box 36"/>
          <p:cNvSpPr txBox="1">
            <a:spLocks noChangeArrowheads="1"/>
          </p:cNvSpPr>
          <p:nvPr/>
        </p:nvSpPr>
        <p:spPr bwMode="auto">
          <a:xfrm>
            <a:off x="1447800" y="4267200"/>
            <a:ext cx="1397000" cy="396875"/>
          </a:xfrm>
          <a:prstGeom prst="rect">
            <a:avLst/>
          </a:prstGeom>
          <a:noFill/>
          <a:ln w="9525">
            <a:noFill/>
            <a:miter lim="800000"/>
            <a:headEnd/>
            <a:tailEnd/>
          </a:ln>
        </p:spPr>
        <p:txBody>
          <a:bodyPr>
            <a:spAutoFit/>
          </a:bodyPr>
          <a:lstStyle/>
          <a:p>
            <a:r>
              <a:rPr lang="en-US" sz="2000"/>
              <a:t>subscripts:</a:t>
            </a:r>
          </a:p>
        </p:txBody>
      </p:sp>
    </p:spTree>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TotalTime>
  <Words>4711</Words>
  <Application>Microsoft Office PowerPoint</Application>
  <PresentationFormat>On-screen Show (4:3)</PresentationFormat>
  <Paragraphs>626</Paragraphs>
  <Slides>83</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Arial</vt:lpstr>
      <vt:lpstr>Calibri</vt:lpstr>
      <vt:lpstr>Cambria</vt:lpstr>
      <vt:lpstr>Courier New</vt:lpstr>
      <vt:lpstr>1_Office Theme</vt:lpstr>
      <vt:lpstr>05: ARRAY</vt:lpstr>
      <vt:lpstr>PowerPoint Presentation</vt:lpstr>
      <vt:lpstr>Introduction</vt:lpstr>
      <vt:lpstr>Declaring an Array</vt:lpstr>
      <vt:lpstr>Array - Memory Layout</vt:lpstr>
      <vt:lpstr>Array Terminology</vt:lpstr>
      <vt:lpstr>Array Terminology</vt:lpstr>
      <vt:lpstr>Size Declarators</vt:lpstr>
      <vt:lpstr>Accessing Array Elements</vt:lpstr>
      <vt:lpstr>Accessing Array Elements</vt:lpstr>
      <vt:lpstr>Accessing Array Elements</vt:lpstr>
      <vt:lpstr>PowerPoint Presentation</vt:lpstr>
      <vt:lpstr>PowerPoint Presentation</vt:lpstr>
      <vt:lpstr>Accessing Array Contents</vt:lpstr>
      <vt:lpstr>Using a Loop to Step Through  an Array</vt:lpstr>
      <vt:lpstr>A Closer Look At the Loop</vt:lpstr>
      <vt:lpstr>Default Initialization</vt:lpstr>
      <vt:lpstr>PowerPoint Presentation</vt:lpstr>
      <vt:lpstr>No Bounds Checking in C++</vt:lpstr>
      <vt:lpstr>Example</vt:lpstr>
      <vt:lpstr>What the Code Does</vt:lpstr>
      <vt:lpstr>No Bounds Checking in C++</vt:lpstr>
      <vt:lpstr>Array Initialization</vt:lpstr>
      <vt:lpstr>Example</vt:lpstr>
      <vt:lpstr>Array Initialization</vt:lpstr>
      <vt:lpstr>Partial Array Initialization</vt:lpstr>
      <vt:lpstr>Implicit Array Sizing</vt:lpstr>
      <vt:lpstr>Initializing With a String</vt:lpstr>
      <vt:lpstr>PowerPoint Presentation</vt:lpstr>
      <vt:lpstr>Processing Array Contents</vt:lpstr>
      <vt:lpstr>Array Assignment</vt:lpstr>
      <vt:lpstr>Printing the Contents of an Array</vt:lpstr>
      <vt:lpstr>Printing the Contents of an Array</vt:lpstr>
      <vt:lpstr>Summing and Averaging Array Elements</vt:lpstr>
      <vt:lpstr>Finding the Highest Value in an Array</vt:lpstr>
      <vt:lpstr>Finding the Lowest Value in an Array</vt:lpstr>
      <vt:lpstr>Partially-Filled Arrays</vt:lpstr>
      <vt:lpstr>Comparing Arrays</vt:lpstr>
      <vt:lpstr>In-Class Exercise</vt:lpstr>
      <vt:lpstr>In-Class Exercise</vt:lpstr>
      <vt:lpstr>In-Class Exercise</vt:lpstr>
      <vt:lpstr>Using Parallel Arrays</vt:lpstr>
      <vt:lpstr>Parallel Array Example</vt:lpstr>
      <vt:lpstr>PowerPoint Presentation</vt:lpstr>
      <vt:lpstr>PowerPoint Presentation</vt:lpstr>
      <vt:lpstr>PowerPoint Presentation</vt:lpstr>
      <vt:lpstr>PowerPoint Presentation</vt:lpstr>
      <vt:lpstr>In-Class Exercise</vt:lpstr>
      <vt:lpstr>Arrays as Function Arguments</vt:lpstr>
      <vt:lpstr>Arrays as Function Arguments</vt:lpstr>
      <vt:lpstr>PowerPoint Presentation</vt:lpstr>
      <vt:lpstr>PowerPoint Presentation</vt:lpstr>
      <vt:lpstr>Modifying Arrays in Functions</vt:lpstr>
      <vt:lpstr>PowerPoint Presentation</vt:lpstr>
      <vt:lpstr>In-Class Exercise</vt:lpstr>
      <vt:lpstr>In-Class Exercise</vt:lpstr>
      <vt:lpstr>In-Class Exercise</vt:lpstr>
      <vt:lpstr>In-Class Exercise</vt:lpstr>
      <vt:lpstr>In-Class Exercise</vt:lpstr>
      <vt:lpstr>In-Class Exercise</vt:lpstr>
      <vt:lpstr>Two-Dimensional Arrays</vt:lpstr>
      <vt:lpstr>Two-Dimensional Array Representation</vt:lpstr>
      <vt:lpstr>PowerPoint Presentation</vt:lpstr>
      <vt:lpstr>PowerPoint Presentation</vt:lpstr>
      <vt:lpstr>PowerPoint Presentation</vt:lpstr>
      <vt:lpstr>2D Array Initialization</vt:lpstr>
      <vt:lpstr>Two-Dimensional Array as Parameter, Argument</vt:lpstr>
      <vt:lpstr>Example – The showArray Function from Program 7-19</vt:lpstr>
      <vt:lpstr>How showArray is Called</vt:lpstr>
      <vt:lpstr>Summing All the Elements in a Two-Dimensional Array</vt:lpstr>
      <vt:lpstr>Summing All the Elements in a Two-Dimensional Array</vt:lpstr>
      <vt:lpstr>Summing the Rows of a Two-Dimensional Array</vt:lpstr>
      <vt:lpstr>Summing the Rows of a Two-Dimensional Array</vt:lpstr>
      <vt:lpstr>Summing the Columns of a Two-Dimensional Array</vt:lpstr>
      <vt:lpstr>Summing the Columns of a Two-Dimensional Array</vt:lpstr>
      <vt:lpstr>Array of Strings</vt:lpstr>
      <vt:lpstr>PowerPoint Presentation</vt:lpstr>
      <vt:lpstr>PowerPoint Presentation</vt:lpstr>
      <vt:lpstr>Arrays with Three or More Dimensions</vt:lpstr>
      <vt:lpstr>PowerPoint Presentation</vt:lpstr>
      <vt:lpstr>PowerPoint Presentation</vt:lpstr>
      <vt:lpstr>In-Class Exercise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syamalia kamal</cp:lastModifiedBy>
  <cp:revision>48</cp:revision>
  <dcterms:created xsi:type="dcterms:W3CDTF">2014-02-24T04:16:52Z</dcterms:created>
  <dcterms:modified xsi:type="dcterms:W3CDTF">2020-12-30T14:06:55Z</dcterms:modified>
</cp:coreProperties>
</file>