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9.jpg" ContentType="image/pn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0" r:id="rId3"/>
    <p:sldId id="257" r:id="rId4"/>
    <p:sldId id="258" r:id="rId5"/>
    <p:sldId id="259" r:id="rId6"/>
    <p:sldId id="271" r:id="rId7"/>
    <p:sldId id="270" r:id="rId8"/>
    <p:sldId id="268" r:id="rId9"/>
    <p:sldId id="267" r:id="rId10"/>
    <p:sldId id="261" r:id="rId11"/>
    <p:sldId id="279" r:id="rId12"/>
    <p:sldId id="265" r:id="rId13"/>
    <p:sldId id="264" r:id="rId14"/>
    <p:sldId id="269" r:id="rId15"/>
    <p:sldId id="278" r:id="rId16"/>
    <p:sldId id="276" r:id="rId17"/>
    <p:sldId id="272" r:id="rId18"/>
    <p:sldId id="273" r:id="rId19"/>
    <p:sldId id="274" r:id="rId20"/>
    <p:sldId id="275" r:id="rId21"/>
    <p:sldId id="277" r:id="rId22"/>
    <p:sldId id="26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82DA"/>
    <a:srgbClr val="7F9E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44" autoAdjust="0"/>
    <p:restoredTop sz="94660"/>
  </p:normalViewPr>
  <p:slideViewPr>
    <p:cSldViewPr snapToGrid="0">
      <p:cViewPr varScale="1">
        <p:scale>
          <a:sx n="58" d="100"/>
          <a:sy n="58" d="100"/>
        </p:scale>
        <p:origin x="67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3DB53-F8EB-4487-908F-2966F8F8F538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B1CAD4-BDFD-48DB-B320-894B227494C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3887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B1CAD4-BDFD-48DB-B320-894B227494CE}" type="slidenum">
              <a:rPr lang="en-MY" smtClean="0"/>
              <a:t>10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24247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57A86-EAD8-4B24-BD34-DD7344D10948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041CB-EA68-4E7A-B3EE-9F4A797628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65606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57A86-EAD8-4B24-BD34-DD7344D10948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041CB-EA68-4E7A-B3EE-9F4A797628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20723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57A86-EAD8-4B24-BD34-DD7344D10948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041CB-EA68-4E7A-B3EE-9F4A797628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25245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57A86-EAD8-4B24-BD34-DD7344D10948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041CB-EA68-4E7A-B3EE-9F4A797628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30476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57A86-EAD8-4B24-BD34-DD7344D10948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041CB-EA68-4E7A-B3EE-9F4A797628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14403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57A86-EAD8-4B24-BD34-DD7344D10948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041CB-EA68-4E7A-B3EE-9F4A797628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33362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57A86-EAD8-4B24-BD34-DD7344D10948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041CB-EA68-4E7A-B3EE-9F4A797628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46070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57A86-EAD8-4B24-BD34-DD7344D10948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041CB-EA68-4E7A-B3EE-9F4A797628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90940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57A86-EAD8-4B24-BD34-DD7344D10948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041CB-EA68-4E7A-B3EE-9F4A797628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29934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57A86-EAD8-4B24-BD34-DD7344D10948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041CB-EA68-4E7A-B3EE-9F4A797628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74090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57A86-EAD8-4B24-BD34-DD7344D10948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041CB-EA68-4E7A-B3EE-9F4A797628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96305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57A86-EAD8-4B24-BD34-DD7344D10948}" type="datetimeFigureOut">
              <a:rPr lang="en-MY" smtClean="0"/>
              <a:t>19/3/2019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041CB-EA68-4E7A-B3EE-9F4A7976284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48729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r="-19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241" y="775122"/>
            <a:ext cx="9144000" cy="2387600"/>
          </a:xfrm>
        </p:spPr>
        <p:txBody>
          <a:bodyPr>
            <a:normAutofit/>
          </a:bodyPr>
          <a:lstStyle/>
          <a:p>
            <a:r>
              <a:rPr lang="en-MY" sz="4800" b="1" dirty="0" smtClean="0"/>
              <a:t>AVERAGE TIME SPENT DAILY ON </a:t>
            </a:r>
            <a:br>
              <a:rPr lang="en-MY" sz="4800" b="1" dirty="0" smtClean="0"/>
            </a:br>
            <a:r>
              <a:rPr lang="en-MY" sz="4800" b="1" dirty="0" smtClean="0"/>
              <a:t>SOCIAL MEDIA</a:t>
            </a:r>
            <a:endParaRPr lang="en-MY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96770" y="3070124"/>
            <a:ext cx="10432648" cy="2847974"/>
          </a:xfrm>
          <a:noFill/>
        </p:spPr>
        <p:txBody>
          <a:bodyPr/>
          <a:lstStyle/>
          <a:p>
            <a:pPr algn="l"/>
            <a:r>
              <a:rPr lang="en-MY" dirty="0" smtClean="0"/>
              <a:t>                                       </a:t>
            </a:r>
            <a:r>
              <a:rPr lang="en-MY" b="1" dirty="0" smtClean="0"/>
              <a:t>Group Member:</a:t>
            </a:r>
          </a:p>
          <a:p>
            <a:pPr algn="l"/>
            <a:endParaRPr lang="en-MY" b="1" dirty="0" smtClean="0">
              <a:solidFill>
                <a:schemeClr val="bg1"/>
              </a:solidFill>
            </a:endParaRPr>
          </a:p>
          <a:p>
            <a:pPr algn="l"/>
            <a:endParaRPr lang="en-MY" b="1" dirty="0" smtClean="0">
              <a:solidFill>
                <a:schemeClr val="bg1"/>
              </a:solidFill>
            </a:endParaRPr>
          </a:p>
          <a:p>
            <a:pPr algn="l"/>
            <a:endParaRPr lang="en-MY" b="1" dirty="0" smtClean="0"/>
          </a:p>
          <a:p>
            <a:pPr algn="l"/>
            <a:r>
              <a:rPr lang="en-MY" b="1" dirty="0" smtClean="0"/>
              <a:t>                                       </a:t>
            </a:r>
          </a:p>
          <a:p>
            <a:pPr algn="l"/>
            <a:r>
              <a:rPr lang="en-MY" b="1" dirty="0" smtClean="0"/>
              <a:t>                                       Lecturer: Assoc. Prof Dr </a:t>
            </a:r>
            <a:r>
              <a:rPr lang="en-MY" b="1" dirty="0" err="1" smtClean="0"/>
              <a:t>Azlan</a:t>
            </a:r>
            <a:r>
              <a:rPr lang="en-MY" b="1" dirty="0" smtClean="0"/>
              <a:t> bin </a:t>
            </a:r>
            <a:r>
              <a:rPr lang="en-MY" b="1" dirty="0" err="1" smtClean="0"/>
              <a:t>Mohd</a:t>
            </a:r>
            <a:r>
              <a:rPr lang="en-MY" b="1" dirty="0" smtClean="0"/>
              <a:t> Zain</a:t>
            </a:r>
            <a:endParaRPr lang="en-MY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413" y="601209"/>
            <a:ext cx="2825864" cy="1181203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980688"/>
              </p:ext>
            </p:extLst>
          </p:nvPr>
        </p:nvGraphicFramePr>
        <p:xfrm>
          <a:off x="4717792" y="3067290"/>
          <a:ext cx="5395636" cy="23477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95636"/>
              </a:tblGrid>
              <a:tr h="47263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MY" sz="2000" dirty="0">
                          <a:solidFill>
                            <a:schemeClr val="tx1"/>
                          </a:solidFill>
                          <a:effectLst/>
                        </a:rPr>
                        <a:t>How </a:t>
                      </a:r>
                      <a:r>
                        <a:rPr lang="en-MY" sz="2000" dirty="0" err="1">
                          <a:solidFill>
                            <a:schemeClr val="tx1"/>
                          </a:solidFill>
                          <a:effectLst/>
                        </a:rPr>
                        <a:t>Kah</a:t>
                      </a:r>
                      <a:r>
                        <a:rPr lang="en-MY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MY" sz="2000" dirty="0" err="1">
                          <a:solidFill>
                            <a:schemeClr val="tx1"/>
                          </a:solidFill>
                          <a:effectLst/>
                        </a:rPr>
                        <a:t>Hui</a:t>
                      </a:r>
                      <a:r>
                        <a:rPr lang="en-MY" sz="2000" dirty="0">
                          <a:solidFill>
                            <a:schemeClr val="tx1"/>
                          </a:solidFill>
                          <a:effectLst/>
                        </a:rPr>
                        <a:t>                           – A18CS0074</a:t>
                      </a:r>
                      <a:endParaRPr lang="en-MY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47263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MY" sz="2000" dirty="0" smtClean="0">
                          <a:solidFill>
                            <a:schemeClr val="tx1"/>
                          </a:solidFill>
                          <a:effectLst/>
                        </a:rPr>
                        <a:t>2.     Lee </a:t>
                      </a:r>
                      <a:r>
                        <a:rPr lang="en-MY" sz="2000" dirty="0">
                          <a:solidFill>
                            <a:schemeClr val="tx1"/>
                          </a:solidFill>
                          <a:effectLst/>
                        </a:rPr>
                        <a:t>Huey </a:t>
                      </a:r>
                      <a:r>
                        <a:rPr lang="en-MY" sz="2000" dirty="0" err="1">
                          <a:solidFill>
                            <a:schemeClr val="tx1"/>
                          </a:solidFill>
                          <a:effectLst/>
                        </a:rPr>
                        <a:t>Miin</a:t>
                      </a:r>
                      <a:r>
                        <a:rPr lang="en-MY" sz="2000" dirty="0">
                          <a:solidFill>
                            <a:schemeClr val="tx1"/>
                          </a:solidFill>
                          <a:effectLst/>
                        </a:rPr>
                        <a:t>                         – A18CS0096</a:t>
                      </a:r>
                      <a:endParaRPr lang="en-MY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47263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MY" sz="2000" dirty="0" smtClean="0">
                          <a:solidFill>
                            <a:schemeClr val="tx1"/>
                          </a:solidFill>
                          <a:effectLst/>
                        </a:rPr>
                        <a:t>3.     Leong </a:t>
                      </a:r>
                      <a:r>
                        <a:rPr lang="en-MY" sz="2000" dirty="0" err="1">
                          <a:solidFill>
                            <a:schemeClr val="tx1"/>
                          </a:solidFill>
                          <a:effectLst/>
                        </a:rPr>
                        <a:t>Wai</a:t>
                      </a:r>
                      <a:r>
                        <a:rPr lang="en-MY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MY" sz="2000" dirty="0" err="1">
                          <a:solidFill>
                            <a:schemeClr val="tx1"/>
                          </a:solidFill>
                          <a:effectLst/>
                        </a:rPr>
                        <a:t>Yui</a:t>
                      </a:r>
                      <a:r>
                        <a:rPr lang="en-MY" sz="2000" dirty="0">
                          <a:solidFill>
                            <a:schemeClr val="tx1"/>
                          </a:solidFill>
                          <a:effectLst/>
                        </a:rPr>
                        <a:t>                        – A18CS0097</a:t>
                      </a:r>
                      <a:endParaRPr lang="en-MY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MY" sz="2000" dirty="0" smtClean="0">
                          <a:solidFill>
                            <a:schemeClr val="tx1"/>
                          </a:solidFill>
                          <a:effectLst/>
                        </a:rPr>
                        <a:t>4.</a:t>
                      </a:r>
                      <a:r>
                        <a:rPr lang="en-MY" sz="2000" baseline="0" dirty="0" smtClean="0">
                          <a:solidFill>
                            <a:schemeClr val="tx1"/>
                          </a:solidFill>
                          <a:effectLst/>
                        </a:rPr>
                        <a:t>    </a:t>
                      </a:r>
                      <a:r>
                        <a:rPr lang="en-MY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Nur</a:t>
                      </a:r>
                      <a:r>
                        <a:rPr lang="en-MY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MY" sz="2000" dirty="0" err="1">
                          <a:solidFill>
                            <a:schemeClr val="tx1"/>
                          </a:solidFill>
                          <a:effectLst/>
                        </a:rPr>
                        <a:t>Hidayu</a:t>
                      </a:r>
                      <a:r>
                        <a:rPr lang="en-MY" sz="2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MY" sz="2000" dirty="0" err="1">
                          <a:solidFill>
                            <a:schemeClr val="tx1"/>
                          </a:solidFill>
                          <a:effectLst/>
                        </a:rPr>
                        <a:t>binti</a:t>
                      </a:r>
                      <a:r>
                        <a:rPr lang="en-MY" sz="2000" dirty="0">
                          <a:solidFill>
                            <a:schemeClr val="tx1"/>
                          </a:solidFill>
                          <a:effectLst/>
                        </a:rPr>
                        <a:t> Mohamed    –A18CS0193</a:t>
                      </a:r>
                      <a:endParaRPr lang="en-MY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  <a:tr h="47263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MY" sz="2000" dirty="0" smtClean="0">
                          <a:solidFill>
                            <a:schemeClr val="tx1"/>
                          </a:solidFill>
                          <a:effectLst/>
                        </a:rPr>
                        <a:t>5.    Yap </a:t>
                      </a:r>
                      <a:r>
                        <a:rPr lang="en-MY" sz="2000" dirty="0" err="1">
                          <a:solidFill>
                            <a:schemeClr val="tx1"/>
                          </a:solidFill>
                          <a:effectLst/>
                        </a:rPr>
                        <a:t>Xin</a:t>
                      </a:r>
                      <a:r>
                        <a:rPr lang="en-MY" sz="2000" dirty="0">
                          <a:solidFill>
                            <a:schemeClr val="tx1"/>
                          </a:solidFill>
                          <a:effectLst/>
                        </a:rPr>
                        <a:t> Yin                           – A18CS0276</a:t>
                      </a:r>
                      <a:endParaRPr lang="en-MY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3002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MY" dirty="0" smtClean="0"/>
              <a:t>Period of students access social media</a:t>
            </a:r>
            <a:endParaRPr lang="en-MY" dirty="0"/>
          </a:p>
        </p:txBody>
      </p:sp>
      <p:sp>
        <p:nvSpPr>
          <p:cNvPr id="9" name="TextBox 8"/>
          <p:cNvSpPr txBox="1"/>
          <p:nvPr/>
        </p:nvSpPr>
        <p:spPr>
          <a:xfrm>
            <a:off x="849775" y="1690689"/>
            <a:ext cx="8047297" cy="295465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800" dirty="0" smtClean="0"/>
              <a:t>Determine the period that the respondents spent on social media.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800" dirty="0" smtClean="0"/>
              <a:t>Conclusion: 95% of student access social media when they are </a:t>
            </a:r>
          </a:p>
          <a:p>
            <a:r>
              <a:rPr lang="en-MY" sz="2800" dirty="0" smtClean="0"/>
              <a:t>free and only 5% of the students access social media while at school/work.</a:t>
            </a:r>
          </a:p>
          <a:p>
            <a:endParaRPr lang="en-MY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32422"/>
            <a:ext cx="9640557" cy="2259881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833" y="1690688"/>
            <a:ext cx="3992331" cy="3992331"/>
          </a:xfrm>
        </p:spPr>
      </p:pic>
    </p:spTree>
    <p:extLst>
      <p:ext uri="{BB962C8B-B14F-4D97-AF65-F5344CB8AC3E}">
        <p14:creationId xmlns:p14="http://schemas.microsoft.com/office/powerpoint/2010/main" val="3685546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MY" dirty="0" smtClean="0"/>
              <a:t>Frequency of UTM students posting on social media</a:t>
            </a:r>
            <a:endParaRPr lang="en-MY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3191"/>
            <a:ext cx="9439275" cy="27813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726" y="819944"/>
            <a:ext cx="4572000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2852" y="1581742"/>
            <a:ext cx="6246223" cy="255454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MY" sz="3200" dirty="0" smtClean="0"/>
              <a:t>Conclusion: The interval of posting on social media between 40 to 50 days shows the highest frequency of UTM students posting on social media.</a:t>
            </a:r>
            <a:endParaRPr lang="en-MY" sz="3200" dirty="0"/>
          </a:p>
        </p:txBody>
      </p:sp>
    </p:spTree>
    <p:extLst>
      <p:ext uri="{BB962C8B-B14F-4D97-AF65-F5344CB8AC3E}">
        <p14:creationId xmlns:p14="http://schemas.microsoft.com/office/powerpoint/2010/main" val="2963792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389" y="376699"/>
            <a:ext cx="10515600" cy="1325563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MY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 spent on social media per day</a:t>
            </a:r>
            <a:endParaRPr lang="en-MY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0389" y="1702262"/>
            <a:ext cx="5104436" cy="440120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 the time spent by students </a:t>
            </a:r>
          </a:p>
          <a:p>
            <a:r>
              <a:rPr lang="en-MY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 social media per day.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Conclusion: Most of the student(6)  spent 240</a:t>
            </a:r>
          </a:p>
          <a:p>
            <a:r>
              <a:rPr lang="en-MY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 270 minutes on social media per day and the</a:t>
            </a:r>
          </a:p>
          <a:p>
            <a:r>
              <a:rPr lang="en-MY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time spent for 30 to 60 minutes  on social </a:t>
            </a:r>
          </a:p>
          <a:p>
            <a:r>
              <a:rPr lang="en-MY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media have only 2 respondents.</a:t>
            </a:r>
            <a:endParaRPr lang="en-MY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593" y="1793702"/>
            <a:ext cx="8635429" cy="3659525"/>
          </a:xfrm>
          <a:solidFill>
            <a:schemeClr val="accent5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945147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87349"/>
            <a:ext cx="10515600" cy="1325563"/>
          </a:xfrm>
          <a:solidFill>
            <a:srgbClr val="B482DA"/>
          </a:solidFill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MY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 spend on social media</a:t>
            </a:r>
            <a:endParaRPr lang="en-MY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712912"/>
            <a:ext cx="5770944" cy="4351338"/>
          </a:xfrm>
          <a:solidFill>
            <a:srgbClr val="B482DA"/>
          </a:solidFill>
        </p:spPr>
        <p:txBody>
          <a:bodyPr/>
          <a:lstStyle/>
          <a:p>
            <a:r>
              <a:rPr lang="en-MY" dirty="0" smtClean="0"/>
              <a:t>Determine the total time spend on </a:t>
            </a:r>
          </a:p>
          <a:p>
            <a:pPr marL="0" indent="0">
              <a:buNone/>
            </a:pPr>
            <a:r>
              <a:rPr lang="en-MY" dirty="0" smtClean="0"/>
              <a:t>social media by respondents.</a:t>
            </a:r>
          </a:p>
          <a:p>
            <a:pPr marL="0" indent="0">
              <a:buNone/>
            </a:pPr>
            <a:r>
              <a:rPr lang="en-MY" dirty="0" smtClean="0"/>
              <a:t>Conclusions: No outlier in the boxplot.</a:t>
            </a:r>
          </a:p>
          <a:p>
            <a:pPr marL="0" indent="0">
              <a:buNone/>
            </a:pPr>
            <a:r>
              <a:rPr lang="en-MY" dirty="0"/>
              <a:t> </a:t>
            </a:r>
            <a:r>
              <a:rPr lang="en-MY" dirty="0" smtClean="0"/>
              <a:t>                      Q1=90||Q2=180||Q3=240||IQR=150</a:t>
            </a:r>
          </a:p>
          <a:p>
            <a:endParaRPr lang="en-MY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821143"/>
            <a:ext cx="10046825" cy="20368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892" y="1577502"/>
            <a:ext cx="4622157" cy="462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715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4586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en-MY" dirty="0" smtClean="0"/>
              <a:t>Amount of Time spent on social media(Times)</a:t>
            </a:r>
            <a:endParaRPr lang="en-MY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462" y="1617970"/>
            <a:ext cx="4351338" cy="4351338"/>
          </a:xfrm>
        </p:spPr>
      </p:pic>
      <p:sp>
        <p:nvSpPr>
          <p:cNvPr id="5" name="TextBox 4"/>
          <p:cNvSpPr txBox="1"/>
          <p:nvPr/>
        </p:nvSpPr>
        <p:spPr>
          <a:xfrm>
            <a:off x="838199" y="1269712"/>
            <a:ext cx="6313010" cy="397031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MY" sz="3600" dirty="0" smtClean="0"/>
              <a:t>Conclusions: The highest frequency of amount of time spent on social media is 12times which have 12 of the respondents and the lowest frequency is 1 times (none of the student)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285" y="4727428"/>
            <a:ext cx="6045835" cy="229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771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9463"/>
          </a:xfrm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MY" dirty="0" smtClean="0">
                <a:latin typeface="Algerian" panose="04020705040A02060702" pitchFamily="82" charset="0"/>
              </a:rPr>
              <a:t>Conclusion</a:t>
            </a:r>
            <a:endParaRPr lang="en-MY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35062"/>
            <a:ext cx="10515600" cy="4351338"/>
          </a:xfrm>
        </p:spPr>
        <p:txBody>
          <a:bodyPr>
            <a:normAutofit/>
          </a:bodyPr>
          <a:lstStyle/>
          <a:p>
            <a:r>
              <a:rPr lang="en-MY" sz="3600" dirty="0" smtClean="0"/>
              <a:t>From this project, we conclude that</a:t>
            </a:r>
          </a:p>
          <a:p>
            <a:pPr lvl="1"/>
            <a:r>
              <a:rPr lang="en-MY" sz="2800" dirty="0" smtClean="0"/>
              <a:t>Most of the students access social media when they are free.</a:t>
            </a:r>
          </a:p>
          <a:p>
            <a:pPr lvl="1"/>
            <a:r>
              <a:rPr lang="en-MY" sz="2800" dirty="0" smtClean="0"/>
              <a:t>Most of the students spend average total 240 to 270 minutes on social media.</a:t>
            </a:r>
          </a:p>
          <a:p>
            <a:pPr lvl="1"/>
            <a:r>
              <a:rPr lang="en-MY" sz="2800" dirty="0" smtClean="0"/>
              <a:t>The favourite social media within UTM students is </a:t>
            </a:r>
            <a:r>
              <a:rPr lang="en-MY" sz="2800" dirty="0" err="1" smtClean="0"/>
              <a:t>Instagram</a:t>
            </a:r>
            <a:r>
              <a:rPr lang="en-MY" sz="2800" dirty="0" smtClean="0"/>
              <a:t>.</a:t>
            </a:r>
          </a:p>
          <a:p>
            <a:pPr lvl="1"/>
            <a:r>
              <a:rPr lang="en-MY" sz="2800" dirty="0" smtClean="0"/>
              <a:t>Most of the UTM students have 4 accounts on social media.</a:t>
            </a:r>
          </a:p>
          <a:p>
            <a:endParaRPr lang="en-MY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665" y="4036913"/>
            <a:ext cx="6837218" cy="282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352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703560" cy="4572635"/>
          </a:xfrm>
        </p:spPr>
        <p:txBody>
          <a:bodyPr>
            <a:normAutofit/>
          </a:bodyPr>
          <a:lstStyle/>
          <a:p>
            <a:pPr algn="r"/>
            <a:r>
              <a:rPr lang="en-MY" sz="8800" b="1" dirty="0" smtClean="0">
                <a:latin typeface="Arial Black" panose="020B0A04020102020204" pitchFamily="34" charset="0"/>
              </a:rPr>
              <a:t>Appendix</a:t>
            </a:r>
            <a:endParaRPr lang="en-MY" sz="88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2528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4640" y="0"/>
            <a:ext cx="6715760" cy="671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241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440" y="28734"/>
            <a:ext cx="6868160" cy="6868160"/>
          </a:xfrm>
        </p:spPr>
      </p:pic>
    </p:spTree>
    <p:extLst>
      <p:ext uri="{BB962C8B-B14F-4D97-AF65-F5344CB8AC3E}">
        <p14:creationId xmlns:p14="http://schemas.microsoft.com/office/powerpoint/2010/main" val="2084563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850" y="211614"/>
            <a:ext cx="6188869" cy="6188869"/>
          </a:xfrm>
        </p:spPr>
      </p:pic>
    </p:spTree>
    <p:extLst>
      <p:ext uri="{BB962C8B-B14F-4D97-AF65-F5344CB8AC3E}">
        <p14:creationId xmlns:p14="http://schemas.microsoft.com/office/powerpoint/2010/main" val="1819255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75715"/>
            <a:ext cx="10296646" cy="949910"/>
          </a:xfrm>
          <a:solidFill>
            <a:srgbClr val="7F9ED7"/>
          </a:solidFill>
        </p:spPr>
        <p:txBody>
          <a:bodyPr/>
          <a:lstStyle/>
          <a:p>
            <a:r>
              <a:rPr lang="en-MY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</a:t>
            </a:r>
            <a:endParaRPr lang="en-MY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296646" cy="3984866"/>
          </a:xfrm>
          <a:solidFill>
            <a:srgbClr val="7F9ED7"/>
          </a:solidFill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media is the collective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online communications channels dedicated to community-based input, interaction, content-sharing and collaboration. </a:t>
            </a:r>
          </a:p>
          <a:p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Nowadays, social media plays an important role in daily life. Most of the students use social media according to the requirement of students everyday</a:t>
            </a:r>
            <a:r>
              <a:rPr lang="en-MY" dirty="0" smtClean="0"/>
              <a:t>.</a:t>
            </a:r>
            <a:endParaRPr lang="en-MY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7150" y="3970116"/>
            <a:ext cx="1840375" cy="184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2218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480" y="-32226"/>
            <a:ext cx="6604000" cy="66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199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641" y="162560"/>
            <a:ext cx="6695440" cy="669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1554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38087" y="4942390"/>
            <a:ext cx="7639292" cy="1436049"/>
          </a:xfrm>
          <a:blipFill>
            <a:blip r:embed="rId3"/>
            <a:tile tx="0" ty="0" sx="100000" sy="100000" flip="none" algn="tl"/>
          </a:blipFill>
          <a:effectLst>
            <a:glow rad="127000">
              <a:schemeClr val="accent1">
                <a:alpha val="2000"/>
              </a:schemeClr>
            </a:glow>
          </a:effectLst>
        </p:spPr>
        <p:txBody>
          <a:bodyPr>
            <a:noAutofit/>
          </a:bodyPr>
          <a:lstStyle/>
          <a:p>
            <a:pPr algn="ctr"/>
            <a:r>
              <a:rPr lang="en-MY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MY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696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568" y="532436"/>
            <a:ext cx="10099876" cy="1432086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7568" y="1964521"/>
            <a:ext cx="10099876" cy="2908421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MY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Purpose of the project</a:t>
            </a:r>
          </a:p>
          <a:p>
            <a:pPr lvl="1"/>
            <a:r>
              <a:rPr lang="en-MY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investigate the average time spent daily on social media among </a:t>
            </a:r>
            <a:r>
              <a:rPr lang="en-MY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Utm</a:t>
            </a:r>
            <a:r>
              <a:rPr lang="en-MY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student.</a:t>
            </a:r>
          </a:p>
          <a:p>
            <a:pPr lvl="1"/>
            <a:r>
              <a:rPr lang="en-MY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 the factor on spending time on social media.</a:t>
            </a:r>
          </a:p>
          <a:p>
            <a:pPr lvl="1"/>
            <a:r>
              <a:rPr lang="en-MY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 the effect on spending time on social media.</a:t>
            </a:r>
          </a:p>
          <a:p>
            <a:pPr lvl="1"/>
            <a:endParaRPr lang="en-MY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MY" dirty="0" smtClean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204647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554" y="1690688"/>
            <a:ext cx="7534154" cy="3966198"/>
          </a:xfrm>
        </p:spPr>
        <p:txBody>
          <a:bodyPr>
            <a:normAutofit/>
          </a:bodyPr>
          <a:lstStyle/>
          <a:p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Population: The student in University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Malaysia.</a:t>
            </a:r>
          </a:p>
          <a:p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Sample: Student from School of Computing in University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Malaysia.</a:t>
            </a:r>
          </a:p>
          <a:p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 to the rubric and note that given by lecturer.</a:t>
            </a:r>
          </a:p>
          <a:p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Prepare the suitable questions for survey. </a:t>
            </a:r>
            <a:endParaRPr lang="en-MY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that, we send the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form via </a:t>
            </a:r>
            <a:r>
              <a:rPr lang="en-MY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group to collect the data from the student.</a:t>
            </a:r>
          </a:p>
          <a:p>
            <a:endParaRPr lang="en-MY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708" y="3113590"/>
            <a:ext cx="4321030" cy="322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034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25683" y="396738"/>
            <a:ext cx="10515600" cy="857123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marL="742950" indent="-742950">
              <a:buFont typeface="Wingdings" panose="05000000000000000000" pitchFamily="2" charset="2"/>
              <a:buChar char="Ø"/>
            </a:pPr>
            <a:r>
              <a:rPr lang="en-MY" sz="6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Gender</a:t>
            </a:r>
            <a:r>
              <a:rPr lang="en-MY" sz="1800" dirty="0" smtClean="0"/>
              <a:t/>
            </a:r>
            <a:br>
              <a:rPr lang="en-MY" sz="1800" dirty="0" smtClean="0"/>
            </a:br>
            <a:r>
              <a:rPr lang="en-MY" sz="1800" dirty="0" smtClean="0"/>
              <a:t>.</a:t>
            </a:r>
            <a:endParaRPr lang="en-MY" sz="1800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525683" y="1253861"/>
            <a:ext cx="10515600" cy="4351338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Gender is collected in nominal form.</a:t>
            </a:r>
          </a:p>
          <a:p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Gender is presented in pie chart form.</a:t>
            </a:r>
          </a:p>
          <a:p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Purpose: To know the gender of respondents.</a:t>
            </a:r>
          </a:p>
          <a:p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Conclusion: 67.5% of respondents are female </a:t>
            </a:r>
          </a:p>
          <a:p>
            <a:pPr marL="0" indent="0">
              <a:buNone/>
            </a:pPr>
            <a:r>
              <a:rPr lang="en-MY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32.5% of respondents are male</a:t>
            </a:r>
            <a:r>
              <a:rPr lang="en-MY" dirty="0" smtClean="0"/>
              <a:t>.</a:t>
            </a:r>
            <a:endParaRPr lang="en-MY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479" y="35945"/>
            <a:ext cx="4239229" cy="423922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9776"/>
            <a:ext cx="8507887" cy="295333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089237" y="6453784"/>
            <a:ext cx="1694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 smtClean="0"/>
              <a:t>R Program Code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8326303" y="3500443"/>
            <a:ext cx="2111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MY" dirty="0" smtClean="0"/>
              <a:t>Pie Chart for Gender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221917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MY" dirty="0" smtClean="0"/>
              <a:t>Age</a:t>
            </a:r>
            <a:endParaRPr lang="en-MY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662" y="-145415"/>
            <a:ext cx="4351338" cy="4351338"/>
          </a:xfrm>
          <a:solidFill>
            <a:schemeClr val="accent1">
              <a:lumMod val="40000"/>
              <a:lumOff val="60000"/>
            </a:schemeClr>
          </a:solidFill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1" y="3620159"/>
            <a:ext cx="8544560" cy="323784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8200" y="1424812"/>
            <a:ext cx="6289040" cy="224676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MY" sz="2800" dirty="0" smtClean="0"/>
              <a:t>Determine the age of the respondents.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MY" sz="2800" dirty="0" smtClean="0"/>
              <a:t>Conclusion: Most of the respondents are 20 years old .Least number of respondents are between 23 and 24 years old.</a:t>
            </a:r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3966198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7115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MY" dirty="0" smtClean="0"/>
              <a:t>Course</a:t>
            </a:r>
            <a:endParaRPr lang="en-MY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0" y="412468"/>
            <a:ext cx="4351338" cy="4351338"/>
          </a:xfrm>
          <a:solidFill>
            <a:schemeClr val="accent4">
              <a:lumMod val="40000"/>
              <a:lumOff val="60000"/>
            </a:schemeClr>
          </a:solidFill>
        </p:spPr>
      </p:pic>
      <p:sp>
        <p:nvSpPr>
          <p:cNvPr id="5" name="TextBox 4"/>
          <p:cNvSpPr txBox="1"/>
          <p:nvPr/>
        </p:nvSpPr>
        <p:spPr>
          <a:xfrm>
            <a:off x="838199" y="1120510"/>
            <a:ext cx="6273801" cy="26776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800" dirty="0" smtClean="0"/>
              <a:t>Determine the course of the respondents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800" dirty="0" smtClean="0"/>
              <a:t>Conclusion: Most of the respondents </a:t>
            </a:r>
          </a:p>
          <a:p>
            <a:r>
              <a:rPr lang="en-MY" sz="2800" dirty="0" smtClean="0"/>
              <a:t>are from SCSV and three of the courses have same number of respondents which are SCSP, SCSB and SCSR.</a:t>
            </a:r>
            <a:endParaRPr lang="en-MY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3754521"/>
            <a:ext cx="6791961" cy="310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833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MY" dirty="0" smtClean="0"/>
              <a:t>The total account on social media</a:t>
            </a:r>
            <a:endParaRPr lang="en-MY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1499856"/>
            <a:ext cx="5765800" cy="181588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MY" sz="2800" dirty="0" smtClean="0"/>
              <a:t>Conclusion: Most of the students have 4 account on social media and  none of the students have only one account.</a:t>
            </a:r>
            <a:endParaRPr lang="en-MY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" y="3526356"/>
            <a:ext cx="8921750" cy="3504974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231" y="1422943"/>
            <a:ext cx="4550569" cy="4550569"/>
          </a:xfr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3608597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896" y="460165"/>
            <a:ext cx="10515600" cy="1325563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MY" dirty="0" smtClean="0"/>
              <a:t>Favourite social media within </a:t>
            </a:r>
            <a:r>
              <a:rPr lang="en-MY" dirty="0" err="1" smtClean="0"/>
              <a:t>Utm</a:t>
            </a:r>
            <a:r>
              <a:rPr lang="en-MY" dirty="0" smtClean="0"/>
              <a:t> students</a:t>
            </a:r>
            <a:endParaRPr lang="en-MY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09045"/>
            <a:ext cx="12094715" cy="2150172"/>
          </a:xfrm>
          <a:solidFill>
            <a:schemeClr val="accent6">
              <a:lumMod val="40000"/>
              <a:lumOff val="60000"/>
            </a:schemeClr>
          </a:solidFill>
        </p:spPr>
      </p:pic>
      <p:sp>
        <p:nvSpPr>
          <p:cNvPr id="5" name="TextBox 4"/>
          <p:cNvSpPr txBox="1"/>
          <p:nvPr/>
        </p:nvSpPr>
        <p:spPr>
          <a:xfrm>
            <a:off x="838200" y="1993225"/>
            <a:ext cx="6281530" cy="230832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400" dirty="0" smtClean="0"/>
              <a:t>Determine favourite </a:t>
            </a:r>
            <a:r>
              <a:rPr lang="en-MY" sz="2400" dirty="0"/>
              <a:t>social media </a:t>
            </a:r>
            <a:r>
              <a:rPr lang="en-MY" sz="2400" dirty="0" smtClean="0"/>
              <a:t>within  </a:t>
            </a:r>
          </a:p>
          <a:p>
            <a:r>
              <a:rPr lang="en-MY" sz="2400" dirty="0" err="1" smtClean="0"/>
              <a:t>Utm</a:t>
            </a:r>
            <a:r>
              <a:rPr lang="en-MY" sz="2400" dirty="0" smtClean="0"/>
              <a:t> students.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400" dirty="0" smtClean="0"/>
              <a:t>Conclusion: Most of the students choose</a:t>
            </a:r>
          </a:p>
          <a:p>
            <a:r>
              <a:rPr lang="en-MY" sz="2400" dirty="0" smtClean="0"/>
              <a:t> </a:t>
            </a:r>
            <a:r>
              <a:rPr lang="en-MY" sz="2400" dirty="0" err="1" smtClean="0"/>
              <a:t>Instagram</a:t>
            </a:r>
            <a:r>
              <a:rPr lang="en-MY" sz="2400" dirty="0" smtClean="0"/>
              <a:t> as their favourite social media which</a:t>
            </a:r>
          </a:p>
          <a:p>
            <a:r>
              <a:rPr lang="en-MY" sz="2400" dirty="0" smtClean="0"/>
              <a:t> is 27.5% and the percentage of </a:t>
            </a:r>
            <a:r>
              <a:rPr lang="en-MY" sz="2400" dirty="0" err="1" smtClean="0"/>
              <a:t>Pinterest</a:t>
            </a:r>
            <a:r>
              <a:rPr lang="en-MY" sz="2400" dirty="0" smtClean="0"/>
              <a:t> </a:t>
            </a:r>
          </a:p>
          <a:p>
            <a:r>
              <a:rPr lang="en-MY" sz="2400" dirty="0" smtClean="0"/>
              <a:t>and LinkedIn are same which is 0.8%(the lowest)</a:t>
            </a:r>
            <a:endParaRPr lang="en-MY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730" y="1384852"/>
            <a:ext cx="4041913" cy="404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34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1034</TotalTime>
  <Words>632</Words>
  <Application>Microsoft Office PowerPoint</Application>
  <PresentationFormat>Widescreen</PresentationFormat>
  <Paragraphs>80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SimSun</vt:lpstr>
      <vt:lpstr>Algerian</vt:lpstr>
      <vt:lpstr>Arial</vt:lpstr>
      <vt:lpstr>Arial Black</vt:lpstr>
      <vt:lpstr>Calibri</vt:lpstr>
      <vt:lpstr>Calibri Light</vt:lpstr>
      <vt:lpstr>Times New Roman</vt:lpstr>
      <vt:lpstr>Wingdings</vt:lpstr>
      <vt:lpstr>Office Theme</vt:lpstr>
      <vt:lpstr>AVERAGE TIME SPENT DAILY ON  SOCIAL MEDIA</vt:lpstr>
      <vt:lpstr>Background</vt:lpstr>
      <vt:lpstr>Objective</vt:lpstr>
      <vt:lpstr>Methodology</vt:lpstr>
      <vt:lpstr>Gender .</vt:lpstr>
      <vt:lpstr>Age</vt:lpstr>
      <vt:lpstr>Course</vt:lpstr>
      <vt:lpstr>The total account on social media</vt:lpstr>
      <vt:lpstr>Favourite social media within Utm students</vt:lpstr>
      <vt:lpstr>Period of students access social media</vt:lpstr>
      <vt:lpstr>Frequency of UTM students posting on social media</vt:lpstr>
      <vt:lpstr>Time spent on social media per day</vt:lpstr>
      <vt:lpstr>Time spend on social media</vt:lpstr>
      <vt:lpstr>Amount of Time spent on social media(Times)</vt:lpstr>
      <vt:lpstr>Conclusion</vt:lpstr>
      <vt:lpstr>Appendix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AVERAGE TIME SPENT DAILY ON SOCIAL MEDIA</dc:title>
  <dc:creator>YAP XIN YIN</dc:creator>
  <cp:lastModifiedBy>YAP XIN YIN</cp:lastModifiedBy>
  <cp:revision>39</cp:revision>
  <dcterms:created xsi:type="dcterms:W3CDTF">2019-03-17T08:07:29Z</dcterms:created>
  <dcterms:modified xsi:type="dcterms:W3CDTF">2019-03-19T00:17:15Z</dcterms:modified>
</cp:coreProperties>
</file>