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CB40"/>
    <a:srgbClr val="6C5B88"/>
    <a:srgbClr val="FCDE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75" d="100"/>
          <a:sy n="75" d="100"/>
        </p:scale>
        <p:origin x="1896" y="9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MY"/>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MY"/>
          </a:p>
        </p:txBody>
      </p:sp>
      <p:sp>
        <p:nvSpPr>
          <p:cNvPr id="4" name="Date Placeholder 3"/>
          <p:cNvSpPr>
            <a:spLocks noGrp="1"/>
          </p:cNvSpPr>
          <p:nvPr>
            <p:ph type="dt" sz="half" idx="10"/>
          </p:nvPr>
        </p:nvSpPr>
        <p:spPr/>
        <p:txBody>
          <a:bodyPr/>
          <a:lstStyle/>
          <a:p>
            <a:fld id="{1A3743E8-59C5-48B5-9946-F8A6099D1C1F}" type="datetimeFigureOut">
              <a:rPr lang="en-MY" smtClean="0"/>
              <a:t>20/11/2019</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DA7F28A5-6D23-4214-8053-C8361550D3C6}" type="slidenum">
              <a:rPr lang="en-MY" smtClean="0"/>
              <a:t>‹#›</a:t>
            </a:fld>
            <a:endParaRPr lang="en-MY"/>
          </a:p>
        </p:txBody>
      </p:sp>
    </p:spTree>
    <p:extLst>
      <p:ext uri="{BB962C8B-B14F-4D97-AF65-F5344CB8AC3E}">
        <p14:creationId xmlns:p14="http://schemas.microsoft.com/office/powerpoint/2010/main" val="9839202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1A3743E8-59C5-48B5-9946-F8A6099D1C1F}" type="datetimeFigureOut">
              <a:rPr lang="en-MY" smtClean="0"/>
              <a:t>20/11/2019</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DA7F28A5-6D23-4214-8053-C8361550D3C6}" type="slidenum">
              <a:rPr lang="en-MY" smtClean="0"/>
              <a:t>‹#›</a:t>
            </a:fld>
            <a:endParaRPr lang="en-MY"/>
          </a:p>
        </p:txBody>
      </p:sp>
    </p:spTree>
    <p:extLst>
      <p:ext uri="{BB962C8B-B14F-4D97-AF65-F5344CB8AC3E}">
        <p14:creationId xmlns:p14="http://schemas.microsoft.com/office/powerpoint/2010/main" val="4022080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MY"/>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1A3743E8-59C5-48B5-9946-F8A6099D1C1F}" type="datetimeFigureOut">
              <a:rPr lang="en-MY" smtClean="0"/>
              <a:t>20/11/2019</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DA7F28A5-6D23-4214-8053-C8361550D3C6}" type="slidenum">
              <a:rPr lang="en-MY" smtClean="0"/>
              <a:t>‹#›</a:t>
            </a:fld>
            <a:endParaRPr lang="en-MY"/>
          </a:p>
        </p:txBody>
      </p:sp>
    </p:spTree>
    <p:extLst>
      <p:ext uri="{BB962C8B-B14F-4D97-AF65-F5344CB8AC3E}">
        <p14:creationId xmlns:p14="http://schemas.microsoft.com/office/powerpoint/2010/main" val="4003393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1A3743E8-59C5-48B5-9946-F8A6099D1C1F}" type="datetimeFigureOut">
              <a:rPr lang="en-MY" smtClean="0"/>
              <a:t>20/11/2019</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DA7F28A5-6D23-4214-8053-C8361550D3C6}" type="slidenum">
              <a:rPr lang="en-MY" smtClean="0"/>
              <a:t>‹#›</a:t>
            </a:fld>
            <a:endParaRPr lang="en-MY"/>
          </a:p>
        </p:txBody>
      </p:sp>
    </p:spTree>
    <p:extLst>
      <p:ext uri="{BB962C8B-B14F-4D97-AF65-F5344CB8AC3E}">
        <p14:creationId xmlns:p14="http://schemas.microsoft.com/office/powerpoint/2010/main" val="1152274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MY"/>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A3743E8-59C5-48B5-9946-F8A6099D1C1F}" type="datetimeFigureOut">
              <a:rPr lang="en-MY" smtClean="0"/>
              <a:t>20/11/2019</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DA7F28A5-6D23-4214-8053-C8361550D3C6}" type="slidenum">
              <a:rPr lang="en-MY" smtClean="0"/>
              <a:t>‹#›</a:t>
            </a:fld>
            <a:endParaRPr lang="en-MY"/>
          </a:p>
        </p:txBody>
      </p:sp>
    </p:spTree>
    <p:extLst>
      <p:ext uri="{BB962C8B-B14F-4D97-AF65-F5344CB8AC3E}">
        <p14:creationId xmlns:p14="http://schemas.microsoft.com/office/powerpoint/2010/main" val="3570806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5" name="Date Placeholder 4"/>
          <p:cNvSpPr>
            <a:spLocks noGrp="1"/>
          </p:cNvSpPr>
          <p:nvPr>
            <p:ph type="dt" sz="half" idx="10"/>
          </p:nvPr>
        </p:nvSpPr>
        <p:spPr/>
        <p:txBody>
          <a:bodyPr/>
          <a:lstStyle/>
          <a:p>
            <a:fld id="{1A3743E8-59C5-48B5-9946-F8A6099D1C1F}" type="datetimeFigureOut">
              <a:rPr lang="en-MY" smtClean="0"/>
              <a:t>20/11/2019</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DA7F28A5-6D23-4214-8053-C8361550D3C6}" type="slidenum">
              <a:rPr lang="en-MY" smtClean="0"/>
              <a:t>‹#›</a:t>
            </a:fld>
            <a:endParaRPr lang="en-MY"/>
          </a:p>
        </p:txBody>
      </p:sp>
    </p:spTree>
    <p:extLst>
      <p:ext uri="{BB962C8B-B14F-4D97-AF65-F5344CB8AC3E}">
        <p14:creationId xmlns:p14="http://schemas.microsoft.com/office/powerpoint/2010/main" val="4030824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MY"/>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7" name="Date Placeholder 6"/>
          <p:cNvSpPr>
            <a:spLocks noGrp="1"/>
          </p:cNvSpPr>
          <p:nvPr>
            <p:ph type="dt" sz="half" idx="10"/>
          </p:nvPr>
        </p:nvSpPr>
        <p:spPr/>
        <p:txBody>
          <a:bodyPr/>
          <a:lstStyle/>
          <a:p>
            <a:fld id="{1A3743E8-59C5-48B5-9946-F8A6099D1C1F}" type="datetimeFigureOut">
              <a:rPr lang="en-MY" smtClean="0"/>
              <a:t>20/11/2019</a:t>
            </a:fld>
            <a:endParaRPr lang="en-MY"/>
          </a:p>
        </p:txBody>
      </p:sp>
      <p:sp>
        <p:nvSpPr>
          <p:cNvPr id="8" name="Footer Placeholder 7"/>
          <p:cNvSpPr>
            <a:spLocks noGrp="1"/>
          </p:cNvSpPr>
          <p:nvPr>
            <p:ph type="ftr" sz="quarter" idx="11"/>
          </p:nvPr>
        </p:nvSpPr>
        <p:spPr/>
        <p:txBody>
          <a:bodyPr/>
          <a:lstStyle/>
          <a:p>
            <a:endParaRPr lang="en-MY"/>
          </a:p>
        </p:txBody>
      </p:sp>
      <p:sp>
        <p:nvSpPr>
          <p:cNvPr id="9" name="Slide Number Placeholder 8"/>
          <p:cNvSpPr>
            <a:spLocks noGrp="1"/>
          </p:cNvSpPr>
          <p:nvPr>
            <p:ph type="sldNum" sz="quarter" idx="12"/>
          </p:nvPr>
        </p:nvSpPr>
        <p:spPr/>
        <p:txBody>
          <a:bodyPr/>
          <a:lstStyle/>
          <a:p>
            <a:fld id="{DA7F28A5-6D23-4214-8053-C8361550D3C6}" type="slidenum">
              <a:rPr lang="en-MY" smtClean="0"/>
              <a:t>‹#›</a:t>
            </a:fld>
            <a:endParaRPr lang="en-MY"/>
          </a:p>
        </p:txBody>
      </p:sp>
    </p:spTree>
    <p:extLst>
      <p:ext uri="{BB962C8B-B14F-4D97-AF65-F5344CB8AC3E}">
        <p14:creationId xmlns:p14="http://schemas.microsoft.com/office/powerpoint/2010/main" val="1959685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Date Placeholder 2"/>
          <p:cNvSpPr>
            <a:spLocks noGrp="1"/>
          </p:cNvSpPr>
          <p:nvPr>
            <p:ph type="dt" sz="half" idx="10"/>
          </p:nvPr>
        </p:nvSpPr>
        <p:spPr/>
        <p:txBody>
          <a:bodyPr/>
          <a:lstStyle/>
          <a:p>
            <a:fld id="{1A3743E8-59C5-48B5-9946-F8A6099D1C1F}" type="datetimeFigureOut">
              <a:rPr lang="en-MY" smtClean="0"/>
              <a:t>20/11/2019</a:t>
            </a:fld>
            <a:endParaRPr lang="en-MY"/>
          </a:p>
        </p:txBody>
      </p:sp>
      <p:sp>
        <p:nvSpPr>
          <p:cNvPr id="4" name="Footer Placeholder 3"/>
          <p:cNvSpPr>
            <a:spLocks noGrp="1"/>
          </p:cNvSpPr>
          <p:nvPr>
            <p:ph type="ftr" sz="quarter" idx="11"/>
          </p:nvPr>
        </p:nvSpPr>
        <p:spPr/>
        <p:txBody>
          <a:bodyPr/>
          <a:lstStyle/>
          <a:p>
            <a:endParaRPr lang="en-MY"/>
          </a:p>
        </p:txBody>
      </p:sp>
      <p:sp>
        <p:nvSpPr>
          <p:cNvPr id="5" name="Slide Number Placeholder 4"/>
          <p:cNvSpPr>
            <a:spLocks noGrp="1"/>
          </p:cNvSpPr>
          <p:nvPr>
            <p:ph type="sldNum" sz="quarter" idx="12"/>
          </p:nvPr>
        </p:nvSpPr>
        <p:spPr/>
        <p:txBody>
          <a:bodyPr/>
          <a:lstStyle/>
          <a:p>
            <a:fld id="{DA7F28A5-6D23-4214-8053-C8361550D3C6}" type="slidenum">
              <a:rPr lang="en-MY" smtClean="0"/>
              <a:t>‹#›</a:t>
            </a:fld>
            <a:endParaRPr lang="en-MY"/>
          </a:p>
        </p:txBody>
      </p:sp>
    </p:spTree>
    <p:extLst>
      <p:ext uri="{BB962C8B-B14F-4D97-AF65-F5344CB8AC3E}">
        <p14:creationId xmlns:p14="http://schemas.microsoft.com/office/powerpoint/2010/main" val="34942841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3743E8-59C5-48B5-9946-F8A6099D1C1F}" type="datetimeFigureOut">
              <a:rPr lang="en-MY" smtClean="0"/>
              <a:t>20/11/2019</a:t>
            </a:fld>
            <a:endParaRPr lang="en-MY"/>
          </a:p>
        </p:txBody>
      </p:sp>
      <p:sp>
        <p:nvSpPr>
          <p:cNvPr id="3" name="Footer Placeholder 2"/>
          <p:cNvSpPr>
            <a:spLocks noGrp="1"/>
          </p:cNvSpPr>
          <p:nvPr>
            <p:ph type="ftr" sz="quarter" idx="11"/>
          </p:nvPr>
        </p:nvSpPr>
        <p:spPr/>
        <p:txBody>
          <a:bodyPr/>
          <a:lstStyle/>
          <a:p>
            <a:endParaRPr lang="en-MY"/>
          </a:p>
        </p:txBody>
      </p:sp>
      <p:sp>
        <p:nvSpPr>
          <p:cNvPr id="4" name="Slide Number Placeholder 3"/>
          <p:cNvSpPr>
            <a:spLocks noGrp="1"/>
          </p:cNvSpPr>
          <p:nvPr>
            <p:ph type="sldNum" sz="quarter" idx="12"/>
          </p:nvPr>
        </p:nvSpPr>
        <p:spPr/>
        <p:txBody>
          <a:bodyPr/>
          <a:lstStyle/>
          <a:p>
            <a:fld id="{DA7F28A5-6D23-4214-8053-C8361550D3C6}" type="slidenum">
              <a:rPr lang="en-MY" smtClean="0"/>
              <a:t>‹#›</a:t>
            </a:fld>
            <a:endParaRPr lang="en-MY"/>
          </a:p>
        </p:txBody>
      </p:sp>
    </p:spTree>
    <p:extLst>
      <p:ext uri="{BB962C8B-B14F-4D97-AF65-F5344CB8AC3E}">
        <p14:creationId xmlns:p14="http://schemas.microsoft.com/office/powerpoint/2010/main" val="3174149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MY"/>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A3743E8-59C5-48B5-9946-F8A6099D1C1F}" type="datetimeFigureOut">
              <a:rPr lang="en-MY" smtClean="0"/>
              <a:t>20/11/2019</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DA7F28A5-6D23-4214-8053-C8361550D3C6}" type="slidenum">
              <a:rPr lang="en-MY" smtClean="0"/>
              <a:t>‹#›</a:t>
            </a:fld>
            <a:endParaRPr lang="en-MY"/>
          </a:p>
        </p:txBody>
      </p:sp>
    </p:spTree>
    <p:extLst>
      <p:ext uri="{BB962C8B-B14F-4D97-AF65-F5344CB8AC3E}">
        <p14:creationId xmlns:p14="http://schemas.microsoft.com/office/powerpoint/2010/main" val="4252600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MY"/>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MY"/>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A3743E8-59C5-48B5-9946-F8A6099D1C1F}" type="datetimeFigureOut">
              <a:rPr lang="en-MY" smtClean="0"/>
              <a:t>20/11/2019</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DA7F28A5-6D23-4214-8053-C8361550D3C6}" type="slidenum">
              <a:rPr lang="en-MY" smtClean="0"/>
              <a:t>‹#›</a:t>
            </a:fld>
            <a:endParaRPr lang="en-MY"/>
          </a:p>
        </p:txBody>
      </p:sp>
    </p:spTree>
    <p:extLst>
      <p:ext uri="{BB962C8B-B14F-4D97-AF65-F5344CB8AC3E}">
        <p14:creationId xmlns:p14="http://schemas.microsoft.com/office/powerpoint/2010/main" val="3361683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MY"/>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3743E8-59C5-48B5-9946-F8A6099D1C1F}" type="datetimeFigureOut">
              <a:rPr lang="en-MY" smtClean="0"/>
              <a:t>20/11/2019</a:t>
            </a:fld>
            <a:endParaRPr lang="en-MY"/>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MY"/>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7F28A5-6D23-4214-8053-C8361550D3C6}" type="slidenum">
              <a:rPr lang="en-MY" smtClean="0"/>
              <a:t>‹#›</a:t>
            </a:fld>
            <a:endParaRPr lang="en-MY"/>
          </a:p>
        </p:txBody>
      </p:sp>
    </p:spTree>
    <p:extLst>
      <p:ext uri="{BB962C8B-B14F-4D97-AF65-F5344CB8AC3E}">
        <p14:creationId xmlns:p14="http://schemas.microsoft.com/office/powerpoint/2010/main" val="3984930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8.png"/><Relationship Id="rId7" Type="http://schemas.openxmlformats.org/officeDocument/2006/relationships/image" Target="../media/image24.jp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10.jp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1.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8.emf"/><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7" name="Picture 286"/>
          <p:cNvPicPr>
            <a:picLocks noChangeAspect="1"/>
          </p:cNvPicPr>
          <p:nvPr/>
        </p:nvPicPr>
        <p:blipFill>
          <a:blip r:embed="rId2"/>
          <a:stretch>
            <a:fillRect/>
          </a:stretch>
        </p:blipFill>
        <p:spPr>
          <a:xfrm>
            <a:off x="5502817" y="2635798"/>
            <a:ext cx="6689183" cy="4078635"/>
          </a:xfrm>
          <a:prstGeom prst="rect">
            <a:avLst/>
          </a:prstGeom>
        </p:spPr>
      </p:pic>
      <p:pic>
        <p:nvPicPr>
          <p:cNvPr id="293" name="Picture 29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6400" y="1726933"/>
            <a:ext cx="7975600" cy="5131067"/>
          </a:xfrm>
          <a:prstGeom prst="rect">
            <a:avLst/>
          </a:prstGeom>
        </p:spPr>
      </p:pic>
      <p:sp>
        <p:nvSpPr>
          <p:cNvPr id="3" name="Right Triangle 287"/>
          <p:cNvSpPr/>
          <p:nvPr/>
        </p:nvSpPr>
        <p:spPr>
          <a:xfrm flipV="1">
            <a:off x="0" y="0"/>
            <a:ext cx="12191999" cy="5971435"/>
          </a:xfrm>
          <a:custGeom>
            <a:avLst/>
            <a:gdLst>
              <a:gd name="connsiteX0" fmla="*/ 0 w 10246936"/>
              <a:gd name="connsiteY0" fmla="*/ 8751374 h 8751374"/>
              <a:gd name="connsiteX1" fmla="*/ 0 w 10246936"/>
              <a:gd name="connsiteY1" fmla="*/ 0 h 8751374"/>
              <a:gd name="connsiteX2" fmla="*/ 10246936 w 10246936"/>
              <a:gd name="connsiteY2" fmla="*/ 8751374 h 8751374"/>
              <a:gd name="connsiteX3" fmla="*/ 0 w 10246936"/>
              <a:gd name="connsiteY3" fmla="*/ 8751374 h 8751374"/>
              <a:gd name="connsiteX0" fmla="*/ 0 w 10246936"/>
              <a:gd name="connsiteY0" fmla="*/ 8751374 h 8751374"/>
              <a:gd name="connsiteX1" fmla="*/ 0 w 10246936"/>
              <a:gd name="connsiteY1" fmla="*/ 0 h 8751374"/>
              <a:gd name="connsiteX2" fmla="*/ 6873765 w 10246936"/>
              <a:gd name="connsiteY2" fmla="*/ 5850080 h 8751374"/>
              <a:gd name="connsiteX3" fmla="*/ 10246936 w 10246936"/>
              <a:gd name="connsiteY3" fmla="*/ 8751374 h 8751374"/>
              <a:gd name="connsiteX4" fmla="*/ 0 w 10246936"/>
              <a:gd name="connsiteY4" fmla="*/ 8751374 h 8751374"/>
              <a:gd name="connsiteX0" fmla="*/ 0 w 10263601"/>
              <a:gd name="connsiteY0" fmla="*/ 8751374 h 8751374"/>
              <a:gd name="connsiteX1" fmla="*/ 0 w 10263601"/>
              <a:gd name="connsiteY1" fmla="*/ 0 h 8751374"/>
              <a:gd name="connsiteX2" fmla="*/ 10263601 w 10263601"/>
              <a:gd name="connsiteY2" fmla="*/ 6007743 h 8751374"/>
              <a:gd name="connsiteX3" fmla="*/ 10246936 w 10263601"/>
              <a:gd name="connsiteY3" fmla="*/ 8751374 h 8751374"/>
              <a:gd name="connsiteX4" fmla="*/ 0 w 10263601"/>
              <a:gd name="connsiteY4" fmla="*/ 8751374 h 8751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63601" h="8751374">
                <a:moveTo>
                  <a:pt x="0" y="8751374"/>
                </a:moveTo>
                <a:lnTo>
                  <a:pt x="0" y="0"/>
                </a:lnTo>
                <a:lnTo>
                  <a:pt x="10263601" y="6007743"/>
                </a:lnTo>
                <a:lnTo>
                  <a:pt x="10246936" y="8751374"/>
                </a:lnTo>
                <a:lnTo>
                  <a:pt x="0" y="8751374"/>
                </a:lnTo>
                <a:close/>
              </a:path>
            </a:pathLst>
          </a:custGeom>
          <a:solidFill>
            <a:srgbClr val="FCDE4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MY" dirty="0" smtClean="0"/>
              <a:t>f</a:t>
            </a:r>
            <a:endParaRPr lang="en-MY" dirty="0"/>
          </a:p>
        </p:txBody>
      </p:sp>
      <p:sp>
        <p:nvSpPr>
          <p:cNvPr id="288" name="Rectangle 287"/>
          <p:cNvSpPr/>
          <p:nvPr/>
        </p:nvSpPr>
        <p:spPr>
          <a:xfrm>
            <a:off x="246953" y="-638160"/>
            <a:ext cx="7474647" cy="5895960"/>
          </a:xfrm>
          <a:prstGeom prst="rect">
            <a:avLst/>
          </a:prstGeom>
          <a:noFill/>
          <a:ln>
            <a:noFill/>
          </a:ln>
        </p:spPr>
        <p:style>
          <a:lnRef idx="0">
            <a:scrgbClr r="0" g="0" b="0"/>
          </a:lnRef>
          <a:fillRef idx="0">
            <a:scrgbClr r="0" g="0" b="0"/>
          </a:fillRef>
          <a:effectRef idx="0">
            <a:scrgbClr r="0" g="0" b="0"/>
          </a:effectRef>
          <a:fontRef idx="minor">
            <a:schemeClr val="accent4"/>
          </a:fontRef>
        </p:style>
        <p:txBody>
          <a:bodyPr rtlCol="0" anchor="ctr"/>
          <a:lstStyle/>
          <a:p>
            <a:r>
              <a:rPr lang="en-MY" sz="6600" dirty="0" smtClean="0">
                <a:ln>
                  <a:solidFill>
                    <a:schemeClr val="tx1"/>
                  </a:solidFill>
                </a:ln>
                <a:solidFill>
                  <a:srgbClr val="7030A0"/>
                </a:solidFill>
                <a:latin typeface="Times New Roman" panose="02020603050405020304" pitchFamily="18" charset="0"/>
                <a:cs typeface="Times New Roman" panose="02020603050405020304" pitchFamily="18" charset="0"/>
              </a:rPr>
              <a:t>BUSINESS TALK </a:t>
            </a:r>
          </a:p>
          <a:p>
            <a:r>
              <a:rPr lang="en-MY" sz="4000" dirty="0" smtClean="0">
                <a:ln>
                  <a:solidFill>
                    <a:schemeClr val="tx1"/>
                  </a:solidFill>
                </a:ln>
                <a:solidFill>
                  <a:srgbClr val="7030A0"/>
                </a:solidFill>
                <a:latin typeface="Times New Roman" panose="02020603050405020304" pitchFamily="18" charset="0"/>
                <a:cs typeface="Times New Roman" panose="02020603050405020304" pitchFamily="18" charset="0"/>
              </a:rPr>
              <a:t>WITH </a:t>
            </a:r>
          </a:p>
          <a:p>
            <a:r>
              <a:rPr lang="en-MY" sz="7200" dirty="0" smtClean="0">
                <a:ln>
                  <a:solidFill>
                    <a:schemeClr val="tx1"/>
                  </a:solidFill>
                </a:ln>
                <a:solidFill>
                  <a:srgbClr val="7030A0"/>
                </a:solidFill>
                <a:latin typeface="Times New Roman" panose="02020603050405020304" pitchFamily="18" charset="0"/>
                <a:cs typeface="Times New Roman" panose="02020603050405020304" pitchFamily="18" charset="0"/>
              </a:rPr>
              <a:t>TONY</a:t>
            </a:r>
            <a:endParaRPr lang="en-MY" sz="7200" dirty="0">
              <a:ln>
                <a:solidFill>
                  <a:schemeClr val="tx1"/>
                </a:solidFill>
              </a:ln>
              <a:solidFill>
                <a:srgbClr val="7030A0"/>
              </a:solidFill>
              <a:latin typeface="Times New Roman" panose="02020603050405020304" pitchFamily="18" charset="0"/>
              <a:cs typeface="Times New Roman" panose="02020603050405020304" pitchFamily="18" charset="0"/>
            </a:endParaRPr>
          </a:p>
        </p:txBody>
      </p:sp>
      <p:pic>
        <p:nvPicPr>
          <p:cNvPr id="289" name="Picture 288"/>
          <p:cNvPicPr>
            <a:picLocks noChangeAspect="1"/>
          </p:cNvPicPr>
          <p:nvPr/>
        </p:nvPicPr>
        <p:blipFill>
          <a:blip r:embed="rId4"/>
          <a:stretch>
            <a:fillRect/>
          </a:stretch>
        </p:blipFill>
        <p:spPr>
          <a:xfrm>
            <a:off x="7968553" y="1115377"/>
            <a:ext cx="2916817" cy="1007457"/>
          </a:xfrm>
          <a:prstGeom prst="rect">
            <a:avLst/>
          </a:prstGeom>
        </p:spPr>
      </p:pic>
      <p:pic>
        <p:nvPicPr>
          <p:cNvPr id="290" name="Picture 3" descr="C:\Users\User\Desktop\1200px-AirAsia_NewLogo.svg.png"/>
          <p:cNvPicPr>
            <a:picLocks noChangeAspect="1" noChangeArrowheads="1"/>
          </p:cNvPicPr>
          <p:nvPr/>
        </p:nvPicPr>
        <p:blipFill>
          <a:blip r:embed="rId5" cstate="print"/>
          <a:srcRect/>
          <a:stretch>
            <a:fillRect/>
          </a:stretch>
        </p:blipFill>
        <p:spPr bwMode="auto">
          <a:xfrm>
            <a:off x="588692" y="3908440"/>
            <a:ext cx="2984500" cy="2646725"/>
          </a:xfrm>
          <a:prstGeom prst="rect">
            <a:avLst/>
          </a:prstGeom>
          <a:noFill/>
        </p:spPr>
      </p:pic>
      <p:pic>
        <p:nvPicPr>
          <p:cNvPr id="294" name="Picture 29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30913" y="191247"/>
            <a:ext cx="890987" cy="732883"/>
          </a:xfrm>
          <a:prstGeom prst="rect">
            <a:avLst/>
          </a:prstGeom>
        </p:spPr>
      </p:pic>
    </p:spTree>
    <p:extLst>
      <p:ext uri="{BB962C8B-B14F-4D97-AF65-F5344CB8AC3E}">
        <p14:creationId xmlns:p14="http://schemas.microsoft.com/office/powerpoint/2010/main" val="3216413693"/>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2716153" y="2255046"/>
            <a:ext cx="4606661" cy="3489893"/>
          </a:xfrm>
          <a:prstGeom prst="rect">
            <a:avLst/>
          </a:prstGeom>
        </p:spPr>
      </p:pic>
      <p:pic>
        <p:nvPicPr>
          <p:cNvPr id="2" name="Picture 1"/>
          <p:cNvPicPr>
            <a:picLocks noChangeAspect="1"/>
          </p:cNvPicPr>
          <p:nvPr/>
        </p:nvPicPr>
        <p:blipFill>
          <a:blip r:embed="rId3"/>
          <a:stretch>
            <a:fillRect/>
          </a:stretch>
        </p:blipFill>
        <p:spPr>
          <a:xfrm>
            <a:off x="0" y="0"/>
            <a:ext cx="9138696" cy="5663675"/>
          </a:xfrm>
          <a:prstGeom prst="rect">
            <a:avLst/>
          </a:prstGeom>
        </p:spPr>
      </p:pic>
      <p:pic>
        <p:nvPicPr>
          <p:cNvPr id="3" name="Picture 2"/>
          <p:cNvPicPr>
            <a:picLocks noChangeAspect="1"/>
          </p:cNvPicPr>
          <p:nvPr/>
        </p:nvPicPr>
        <p:blipFill>
          <a:blip r:embed="rId4"/>
          <a:stretch>
            <a:fillRect/>
          </a:stretch>
        </p:blipFill>
        <p:spPr>
          <a:xfrm rot="15125526">
            <a:off x="-355838" y="-3937601"/>
            <a:ext cx="7516240" cy="13040609"/>
          </a:xfrm>
          <a:prstGeom prst="rect">
            <a:avLst/>
          </a:prstGeom>
        </p:spPr>
      </p:pic>
      <p:pic>
        <p:nvPicPr>
          <p:cNvPr id="13" name="Picture 12"/>
          <p:cNvPicPr>
            <a:picLocks noChangeAspect="1"/>
          </p:cNvPicPr>
          <p:nvPr/>
        </p:nvPicPr>
        <p:blipFill>
          <a:blip r:embed="rId4"/>
          <a:stretch>
            <a:fillRect/>
          </a:stretch>
        </p:blipFill>
        <p:spPr>
          <a:xfrm rot="15125526">
            <a:off x="-444738" y="-3937600"/>
            <a:ext cx="7516240" cy="13040609"/>
          </a:xfrm>
          <a:prstGeom prst="rect">
            <a:avLst/>
          </a:prstGeom>
        </p:spPr>
      </p:pic>
      <p:sp>
        <p:nvSpPr>
          <p:cNvPr id="4" name="Rectangle 598"/>
          <p:cNvSpPr/>
          <p:nvPr/>
        </p:nvSpPr>
        <p:spPr>
          <a:xfrm>
            <a:off x="0" y="321705"/>
            <a:ext cx="7524750" cy="6536295"/>
          </a:xfrm>
          <a:custGeom>
            <a:avLst/>
            <a:gdLst>
              <a:gd name="connsiteX0" fmla="*/ 0 w 7524750"/>
              <a:gd name="connsiteY0" fmla="*/ 0 h 10134600"/>
              <a:gd name="connsiteX1" fmla="*/ 7524750 w 7524750"/>
              <a:gd name="connsiteY1" fmla="*/ 0 h 10134600"/>
              <a:gd name="connsiteX2" fmla="*/ 7524750 w 7524750"/>
              <a:gd name="connsiteY2" fmla="*/ 10134600 h 10134600"/>
              <a:gd name="connsiteX3" fmla="*/ 0 w 7524750"/>
              <a:gd name="connsiteY3" fmla="*/ 10134600 h 10134600"/>
              <a:gd name="connsiteX4" fmla="*/ 0 w 7524750"/>
              <a:gd name="connsiteY4" fmla="*/ 0 h 10134600"/>
              <a:gd name="connsiteX0" fmla="*/ 0 w 7524750"/>
              <a:gd name="connsiteY0" fmla="*/ 4743450 h 10134600"/>
              <a:gd name="connsiteX1" fmla="*/ 7524750 w 7524750"/>
              <a:gd name="connsiteY1" fmla="*/ 0 h 10134600"/>
              <a:gd name="connsiteX2" fmla="*/ 7524750 w 7524750"/>
              <a:gd name="connsiteY2" fmla="*/ 10134600 h 10134600"/>
              <a:gd name="connsiteX3" fmla="*/ 0 w 7524750"/>
              <a:gd name="connsiteY3" fmla="*/ 10134600 h 10134600"/>
              <a:gd name="connsiteX4" fmla="*/ 0 w 7524750"/>
              <a:gd name="connsiteY4" fmla="*/ 4743450 h 10134600"/>
              <a:gd name="connsiteX0" fmla="*/ 0 w 7524750"/>
              <a:gd name="connsiteY0" fmla="*/ 4305300 h 9696450"/>
              <a:gd name="connsiteX1" fmla="*/ 7493000 w 7524750"/>
              <a:gd name="connsiteY1" fmla="*/ 0 h 9696450"/>
              <a:gd name="connsiteX2" fmla="*/ 7524750 w 7524750"/>
              <a:gd name="connsiteY2" fmla="*/ 9696450 h 9696450"/>
              <a:gd name="connsiteX3" fmla="*/ 0 w 7524750"/>
              <a:gd name="connsiteY3" fmla="*/ 9696450 h 9696450"/>
              <a:gd name="connsiteX4" fmla="*/ 0 w 7524750"/>
              <a:gd name="connsiteY4" fmla="*/ 4305300 h 9696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24750" h="9696450">
                <a:moveTo>
                  <a:pt x="0" y="4305300"/>
                </a:moveTo>
                <a:lnTo>
                  <a:pt x="7493000" y="0"/>
                </a:lnTo>
                <a:lnTo>
                  <a:pt x="7524750" y="9696450"/>
                </a:lnTo>
                <a:lnTo>
                  <a:pt x="0" y="9696450"/>
                </a:lnTo>
                <a:lnTo>
                  <a:pt x="0" y="4305300"/>
                </a:lnTo>
                <a:close/>
              </a:path>
            </a:pathLst>
          </a:custGeom>
          <a:solidFill>
            <a:srgbClr val="6C5B8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MY"/>
          </a:p>
        </p:txBody>
      </p:sp>
      <p:sp>
        <p:nvSpPr>
          <p:cNvPr id="5" name="Right Triangle 4"/>
          <p:cNvSpPr/>
          <p:nvPr/>
        </p:nvSpPr>
        <p:spPr>
          <a:xfrm rot="5400000">
            <a:off x="6221802" y="1036856"/>
            <a:ext cx="7200900" cy="5127187"/>
          </a:xfrm>
          <a:prstGeom prst="rtTriangle">
            <a:avLst/>
          </a:prstGeom>
          <a:solidFill>
            <a:srgbClr val="6C5B8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MY" dirty="0"/>
          </a:p>
        </p:txBody>
      </p:sp>
      <p:pic>
        <p:nvPicPr>
          <p:cNvPr id="6" name="Picture 5"/>
          <p:cNvPicPr>
            <a:picLocks noChangeAspect="1"/>
          </p:cNvPicPr>
          <p:nvPr/>
        </p:nvPicPr>
        <p:blipFill>
          <a:blip r:embed="rId5"/>
          <a:stretch>
            <a:fillRect/>
          </a:stretch>
        </p:blipFill>
        <p:spPr>
          <a:xfrm>
            <a:off x="9616759" y="3350442"/>
            <a:ext cx="2575241" cy="3507558"/>
          </a:xfrm>
          <a:prstGeom prst="rect">
            <a:avLst/>
          </a:prstGeom>
        </p:spPr>
      </p:pic>
      <p:pic>
        <p:nvPicPr>
          <p:cNvPr id="9" name="Picture 8"/>
          <p:cNvPicPr>
            <a:picLocks noChangeAspect="1"/>
          </p:cNvPicPr>
          <p:nvPr/>
        </p:nvPicPr>
        <p:blipFill>
          <a:blip r:embed="rId2"/>
          <a:stretch>
            <a:fillRect/>
          </a:stretch>
        </p:blipFill>
        <p:spPr>
          <a:xfrm>
            <a:off x="2418663" y="369116"/>
            <a:ext cx="8999911" cy="5962650"/>
          </a:xfrm>
          <a:prstGeom prst="rect">
            <a:avLst/>
          </a:prstGeom>
        </p:spPr>
      </p:pic>
      <p:sp>
        <p:nvSpPr>
          <p:cNvPr id="7" name="TextBox 6"/>
          <p:cNvSpPr txBox="1"/>
          <p:nvPr/>
        </p:nvSpPr>
        <p:spPr>
          <a:xfrm>
            <a:off x="2763515" y="827075"/>
            <a:ext cx="8482391" cy="5170646"/>
          </a:xfrm>
          <a:prstGeom prst="rect">
            <a:avLst/>
          </a:prstGeom>
          <a:noFill/>
        </p:spPr>
        <p:txBody>
          <a:bodyPr wrap="square" rtlCol="0">
            <a:spAutoFit/>
          </a:bodyPr>
          <a:lstStyle/>
          <a:p>
            <a:pPr>
              <a:lnSpc>
                <a:spcPct val="150000"/>
              </a:lnSpc>
            </a:pPr>
            <a:r>
              <a:rPr lang="en-US" sz="1600" b="1" dirty="0">
                <a:latin typeface="Times New Roman" panose="02020603050405020304" pitchFamily="18" charset="0"/>
                <a:cs typeface="Times New Roman" panose="02020603050405020304" pitchFamily="18" charset="0"/>
              </a:rPr>
              <a:t>Air Asia</a:t>
            </a:r>
            <a:r>
              <a:rPr lang="en-US" sz="1600" dirty="0">
                <a:latin typeface="Times New Roman" panose="02020603050405020304" pitchFamily="18" charset="0"/>
                <a:cs typeface="Times New Roman" panose="02020603050405020304" pitchFamily="18" charset="0"/>
              </a:rPr>
              <a:t> established in 1993 with commenced operations in 1996. In 2001, Tune Air </a:t>
            </a:r>
            <a:r>
              <a:rPr lang="en-US" sz="1600" dirty="0" err="1">
                <a:latin typeface="Times New Roman" panose="02020603050405020304" pitchFamily="18" charset="0"/>
                <a:cs typeface="Times New Roman" panose="02020603050405020304" pitchFamily="18" charset="0"/>
              </a:rPr>
              <a:t>Sdn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Bhd</a:t>
            </a:r>
            <a:r>
              <a:rPr lang="en-US" sz="1600" dirty="0">
                <a:latin typeface="Times New Roman" panose="02020603050405020304" pitchFamily="18" charset="0"/>
                <a:cs typeface="Times New Roman" panose="02020603050405020304" pitchFamily="18" charset="0"/>
              </a:rPr>
              <a:t> </a:t>
            </a:r>
            <a:r>
              <a:rPr lang="en-US" sz="1600" b="1" dirty="0">
                <a:latin typeface="Times New Roman" panose="02020603050405020304" pitchFamily="18" charset="0"/>
                <a:cs typeface="Times New Roman" panose="02020603050405020304" pitchFamily="18" charset="0"/>
              </a:rPr>
              <a:t>(Tony </a:t>
            </a:r>
            <a:r>
              <a:rPr lang="en-US" sz="1600" b="1" dirty="0" err="1">
                <a:latin typeface="Times New Roman" panose="02020603050405020304" pitchFamily="18" charset="0"/>
                <a:cs typeface="Times New Roman" panose="02020603050405020304" pitchFamily="18" charset="0"/>
              </a:rPr>
              <a:t>Fernandes’s</a:t>
            </a:r>
            <a:r>
              <a:rPr lang="en-US" sz="1600" b="1" dirty="0">
                <a:latin typeface="Times New Roman" panose="02020603050405020304" pitchFamily="18" charset="0"/>
                <a:cs typeface="Times New Roman" panose="02020603050405020304" pitchFamily="18" charset="0"/>
              </a:rPr>
              <a:t> company)</a:t>
            </a:r>
            <a:r>
              <a:rPr lang="en-US" sz="1600" dirty="0">
                <a:latin typeface="Times New Roman" panose="02020603050405020304" pitchFamily="18" charset="0"/>
                <a:cs typeface="Times New Roman" panose="02020603050405020304" pitchFamily="18" charset="0"/>
              </a:rPr>
              <a:t> purchased this airline from DRB-</a:t>
            </a:r>
            <a:r>
              <a:rPr lang="en-US" sz="1600" dirty="0" err="1">
                <a:latin typeface="Times New Roman" panose="02020603050405020304" pitchFamily="18" charset="0"/>
                <a:cs typeface="Times New Roman" panose="02020603050405020304" pitchFamily="18" charset="0"/>
              </a:rPr>
              <a:t>Hicom</a:t>
            </a:r>
            <a:r>
              <a:rPr lang="en-US" sz="1600" dirty="0">
                <a:latin typeface="Times New Roman" panose="02020603050405020304" pitchFamily="18" charset="0"/>
                <a:cs typeface="Times New Roman" panose="02020603050405020304" pitchFamily="18" charset="0"/>
              </a:rPr>
              <a:t>. AirAsia never look back after that. AirAsia’s first and main base is the Low Cost Carrier Terminal (LCCT) at Kuala Lumpur International Airport, while its secondary hubs are at Kota </a:t>
            </a:r>
            <a:r>
              <a:rPr lang="en-US" sz="1600" dirty="0" err="1">
                <a:latin typeface="Times New Roman" panose="02020603050405020304" pitchFamily="18" charset="0"/>
                <a:cs typeface="Times New Roman" panose="02020603050405020304" pitchFamily="18" charset="0"/>
              </a:rPr>
              <a:t>Kinabalu</a:t>
            </a:r>
            <a:r>
              <a:rPr lang="en-US" sz="1600" dirty="0">
                <a:latin typeface="Times New Roman" panose="02020603050405020304" pitchFamily="18" charset="0"/>
                <a:cs typeface="Times New Roman" panose="02020603050405020304" pitchFamily="18" charset="0"/>
              </a:rPr>
              <a:t> International Airport, </a:t>
            </a:r>
            <a:r>
              <a:rPr lang="en-US" sz="1600" dirty="0" err="1">
                <a:latin typeface="Times New Roman" panose="02020603050405020304" pitchFamily="18" charset="0"/>
                <a:cs typeface="Times New Roman" panose="02020603050405020304" pitchFamily="18" charset="0"/>
              </a:rPr>
              <a:t>Senai</a:t>
            </a:r>
            <a:r>
              <a:rPr lang="en-US" sz="1600" dirty="0">
                <a:latin typeface="Times New Roman" panose="02020603050405020304" pitchFamily="18" charset="0"/>
                <a:cs typeface="Times New Roman" panose="02020603050405020304" pitchFamily="18" charset="0"/>
              </a:rPr>
              <a:t> International Airport and Penang International Airport.</a:t>
            </a:r>
            <a:br>
              <a:rPr lang="en-US" sz="1600" dirty="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AirAsia is well known as Malaysian low cost airline and even </a:t>
            </a:r>
            <a:r>
              <a:rPr lang="en-US" sz="1600" dirty="0" err="1">
                <a:latin typeface="Times New Roman" panose="02020603050405020304" pitchFamily="18" charset="0"/>
                <a:cs typeface="Times New Roman" panose="02020603050405020304" pitchFamily="18" charset="0"/>
              </a:rPr>
              <a:t>Asia’a</a:t>
            </a:r>
            <a:r>
              <a:rPr lang="en-US" sz="1600" dirty="0">
                <a:latin typeface="Times New Roman" panose="02020603050405020304" pitchFamily="18" charset="0"/>
                <a:cs typeface="Times New Roman" panose="02020603050405020304" pitchFamily="18" charset="0"/>
              </a:rPr>
              <a:t> largest low fare, no frills airline. The airlines claims ‘No Admin Fee’, but has some fees for services which are free on other airlines.</a:t>
            </a:r>
            <a:br>
              <a:rPr lang="en-US" sz="1600" dirty="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AirAsia slogan is </a:t>
            </a:r>
            <a:r>
              <a:rPr lang="en-US" sz="1600" i="1" dirty="0">
                <a:latin typeface="Times New Roman" panose="02020603050405020304" pitchFamily="18" charset="0"/>
                <a:cs typeface="Times New Roman" panose="02020603050405020304" pitchFamily="18" charset="0"/>
              </a:rPr>
              <a:t>‘</a:t>
            </a:r>
            <a:r>
              <a:rPr lang="en-US" sz="1600" b="1" i="1" dirty="0">
                <a:latin typeface="Times New Roman" panose="02020603050405020304" pitchFamily="18" charset="0"/>
                <a:cs typeface="Times New Roman" panose="02020603050405020304" pitchFamily="18" charset="0"/>
              </a:rPr>
              <a:t>Now Everyone Can Fly’</a:t>
            </a:r>
            <a:r>
              <a:rPr lang="en-US" sz="1600" dirty="0">
                <a:latin typeface="Times New Roman" panose="02020603050405020304" pitchFamily="18" charset="0"/>
                <a:cs typeface="Times New Roman" panose="02020603050405020304" pitchFamily="18" charset="0"/>
              </a:rPr>
              <a:t/>
            </a:r>
            <a:br>
              <a:rPr lang="en-US" sz="1600" dirty="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Being the home of AirAsia, the LCCT is the budget terminal in KLIA, opened on 23 March 2006. LCCT is said to be carried about 10 million passengers a year.</a:t>
            </a:r>
            <a:br>
              <a:rPr lang="en-US" sz="1600" dirty="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 The AirAsia subsidiaries are the likes of Thai AirAsia, Indonesia AirAsia, </a:t>
            </a:r>
            <a:r>
              <a:rPr lang="en-US" sz="1600" dirty="0" err="1">
                <a:latin typeface="Times New Roman" panose="02020603050405020304" pitchFamily="18" charset="0"/>
                <a:cs typeface="Times New Roman" panose="02020603050405020304" pitchFamily="18" charset="0"/>
              </a:rPr>
              <a:t>VietJet</a:t>
            </a:r>
            <a:r>
              <a:rPr lang="en-US" sz="1600" dirty="0">
                <a:latin typeface="Times New Roman" panose="02020603050405020304" pitchFamily="18" charset="0"/>
                <a:cs typeface="Times New Roman" panose="02020603050405020304" pitchFamily="18" charset="0"/>
              </a:rPr>
              <a:t> AirAsia and AirAsia </a:t>
            </a:r>
            <a:r>
              <a:rPr lang="en-US" sz="1600" dirty="0" err="1">
                <a:latin typeface="Times New Roman" panose="02020603050405020304" pitchFamily="18" charset="0"/>
                <a:cs typeface="Times New Roman" panose="02020603050405020304" pitchFamily="18" charset="0"/>
              </a:rPr>
              <a:t>RedTix</a:t>
            </a:r>
            <a:r>
              <a:rPr lang="en-US" sz="1600" dirty="0">
                <a:latin typeface="Times New Roman" panose="02020603050405020304" pitchFamily="18" charset="0"/>
                <a:cs typeface="Times New Roman" panose="02020603050405020304" pitchFamily="18" charset="0"/>
              </a:rPr>
              <a:t>. Meanwhile, AirAsia associate companies are AirAsia X, Tune Hotel and Tune Money.</a:t>
            </a:r>
            <a:endParaRPr lang="en-MY" sz="1600" dirty="0">
              <a:latin typeface="Times New Roman" panose="02020603050405020304" pitchFamily="18" charset="0"/>
              <a:cs typeface="Times New Roman" panose="02020603050405020304" pitchFamily="18" charset="0"/>
            </a:endParaRPr>
          </a:p>
          <a:p>
            <a:endParaRPr lang="en-MY" dirty="0"/>
          </a:p>
        </p:txBody>
      </p:sp>
      <p:sp>
        <p:nvSpPr>
          <p:cNvPr id="10" name="TextBox 9"/>
          <p:cNvSpPr txBox="1"/>
          <p:nvPr/>
        </p:nvSpPr>
        <p:spPr>
          <a:xfrm>
            <a:off x="228794" y="3164681"/>
            <a:ext cx="1040829" cy="3693319"/>
          </a:xfrm>
          <a:prstGeom prst="rect">
            <a:avLst/>
          </a:prstGeom>
          <a:noFill/>
        </p:spPr>
        <p:txBody>
          <a:bodyPr wrap="square" rtlCol="0">
            <a:spAutoFit/>
          </a:bodyPr>
          <a:lstStyle/>
          <a:p>
            <a:r>
              <a:rPr lang="en-GB" sz="2600" dirty="0" smtClean="0">
                <a:solidFill>
                  <a:schemeClr val="bg1"/>
                </a:solidFill>
                <a:latin typeface="Times New Roman" panose="02020603050405020304" pitchFamily="18" charset="0"/>
                <a:cs typeface="Times New Roman" panose="02020603050405020304" pitchFamily="18" charset="0"/>
              </a:rPr>
              <a:t>A</a:t>
            </a:r>
          </a:p>
          <a:p>
            <a:r>
              <a:rPr lang="en-GB" sz="2600" dirty="0" smtClean="0">
                <a:solidFill>
                  <a:schemeClr val="bg1"/>
                </a:solidFill>
                <a:latin typeface="Times New Roman" panose="02020603050405020304" pitchFamily="18" charset="0"/>
                <a:cs typeface="Times New Roman" panose="02020603050405020304" pitchFamily="18" charset="0"/>
              </a:rPr>
              <a:t>I</a:t>
            </a:r>
          </a:p>
          <a:p>
            <a:r>
              <a:rPr lang="en-GB" sz="2600" dirty="0" smtClean="0">
                <a:solidFill>
                  <a:schemeClr val="bg1"/>
                </a:solidFill>
                <a:latin typeface="Times New Roman" panose="02020603050405020304" pitchFamily="18" charset="0"/>
                <a:cs typeface="Times New Roman" panose="02020603050405020304" pitchFamily="18" charset="0"/>
              </a:rPr>
              <a:t>R</a:t>
            </a:r>
          </a:p>
          <a:p>
            <a:endParaRPr lang="en-GB" sz="2600" dirty="0" smtClean="0">
              <a:solidFill>
                <a:schemeClr val="bg1"/>
              </a:solidFill>
              <a:latin typeface="Times New Roman" panose="02020603050405020304" pitchFamily="18" charset="0"/>
              <a:cs typeface="Times New Roman" panose="02020603050405020304" pitchFamily="18" charset="0"/>
            </a:endParaRPr>
          </a:p>
          <a:p>
            <a:r>
              <a:rPr lang="en-GB" sz="2600" dirty="0" smtClean="0">
                <a:solidFill>
                  <a:schemeClr val="bg1"/>
                </a:solidFill>
                <a:latin typeface="Times New Roman" panose="02020603050405020304" pitchFamily="18" charset="0"/>
                <a:cs typeface="Times New Roman" panose="02020603050405020304" pitchFamily="18" charset="0"/>
              </a:rPr>
              <a:t>A</a:t>
            </a:r>
          </a:p>
          <a:p>
            <a:r>
              <a:rPr lang="en-GB" sz="2600" dirty="0" smtClean="0">
                <a:solidFill>
                  <a:schemeClr val="bg1"/>
                </a:solidFill>
                <a:latin typeface="Times New Roman" panose="02020603050405020304" pitchFamily="18" charset="0"/>
                <a:cs typeface="Times New Roman" panose="02020603050405020304" pitchFamily="18" charset="0"/>
              </a:rPr>
              <a:t>S</a:t>
            </a:r>
          </a:p>
          <a:p>
            <a:r>
              <a:rPr lang="en-GB" sz="2600" dirty="0" smtClean="0">
                <a:solidFill>
                  <a:schemeClr val="bg1"/>
                </a:solidFill>
                <a:latin typeface="Times New Roman" panose="02020603050405020304" pitchFamily="18" charset="0"/>
                <a:cs typeface="Times New Roman" panose="02020603050405020304" pitchFamily="18" charset="0"/>
              </a:rPr>
              <a:t>I</a:t>
            </a:r>
          </a:p>
          <a:p>
            <a:r>
              <a:rPr lang="en-GB" sz="2600" dirty="0">
                <a:solidFill>
                  <a:schemeClr val="bg1"/>
                </a:solidFill>
                <a:latin typeface="Times New Roman" panose="02020603050405020304" pitchFamily="18" charset="0"/>
                <a:cs typeface="Times New Roman" panose="02020603050405020304" pitchFamily="18" charset="0"/>
              </a:rPr>
              <a:t>A</a:t>
            </a:r>
            <a:r>
              <a:rPr lang="en-MY" sz="2600" dirty="0" smtClean="0"/>
              <a:t/>
            </a:r>
            <a:br>
              <a:rPr lang="en-MY" sz="2600" dirty="0" smtClean="0"/>
            </a:br>
            <a:endParaRPr lang="en-MY" sz="2600" dirty="0"/>
          </a:p>
        </p:txBody>
      </p:sp>
      <p:sp>
        <p:nvSpPr>
          <p:cNvPr id="11" name="TextBox 10"/>
          <p:cNvSpPr txBox="1"/>
          <p:nvPr/>
        </p:nvSpPr>
        <p:spPr>
          <a:xfrm>
            <a:off x="921634" y="3948231"/>
            <a:ext cx="695325" cy="2893100"/>
          </a:xfrm>
          <a:prstGeom prst="rect">
            <a:avLst/>
          </a:prstGeom>
          <a:noFill/>
        </p:spPr>
        <p:txBody>
          <a:bodyPr wrap="square" rtlCol="0">
            <a:spAutoFit/>
          </a:bodyPr>
          <a:lstStyle/>
          <a:p>
            <a:r>
              <a:rPr lang="en-MY" sz="2600" dirty="0" smtClean="0">
                <a:solidFill>
                  <a:schemeClr val="bg1"/>
                </a:solidFill>
                <a:latin typeface="Times New Roman" panose="02020603050405020304" pitchFamily="18" charset="0"/>
                <a:cs typeface="Times New Roman" panose="02020603050405020304" pitchFamily="18" charset="0"/>
              </a:rPr>
              <a:t>C</a:t>
            </a:r>
          </a:p>
          <a:p>
            <a:r>
              <a:rPr lang="en-MY" sz="2600" dirty="0" smtClean="0">
                <a:solidFill>
                  <a:schemeClr val="bg1"/>
                </a:solidFill>
                <a:latin typeface="Times New Roman" panose="02020603050405020304" pitchFamily="18" charset="0"/>
                <a:cs typeface="Times New Roman" panose="02020603050405020304" pitchFamily="18" charset="0"/>
              </a:rPr>
              <a:t>O</a:t>
            </a:r>
          </a:p>
          <a:p>
            <a:r>
              <a:rPr lang="en-MY" sz="2600" dirty="0" smtClean="0">
                <a:solidFill>
                  <a:schemeClr val="bg1"/>
                </a:solidFill>
                <a:latin typeface="Times New Roman" panose="02020603050405020304" pitchFamily="18" charset="0"/>
                <a:cs typeface="Times New Roman" panose="02020603050405020304" pitchFamily="18" charset="0"/>
              </a:rPr>
              <a:t>M</a:t>
            </a:r>
          </a:p>
          <a:p>
            <a:r>
              <a:rPr lang="en-MY" sz="2600" dirty="0" smtClean="0">
                <a:solidFill>
                  <a:schemeClr val="bg1"/>
                </a:solidFill>
                <a:latin typeface="Times New Roman" panose="02020603050405020304" pitchFamily="18" charset="0"/>
                <a:cs typeface="Times New Roman" panose="02020603050405020304" pitchFamily="18" charset="0"/>
              </a:rPr>
              <a:t>P</a:t>
            </a:r>
          </a:p>
          <a:p>
            <a:r>
              <a:rPr lang="en-MY" sz="2600" dirty="0" smtClean="0">
                <a:solidFill>
                  <a:schemeClr val="bg1"/>
                </a:solidFill>
                <a:latin typeface="Times New Roman" panose="02020603050405020304" pitchFamily="18" charset="0"/>
                <a:cs typeface="Times New Roman" panose="02020603050405020304" pitchFamily="18" charset="0"/>
              </a:rPr>
              <a:t>A</a:t>
            </a:r>
          </a:p>
          <a:p>
            <a:r>
              <a:rPr lang="en-MY" sz="2600" dirty="0" smtClean="0">
                <a:solidFill>
                  <a:schemeClr val="bg1"/>
                </a:solidFill>
                <a:latin typeface="Times New Roman" panose="02020603050405020304" pitchFamily="18" charset="0"/>
                <a:cs typeface="Times New Roman" panose="02020603050405020304" pitchFamily="18" charset="0"/>
              </a:rPr>
              <a:t>N</a:t>
            </a:r>
          </a:p>
          <a:p>
            <a:r>
              <a:rPr lang="en-MY" sz="2600" dirty="0">
                <a:solidFill>
                  <a:schemeClr val="bg1"/>
                </a:solidFill>
                <a:latin typeface="Times New Roman" panose="02020603050405020304" pitchFamily="18" charset="0"/>
                <a:cs typeface="Times New Roman" panose="02020603050405020304" pitchFamily="18" charset="0"/>
              </a:rPr>
              <a:t>Y</a:t>
            </a:r>
          </a:p>
        </p:txBody>
      </p:sp>
      <p:sp>
        <p:nvSpPr>
          <p:cNvPr id="12" name="TextBox 11"/>
          <p:cNvSpPr txBox="1"/>
          <p:nvPr/>
        </p:nvSpPr>
        <p:spPr>
          <a:xfrm>
            <a:off x="1778913" y="2457450"/>
            <a:ext cx="495300" cy="4093428"/>
          </a:xfrm>
          <a:prstGeom prst="rect">
            <a:avLst/>
          </a:prstGeom>
          <a:noFill/>
        </p:spPr>
        <p:txBody>
          <a:bodyPr wrap="square" rtlCol="0">
            <a:spAutoFit/>
          </a:bodyPr>
          <a:lstStyle/>
          <a:p>
            <a:r>
              <a:rPr lang="en-MY" sz="2600" dirty="0" smtClean="0">
                <a:solidFill>
                  <a:schemeClr val="bg1"/>
                </a:solidFill>
                <a:latin typeface="Times New Roman" panose="02020603050405020304" pitchFamily="18" charset="0"/>
                <a:cs typeface="Times New Roman" panose="02020603050405020304" pitchFamily="18" charset="0"/>
              </a:rPr>
              <a:t>B</a:t>
            </a:r>
          </a:p>
          <a:p>
            <a:r>
              <a:rPr lang="en-MY" sz="2600" dirty="0" smtClean="0">
                <a:solidFill>
                  <a:schemeClr val="bg1"/>
                </a:solidFill>
                <a:latin typeface="Times New Roman" panose="02020603050405020304" pitchFamily="18" charset="0"/>
                <a:cs typeface="Times New Roman" panose="02020603050405020304" pitchFamily="18" charset="0"/>
              </a:rPr>
              <a:t>A</a:t>
            </a:r>
          </a:p>
          <a:p>
            <a:r>
              <a:rPr lang="en-MY" sz="2600" dirty="0" smtClean="0">
                <a:solidFill>
                  <a:schemeClr val="bg1"/>
                </a:solidFill>
                <a:latin typeface="Times New Roman" panose="02020603050405020304" pitchFamily="18" charset="0"/>
                <a:cs typeface="Times New Roman" panose="02020603050405020304" pitchFamily="18" charset="0"/>
              </a:rPr>
              <a:t>C</a:t>
            </a:r>
          </a:p>
          <a:p>
            <a:r>
              <a:rPr lang="en-MY" sz="2600" dirty="0" smtClean="0">
                <a:solidFill>
                  <a:schemeClr val="bg1"/>
                </a:solidFill>
                <a:latin typeface="Times New Roman" panose="02020603050405020304" pitchFamily="18" charset="0"/>
                <a:cs typeface="Times New Roman" panose="02020603050405020304" pitchFamily="18" charset="0"/>
              </a:rPr>
              <a:t>K</a:t>
            </a:r>
          </a:p>
          <a:p>
            <a:r>
              <a:rPr lang="en-MY" sz="2600" dirty="0" smtClean="0">
                <a:solidFill>
                  <a:schemeClr val="bg1"/>
                </a:solidFill>
                <a:latin typeface="Times New Roman" panose="02020603050405020304" pitchFamily="18" charset="0"/>
                <a:cs typeface="Times New Roman" panose="02020603050405020304" pitchFamily="18" charset="0"/>
              </a:rPr>
              <a:t>G</a:t>
            </a:r>
          </a:p>
          <a:p>
            <a:r>
              <a:rPr lang="en-MY" sz="2600" dirty="0" smtClean="0">
                <a:solidFill>
                  <a:schemeClr val="bg1"/>
                </a:solidFill>
                <a:latin typeface="Times New Roman" panose="02020603050405020304" pitchFamily="18" charset="0"/>
                <a:cs typeface="Times New Roman" panose="02020603050405020304" pitchFamily="18" charset="0"/>
              </a:rPr>
              <a:t>R</a:t>
            </a:r>
          </a:p>
          <a:p>
            <a:r>
              <a:rPr lang="en-MY" sz="2600" dirty="0" smtClean="0">
                <a:solidFill>
                  <a:schemeClr val="bg1"/>
                </a:solidFill>
                <a:latin typeface="Times New Roman" panose="02020603050405020304" pitchFamily="18" charset="0"/>
                <a:cs typeface="Times New Roman" panose="02020603050405020304" pitchFamily="18" charset="0"/>
              </a:rPr>
              <a:t>O</a:t>
            </a:r>
          </a:p>
          <a:p>
            <a:r>
              <a:rPr lang="en-MY" sz="2600" dirty="0" smtClean="0">
                <a:solidFill>
                  <a:schemeClr val="bg1"/>
                </a:solidFill>
                <a:latin typeface="Times New Roman" panose="02020603050405020304" pitchFamily="18" charset="0"/>
                <a:cs typeface="Times New Roman" panose="02020603050405020304" pitchFamily="18" charset="0"/>
              </a:rPr>
              <a:t>U</a:t>
            </a:r>
          </a:p>
          <a:p>
            <a:r>
              <a:rPr lang="en-MY" sz="2600" dirty="0" smtClean="0">
                <a:solidFill>
                  <a:schemeClr val="bg1"/>
                </a:solidFill>
                <a:latin typeface="Times New Roman" panose="02020603050405020304" pitchFamily="18" charset="0"/>
                <a:cs typeface="Times New Roman" panose="02020603050405020304" pitchFamily="18" charset="0"/>
              </a:rPr>
              <a:t>N</a:t>
            </a:r>
          </a:p>
          <a:p>
            <a:r>
              <a:rPr lang="en-MY" sz="2600" dirty="0">
                <a:solidFill>
                  <a:schemeClr val="bg1"/>
                </a:solidFill>
                <a:latin typeface="Times New Roman" panose="02020603050405020304" pitchFamily="18" charset="0"/>
                <a:cs typeface="Times New Roman" panose="02020603050405020304" pitchFamily="18" charset="0"/>
              </a:rPr>
              <a:t>D</a:t>
            </a:r>
          </a:p>
        </p:txBody>
      </p:sp>
    </p:spTree>
    <p:extLst>
      <p:ext uri="{BB962C8B-B14F-4D97-AF65-F5344CB8AC3E}">
        <p14:creationId xmlns:p14="http://schemas.microsoft.com/office/powerpoint/2010/main" val="1008663380"/>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7625" y="-95250"/>
            <a:ext cx="9138696" cy="5663675"/>
          </a:xfrm>
          <a:prstGeom prst="rect">
            <a:avLst/>
          </a:prstGeom>
        </p:spPr>
      </p:pic>
      <p:pic>
        <p:nvPicPr>
          <p:cNvPr id="6" name="Picture 5"/>
          <p:cNvPicPr>
            <a:picLocks noChangeAspect="1"/>
          </p:cNvPicPr>
          <p:nvPr/>
        </p:nvPicPr>
        <p:blipFill>
          <a:blip r:embed="rId3"/>
          <a:stretch>
            <a:fillRect/>
          </a:stretch>
        </p:blipFill>
        <p:spPr>
          <a:xfrm>
            <a:off x="9616759" y="3350442"/>
            <a:ext cx="2575241" cy="3507558"/>
          </a:xfrm>
          <a:prstGeom prst="rect">
            <a:avLst/>
          </a:prstGeom>
        </p:spPr>
      </p:pic>
      <p:sp>
        <p:nvSpPr>
          <p:cNvPr id="8" name="Right Triangle 909"/>
          <p:cNvSpPr/>
          <p:nvPr/>
        </p:nvSpPr>
        <p:spPr>
          <a:xfrm rot="5400000">
            <a:off x="2013249" y="-2137839"/>
            <a:ext cx="7570106" cy="11655286"/>
          </a:xfrm>
          <a:custGeom>
            <a:avLst/>
            <a:gdLst>
              <a:gd name="connsiteX0" fmla="*/ 0 w 10325100"/>
              <a:gd name="connsiteY0" fmla="*/ 13668375 h 13668375"/>
              <a:gd name="connsiteX1" fmla="*/ 0 w 10325100"/>
              <a:gd name="connsiteY1" fmla="*/ 0 h 13668375"/>
              <a:gd name="connsiteX2" fmla="*/ 10325100 w 10325100"/>
              <a:gd name="connsiteY2" fmla="*/ 13668375 h 13668375"/>
              <a:gd name="connsiteX3" fmla="*/ 0 w 10325100"/>
              <a:gd name="connsiteY3" fmla="*/ 13668375 h 13668375"/>
              <a:gd name="connsiteX0" fmla="*/ 0 w 10325100"/>
              <a:gd name="connsiteY0" fmla="*/ 13668375 h 13668375"/>
              <a:gd name="connsiteX1" fmla="*/ 0 w 10325100"/>
              <a:gd name="connsiteY1" fmla="*/ 0 h 13668375"/>
              <a:gd name="connsiteX2" fmla="*/ 7624762 w 10325100"/>
              <a:gd name="connsiteY2" fmla="*/ 10091738 h 13668375"/>
              <a:gd name="connsiteX3" fmla="*/ 10325100 w 10325100"/>
              <a:gd name="connsiteY3" fmla="*/ 13668375 h 13668375"/>
              <a:gd name="connsiteX4" fmla="*/ 0 w 10325100"/>
              <a:gd name="connsiteY4" fmla="*/ 13668375 h 13668375"/>
              <a:gd name="connsiteX0" fmla="*/ 0 w 10659430"/>
              <a:gd name="connsiteY0" fmla="*/ 13668375 h 13668375"/>
              <a:gd name="connsiteX1" fmla="*/ 0 w 10659430"/>
              <a:gd name="connsiteY1" fmla="*/ 0 h 13668375"/>
              <a:gd name="connsiteX2" fmla="*/ 10659430 w 10659430"/>
              <a:gd name="connsiteY2" fmla="*/ 8320088 h 13668375"/>
              <a:gd name="connsiteX3" fmla="*/ 10325100 w 10659430"/>
              <a:gd name="connsiteY3" fmla="*/ 13668375 h 13668375"/>
              <a:gd name="connsiteX4" fmla="*/ 0 w 10659430"/>
              <a:gd name="connsiteY4" fmla="*/ 13668375 h 13668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59430" h="13668375">
                <a:moveTo>
                  <a:pt x="0" y="13668375"/>
                </a:moveTo>
                <a:lnTo>
                  <a:pt x="0" y="0"/>
                </a:lnTo>
                <a:lnTo>
                  <a:pt x="10659430" y="8320088"/>
                </a:lnTo>
                <a:lnTo>
                  <a:pt x="10325100" y="13668375"/>
                </a:lnTo>
                <a:lnTo>
                  <a:pt x="0" y="13668375"/>
                </a:lnTo>
                <a:close/>
              </a:path>
            </a:pathLst>
          </a:custGeom>
          <a:solidFill>
            <a:srgbClr val="6C5B8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MY"/>
          </a:p>
        </p:txBody>
      </p:sp>
      <p:sp>
        <p:nvSpPr>
          <p:cNvPr id="10" name="Right Triangle 9"/>
          <p:cNvSpPr/>
          <p:nvPr/>
        </p:nvSpPr>
        <p:spPr>
          <a:xfrm rot="16200000" flipV="1">
            <a:off x="-969798" y="808639"/>
            <a:ext cx="6953250" cy="5145471"/>
          </a:xfrm>
          <a:prstGeom prst="rtTriangle">
            <a:avLst/>
          </a:prstGeom>
          <a:solidFill>
            <a:srgbClr val="FCDE4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MY"/>
          </a:p>
        </p:txBody>
      </p:sp>
      <p:sp>
        <p:nvSpPr>
          <p:cNvPr id="7" name="Rectangle 6"/>
          <p:cNvSpPr/>
          <p:nvPr/>
        </p:nvSpPr>
        <p:spPr>
          <a:xfrm>
            <a:off x="504938" y="636995"/>
            <a:ext cx="5567391" cy="6105615"/>
          </a:xfrm>
          <a:prstGeom prst="rect">
            <a:avLst/>
          </a:prstGeom>
          <a:solidFill>
            <a:srgbClr val="FFFFFF">
              <a:alpha val="9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MY"/>
          </a:p>
        </p:txBody>
      </p:sp>
      <p:sp>
        <p:nvSpPr>
          <p:cNvPr id="13" name="Rectangle 12"/>
          <p:cNvSpPr/>
          <p:nvPr/>
        </p:nvSpPr>
        <p:spPr>
          <a:xfrm>
            <a:off x="6292093" y="636994"/>
            <a:ext cx="5567391" cy="6105615"/>
          </a:xfrm>
          <a:prstGeom prst="rect">
            <a:avLst/>
          </a:prstGeom>
          <a:solidFill>
            <a:srgbClr val="FFFFFF">
              <a:alpha val="9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MY"/>
          </a:p>
        </p:txBody>
      </p:sp>
      <p:pic>
        <p:nvPicPr>
          <p:cNvPr id="12" name="Picture 11"/>
          <p:cNvPicPr>
            <a:picLocks noChangeAspect="1"/>
          </p:cNvPicPr>
          <p:nvPr/>
        </p:nvPicPr>
        <p:blipFill>
          <a:blip r:embed="rId4"/>
          <a:stretch>
            <a:fillRect/>
          </a:stretch>
        </p:blipFill>
        <p:spPr>
          <a:xfrm flipH="1">
            <a:off x="956507" y="896975"/>
            <a:ext cx="1803182" cy="1874437"/>
          </a:xfrm>
          <a:prstGeom prst="rect">
            <a:avLst/>
          </a:prstGeom>
        </p:spPr>
      </p:pic>
      <p:pic>
        <p:nvPicPr>
          <p:cNvPr id="14" name="Picture 13"/>
          <p:cNvPicPr>
            <a:picLocks noChangeAspect="1"/>
          </p:cNvPicPr>
          <p:nvPr/>
        </p:nvPicPr>
        <p:blipFill>
          <a:blip r:embed="rId5"/>
          <a:stretch>
            <a:fillRect/>
          </a:stretch>
        </p:blipFill>
        <p:spPr>
          <a:xfrm>
            <a:off x="4161908" y="2710553"/>
            <a:ext cx="1662400" cy="2023433"/>
          </a:xfrm>
          <a:prstGeom prst="rect">
            <a:avLst/>
          </a:prstGeom>
        </p:spPr>
      </p:pic>
      <p:pic>
        <p:nvPicPr>
          <p:cNvPr id="15" name="Picture 14"/>
          <p:cNvPicPr>
            <a:picLocks noChangeAspect="1"/>
          </p:cNvPicPr>
          <p:nvPr/>
        </p:nvPicPr>
        <p:blipFill>
          <a:blip r:embed="rId6"/>
          <a:stretch>
            <a:fillRect/>
          </a:stretch>
        </p:blipFill>
        <p:spPr>
          <a:xfrm>
            <a:off x="9421635" y="934271"/>
            <a:ext cx="2216417" cy="2729454"/>
          </a:xfrm>
          <a:prstGeom prst="rect">
            <a:avLst/>
          </a:prstGeom>
        </p:spPr>
      </p:pic>
      <p:sp>
        <p:nvSpPr>
          <p:cNvPr id="16" name="TextBox 15"/>
          <p:cNvSpPr txBox="1"/>
          <p:nvPr/>
        </p:nvSpPr>
        <p:spPr>
          <a:xfrm>
            <a:off x="3302243" y="1025037"/>
            <a:ext cx="2247900" cy="1692771"/>
          </a:xfrm>
          <a:prstGeom prst="rect">
            <a:avLst/>
          </a:prstGeom>
          <a:noFill/>
        </p:spPr>
        <p:txBody>
          <a:bodyPr wrap="square" rtlCol="0">
            <a:spAutoFit/>
          </a:bodyPr>
          <a:lstStyle/>
          <a:p>
            <a:r>
              <a:rPr lang="en-MY" dirty="0" smtClean="0">
                <a:latin typeface="Times New Roman" panose="02020603050405020304" pitchFamily="18" charset="0"/>
                <a:cs typeface="Times New Roman" panose="02020603050405020304" pitchFamily="18" charset="0"/>
              </a:rPr>
              <a:t>Muhammad </a:t>
            </a:r>
            <a:r>
              <a:rPr lang="en-MY" dirty="0" err="1" smtClean="0">
                <a:latin typeface="Times New Roman" panose="02020603050405020304" pitchFamily="18" charset="0"/>
                <a:cs typeface="Times New Roman" panose="02020603050405020304" pitchFamily="18" charset="0"/>
              </a:rPr>
              <a:t>Aatiq</a:t>
            </a:r>
            <a:r>
              <a:rPr lang="en-MY" dirty="0" smtClean="0">
                <a:latin typeface="Times New Roman" panose="02020603050405020304" pitchFamily="18" charset="0"/>
                <a:cs typeface="Times New Roman" panose="02020603050405020304" pitchFamily="18" charset="0"/>
              </a:rPr>
              <a:t> </a:t>
            </a:r>
            <a:r>
              <a:rPr lang="en-MY" dirty="0" err="1" smtClean="0">
                <a:latin typeface="Times New Roman" panose="02020603050405020304" pitchFamily="18" charset="0"/>
                <a:cs typeface="Times New Roman" panose="02020603050405020304" pitchFamily="18" charset="0"/>
              </a:rPr>
              <a:t>Azhar</a:t>
            </a:r>
            <a:r>
              <a:rPr lang="en-MY" dirty="0" smtClean="0">
                <a:latin typeface="Times New Roman" panose="02020603050405020304" pitchFamily="18" charset="0"/>
                <a:cs typeface="Times New Roman" panose="02020603050405020304" pitchFamily="18" charset="0"/>
              </a:rPr>
              <a:t> </a:t>
            </a:r>
          </a:p>
          <a:p>
            <a:endParaRPr lang="en-MY" sz="1600" dirty="0" smtClean="0">
              <a:latin typeface="Times New Roman" panose="02020603050405020304" pitchFamily="18" charset="0"/>
              <a:cs typeface="Times New Roman" panose="02020603050405020304" pitchFamily="18" charset="0"/>
            </a:endParaRPr>
          </a:p>
          <a:p>
            <a:r>
              <a:rPr lang="en-MY" sz="1600" dirty="0" smtClean="0">
                <a:latin typeface="Times New Roman" panose="02020603050405020304" pitchFamily="18" charset="0"/>
                <a:cs typeface="Times New Roman" panose="02020603050405020304" pitchFamily="18" charset="0"/>
              </a:rPr>
              <a:t>A18KM4030</a:t>
            </a:r>
          </a:p>
          <a:p>
            <a:endParaRPr lang="en-MY" dirty="0">
              <a:latin typeface="Times New Roman" panose="02020603050405020304" pitchFamily="18" charset="0"/>
              <a:cs typeface="Times New Roman" panose="02020603050405020304" pitchFamily="18" charset="0"/>
            </a:endParaRPr>
          </a:p>
          <a:p>
            <a:r>
              <a:rPr lang="en-MY" sz="1400" dirty="0" smtClean="0">
                <a:latin typeface="Times New Roman" panose="02020603050405020304" pitchFamily="18" charset="0"/>
                <a:cs typeface="Times New Roman" panose="02020603050405020304" pitchFamily="18" charset="0"/>
              </a:rPr>
              <a:t>Treasurer</a:t>
            </a:r>
            <a:endParaRPr lang="en-MY" sz="1400" dirty="0">
              <a:latin typeface="Times New Roman" panose="02020603050405020304" pitchFamily="18" charset="0"/>
              <a:cs typeface="Times New Roman" panose="02020603050405020304" pitchFamily="18" charset="0"/>
            </a:endParaRPr>
          </a:p>
        </p:txBody>
      </p:sp>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23904" y="3663725"/>
            <a:ext cx="2239882" cy="3059431"/>
          </a:xfrm>
          <a:prstGeom prst="rect">
            <a:avLst/>
          </a:prstGeom>
        </p:spPr>
      </p:pic>
      <p:sp>
        <p:nvSpPr>
          <p:cNvPr id="18" name="TextBox 17"/>
          <p:cNvSpPr txBox="1"/>
          <p:nvPr/>
        </p:nvSpPr>
        <p:spPr>
          <a:xfrm>
            <a:off x="1036553" y="3045608"/>
            <a:ext cx="3113248" cy="1415772"/>
          </a:xfrm>
          <a:prstGeom prst="rect">
            <a:avLst/>
          </a:prstGeom>
          <a:noFill/>
        </p:spPr>
        <p:txBody>
          <a:bodyPr wrap="square" rtlCol="0">
            <a:spAutoFit/>
          </a:bodyPr>
          <a:lstStyle/>
          <a:p>
            <a:r>
              <a:rPr lang="en-MY" dirty="0" smtClean="0">
                <a:latin typeface="Times New Roman" panose="02020603050405020304" pitchFamily="18" charset="0"/>
                <a:cs typeface="Times New Roman" panose="02020603050405020304" pitchFamily="18" charset="0"/>
              </a:rPr>
              <a:t>Mohammed </a:t>
            </a:r>
            <a:r>
              <a:rPr lang="en-MY" dirty="0" err="1" smtClean="0">
                <a:latin typeface="Times New Roman" panose="02020603050405020304" pitchFamily="18" charset="0"/>
                <a:cs typeface="Times New Roman" panose="02020603050405020304" pitchFamily="18" charset="0"/>
              </a:rPr>
              <a:t>Jubaid</a:t>
            </a:r>
            <a:r>
              <a:rPr lang="en-MY" dirty="0" smtClean="0">
                <a:latin typeface="Times New Roman" panose="02020603050405020304" pitchFamily="18" charset="0"/>
                <a:cs typeface="Times New Roman" panose="02020603050405020304" pitchFamily="18" charset="0"/>
              </a:rPr>
              <a:t> Al Rashid</a:t>
            </a:r>
          </a:p>
          <a:p>
            <a:endParaRPr lang="en-MY" dirty="0">
              <a:latin typeface="Times New Roman" panose="02020603050405020304" pitchFamily="18" charset="0"/>
              <a:cs typeface="Times New Roman" panose="02020603050405020304" pitchFamily="18" charset="0"/>
            </a:endParaRPr>
          </a:p>
          <a:p>
            <a:r>
              <a:rPr lang="en-MY" sz="1600" dirty="0" smtClean="0">
                <a:latin typeface="Times New Roman" panose="02020603050405020304" pitchFamily="18" charset="0"/>
                <a:cs typeface="Times New Roman" panose="02020603050405020304" pitchFamily="18" charset="0"/>
              </a:rPr>
              <a:t>A18KM4037</a:t>
            </a:r>
            <a:endParaRPr lang="en-MY" sz="1600" dirty="0" smtClean="0">
              <a:latin typeface="Times New Roman" panose="02020603050405020304" pitchFamily="18" charset="0"/>
              <a:cs typeface="Times New Roman" panose="02020603050405020304" pitchFamily="18" charset="0"/>
            </a:endParaRPr>
          </a:p>
          <a:p>
            <a:endParaRPr lang="en-MY" dirty="0">
              <a:latin typeface="Times New Roman" panose="02020603050405020304" pitchFamily="18" charset="0"/>
              <a:cs typeface="Times New Roman" panose="02020603050405020304" pitchFamily="18" charset="0"/>
            </a:endParaRPr>
          </a:p>
          <a:p>
            <a:r>
              <a:rPr lang="en-MY" sz="1400" dirty="0" smtClean="0">
                <a:latin typeface="Times New Roman" panose="02020603050405020304" pitchFamily="18" charset="0"/>
                <a:cs typeface="Times New Roman" panose="02020603050405020304" pitchFamily="18" charset="0"/>
              </a:rPr>
              <a:t>Event Manager</a:t>
            </a:r>
            <a:endParaRPr lang="en-MY" sz="1400" dirty="0">
              <a:latin typeface="Times New Roman" panose="02020603050405020304" pitchFamily="18" charset="0"/>
              <a:cs typeface="Times New Roman" panose="02020603050405020304" pitchFamily="18" charset="0"/>
            </a:endParaRPr>
          </a:p>
        </p:txBody>
      </p:sp>
      <p:sp>
        <p:nvSpPr>
          <p:cNvPr id="19" name="TextBox 18"/>
          <p:cNvSpPr txBox="1"/>
          <p:nvPr/>
        </p:nvSpPr>
        <p:spPr>
          <a:xfrm>
            <a:off x="6762673" y="1314754"/>
            <a:ext cx="2397223" cy="1415772"/>
          </a:xfrm>
          <a:prstGeom prst="rect">
            <a:avLst/>
          </a:prstGeom>
          <a:noFill/>
        </p:spPr>
        <p:txBody>
          <a:bodyPr wrap="square" rtlCol="0">
            <a:spAutoFit/>
          </a:bodyPr>
          <a:lstStyle/>
          <a:p>
            <a:r>
              <a:rPr lang="en-MY" dirty="0" smtClean="0">
                <a:latin typeface="Times New Roman" panose="02020603050405020304" pitchFamily="18" charset="0"/>
                <a:cs typeface="Times New Roman" panose="02020603050405020304" pitchFamily="18" charset="0"/>
              </a:rPr>
              <a:t>Maryam </a:t>
            </a:r>
            <a:r>
              <a:rPr lang="en-MY" dirty="0" err="1" smtClean="0">
                <a:latin typeface="Times New Roman" panose="02020603050405020304" pitchFamily="18" charset="0"/>
                <a:cs typeface="Times New Roman" panose="02020603050405020304" pitchFamily="18" charset="0"/>
              </a:rPr>
              <a:t>Musnad</a:t>
            </a:r>
            <a:r>
              <a:rPr lang="en-MY" dirty="0" smtClean="0">
                <a:latin typeface="Times New Roman" panose="02020603050405020304" pitchFamily="18" charset="0"/>
                <a:cs typeface="Times New Roman" panose="02020603050405020304" pitchFamily="18" charset="0"/>
              </a:rPr>
              <a:t> </a:t>
            </a:r>
          </a:p>
          <a:p>
            <a:endParaRPr lang="en-MY" dirty="0">
              <a:latin typeface="Times New Roman" panose="02020603050405020304" pitchFamily="18" charset="0"/>
              <a:cs typeface="Times New Roman" panose="02020603050405020304" pitchFamily="18" charset="0"/>
            </a:endParaRPr>
          </a:p>
          <a:p>
            <a:r>
              <a:rPr lang="en-MY" sz="1600" dirty="0" smtClean="0">
                <a:latin typeface="Times New Roman" panose="02020603050405020304" pitchFamily="18" charset="0"/>
                <a:cs typeface="Times New Roman" panose="02020603050405020304" pitchFamily="18" charset="0"/>
              </a:rPr>
              <a:t>A18KM3008</a:t>
            </a:r>
          </a:p>
          <a:p>
            <a:endParaRPr lang="en-MY" dirty="0">
              <a:latin typeface="Times New Roman" panose="02020603050405020304" pitchFamily="18" charset="0"/>
              <a:cs typeface="Times New Roman" panose="02020603050405020304" pitchFamily="18" charset="0"/>
            </a:endParaRPr>
          </a:p>
          <a:p>
            <a:r>
              <a:rPr lang="en-MY" sz="1400" dirty="0" smtClean="0">
                <a:latin typeface="Times New Roman" panose="02020603050405020304" pitchFamily="18" charset="0"/>
                <a:cs typeface="Times New Roman" panose="02020603050405020304" pitchFamily="18" charset="0"/>
              </a:rPr>
              <a:t>President </a:t>
            </a:r>
            <a:endParaRPr lang="en-MY" sz="1400" dirty="0">
              <a:latin typeface="Times New Roman" panose="02020603050405020304" pitchFamily="18" charset="0"/>
              <a:cs typeface="Times New Roman" panose="02020603050405020304" pitchFamily="18" charset="0"/>
            </a:endParaRPr>
          </a:p>
        </p:txBody>
      </p:sp>
      <p:sp>
        <p:nvSpPr>
          <p:cNvPr id="20" name="TextBox 19"/>
          <p:cNvSpPr txBox="1"/>
          <p:nvPr/>
        </p:nvSpPr>
        <p:spPr>
          <a:xfrm>
            <a:off x="9073657" y="4424346"/>
            <a:ext cx="2610986" cy="1415772"/>
          </a:xfrm>
          <a:prstGeom prst="rect">
            <a:avLst/>
          </a:prstGeom>
          <a:noFill/>
        </p:spPr>
        <p:txBody>
          <a:bodyPr wrap="square" rtlCol="0">
            <a:spAutoFit/>
          </a:bodyPr>
          <a:lstStyle/>
          <a:p>
            <a:r>
              <a:rPr lang="en-MY" dirty="0" smtClean="0">
                <a:latin typeface="Times New Roman" panose="02020603050405020304" pitchFamily="18" charset="0"/>
                <a:cs typeface="Times New Roman" panose="02020603050405020304" pitchFamily="18" charset="0"/>
              </a:rPr>
              <a:t>Rakesh </a:t>
            </a:r>
            <a:r>
              <a:rPr lang="en-MY" dirty="0" err="1" smtClean="0">
                <a:latin typeface="Times New Roman" panose="02020603050405020304" pitchFamily="18" charset="0"/>
                <a:cs typeface="Times New Roman" panose="02020603050405020304" pitchFamily="18" charset="0"/>
              </a:rPr>
              <a:t>Bhowmick</a:t>
            </a:r>
            <a:r>
              <a:rPr lang="en-MY" dirty="0" smtClean="0">
                <a:latin typeface="Times New Roman" panose="02020603050405020304" pitchFamily="18" charset="0"/>
                <a:cs typeface="Times New Roman" panose="02020603050405020304" pitchFamily="18" charset="0"/>
              </a:rPr>
              <a:t> </a:t>
            </a:r>
          </a:p>
          <a:p>
            <a:endParaRPr lang="en-MY" dirty="0">
              <a:latin typeface="Times New Roman" panose="02020603050405020304" pitchFamily="18" charset="0"/>
              <a:cs typeface="Times New Roman" panose="02020603050405020304" pitchFamily="18" charset="0"/>
            </a:endParaRPr>
          </a:p>
          <a:p>
            <a:r>
              <a:rPr lang="en-MY" sz="1600" dirty="0" smtClean="0">
                <a:latin typeface="Times New Roman" panose="02020603050405020304" pitchFamily="18" charset="0"/>
                <a:cs typeface="Times New Roman" panose="02020603050405020304" pitchFamily="18" charset="0"/>
              </a:rPr>
              <a:t>A18KM4031</a:t>
            </a:r>
          </a:p>
          <a:p>
            <a:endParaRPr lang="en-MY" dirty="0">
              <a:latin typeface="Times New Roman" panose="02020603050405020304" pitchFamily="18" charset="0"/>
              <a:cs typeface="Times New Roman" panose="02020603050405020304" pitchFamily="18" charset="0"/>
            </a:endParaRPr>
          </a:p>
          <a:p>
            <a:r>
              <a:rPr lang="en-MY" sz="1400" dirty="0" smtClean="0">
                <a:latin typeface="Times New Roman" panose="02020603050405020304" pitchFamily="18" charset="0"/>
                <a:cs typeface="Times New Roman" panose="02020603050405020304" pitchFamily="18" charset="0"/>
              </a:rPr>
              <a:t>Vice-President</a:t>
            </a:r>
            <a:endParaRPr lang="en-MY" sz="1400" dirty="0">
              <a:latin typeface="Times New Roman" panose="02020603050405020304" pitchFamily="18" charset="0"/>
              <a:cs typeface="Times New Roman" panose="02020603050405020304" pitchFamily="18" charset="0"/>
            </a:endParaRPr>
          </a:p>
        </p:txBody>
      </p:sp>
      <p:sp>
        <p:nvSpPr>
          <p:cNvPr id="21" name="TextBox 20"/>
          <p:cNvSpPr txBox="1"/>
          <p:nvPr/>
        </p:nvSpPr>
        <p:spPr>
          <a:xfrm>
            <a:off x="3028765" y="4952040"/>
            <a:ext cx="3153272" cy="1384995"/>
          </a:xfrm>
          <a:prstGeom prst="rect">
            <a:avLst/>
          </a:prstGeom>
          <a:noFill/>
        </p:spPr>
        <p:txBody>
          <a:bodyPr wrap="square" rtlCol="0">
            <a:spAutoFit/>
          </a:bodyPr>
          <a:lstStyle/>
          <a:p>
            <a:r>
              <a:rPr lang="en-MY" dirty="0" smtClean="0">
                <a:latin typeface="Times New Roman" panose="02020603050405020304" pitchFamily="18" charset="0"/>
                <a:cs typeface="Times New Roman" panose="02020603050405020304" pitchFamily="18" charset="0"/>
              </a:rPr>
              <a:t>Kaushik Ahmed Chowdhury </a:t>
            </a:r>
          </a:p>
          <a:p>
            <a:endParaRPr lang="en-MY" dirty="0">
              <a:latin typeface="Times New Roman" panose="02020603050405020304" pitchFamily="18" charset="0"/>
              <a:cs typeface="Times New Roman" panose="02020603050405020304" pitchFamily="18" charset="0"/>
            </a:endParaRPr>
          </a:p>
          <a:p>
            <a:r>
              <a:rPr lang="en-MY" sz="1600" dirty="0" smtClean="0">
                <a:latin typeface="Times New Roman" panose="02020603050405020304" pitchFamily="18" charset="0"/>
                <a:cs typeface="Times New Roman" panose="02020603050405020304" pitchFamily="18" charset="0"/>
              </a:rPr>
              <a:t>A18KM3006</a:t>
            </a:r>
          </a:p>
          <a:p>
            <a:endParaRPr lang="en-MY" dirty="0">
              <a:latin typeface="Times New Roman" panose="02020603050405020304" pitchFamily="18" charset="0"/>
              <a:cs typeface="Times New Roman" panose="02020603050405020304" pitchFamily="18" charset="0"/>
            </a:endParaRPr>
          </a:p>
          <a:p>
            <a:r>
              <a:rPr lang="en-MY" sz="1400" dirty="0" smtClean="0">
                <a:latin typeface="Times New Roman" panose="02020603050405020304" pitchFamily="18" charset="0"/>
                <a:cs typeface="Times New Roman" panose="02020603050405020304" pitchFamily="18" charset="0"/>
              </a:rPr>
              <a:t>General Secretary </a:t>
            </a:r>
            <a:endParaRPr lang="en-MY" sz="1400" dirty="0">
              <a:latin typeface="Times New Roman" panose="02020603050405020304" pitchFamily="18" charset="0"/>
              <a:cs typeface="Times New Roman" panose="02020603050405020304" pitchFamily="18" charset="0"/>
            </a:endParaRPr>
          </a:p>
        </p:txBody>
      </p:sp>
      <p:pic>
        <p:nvPicPr>
          <p:cNvPr id="22" name="Picture 2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56507" y="4724315"/>
            <a:ext cx="1840447" cy="1840447"/>
          </a:xfrm>
          <a:prstGeom prst="rect">
            <a:avLst/>
          </a:prstGeom>
        </p:spPr>
      </p:pic>
      <p:sp>
        <p:nvSpPr>
          <p:cNvPr id="3" name="TextBox 2"/>
          <p:cNvSpPr txBox="1"/>
          <p:nvPr/>
        </p:nvSpPr>
        <p:spPr>
          <a:xfrm>
            <a:off x="3027473" y="-63172"/>
            <a:ext cx="5541657" cy="584775"/>
          </a:xfrm>
          <a:prstGeom prst="rect">
            <a:avLst/>
          </a:prstGeom>
          <a:noFill/>
        </p:spPr>
        <p:txBody>
          <a:bodyPr wrap="square" rtlCol="0">
            <a:spAutoFit/>
          </a:bodyPr>
          <a:lstStyle/>
          <a:p>
            <a:pPr algn="ctr"/>
            <a:r>
              <a:rPr lang="en-MY" sz="3200" dirty="0" smtClean="0">
                <a:solidFill>
                  <a:schemeClr val="bg1"/>
                </a:solidFill>
                <a:latin typeface="Times New Roman" panose="02020603050405020304" pitchFamily="18" charset="0"/>
                <a:cs typeface="Times New Roman" panose="02020603050405020304" pitchFamily="18" charset="0"/>
              </a:rPr>
              <a:t>ORGANIZING COMMITTEE</a:t>
            </a:r>
            <a:endParaRPr lang="en-MY" sz="32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1725091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502817" y="2635798"/>
            <a:ext cx="6689183" cy="4078635"/>
          </a:xfrm>
          <a:prstGeom prst="rect">
            <a:avLst/>
          </a:prstGeom>
        </p:spPr>
      </p:pic>
      <p:sp>
        <p:nvSpPr>
          <p:cNvPr id="9" name="Right Triangle 8"/>
          <p:cNvSpPr/>
          <p:nvPr/>
        </p:nvSpPr>
        <p:spPr>
          <a:xfrm rot="16200000">
            <a:off x="6038851" y="704849"/>
            <a:ext cx="4356100" cy="7950202"/>
          </a:xfrm>
          <a:prstGeom prst="rtTriangle">
            <a:avLst/>
          </a:prstGeom>
          <a:solidFill>
            <a:srgbClr val="6C5B8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pic>
        <p:nvPicPr>
          <p:cNvPr id="13" name="Picture 12"/>
          <p:cNvPicPr>
            <a:picLocks noChangeAspect="1"/>
          </p:cNvPicPr>
          <p:nvPr/>
        </p:nvPicPr>
        <p:blipFill>
          <a:blip r:embed="rId3"/>
          <a:stretch>
            <a:fillRect/>
          </a:stretch>
        </p:blipFill>
        <p:spPr>
          <a:xfrm rot="14499273">
            <a:off x="6728624" y="157956"/>
            <a:ext cx="6456355" cy="14336541"/>
          </a:xfrm>
          <a:prstGeom prst="rect">
            <a:avLst/>
          </a:prstGeom>
        </p:spPr>
      </p:pic>
      <p:sp>
        <p:nvSpPr>
          <p:cNvPr id="11" name="Right Triangle 10"/>
          <p:cNvSpPr/>
          <p:nvPr/>
        </p:nvSpPr>
        <p:spPr>
          <a:xfrm rot="5400000">
            <a:off x="2666999" y="-2667000"/>
            <a:ext cx="6858001" cy="12192001"/>
          </a:xfrm>
          <a:prstGeom prst="rtTriangle">
            <a:avLst/>
          </a:prstGeom>
          <a:solidFill>
            <a:srgbClr val="FCCB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5" name="Rectangle 4"/>
          <p:cNvSpPr/>
          <p:nvPr/>
        </p:nvSpPr>
        <p:spPr>
          <a:xfrm>
            <a:off x="246953" y="-638160"/>
            <a:ext cx="7474647" cy="5895960"/>
          </a:xfrm>
          <a:prstGeom prst="rect">
            <a:avLst/>
          </a:prstGeom>
          <a:noFill/>
          <a:ln>
            <a:noFill/>
          </a:ln>
        </p:spPr>
        <p:style>
          <a:lnRef idx="0">
            <a:scrgbClr r="0" g="0" b="0"/>
          </a:lnRef>
          <a:fillRef idx="0">
            <a:scrgbClr r="0" g="0" b="0"/>
          </a:fillRef>
          <a:effectRef idx="0">
            <a:scrgbClr r="0" g="0" b="0"/>
          </a:effectRef>
          <a:fontRef idx="minor">
            <a:schemeClr val="accent4"/>
          </a:fontRef>
        </p:style>
        <p:txBody>
          <a:bodyPr rtlCol="0" anchor="ctr"/>
          <a:lstStyle/>
          <a:p>
            <a:pPr algn="ctr"/>
            <a:r>
              <a:rPr lang="en-MY" sz="7200" dirty="0" smtClean="0">
                <a:ln>
                  <a:solidFill>
                    <a:schemeClr val="tx1"/>
                  </a:solidFill>
                </a:ln>
                <a:solidFill>
                  <a:srgbClr val="7030A0"/>
                </a:solidFill>
                <a:latin typeface="Times New Roman" panose="02020603050405020304" pitchFamily="18" charset="0"/>
                <a:cs typeface="Times New Roman" panose="02020603050405020304" pitchFamily="18" charset="0"/>
              </a:rPr>
              <a:t>THANK </a:t>
            </a:r>
          </a:p>
          <a:p>
            <a:pPr algn="ctr"/>
            <a:r>
              <a:rPr lang="en-MY" sz="7200" dirty="0" smtClean="0">
                <a:ln>
                  <a:solidFill>
                    <a:schemeClr val="tx1"/>
                  </a:solidFill>
                </a:ln>
                <a:solidFill>
                  <a:srgbClr val="7030A0"/>
                </a:solidFill>
                <a:latin typeface="Times New Roman" panose="02020603050405020304" pitchFamily="18" charset="0"/>
                <a:cs typeface="Times New Roman" panose="02020603050405020304" pitchFamily="18" charset="0"/>
              </a:rPr>
              <a:t>YOU</a:t>
            </a:r>
            <a:endParaRPr lang="en-MY" sz="7200" dirty="0">
              <a:ln>
                <a:solidFill>
                  <a:schemeClr val="tx1"/>
                </a:solidFill>
              </a:ln>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7182327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38696" cy="5663675"/>
          </a:xfrm>
          <a:prstGeom prst="rect">
            <a:avLst/>
          </a:prstGeom>
        </p:spPr>
      </p:pic>
      <p:pic>
        <p:nvPicPr>
          <p:cNvPr id="3" name="Picture 2"/>
          <p:cNvPicPr>
            <a:picLocks noChangeAspect="1"/>
          </p:cNvPicPr>
          <p:nvPr/>
        </p:nvPicPr>
        <p:blipFill>
          <a:blip r:embed="rId3"/>
          <a:stretch>
            <a:fillRect/>
          </a:stretch>
        </p:blipFill>
        <p:spPr>
          <a:xfrm rot="15125526">
            <a:off x="-854101" y="-4300223"/>
            <a:ext cx="7853085" cy="13625033"/>
          </a:xfrm>
          <a:prstGeom prst="rect">
            <a:avLst/>
          </a:prstGeom>
        </p:spPr>
      </p:pic>
      <p:sp>
        <p:nvSpPr>
          <p:cNvPr id="4" name="Rectangle 598"/>
          <p:cNvSpPr/>
          <p:nvPr/>
        </p:nvSpPr>
        <p:spPr>
          <a:xfrm>
            <a:off x="0" y="321705"/>
            <a:ext cx="7524750" cy="6536295"/>
          </a:xfrm>
          <a:custGeom>
            <a:avLst/>
            <a:gdLst>
              <a:gd name="connsiteX0" fmla="*/ 0 w 7524750"/>
              <a:gd name="connsiteY0" fmla="*/ 0 h 10134600"/>
              <a:gd name="connsiteX1" fmla="*/ 7524750 w 7524750"/>
              <a:gd name="connsiteY1" fmla="*/ 0 h 10134600"/>
              <a:gd name="connsiteX2" fmla="*/ 7524750 w 7524750"/>
              <a:gd name="connsiteY2" fmla="*/ 10134600 h 10134600"/>
              <a:gd name="connsiteX3" fmla="*/ 0 w 7524750"/>
              <a:gd name="connsiteY3" fmla="*/ 10134600 h 10134600"/>
              <a:gd name="connsiteX4" fmla="*/ 0 w 7524750"/>
              <a:gd name="connsiteY4" fmla="*/ 0 h 10134600"/>
              <a:gd name="connsiteX0" fmla="*/ 0 w 7524750"/>
              <a:gd name="connsiteY0" fmla="*/ 4743450 h 10134600"/>
              <a:gd name="connsiteX1" fmla="*/ 7524750 w 7524750"/>
              <a:gd name="connsiteY1" fmla="*/ 0 h 10134600"/>
              <a:gd name="connsiteX2" fmla="*/ 7524750 w 7524750"/>
              <a:gd name="connsiteY2" fmla="*/ 10134600 h 10134600"/>
              <a:gd name="connsiteX3" fmla="*/ 0 w 7524750"/>
              <a:gd name="connsiteY3" fmla="*/ 10134600 h 10134600"/>
              <a:gd name="connsiteX4" fmla="*/ 0 w 7524750"/>
              <a:gd name="connsiteY4" fmla="*/ 4743450 h 10134600"/>
              <a:gd name="connsiteX0" fmla="*/ 0 w 7524750"/>
              <a:gd name="connsiteY0" fmla="*/ 4305300 h 9696450"/>
              <a:gd name="connsiteX1" fmla="*/ 7493000 w 7524750"/>
              <a:gd name="connsiteY1" fmla="*/ 0 h 9696450"/>
              <a:gd name="connsiteX2" fmla="*/ 7524750 w 7524750"/>
              <a:gd name="connsiteY2" fmla="*/ 9696450 h 9696450"/>
              <a:gd name="connsiteX3" fmla="*/ 0 w 7524750"/>
              <a:gd name="connsiteY3" fmla="*/ 9696450 h 9696450"/>
              <a:gd name="connsiteX4" fmla="*/ 0 w 7524750"/>
              <a:gd name="connsiteY4" fmla="*/ 4305300 h 9696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24750" h="9696450">
                <a:moveTo>
                  <a:pt x="0" y="4305300"/>
                </a:moveTo>
                <a:lnTo>
                  <a:pt x="7493000" y="0"/>
                </a:lnTo>
                <a:lnTo>
                  <a:pt x="7524750" y="9696450"/>
                </a:lnTo>
                <a:lnTo>
                  <a:pt x="0" y="9696450"/>
                </a:lnTo>
                <a:lnTo>
                  <a:pt x="0" y="4305300"/>
                </a:lnTo>
                <a:close/>
              </a:path>
            </a:pathLst>
          </a:custGeom>
          <a:solidFill>
            <a:srgbClr val="6C5B8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MY"/>
          </a:p>
        </p:txBody>
      </p:sp>
      <p:sp>
        <p:nvSpPr>
          <p:cNvPr id="5" name="Right Triangle 4"/>
          <p:cNvSpPr/>
          <p:nvPr/>
        </p:nvSpPr>
        <p:spPr>
          <a:xfrm rot="5400000">
            <a:off x="6252264" y="1026258"/>
            <a:ext cx="7200900" cy="5127187"/>
          </a:xfrm>
          <a:prstGeom prst="rtTriangle">
            <a:avLst/>
          </a:prstGeom>
          <a:solidFill>
            <a:srgbClr val="6C5B8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MY" dirty="0"/>
          </a:p>
        </p:txBody>
      </p:sp>
      <p:pic>
        <p:nvPicPr>
          <p:cNvPr id="6" name="Picture 5"/>
          <p:cNvPicPr>
            <a:picLocks noChangeAspect="1"/>
          </p:cNvPicPr>
          <p:nvPr/>
        </p:nvPicPr>
        <p:blipFill>
          <a:blip r:embed="rId4"/>
          <a:stretch>
            <a:fillRect/>
          </a:stretch>
        </p:blipFill>
        <p:spPr>
          <a:xfrm>
            <a:off x="9616759" y="3350442"/>
            <a:ext cx="2575241" cy="3507558"/>
          </a:xfrm>
          <a:prstGeom prst="rect">
            <a:avLst/>
          </a:prstGeom>
        </p:spPr>
      </p:pic>
      <p:sp>
        <p:nvSpPr>
          <p:cNvPr id="8" name="Rectangle 7"/>
          <p:cNvSpPr/>
          <p:nvPr/>
        </p:nvSpPr>
        <p:spPr>
          <a:xfrm>
            <a:off x="5847671" y="815850"/>
            <a:ext cx="6699929" cy="708399"/>
          </a:xfrm>
          <a:prstGeom prst="rect">
            <a:avLst/>
          </a:prstGeom>
        </p:spPr>
        <p:txBody>
          <a:bodyPr wrap="square">
            <a:spAutoFit/>
          </a:bodyPr>
          <a:lstStyle/>
          <a:p>
            <a:pPr>
              <a:lnSpc>
                <a:spcPct val="120000"/>
              </a:lnSpc>
              <a:spcAft>
                <a:spcPts val="0"/>
              </a:spcAft>
            </a:pPr>
            <a:r>
              <a:rPr lang="en-US" sz="2400" cap="all" spc="50"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CONTENTS</a:t>
            </a:r>
            <a:endParaRPr lang="en-MY" sz="11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050" dirty="0" smtClean="0">
                <a:effectLst/>
                <a:latin typeface="Times New Roman" panose="02020603050405020304" pitchFamily="18" charset="0"/>
                <a:ea typeface="Calibri" panose="020F0502020204030204" pitchFamily="34" charset="0"/>
                <a:cs typeface="Times New Roman" panose="02020603050405020304" pitchFamily="18" charset="0"/>
              </a:rPr>
              <a:t> </a:t>
            </a:r>
            <a:endParaRPr lang="en-MY" sz="105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Text Box 594"/>
          <p:cNvSpPr txBox="1"/>
          <p:nvPr/>
        </p:nvSpPr>
        <p:spPr>
          <a:xfrm>
            <a:off x="5847671" y="1491070"/>
            <a:ext cx="1441450" cy="3715929"/>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0"/>
              </a:spcAft>
            </a:pPr>
            <a:r>
              <a:rPr lang="en-GB" sz="1400" spc="2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Introduction</a:t>
            </a:r>
            <a:endParaRPr lang="en-MY"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0"/>
              </a:spcAft>
            </a:pPr>
            <a:r>
              <a:rPr lang="en-GB" sz="1400" spc="2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MY" sz="1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0"/>
              </a:spcAft>
            </a:pPr>
            <a:r>
              <a:rPr lang="en-MY" sz="1400"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Overview</a:t>
            </a:r>
            <a:endParaRPr lang="en-MY"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0"/>
              </a:spcAft>
            </a:pPr>
            <a:r>
              <a:rPr lang="en-GB" sz="1400" spc="2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MY"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0"/>
              </a:spcAft>
            </a:pPr>
            <a:r>
              <a:rPr lang="en-GB" sz="1400" spc="2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Tentative</a:t>
            </a:r>
            <a:endParaRPr lang="en-MY"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0"/>
              </a:spcAft>
            </a:pPr>
            <a:r>
              <a:rPr lang="en-GB" sz="1400" spc="2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MY"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0"/>
              </a:spcAft>
            </a:pPr>
            <a:r>
              <a:rPr lang="en-GB" sz="1400" spc="2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Event Agenda</a:t>
            </a:r>
            <a:r>
              <a:rPr lang="en-GB" sz="1400" spc="2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MY"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pPr>
            <a:endParaRPr lang="en-GB" sz="1400" dirty="0" smtClean="0">
              <a:solidFill>
                <a:schemeClr val="bg1"/>
              </a:solidFill>
              <a:latin typeface="Times New Roman" panose="02020603050405020304" pitchFamily="18" charset="0"/>
              <a:cs typeface="Times New Roman" panose="02020603050405020304" pitchFamily="18" charset="0"/>
            </a:endParaRPr>
          </a:p>
          <a:p>
            <a:pPr>
              <a:lnSpc>
                <a:spcPct val="115000"/>
              </a:lnSpc>
            </a:pPr>
            <a:r>
              <a:rPr lang="en-GB" sz="1400" dirty="0" smtClean="0">
                <a:solidFill>
                  <a:schemeClr val="bg1"/>
                </a:solidFill>
                <a:latin typeface="Times New Roman" panose="02020603050405020304" pitchFamily="18" charset="0"/>
                <a:cs typeface="Times New Roman" panose="02020603050405020304" pitchFamily="18" charset="0"/>
              </a:rPr>
              <a:t>Budget Estimation</a:t>
            </a:r>
            <a:endParaRPr lang="en-MY" sz="1400" dirty="0" smtClean="0">
              <a:solidFill>
                <a:schemeClr val="bg1"/>
              </a:solidFill>
              <a:latin typeface="Times New Roman" panose="02020603050405020304" pitchFamily="18" charset="0"/>
              <a:cs typeface="Times New Roman" panose="02020603050405020304" pitchFamily="18" charset="0"/>
            </a:endParaRPr>
          </a:p>
          <a:p>
            <a:pPr>
              <a:lnSpc>
                <a:spcPct val="115000"/>
              </a:lnSpc>
              <a:spcAft>
                <a:spcPts val="0"/>
              </a:spcAft>
            </a:pPr>
            <a:r>
              <a:rPr lang="en-GB" sz="1400" spc="2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MY"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0"/>
              </a:spcAft>
            </a:pPr>
            <a:r>
              <a:rPr lang="en-GB" sz="1400" spc="2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Conclusion</a:t>
            </a:r>
            <a:endParaRPr lang="en-MY"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0"/>
              </a:spcAft>
            </a:pPr>
            <a:r>
              <a:rPr lang="en-GB" sz="1400" spc="2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MY"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0"/>
              </a:spcAft>
            </a:pPr>
            <a:r>
              <a:rPr lang="en-GB" sz="1400" spc="2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Biography</a:t>
            </a:r>
            <a:endParaRPr lang="en-MY"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0"/>
              </a:spcAft>
            </a:pPr>
            <a:r>
              <a:rPr lang="en-GB" sz="1400" spc="2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MY"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0"/>
              </a:spcAft>
            </a:pPr>
            <a:r>
              <a:rPr lang="en-GB" sz="1400" spc="20"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Air Asia Company Background</a:t>
            </a:r>
            <a:r>
              <a:rPr lang="en-GB" sz="1400" spc="2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MY"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0"/>
              </a:spcAft>
            </a:pPr>
            <a:r>
              <a:rPr lang="en-GB" sz="1400" spc="2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MY"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0"/>
              </a:spcAft>
            </a:pPr>
            <a:r>
              <a:rPr lang="en-MY" sz="14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Organizing Committee</a:t>
            </a:r>
            <a:endParaRPr lang="en-MY"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Rectangle 11"/>
          <p:cNvSpPr/>
          <p:nvPr/>
        </p:nvSpPr>
        <p:spPr>
          <a:xfrm>
            <a:off x="6834736" y="1491070"/>
            <a:ext cx="997991" cy="5047536"/>
          </a:xfrm>
          <a:prstGeom prst="rect">
            <a:avLst/>
          </a:prstGeom>
        </p:spPr>
        <p:txBody>
          <a:bodyPr wrap="square">
            <a:spAutoFit/>
          </a:bodyPr>
          <a:lstStyle/>
          <a:p>
            <a:pPr algn="r">
              <a:lnSpc>
                <a:spcPct val="115000"/>
              </a:lnSpc>
              <a:spcAft>
                <a:spcPts val="0"/>
              </a:spcAft>
            </a:pPr>
            <a:r>
              <a:rPr lang="en-GB" sz="1400" cap="all" spc="20" dirty="0">
                <a:solidFill>
                  <a:schemeClr val="bg1"/>
                </a:solidFill>
                <a:latin typeface="Montserrat Light"/>
                <a:ea typeface="Calibri" panose="020F0502020204030204" pitchFamily="34" charset="0"/>
                <a:cs typeface="Montserrat Light"/>
              </a:rPr>
              <a:t>3</a:t>
            </a:r>
            <a:endParaRPr lang="en-MY" sz="1400" dirty="0" smtClean="0">
              <a:solidFill>
                <a:schemeClr val="bg1"/>
              </a:solidFill>
              <a:effectLst/>
              <a:latin typeface="Minion Pro"/>
              <a:ea typeface="Calibri" panose="020F0502020204030204" pitchFamily="34" charset="0"/>
              <a:cs typeface="Minion Pro"/>
            </a:endParaRPr>
          </a:p>
          <a:p>
            <a:pPr algn="r">
              <a:lnSpc>
                <a:spcPct val="115000"/>
              </a:lnSpc>
              <a:spcAft>
                <a:spcPts val="0"/>
              </a:spcAft>
            </a:pPr>
            <a:r>
              <a:rPr lang="en-GB" sz="1400" cap="all" spc="20" dirty="0">
                <a:solidFill>
                  <a:schemeClr val="bg1"/>
                </a:solidFill>
                <a:latin typeface="Montserrat Light"/>
                <a:ea typeface="Calibri" panose="020F0502020204030204" pitchFamily="34" charset="0"/>
                <a:cs typeface="Montserrat Light"/>
              </a:rPr>
              <a:t> </a:t>
            </a:r>
            <a:endParaRPr lang="en-MY" sz="1400" dirty="0" smtClean="0">
              <a:solidFill>
                <a:schemeClr val="bg1"/>
              </a:solidFill>
              <a:effectLst/>
              <a:latin typeface="Minion Pro"/>
              <a:ea typeface="Calibri" panose="020F0502020204030204" pitchFamily="34" charset="0"/>
              <a:cs typeface="Minion Pro"/>
            </a:endParaRPr>
          </a:p>
          <a:p>
            <a:pPr algn="r">
              <a:lnSpc>
                <a:spcPct val="115000"/>
              </a:lnSpc>
              <a:spcAft>
                <a:spcPts val="0"/>
              </a:spcAft>
            </a:pPr>
            <a:r>
              <a:rPr lang="en-GB" sz="1400" cap="all" spc="20" dirty="0">
                <a:solidFill>
                  <a:schemeClr val="bg1"/>
                </a:solidFill>
                <a:latin typeface="Montserrat Light"/>
                <a:ea typeface="Calibri" panose="020F0502020204030204" pitchFamily="34" charset="0"/>
                <a:cs typeface="Montserrat Light"/>
              </a:rPr>
              <a:t>4</a:t>
            </a:r>
            <a:endParaRPr lang="en-MY" sz="1400" dirty="0" smtClean="0">
              <a:solidFill>
                <a:schemeClr val="bg1"/>
              </a:solidFill>
              <a:effectLst/>
              <a:latin typeface="Minion Pro"/>
              <a:ea typeface="Calibri" panose="020F0502020204030204" pitchFamily="34" charset="0"/>
              <a:cs typeface="Minion Pro"/>
            </a:endParaRPr>
          </a:p>
          <a:p>
            <a:pPr algn="r">
              <a:lnSpc>
                <a:spcPct val="115000"/>
              </a:lnSpc>
              <a:spcAft>
                <a:spcPts val="0"/>
              </a:spcAft>
            </a:pPr>
            <a:r>
              <a:rPr lang="en-GB" sz="1400" cap="all" spc="20" dirty="0">
                <a:solidFill>
                  <a:schemeClr val="bg1"/>
                </a:solidFill>
                <a:latin typeface="Montserrat Light"/>
                <a:ea typeface="Calibri" panose="020F0502020204030204" pitchFamily="34" charset="0"/>
                <a:cs typeface="Montserrat Light"/>
              </a:rPr>
              <a:t> </a:t>
            </a:r>
            <a:endParaRPr lang="en-MY" sz="1400" dirty="0" smtClean="0">
              <a:solidFill>
                <a:schemeClr val="bg1"/>
              </a:solidFill>
              <a:effectLst/>
              <a:latin typeface="Minion Pro"/>
              <a:ea typeface="Calibri" panose="020F0502020204030204" pitchFamily="34" charset="0"/>
              <a:cs typeface="Minion Pro"/>
            </a:endParaRPr>
          </a:p>
          <a:p>
            <a:pPr algn="r">
              <a:lnSpc>
                <a:spcPct val="115000"/>
              </a:lnSpc>
              <a:spcAft>
                <a:spcPts val="0"/>
              </a:spcAft>
            </a:pPr>
            <a:r>
              <a:rPr lang="en-GB" sz="1400" cap="all" spc="20" dirty="0">
                <a:solidFill>
                  <a:schemeClr val="bg1"/>
                </a:solidFill>
                <a:latin typeface="Montserrat Light"/>
                <a:ea typeface="Calibri" panose="020F0502020204030204" pitchFamily="34" charset="0"/>
                <a:cs typeface="Montserrat Light"/>
              </a:rPr>
              <a:t>5</a:t>
            </a:r>
            <a:endParaRPr lang="en-MY" sz="1400" dirty="0" smtClean="0">
              <a:solidFill>
                <a:schemeClr val="bg1"/>
              </a:solidFill>
              <a:effectLst/>
              <a:latin typeface="Minion Pro"/>
              <a:ea typeface="Calibri" panose="020F0502020204030204" pitchFamily="34" charset="0"/>
              <a:cs typeface="Minion Pro"/>
            </a:endParaRPr>
          </a:p>
          <a:p>
            <a:pPr algn="r">
              <a:lnSpc>
                <a:spcPct val="115000"/>
              </a:lnSpc>
              <a:spcAft>
                <a:spcPts val="0"/>
              </a:spcAft>
            </a:pPr>
            <a:r>
              <a:rPr lang="en-GB" sz="1400" cap="all" spc="20" dirty="0">
                <a:solidFill>
                  <a:schemeClr val="bg1"/>
                </a:solidFill>
                <a:latin typeface="Montserrat Light"/>
                <a:ea typeface="Calibri" panose="020F0502020204030204" pitchFamily="34" charset="0"/>
                <a:cs typeface="Montserrat Light"/>
              </a:rPr>
              <a:t> </a:t>
            </a:r>
            <a:endParaRPr lang="en-MY" sz="1400" dirty="0" smtClean="0">
              <a:solidFill>
                <a:schemeClr val="bg1"/>
              </a:solidFill>
              <a:effectLst/>
              <a:latin typeface="Minion Pro"/>
              <a:ea typeface="Calibri" panose="020F0502020204030204" pitchFamily="34" charset="0"/>
              <a:cs typeface="Minion Pro"/>
            </a:endParaRPr>
          </a:p>
          <a:p>
            <a:pPr algn="r">
              <a:lnSpc>
                <a:spcPct val="115000"/>
              </a:lnSpc>
              <a:spcAft>
                <a:spcPts val="0"/>
              </a:spcAft>
            </a:pPr>
            <a:r>
              <a:rPr lang="en-GB" sz="1400" cap="all" spc="20" dirty="0">
                <a:solidFill>
                  <a:schemeClr val="bg1"/>
                </a:solidFill>
                <a:latin typeface="Montserrat Light"/>
                <a:ea typeface="Calibri" panose="020F0502020204030204" pitchFamily="34" charset="0"/>
                <a:cs typeface="Montserrat Light"/>
              </a:rPr>
              <a:t>6</a:t>
            </a:r>
            <a:endParaRPr lang="en-MY" sz="1400" dirty="0" smtClean="0">
              <a:solidFill>
                <a:schemeClr val="bg1"/>
              </a:solidFill>
              <a:effectLst/>
              <a:latin typeface="Minion Pro"/>
              <a:ea typeface="Calibri" panose="020F0502020204030204" pitchFamily="34" charset="0"/>
              <a:cs typeface="Minion Pro"/>
            </a:endParaRPr>
          </a:p>
          <a:p>
            <a:pPr algn="r">
              <a:lnSpc>
                <a:spcPct val="115000"/>
              </a:lnSpc>
              <a:spcAft>
                <a:spcPts val="0"/>
              </a:spcAft>
            </a:pPr>
            <a:r>
              <a:rPr lang="en-GB" sz="1400" cap="all" spc="20" dirty="0">
                <a:solidFill>
                  <a:schemeClr val="bg1"/>
                </a:solidFill>
                <a:latin typeface="Montserrat Light"/>
                <a:ea typeface="Calibri" panose="020F0502020204030204" pitchFamily="34" charset="0"/>
                <a:cs typeface="Montserrat Light"/>
              </a:rPr>
              <a:t> </a:t>
            </a:r>
            <a:endParaRPr lang="en-MY" sz="1400" dirty="0" smtClean="0">
              <a:solidFill>
                <a:schemeClr val="bg1"/>
              </a:solidFill>
              <a:effectLst/>
              <a:latin typeface="Minion Pro"/>
              <a:ea typeface="Calibri" panose="020F0502020204030204" pitchFamily="34" charset="0"/>
              <a:cs typeface="Minion Pro"/>
            </a:endParaRPr>
          </a:p>
          <a:p>
            <a:pPr algn="r">
              <a:lnSpc>
                <a:spcPct val="115000"/>
              </a:lnSpc>
              <a:spcAft>
                <a:spcPts val="0"/>
              </a:spcAft>
            </a:pPr>
            <a:r>
              <a:rPr lang="en-GB" sz="1400" cap="all" spc="20" dirty="0">
                <a:solidFill>
                  <a:schemeClr val="bg1"/>
                </a:solidFill>
                <a:latin typeface="Montserrat Light"/>
                <a:ea typeface="Calibri" panose="020F0502020204030204" pitchFamily="34" charset="0"/>
                <a:cs typeface="Montserrat Light"/>
              </a:rPr>
              <a:t>7</a:t>
            </a:r>
            <a:endParaRPr lang="en-MY" sz="1400" dirty="0" smtClean="0">
              <a:solidFill>
                <a:schemeClr val="bg1"/>
              </a:solidFill>
              <a:effectLst/>
              <a:latin typeface="Minion Pro"/>
              <a:ea typeface="Calibri" panose="020F0502020204030204" pitchFamily="34" charset="0"/>
              <a:cs typeface="Minion Pro"/>
            </a:endParaRPr>
          </a:p>
          <a:p>
            <a:pPr algn="r">
              <a:lnSpc>
                <a:spcPct val="115000"/>
              </a:lnSpc>
              <a:spcAft>
                <a:spcPts val="0"/>
              </a:spcAft>
            </a:pPr>
            <a:r>
              <a:rPr lang="en-GB" sz="1400" cap="all" spc="20" dirty="0">
                <a:solidFill>
                  <a:schemeClr val="bg1"/>
                </a:solidFill>
                <a:latin typeface="Montserrat Light"/>
                <a:ea typeface="Calibri" panose="020F0502020204030204" pitchFamily="34" charset="0"/>
                <a:cs typeface="Montserrat Light"/>
              </a:rPr>
              <a:t> </a:t>
            </a:r>
            <a:endParaRPr lang="en-MY" sz="1400" dirty="0" smtClean="0">
              <a:solidFill>
                <a:schemeClr val="bg1"/>
              </a:solidFill>
              <a:effectLst/>
              <a:latin typeface="Minion Pro"/>
              <a:ea typeface="Calibri" panose="020F0502020204030204" pitchFamily="34" charset="0"/>
              <a:cs typeface="Minion Pro"/>
            </a:endParaRPr>
          </a:p>
          <a:p>
            <a:pPr algn="r">
              <a:lnSpc>
                <a:spcPct val="115000"/>
              </a:lnSpc>
              <a:spcAft>
                <a:spcPts val="0"/>
              </a:spcAft>
            </a:pPr>
            <a:endParaRPr lang="en-GB" sz="1400" cap="all" spc="20" dirty="0" smtClean="0">
              <a:solidFill>
                <a:schemeClr val="bg1"/>
              </a:solidFill>
              <a:latin typeface="Montserrat Light"/>
              <a:ea typeface="Calibri" panose="020F0502020204030204" pitchFamily="34" charset="0"/>
              <a:cs typeface="Montserrat Light"/>
            </a:endParaRPr>
          </a:p>
          <a:p>
            <a:pPr algn="r">
              <a:lnSpc>
                <a:spcPct val="115000"/>
              </a:lnSpc>
              <a:spcAft>
                <a:spcPts val="0"/>
              </a:spcAft>
            </a:pPr>
            <a:r>
              <a:rPr lang="en-GB" sz="1400" cap="all" spc="20" dirty="0" smtClean="0">
                <a:solidFill>
                  <a:schemeClr val="bg1"/>
                </a:solidFill>
                <a:latin typeface="Montserrat Light"/>
                <a:ea typeface="Calibri" panose="020F0502020204030204" pitchFamily="34" charset="0"/>
                <a:cs typeface="Montserrat Light"/>
              </a:rPr>
              <a:t>8</a:t>
            </a:r>
            <a:endParaRPr lang="en-MY" sz="1400" dirty="0" smtClean="0">
              <a:solidFill>
                <a:schemeClr val="bg1"/>
              </a:solidFill>
              <a:effectLst/>
              <a:latin typeface="Minion Pro"/>
              <a:ea typeface="Calibri" panose="020F0502020204030204" pitchFamily="34" charset="0"/>
              <a:cs typeface="Minion Pro"/>
            </a:endParaRPr>
          </a:p>
          <a:p>
            <a:pPr algn="r">
              <a:lnSpc>
                <a:spcPct val="115000"/>
              </a:lnSpc>
              <a:spcAft>
                <a:spcPts val="0"/>
              </a:spcAft>
            </a:pPr>
            <a:r>
              <a:rPr lang="en-GB" sz="1400" cap="all" spc="20" dirty="0">
                <a:solidFill>
                  <a:schemeClr val="bg1"/>
                </a:solidFill>
                <a:latin typeface="Montserrat Light"/>
                <a:ea typeface="Calibri" panose="020F0502020204030204" pitchFamily="34" charset="0"/>
                <a:cs typeface="Montserrat Light"/>
              </a:rPr>
              <a:t> </a:t>
            </a:r>
            <a:endParaRPr lang="en-MY" sz="1400" dirty="0" smtClean="0">
              <a:solidFill>
                <a:schemeClr val="bg1"/>
              </a:solidFill>
              <a:effectLst/>
              <a:latin typeface="Minion Pro"/>
              <a:ea typeface="Calibri" panose="020F0502020204030204" pitchFamily="34" charset="0"/>
              <a:cs typeface="Minion Pro"/>
            </a:endParaRPr>
          </a:p>
          <a:p>
            <a:pPr algn="r">
              <a:lnSpc>
                <a:spcPct val="115000"/>
              </a:lnSpc>
              <a:spcAft>
                <a:spcPts val="0"/>
              </a:spcAft>
            </a:pPr>
            <a:r>
              <a:rPr lang="en-GB" sz="1400" cap="all" spc="20" dirty="0">
                <a:solidFill>
                  <a:schemeClr val="bg1"/>
                </a:solidFill>
                <a:latin typeface="Montserrat Light"/>
                <a:ea typeface="Calibri" panose="020F0502020204030204" pitchFamily="34" charset="0"/>
                <a:cs typeface="Montserrat Light"/>
              </a:rPr>
              <a:t>9</a:t>
            </a:r>
            <a:endParaRPr lang="en-MY" sz="1400" dirty="0" smtClean="0">
              <a:solidFill>
                <a:schemeClr val="bg1"/>
              </a:solidFill>
              <a:effectLst/>
              <a:latin typeface="Minion Pro"/>
              <a:ea typeface="Calibri" panose="020F0502020204030204" pitchFamily="34" charset="0"/>
              <a:cs typeface="Minion Pro"/>
            </a:endParaRPr>
          </a:p>
          <a:p>
            <a:pPr algn="r">
              <a:lnSpc>
                <a:spcPct val="115000"/>
              </a:lnSpc>
              <a:spcAft>
                <a:spcPts val="0"/>
              </a:spcAft>
            </a:pPr>
            <a:r>
              <a:rPr lang="en-GB" sz="1400" cap="all" spc="20" dirty="0">
                <a:solidFill>
                  <a:schemeClr val="bg1"/>
                </a:solidFill>
                <a:latin typeface="Montserrat Light"/>
                <a:ea typeface="Calibri" panose="020F0502020204030204" pitchFamily="34" charset="0"/>
                <a:cs typeface="Montserrat Light"/>
              </a:rPr>
              <a:t> </a:t>
            </a:r>
            <a:endParaRPr lang="en-MY" sz="1400" dirty="0" smtClean="0">
              <a:solidFill>
                <a:schemeClr val="bg1"/>
              </a:solidFill>
              <a:effectLst/>
              <a:latin typeface="Minion Pro"/>
              <a:ea typeface="Calibri" panose="020F0502020204030204" pitchFamily="34" charset="0"/>
              <a:cs typeface="Minion Pro"/>
            </a:endParaRPr>
          </a:p>
          <a:p>
            <a:pPr algn="r">
              <a:lnSpc>
                <a:spcPct val="115000"/>
              </a:lnSpc>
              <a:spcAft>
                <a:spcPts val="0"/>
              </a:spcAft>
            </a:pPr>
            <a:r>
              <a:rPr lang="en-GB" sz="1400" cap="all" spc="20" dirty="0">
                <a:solidFill>
                  <a:schemeClr val="bg1"/>
                </a:solidFill>
                <a:latin typeface="Montserrat Light"/>
                <a:ea typeface="Calibri" panose="020F0502020204030204" pitchFamily="34" charset="0"/>
                <a:cs typeface="Montserrat Light"/>
              </a:rPr>
              <a:t>10</a:t>
            </a:r>
            <a:endParaRPr lang="en-MY" sz="1400" dirty="0" smtClean="0">
              <a:solidFill>
                <a:schemeClr val="bg1"/>
              </a:solidFill>
              <a:effectLst/>
              <a:latin typeface="Minion Pro"/>
              <a:ea typeface="Calibri" panose="020F0502020204030204" pitchFamily="34" charset="0"/>
              <a:cs typeface="Minion Pro"/>
            </a:endParaRPr>
          </a:p>
          <a:p>
            <a:pPr algn="r">
              <a:lnSpc>
                <a:spcPct val="115000"/>
              </a:lnSpc>
              <a:spcAft>
                <a:spcPts val="0"/>
              </a:spcAft>
            </a:pPr>
            <a:r>
              <a:rPr lang="en-GB" sz="1400" cap="all" spc="20" dirty="0">
                <a:solidFill>
                  <a:schemeClr val="bg1"/>
                </a:solidFill>
                <a:latin typeface="Montserrat Light"/>
                <a:ea typeface="Calibri" panose="020F0502020204030204" pitchFamily="34" charset="0"/>
                <a:cs typeface="Montserrat Light"/>
              </a:rPr>
              <a:t> </a:t>
            </a:r>
            <a:endParaRPr lang="en-MY" sz="1400" dirty="0" smtClean="0">
              <a:solidFill>
                <a:schemeClr val="bg1"/>
              </a:solidFill>
              <a:effectLst/>
              <a:latin typeface="Minion Pro"/>
              <a:ea typeface="Calibri" panose="020F0502020204030204" pitchFamily="34" charset="0"/>
              <a:cs typeface="Minion Pro"/>
            </a:endParaRPr>
          </a:p>
          <a:p>
            <a:pPr algn="r">
              <a:lnSpc>
                <a:spcPct val="115000"/>
              </a:lnSpc>
              <a:spcAft>
                <a:spcPts val="0"/>
              </a:spcAft>
            </a:pPr>
            <a:endParaRPr lang="en-MY" sz="1400" dirty="0" smtClean="0">
              <a:solidFill>
                <a:schemeClr val="bg1"/>
              </a:solidFill>
              <a:effectLst/>
              <a:latin typeface="Minion Pro"/>
              <a:ea typeface="Calibri" panose="020F0502020204030204" pitchFamily="34" charset="0"/>
              <a:cs typeface="Minion Pro"/>
            </a:endParaRPr>
          </a:p>
          <a:p>
            <a:pPr algn="r">
              <a:lnSpc>
                <a:spcPct val="115000"/>
              </a:lnSpc>
              <a:spcAft>
                <a:spcPts val="0"/>
              </a:spcAft>
            </a:pPr>
            <a:r>
              <a:rPr lang="en-GB" sz="1400" cap="all" spc="20" dirty="0">
                <a:solidFill>
                  <a:schemeClr val="bg1"/>
                </a:solidFill>
                <a:latin typeface="Montserrat Light"/>
                <a:ea typeface="Calibri" panose="020F0502020204030204" pitchFamily="34" charset="0"/>
                <a:cs typeface="Montserrat Light"/>
              </a:rPr>
              <a:t> </a:t>
            </a:r>
            <a:endParaRPr lang="en-MY" sz="1400" dirty="0" smtClean="0">
              <a:solidFill>
                <a:schemeClr val="bg1"/>
              </a:solidFill>
              <a:effectLst/>
              <a:latin typeface="Minion Pro"/>
              <a:ea typeface="Calibri" panose="020F0502020204030204" pitchFamily="34" charset="0"/>
              <a:cs typeface="Minion Pro"/>
            </a:endParaRPr>
          </a:p>
          <a:p>
            <a:pPr algn="r">
              <a:lnSpc>
                <a:spcPct val="115000"/>
              </a:lnSpc>
              <a:spcAft>
                <a:spcPts val="0"/>
              </a:spcAft>
            </a:pPr>
            <a:r>
              <a:rPr lang="en-GB" sz="1400" cap="all" spc="20" dirty="0" smtClean="0">
                <a:solidFill>
                  <a:schemeClr val="bg1"/>
                </a:solidFill>
                <a:latin typeface="Montserrat Light"/>
                <a:ea typeface="Calibri" panose="020F0502020204030204" pitchFamily="34" charset="0"/>
                <a:cs typeface="Montserrat Light"/>
              </a:rPr>
              <a:t>11</a:t>
            </a:r>
            <a:endParaRPr lang="en-MY" sz="1400" dirty="0">
              <a:solidFill>
                <a:schemeClr val="bg1"/>
              </a:solidFill>
              <a:effectLst/>
              <a:latin typeface="Minion Pro"/>
              <a:ea typeface="Calibri" panose="020F0502020204030204" pitchFamily="34" charset="0"/>
              <a:cs typeface="Minion Pro"/>
            </a:endParaRPr>
          </a:p>
        </p:txBody>
      </p:sp>
    </p:spTree>
    <p:extLst>
      <p:ext uri="{BB962C8B-B14F-4D97-AF65-F5344CB8AC3E}">
        <p14:creationId xmlns:p14="http://schemas.microsoft.com/office/powerpoint/2010/main" val="398062123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38696" cy="5663675"/>
          </a:xfrm>
          <a:prstGeom prst="rect">
            <a:avLst/>
          </a:prstGeom>
        </p:spPr>
      </p:pic>
      <p:pic>
        <p:nvPicPr>
          <p:cNvPr id="4" name="Picture 3"/>
          <p:cNvPicPr>
            <a:picLocks noChangeAspect="1"/>
          </p:cNvPicPr>
          <p:nvPr/>
        </p:nvPicPr>
        <p:blipFill>
          <a:blip r:embed="rId3"/>
          <a:stretch>
            <a:fillRect/>
          </a:stretch>
        </p:blipFill>
        <p:spPr>
          <a:xfrm rot="15125526">
            <a:off x="1292848" y="-3196279"/>
            <a:ext cx="6324400" cy="10972778"/>
          </a:xfrm>
          <a:prstGeom prst="rect">
            <a:avLst/>
          </a:prstGeom>
        </p:spPr>
      </p:pic>
      <p:sp>
        <p:nvSpPr>
          <p:cNvPr id="5" name="Rectangle 598"/>
          <p:cNvSpPr/>
          <p:nvPr/>
        </p:nvSpPr>
        <p:spPr>
          <a:xfrm>
            <a:off x="0" y="321705"/>
            <a:ext cx="7524750" cy="6536295"/>
          </a:xfrm>
          <a:custGeom>
            <a:avLst/>
            <a:gdLst>
              <a:gd name="connsiteX0" fmla="*/ 0 w 7524750"/>
              <a:gd name="connsiteY0" fmla="*/ 0 h 10134600"/>
              <a:gd name="connsiteX1" fmla="*/ 7524750 w 7524750"/>
              <a:gd name="connsiteY1" fmla="*/ 0 h 10134600"/>
              <a:gd name="connsiteX2" fmla="*/ 7524750 w 7524750"/>
              <a:gd name="connsiteY2" fmla="*/ 10134600 h 10134600"/>
              <a:gd name="connsiteX3" fmla="*/ 0 w 7524750"/>
              <a:gd name="connsiteY3" fmla="*/ 10134600 h 10134600"/>
              <a:gd name="connsiteX4" fmla="*/ 0 w 7524750"/>
              <a:gd name="connsiteY4" fmla="*/ 0 h 10134600"/>
              <a:gd name="connsiteX0" fmla="*/ 0 w 7524750"/>
              <a:gd name="connsiteY0" fmla="*/ 4743450 h 10134600"/>
              <a:gd name="connsiteX1" fmla="*/ 7524750 w 7524750"/>
              <a:gd name="connsiteY1" fmla="*/ 0 h 10134600"/>
              <a:gd name="connsiteX2" fmla="*/ 7524750 w 7524750"/>
              <a:gd name="connsiteY2" fmla="*/ 10134600 h 10134600"/>
              <a:gd name="connsiteX3" fmla="*/ 0 w 7524750"/>
              <a:gd name="connsiteY3" fmla="*/ 10134600 h 10134600"/>
              <a:gd name="connsiteX4" fmla="*/ 0 w 7524750"/>
              <a:gd name="connsiteY4" fmla="*/ 4743450 h 10134600"/>
              <a:gd name="connsiteX0" fmla="*/ 0 w 7524750"/>
              <a:gd name="connsiteY0" fmla="*/ 4305300 h 9696450"/>
              <a:gd name="connsiteX1" fmla="*/ 7493000 w 7524750"/>
              <a:gd name="connsiteY1" fmla="*/ 0 h 9696450"/>
              <a:gd name="connsiteX2" fmla="*/ 7524750 w 7524750"/>
              <a:gd name="connsiteY2" fmla="*/ 9696450 h 9696450"/>
              <a:gd name="connsiteX3" fmla="*/ 0 w 7524750"/>
              <a:gd name="connsiteY3" fmla="*/ 9696450 h 9696450"/>
              <a:gd name="connsiteX4" fmla="*/ 0 w 7524750"/>
              <a:gd name="connsiteY4" fmla="*/ 4305300 h 9696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24750" h="9696450">
                <a:moveTo>
                  <a:pt x="0" y="4305300"/>
                </a:moveTo>
                <a:lnTo>
                  <a:pt x="7493000" y="0"/>
                </a:lnTo>
                <a:lnTo>
                  <a:pt x="7524750" y="9696450"/>
                </a:lnTo>
                <a:lnTo>
                  <a:pt x="0" y="9696450"/>
                </a:lnTo>
                <a:lnTo>
                  <a:pt x="0" y="4305300"/>
                </a:lnTo>
                <a:close/>
              </a:path>
            </a:pathLst>
          </a:custGeom>
          <a:solidFill>
            <a:srgbClr val="6C5B8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MY"/>
          </a:p>
        </p:txBody>
      </p:sp>
      <p:sp>
        <p:nvSpPr>
          <p:cNvPr id="6" name="Right Triangle 5"/>
          <p:cNvSpPr/>
          <p:nvPr/>
        </p:nvSpPr>
        <p:spPr>
          <a:xfrm rot="5400000">
            <a:off x="6511461" y="983615"/>
            <a:ext cx="6858000" cy="4890770"/>
          </a:xfrm>
          <a:prstGeom prst="rtTriangle">
            <a:avLst/>
          </a:prstGeom>
          <a:solidFill>
            <a:srgbClr val="6C5B8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MY"/>
          </a:p>
        </p:txBody>
      </p:sp>
      <p:sp>
        <p:nvSpPr>
          <p:cNvPr id="11" name="Rectangle 10"/>
          <p:cNvSpPr/>
          <p:nvPr/>
        </p:nvSpPr>
        <p:spPr>
          <a:xfrm>
            <a:off x="6857223" y="1005686"/>
            <a:ext cx="5334000" cy="6297752"/>
          </a:xfrm>
          <a:prstGeom prst="rect">
            <a:avLst/>
          </a:prstGeom>
          <a:solidFill>
            <a:srgbClr val="FFFFFF">
              <a:alpha val="9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MY"/>
          </a:p>
        </p:txBody>
      </p:sp>
      <p:sp>
        <p:nvSpPr>
          <p:cNvPr id="9" name="TextBox 8"/>
          <p:cNvSpPr txBox="1"/>
          <p:nvPr/>
        </p:nvSpPr>
        <p:spPr>
          <a:xfrm>
            <a:off x="1138880" y="2869937"/>
            <a:ext cx="4018843" cy="1015663"/>
          </a:xfrm>
          <a:prstGeom prst="rect">
            <a:avLst/>
          </a:prstGeom>
          <a:noFill/>
        </p:spPr>
        <p:txBody>
          <a:bodyPr wrap="square" rtlCol="0">
            <a:spAutoFit/>
          </a:bodyPr>
          <a:lstStyle/>
          <a:p>
            <a:r>
              <a:rPr lang="en-MY" sz="6000" dirty="0" smtClean="0">
                <a:solidFill>
                  <a:schemeClr val="bg1"/>
                </a:solidFill>
                <a:latin typeface="Times New Roman" panose="02020603050405020304" pitchFamily="18" charset="0"/>
                <a:cs typeface="Times New Roman" panose="02020603050405020304" pitchFamily="18" charset="0"/>
              </a:rPr>
              <a:t>Introduction</a:t>
            </a:r>
            <a:endParaRPr lang="en-MY" sz="6000" dirty="0">
              <a:solidFill>
                <a:schemeClr val="bg1"/>
              </a:solidFill>
              <a:latin typeface="Times New Roman" panose="02020603050405020304" pitchFamily="18" charset="0"/>
              <a:cs typeface="Times New Roman" panose="02020603050405020304" pitchFamily="18" charset="0"/>
            </a:endParaRP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46847" y="1072927"/>
            <a:ext cx="5339824" cy="3612304"/>
          </a:xfrm>
          <a:prstGeom prst="rect">
            <a:avLst/>
          </a:prstGeom>
        </p:spPr>
      </p:pic>
      <p:pic>
        <p:nvPicPr>
          <p:cNvPr id="7" name="Picture 6"/>
          <p:cNvPicPr>
            <a:picLocks noChangeAspect="1"/>
          </p:cNvPicPr>
          <p:nvPr/>
        </p:nvPicPr>
        <p:blipFill>
          <a:blip r:embed="rId5"/>
          <a:stretch>
            <a:fillRect/>
          </a:stretch>
        </p:blipFill>
        <p:spPr>
          <a:xfrm>
            <a:off x="9616759" y="3324517"/>
            <a:ext cx="2575241" cy="3507558"/>
          </a:xfrm>
          <a:prstGeom prst="rect">
            <a:avLst/>
          </a:prstGeom>
        </p:spPr>
      </p:pic>
      <p:sp>
        <p:nvSpPr>
          <p:cNvPr id="13" name="TextBox 12"/>
          <p:cNvSpPr txBox="1"/>
          <p:nvPr/>
        </p:nvSpPr>
        <p:spPr>
          <a:xfrm>
            <a:off x="419100" y="4154562"/>
            <a:ext cx="2451100" cy="2831544"/>
          </a:xfrm>
          <a:prstGeom prst="rect">
            <a:avLst/>
          </a:prstGeom>
          <a:noFill/>
        </p:spPr>
        <p:txBody>
          <a:bodyPr wrap="square" rtlCol="0">
            <a:spAutoFit/>
          </a:bodyPr>
          <a:lstStyle/>
          <a:p>
            <a:r>
              <a:rPr lang="en-GB" sz="1600" dirty="0" smtClean="0">
                <a:solidFill>
                  <a:schemeClr val="bg1"/>
                </a:solidFill>
                <a:latin typeface="Times New Roman" panose="02020603050405020304" pitchFamily="18" charset="0"/>
                <a:cs typeface="Times New Roman" panose="02020603050405020304" pitchFamily="18" charset="0"/>
              </a:rPr>
              <a:t>We </a:t>
            </a:r>
            <a:r>
              <a:rPr lang="en-GB" sz="1600" dirty="0">
                <a:solidFill>
                  <a:schemeClr val="bg1"/>
                </a:solidFill>
                <a:latin typeface="Times New Roman" panose="02020603050405020304" pitchFamily="18" charset="0"/>
                <a:cs typeface="Times New Roman" panose="02020603050405020304" pitchFamily="18" charset="0"/>
              </a:rPr>
              <a:t>live in the 21</a:t>
            </a:r>
            <a:r>
              <a:rPr lang="en-GB" sz="1600" baseline="30000" dirty="0">
                <a:solidFill>
                  <a:schemeClr val="bg1"/>
                </a:solidFill>
                <a:latin typeface="Times New Roman" panose="02020603050405020304" pitchFamily="18" charset="0"/>
                <a:cs typeface="Times New Roman" panose="02020603050405020304" pitchFamily="18" charset="0"/>
              </a:rPr>
              <a:t>st</a:t>
            </a:r>
            <a:r>
              <a:rPr lang="en-GB" sz="1600" dirty="0">
                <a:solidFill>
                  <a:schemeClr val="bg1"/>
                </a:solidFill>
                <a:latin typeface="Times New Roman" panose="02020603050405020304" pitchFamily="18" charset="0"/>
                <a:cs typeface="Times New Roman" panose="02020603050405020304" pitchFamily="18" charset="0"/>
              </a:rPr>
              <a:t> century a time period with endless possibilities where we don’t only have to rely upon jobs as a way of earning and getting by in the society. It is the age of creative and mental freedom even the sky isn’t the limit anymore.</a:t>
            </a:r>
          </a:p>
          <a:p>
            <a:endParaRPr lang="en-MY" sz="1600" dirty="0">
              <a:solidFill>
                <a:schemeClr val="bg1"/>
              </a:solidFill>
            </a:endParaRPr>
          </a:p>
        </p:txBody>
      </p:sp>
      <p:sp>
        <p:nvSpPr>
          <p:cNvPr id="18" name="TextBox 17"/>
          <p:cNvSpPr txBox="1"/>
          <p:nvPr/>
        </p:nvSpPr>
        <p:spPr>
          <a:xfrm>
            <a:off x="3612761" y="4160937"/>
            <a:ext cx="2451100" cy="2800767"/>
          </a:xfrm>
          <a:prstGeom prst="rect">
            <a:avLst/>
          </a:prstGeom>
          <a:noFill/>
        </p:spPr>
        <p:txBody>
          <a:bodyPr wrap="square" rtlCol="0">
            <a:spAutoFit/>
          </a:bodyPr>
          <a:lstStyle/>
          <a:p>
            <a:r>
              <a:rPr lang="en-GB" sz="1600" dirty="0" smtClean="0">
                <a:solidFill>
                  <a:schemeClr val="bg1"/>
                </a:solidFill>
                <a:latin typeface="Times New Roman" panose="02020603050405020304" pitchFamily="18" charset="0"/>
                <a:cs typeface="Times New Roman" panose="02020603050405020304" pitchFamily="18" charset="0"/>
              </a:rPr>
              <a:t>Through this event young people will be able to interact and listen to successful and accomplished people, they would also have a chance to know their own weaknesses compared to those people who thrive in the market.</a:t>
            </a:r>
            <a:endParaRPr lang="en-US" sz="1050" dirty="0" smtClean="0">
              <a:solidFill>
                <a:schemeClr val="bg1"/>
              </a:solidFill>
            </a:endParaRPr>
          </a:p>
          <a:p>
            <a:endParaRPr lang="en-MY" sz="1600" dirty="0">
              <a:solidFill>
                <a:schemeClr val="bg1"/>
              </a:solidFill>
            </a:endParaRPr>
          </a:p>
        </p:txBody>
      </p:sp>
    </p:spTree>
    <p:extLst>
      <p:ext uri="{BB962C8B-B14F-4D97-AF65-F5344CB8AC3E}">
        <p14:creationId xmlns:p14="http://schemas.microsoft.com/office/powerpoint/2010/main" val="391587374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Triangle 909"/>
          <p:cNvSpPr/>
          <p:nvPr/>
        </p:nvSpPr>
        <p:spPr>
          <a:xfrm rot="5400000">
            <a:off x="1250950" y="-1250950"/>
            <a:ext cx="7200902" cy="9702803"/>
          </a:xfrm>
          <a:custGeom>
            <a:avLst/>
            <a:gdLst>
              <a:gd name="connsiteX0" fmla="*/ 0 w 10325100"/>
              <a:gd name="connsiteY0" fmla="*/ 13668375 h 13668375"/>
              <a:gd name="connsiteX1" fmla="*/ 0 w 10325100"/>
              <a:gd name="connsiteY1" fmla="*/ 0 h 13668375"/>
              <a:gd name="connsiteX2" fmla="*/ 10325100 w 10325100"/>
              <a:gd name="connsiteY2" fmla="*/ 13668375 h 13668375"/>
              <a:gd name="connsiteX3" fmla="*/ 0 w 10325100"/>
              <a:gd name="connsiteY3" fmla="*/ 13668375 h 13668375"/>
              <a:gd name="connsiteX0" fmla="*/ 0 w 10325100"/>
              <a:gd name="connsiteY0" fmla="*/ 13668375 h 13668375"/>
              <a:gd name="connsiteX1" fmla="*/ 0 w 10325100"/>
              <a:gd name="connsiteY1" fmla="*/ 0 h 13668375"/>
              <a:gd name="connsiteX2" fmla="*/ 7624762 w 10325100"/>
              <a:gd name="connsiteY2" fmla="*/ 10091738 h 13668375"/>
              <a:gd name="connsiteX3" fmla="*/ 10325100 w 10325100"/>
              <a:gd name="connsiteY3" fmla="*/ 13668375 h 13668375"/>
              <a:gd name="connsiteX4" fmla="*/ 0 w 10325100"/>
              <a:gd name="connsiteY4" fmla="*/ 13668375 h 13668375"/>
              <a:gd name="connsiteX0" fmla="*/ 0 w 10659430"/>
              <a:gd name="connsiteY0" fmla="*/ 13668375 h 13668375"/>
              <a:gd name="connsiteX1" fmla="*/ 0 w 10659430"/>
              <a:gd name="connsiteY1" fmla="*/ 0 h 13668375"/>
              <a:gd name="connsiteX2" fmla="*/ 10659430 w 10659430"/>
              <a:gd name="connsiteY2" fmla="*/ 8320088 h 13668375"/>
              <a:gd name="connsiteX3" fmla="*/ 10325100 w 10659430"/>
              <a:gd name="connsiteY3" fmla="*/ 13668375 h 13668375"/>
              <a:gd name="connsiteX4" fmla="*/ 0 w 10659430"/>
              <a:gd name="connsiteY4" fmla="*/ 13668375 h 13668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59430" h="13668375">
                <a:moveTo>
                  <a:pt x="0" y="13668375"/>
                </a:moveTo>
                <a:lnTo>
                  <a:pt x="0" y="0"/>
                </a:lnTo>
                <a:lnTo>
                  <a:pt x="10659430" y="8320088"/>
                </a:lnTo>
                <a:lnTo>
                  <a:pt x="10325100" y="13668375"/>
                </a:lnTo>
                <a:lnTo>
                  <a:pt x="0" y="13668375"/>
                </a:lnTo>
                <a:close/>
              </a:path>
            </a:pathLst>
          </a:custGeom>
          <a:solidFill>
            <a:srgbClr val="6C5B8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MY"/>
          </a:p>
        </p:txBody>
      </p:sp>
      <p:sp>
        <p:nvSpPr>
          <p:cNvPr id="3" name="Right Triangle 2"/>
          <p:cNvSpPr/>
          <p:nvPr/>
        </p:nvSpPr>
        <p:spPr>
          <a:xfrm rot="16200000" flipV="1">
            <a:off x="925194" y="929003"/>
            <a:ext cx="5003802" cy="6854192"/>
          </a:xfrm>
          <a:prstGeom prst="rtTriangle">
            <a:avLst/>
          </a:prstGeom>
          <a:solidFill>
            <a:srgbClr val="FCDE4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MY"/>
          </a:p>
        </p:txBody>
      </p:sp>
      <p:sp>
        <p:nvSpPr>
          <p:cNvPr id="6" name="Rectangle 5"/>
          <p:cNvSpPr/>
          <p:nvPr/>
        </p:nvSpPr>
        <p:spPr>
          <a:xfrm>
            <a:off x="1461341" y="923330"/>
            <a:ext cx="3167785" cy="1705570"/>
          </a:xfrm>
          <a:prstGeom prst="rect">
            <a:avLst/>
          </a:prstGeom>
          <a:solidFill>
            <a:srgbClr val="FFFFFF">
              <a:alpha val="9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70000"/>
              </a:lnSpc>
            </a:pPr>
            <a:r>
              <a:rPr lang="en-US" dirty="0" smtClean="0">
                <a:latin typeface="Times New Roman" panose="02020603050405020304" pitchFamily="18" charset="0"/>
                <a:cs typeface="Times New Roman" panose="02020603050405020304" pitchFamily="18" charset="0"/>
              </a:rPr>
              <a:t>To provide opportunities for University Students to be exposed to successful people</a:t>
            </a:r>
          </a:p>
        </p:txBody>
      </p:sp>
      <p:pic>
        <p:nvPicPr>
          <p:cNvPr id="15" name="Picture 14"/>
          <p:cNvPicPr>
            <a:picLocks noChangeAspect="1"/>
          </p:cNvPicPr>
          <p:nvPr/>
        </p:nvPicPr>
        <p:blipFill>
          <a:blip r:embed="rId2"/>
          <a:stretch>
            <a:fillRect/>
          </a:stretch>
        </p:blipFill>
        <p:spPr>
          <a:xfrm>
            <a:off x="1502341" y="4815379"/>
            <a:ext cx="3467412" cy="1692733"/>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3767" y="2287338"/>
            <a:ext cx="2183786" cy="2286042"/>
          </a:xfrm>
          <a:prstGeom prst="rect">
            <a:avLst/>
          </a:prstGeom>
        </p:spPr>
      </p:pic>
      <p:sp>
        <p:nvSpPr>
          <p:cNvPr id="13" name="Rectangle 12"/>
          <p:cNvSpPr/>
          <p:nvPr/>
        </p:nvSpPr>
        <p:spPr>
          <a:xfrm>
            <a:off x="6402600" y="932323"/>
            <a:ext cx="2819400" cy="1353533"/>
          </a:xfrm>
          <a:prstGeom prst="rect">
            <a:avLst/>
          </a:prstGeom>
          <a:solidFill>
            <a:srgbClr val="FFFFFF">
              <a:alpha val="9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MY"/>
          </a:p>
        </p:txBody>
      </p:sp>
      <p:sp>
        <p:nvSpPr>
          <p:cNvPr id="16" name="TextBox 15"/>
          <p:cNvSpPr txBox="1"/>
          <p:nvPr/>
        </p:nvSpPr>
        <p:spPr>
          <a:xfrm>
            <a:off x="1748799" y="1077066"/>
            <a:ext cx="2531211" cy="1477328"/>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To provide opportunities for University Students to be exposed to successful people</a:t>
            </a:r>
          </a:p>
          <a:p>
            <a:endParaRPr lang="en-MY" dirty="0"/>
          </a:p>
        </p:txBody>
      </p:sp>
      <p:sp>
        <p:nvSpPr>
          <p:cNvPr id="17" name="TextBox 16"/>
          <p:cNvSpPr txBox="1"/>
          <p:nvPr/>
        </p:nvSpPr>
        <p:spPr>
          <a:xfrm>
            <a:off x="1618534" y="5308648"/>
            <a:ext cx="3342850" cy="923330"/>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Get to learn from the mistakes of the successful people</a:t>
            </a:r>
          </a:p>
          <a:p>
            <a:endParaRPr lang="en-MY" dirty="0"/>
          </a:p>
        </p:txBody>
      </p:sp>
      <p:sp>
        <p:nvSpPr>
          <p:cNvPr id="18" name="TextBox 17"/>
          <p:cNvSpPr txBox="1"/>
          <p:nvPr/>
        </p:nvSpPr>
        <p:spPr>
          <a:xfrm>
            <a:off x="6728882" y="1098545"/>
            <a:ext cx="2247900" cy="1015663"/>
          </a:xfrm>
          <a:prstGeom prst="rect">
            <a:avLst/>
          </a:prstGeom>
          <a:noFill/>
        </p:spPr>
        <p:txBody>
          <a:bodyPr wrap="square" rtlCol="0">
            <a:spAutoFit/>
          </a:bodyPr>
          <a:lstStyle/>
          <a:p>
            <a:r>
              <a:rPr lang="en-US" sz="2000" dirty="0" smtClean="0">
                <a:latin typeface="Times New Roman" panose="02020603050405020304" pitchFamily="18" charset="0"/>
                <a:cs typeface="Times New Roman" panose="02020603050405020304" pitchFamily="18" charset="0"/>
              </a:rPr>
              <a:t>Get to know about what job sectors want from them</a:t>
            </a:r>
          </a:p>
        </p:txBody>
      </p:sp>
      <p:pic>
        <p:nvPicPr>
          <p:cNvPr id="21" name="Picture 20"/>
          <p:cNvPicPr>
            <a:picLocks noChangeAspect="1"/>
          </p:cNvPicPr>
          <p:nvPr/>
        </p:nvPicPr>
        <p:blipFill>
          <a:blip r:embed="rId4"/>
          <a:stretch>
            <a:fillRect/>
          </a:stretch>
        </p:blipFill>
        <p:spPr>
          <a:xfrm>
            <a:off x="4066055" y="2647716"/>
            <a:ext cx="3460916" cy="2148847"/>
          </a:xfrm>
          <a:prstGeom prst="rect">
            <a:avLst/>
          </a:prstGeom>
        </p:spPr>
      </p:pic>
      <p:sp>
        <p:nvSpPr>
          <p:cNvPr id="4" name="Right Triangle 3"/>
          <p:cNvSpPr/>
          <p:nvPr/>
        </p:nvSpPr>
        <p:spPr>
          <a:xfrm rot="16200000">
            <a:off x="5480128" y="463626"/>
            <a:ext cx="7924800" cy="6108545"/>
          </a:xfrm>
          <a:prstGeom prst="rtTriangle">
            <a:avLst/>
          </a:prstGeom>
          <a:solidFill>
            <a:srgbClr val="FCDE4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MY"/>
          </a:p>
        </p:txBody>
      </p:sp>
      <p:pic>
        <p:nvPicPr>
          <p:cNvPr id="14" name="Picture 13"/>
          <p:cNvPicPr>
            <a:picLocks noChangeAspect="1"/>
          </p:cNvPicPr>
          <p:nvPr/>
        </p:nvPicPr>
        <p:blipFill>
          <a:blip r:embed="rId2"/>
          <a:stretch>
            <a:fillRect/>
          </a:stretch>
        </p:blipFill>
        <p:spPr>
          <a:xfrm>
            <a:off x="7956971" y="4864100"/>
            <a:ext cx="2628577" cy="1595293"/>
          </a:xfrm>
          <a:prstGeom prst="rect">
            <a:avLst/>
          </a:prstGeom>
        </p:spPr>
      </p:pic>
      <p:sp>
        <p:nvSpPr>
          <p:cNvPr id="19" name="TextBox 18"/>
          <p:cNvSpPr txBox="1"/>
          <p:nvPr/>
        </p:nvSpPr>
        <p:spPr>
          <a:xfrm>
            <a:off x="8045548" y="5132995"/>
            <a:ext cx="2540000" cy="1200329"/>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Learn how to pass through tough times or situations</a:t>
            </a:r>
          </a:p>
          <a:p>
            <a:endParaRPr lang="en-MY" dirty="0"/>
          </a:p>
        </p:txBody>
      </p:sp>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48051" y="2564729"/>
            <a:ext cx="3678033" cy="2071443"/>
          </a:xfrm>
          <a:prstGeom prst="rect">
            <a:avLst/>
          </a:prstGeom>
        </p:spPr>
      </p:pic>
      <p:sp>
        <p:nvSpPr>
          <p:cNvPr id="22" name="TextBox 21"/>
          <p:cNvSpPr txBox="1"/>
          <p:nvPr/>
        </p:nvSpPr>
        <p:spPr>
          <a:xfrm>
            <a:off x="1177976" y="16196"/>
            <a:ext cx="8966200" cy="923330"/>
          </a:xfrm>
          <a:prstGeom prst="rect">
            <a:avLst/>
          </a:prstGeom>
          <a:noFill/>
        </p:spPr>
        <p:txBody>
          <a:bodyPr wrap="square" rtlCol="0">
            <a:spAutoFit/>
          </a:bodyPr>
          <a:lstStyle/>
          <a:p>
            <a:pPr algn="ctr"/>
            <a:r>
              <a:rPr lang="en-MY" sz="5400" dirty="0" smtClean="0">
                <a:solidFill>
                  <a:schemeClr val="bg1"/>
                </a:solidFill>
                <a:latin typeface="Times New Roman" panose="02020603050405020304" pitchFamily="18" charset="0"/>
                <a:cs typeface="Times New Roman" panose="02020603050405020304" pitchFamily="18" charset="0"/>
              </a:rPr>
              <a:t>Overview</a:t>
            </a:r>
            <a:endParaRPr lang="en-MY" sz="5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16723706"/>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0" name="Picture 169"/>
          <p:cNvPicPr>
            <a:picLocks noChangeAspect="1"/>
          </p:cNvPicPr>
          <p:nvPr/>
        </p:nvPicPr>
        <p:blipFill>
          <a:blip r:embed="rId2"/>
          <a:stretch>
            <a:fillRect/>
          </a:stretch>
        </p:blipFill>
        <p:spPr>
          <a:xfrm>
            <a:off x="0" y="0"/>
            <a:ext cx="9138696" cy="5663675"/>
          </a:xfrm>
          <a:prstGeom prst="rect">
            <a:avLst/>
          </a:prstGeom>
        </p:spPr>
      </p:pic>
      <p:pic>
        <p:nvPicPr>
          <p:cNvPr id="173" name="Picture 172"/>
          <p:cNvPicPr>
            <a:picLocks noChangeAspect="1"/>
          </p:cNvPicPr>
          <p:nvPr/>
        </p:nvPicPr>
        <p:blipFill>
          <a:blip r:embed="rId3"/>
          <a:stretch>
            <a:fillRect/>
          </a:stretch>
        </p:blipFill>
        <p:spPr>
          <a:xfrm>
            <a:off x="9616759" y="3350442"/>
            <a:ext cx="2575241" cy="3507558"/>
          </a:xfrm>
          <a:prstGeom prst="rect">
            <a:avLst/>
          </a:prstGeom>
        </p:spPr>
      </p:pic>
      <p:pic>
        <p:nvPicPr>
          <p:cNvPr id="177" name="Picture 176"/>
          <p:cNvPicPr>
            <a:picLocks noChangeAspect="1"/>
          </p:cNvPicPr>
          <p:nvPr/>
        </p:nvPicPr>
        <p:blipFill>
          <a:blip r:embed="rId4"/>
          <a:stretch>
            <a:fillRect/>
          </a:stretch>
        </p:blipFill>
        <p:spPr>
          <a:xfrm rot="15125526">
            <a:off x="-23449" y="-3657854"/>
            <a:ext cx="6324400" cy="10972778"/>
          </a:xfrm>
          <a:prstGeom prst="rect">
            <a:avLst/>
          </a:prstGeom>
        </p:spPr>
      </p:pic>
      <p:sp>
        <p:nvSpPr>
          <p:cNvPr id="172" name="Right Triangle 171"/>
          <p:cNvSpPr/>
          <p:nvPr/>
        </p:nvSpPr>
        <p:spPr>
          <a:xfrm rot="5400000">
            <a:off x="6434017" y="693956"/>
            <a:ext cx="7200900" cy="5127187"/>
          </a:xfrm>
          <a:prstGeom prst="rtTriangle">
            <a:avLst/>
          </a:prstGeom>
          <a:solidFill>
            <a:srgbClr val="6C5B8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MY" dirty="0"/>
          </a:p>
        </p:txBody>
      </p:sp>
      <p:sp>
        <p:nvSpPr>
          <p:cNvPr id="171" name="Rectangle 598"/>
          <p:cNvSpPr/>
          <p:nvPr/>
        </p:nvSpPr>
        <p:spPr>
          <a:xfrm>
            <a:off x="0" y="321705"/>
            <a:ext cx="7524750" cy="6536295"/>
          </a:xfrm>
          <a:custGeom>
            <a:avLst/>
            <a:gdLst>
              <a:gd name="connsiteX0" fmla="*/ 0 w 7524750"/>
              <a:gd name="connsiteY0" fmla="*/ 0 h 10134600"/>
              <a:gd name="connsiteX1" fmla="*/ 7524750 w 7524750"/>
              <a:gd name="connsiteY1" fmla="*/ 0 h 10134600"/>
              <a:gd name="connsiteX2" fmla="*/ 7524750 w 7524750"/>
              <a:gd name="connsiteY2" fmla="*/ 10134600 h 10134600"/>
              <a:gd name="connsiteX3" fmla="*/ 0 w 7524750"/>
              <a:gd name="connsiteY3" fmla="*/ 10134600 h 10134600"/>
              <a:gd name="connsiteX4" fmla="*/ 0 w 7524750"/>
              <a:gd name="connsiteY4" fmla="*/ 0 h 10134600"/>
              <a:gd name="connsiteX0" fmla="*/ 0 w 7524750"/>
              <a:gd name="connsiteY0" fmla="*/ 4743450 h 10134600"/>
              <a:gd name="connsiteX1" fmla="*/ 7524750 w 7524750"/>
              <a:gd name="connsiteY1" fmla="*/ 0 h 10134600"/>
              <a:gd name="connsiteX2" fmla="*/ 7524750 w 7524750"/>
              <a:gd name="connsiteY2" fmla="*/ 10134600 h 10134600"/>
              <a:gd name="connsiteX3" fmla="*/ 0 w 7524750"/>
              <a:gd name="connsiteY3" fmla="*/ 10134600 h 10134600"/>
              <a:gd name="connsiteX4" fmla="*/ 0 w 7524750"/>
              <a:gd name="connsiteY4" fmla="*/ 4743450 h 10134600"/>
              <a:gd name="connsiteX0" fmla="*/ 0 w 7524750"/>
              <a:gd name="connsiteY0" fmla="*/ 4305300 h 9696450"/>
              <a:gd name="connsiteX1" fmla="*/ 7493000 w 7524750"/>
              <a:gd name="connsiteY1" fmla="*/ 0 h 9696450"/>
              <a:gd name="connsiteX2" fmla="*/ 7524750 w 7524750"/>
              <a:gd name="connsiteY2" fmla="*/ 9696450 h 9696450"/>
              <a:gd name="connsiteX3" fmla="*/ 0 w 7524750"/>
              <a:gd name="connsiteY3" fmla="*/ 9696450 h 9696450"/>
              <a:gd name="connsiteX4" fmla="*/ 0 w 7524750"/>
              <a:gd name="connsiteY4" fmla="*/ 4305300 h 9696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24750" h="9696450">
                <a:moveTo>
                  <a:pt x="0" y="4305300"/>
                </a:moveTo>
                <a:lnTo>
                  <a:pt x="7493000" y="0"/>
                </a:lnTo>
                <a:lnTo>
                  <a:pt x="7524750" y="9696450"/>
                </a:lnTo>
                <a:lnTo>
                  <a:pt x="0" y="9696450"/>
                </a:lnTo>
                <a:lnTo>
                  <a:pt x="0" y="4305300"/>
                </a:lnTo>
                <a:close/>
              </a:path>
            </a:pathLst>
          </a:custGeom>
          <a:solidFill>
            <a:srgbClr val="6C5B8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MY"/>
          </a:p>
        </p:txBody>
      </p:sp>
      <p:pic>
        <p:nvPicPr>
          <p:cNvPr id="180" name="Picture 179"/>
          <p:cNvPicPr>
            <a:picLocks noChangeAspect="1"/>
          </p:cNvPicPr>
          <p:nvPr/>
        </p:nvPicPr>
        <p:blipFill>
          <a:blip r:embed="rId5"/>
          <a:stretch>
            <a:fillRect/>
          </a:stretch>
        </p:blipFill>
        <p:spPr>
          <a:xfrm>
            <a:off x="895772" y="1031106"/>
            <a:ext cx="4128625" cy="5401181"/>
          </a:xfrm>
          <a:prstGeom prst="rect">
            <a:avLst/>
          </a:prstGeom>
        </p:spPr>
      </p:pic>
      <p:graphicFrame>
        <p:nvGraphicFramePr>
          <p:cNvPr id="2" name="Content Placeholder 5"/>
          <p:cNvGraphicFramePr>
            <a:graphicFrameLocks/>
          </p:cNvGraphicFramePr>
          <p:nvPr>
            <p:extLst>
              <p:ext uri="{D42A27DB-BD31-4B8C-83A1-F6EECF244321}">
                <p14:modId xmlns:p14="http://schemas.microsoft.com/office/powerpoint/2010/main" val="3652238116"/>
              </p:ext>
            </p:extLst>
          </p:nvPr>
        </p:nvGraphicFramePr>
        <p:xfrm>
          <a:off x="1195346" y="1276646"/>
          <a:ext cx="3529475" cy="4909757"/>
        </p:xfrm>
        <a:graphic>
          <a:graphicData uri="http://schemas.openxmlformats.org/drawingml/2006/table">
            <a:tbl>
              <a:tblPr firstRow="1" bandRow="1">
                <a:tableStyleId>{E929F9F4-4A8F-4326-A1B4-22849713DDAB}</a:tableStyleId>
              </a:tblPr>
              <a:tblGrid>
                <a:gridCol w="912795">
                  <a:extLst>
                    <a:ext uri="{9D8B030D-6E8A-4147-A177-3AD203B41FA5}">
                      <a16:colId xmlns:a16="http://schemas.microsoft.com/office/drawing/2014/main" val="20000"/>
                    </a:ext>
                  </a:extLst>
                </a:gridCol>
                <a:gridCol w="2616680">
                  <a:extLst>
                    <a:ext uri="{9D8B030D-6E8A-4147-A177-3AD203B41FA5}">
                      <a16:colId xmlns:a16="http://schemas.microsoft.com/office/drawing/2014/main" val="20001"/>
                    </a:ext>
                  </a:extLst>
                </a:gridCol>
              </a:tblGrid>
              <a:tr h="257832">
                <a:tc>
                  <a:txBody>
                    <a:bodyPr/>
                    <a:lstStyle/>
                    <a:p>
                      <a:pPr algn="ctr"/>
                      <a:r>
                        <a:rPr lang="en-MY" sz="1700" dirty="0" smtClean="0"/>
                        <a:t>TIME</a:t>
                      </a:r>
                      <a:r>
                        <a:rPr lang="en-MY" sz="1700" baseline="0" dirty="0" smtClean="0"/>
                        <a:t> </a:t>
                      </a:r>
                      <a:endParaRPr lang="en-US" sz="1700" dirty="0">
                        <a:latin typeface="Times New Roman" pitchFamily="18" charset="0"/>
                        <a:cs typeface="Times New Roman" pitchFamily="18" charset="0"/>
                      </a:endParaRPr>
                    </a:p>
                  </a:txBody>
                  <a:tcPr/>
                </a:tc>
                <a:tc>
                  <a:txBody>
                    <a:bodyPr/>
                    <a:lstStyle/>
                    <a:p>
                      <a:pPr algn="ctr"/>
                      <a:r>
                        <a:rPr lang="en-MY" sz="1700" dirty="0" smtClean="0"/>
                        <a:t>ACTIVITY</a:t>
                      </a:r>
                      <a:endParaRPr lang="en-US" sz="1700" dirty="0">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448404">
                <a:tc>
                  <a:txBody>
                    <a:bodyPr/>
                    <a:lstStyle/>
                    <a:p>
                      <a:pPr algn="ctr"/>
                      <a:r>
                        <a:rPr lang="en-GB" sz="1200" kern="1200" dirty="0" smtClean="0">
                          <a:latin typeface="Arial" panose="020B0604020202020204" pitchFamily="34" charset="0"/>
                          <a:cs typeface="Arial" panose="020B0604020202020204" pitchFamily="34" charset="0"/>
                        </a:rPr>
                        <a:t>11:00am- 11:50 am </a:t>
                      </a:r>
                      <a:endParaRPr lang="en-US" sz="1200" dirty="0">
                        <a:latin typeface="Arial" panose="020B0604020202020204" pitchFamily="34" charset="0"/>
                        <a:cs typeface="Arial" panose="020B0604020202020204" pitchFamily="34" charset="0"/>
                      </a:endParaRPr>
                    </a:p>
                  </a:txBody>
                  <a:tcPr/>
                </a:tc>
                <a:tc>
                  <a:txBody>
                    <a:bodyPr/>
                    <a:lstStyle/>
                    <a:p>
                      <a:pPr algn="ctr"/>
                      <a:r>
                        <a:rPr lang="en-GB" sz="1200" kern="1200" dirty="0" smtClean="0">
                          <a:latin typeface="Arial" panose="020B0604020202020204" pitchFamily="34" charset="0"/>
                          <a:cs typeface="Arial" panose="020B0604020202020204" pitchFamily="34" charset="0"/>
                        </a:rPr>
                        <a:t>Registration</a:t>
                      </a:r>
                      <a:endParaRPr lang="en-U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r h="986489">
                <a:tc>
                  <a:txBody>
                    <a:bodyPr/>
                    <a:lstStyle/>
                    <a:p>
                      <a:pPr algn="ctr"/>
                      <a:r>
                        <a:rPr lang="en-GB" sz="1200" kern="1200" dirty="0" smtClean="0">
                          <a:latin typeface="Arial" panose="020B0604020202020204" pitchFamily="34" charset="0"/>
                          <a:cs typeface="Arial" panose="020B0604020202020204" pitchFamily="34" charset="0"/>
                        </a:rPr>
                        <a:t>12:00pm-12:05 pm </a:t>
                      </a:r>
                      <a:endParaRPr lang="en-US" sz="1200" dirty="0">
                        <a:latin typeface="Arial" panose="020B0604020202020204" pitchFamily="34" charset="0"/>
                        <a:cs typeface="Arial" panose="020B0604020202020204" pitchFamily="34" charset="0"/>
                      </a:endParaRPr>
                    </a:p>
                  </a:txBody>
                  <a:tcPr/>
                </a:tc>
                <a:tc>
                  <a:txBody>
                    <a:bodyPr/>
                    <a:lstStyle/>
                    <a:p>
                      <a:pPr algn="ctr"/>
                      <a:r>
                        <a:rPr lang="en-GB" sz="1200" kern="1200" dirty="0" smtClean="0">
                          <a:latin typeface="Arial" panose="020B0604020202020204" pitchFamily="34" charset="0"/>
                          <a:cs typeface="Arial" panose="020B0604020202020204" pitchFamily="34" charset="0"/>
                        </a:rPr>
                        <a:t>Welcome address to “ Talk with TONY FERNANDES ”</a:t>
                      </a:r>
                      <a:endParaRPr lang="en-US" sz="1200" kern="1200" dirty="0" smtClean="0">
                        <a:latin typeface="Arial" panose="020B0604020202020204" pitchFamily="34" charset="0"/>
                        <a:cs typeface="Arial" panose="020B0604020202020204" pitchFamily="34" charset="0"/>
                      </a:endParaRPr>
                    </a:p>
                    <a:p>
                      <a:pPr algn="ctr"/>
                      <a:r>
                        <a:rPr lang="en-GB" sz="1200" kern="1200" dirty="0" smtClean="0">
                          <a:latin typeface="Arial" panose="020B0604020202020204" pitchFamily="34" charset="0"/>
                          <a:cs typeface="Arial" panose="020B0604020202020204" pitchFamily="34" charset="0"/>
                        </a:rPr>
                        <a:t>By  Dr. </a:t>
                      </a:r>
                      <a:r>
                        <a:rPr lang="en-GB" sz="1200" kern="1200" dirty="0" err="1" smtClean="0">
                          <a:latin typeface="Arial" panose="020B0604020202020204" pitchFamily="34" charset="0"/>
                          <a:cs typeface="Arial" panose="020B0604020202020204" pitchFamily="34" charset="0"/>
                        </a:rPr>
                        <a:t>Mohd</a:t>
                      </a:r>
                      <a:r>
                        <a:rPr lang="en-GB" sz="1200" kern="1200" dirty="0" smtClean="0">
                          <a:latin typeface="Arial" panose="020B0604020202020204" pitchFamily="34" charset="0"/>
                          <a:cs typeface="Arial" panose="020B0604020202020204" pitchFamily="34" charset="0"/>
                        </a:rPr>
                        <a:t> </a:t>
                      </a:r>
                      <a:r>
                        <a:rPr lang="en-GB" sz="1200" kern="1200" dirty="0" err="1" smtClean="0">
                          <a:latin typeface="Arial" panose="020B0604020202020204" pitchFamily="34" charset="0"/>
                          <a:cs typeface="Arial" panose="020B0604020202020204" pitchFamily="34" charset="0"/>
                        </a:rPr>
                        <a:t>Ariffin</a:t>
                      </a:r>
                      <a:r>
                        <a:rPr lang="en-GB" sz="1200" kern="1200" dirty="0" smtClean="0">
                          <a:latin typeface="Arial" panose="020B0604020202020204" pitchFamily="34" charset="0"/>
                          <a:cs typeface="Arial" panose="020B0604020202020204" pitchFamily="34" charset="0"/>
                        </a:rPr>
                        <a:t> Bin Abu Hassan , Manager(Student experience)</a:t>
                      </a:r>
                      <a:endParaRPr lang="en-US" sz="1200" kern="1200" dirty="0">
                        <a:solidFill>
                          <a:schemeClr val="dk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10002"/>
                  </a:ext>
                </a:extLst>
              </a:tr>
              <a:tr h="986489">
                <a:tc>
                  <a:txBody>
                    <a:bodyPr/>
                    <a:lstStyle/>
                    <a:p>
                      <a:pPr algn="ctr"/>
                      <a:r>
                        <a:rPr lang="en-GB" sz="1200" kern="1200" dirty="0" smtClean="0">
                          <a:latin typeface="Arial" panose="020B0604020202020204" pitchFamily="34" charset="0"/>
                          <a:cs typeface="Arial" panose="020B0604020202020204" pitchFamily="34" charset="0"/>
                        </a:rPr>
                        <a:t>12:10pm-12:20 pm </a:t>
                      </a:r>
                      <a:endParaRPr lang="en-US" sz="1200" dirty="0">
                        <a:latin typeface="Arial" panose="020B0604020202020204" pitchFamily="34" charset="0"/>
                        <a:cs typeface="Arial" panose="020B0604020202020204" pitchFamily="34" charset="0"/>
                      </a:endParaRPr>
                    </a:p>
                  </a:txBody>
                  <a:tcPr/>
                </a:tc>
                <a:tc>
                  <a:txBody>
                    <a:bodyPr/>
                    <a:lstStyle/>
                    <a:p>
                      <a:pPr algn="ctr"/>
                      <a:r>
                        <a:rPr lang="en-GB" sz="1200" kern="1200" dirty="0" smtClean="0">
                          <a:latin typeface="Arial" panose="020B0604020202020204" pitchFamily="34" charset="0"/>
                          <a:cs typeface="Arial" panose="020B0604020202020204" pitchFamily="34" charset="0"/>
                        </a:rPr>
                        <a:t>Opening speech and Launching ceremony of program</a:t>
                      </a:r>
                      <a:endParaRPr lang="en-US" sz="1200" kern="1200" dirty="0" smtClean="0">
                        <a:latin typeface="Arial" panose="020B0604020202020204" pitchFamily="34" charset="0"/>
                        <a:cs typeface="Arial" panose="020B0604020202020204" pitchFamily="34" charset="0"/>
                      </a:endParaRPr>
                    </a:p>
                    <a:p>
                      <a:pPr algn="ctr"/>
                      <a:r>
                        <a:rPr lang="en-GB" sz="1200" kern="1200" dirty="0" smtClean="0">
                          <a:latin typeface="Arial" panose="020B0604020202020204" pitchFamily="34" charset="0"/>
                          <a:cs typeface="Arial" panose="020B0604020202020204" pitchFamily="34" charset="0"/>
                        </a:rPr>
                        <a:t>By Dr. </a:t>
                      </a:r>
                      <a:r>
                        <a:rPr lang="en-GB" sz="1200" kern="1200" dirty="0" err="1" smtClean="0">
                          <a:latin typeface="Arial" panose="020B0604020202020204" pitchFamily="34" charset="0"/>
                          <a:cs typeface="Arial" panose="020B0604020202020204" pitchFamily="34" charset="0"/>
                        </a:rPr>
                        <a:t>Mohd</a:t>
                      </a:r>
                      <a:r>
                        <a:rPr lang="en-GB" sz="1200" kern="1200" dirty="0" smtClean="0">
                          <a:latin typeface="Arial" panose="020B0604020202020204" pitchFamily="34" charset="0"/>
                          <a:cs typeface="Arial" panose="020B0604020202020204" pitchFamily="34" charset="0"/>
                        </a:rPr>
                        <a:t> </a:t>
                      </a:r>
                      <a:r>
                        <a:rPr lang="en-GB" sz="1200" kern="1200" dirty="0" err="1" smtClean="0">
                          <a:latin typeface="Arial" panose="020B0604020202020204" pitchFamily="34" charset="0"/>
                          <a:cs typeface="Arial" panose="020B0604020202020204" pitchFamily="34" charset="0"/>
                        </a:rPr>
                        <a:t>Ismid</a:t>
                      </a:r>
                      <a:r>
                        <a:rPr lang="en-GB" sz="1200" kern="1200" dirty="0" smtClean="0">
                          <a:latin typeface="Arial" panose="020B0604020202020204" pitchFamily="34" charset="0"/>
                          <a:cs typeface="Arial" panose="020B0604020202020204" pitchFamily="34" charset="0"/>
                        </a:rPr>
                        <a:t> Bin </a:t>
                      </a:r>
                      <a:r>
                        <a:rPr lang="en-GB" sz="1200" kern="1200" dirty="0" err="1" smtClean="0">
                          <a:latin typeface="Arial" panose="020B0604020202020204" pitchFamily="34" charset="0"/>
                          <a:cs typeface="Arial" panose="020B0604020202020204" pitchFamily="34" charset="0"/>
                        </a:rPr>
                        <a:t>Mohd</a:t>
                      </a:r>
                      <a:r>
                        <a:rPr lang="en-GB" sz="1200" kern="1200" dirty="0" smtClean="0">
                          <a:latin typeface="Arial" panose="020B0604020202020204" pitchFamily="34" charset="0"/>
                          <a:cs typeface="Arial" panose="020B0604020202020204" pitchFamily="34" charset="0"/>
                        </a:rPr>
                        <a:t> Said ,Assoc. Director(Global strategy Director and engagement)</a:t>
                      </a:r>
                      <a:endParaRPr lang="en-US" sz="1200" kern="1200" dirty="0" smtClean="0">
                        <a:solidFill>
                          <a:schemeClr val="dk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10003"/>
                  </a:ext>
                </a:extLst>
              </a:tr>
              <a:tr h="795918">
                <a:tc>
                  <a:txBody>
                    <a:bodyPr/>
                    <a:lstStyle/>
                    <a:p>
                      <a:pPr algn="ctr"/>
                      <a:r>
                        <a:rPr lang="en-GB" sz="1200" kern="1200" dirty="0" smtClean="0">
                          <a:latin typeface="Arial" panose="020B0604020202020204" pitchFamily="34" charset="0"/>
                          <a:cs typeface="Arial" panose="020B0604020202020204" pitchFamily="34" charset="0"/>
                        </a:rPr>
                        <a:t>12:25pm-12:35pm </a:t>
                      </a:r>
                      <a:endParaRPr lang="en-US" sz="1200" dirty="0">
                        <a:latin typeface="Arial" panose="020B0604020202020204" pitchFamily="34" charset="0"/>
                        <a:cs typeface="Arial" panose="020B0604020202020204" pitchFamily="34" charset="0"/>
                      </a:endParaRPr>
                    </a:p>
                  </a:txBody>
                  <a:tcPr/>
                </a:tc>
                <a:tc>
                  <a:txBody>
                    <a:bodyPr/>
                    <a:lstStyle/>
                    <a:p>
                      <a:pPr algn="ctr"/>
                      <a:r>
                        <a:rPr lang="en-GB" sz="1200" kern="1200" dirty="0" smtClean="0">
                          <a:latin typeface="Arial" panose="020B0604020202020204" pitchFamily="34" charset="0"/>
                          <a:cs typeface="Arial" panose="020B0604020202020204" pitchFamily="34" charset="0"/>
                        </a:rPr>
                        <a:t>Introducing Air Asia</a:t>
                      </a:r>
                      <a:endParaRPr lang="en-US" sz="1200" kern="1200" dirty="0" smtClean="0">
                        <a:latin typeface="Arial" panose="020B0604020202020204" pitchFamily="34" charset="0"/>
                        <a:cs typeface="Arial" panose="020B0604020202020204" pitchFamily="34" charset="0"/>
                      </a:endParaRPr>
                    </a:p>
                    <a:p>
                      <a:pPr algn="ctr"/>
                      <a:r>
                        <a:rPr lang="en-GB" sz="1200" kern="1200" dirty="0" smtClean="0">
                          <a:latin typeface="Arial" panose="020B0604020202020204" pitchFamily="34" charset="0"/>
                          <a:cs typeface="Arial" panose="020B0604020202020204" pitchFamily="34" charset="0"/>
                        </a:rPr>
                        <a:t>By Mr Suresh Nair , General Manager ,Air Asia (India, Sri Lanka, Bangladesh)</a:t>
                      </a:r>
                      <a:endParaRPr lang="en-US" sz="1200" kern="1200" dirty="0" smtClean="0">
                        <a:solidFill>
                          <a:schemeClr val="dk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10004"/>
                  </a:ext>
                </a:extLst>
              </a:tr>
              <a:tr h="829548">
                <a:tc>
                  <a:txBody>
                    <a:bodyPr/>
                    <a:lstStyle/>
                    <a:p>
                      <a:pPr algn="ctr"/>
                      <a:r>
                        <a:rPr lang="en-GB" sz="1200" kern="1200" dirty="0" smtClean="0">
                          <a:latin typeface="Arial" panose="020B0604020202020204" pitchFamily="34" charset="0"/>
                          <a:cs typeface="Arial" panose="020B0604020202020204" pitchFamily="34" charset="0"/>
                        </a:rPr>
                        <a:t>12:40pm-12:50 pm </a:t>
                      </a:r>
                      <a:endParaRPr lang="en-US" sz="1200" dirty="0">
                        <a:latin typeface="Arial" panose="020B0604020202020204" pitchFamily="34" charset="0"/>
                        <a:cs typeface="Arial" panose="020B0604020202020204" pitchFamily="34" charset="0"/>
                      </a:endParaRPr>
                    </a:p>
                  </a:txBody>
                  <a:tcPr/>
                </a:tc>
                <a:tc>
                  <a:txBody>
                    <a:bodyPr/>
                    <a:lstStyle/>
                    <a:p>
                      <a:pPr algn="ctr"/>
                      <a:r>
                        <a:rPr lang="en-GB" sz="1200" kern="1200" dirty="0" smtClean="0">
                          <a:latin typeface="Arial" panose="020B0604020202020204" pitchFamily="34" charset="0"/>
                          <a:cs typeface="Arial" panose="020B0604020202020204" pitchFamily="34" charset="0"/>
                        </a:rPr>
                        <a:t>Special member highlight and her speech</a:t>
                      </a:r>
                      <a:endParaRPr lang="en-US" sz="1200" kern="1200" dirty="0" smtClean="0">
                        <a:latin typeface="Arial" panose="020B0604020202020204" pitchFamily="34" charset="0"/>
                        <a:cs typeface="Arial" panose="020B0604020202020204" pitchFamily="34" charset="0"/>
                      </a:endParaRPr>
                    </a:p>
                    <a:p>
                      <a:pPr algn="ctr"/>
                      <a:r>
                        <a:rPr lang="en-GB" sz="1200" kern="1200" dirty="0" smtClean="0">
                          <a:latin typeface="Arial" panose="020B0604020202020204" pitchFamily="34" charset="0"/>
                          <a:cs typeface="Arial" panose="020B0604020202020204" pitchFamily="34" charset="0"/>
                        </a:rPr>
                        <a:t>By </a:t>
                      </a:r>
                      <a:r>
                        <a:rPr lang="en-GB" sz="1200" kern="1200" dirty="0" err="1" smtClean="0">
                          <a:latin typeface="Arial" panose="020B0604020202020204" pitchFamily="34" charset="0"/>
                          <a:cs typeface="Arial" panose="020B0604020202020204" pitchFamily="34" charset="0"/>
                        </a:rPr>
                        <a:t>Aireen</a:t>
                      </a:r>
                      <a:r>
                        <a:rPr lang="en-GB" sz="1200" kern="1200" dirty="0" smtClean="0">
                          <a:latin typeface="Arial" panose="020B0604020202020204" pitchFamily="34" charset="0"/>
                          <a:cs typeface="Arial" panose="020B0604020202020204" pitchFamily="34" charset="0"/>
                        </a:rPr>
                        <a:t> Omar ,President( Air Asia)</a:t>
                      </a:r>
                      <a:endParaRPr lang="en-US" sz="1200" kern="1200" dirty="0" smtClean="0">
                        <a:solidFill>
                          <a:schemeClr val="dk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10005"/>
                  </a:ext>
                </a:extLst>
              </a:tr>
              <a:tr h="448404">
                <a:tc>
                  <a:txBody>
                    <a:bodyPr/>
                    <a:lstStyle/>
                    <a:p>
                      <a:pPr algn="ctr"/>
                      <a:r>
                        <a:rPr lang="en-GB" sz="1200" kern="1200" dirty="0" smtClean="0">
                          <a:latin typeface="Arial" panose="020B0604020202020204" pitchFamily="34" charset="0"/>
                          <a:cs typeface="Arial" panose="020B0604020202020204" pitchFamily="34" charset="0"/>
                        </a:rPr>
                        <a:t>12:50pm-1:50 pm </a:t>
                      </a:r>
                      <a:endParaRPr lang="en-US" sz="1200" dirty="0">
                        <a:latin typeface="Arial" panose="020B0604020202020204" pitchFamily="34" charset="0"/>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kern="1200" dirty="0" smtClean="0">
                          <a:latin typeface="Arial" panose="020B0604020202020204" pitchFamily="34" charset="0"/>
                          <a:cs typeface="Arial" panose="020B0604020202020204" pitchFamily="34" charset="0"/>
                        </a:rPr>
                        <a:t>Lunch</a:t>
                      </a:r>
                      <a:r>
                        <a:rPr lang="en-GB" sz="1200" kern="1200" baseline="0" dirty="0" smtClean="0">
                          <a:latin typeface="Arial" panose="020B0604020202020204" pitchFamily="34" charset="0"/>
                          <a:cs typeface="Arial" panose="020B0604020202020204" pitchFamily="34" charset="0"/>
                        </a:rPr>
                        <a:t> Break</a:t>
                      </a:r>
                      <a:endParaRPr lang="en-US" sz="1200" kern="1200" dirty="0" smtClean="0">
                        <a:solidFill>
                          <a:schemeClr val="dk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10006"/>
                  </a:ext>
                </a:extLst>
              </a:tr>
            </a:tbl>
          </a:graphicData>
        </a:graphic>
      </p:graphicFrame>
      <p:pic>
        <p:nvPicPr>
          <p:cNvPr id="181" name="Picture 180"/>
          <p:cNvPicPr>
            <a:picLocks noChangeAspect="1"/>
          </p:cNvPicPr>
          <p:nvPr/>
        </p:nvPicPr>
        <p:blipFill>
          <a:blip r:embed="rId6"/>
          <a:stretch>
            <a:fillRect/>
          </a:stretch>
        </p:blipFill>
        <p:spPr>
          <a:xfrm>
            <a:off x="6210300" y="1031106"/>
            <a:ext cx="5447742" cy="5401181"/>
          </a:xfrm>
          <a:prstGeom prst="rect">
            <a:avLst/>
          </a:prstGeom>
        </p:spPr>
      </p:pic>
      <p:graphicFrame>
        <p:nvGraphicFramePr>
          <p:cNvPr id="182" name="Table 181"/>
          <p:cNvGraphicFramePr>
            <a:graphicFrameLocks noGrp="1"/>
          </p:cNvGraphicFramePr>
          <p:nvPr>
            <p:extLst>
              <p:ext uri="{D42A27DB-BD31-4B8C-83A1-F6EECF244321}">
                <p14:modId xmlns:p14="http://schemas.microsoft.com/office/powerpoint/2010/main" val="4117569582"/>
              </p:ext>
            </p:extLst>
          </p:nvPr>
        </p:nvGraphicFramePr>
        <p:xfrm>
          <a:off x="6464300" y="1261869"/>
          <a:ext cx="4908657" cy="4924533"/>
        </p:xfrm>
        <a:graphic>
          <a:graphicData uri="http://schemas.openxmlformats.org/drawingml/2006/table">
            <a:tbl>
              <a:tblPr firstRow="1" bandRow="1">
                <a:tableStyleId>{E929F9F4-4A8F-4326-A1B4-22849713DDAB}</a:tableStyleId>
              </a:tblPr>
              <a:tblGrid>
                <a:gridCol w="1444446">
                  <a:extLst>
                    <a:ext uri="{9D8B030D-6E8A-4147-A177-3AD203B41FA5}">
                      <a16:colId xmlns:a16="http://schemas.microsoft.com/office/drawing/2014/main" val="3854252030"/>
                    </a:ext>
                  </a:extLst>
                </a:gridCol>
                <a:gridCol w="3464211">
                  <a:extLst>
                    <a:ext uri="{9D8B030D-6E8A-4147-A177-3AD203B41FA5}">
                      <a16:colId xmlns:a16="http://schemas.microsoft.com/office/drawing/2014/main" val="870012624"/>
                    </a:ext>
                  </a:extLst>
                </a:gridCol>
              </a:tblGrid>
              <a:tr h="316965">
                <a:tc>
                  <a:txBody>
                    <a:bodyPr/>
                    <a:lstStyle/>
                    <a:p>
                      <a:pPr algn="ctr"/>
                      <a:r>
                        <a:rPr lang="en-MY" sz="1100" dirty="0" smtClean="0"/>
                        <a:t>TIME</a:t>
                      </a:r>
                      <a:r>
                        <a:rPr lang="en-MY" sz="1100" baseline="0" dirty="0" smtClean="0"/>
                        <a:t> </a:t>
                      </a:r>
                      <a:endParaRPr lang="en-US" sz="1100" dirty="0">
                        <a:latin typeface="Times New Roman" pitchFamily="18" charset="0"/>
                        <a:cs typeface="Times New Roman" pitchFamily="18" charset="0"/>
                      </a:endParaRPr>
                    </a:p>
                  </a:txBody>
                  <a:tcPr/>
                </a:tc>
                <a:tc>
                  <a:txBody>
                    <a:bodyPr/>
                    <a:lstStyle/>
                    <a:p>
                      <a:pPr algn="ctr"/>
                      <a:r>
                        <a:rPr lang="en-MY" sz="1100" dirty="0" smtClean="0"/>
                        <a:t>ACTIVITY</a:t>
                      </a:r>
                      <a:endParaRPr lang="en-US" sz="1100" dirty="0">
                        <a:latin typeface="Times New Roman" pitchFamily="18" charset="0"/>
                        <a:cs typeface="Times New Roman" pitchFamily="18" charset="0"/>
                      </a:endParaRPr>
                    </a:p>
                  </a:txBody>
                  <a:tcPr/>
                </a:tc>
                <a:extLst>
                  <a:ext uri="{0D108BD9-81ED-4DB2-BD59-A6C34878D82A}">
                    <a16:rowId xmlns:a16="http://schemas.microsoft.com/office/drawing/2014/main" val="2040783381"/>
                  </a:ext>
                </a:extLst>
              </a:tr>
              <a:tr h="595762">
                <a:tc>
                  <a:txBody>
                    <a:bodyPr/>
                    <a:lstStyle/>
                    <a:p>
                      <a:r>
                        <a:rPr lang="en-GB" sz="1100" kern="1200" dirty="0" smtClean="0">
                          <a:latin typeface="Arial" panose="020B0604020202020204" pitchFamily="34" charset="0"/>
                          <a:cs typeface="Arial" panose="020B0604020202020204" pitchFamily="34" charset="0"/>
                        </a:rPr>
                        <a:t>2:00pm-2:10pm </a:t>
                      </a:r>
                      <a:endParaRPr lang="en-US" sz="1100" dirty="0">
                        <a:latin typeface="Arial" panose="020B0604020202020204" pitchFamily="34" charset="0"/>
                        <a:cs typeface="Arial" panose="020B0604020202020204" pitchFamily="34" charset="0"/>
                      </a:endParaRPr>
                    </a:p>
                  </a:txBody>
                  <a:tcPr/>
                </a:tc>
                <a:tc>
                  <a:txBody>
                    <a:bodyPr/>
                    <a:lstStyle/>
                    <a:p>
                      <a:r>
                        <a:rPr lang="en-GB" sz="1100" kern="1200" dirty="0" smtClean="0">
                          <a:latin typeface="Arial" panose="020B0604020202020204" pitchFamily="34" charset="0"/>
                          <a:cs typeface="Arial" panose="020B0604020202020204" pitchFamily="34" charset="0"/>
                        </a:rPr>
                        <a:t>Welcoming Chief Guest  and Short Introduction Of him By Dr. </a:t>
                      </a:r>
                      <a:r>
                        <a:rPr lang="en-GB" sz="1100" kern="1200" dirty="0" err="1" smtClean="0">
                          <a:latin typeface="Arial" panose="020B0604020202020204" pitchFamily="34" charset="0"/>
                          <a:cs typeface="Arial" panose="020B0604020202020204" pitchFamily="34" charset="0"/>
                        </a:rPr>
                        <a:t>Mohd</a:t>
                      </a:r>
                      <a:r>
                        <a:rPr lang="en-GB" sz="1100" kern="1200" dirty="0" smtClean="0">
                          <a:latin typeface="Arial" panose="020B0604020202020204" pitchFamily="34" charset="0"/>
                          <a:cs typeface="Arial" panose="020B0604020202020204" pitchFamily="34" charset="0"/>
                        </a:rPr>
                        <a:t> </a:t>
                      </a:r>
                      <a:r>
                        <a:rPr lang="en-GB" sz="1100" kern="1200" dirty="0" err="1" smtClean="0">
                          <a:latin typeface="Arial" panose="020B0604020202020204" pitchFamily="34" charset="0"/>
                          <a:cs typeface="Arial" panose="020B0604020202020204" pitchFamily="34" charset="0"/>
                        </a:rPr>
                        <a:t>Ariffin</a:t>
                      </a:r>
                      <a:r>
                        <a:rPr lang="en-GB" sz="1100" kern="1200" dirty="0" smtClean="0">
                          <a:latin typeface="Arial" panose="020B0604020202020204" pitchFamily="34" charset="0"/>
                          <a:cs typeface="Arial" panose="020B0604020202020204" pitchFamily="34" charset="0"/>
                        </a:rPr>
                        <a:t> bin Abu Hassan ,  Manager(Student experience)</a:t>
                      </a:r>
                      <a:endParaRPr lang="en-US" sz="1100" kern="1200" dirty="0" smtClean="0">
                        <a:solidFill>
                          <a:schemeClr val="dk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2650164025"/>
                  </a:ext>
                </a:extLst>
              </a:tr>
              <a:tr h="438094">
                <a:tc>
                  <a:txBody>
                    <a:bodyPr/>
                    <a:lstStyle/>
                    <a:p>
                      <a:r>
                        <a:rPr lang="en-GB" sz="1100" kern="1200" dirty="0" smtClean="0">
                          <a:latin typeface="Arial" panose="020B0604020202020204" pitchFamily="34" charset="0"/>
                          <a:cs typeface="Arial" panose="020B0604020202020204" pitchFamily="34" charset="0"/>
                        </a:rPr>
                        <a:t>2:15pm-2:45pm </a:t>
                      </a:r>
                      <a:endParaRPr lang="en-US" sz="1100" dirty="0">
                        <a:latin typeface="Arial" panose="020B0604020202020204" pitchFamily="34" charset="0"/>
                        <a:cs typeface="Arial" panose="020B0604020202020204" pitchFamily="34" charset="0"/>
                      </a:endParaRPr>
                    </a:p>
                  </a:txBody>
                  <a:tcPr/>
                </a:tc>
                <a:tc>
                  <a:txBody>
                    <a:bodyPr/>
                    <a:lstStyle/>
                    <a:p>
                      <a:r>
                        <a:rPr lang="en-GB" sz="1100" kern="1200" dirty="0" smtClean="0">
                          <a:latin typeface="Arial" panose="020B0604020202020204" pitchFamily="34" charset="0"/>
                          <a:cs typeface="Arial" panose="020B0604020202020204" pitchFamily="34" charset="0"/>
                        </a:rPr>
                        <a:t>Brief History of Chief Guest</a:t>
                      </a:r>
                      <a:endParaRPr lang="en-US" sz="1100" kern="1200" dirty="0" smtClean="0">
                        <a:latin typeface="Arial" panose="020B0604020202020204" pitchFamily="34" charset="0"/>
                        <a:cs typeface="Arial" panose="020B0604020202020204" pitchFamily="34" charset="0"/>
                      </a:endParaRPr>
                    </a:p>
                    <a:p>
                      <a:r>
                        <a:rPr lang="en-GB" sz="1100" kern="1200" dirty="0" smtClean="0">
                          <a:latin typeface="Arial" panose="020B0604020202020204" pitchFamily="34" charset="0"/>
                          <a:cs typeface="Arial" panose="020B0604020202020204" pitchFamily="34" charset="0"/>
                        </a:rPr>
                        <a:t>By Tony </a:t>
                      </a:r>
                      <a:r>
                        <a:rPr lang="en-GB" sz="1100" kern="1200" dirty="0" err="1" smtClean="0">
                          <a:latin typeface="Arial" panose="020B0604020202020204" pitchFamily="34" charset="0"/>
                          <a:cs typeface="Arial" panose="020B0604020202020204" pitchFamily="34" charset="0"/>
                        </a:rPr>
                        <a:t>Fernandes</a:t>
                      </a:r>
                      <a:r>
                        <a:rPr lang="en-GB" sz="1100" kern="1200" dirty="0" smtClean="0">
                          <a:latin typeface="Arial" panose="020B0604020202020204" pitchFamily="34" charset="0"/>
                          <a:cs typeface="Arial" panose="020B0604020202020204" pitchFamily="34" charset="0"/>
                        </a:rPr>
                        <a:t>, Founder of Air Asia.</a:t>
                      </a:r>
                      <a:endParaRPr lang="en-US" sz="1100" kern="1200" dirty="0" smtClean="0">
                        <a:solidFill>
                          <a:schemeClr val="dk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1167973943"/>
                  </a:ext>
                </a:extLst>
              </a:tr>
              <a:tr h="306665">
                <a:tc>
                  <a:txBody>
                    <a:bodyPr/>
                    <a:lstStyle/>
                    <a:p>
                      <a:r>
                        <a:rPr lang="en-GB" sz="1100" kern="1200" dirty="0" smtClean="0">
                          <a:latin typeface="Arial" panose="020B0604020202020204" pitchFamily="34" charset="0"/>
                          <a:cs typeface="Arial" panose="020B0604020202020204" pitchFamily="34" charset="0"/>
                        </a:rPr>
                        <a:t>2:45pm-3:00pm </a:t>
                      </a:r>
                      <a:endParaRPr lang="en-US" sz="1100" dirty="0">
                        <a:latin typeface="Arial" panose="020B0604020202020204" pitchFamily="34" charset="0"/>
                        <a:cs typeface="Arial" panose="020B0604020202020204" pitchFamily="34" charset="0"/>
                      </a:endParaRPr>
                    </a:p>
                  </a:txBody>
                  <a:tcPr/>
                </a:tc>
                <a:tc>
                  <a:txBody>
                    <a:bodyPr/>
                    <a:lstStyle/>
                    <a:p>
                      <a:r>
                        <a:rPr lang="en-GB" sz="1100" kern="1200" dirty="0" smtClean="0">
                          <a:latin typeface="Arial" panose="020B0604020202020204" pitchFamily="34" charset="0"/>
                          <a:cs typeface="Arial" panose="020B0604020202020204" pitchFamily="34" charset="0"/>
                        </a:rPr>
                        <a:t>Drink Break</a:t>
                      </a:r>
                      <a:endParaRPr lang="en-US" sz="11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549933546"/>
                  </a:ext>
                </a:extLst>
              </a:tr>
              <a:tr h="578805">
                <a:tc>
                  <a:txBody>
                    <a:bodyPr/>
                    <a:lstStyle/>
                    <a:p>
                      <a:r>
                        <a:rPr lang="en-GB" sz="1100" kern="1200" dirty="0" smtClean="0">
                          <a:latin typeface="Arial" panose="020B0604020202020204" pitchFamily="34" charset="0"/>
                          <a:cs typeface="Arial" panose="020B0604020202020204" pitchFamily="34" charset="0"/>
                        </a:rPr>
                        <a:t>3:00pm-3:20pm </a:t>
                      </a:r>
                      <a:endParaRPr lang="en-US" sz="1100" dirty="0">
                        <a:latin typeface="Arial" panose="020B0604020202020204" pitchFamily="34" charset="0"/>
                        <a:cs typeface="Arial" panose="020B0604020202020204" pitchFamily="34" charset="0"/>
                      </a:endParaRPr>
                    </a:p>
                  </a:txBody>
                  <a:tcPr/>
                </a:tc>
                <a:tc>
                  <a:txBody>
                    <a:bodyPr/>
                    <a:lstStyle/>
                    <a:p>
                      <a:r>
                        <a:rPr lang="en-GB" sz="1100" kern="1200" dirty="0" smtClean="0">
                          <a:latin typeface="Arial" panose="020B0604020202020204" pitchFamily="34" charset="0"/>
                          <a:cs typeface="Arial" panose="020B0604020202020204" pitchFamily="34" charset="0"/>
                        </a:rPr>
                        <a:t>SESSION 1 : Green entrepreneurship - sustainability in Business and ideas  by Tony </a:t>
                      </a:r>
                      <a:r>
                        <a:rPr lang="en-GB" sz="1100" kern="1200" dirty="0" err="1" smtClean="0">
                          <a:latin typeface="Arial" panose="020B0604020202020204" pitchFamily="34" charset="0"/>
                          <a:cs typeface="Arial" panose="020B0604020202020204" pitchFamily="34" charset="0"/>
                        </a:rPr>
                        <a:t>Fernandes</a:t>
                      </a:r>
                      <a:endParaRPr lang="en-US" sz="11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363647593"/>
                  </a:ext>
                </a:extLst>
              </a:tr>
              <a:tr h="306665">
                <a:tc>
                  <a:txBody>
                    <a:bodyPr/>
                    <a:lstStyle/>
                    <a:p>
                      <a:r>
                        <a:rPr lang="en-GB" sz="1100" kern="1200" dirty="0" smtClean="0">
                          <a:latin typeface="Arial" panose="020B0604020202020204" pitchFamily="34" charset="0"/>
                          <a:cs typeface="Arial" panose="020B0604020202020204" pitchFamily="34" charset="0"/>
                        </a:rPr>
                        <a:t>3:20pm-3:30pm </a:t>
                      </a:r>
                      <a:endParaRPr lang="en-US" sz="1100" dirty="0">
                        <a:latin typeface="Arial" panose="020B0604020202020204" pitchFamily="34" charset="0"/>
                        <a:cs typeface="Arial" panose="020B0604020202020204" pitchFamily="34" charset="0"/>
                      </a:endParaRPr>
                    </a:p>
                  </a:txBody>
                  <a:tcPr/>
                </a:tc>
                <a:tc>
                  <a:txBody>
                    <a:bodyPr/>
                    <a:lstStyle/>
                    <a:p>
                      <a:r>
                        <a:rPr lang="en-GB" sz="1100" kern="1200" dirty="0" smtClean="0">
                          <a:latin typeface="Arial" panose="020B0604020202020204" pitchFamily="34" charset="0"/>
                          <a:cs typeface="Arial" panose="020B0604020202020204" pitchFamily="34" charset="0"/>
                        </a:rPr>
                        <a:t>Drink Break</a:t>
                      </a:r>
                      <a:endParaRPr lang="en-US" sz="11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596803157"/>
                  </a:ext>
                </a:extLst>
              </a:tr>
              <a:tr h="438094">
                <a:tc>
                  <a:txBody>
                    <a:bodyPr/>
                    <a:lstStyle/>
                    <a:p>
                      <a:r>
                        <a:rPr lang="en-GB" sz="1100" kern="1200" dirty="0" smtClean="0">
                          <a:latin typeface="Arial" panose="020B0604020202020204" pitchFamily="34" charset="0"/>
                          <a:cs typeface="Arial" panose="020B0604020202020204" pitchFamily="34" charset="0"/>
                        </a:rPr>
                        <a:t>3:30pm-4:00pm </a:t>
                      </a:r>
                      <a:endParaRPr lang="en-US" sz="1100" dirty="0">
                        <a:latin typeface="Arial" panose="020B0604020202020204" pitchFamily="34" charset="0"/>
                        <a:cs typeface="Arial" panose="020B0604020202020204" pitchFamily="34" charset="0"/>
                      </a:endParaRPr>
                    </a:p>
                  </a:txBody>
                  <a:tcPr/>
                </a:tc>
                <a:tc>
                  <a:txBody>
                    <a:bodyPr/>
                    <a:lstStyle/>
                    <a:p>
                      <a:r>
                        <a:rPr lang="en-GB" sz="1100" kern="1200" dirty="0" smtClean="0">
                          <a:latin typeface="Arial" panose="020B0604020202020204" pitchFamily="34" charset="0"/>
                          <a:cs typeface="Arial" panose="020B0604020202020204" pitchFamily="34" charset="0"/>
                        </a:rPr>
                        <a:t>SESSION 2 : </a:t>
                      </a:r>
                      <a:r>
                        <a:rPr lang="en-GB" sz="1100" kern="1200" dirty="0" err="1" smtClean="0">
                          <a:latin typeface="Arial" panose="020B0604020202020204" pitchFamily="34" charset="0"/>
                          <a:cs typeface="Arial" panose="020B0604020202020204" pitchFamily="34" charset="0"/>
                        </a:rPr>
                        <a:t>Inno-preneurship</a:t>
                      </a:r>
                      <a:r>
                        <a:rPr lang="en-GB" sz="1100" kern="1200" dirty="0" smtClean="0">
                          <a:latin typeface="Arial" panose="020B0604020202020204" pitchFamily="34" charset="0"/>
                          <a:cs typeface="Arial" panose="020B0604020202020204" pitchFamily="34" charset="0"/>
                        </a:rPr>
                        <a:t> – New ideas ,New potential by</a:t>
                      </a:r>
                      <a:r>
                        <a:rPr lang="en-US" sz="1100" kern="1200" baseline="0" dirty="0" smtClean="0">
                          <a:latin typeface="Arial" panose="020B0604020202020204" pitchFamily="34" charset="0"/>
                          <a:cs typeface="Arial" panose="020B0604020202020204" pitchFamily="34" charset="0"/>
                        </a:rPr>
                        <a:t> </a:t>
                      </a:r>
                      <a:r>
                        <a:rPr lang="en-GB" sz="1100" kern="1200" dirty="0" smtClean="0">
                          <a:latin typeface="Arial" panose="020B0604020202020204" pitchFamily="34" charset="0"/>
                          <a:cs typeface="Arial" panose="020B0604020202020204" pitchFamily="34" charset="0"/>
                        </a:rPr>
                        <a:t>Tony </a:t>
                      </a:r>
                      <a:r>
                        <a:rPr lang="en-GB" sz="1100" kern="1200" dirty="0" err="1" smtClean="0">
                          <a:latin typeface="Arial" panose="020B0604020202020204" pitchFamily="34" charset="0"/>
                          <a:cs typeface="Arial" panose="020B0604020202020204" pitchFamily="34" charset="0"/>
                        </a:rPr>
                        <a:t>Fernandes</a:t>
                      </a:r>
                      <a:endParaRPr lang="en-US" sz="1100" kern="1200" dirty="0" smtClean="0">
                        <a:solidFill>
                          <a:schemeClr val="dk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1002858942"/>
                  </a:ext>
                </a:extLst>
              </a:tr>
              <a:tr h="306665">
                <a:tc>
                  <a:txBody>
                    <a:bodyPr/>
                    <a:lstStyle/>
                    <a:p>
                      <a:r>
                        <a:rPr lang="en-GB" sz="1100" kern="1200" dirty="0" smtClean="0">
                          <a:latin typeface="Arial" panose="020B0604020202020204" pitchFamily="34" charset="0"/>
                          <a:cs typeface="Arial" panose="020B0604020202020204" pitchFamily="34" charset="0"/>
                        </a:rPr>
                        <a:t>4:00pm-5:00pm </a:t>
                      </a:r>
                      <a:endParaRPr lang="en-US" sz="1100" dirty="0">
                        <a:latin typeface="Arial" panose="020B0604020202020204" pitchFamily="34" charset="0"/>
                        <a:cs typeface="Arial" panose="020B0604020202020204" pitchFamily="34" charset="0"/>
                      </a:endParaRPr>
                    </a:p>
                  </a:txBody>
                  <a:tcPr/>
                </a:tc>
                <a:tc>
                  <a:txBody>
                    <a:bodyPr/>
                    <a:lstStyle/>
                    <a:p>
                      <a:r>
                        <a:rPr lang="en-GB" sz="1100" kern="1200" dirty="0" smtClean="0">
                          <a:latin typeface="Arial" panose="020B0604020202020204" pitchFamily="34" charset="0"/>
                          <a:cs typeface="Arial" panose="020B0604020202020204" pitchFamily="34" charset="0"/>
                        </a:rPr>
                        <a:t>Break for </a:t>
                      </a:r>
                      <a:r>
                        <a:rPr lang="en-GB" sz="1100" kern="1200" dirty="0" err="1" smtClean="0">
                          <a:latin typeface="Arial" panose="020B0604020202020204" pitchFamily="34" charset="0"/>
                          <a:cs typeface="Arial" panose="020B0604020202020204" pitchFamily="34" charset="0"/>
                        </a:rPr>
                        <a:t>Solat</a:t>
                      </a:r>
                      <a:endParaRPr lang="en-US" sz="11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69070791"/>
                  </a:ext>
                </a:extLst>
              </a:tr>
              <a:tr h="306665">
                <a:tc>
                  <a:txBody>
                    <a:bodyPr/>
                    <a:lstStyle/>
                    <a:p>
                      <a:r>
                        <a:rPr lang="en-GB" sz="1100" kern="1200" dirty="0" smtClean="0">
                          <a:latin typeface="Arial" panose="020B0604020202020204" pitchFamily="34" charset="0"/>
                          <a:cs typeface="Arial" panose="020B0604020202020204" pitchFamily="34" charset="0"/>
                        </a:rPr>
                        <a:t>5:00pm-5:50pm </a:t>
                      </a:r>
                      <a:endParaRPr lang="en-US" sz="1100" dirty="0">
                        <a:latin typeface="Arial" panose="020B0604020202020204" pitchFamily="34" charset="0"/>
                        <a:cs typeface="Arial" panose="020B0604020202020204" pitchFamily="34" charset="0"/>
                      </a:endParaRPr>
                    </a:p>
                  </a:txBody>
                  <a:tcPr/>
                </a:tc>
                <a:tc>
                  <a:txBody>
                    <a:bodyPr/>
                    <a:lstStyle/>
                    <a:p>
                      <a:r>
                        <a:rPr lang="en-GB" sz="1100" kern="1200" dirty="0" err="1" smtClean="0">
                          <a:latin typeface="Arial" panose="020B0604020202020204" pitchFamily="34" charset="0"/>
                          <a:cs typeface="Arial" panose="020B0604020202020204" pitchFamily="34" charset="0"/>
                        </a:rPr>
                        <a:t>QnA</a:t>
                      </a:r>
                      <a:r>
                        <a:rPr lang="en-GB" sz="1100" kern="1200" dirty="0" smtClean="0">
                          <a:latin typeface="Arial" panose="020B0604020202020204" pitchFamily="34" charset="0"/>
                          <a:cs typeface="Arial" panose="020B0604020202020204" pitchFamily="34" charset="0"/>
                        </a:rPr>
                        <a:t> Session</a:t>
                      </a:r>
                      <a:endParaRPr lang="en-US" sz="11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156209930"/>
                  </a:ext>
                </a:extLst>
              </a:tr>
              <a:tr h="427726">
                <a:tc>
                  <a:txBody>
                    <a:bodyPr/>
                    <a:lstStyle/>
                    <a:p>
                      <a:r>
                        <a:rPr lang="en-GB" sz="1100" kern="1200" dirty="0" smtClean="0">
                          <a:latin typeface="Arial" panose="020B0604020202020204" pitchFamily="34" charset="0"/>
                          <a:cs typeface="Arial" panose="020B0604020202020204" pitchFamily="34" charset="0"/>
                        </a:rPr>
                        <a:t>6:00pm-6:20pm </a:t>
                      </a:r>
                      <a:endParaRPr lang="en-US" sz="1100" dirty="0">
                        <a:latin typeface="Arial" panose="020B060402020202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kern="1200" dirty="0" smtClean="0">
                          <a:latin typeface="Arial" panose="020B0604020202020204" pitchFamily="34" charset="0"/>
                          <a:cs typeface="Arial" panose="020B0604020202020204" pitchFamily="34" charset="0"/>
                        </a:rPr>
                        <a:t>Speech By Prof. </a:t>
                      </a:r>
                      <a:r>
                        <a:rPr lang="en-GB" sz="1100" kern="1200" dirty="0" err="1" smtClean="0">
                          <a:latin typeface="Arial" panose="020B0604020202020204" pitchFamily="34" charset="0"/>
                          <a:cs typeface="Arial" panose="020B0604020202020204" pitchFamily="34" charset="0"/>
                        </a:rPr>
                        <a:t>Datuk</a:t>
                      </a:r>
                      <a:r>
                        <a:rPr lang="en-GB" sz="1100" kern="1200" dirty="0" smtClean="0">
                          <a:latin typeface="Arial" panose="020B0604020202020204" pitchFamily="34" charset="0"/>
                          <a:cs typeface="Arial" panose="020B0604020202020204" pitchFamily="34" charset="0"/>
                        </a:rPr>
                        <a:t> </a:t>
                      </a:r>
                      <a:r>
                        <a:rPr lang="en-GB" sz="1100" kern="1200" dirty="0" err="1" smtClean="0">
                          <a:latin typeface="Arial" panose="020B0604020202020204" pitchFamily="34" charset="0"/>
                          <a:cs typeface="Arial" panose="020B0604020202020204" pitchFamily="34" charset="0"/>
                        </a:rPr>
                        <a:t>Ir</a:t>
                      </a:r>
                      <a:r>
                        <a:rPr lang="en-GB" sz="1100" kern="1200" dirty="0" smtClean="0">
                          <a:latin typeface="Arial" panose="020B0604020202020204" pitchFamily="34" charset="0"/>
                          <a:cs typeface="Arial" panose="020B0604020202020204" pitchFamily="34" charset="0"/>
                        </a:rPr>
                        <a:t> Wahid Omar , Vice Chancellor ,UTM</a:t>
                      </a:r>
                      <a:endParaRPr lang="en-US" sz="1100" kern="1200" dirty="0" smtClean="0">
                        <a:solidFill>
                          <a:schemeClr val="dk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2359817516"/>
                  </a:ext>
                </a:extLst>
              </a:tr>
              <a:tr h="595762">
                <a:tc>
                  <a:txBody>
                    <a:bodyPr/>
                    <a:lstStyle/>
                    <a:p>
                      <a:r>
                        <a:rPr lang="en-GB" sz="1100" kern="1200" dirty="0" smtClean="0">
                          <a:latin typeface="Arial" panose="020B0604020202020204" pitchFamily="34" charset="0"/>
                          <a:cs typeface="Arial" panose="020B0604020202020204" pitchFamily="34" charset="0"/>
                        </a:rPr>
                        <a:t>6:30pm-6:45pm </a:t>
                      </a:r>
                      <a:endParaRPr lang="en-US" sz="1100" dirty="0">
                        <a:latin typeface="Arial" panose="020B0604020202020204" pitchFamily="34" charset="0"/>
                        <a:cs typeface="Arial" panose="020B0604020202020204" pitchFamily="34" charset="0"/>
                      </a:endParaRPr>
                    </a:p>
                  </a:txBody>
                  <a:tcPr/>
                </a:tc>
                <a:tc>
                  <a:txBody>
                    <a:bodyPr/>
                    <a:lstStyle/>
                    <a:p>
                      <a:r>
                        <a:rPr lang="en-GB" sz="1100" kern="1200" dirty="0" smtClean="0">
                          <a:latin typeface="Arial" panose="020B0604020202020204" pitchFamily="34" charset="0"/>
                          <a:cs typeface="Arial" panose="020B0604020202020204" pitchFamily="34" charset="0"/>
                        </a:rPr>
                        <a:t>Closing speech By Dr. </a:t>
                      </a:r>
                      <a:r>
                        <a:rPr lang="en-GB" sz="1100" kern="1200" dirty="0" err="1" smtClean="0">
                          <a:latin typeface="Arial" panose="020B0604020202020204" pitchFamily="34" charset="0"/>
                          <a:cs typeface="Arial" panose="020B0604020202020204" pitchFamily="34" charset="0"/>
                        </a:rPr>
                        <a:t>Mohd</a:t>
                      </a:r>
                      <a:r>
                        <a:rPr lang="en-GB" sz="1100" kern="1200" dirty="0" smtClean="0">
                          <a:latin typeface="Arial" panose="020B0604020202020204" pitchFamily="34" charset="0"/>
                          <a:cs typeface="Arial" panose="020B0604020202020204" pitchFamily="34" charset="0"/>
                        </a:rPr>
                        <a:t> </a:t>
                      </a:r>
                      <a:r>
                        <a:rPr lang="en-GB" sz="1100" kern="1200" dirty="0" err="1" smtClean="0">
                          <a:latin typeface="Arial" panose="020B0604020202020204" pitchFamily="34" charset="0"/>
                          <a:cs typeface="Arial" panose="020B0604020202020204" pitchFamily="34" charset="0"/>
                        </a:rPr>
                        <a:t>Ismid</a:t>
                      </a:r>
                      <a:r>
                        <a:rPr lang="en-GB" sz="1100" kern="1200" dirty="0" smtClean="0">
                          <a:latin typeface="Arial" panose="020B0604020202020204" pitchFamily="34" charset="0"/>
                          <a:cs typeface="Arial" panose="020B0604020202020204" pitchFamily="34" charset="0"/>
                        </a:rPr>
                        <a:t> bin </a:t>
                      </a:r>
                      <a:r>
                        <a:rPr lang="en-GB" sz="1100" kern="1200" dirty="0" err="1" smtClean="0">
                          <a:latin typeface="Arial" panose="020B0604020202020204" pitchFamily="34" charset="0"/>
                          <a:cs typeface="Arial" panose="020B0604020202020204" pitchFamily="34" charset="0"/>
                        </a:rPr>
                        <a:t>Mohd</a:t>
                      </a:r>
                      <a:r>
                        <a:rPr lang="en-GB" sz="1100" kern="1200" dirty="0" smtClean="0">
                          <a:latin typeface="Arial" panose="020B0604020202020204" pitchFamily="34" charset="0"/>
                          <a:cs typeface="Arial" panose="020B0604020202020204" pitchFamily="34" charset="0"/>
                        </a:rPr>
                        <a:t> Said, Assoc. Director(Global Strategy Director and engagement)</a:t>
                      </a:r>
                      <a:endParaRPr lang="en-US" sz="11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870775941"/>
                  </a:ext>
                </a:extLst>
              </a:tr>
              <a:tr h="306665">
                <a:tc>
                  <a:txBody>
                    <a:bodyPr/>
                    <a:lstStyle/>
                    <a:p>
                      <a:r>
                        <a:rPr lang="en-GB" sz="1100" kern="1200" dirty="0" smtClean="0">
                          <a:latin typeface="Arial" panose="020B0604020202020204" pitchFamily="34" charset="0"/>
                          <a:cs typeface="Arial" panose="020B0604020202020204" pitchFamily="34" charset="0"/>
                        </a:rPr>
                        <a:t>7:00pm-7.45pm </a:t>
                      </a:r>
                      <a:endParaRPr lang="en-US" sz="1100" dirty="0">
                        <a:latin typeface="Arial" panose="020B0604020202020204" pitchFamily="34" charset="0"/>
                        <a:cs typeface="Arial" panose="020B0604020202020204" pitchFamily="34" charset="0"/>
                      </a:endParaRPr>
                    </a:p>
                  </a:txBody>
                  <a:tcPr/>
                </a:tc>
                <a:tc>
                  <a:txBody>
                    <a:bodyPr/>
                    <a:lstStyle/>
                    <a:p>
                      <a:r>
                        <a:rPr lang="en-GB" sz="1100" kern="1200" dirty="0" smtClean="0">
                          <a:latin typeface="Arial" panose="020B0604020202020204" pitchFamily="34" charset="0"/>
                          <a:cs typeface="Arial" panose="020B0604020202020204" pitchFamily="34" charset="0"/>
                        </a:rPr>
                        <a:t>Preparation for </a:t>
                      </a:r>
                      <a:r>
                        <a:rPr lang="en-GB" sz="1100" kern="1200" dirty="0" err="1" smtClean="0">
                          <a:latin typeface="Arial" panose="020B0604020202020204" pitchFamily="34" charset="0"/>
                          <a:cs typeface="Arial" panose="020B0604020202020204" pitchFamily="34" charset="0"/>
                        </a:rPr>
                        <a:t>Solat</a:t>
                      </a:r>
                      <a:r>
                        <a:rPr lang="en-GB" sz="1100" kern="1200" dirty="0" smtClean="0">
                          <a:latin typeface="Arial" panose="020B0604020202020204" pitchFamily="34" charset="0"/>
                          <a:cs typeface="Arial" panose="020B0604020202020204" pitchFamily="34" charset="0"/>
                        </a:rPr>
                        <a:t> and Farewell Session</a:t>
                      </a:r>
                      <a:endParaRPr lang="en-US" sz="11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336746986"/>
                  </a:ext>
                </a:extLst>
              </a:tr>
            </a:tbl>
          </a:graphicData>
        </a:graphic>
      </p:graphicFrame>
      <p:sp>
        <p:nvSpPr>
          <p:cNvPr id="183" name="TextBox 182"/>
          <p:cNvSpPr txBox="1"/>
          <p:nvPr/>
        </p:nvSpPr>
        <p:spPr>
          <a:xfrm>
            <a:off x="5980304" y="200109"/>
            <a:ext cx="6528401" cy="830997"/>
          </a:xfrm>
          <a:prstGeom prst="rect">
            <a:avLst/>
          </a:prstGeom>
          <a:noFill/>
        </p:spPr>
        <p:txBody>
          <a:bodyPr wrap="square" rtlCol="0">
            <a:spAutoFit/>
          </a:bodyPr>
          <a:lstStyle/>
          <a:p>
            <a:pPr algn="ctr"/>
            <a:r>
              <a:rPr lang="en-MY" sz="4800" dirty="0" smtClean="0">
                <a:solidFill>
                  <a:schemeClr val="bg1"/>
                </a:solidFill>
                <a:latin typeface="Times New Roman" panose="02020603050405020304" pitchFamily="18" charset="0"/>
                <a:cs typeface="Times New Roman" panose="02020603050405020304" pitchFamily="18" charset="0"/>
              </a:rPr>
              <a:t>TENTATIVE</a:t>
            </a:r>
            <a:endParaRPr lang="en-MY" sz="32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46575021"/>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0" y="0"/>
            <a:ext cx="9138696" cy="5663675"/>
          </a:xfrm>
          <a:prstGeom prst="rect">
            <a:avLst/>
          </a:prstGeom>
        </p:spPr>
      </p:pic>
      <p:pic>
        <p:nvPicPr>
          <p:cNvPr id="13" name="Picture 12"/>
          <p:cNvPicPr>
            <a:picLocks noChangeAspect="1"/>
          </p:cNvPicPr>
          <p:nvPr/>
        </p:nvPicPr>
        <p:blipFill>
          <a:blip r:embed="rId3"/>
          <a:stretch>
            <a:fillRect/>
          </a:stretch>
        </p:blipFill>
        <p:spPr>
          <a:xfrm rot="15125526">
            <a:off x="1038846" y="-3619752"/>
            <a:ext cx="6324400" cy="10972778"/>
          </a:xfrm>
          <a:prstGeom prst="rect">
            <a:avLst/>
          </a:prstGeom>
        </p:spPr>
      </p:pic>
      <p:sp>
        <p:nvSpPr>
          <p:cNvPr id="14" name="Rectangle 598"/>
          <p:cNvSpPr/>
          <p:nvPr/>
        </p:nvSpPr>
        <p:spPr>
          <a:xfrm>
            <a:off x="0" y="321705"/>
            <a:ext cx="7524750" cy="6536295"/>
          </a:xfrm>
          <a:custGeom>
            <a:avLst/>
            <a:gdLst>
              <a:gd name="connsiteX0" fmla="*/ 0 w 7524750"/>
              <a:gd name="connsiteY0" fmla="*/ 0 h 10134600"/>
              <a:gd name="connsiteX1" fmla="*/ 7524750 w 7524750"/>
              <a:gd name="connsiteY1" fmla="*/ 0 h 10134600"/>
              <a:gd name="connsiteX2" fmla="*/ 7524750 w 7524750"/>
              <a:gd name="connsiteY2" fmla="*/ 10134600 h 10134600"/>
              <a:gd name="connsiteX3" fmla="*/ 0 w 7524750"/>
              <a:gd name="connsiteY3" fmla="*/ 10134600 h 10134600"/>
              <a:gd name="connsiteX4" fmla="*/ 0 w 7524750"/>
              <a:gd name="connsiteY4" fmla="*/ 0 h 10134600"/>
              <a:gd name="connsiteX0" fmla="*/ 0 w 7524750"/>
              <a:gd name="connsiteY0" fmla="*/ 4743450 h 10134600"/>
              <a:gd name="connsiteX1" fmla="*/ 7524750 w 7524750"/>
              <a:gd name="connsiteY1" fmla="*/ 0 h 10134600"/>
              <a:gd name="connsiteX2" fmla="*/ 7524750 w 7524750"/>
              <a:gd name="connsiteY2" fmla="*/ 10134600 h 10134600"/>
              <a:gd name="connsiteX3" fmla="*/ 0 w 7524750"/>
              <a:gd name="connsiteY3" fmla="*/ 10134600 h 10134600"/>
              <a:gd name="connsiteX4" fmla="*/ 0 w 7524750"/>
              <a:gd name="connsiteY4" fmla="*/ 4743450 h 10134600"/>
              <a:gd name="connsiteX0" fmla="*/ 0 w 7524750"/>
              <a:gd name="connsiteY0" fmla="*/ 4305300 h 9696450"/>
              <a:gd name="connsiteX1" fmla="*/ 7493000 w 7524750"/>
              <a:gd name="connsiteY1" fmla="*/ 0 h 9696450"/>
              <a:gd name="connsiteX2" fmla="*/ 7524750 w 7524750"/>
              <a:gd name="connsiteY2" fmla="*/ 9696450 h 9696450"/>
              <a:gd name="connsiteX3" fmla="*/ 0 w 7524750"/>
              <a:gd name="connsiteY3" fmla="*/ 9696450 h 9696450"/>
              <a:gd name="connsiteX4" fmla="*/ 0 w 7524750"/>
              <a:gd name="connsiteY4" fmla="*/ 4305300 h 9696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24750" h="9696450">
                <a:moveTo>
                  <a:pt x="0" y="4305300"/>
                </a:moveTo>
                <a:lnTo>
                  <a:pt x="7493000" y="0"/>
                </a:lnTo>
                <a:lnTo>
                  <a:pt x="7524750" y="9696450"/>
                </a:lnTo>
                <a:lnTo>
                  <a:pt x="0" y="9696450"/>
                </a:lnTo>
                <a:lnTo>
                  <a:pt x="0" y="4305300"/>
                </a:lnTo>
                <a:close/>
              </a:path>
            </a:pathLst>
          </a:custGeom>
          <a:solidFill>
            <a:srgbClr val="6C5B8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MY"/>
          </a:p>
        </p:txBody>
      </p:sp>
      <p:sp>
        <p:nvSpPr>
          <p:cNvPr id="15" name="Right Triangle 14"/>
          <p:cNvSpPr/>
          <p:nvPr/>
        </p:nvSpPr>
        <p:spPr>
          <a:xfrm rot="5400000">
            <a:off x="6221802" y="1036856"/>
            <a:ext cx="7200900" cy="5127187"/>
          </a:xfrm>
          <a:prstGeom prst="rtTriangle">
            <a:avLst/>
          </a:prstGeom>
          <a:solidFill>
            <a:srgbClr val="6C5B8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MY" dirty="0"/>
          </a:p>
        </p:txBody>
      </p:sp>
      <p:pic>
        <p:nvPicPr>
          <p:cNvPr id="16" name="Picture 15"/>
          <p:cNvPicPr>
            <a:picLocks noChangeAspect="1"/>
          </p:cNvPicPr>
          <p:nvPr/>
        </p:nvPicPr>
        <p:blipFill>
          <a:blip r:embed="rId4"/>
          <a:stretch>
            <a:fillRect/>
          </a:stretch>
        </p:blipFill>
        <p:spPr>
          <a:xfrm>
            <a:off x="9616759" y="3350442"/>
            <a:ext cx="2575241" cy="3507558"/>
          </a:xfrm>
          <a:prstGeom prst="rect">
            <a:avLst/>
          </a:prstGeom>
        </p:spPr>
      </p:pic>
      <p:pic>
        <p:nvPicPr>
          <p:cNvPr id="22" name="Picture 21"/>
          <p:cNvPicPr>
            <a:picLocks noChangeAspect="1"/>
          </p:cNvPicPr>
          <p:nvPr/>
        </p:nvPicPr>
        <p:blipFill>
          <a:blip r:embed="rId5"/>
          <a:stretch>
            <a:fillRect/>
          </a:stretch>
        </p:blipFill>
        <p:spPr>
          <a:xfrm>
            <a:off x="2349500" y="939801"/>
            <a:ext cx="9359900" cy="5791199"/>
          </a:xfrm>
          <a:prstGeom prst="rect">
            <a:avLst/>
          </a:prstGeom>
        </p:spPr>
      </p:pic>
      <p:graphicFrame>
        <p:nvGraphicFramePr>
          <p:cNvPr id="20" name="Content Placeholder 3"/>
          <p:cNvGraphicFramePr>
            <a:graphicFrameLocks/>
          </p:cNvGraphicFramePr>
          <p:nvPr>
            <p:extLst>
              <p:ext uri="{D42A27DB-BD31-4B8C-83A1-F6EECF244321}">
                <p14:modId xmlns:p14="http://schemas.microsoft.com/office/powerpoint/2010/main" val="3383800602"/>
              </p:ext>
            </p:extLst>
          </p:nvPr>
        </p:nvGraphicFramePr>
        <p:xfrm>
          <a:off x="2514600" y="1022350"/>
          <a:ext cx="8973595" cy="5665511"/>
        </p:xfrm>
        <a:graphic>
          <a:graphicData uri="http://schemas.openxmlformats.org/drawingml/2006/table">
            <a:tbl>
              <a:tblPr bandRow="1">
                <a:tableStyleId>{E929F9F4-4A8F-4326-A1B4-22849713DDAB}</a:tableStyleId>
              </a:tblPr>
              <a:tblGrid>
                <a:gridCol w="638060">
                  <a:extLst>
                    <a:ext uri="{9D8B030D-6E8A-4147-A177-3AD203B41FA5}">
                      <a16:colId xmlns:a16="http://schemas.microsoft.com/office/drawing/2014/main" val="2919001742"/>
                    </a:ext>
                  </a:extLst>
                </a:gridCol>
                <a:gridCol w="2184262">
                  <a:extLst>
                    <a:ext uri="{9D8B030D-6E8A-4147-A177-3AD203B41FA5}">
                      <a16:colId xmlns:a16="http://schemas.microsoft.com/office/drawing/2014/main" val="1573895558"/>
                    </a:ext>
                  </a:extLst>
                </a:gridCol>
                <a:gridCol w="6151273">
                  <a:extLst>
                    <a:ext uri="{9D8B030D-6E8A-4147-A177-3AD203B41FA5}">
                      <a16:colId xmlns:a16="http://schemas.microsoft.com/office/drawing/2014/main" val="93070193"/>
                    </a:ext>
                  </a:extLst>
                </a:gridCol>
              </a:tblGrid>
              <a:tr h="223990">
                <a:tc>
                  <a:txBody>
                    <a:bodyPr/>
                    <a:lstStyle/>
                    <a:p>
                      <a:pPr algn="l">
                        <a:lnSpc>
                          <a:spcPct val="107000"/>
                        </a:lnSpc>
                        <a:spcAft>
                          <a:spcPts val="800"/>
                        </a:spcAft>
                      </a:pPr>
                      <a:r>
                        <a:rPr lang="en-GB" sz="1100">
                          <a:effectLst/>
                        </a:rPr>
                        <a:t>No</a:t>
                      </a:r>
                      <a:endParaRPr lang="en-MY" sz="105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038" marR="36038" marT="0" marB="0"/>
                </a:tc>
                <a:tc>
                  <a:txBody>
                    <a:bodyPr/>
                    <a:lstStyle/>
                    <a:p>
                      <a:pPr algn="l">
                        <a:lnSpc>
                          <a:spcPct val="107000"/>
                        </a:lnSpc>
                        <a:spcAft>
                          <a:spcPts val="800"/>
                        </a:spcAft>
                      </a:pPr>
                      <a:r>
                        <a:rPr lang="en-GB" sz="1100" dirty="0">
                          <a:effectLst/>
                        </a:rPr>
                        <a:t> Slots</a:t>
                      </a:r>
                      <a:endParaRPr lang="en-MY" sz="105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038" marR="36038" marT="0" marB="0"/>
                </a:tc>
                <a:tc>
                  <a:txBody>
                    <a:bodyPr/>
                    <a:lstStyle/>
                    <a:p>
                      <a:pPr algn="l">
                        <a:lnSpc>
                          <a:spcPct val="107000"/>
                        </a:lnSpc>
                        <a:spcAft>
                          <a:spcPts val="800"/>
                        </a:spcAft>
                      </a:pPr>
                      <a:r>
                        <a:rPr lang="en-GB" sz="1100" dirty="0">
                          <a:effectLst/>
                        </a:rPr>
                        <a:t>Explanation</a:t>
                      </a:r>
                      <a:endParaRPr lang="en-MY" sz="105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038" marR="36038" marT="0" marB="0"/>
                </a:tc>
                <a:extLst>
                  <a:ext uri="{0D108BD9-81ED-4DB2-BD59-A6C34878D82A}">
                    <a16:rowId xmlns:a16="http://schemas.microsoft.com/office/drawing/2014/main" val="3792828867"/>
                  </a:ext>
                </a:extLst>
              </a:tr>
              <a:tr h="745598">
                <a:tc>
                  <a:txBody>
                    <a:bodyPr/>
                    <a:lstStyle/>
                    <a:p>
                      <a:pPr algn="l">
                        <a:lnSpc>
                          <a:spcPct val="107000"/>
                        </a:lnSpc>
                        <a:spcAft>
                          <a:spcPts val="800"/>
                        </a:spcAft>
                      </a:pPr>
                      <a:r>
                        <a:rPr lang="en-GB" sz="1300">
                          <a:effectLst/>
                        </a:rPr>
                        <a:t>1</a:t>
                      </a:r>
                      <a:endParaRPr lang="en-MY" sz="13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038" marR="36038" marT="0" marB="0"/>
                </a:tc>
                <a:tc>
                  <a:txBody>
                    <a:bodyPr/>
                    <a:lstStyle/>
                    <a:p>
                      <a:pPr algn="l">
                        <a:lnSpc>
                          <a:spcPct val="107000"/>
                        </a:lnSpc>
                        <a:spcAft>
                          <a:spcPts val="800"/>
                        </a:spcAft>
                      </a:pPr>
                      <a:r>
                        <a:rPr lang="en-GB" sz="1300" dirty="0">
                          <a:effectLst/>
                        </a:rPr>
                        <a:t>Registration</a:t>
                      </a:r>
                      <a:endParaRPr lang="en-MY" sz="13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038" marR="36038" marT="0" marB="0"/>
                </a:tc>
                <a:tc>
                  <a:txBody>
                    <a:bodyPr/>
                    <a:lstStyle/>
                    <a:p>
                      <a:pPr algn="just">
                        <a:lnSpc>
                          <a:spcPct val="107000"/>
                        </a:lnSpc>
                        <a:spcAft>
                          <a:spcPts val="800"/>
                        </a:spcAft>
                      </a:pPr>
                      <a:r>
                        <a:rPr lang="en-GB" sz="1300" dirty="0">
                          <a:effectLst/>
                        </a:rPr>
                        <a:t>Students will Register their name for the program. The students who want to receive the gift basket which contains a signed book from Mr </a:t>
                      </a:r>
                      <a:r>
                        <a:rPr lang="en-GB" sz="1300" dirty="0" smtClean="0">
                          <a:effectLst/>
                        </a:rPr>
                        <a:t>Tony </a:t>
                      </a:r>
                      <a:r>
                        <a:rPr lang="en-GB" sz="1300" dirty="0">
                          <a:effectLst/>
                        </a:rPr>
                        <a:t>Fernandez himself and some goodies relating to Air Asia shall make a payment at the registration counter.</a:t>
                      </a:r>
                      <a:endParaRPr lang="en-MY" sz="13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038" marR="36038" marT="0" marB="0"/>
                </a:tc>
                <a:extLst>
                  <a:ext uri="{0D108BD9-81ED-4DB2-BD59-A6C34878D82A}">
                    <a16:rowId xmlns:a16="http://schemas.microsoft.com/office/drawing/2014/main" val="2535607400"/>
                  </a:ext>
                </a:extLst>
              </a:tr>
              <a:tr h="596478">
                <a:tc>
                  <a:txBody>
                    <a:bodyPr/>
                    <a:lstStyle/>
                    <a:p>
                      <a:pPr algn="l">
                        <a:lnSpc>
                          <a:spcPct val="107000"/>
                        </a:lnSpc>
                        <a:spcAft>
                          <a:spcPts val="800"/>
                        </a:spcAft>
                      </a:pPr>
                      <a:r>
                        <a:rPr lang="en-GB" sz="1300">
                          <a:effectLst/>
                        </a:rPr>
                        <a:t>2</a:t>
                      </a:r>
                      <a:endParaRPr lang="en-MY" sz="13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038" marR="36038" marT="0" marB="0"/>
                </a:tc>
                <a:tc>
                  <a:txBody>
                    <a:bodyPr/>
                    <a:lstStyle/>
                    <a:p>
                      <a:pPr algn="l">
                        <a:lnSpc>
                          <a:spcPct val="107000"/>
                        </a:lnSpc>
                        <a:spcAft>
                          <a:spcPts val="800"/>
                        </a:spcAft>
                      </a:pPr>
                      <a:r>
                        <a:rPr lang="en-GB" sz="1300" dirty="0">
                          <a:effectLst/>
                        </a:rPr>
                        <a:t>Welcome address of the event</a:t>
                      </a:r>
                      <a:endParaRPr lang="en-MY" sz="13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038" marR="36038" marT="0" marB="0"/>
                </a:tc>
                <a:tc>
                  <a:txBody>
                    <a:bodyPr/>
                    <a:lstStyle/>
                    <a:p>
                      <a:pPr algn="just">
                        <a:lnSpc>
                          <a:spcPct val="107000"/>
                        </a:lnSpc>
                        <a:spcAft>
                          <a:spcPts val="350"/>
                        </a:spcAft>
                      </a:pPr>
                      <a:r>
                        <a:rPr lang="en-GB" sz="1300" dirty="0" err="1">
                          <a:effectLst/>
                        </a:rPr>
                        <a:t>Dr.</a:t>
                      </a:r>
                      <a:r>
                        <a:rPr lang="en-GB" sz="1300" dirty="0">
                          <a:effectLst/>
                        </a:rPr>
                        <a:t> </a:t>
                      </a:r>
                      <a:r>
                        <a:rPr lang="en-GB" sz="1300" dirty="0" err="1">
                          <a:effectLst/>
                        </a:rPr>
                        <a:t>Mohd</a:t>
                      </a:r>
                      <a:r>
                        <a:rPr lang="en-GB" sz="1300" dirty="0">
                          <a:effectLst/>
                        </a:rPr>
                        <a:t> </a:t>
                      </a:r>
                      <a:r>
                        <a:rPr lang="en-GB" sz="1300" dirty="0" err="1" smtClean="0">
                          <a:effectLst/>
                        </a:rPr>
                        <a:t>Ariffin</a:t>
                      </a:r>
                      <a:r>
                        <a:rPr lang="en-GB" sz="1300" dirty="0" smtClean="0">
                          <a:effectLst/>
                        </a:rPr>
                        <a:t> </a:t>
                      </a:r>
                      <a:r>
                        <a:rPr lang="en-GB" sz="1300" dirty="0">
                          <a:effectLst/>
                        </a:rPr>
                        <a:t>bin Abu </a:t>
                      </a:r>
                      <a:r>
                        <a:rPr lang="en-GB" sz="1300" dirty="0" smtClean="0">
                          <a:effectLst/>
                        </a:rPr>
                        <a:t>Hassan, </a:t>
                      </a:r>
                      <a:r>
                        <a:rPr lang="en-GB" sz="1300" dirty="0">
                          <a:effectLst/>
                        </a:rPr>
                        <a:t>Manager(Student </a:t>
                      </a:r>
                      <a:r>
                        <a:rPr lang="en-GB" sz="1300" dirty="0" smtClean="0">
                          <a:effectLst/>
                        </a:rPr>
                        <a:t>experience) </a:t>
                      </a:r>
                      <a:r>
                        <a:rPr lang="en-GB" sz="1300" dirty="0">
                          <a:effectLst/>
                        </a:rPr>
                        <a:t>will Introduce the students with the event. And give them information about the procession of the evening.</a:t>
                      </a:r>
                      <a:endParaRPr lang="en-MY" sz="13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038" marR="36038" marT="0" marB="0"/>
                </a:tc>
                <a:extLst>
                  <a:ext uri="{0D108BD9-81ED-4DB2-BD59-A6C34878D82A}">
                    <a16:rowId xmlns:a16="http://schemas.microsoft.com/office/drawing/2014/main" val="1953227154"/>
                  </a:ext>
                </a:extLst>
              </a:tr>
              <a:tr h="481164">
                <a:tc>
                  <a:txBody>
                    <a:bodyPr/>
                    <a:lstStyle/>
                    <a:p>
                      <a:pPr algn="l">
                        <a:lnSpc>
                          <a:spcPct val="107000"/>
                        </a:lnSpc>
                        <a:spcAft>
                          <a:spcPts val="800"/>
                        </a:spcAft>
                      </a:pPr>
                      <a:r>
                        <a:rPr lang="en-GB" sz="1300">
                          <a:effectLst/>
                        </a:rPr>
                        <a:t>3</a:t>
                      </a:r>
                      <a:endParaRPr lang="en-MY" sz="13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038" marR="36038" marT="0" marB="0"/>
                </a:tc>
                <a:tc>
                  <a:txBody>
                    <a:bodyPr/>
                    <a:lstStyle/>
                    <a:p>
                      <a:pPr algn="l">
                        <a:lnSpc>
                          <a:spcPct val="107000"/>
                        </a:lnSpc>
                        <a:spcAft>
                          <a:spcPts val="800"/>
                        </a:spcAft>
                      </a:pPr>
                      <a:r>
                        <a:rPr lang="en-GB" sz="1300">
                          <a:effectLst/>
                        </a:rPr>
                        <a:t>Opening Ceremony</a:t>
                      </a:r>
                      <a:endParaRPr lang="en-MY" sz="13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038" marR="36038" marT="0" marB="0"/>
                </a:tc>
                <a:tc>
                  <a:txBody>
                    <a:bodyPr/>
                    <a:lstStyle/>
                    <a:p>
                      <a:pPr algn="just">
                        <a:lnSpc>
                          <a:spcPct val="107000"/>
                        </a:lnSpc>
                        <a:spcAft>
                          <a:spcPts val="800"/>
                        </a:spcAft>
                      </a:pPr>
                      <a:r>
                        <a:rPr lang="en-GB" sz="1300" dirty="0" err="1">
                          <a:effectLst/>
                        </a:rPr>
                        <a:t>Dr.</a:t>
                      </a:r>
                      <a:r>
                        <a:rPr lang="en-GB" sz="1300" dirty="0">
                          <a:effectLst/>
                        </a:rPr>
                        <a:t> </a:t>
                      </a:r>
                      <a:r>
                        <a:rPr lang="en-GB" sz="1300" dirty="0" err="1">
                          <a:effectLst/>
                        </a:rPr>
                        <a:t>Mohd</a:t>
                      </a:r>
                      <a:r>
                        <a:rPr lang="en-GB" sz="1300" dirty="0">
                          <a:effectLst/>
                        </a:rPr>
                        <a:t> </a:t>
                      </a:r>
                      <a:r>
                        <a:rPr lang="en-GB" sz="1300" dirty="0" err="1">
                          <a:effectLst/>
                        </a:rPr>
                        <a:t>Ismid</a:t>
                      </a:r>
                      <a:r>
                        <a:rPr lang="en-GB" sz="1300" dirty="0">
                          <a:effectLst/>
                        </a:rPr>
                        <a:t> bin </a:t>
                      </a:r>
                      <a:r>
                        <a:rPr lang="en-GB" sz="1300" dirty="0" err="1">
                          <a:effectLst/>
                        </a:rPr>
                        <a:t>Mohd</a:t>
                      </a:r>
                      <a:r>
                        <a:rPr lang="en-GB" sz="1300" dirty="0">
                          <a:effectLst/>
                        </a:rPr>
                        <a:t> </a:t>
                      </a:r>
                      <a:r>
                        <a:rPr lang="en-GB" sz="1300" dirty="0" smtClean="0">
                          <a:effectLst/>
                        </a:rPr>
                        <a:t>Said, Assoc. Director(Global Strategy </a:t>
                      </a:r>
                      <a:r>
                        <a:rPr lang="en-GB" sz="1300" dirty="0">
                          <a:effectLst/>
                        </a:rPr>
                        <a:t>Director and </a:t>
                      </a:r>
                      <a:r>
                        <a:rPr lang="en-GB" sz="1300" dirty="0" smtClean="0">
                          <a:effectLst/>
                        </a:rPr>
                        <a:t>Engagement</a:t>
                      </a:r>
                      <a:r>
                        <a:rPr lang="en-GB" sz="1300" dirty="0">
                          <a:effectLst/>
                        </a:rPr>
                        <a:t>) will give opening speech and initiate the program.</a:t>
                      </a:r>
                      <a:endParaRPr lang="en-MY" sz="13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038" marR="36038" marT="0" marB="0"/>
                </a:tc>
                <a:extLst>
                  <a:ext uri="{0D108BD9-81ED-4DB2-BD59-A6C34878D82A}">
                    <a16:rowId xmlns:a16="http://schemas.microsoft.com/office/drawing/2014/main" val="269917428"/>
                  </a:ext>
                </a:extLst>
              </a:tr>
              <a:tr h="596478">
                <a:tc>
                  <a:txBody>
                    <a:bodyPr/>
                    <a:lstStyle/>
                    <a:p>
                      <a:pPr algn="l">
                        <a:lnSpc>
                          <a:spcPct val="107000"/>
                        </a:lnSpc>
                        <a:spcAft>
                          <a:spcPts val="800"/>
                        </a:spcAft>
                      </a:pPr>
                      <a:r>
                        <a:rPr lang="en-GB" sz="1300">
                          <a:effectLst/>
                        </a:rPr>
                        <a:t>4</a:t>
                      </a:r>
                      <a:endParaRPr lang="en-MY" sz="13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038" marR="36038" marT="0" marB="0"/>
                </a:tc>
                <a:tc>
                  <a:txBody>
                    <a:bodyPr/>
                    <a:lstStyle/>
                    <a:p>
                      <a:pPr algn="l">
                        <a:lnSpc>
                          <a:spcPct val="107000"/>
                        </a:lnSpc>
                        <a:spcAft>
                          <a:spcPts val="800"/>
                        </a:spcAft>
                      </a:pPr>
                      <a:r>
                        <a:rPr lang="en-GB" sz="1300">
                          <a:effectLst/>
                        </a:rPr>
                        <a:t>Speech Session-1</a:t>
                      </a:r>
                      <a:endParaRPr lang="en-MY" sz="13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038" marR="36038" marT="0" marB="0"/>
                </a:tc>
                <a:tc>
                  <a:txBody>
                    <a:bodyPr/>
                    <a:lstStyle/>
                    <a:p>
                      <a:pPr algn="just">
                        <a:lnSpc>
                          <a:spcPct val="107000"/>
                        </a:lnSpc>
                        <a:spcAft>
                          <a:spcPts val="800"/>
                        </a:spcAft>
                      </a:pPr>
                      <a:r>
                        <a:rPr lang="en-GB" sz="1300" dirty="0">
                          <a:effectLst/>
                        </a:rPr>
                        <a:t>General Manager and CEO of Air Asia Mr Tony Fernandez will deliver a speech for the students. He will share some history and Business statistics of his company . So that the student get some idea regarding business strategy. </a:t>
                      </a:r>
                      <a:endParaRPr lang="en-MY" sz="13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038" marR="36038" marT="0" marB="0"/>
                </a:tc>
                <a:extLst>
                  <a:ext uri="{0D108BD9-81ED-4DB2-BD59-A6C34878D82A}">
                    <a16:rowId xmlns:a16="http://schemas.microsoft.com/office/drawing/2014/main" val="1705627274"/>
                  </a:ext>
                </a:extLst>
              </a:tr>
              <a:tr h="894718">
                <a:tc>
                  <a:txBody>
                    <a:bodyPr/>
                    <a:lstStyle/>
                    <a:p>
                      <a:pPr algn="l">
                        <a:lnSpc>
                          <a:spcPct val="107000"/>
                        </a:lnSpc>
                        <a:spcAft>
                          <a:spcPts val="800"/>
                        </a:spcAft>
                      </a:pPr>
                      <a:r>
                        <a:rPr lang="en-GB" sz="1300">
                          <a:effectLst/>
                        </a:rPr>
                        <a:t>5</a:t>
                      </a:r>
                      <a:endParaRPr lang="en-MY" sz="13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038" marR="36038" marT="0" marB="0"/>
                </a:tc>
                <a:tc>
                  <a:txBody>
                    <a:bodyPr/>
                    <a:lstStyle/>
                    <a:p>
                      <a:pPr algn="l">
                        <a:lnSpc>
                          <a:spcPct val="107000"/>
                        </a:lnSpc>
                        <a:spcAft>
                          <a:spcPts val="800"/>
                        </a:spcAft>
                      </a:pPr>
                      <a:r>
                        <a:rPr lang="en-GB" sz="1300" dirty="0">
                          <a:effectLst/>
                        </a:rPr>
                        <a:t>Speech Session-2</a:t>
                      </a:r>
                      <a:endParaRPr lang="en-MY" sz="13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038" marR="36038" marT="0" marB="0"/>
                </a:tc>
                <a:tc>
                  <a:txBody>
                    <a:bodyPr/>
                    <a:lstStyle/>
                    <a:p>
                      <a:pPr algn="just">
                        <a:lnSpc>
                          <a:spcPct val="107000"/>
                        </a:lnSpc>
                        <a:spcAft>
                          <a:spcPts val="800"/>
                        </a:spcAft>
                      </a:pPr>
                      <a:r>
                        <a:rPr lang="en-GB" sz="1300" dirty="0">
                          <a:effectLst/>
                        </a:rPr>
                        <a:t>Tony Fernandez, Founder of Air Asia  will deliver his speech and Will Share his life story and the ups and downs of his life and company .And He will deliver brief speech on different sort of entrepreneurship. So that participants get more knowledge before starting entrepreneurship .</a:t>
                      </a:r>
                      <a:endParaRPr lang="en-MY" sz="13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038" marR="36038" marT="0" marB="0"/>
                </a:tc>
                <a:extLst>
                  <a:ext uri="{0D108BD9-81ED-4DB2-BD59-A6C34878D82A}">
                    <a16:rowId xmlns:a16="http://schemas.microsoft.com/office/drawing/2014/main" val="2603006023"/>
                  </a:ext>
                </a:extLst>
              </a:tr>
              <a:tr h="745598">
                <a:tc>
                  <a:txBody>
                    <a:bodyPr/>
                    <a:lstStyle/>
                    <a:p>
                      <a:pPr algn="l">
                        <a:lnSpc>
                          <a:spcPct val="107000"/>
                        </a:lnSpc>
                        <a:spcAft>
                          <a:spcPts val="800"/>
                        </a:spcAft>
                      </a:pPr>
                      <a:r>
                        <a:rPr lang="en-GB" sz="1300">
                          <a:effectLst/>
                        </a:rPr>
                        <a:t>6</a:t>
                      </a:r>
                      <a:endParaRPr lang="en-MY" sz="13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038" marR="36038" marT="0" marB="0"/>
                </a:tc>
                <a:tc>
                  <a:txBody>
                    <a:bodyPr/>
                    <a:lstStyle/>
                    <a:p>
                      <a:pPr algn="l">
                        <a:lnSpc>
                          <a:spcPct val="107000"/>
                        </a:lnSpc>
                        <a:spcAft>
                          <a:spcPts val="800"/>
                        </a:spcAft>
                      </a:pPr>
                      <a:r>
                        <a:rPr lang="en-GB" sz="1300">
                          <a:effectLst/>
                        </a:rPr>
                        <a:t>Q&amp;A Session</a:t>
                      </a:r>
                      <a:endParaRPr lang="en-MY" sz="13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038" marR="36038" marT="0" marB="0"/>
                </a:tc>
                <a:tc>
                  <a:txBody>
                    <a:bodyPr/>
                    <a:lstStyle/>
                    <a:p>
                      <a:pPr algn="just">
                        <a:lnSpc>
                          <a:spcPct val="107000"/>
                        </a:lnSpc>
                        <a:spcAft>
                          <a:spcPts val="800"/>
                        </a:spcAft>
                      </a:pPr>
                      <a:r>
                        <a:rPr lang="en-GB" sz="1300">
                          <a:effectLst/>
                        </a:rPr>
                        <a:t>Here in this session Students will ask any kind of questions regarding entrepreneurship and Mr Tony Fernandez shall answer them . So that the future Entrepreneurs get an idea about how the market works before starting a business.</a:t>
                      </a:r>
                      <a:endParaRPr lang="en-MY" sz="13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038" marR="36038" marT="0" marB="0"/>
                </a:tc>
                <a:extLst>
                  <a:ext uri="{0D108BD9-81ED-4DB2-BD59-A6C34878D82A}">
                    <a16:rowId xmlns:a16="http://schemas.microsoft.com/office/drawing/2014/main" val="2987029732"/>
                  </a:ext>
                </a:extLst>
              </a:tr>
              <a:tr h="1342076">
                <a:tc>
                  <a:txBody>
                    <a:bodyPr/>
                    <a:lstStyle/>
                    <a:p>
                      <a:pPr algn="l">
                        <a:lnSpc>
                          <a:spcPct val="107000"/>
                        </a:lnSpc>
                        <a:spcAft>
                          <a:spcPts val="800"/>
                        </a:spcAft>
                      </a:pPr>
                      <a:r>
                        <a:rPr lang="en-GB" sz="1300" dirty="0">
                          <a:effectLst/>
                        </a:rPr>
                        <a:t>7</a:t>
                      </a:r>
                      <a:endParaRPr lang="en-MY" sz="13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038" marR="36038" marT="0" marB="0"/>
                </a:tc>
                <a:tc>
                  <a:txBody>
                    <a:bodyPr/>
                    <a:lstStyle/>
                    <a:p>
                      <a:pPr algn="l">
                        <a:lnSpc>
                          <a:spcPct val="107000"/>
                        </a:lnSpc>
                        <a:spcAft>
                          <a:spcPts val="800"/>
                        </a:spcAft>
                      </a:pPr>
                      <a:r>
                        <a:rPr lang="en-GB" sz="1300" dirty="0">
                          <a:effectLst/>
                        </a:rPr>
                        <a:t>Closing Session</a:t>
                      </a:r>
                      <a:endParaRPr lang="en-MY" sz="13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038" marR="36038" marT="0" marB="0"/>
                </a:tc>
                <a:tc>
                  <a:txBody>
                    <a:bodyPr/>
                    <a:lstStyle/>
                    <a:p>
                      <a:pPr algn="just">
                        <a:lnSpc>
                          <a:spcPct val="107000"/>
                        </a:lnSpc>
                        <a:spcAft>
                          <a:spcPts val="800"/>
                        </a:spcAft>
                      </a:pPr>
                      <a:r>
                        <a:rPr lang="en-GB" sz="1300" dirty="0">
                          <a:effectLst/>
                        </a:rPr>
                        <a:t>Lastly Honourable VC of UTM will deliver his speech , Provide some direction to his students and after That </a:t>
                      </a:r>
                      <a:r>
                        <a:rPr lang="en-GB" sz="1300" dirty="0" err="1">
                          <a:effectLst/>
                        </a:rPr>
                        <a:t>Dr.</a:t>
                      </a:r>
                      <a:r>
                        <a:rPr lang="en-GB" sz="1300" dirty="0">
                          <a:effectLst/>
                        </a:rPr>
                        <a:t> </a:t>
                      </a:r>
                      <a:r>
                        <a:rPr lang="en-GB" sz="1300" dirty="0" err="1">
                          <a:effectLst/>
                        </a:rPr>
                        <a:t>Ismid</a:t>
                      </a:r>
                      <a:r>
                        <a:rPr lang="en-GB" sz="1300" dirty="0">
                          <a:effectLst/>
                        </a:rPr>
                        <a:t> shall deliver the closing speech and pay regards to Mr Tony Fernandez for visiting the university and being a torchbearer for the future entrepreneurs after which everyone shall be provided with meals following which Mr Tony Fernandez shall be escorted to his vehicle with a round of applause from the students which will mark the conclusion of the evening. </a:t>
                      </a:r>
                      <a:endParaRPr lang="en-MY" sz="13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038" marR="36038" marT="0" marB="0"/>
                </a:tc>
                <a:extLst>
                  <a:ext uri="{0D108BD9-81ED-4DB2-BD59-A6C34878D82A}">
                    <a16:rowId xmlns:a16="http://schemas.microsoft.com/office/drawing/2014/main" val="1207000321"/>
                  </a:ext>
                </a:extLst>
              </a:tr>
            </a:tbl>
          </a:graphicData>
        </a:graphic>
      </p:graphicFrame>
      <p:sp>
        <p:nvSpPr>
          <p:cNvPr id="23" name="TextBox 22"/>
          <p:cNvSpPr txBox="1"/>
          <p:nvPr/>
        </p:nvSpPr>
        <p:spPr>
          <a:xfrm>
            <a:off x="481270" y="2943055"/>
            <a:ext cx="1121440" cy="3170099"/>
          </a:xfrm>
          <a:prstGeom prst="rect">
            <a:avLst/>
          </a:prstGeom>
          <a:noFill/>
        </p:spPr>
        <p:txBody>
          <a:bodyPr wrap="square" rtlCol="0">
            <a:spAutoFit/>
          </a:bodyPr>
          <a:lstStyle/>
          <a:p>
            <a:r>
              <a:rPr lang="en-MY" sz="3600" dirty="0" smtClean="0">
                <a:solidFill>
                  <a:schemeClr val="bg1"/>
                </a:solidFill>
                <a:latin typeface="Times New Roman" panose="02020603050405020304" pitchFamily="18" charset="0"/>
                <a:cs typeface="Times New Roman" panose="02020603050405020304" pitchFamily="18" charset="0"/>
              </a:rPr>
              <a:t>E	</a:t>
            </a:r>
          </a:p>
          <a:p>
            <a:r>
              <a:rPr lang="en-MY" sz="3600" dirty="0" smtClean="0">
                <a:solidFill>
                  <a:schemeClr val="bg1"/>
                </a:solidFill>
                <a:latin typeface="Times New Roman" panose="02020603050405020304" pitchFamily="18" charset="0"/>
                <a:cs typeface="Times New Roman" panose="02020603050405020304" pitchFamily="18" charset="0"/>
              </a:rPr>
              <a:t>V	</a:t>
            </a:r>
          </a:p>
          <a:p>
            <a:r>
              <a:rPr lang="en-MY" sz="3600" dirty="0" smtClean="0">
                <a:solidFill>
                  <a:schemeClr val="bg1"/>
                </a:solidFill>
                <a:latin typeface="Times New Roman" panose="02020603050405020304" pitchFamily="18" charset="0"/>
                <a:cs typeface="Times New Roman" panose="02020603050405020304" pitchFamily="18" charset="0"/>
              </a:rPr>
              <a:t>E	</a:t>
            </a:r>
          </a:p>
          <a:p>
            <a:r>
              <a:rPr lang="en-MY" sz="3600" dirty="0" smtClean="0">
                <a:solidFill>
                  <a:schemeClr val="bg1"/>
                </a:solidFill>
                <a:latin typeface="Times New Roman" panose="02020603050405020304" pitchFamily="18" charset="0"/>
                <a:cs typeface="Times New Roman" panose="02020603050405020304" pitchFamily="18" charset="0"/>
              </a:rPr>
              <a:t>N 	</a:t>
            </a:r>
          </a:p>
          <a:p>
            <a:r>
              <a:rPr lang="en-MY" sz="3600" dirty="0" smtClean="0">
                <a:solidFill>
                  <a:schemeClr val="bg1"/>
                </a:solidFill>
                <a:latin typeface="Times New Roman" panose="02020603050405020304" pitchFamily="18" charset="0"/>
                <a:cs typeface="Times New Roman" panose="02020603050405020304" pitchFamily="18" charset="0"/>
              </a:rPr>
              <a:t>T</a:t>
            </a:r>
            <a:r>
              <a:rPr lang="en-MY" sz="2000" dirty="0" smtClean="0">
                <a:latin typeface="Times New Roman" panose="02020603050405020304" pitchFamily="18" charset="0"/>
                <a:cs typeface="Times New Roman" panose="02020603050405020304" pitchFamily="18" charset="0"/>
              </a:rPr>
              <a:t>	</a:t>
            </a:r>
          </a:p>
          <a:p>
            <a:endParaRPr lang="en-MY" sz="2000" dirty="0">
              <a:latin typeface="Times New Roman" panose="02020603050405020304" pitchFamily="18" charset="0"/>
              <a:cs typeface="Times New Roman" panose="02020603050405020304" pitchFamily="18" charset="0"/>
            </a:endParaRPr>
          </a:p>
        </p:txBody>
      </p:sp>
      <p:sp>
        <p:nvSpPr>
          <p:cNvPr id="24" name="TextBox 23"/>
          <p:cNvSpPr txBox="1"/>
          <p:nvPr/>
        </p:nvSpPr>
        <p:spPr>
          <a:xfrm>
            <a:off x="1290305" y="3448967"/>
            <a:ext cx="685800" cy="3416320"/>
          </a:xfrm>
          <a:prstGeom prst="rect">
            <a:avLst/>
          </a:prstGeom>
          <a:noFill/>
        </p:spPr>
        <p:txBody>
          <a:bodyPr wrap="square" rtlCol="0">
            <a:spAutoFit/>
          </a:bodyPr>
          <a:lstStyle/>
          <a:p>
            <a:r>
              <a:rPr lang="en-MY" sz="3600" dirty="0" smtClean="0">
                <a:solidFill>
                  <a:schemeClr val="bg1"/>
                </a:solidFill>
                <a:latin typeface="Times New Roman" panose="02020603050405020304" pitchFamily="18" charset="0"/>
                <a:cs typeface="Times New Roman" panose="02020603050405020304" pitchFamily="18" charset="0"/>
              </a:rPr>
              <a:t>A</a:t>
            </a:r>
          </a:p>
          <a:p>
            <a:r>
              <a:rPr lang="en-MY" sz="3600" dirty="0" smtClean="0">
                <a:solidFill>
                  <a:schemeClr val="bg1"/>
                </a:solidFill>
                <a:latin typeface="Times New Roman" panose="02020603050405020304" pitchFamily="18" charset="0"/>
                <a:cs typeface="Times New Roman" panose="02020603050405020304" pitchFamily="18" charset="0"/>
              </a:rPr>
              <a:t>G</a:t>
            </a:r>
          </a:p>
          <a:p>
            <a:r>
              <a:rPr lang="en-MY" sz="3600" dirty="0" smtClean="0">
                <a:solidFill>
                  <a:schemeClr val="bg1"/>
                </a:solidFill>
                <a:latin typeface="Times New Roman" panose="02020603050405020304" pitchFamily="18" charset="0"/>
                <a:cs typeface="Times New Roman" panose="02020603050405020304" pitchFamily="18" charset="0"/>
              </a:rPr>
              <a:t>E</a:t>
            </a:r>
          </a:p>
          <a:p>
            <a:r>
              <a:rPr lang="en-MY" sz="3600" dirty="0" smtClean="0">
                <a:solidFill>
                  <a:schemeClr val="bg1"/>
                </a:solidFill>
                <a:latin typeface="Times New Roman" panose="02020603050405020304" pitchFamily="18" charset="0"/>
                <a:cs typeface="Times New Roman" panose="02020603050405020304" pitchFamily="18" charset="0"/>
              </a:rPr>
              <a:t>N</a:t>
            </a:r>
          </a:p>
          <a:p>
            <a:r>
              <a:rPr lang="en-MY" sz="3600" dirty="0" smtClean="0">
                <a:solidFill>
                  <a:schemeClr val="bg1"/>
                </a:solidFill>
                <a:latin typeface="Times New Roman" panose="02020603050405020304" pitchFamily="18" charset="0"/>
                <a:cs typeface="Times New Roman" panose="02020603050405020304" pitchFamily="18" charset="0"/>
              </a:rPr>
              <a:t>D</a:t>
            </a:r>
          </a:p>
          <a:p>
            <a:r>
              <a:rPr lang="en-MY" sz="3600" dirty="0">
                <a:solidFill>
                  <a:schemeClr val="bg1"/>
                </a:solidFill>
                <a:latin typeface="Times New Roman" panose="02020603050405020304" pitchFamily="18" charset="0"/>
                <a:cs typeface="Times New Roman" panose="02020603050405020304" pitchFamily="18" charset="0"/>
              </a:rPr>
              <a:t>A</a:t>
            </a:r>
          </a:p>
        </p:txBody>
      </p:sp>
    </p:spTree>
    <p:extLst>
      <p:ext uri="{BB962C8B-B14F-4D97-AF65-F5344CB8AC3E}">
        <p14:creationId xmlns:p14="http://schemas.microsoft.com/office/powerpoint/2010/main" val="124528448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38696" cy="5663675"/>
          </a:xfrm>
          <a:prstGeom prst="rect">
            <a:avLst/>
          </a:prstGeom>
        </p:spPr>
      </p:pic>
      <p:pic>
        <p:nvPicPr>
          <p:cNvPr id="3" name="Picture 2"/>
          <p:cNvPicPr>
            <a:picLocks noChangeAspect="1"/>
          </p:cNvPicPr>
          <p:nvPr/>
        </p:nvPicPr>
        <p:blipFill>
          <a:blip r:embed="rId3"/>
          <a:stretch>
            <a:fillRect/>
          </a:stretch>
        </p:blipFill>
        <p:spPr>
          <a:xfrm rot="15125526">
            <a:off x="368922" y="-3664428"/>
            <a:ext cx="6324400" cy="10972778"/>
          </a:xfrm>
          <a:prstGeom prst="rect">
            <a:avLst/>
          </a:prstGeom>
        </p:spPr>
      </p:pic>
      <p:sp>
        <p:nvSpPr>
          <p:cNvPr id="4" name="Rectangle 598"/>
          <p:cNvSpPr/>
          <p:nvPr/>
        </p:nvSpPr>
        <p:spPr>
          <a:xfrm>
            <a:off x="0" y="321705"/>
            <a:ext cx="7524750" cy="6536295"/>
          </a:xfrm>
          <a:custGeom>
            <a:avLst/>
            <a:gdLst>
              <a:gd name="connsiteX0" fmla="*/ 0 w 7524750"/>
              <a:gd name="connsiteY0" fmla="*/ 0 h 10134600"/>
              <a:gd name="connsiteX1" fmla="*/ 7524750 w 7524750"/>
              <a:gd name="connsiteY1" fmla="*/ 0 h 10134600"/>
              <a:gd name="connsiteX2" fmla="*/ 7524750 w 7524750"/>
              <a:gd name="connsiteY2" fmla="*/ 10134600 h 10134600"/>
              <a:gd name="connsiteX3" fmla="*/ 0 w 7524750"/>
              <a:gd name="connsiteY3" fmla="*/ 10134600 h 10134600"/>
              <a:gd name="connsiteX4" fmla="*/ 0 w 7524750"/>
              <a:gd name="connsiteY4" fmla="*/ 0 h 10134600"/>
              <a:gd name="connsiteX0" fmla="*/ 0 w 7524750"/>
              <a:gd name="connsiteY0" fmla="*/ 4743450 h 10134600"/>
              <a:gd name="connsiteX1" fmla="*/ 7524750 w 7524750"/>
              <a:gd name="connsiteY1" fmla="*/ 0 h 10134600"/>
              <a:gd name="connsiteX2" fmla="*/ 7524750 w 7524750"/>
              <a:gd name="connsiteY2" fmla="*/ 10134600 h 10134600"/>
              <a:gd name="connsiteX3" fmla="*/ 0 w 7524750"/>
              <a:gd name="connsiteY3" fmla="*/ 10134600 h 10134600"/>
              <a:gd name="connsiteX4" fmla="*/ 0 w 7524750"/>
              <a:gd name="connsiteY4" fmla="*/ 4743450 h 10134600"/>
              <a:gd name="connsiteX0" fmla="*/ 0 w 7524750"/>
              <a:gd name="connsiteY0" fmla="*/ 4305300 h 9696450"/>
              <a:gd name="connsiteX1" fmla="*/ 7493000 w 7524750"/>
              <a:gd name="connsiteY1" fmla="*/ 0 h 9696450"/>
              <a:gd name="connsiteX2" fmla="*/ 7524750 w 7524750"/>
              <a:gd name="connsiteY2" fmla="*/ 9696450 h 9696450"/>
              <a:gd name="connsiteX3" fmla="*/ 0 w 7524750"/>
              <a:gd name="connsiteY3" fmla="*/ 9696450 h 9696450"/>
              <a:gd name="connsiteX4" fmla="*/ 0 w 7524750"/>
              <a:gd name="connsiteY4" fmla="*/ 4305300 h 9696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24750" h="9696450">
                <a:moveTo>
                  <a:pt x="0" y="4305300"/>
                </a:moveTo>
                <a:lnTo>
                  <a:pt x="7493000" y="0"/>
                </a:lnTo>
                <a:lnTo>
                  <a:pt x="7524750" y="9696450"/>
                </a:lnTo>
                <a:lnTo>
                  <a:pt x="0" y="9696450"/>
                </a:lnTo>
                <a:lnTo>
                  <a:pt x="0" y="4305300"/>
                </a:lnTo>
                <a:close/>
              </a:path>
            </a:pathLst>
          </a:custGeom>
          <a:solidFill>
            <a:srgbClr val="6C5B8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MY"/>
          </a:p>
        </p:txBody>
      </p:sp>
      <p:sp>
        <p:nvSpPr>
          <p:cNvPr id="5" name="Right Triangle 4"/>
          <p:cNvSpPr/>
          <p:nvPr/>
        </p:nvSpPr>
        <p:spPr>
          <a:xfrm rot="5400000">
            <a:off x="6221802" y="1036856"/>
            <a:ext cx="7200900" cy="5127187"/>
          </a:xfrm>
          <a:prstGeom prst="rtTriangle">
            <a:avLst/>
          </a:prstGeom>
          <a:solidFill>
            <a:srgbClr val="6C5B8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MY" dirty="0"/>
          </a:p>
        </p:txBody>
      </p:sp>
      <p:pic>
        <p:nvPicPr>
          <p:cNvPr id="6" name="Picture 5"/>
          <p:cNvPicPr>
            <a:picLocks noChangeAspect="1"/>
          </p:cNvPicPr>
          <p:nvPr/>
        </p:nvPicPr>
        <p:blipFill>
          <a:blip r:embed="rId4"/>
          <a:stretch>
            <a:fillRect/>
          </a:stretch>
        </p:blipFill>
        <p:spPr>
          <a:xfrm>
            <a:off x="9616759" y="3350442"/>
            <a:ext cx="2575241" cy="3507558"/>
          </a:xfrm>
          <a:prstGeom prst="rect">
            <a:avLst/>
          </a:prstGeom>
        </p:spPr>
      </p:pic>
      <p:pic>
        <p:nvPicPr>
          <p:cNvPr id="7" name="Picture 6"/>
          <p:cNvPicPr>
            <a:picLocks noChangeAspect="1"/>
          </p:cNvPicPr>
          <p:nvPr/>
        </p:nvPicPr>
        <p:blipFill>
          <a:blip r:embed="rId5"/>
          <a:stretch>
            <a:fillRect/>
          </a:stretch>
        </p:blipFill>
        <p:spPr>
          <a:xfrm>
            <a:off x="1044575" y="804094"/>
            <a:ext cx="10211289" cy="5791200"/>
          </a:xfrm>
          <a:prstGeom prst="rect">
            <a:avLst/>
          </a:prstGeom>
        </p:spPr>
      </p:pic>
      <p:pic>
        <p:nvPicPr>
          <p:cNvPr id="8" name="Picture 7"/>
          <p:cNvPicPr>
            <a:picLocks noChangeAspect="1"/>
          </p:cNvPicPr>
          <p:nvPr/>
        </p:nvPicPr>
        <p:blipFill>
          <a:blip r:embed="rId6"/>
          <a:stretch>
            <a:fillRect/>
          </a:stretch>
        </p:blipFill>
        <p:spPr>
          <a:xfrm>
            <a:off x="1845698" y="1260934"/>
            <a:ext cx="8403491" cy="4657835"/>
          </a:xfrm>
          <a:prstGeom prst="rect">
            <a:avLst/>
          </a:prstGeom>
        </p:spPr>
      </p:pic>
      <p:pic>
        <p:nvPicPr>
          <p:cNvPr id="11" name="Picture 10"/>
          <p:cNvPicPr>
            <a:picLocks noChangeAspect="1"/>
          </p:cNvPicPr>
          <p:nvPr/>
        </p:nvPicPr>
        <p:blipFill>
          <a:blip r:embed="rId7"/>
          <a:stretch>
            <a:fillRect/>
          </a:stretch>
        </p:blipFill>
        <p:spPr>
          <a:xfrm>
            <a:off x="2338290" y="1260933"/>
            <a:ext cx="7573539" cy="4886382"/>
          </a:xfrm>
          <a:prstGeom prst="rect">
            <a:avLst/>
          </a:prstGeom>
        </p:spPr>
      </p:pic>
      <p:sp>
        <p:nvSpPr>
          <p:cNvPr id="12" name="TextBox 11"/>
          <p:cNvSpPr txBox="1"/>
          <p:nvPr/>
        </p:nvSpPr>
        <p:spPr>
          <a:xfrm>
            <a:off x="7258658" y="171158"/>
            <a:ext cx="4933342" cy="584775"/>
          </a:xfrm>
          <a:prstGeom prst="rect">
            <a:avLst/>
          </a:prstGeom>
          <a:noFill/>
        </p:spPr>
        <p:txBody>
          <a:bodyPr wrap="square" rtlCol="0">
            <a:spAutoFit/>
          </a:bodyPr>
          <a:lstStyle/>
          <a:p>
            <a:r>
              <a:rPr lang="en-GB" sz="3200" b="1" dirty="0" smtClean="0">
                <a:solidFill>
                  <a:schemeClr val="bg1"/>
                </a:solidFill>
                <a:latin typeface="Times New Roman" panose="02020603050405020304" pitchFamily="18" charset="0"/>
                <a:cs typeface="Times New Roman" panose="02020603050405020304" pitchFamily="18" charset="0"/>
              </a:rPr>
              <a:t> </a:t>
            </a:r>
            <a:r>
              <a:rPr lang="en-GB" sz="3200" dirty="0" smtClean="0">
                <a:solidFill>
                  <a:schemeClr val="bg1"/>
                </a:solidFill>
                <a:latin typeface="Times New Roman" panose="02020603050405020304" pitchFamily="18" charset="0"/>
                <a:cs typeface="Times New Roman" panose="02020603050405020304" pitchFamily="18" charset="0"/>
              </a:rPr>
              <a:t>BUDGET</a:t>
            </a:r>
            <a:r>
              <a:rPr lang="en-GB" sz="3200" b="1" dirty="0" smtClean="0">
                <a:solidFill>
                  <a:schemeClr val="bg1"/>
                </a:solidFill>
                <a:latin typeface="Times New Roman" panose="02020603050405020304" pitchFamily="18" charset="0"/>
                <a:cs typeface="Times New Roman" panose="02020603050405020304" pitchFamily="18" charset="0"/>
              </a:rPr>
              <a:t> </a:t>
            </a:r>
            <a:r>
              <a:rPr lang="en-GB" sz="3200" dirty="0">
                <a:solidFill>
                  <a:schemeClr val="bg1"/>
                </a:solidFill>
                <a:latin typeface="Times New Roman" panose="02020603050405020304" pitchFamily="18" charset="0"/>
                <a:cs typeface="Times New Roman" panose="02020603050405020304" pitchFamily="18" charset="0"/>
              </a:rPr>
              <a:t>ESTIMATION</a:t>
            </a:r>
            <a:endParaRPr lang="en-MY" sz="32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2859576"/>
      </p:ext>
    </p:extLst>
  </p:cSld>
  <p:clrMapOvr>
    <a:masterClrMapping/>
  </p:clrMapOvr>
  <p:transition spd="slow">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38696" cy="5663675"/>
          </a:xfrm>
          <a:prstGeom prst="rect">
            <a:avLst/>
          </a:prstGeom>
        </p:spPr>
      </p:pic>
      <p:pic>
        <p:nvPicPr>
          <p:cNvPr id="3" name="Picture 2"/>
          <p:cNvPicPr>
            <a:picLocks noChangeAspect="1"/>
          </p:cNvPicPr>
          <p:nvPr/>
        </p:nvPicPr>
        <p:blipFill>
          <a:blip r:embed="rId3"/>
          <a:stretch>
            <a:fillRect/>
          </a:stretch>
        </p:blipFill>
        <p:spPr>
          <a:xfrm rot="15125526">
            <a:off x="-1133420" y="-4503504"/>
            <a:ext cx="8041915" cy="13952651"/>
          </a:xfrm>
          <a:prstGeom prst="rect">
            <a:avLst/>
          </a:prstGeom>
        </p:spPr>
      </p:pic>
      <p:sp>
        <p:nvSpPr>
          <p:cNvPr id="4" name="Rectangle 598"/>
          <p:cNvSpPr/>
          <p:nvPr/>
        </p:nvSpPr>
        <p:spPr>
          <a:xfrm>
            <a:off x="0" y="321705"/>
            <a:ext cx="7524750" cy="6536295"/>
          </a:xfrm>
          <a:custGeom>
            <a:avLst/>
            <a:gdLst>
              <a:gd name="connsiteX0" fmla="*/ 0 w 7524750"/>
              <a:gd name="connsiteY0" fmla="*/ 0 h 10134600"/>
              <a:gd name="connsiteX1" fmla="*/ 7524750 w 7524750"/>
              <a:gd name="connsiteY1" fmla="*/ 0 h 10134600"/>
              <a:gd name="connsiteX2" fmla="*/ 7524750 w 7524750"/>
              <a:gd name="connsiteY2" fmla="*/ 10134600 h 10134600"/>
              <a:gd name="connsiteX3" fmla="*/ 0 w 7524750"/>
              <a:gd name="connsiteY3" fmla="*/ 10134600 h 10134600"/>
              <a:gd name="connsiteX4" fmla="*/ 0 w 7524750"/>
              <a:gd name="connsiteY4" fmla="*/ 0 h 10134600"/>
              <a:gd name="connsiteX0" fmla="*/ 0 w 7524750"/>
              <a:gd name="connsiteY0" fmla="*/ 4743450 h 10134600"/>
              <a:gd name="connsiteX1" fmla="*/ 7524750 w 7524750"/>
              <a:gd name="connsiteY1" fmla="*/ 0 h 10134600"/>
              <a:gd name="connsiteX2" fmla="*/ 7524750 w 7524750"/>
              <a:gd name="connsiteY2" fmla="*/ 10134600 h 10134600"/>
              <a:gd name="connsiteX3" fmla="*/ 0 w 7524750"/>
              <a:gd name="connsiteY3" fmla="*/ 10134600 h 10134600"/>
              <a:gd name="connsiteX4" fmla="*/ 0 w 7524750"/>
              <a:gd name="connsiteY4" fmla="*/ 4743450 h 10134600"/>
              <a:gd name="connsiteX0" fmla="*/ 0 w 7524750"/>
              <a:gd name="connsiteY0" fmla="*/ 4305300 h 9696450"/>
              <a:gd name="connsiteX1" fmla="*/ 7493000 w 7524750"/>
              <a:gd name="connsiteY1" fmla="*/ 0 h 9696450"/>
              <a:gd name="connsiteX2" fmla="*/ 7524750 w 7524750"/>
              <a:gd name="connsiteY2" fmla="*/ 9696450 h 9696450"/>
              <a:gd name="connsiteX3" fmla="*/ 0 w 7524750"/>
              <a:gd name="connsiteY3" fmla="*/ 9696450 h 9696450"/>
              <a:gd name="connsiteX4" fmla="*/ 0 w 7524750"/>
              <a:gd name="connsiteY4" fmla="*/ 4305300 h 9696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24750" h="9696450">
                <a:moveTo>
                  <a:pt x="0" y="4305300"/>
                </a:moveTo>
                <a:lnTo>
                  <a:pt x="7493000" y="0"/>
                </a:lnTo>
                <a:lnTo>
                  <a:pt x="7524750" y="9696450"/>
                </a:lnTo>
                <a:lnTo>
                  <a:pt x="0" y="9696450"/>
                </a:lnTo>
                <a:lnTo>
                  <a:pt x="0" y="4305300"/>
                </a:lnTo>
                <a:close/>
              </a:path>
            </a:pathLst>
          </a:custGeom>
          <a:solidFill>
            <a:srgbClr val="6C5B8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MY"/>
          </a:p>
        </p:txBody>
      </p:sp>
      <p:sp>
        <p:nvSpPr>
          <p:cNvPr id="5" name="Right Triangle 4"/>
          <p:cNvSpPr/>
          <p:nvPr/>
        </p:nvSpPr>
        <p:spPr>
          <a:xfrm rot="5400000">
            <a:off x="6221802" y="1036856"/>
            <a:ext cx="7200900" cy="5127187"/>
          </a:xfrm>
          <a:prstGeom prst="rtTriangle">
            <a:avLst/>
          </a:prstGeom>
          <a:solidFill>
            <a:srgbClr val="6C5B8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MY" dirty="0"/>
          </a:p>
        </p:txBody>
      </p:sp>
      <p:pic>
        <p:nvPicPr>
          <p:cNvPr id="6" name="Picture 5"/>
          <p:cNvPicPr>
            <a:picLocks noChangeAspect="1"/>
          </p:cNvPicPr>
          <p:nvPr/>
        </p:nvPicPr>
        <p:blipFill>
          <a:blip r:embed="rId4"/>
          <a:stretch>
            <a:fillRect/>
          </a:stretch>
        </p:blipFill>
        <p:spPr>
          <a:xfrm>
            <a:off x="9616759" y="3350442"/>
            <a:ext cx="2575241" cy="3507558"/>
          </a:xfrm>
          <a:prstGeom prst="rect">
            <a:avLst/>
          </a:prstGeom>
        </p:spPr>
      </p:pic>
      <p:pic>
        <p:nvPicPr>
          <p:cNvPr id="7" name="Picture 6"/>
          <p:cNvPicPr>
            <a:picLocks noChangeAspect="1"/>
          </p:cNvPicPr>
          <p:nvPr/>
        </p:nvPicPr>
        <p:blipFill>
          <a:blip r:embed="rId5"/>
          <a:stretch>
            <a:fillRect/>
          </a:stretch>
        </p:blipFill>
        <p:spPr>
          <a:xfrm>
            <a:off x="6377355" y="4446022"/>
            <a:ext cx="2783212" cy="2108493"/>
          </a:xfrm>
          <a:prstGeom prst="rect">
            <a:avLst/>
          </a:prstGeom>
        </p:spPr>
      </p:pic>
      <p:pic>
        <p:nvPicPr>
          <p:cNvPr id="8" name="Picture 7"/>
          <p:cNvPicPr>
            <a:picLocks noChangeAspect="1"/>
          </p:cNvPicPr>
          <p:nvPr/>
        </p:nvPicPr>
        <p:blipFill>
          <a:blip r:embed="rId5"/>
          <a:stretch>
            <a:fillRect/>
          </a:stretch>
        </p:blipFill>
        <p:spPr>
          <a:xfrm>
            <a:off x="1371600" y="4076034"/>
            <a:ext cx="2992059" cy="2266710"/>
          </a:xfrm>
          <a:prstGeom prst="rect">
            <a:avLst/>
          </a:prstGeom>
        </p:spPr>
      </p:pic>
      <p:pic>
        <p:nvPicPr>
          <p:cNvPr id="9" name="Picture 8"/>
          <p:cNvPicPr>
            <a:picLocks noChangeAspect="1"/>
          </p:cNvPicPr>
          <p:nvPr/>
        </p:nvPicPr>
        <p:blipFill>
          <a:blip r:embed="rId5"/>
          <a:stretch>
            <a:fillRect/>
          </a:stretch>
        </p:blipFill>
        <p:spPr>
          <a:xfrm>
            <a:off x="7637364" y="2078530"/>
            <a:ext cx="3196510" cy="2100518"/>
          </a:xfrm>
          <a:prstGeom prst="rect">
            <a:avLst/>
          </a:prstGeom>
        </p:spPr>
      </p:pic>
      <p:pic>
        <p:nvPicPr>
          <p:cNvPr id="10" name="Picture 9"/>
          <p:cNvPicPr>
            <a:picLocks noChangeAspect="1"/>
          </p:cNvPicPr>
          <p:nvPr/>
        </p:nvPicPr>
        <p:blipFill>
          <a:blip r:embed="rId5"/>
          <a:stretch>
            <a:fillRect/>
          </a:stretch>
        </p:blipFill>
        <p:spPr>
          <a:xfrm>
            <a:off x="2745870" y="1712912"/>
            <a:ext cx="3461763" cy="2094463"/>
          </a:xfrm>
          <a:prstGeom prst="rect">
            <a:avLst/>
          </a:prstGeom>
        </p:spPr>
      </p:pic>
      <p:sp>
        <p:nvSpPr>
          <p:cNvPr id="12" name="TextBox 11"/>
          <p:cNvSpPr txBox="1"/>
          <p:nvPr/>
        </p:nvSpPr>
        <p:spPr>
          <a:xfrm>
            <a:off x="3034585" y="1820338"/>
            <a:ext cx="2942608" cy="2031325"/>
          </a:xfrm>
          <a:prstGeom prst="rect">
            <a:avLst/>
          </a:prstGeom>
          <a:noFill/>
        </p:spPr>
        <p:txBody>
          <a:bodyPr wrap="square" rtlCol="0">
            <a:spAutoFit/>
          </a:bodyPr>
          <a:lstStyle/>
          <a:p>
            <a:r>
              <a:rPr lang="en-GB" dirty="0"/>
              <a:t>These days the job market is highly saturated with graduates from every field available therefore a job might not be an ideal way to earn livelihood.</a:t>
            </a:r>
            <a:endParaRPr lang="en-MY" dirty="0"/>
          </a:p>
          <a:p>
            <a:endParaRPr lang="en-MY" dirty="0"/>
          </a:p>
        </p:txBody>
      </p:sp>
      <p:sp>
        <p:nvSpPr>
          <p:cNvPr id="13" name="TextBox 12"/>
          <p:cNvSpPr txBox="1"/>
          <p:nvPr/>
        </p:nvSpPr>
        <p:spPr>
          <a:xfrm>
            <a:off x="1499654" y="4150275"/>
            <a:ext cx="2864005" cy="2308324"/>
          </a:xfrm>
          <a:prstGeom prst="rect">
            <a:avLst/>
          </a:prstGeom>
          <a:noFill/>
        </p:spPr>
        <p:txBody>
          <a:bodyPr wrap="square" rtlCol="0">
            <a:spAutoFit/>
          </a:bodyPr>
          <a:lstStyle/>
          <a:p>
            <a:r>
              <a:rPr lang="en-GB" dirty="0">
                <a:latin typeface="Times New Roman" panose="02020603050405020304" pitchFamily="18" charset="0"/>
                <a:cs typeface="Times New Roman" panose="02020603050405020304" pitchFamily="18" charset="0"/>
              </a:rPr>
              <a:t>To have an edge over other people one must possess certain qualities which may help him in life moving forward like hard work, originality, tenacity, meticulous thinking.</a:t>
            </a:r>
            <a:endParaRPr lang="en-MY" dirty="0">
              <a:latin typeface="Times New Roman" panose="02020603050405020304" pitchFamily="18" charset="0"/>
              <a:cs typeface="Times New Roman" panose="02020603050405020304" pitchFamily="18" charset="0"/>
            </a:endParaRPr>
          </a:p>
          <a:p>
            <a:endParaRPr lang="en-MY" dirty="0"/>
          </a:p>
        </p:txBody>
      </p:sp>
      <p:sp>
        <p:nvSpPr>
          <p:cNvPr id="14" name="TextBox 13"/>
          <p:cNvSpPr txBox="1"/>
          <p:nvPr/>
        </p:nvSpPr>
        <p:spPr>
          <a:xfrm>
            <a:off x="7813464" y="2196127"/>
            <a:ext cx="2952750" cy="2031325"/>
          </a:xfrm>
          <a:prstGeom prst="rect">
            <a:avLst/>
          </a:prstGeom>
          <a:noFill/>
        </p:spPr>
        <p:txBody>
          <a:bodyPr wrap="square" rtlCol="0">
            <a:spAutoFit/>
          </a:bodyPr>
          <a:lstStyle/>
          <a:p>
            <a:r>
              <a:rPr lang="en-GB" dirty="0">
                <a:latin typeface="Times New Roman" panose="02020603050405020304" pitchFamily="18" charset="0"/>
                <a:cs typeface="Times New Roman" panose="02020603050405020304" pitchFamily="18" charset="0"/>
              </a:rPr>
              <a:t>There is a plethora of undiscovered talent around us which needs to be recognized and polished with proper education, knowledge and training.</a:t>
            </a:r>
            <a:endParaRPr lang="en-MY" dirty="0">
              <a:latin typeface="Times New Roman" panose="02020603050405020304" pitchFamily="18" charset="0"/>
              <a:cs typeface="Times New Roman" panose="02020603050405020304" pitchFamily="18" charset="0"/>
            </a:endParaRPr>
          </a:p>
          <a:p>
            <a:endParaRPr lang="en-MY" dirty="0"/>
          </a:p>
        </p:txBody>
      </p:sp>
      <p:sp>
        <p:nvSpPr>
          <p:cNvPr id="15" name="TextBox 14"/>
          <p:cNvSpPr txBox="1"/>
          <p:nvPr/>
        </p:nvSpPr>
        <p:spPr>
          <a:xfrm>
            <a:off x="6613364" y="4846382"/>
            <a:ext cx="2311193" cy="1477328"/>
          </a:xfrm>
          <a:prstGeom prst="rect">
            <a:avLst/>
          </a:prstGeom>
          <a:noFill/>
        </p:spPr>
        <p:txBody>
          <a:bodyPr wrap="square" rtlCol="0">
            <a:spAutoFit/>
          </a:bodyPr>
          <a:lstStyle/>
          <a:p>
            <a:r>
              <a:rPr lang="en-GB" dirty="0">
                <a:latin typeface="Times New Roman" panose="02020603050405020304" pitchFamily="18" charset="0"/>
                <a:cs typeface="Times New Roman" panose="02020603050405020304" pitchFamily="18" charset="0"/>
              </a:rPr>
              <a:t>Theoretical knowledge is not everything when it comes to practical day to day life. </a:t>
            </a:r>
            <a:endParaRPr lang="en-MY" dirty="0">
              <a:latin typeface="Times New Roman" panose="02020603050405020304" pitchFamily="18" charset="0"/>
              <a:cs typeface="Times New Roman" panose="02020603050405020304" pitchFamily="18" charset="0"/>
            </a:endParaRPr>
          </a:p>
          <a:p>
            <a:endParaRPr lang="en-MY" dirty="0"/>
          </a:p>
        </p:txBody>
      </p:sp>
      <p:sp>
        <p:nvSpPr>
          <p:cNvPr id="16" name="TextBox 15"/>
          <p:cNvSpPr txBox="1"/>
          <p:nvPr/>
        </p:nvSpPr>
        <p:spPr>
          <a:xfrm>
            <a:off x="7524750" y="400050"/>
            <a:ext cx="3905250" cy="784830"/>
          </a:xfrm>
          <a:prstGeom prst="rect">
            <a:avLst/>
          </a:prstGeom>
          <a:noFill/>
        </p:spPr>
        <p:txBody>
          <a:bodyPr wrap="square" rtlCol="0">
            <a:spAutoFit/>
          </a:bodyPr>
          <a:lstStyle/>
          <a:p>
            <a:r>
              <a:rPr lang="en-MY" sz="4500" dirty="0" smtClean="0">
                <a:solidFill>
                  <a:schemeClr val="bg1"/>
                </a:solidFill>
                <a:latin typeface="Times New Roman" panose="02020603050405020304" pitchFamily="18" charset="0"/>
                <a:cs typeface="Times New Roman" panose="02020603050405020304" pitchFamily="18" charset="0"/>
              </a:rPr>
              <a:t>CONCLUSION</a:t>
            </a:r>
            <a:endParaRPr lang="en-MY" sz="45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74218891"/>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38696" cy="5663675"/>
          </a:xfrm>
          <a:prstGeom prst="rect">
            <a:avLst/>
          </a:prstGeom>
        </p:spPr>
      </p:pic>
      <p:pic>
        <p:nvPicPr>
          <p:cNvPr id="3" name="Picture 2"/>
          <p:cNvPicPr>
            <a:picLocks noChangeAspect="1"/>
          </p:cNvPicPr>
          <p:nvPr/>
        </p:nvPicPr>
        <p:blipFill>
          <a:blip r:embed="rId3"/>
          <a:stretch>
            <a:fillRect/>
          </a:stretch>
        </p:blipFill>
        <p:spPr>
          <a:xfrm rot="15125526">
            <a:off x="-975992" y="-4388932"/>
            <a:ext cx="7935488" cy="13768001"/>
          </a:xfrm>
          <a:prstGeom prst="rect">
            <a:avLst/>
          </a:prstGeom>
        </p:spPr>
      </p:pic>
      <p:sp>
        <p:nvSpPr>
          <p:cNvPr id="4" name="Rectangle 598"/>
          <p:cNvSpPr/>
          <p:nvPr/>
        </p:nvSpPr>
        <p:spPr>
          <a:xfrm>
            <a:off x="0" y="321705"/>
            <a:ext cx="7524750" cy="6536295"/>
          </a:xfrm>
          <a:custGeom>
            <a:avLst/>
            <a:gdLst>
              <a:gd name="connsiteX0" fmla="*/ 0 w 7524750"/>
              <a:gd name="connsiteY0" fmla="*/ 0 h 10134600"/>
              <a:gd name="connsiteX1" fmla="*/ 7524750 w 7524750"/>
              <a:gd name="connsiteY1" fmla="*/ 0 h 10134600"/>
              <a:gd name="connsiteX2" fmla="*/ 7524750 w 7524750"/>
              <a:gd name="connsiteY2" fmla="*/ 10134600 h 10134600"/>
              <a:gd name="connsiteX3" fmla="*/ 0 w 7524750"/>
              <a:gd name="connsiteY3" fmla="*/ 10134600 h 10134600"/>
              <a:gd name="connsiteX4" fmla="*/ 0 w 7524750"/>
              <a:gd name="connsiteY4" fmla="*/ 0 h 10134600"/>
              <a:gd name="connsiteX0" fmla="*/ 0 w 7524750"/>
              <a:gd name="connsiteY0" fmla="*/ 4743450 h 10134600"/>
              <a:gd name="connsiteX1" fmla="*/ 7524750 w 7524750"/>
              <a:gd name="connsiteY1" fmla="*/ 0 h 10134600"/>
              <a:gd name="connsiteX2" fmla="*/ 7524750 w 7524750"/>
              <a:gd name="connsiteY2" fmla="*/ 10134600 h 10134600"/>
              <a:gd name="connsiteX3" fmla="*/ 0 w 7524750"/>
              <a:gd name="connsiteY3" fmla="*/ 10134600 h 10134600"/>
              <a:gd name="connsiteX4" fmla="*/ 0 w 7524750"/>
              <a:gd name="connsiteY4" fmla="*/ 4743450 h 10134600"/>
              <a:gd name="connsiteX0" fmla="*/ 0 w 7524750"/>
              <a:gd name="connsiteY0" fmla="*/ 4305300 h 9696450"/>
              <a:gd name="connsiteX1" fmla="*/ 7493000 w 7524750"/>
              <a:gd name="connsiteY1" fmla="*/ 0 h 9696450"/>
              <a:gd name="connsiteX2" fmla="*/ 7524750 w 7524750"/>
              <a:gd name="connsiteY2" fmla="*/ 9696450 h 9696450"/>
              <a:gd name="connsiteX3" fmla="*/ 0 w 7524750"/>
              <a:gd name="connsiteY3" fmla="*/ 9696450 h 9696450"/>
              <a:gd name="connsiteX4" fmla="*/ 0 w 7524750"/>
              <a:gd name="connsiteY4" fmla="*/ 4305300 h 9696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24750" h="9696450">
                <a:moveTo>
                  <a:pt x="0" y="4305300"/>
                </a:moveTo>
                <a:lnTo>
                  <a:pt x="7493000" y="0"/>
                </a:lnTo>
                <a:lnTo>
                  <a:pt x="7524750" y="9696450"/>
                </a:lnTo>
                <a:lnTo>
                  <a:pt x="0" y="9696450"/>
                </a:lnTo>
                <a:lnTo>
                  <a:pt x="0" y="4305300"/>
                </a:lnTo>
                <a:close/>
              </a:path>
            </a:pathLst>
          </a:custGeom>
          <a:solidFill>
            <a:srgbClr val="6C5B8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MY" dirty="0"/>
          </a:p>
        </p:txBody>
      </p:sp>
      <p:sp>
        <p:nvSpPr>
          <p:cNvPr id="5" name="Right Triangle 4"/>
          <p:cNvSpPr/>
          <p:nvPr/>
        </p:nvSpPr>
        <p:spPr>
          <a:xfrm rot="5400000">
            <a:off x="6221802" y="1036856"/>
            <a:ext cx="7200900" cy="5127187"/>
          </a:xfrm>
          <a:prstGeom prst="rtTriangle">
            <a:avLst/>
          </a:prstGeom>
          <a:solidFill>
            <a:srgbClr val="6C5B8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MY" dirty="0"/>
          </a:p>
        </p:txBody>
      </p:sp>
      <p:pic>
        <p:nvPicPr>
          <p:cNvPr id="6" name="Picture 5"/>
          <p:cNvPicPr>
            <a:picLocks noChangeAspect="1"/>
          </p:cNvPicPr>
          <p:nvPr/>
        </p:nvPicPr>
        <p:blipFill>
          <a:blip r:embed="rId4"/>
          <a:stretch>
            <a:fillRect/>
          </a:stretch>
        </p:blipFill>
        <p:spPr>
          <a:xfrm>
            <a:off x="9616759" y="3350442"/>
            <a:ext cx="2575241" cy="3507558"/>
          </a:xfrm>
          <a:prstGeom prst="rect">
            <a:avLst/>
          </a:prstGeom>
        </p:spPr>
      </p:pic>
      <p:pic>
        <p:nvPicPr>
          <p:cNvPr id="13" name="Picture 12"/>
          <p:cNvPicPr>
            <a:picLocks noChangeAspect="1"/>
          </p:cNvPicPr>
          <p:nvPr/>
        </p:nvPicPr>
        <p:blipFill>
          <a:blip r:embed="rId5"/>
          <a:stretch>
            <a:fillRect/>
          </a:stretch>
        </p:blipFill>
        <p:spPr>
          <a:xfrm>
            <a:off x="4294318" y="431808"/>
            <a:ext cx="7866949" cy="2038110"/>
          </a:xfrm>
          <a:prstGeom prst="rect">
            <a:avLst/>
          </a:prstGeom>
        </p:spPr>
      </p:pic>
      <p:sp>
        <p:nvSpPr>
          <p:cNvPr id="21" name="TextBox 20"/>
          <p:cNvSpPr txBox="1"/>
          <p:nvPr/>
        </p:nvSpPr>
        <p:spPr>
          <a:xfrm>
            <a:off x="4541968" y="623259"/>
            <a:ext cx="7277100" cy="1846659"/>
          </a:xfrm>
          <a:prstGeom prst="rect">
            <a:avLst/>
          </a:prstGeom>
          <a:noFill/>
        </p:spPr>
        <p:txBody>
          <a:bodyPr wrap="square" rtlCol="0">
            <a:spAutoFit/>
          </a:bodyPr>
          <a:lstStyle/>
          <a:p>
            <a:r>
              <a:rPr lang="en-US" sz="1400" dirty="0" smtClean="0"/>
              <a:t>Tan Sri Dr. Anthony Francis </a:t>
            </a:r>
            <a:r>
              <a:rPr lang="en-US" sz="1400" dirty="0" err="1" smtClean="0"/>
              <a:t>Fernandes</a:t>
            </a:r>
            <a:r>
              <a:rPr lang="en-US" sz="1400" dirty="0" smtClean="0"/>
              <a:t>, the founder of Tune Air </a:t>
            </a:r>
            <a:r>
              <a:rPr lang="en-US" sz="1400" dirty="0" err="1" smtClean="0"/>
              <a:t>Sdn</a:t>
            </a:r>
            <a:r>
              <a:rPr lang="en-US" sz="1400" dirty="0" smtClean="0"/>
              <a:t>. Bhd., is a Malaysian Entrepreneur. He introduced the first budget no-frills airline, AirAsia, to Malaysians. His tagline was "Now everyone can fly". AirAsia was a failing government-linked commercial airline, and </a:t>
            </a:r>
            <a:r>
              <a:rPr lang="en-US" sz="1400" dirty="0" err="1" smtClean="0"/>
              <a:t>Fernandes</a:t>
            </a:r>
            <a:r>
              <a:rPr lang="en-US" sz="1400" dirty="0" smtClean="0"/>
              <a:t> managed to turn it into a highly successful budget airline public-listed company. He has also founded the Tune Group of companies. He is the majority shareholder of Queens Parks Rangers Football Club, Chairman of </a:t>
            </a:r>
            <a:r>
              <a:rPr lang="en-US" sz="1400" dirty="0" err="1" smtClean="0"/>
              <a:t>Petaling</a:t>
            </a:r>
            <a:r>
              <a:rPr lang="en-US" sz="1400" dirty="0" smtClean="0"/>
              <a:t> Jaya Rangers and of Queens Park Rangers. In 2014 Forbes Asia ranked him 28TH richest man in Malaysia. </a:t>
            </a:r>
          </a:p>
          <a:p>
            <a:endParaRPr lang="en-MY" sz="1600" dirty="0" smtClean="0"/>
          </a:p>
        </p:txBody>
      </p:sp>
      <p:pic>
        <p:nvPicPr>
          <p:cNvPr id="26" name="Picture 25"/>
          <p:cNvPicPr>
            <a:picLocks noChangeAspect="1"/>
          </p:cNvPicPr>
          <p:nvPr/>
        </p:nvPicPr>
        <p:blipFill>
          <a:blip r:embed="rId5"/>
          <a:stretch>
            <a:fillRect/>
          </a:stretch>
        </p:blipFill>
        <p:spPr>
          <a:xfrm>
            <a:off x="4294318" y="2580022"/>
            <a:ext cx="7524750" cy="4060933"/>
          </a:xfrm>
          <a:prstGeom prst="rect">
            <a:avLst/>
          </a:prstGeom>
        </p:spPr>
      </p:pic>
      <p:sp>
        <p:nvSpPr>
          <p:cNvPr id="25" name="TextBox 24"/>
          <p:cNvSpPr txBox="1"/>
          <p:nvPr/>
        </p:nvSpPr>
        <p:spPr>
          <a:xfrm>
            <a:off x="4819650" y="2700877"/>
            <a:ext cx="6896100" cy="4185761"/>
          </a:xfrm>
          <a:prstGeom prst="rect">
            <a:avLst/>
          </a:prstGeom>
          <a:noFill/>
        </p:spPr>
        <p:txBody>
          <a:bodyPr wrap="square" rtlCol="0">
            <a:spAutoFit/>
          </a:bodyPr>
          <a:lstStyle/>
          <a:p>
            <a:pPr>
              <a:lnSpc>
                <a:spcPct val="150000"/>
              </a:lnSpc>
            </a:pPr>
            <a:r>
              <a:rPr lang="en-MY" sz="1400" dirty="0"/>
              <a:t>Name	:  Tan Sri </a:t>
            </a:r>
            <a:r>
              <a:rPr lang="en-MY" sz="1400" dirty="0" err="1"/>
              <a:t>Dr.</a:t>
            </a:r>
            <a:r>
              <a:rPr lang="en-MY" sz="1400" dirty="0"/>
              <a:t> Anthony Francis </a:t>
            </a:r>
            <a:r>
              <a:rPr lang="en-MY" sz="1400" dirty="0" err="1"/>
              <a:t>Fernandes</a:t>
            </a:r>
            <a:r>
              <a:rPr lang="en-MY" sz="1400" dirty="0"/>
              <a:t> </a:t>
            </a:r>
          </a:p>
          <a:p>
            <a:pPr>
              <a:lnSpc>
                <a:spcPct val="150000"/>
              </a:lnSpc>
            </a:pPr>
            <a:r>
              <a:rPr lang="en-MY" sz="1400" dirty="0" smtClean="0"/>
              <a:t>Age</a:t>
            </a:r>
            <a:r>
              <a:rPr lang="en-MY" sz="1400" dirty="0"/>
              <a:t>	:  55 </a:t>
            </a:r>
            <a:endParaRPr lang="en-MY" sz="1400" dirty="0" smtClean="0"/>
          </a:p>
          <a:p>
            <a:pPr>
              <a:lnSpc>
                <a:spcPct val="150000"/>
              </a:lnSpc>
            </a:pPr>
            <a:r>
              <a:rPr lang="en-MY" sz="1400" dirty="0" smtClean="0"/>
              <a:t>Birth</a:t>
            </a:r>
            <a:r>
              <a:rPr lang="en-MY" sz="1400" dirty="0"/>
              <a:t>	:  April 30, 1964 (age 54) Kuala Lumpur, Malaysia. </a:t>
            </a:r>
          </a:p>
          <a:p>
            <a:pPr>
              <a:lnSpc>
                <a:spcPct val="150000"/>
              </a:lnSpc>
            </a:pPr>
            <a:r>
              <a:rPr lang="en-MY" sz="1400" dirty="0" smtClean="0"/>
              <a:t>Residence</a:t>
            </a:r>
            <a:r>
              <a:rPr lang="en-MY" sz="1400" dirty="0"/>
              <a:t>: Kula Lumpur, Malaysia </a:t>
            </a:r>
          </a:p>
          <a:p>
            <a:pPr>
              <a:lnSpc>
                <a:spcPct val="150000"/>
              </a:lnSpc>
            </a:pPr>
            <a:r>
              <a:rPr lang="en-MY" sz="1400" dirty="0" smtClean="0"/>
              <a:t>Education</a:t>
            </a:r>
            <a:r>
              <a:rPr lang="en-MY" sz="1400" dirty="0"/>
              <a:t>: Epsom College and Alice Smith School </a:t>
            </a:r>
          </a:p>
          <a:p>
            <a:pPr>
              <a:lnSpc>
                <a:spcPct val="150000"/>
              </a:lnSpc>
            </a:pPr>
            <a:r>
              <a:rPr lang="en-MY" sz="1400" dirty="0" smtClean="0"/>
              <a:t>Alma </a:t>
            </a:r>
            <a:r>
              <a:rPr lang="en-MY" sz="1400" dirty="0"/>
              <a:t>Mater: London School of Economics </a:t>
            </a:r>
          </a:p>
          <a:p>
            <a:pPr>
              <a:lnSpc>
                <a:spcPct val="150000"/>
              </a:lnSpc>
            </a:pPr>
            <a:r>
              <a:rPr lang="en-MY" sz="1400" dirty="0" smtClean="0"/>
              <a:t>Occupation</a:t>
            </a:r>
            <a:r>
              <a:rPr lang="en-MY" sz="1400" dirty="0"/>
              <a:t>: The Chief Executive Officer of AirAsia, Founder of </a:t>
            </a:r>
            <a:r>
              <a:rPr lang="en-MY" sz="1400" dirty="0" err="1"/>
              <a:t>Tun</a:t>
            </a:r>
            <a:r>
              <a:rPr lang="en-MY" sz="1400" dirty="0"/>
              <a:t> Group, Shareholder and Owner of Queens Park Rangers, Chairman of </a:t>
            </a:r>
            <a:r>
              <a:rPr lang="en-MY" sz="1400" dirty="0" err="1"/>
              <a:t>Petaling</a:t>
            </a:r>
            <a:r>
              <a:rPr lang="en-MY" sz="1400" dirty="0"/>
              <a:t> Jaya Rangers. Chairman of Queens Park Rangers </a:t>
            </a:r>
          </a:p>
          <a:p>
            <a:pPr>
              <a:lnSpc>
                <a:spcPct val="150000"/>
              </a:lnSpc>
            </a:pPr>
            <a:r>
              <a:rPr lang="en-MY" sz="1400" dirty="0" smtClean="0"/>
              <a:t>Net </a:t>
            </a:r>
            <a:r>
              <a:rPr lang="en-MY" sz="1400" dirty="0"/>
              <a:t>worth:  US $ 745 million (2018) </a:t>
            </a:r>
          </a:p>
          <a:p>
            <a:pPr>
              <a:lnSpc>
                <a:spcPct val="150000"/>
              </a:lnSpc>
            </a:pPr>
            <a:r>
              <a:rPr lang="en-MY" sz="1400" dirty="0" smtClean="0"/>
              <a:t>Spouse(s</a:t>
            </a:r>
            <a:r>
              <a:rPr lang="en-MY" sz="1400" dirty="0"/>
              <a:t>):  Deborah Lee Bergstrom (1997), Mrs. Chloe (2017). </a:t>
            </a:r>
          </a:p>
          <a:p>
            <a:pPr>
              <a:lnSpc>
                <a:spcPct val="150000"/>
              </a:lnSpc>
            </a:pPr>
            <a:r>
              <a:rPr lang="en-MY" sz="1400" dirty="0" smtClean="0"/>
              <a:t>Children</a:t>
            </a:r>
            <a:r>
              <a:rPr lang="en-MY" sz="1400" dirty="0"/>
              <a:t>: A daughter and a son, Stephanie and Stephen.</a:t>
            </a:r>
          </a:p>
          <a:p>
            <a:endParaRPr lang="en-MY" sz="1400" dirty="0"/>
          </a:p>
        </p:txBody>
      </p:sp>
      <p:sp>
        <p:nvSpPr>
          <p:cNvPr id="27" name="TextBox 26"/>
          <p:cNvSpPr txBox="1"/>
          <p:nvPr/>
        </p:nvSpPr>
        <p:spPr>
          <a:xfrm>
            <a:off x="273095" y="5532959"/>
            <a:ext cx="3924300" cy="1107996"/>
          </a:xfrm>
          <a:prstGeom prst="rect">
            <a:avLst/>
          </a:prstGeom>
          <a:noFill/>
        </p:spPr>
        <p:txBody>
          <a:bodyPr wrap="square" rtlCol="0">
            <a:spAutoFit/>
          </a:bodyPr>
          <a:lstStyle/>
          <a:p>
            <a:r>
              <a:rPr lang="en-MY" sz="6600" dirty="0" smtClean="0">
                <a:solidFill>
                  <a:schemeClr val="bg1"/>
                </a:solidFill>
                <a:latin typeface="Times New Roman" panose="02020603050405020304" pitchFamily="18" charset="0"/>
                <a:cs typeface="Times New Roman" panose="02020603050405020304" pitchFamily="18" charset="0"/>
              </a:rPr>
              <a:t>Biography</a:t>
            </a:r>
            <a:endParaRPr lang="en-MY" sz="6600" dirty="0">
              <a:solidFill>
                <a:schemeClr val="bg1"/>
              </a:solidFill>
              <a:latin typeface="Times New Roman" panose="02020603050405020304" pitchFamily="18" charset="0"/>
              <a:cs typeface="Times New Roman" panose="02020603050405020304" pitchFamily="18" charset="0"/>
            </a:endParaRPr>
          </a:p>
        </p:txBody>
      </p:sp>
      <p:pic>
        <p:nvPicPr>
          <p:cNvPr id="28" name="Picture 2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1851" y="780783"/>
            <a:ext cx="3623953" cy="3623953"/>
          </a:xfrm>
          <a:prstGeom prst="rect">
            <a:avLst/>
          </a:prstGeom>
        </p:spPr>
      </p:pic>
      <p:sp>
        <p:nvSpPr>
          <p:cNvPr id="7" name="TextBox 6"/>
          <p:cNvSpPr txBox="1"/>
          <p:nvPr/>
        </p:nvSpPr>
        <p:spPr>
          <a:xfrm>
            <a:off x="2211318" y="5348293"/>
            <a:ext cx="1820334" cy="369332"/>
          </a:xfrm>
          <a:prstGeom prst="rect">
            <a:avLst/>
          </a:prstGeom>
          <a:noFill/>
        </p:spPr>
        <p:txBody>
          <a:bodyPr wrap="square" rtlCol="0">
            <a:spAutoFit/>
          </a:bodyPr>
          <a:lstStyle/>
          <a:p>
            <a:pPr algn="r"/>
            <a:r>
              <a:rPr lang="en-MY" dirty="0" smtClean="0">
                <a:solidFill>
                  <a:schemeClr val="bg1"/>
                </a:solidFill>
                <a:latin typeface="Times New Roman" panose="02020603050405020304" pitchFamily="18" charset="0"/>
                <a:cs typeface="Times New Roman" panose="02020603050405020304" pitchFamily="18" charset="0"/>
              </a:rPr>
              <a:t>Tony </a:t>
            </a:r>
            <a:r>
              <a:rPr lang="en-MY" dirty="0" err="1" smtClean="0">
                <a:solidFill>
                  <a:schemeClr val="bg1"/>
                </a:solidFill>
                <a:latin typeface="Times New Roman" panose="02020603050405020304" pitchFamily="18" charset="0"/>
                <a:cs typeface="Times New Roman" panose="02020603050405020304" pitchFamily="18" charset="0"/>
              </a:rPr>
              <a:t>Fernandes</a:t>
            </a:r>
            <a:endParaRPr lang="en-MY"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79563780"/>
      </p:ext>
    </p:extLst>
  </p:cSld>
  <p:clrMapOvr>
    <a:masterClrMapping/>
  </p:clrMapOvr>
  <p:transition spd="slow">
    <p:randomBar dir="vert"/>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225</TotalTime>
  <Words>990</Words>
  <Application>Microsoft Office PowerPoint</Application>
  <PresentationFormat>Widescreen</PresentationFormat>
  <Paragraphs>204</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Calibri Light</vt:lpstr>
      <vt:lpstr>Minion Pro</vt:lpstr>
      <vt:lpstr>Montserrat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b.rakesh01953@gmail.com</dc:creator>
  <cp:lastModifiedBy>b.rakesh01953@gmail.com</cp:lastModifiedBy>
  <cp:revision>32</cp:revision>
  <dcterms:created xsi:type="dcterms:W3CDTF">2019-11-19T12:19:55Z</dcterms:created>
  <dcterms:modified xsi:type="dcterms:W3CDTF">2019-11-19T17:23:19Z</dcterms:modified>
</cp:coreProperties>
</file>