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handoutMasterIdLst>
    <p:handoutMasterId r:id="rId60"/>
  </p:handoutMasterIdLst>
  <p:sldIdLst>
    <p:sldId id="371" r:id="rId2"/>
    <p:sldId id="271" r:id="rId3"/>
    <p:sldId id="339" r:id="rId4"/>
    <p:sldId id="274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6" r:id="rId22"/>
    <p:sldId id="357" r:id="rId23"/>
    <p:sldId id="358" r:id="rId24"/>
    <p:sldId id="359" r:id="rId25"/>
    <p:sldId id="360" r:id="rId26"/>
    <p:sldId id="361" r:id="rId27"/>
    <p:sldId id="362" r:id="rId28"/>
    <p:sldId id="301" r:id="rId29"/>
    <p:sldId id="302" r:id="rId30"/>
    <p:sldId id="363" r:id="rId31"/>
    <p:sldId id="305" r:id="rId32"/>
    <p:sldId id="364" r:id="rId33"/>
    <p:sldId id="365" r:id="rId34"/>
    <p:sldId id="366" r:id="rId35"/>
    <p:sldId id="367" r:id="rId36"/>
    <p:sldId id="314" r:id="rId37"/>
    <p:sldId id="316" r:id="rId38"/>
    <p:sldId id="318" r:id="rId39"/>
    <p:sldId id="319" r:id="rId40"/>
    <p:sldId id="320" r:id="rId41"/>
    <p:sldId id="321" r:id="rId42"/>
    <p:sldId id="322" r:id="rId43"/>
    <p:sldId id="324" r:id="rId44"/>
    <p:sldId id="325" r:id="rId45"/>
    <p:sldId id="326" r:id="rId46"/>
    <p:sldId id="327" r:id="rId47"/>
    <p:sldId id="328" r:id="rId48"/>
    <p:sldId id="329" r:id="rId49"/>
    <p:sldId id="330" r:id="rId50"/>
    <p:sldId id="331" r:id="rId51"/>
    <p:sldId id="332" r:id="rId52"/>
    <p:sldId id="335" r:id="rId53"/>
    <p:sldId id="337" r:id="rId54"/>
    <p:sldId id="338" r:id="rId55"/>
    <p:sldId id="368" r:id="rId56"/>
    <p:sldId id="369" r:id="rId57"/>
    <p:sldId id="370" r:id="rId5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4"/>
  </p:normalViewPr>
  <p:slideViewPr>
    <p:cSldViewPr>
      <p:cViewPr>
        <p:scale>
          <a:sx n="78" d="100"/>
          <a:sy n="78" d="100"/>
        </p:scale>
        <p:origin x="-102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B274F3B-CAA6-354C-8E99-5FBCBB6F1871}" type="datetimeFigureOut">
              <a:rPr lang="en-US"/>
              <a:pPr>
                <a:defRPr/>
              </a:pPr>
              <a:t>1/16/2019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7938BB4-12CC-E24C-9FBC-6F223F51C5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110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C704528-4BDF-5542-A717-50740C565DD9}" type="datetimeFigureOut">
              <a:rPr lang="en-US"/>
              <a:pPr>
                <a:defRPr/>
              </a:pPr>
              <a:t>1/16/2019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ECC4CFB-CD53-B245-AE88-A849446ED7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18667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07852-FF54-E644-B93A-5A5305A60F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821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F6D06-B6C0-E64A-A7F7-A4C306A0A2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043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3728" y="274638"/>
            <a:ext cx="6563072" cy="1143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3728" y="1600200"/>
            <a:ext cx="656307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MY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ABC32-DE75-9247-B592-82FF8B3384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124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0C963-0AC9-DA48-8ED7-2CE1EB9EA9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375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6779096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5AA0F-51AB-6345-B0AA-EC27336BB1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945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274638"/>
            <a:ext cx="6707088" cy="1143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MY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13DA77-3DC2-7C4A-9AC9-CE53F57856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758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554C1-05BB-CD4B-8D0D-97157A871A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415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B9516-F7F0-A545-8672-055E72E257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765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D45D67-604F-6A46-9B9B-520FEC62C1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466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1720" y="274638"/>
            <a:ext cx="663508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3BEB7-96CF-5740-9B2A-4F292D7920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38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08813" y="649287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fld id="{27AAD028-1EC4-844F-9963-2F934663CE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908175" y="476250"/>
            <a:ext cx="66294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08175" y="1600200"/>
            <a:ext cx="6778625" cy="444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29" name="Picture 11"/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5400"/>
            <a:ext cx="9217026" cy="690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4"/>
          <p:cNvSpPr txBox="1">
            <a:spLocks/>
          </p:cNvSpPr>
          <p:nvPr/>
        </p:nvSpPr>
        <p:spPr bwMode="auto">
          <a:xfrm>
            <a:off x="2124075" y="274638"/>
            <a:ext cx="5400253" cy="85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n-US" sz="2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SCSI 1013: Discrete Structure</a:t>
            </a: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11560" y="1556792"/>
            <a:ext cx="7772400" cy="1296145"/>
          </a:xfrm>
          <a:extLst/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4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CHAPTER 6</a:t>
            </a:r>
            <a:endParaRPr lang="en-MY" sz="4800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44196" y="3235375"/>
            <a:ext cx="745588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MY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FINITE AUTOMATA</a:t>
            </a:r>
            <a:endParaRPr lang="en-MY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2555776" y="6186790"/>
            <a:ext cx="44640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2018/2019 – Sem. 1 </a:t>
            </a:r>
            <a:r>
              <a:rPr lang="en-US" sz="16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628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3</a:t>
            </a:r>
            <a:endParaRPr lang="en-US" dirty="0"/>
          </a:p>
        </p:txBody>
      </p:sp>
      <p:sp>
        <p:nvSpPr>
          <p:cNvPr id="23554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A8D45CF-4C3C-DA4D-869F-181F60EA31F2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10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23555" name="Picture 2" descr="Screen Shot 2013-12-04 at 11.29.5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1604963"/>
            <a:ext cx="8039100" cy="412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4</a:t>
            </a:r>
            <a:endParaRPr lang="en-US" dirty="0"/>
          </a:p>
        </p:txBody>
      </p:sp>
      <p:sp>
        <p:nvSpPr>
          <p:cNvPr id="24578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AE58E92F-0A58-8F43-9178-C270BADC9689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11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24579" name="Picture 2" descr="Screen Shot 2013-12-05 at 12.35.2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" y="1733550"/>
            <a:ext cx="75565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5</a:t>
            </a:r>
            <a:endParaRPr lang="en-US" dirty="0"/>
          </a:p>
        </p:txBody>
      </p:sp>
      <p:sp>
        <p:nvSpPr>
          <p:cNvPr id="25602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AB475FD5-5725-9F42-AC72-2B4917C34222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12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25603" name="Picture 3" descr="Screen Shot 2013-12-05 at 12.36.2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546225"/>
            <a:ext cx="75819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5940425" y="4221163"/>
            <a:ext cx="1584325" cy="6477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940425" y="4868863"/>
            <a:ext cx="1584325" cy="6477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940425" y="5516563"/>
            <a:ext cx="1584325" cy="64928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5 </a:t>
            </a:r>
            <a:r>
              <a:rPr lang="en-US" sz="2000" dirty="0"/>
              <a:t>(cont.)</a:t>
            </a:r>
          </a:p>
        </p:txBody>
      </p:sp>
      <p:sp>
        <p:nvSpPr>
          <p:cNvPr id="26626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2213C9A9-9A57-ED4E-8D8C-61BFB6B1E748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13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26627" name="Picture 2" descr="Screen Shot 2013-12-05 at 12.41.5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25538"/>
            <a:ext cx="6692900" cy="383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5508625" y="3573463"/>
            <a:ext cx="1584325" cy="6477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6629" name="Picture 5" descr="Screen Shot 2013-12-05 at 12.43.05 PM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4398963"/>
            <a:ext cx="2447925" cy="21256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6516688" y="4437063"/>
            <a:ext cx="2447925" cy="201612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5 </a:t>
            </a:r>
            <a:r>
              <a:rPr lang="en-US" sz="1600" dirty="0"/>
              <a:t>(cont.)</a:t>
            </a:r>
          </a:p>
        </p:txBody>
      </p:sp>
      <p:sp>
        <p:nvSpPr>
          <p:cNvPr id="27650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A70C05D8-F05C-E84A-A746-396477FC7C4A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14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27651" name="Picture 3" descr="Screen Shot 2013-12-05 at 12.44.4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800" y="2235200"/>
            <a:ext cx="6743700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5 - Solution</a:t>
            </a:r>
            <a:endParaRPr lang="en-US" sz="2000" dirty="0"/>
          </a:p>
        </p:txBody>
      </p:sp>
      <p:sp>
        <p:nvSpPr>
          <p:cNvPr id="28674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12BCE146-B33B-D446-BE31-E0A73E7B39C7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15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28675" name="Picture 2" descr="Screen Shot 2013-12-05 at 12.47.4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1825625"/>
            <a:ext cx="8039100" cy="383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5 – Solution </a:t>
            </a:r>
            <a:r>
              <a:rPr lang="en-US" sz="2000" dirty="0"/>
              <a:t>(cont.)</a:t>
            </a:r>
          </a:p>
        </p:txBody>
      </p:sp>
      <p:sp>
        <p:nvSpPr>
          <p:cNvPr id="29698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DAD35F0B-7828-364D-A993-2251390EB495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16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29699" name="Picture 3" descr="Screen Shot 2013-12-05 at 12.49.0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" y="1881188"/>
            <a:ext cx="7747000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5 – Solution </a:t>
            </a:r>
            <a:r>
              <a:rPr lang="en-US" sz="2000" dirty="0"/>
              <a:t>(cont.)</a:t>
            </a:r>
          </a:p>
        </p:txBody>
      </p:sp>
      <p:sp>
        <p:nvSpPr>
          <p:cNvPr id="30722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1CBB053-7533-0F48-B826-65D5A7B03EB9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17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30723" name="Picture 2" descr="Screen Shot 2013-12-05 at 12.50.0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1511300"/>
            <a:ext cx="7975600" cy="382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5 – Solution </a:t>
            </a:r>
            <a:r>
              <a:rPr lang="en-US" sz="2000" dirty="0"/>
              <a:t>(cont.)</a:t>
            </a:r>
          </a:p>
        </p:txBody>
      </p:sp>
      <p:sp>
        <p:nvSpPr>
          <p:cNvPr id="31746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4A7DB403-9F3B-2B4B-BBFC-BD11B3CF7EA3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18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31747" name="Picture 3" descr="Screen Shot 2013-12-05 at 12.51.1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8" y="1706563"/>
            <a:ext cx="7797800" cy="402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5 – Solution </a:t>
            </a:r>
            <a:r>
              <a:rPr lang="en-US" sz="2000" dirty="0"/>
              <a:t>(cont.)</a:t>
            </a:r>
          </a:p>
        </p:txBody>
      </p:sp>
      <p:sp>
        <p:nvSpPr>
          <p:cNvPr id="32770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2707ADCA-2507-A447-99A4-EA4F8995E34A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19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32771" name="Picture 2" descr="Screen Shot 2013-12-05 at 12.51.5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00" y="1808163"/>
            <a:ext cx="7289800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613" y="333375"/>
            <a:ext cx="6980237" cy="6461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sz="3600" dirty="0"/>
              <a:t>Deterministic Finite Automata (DFA)</a:t>
            </a:r>
          </a:p>
        </p:txBody>
      </p:sp>
      <p:pic>
        <p:nvPicPr>
          <p:cNvPr id="15362" name="Picture 2" descr="Screen Shot 2013-12-04 at 10.13.0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1268413"/>
            <a:ext cx="79248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Screen Shot 2013-12-04 at 10.13.43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" y="4441825"/>
            <a:ext cx="7391400" cy="208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BA516EE1-CC91-7E4F-99DE-158C8A06C69A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2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6</a:t>
            </a:r>
            <a:endParaRPr lang="en-US" sz="2000" dirty="0"/>
          </a:p>
        </p:txBody>
      </p:sp>
      <p:sp>
        <p:nvSpPr>
          <p:cNvPr id="33794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3B67D6BC-9796-1740-A55D-F8E32CC3F73A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20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33795" name="Picture 3" descr="Screen Shot 2013-12-05 at 12.52.4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" y="1752600"/>
            <a:ext cx="74295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6 - Solution</a:t>
            </a:r>
            <a:endParaRPr lang="en-US" sz="2000" dirty="0"/>
          </a:p>
        </p:txBody>
      </p:sp>
      <p:sp>
        <p:nvSpPr>
          <p:cNvPr id="34818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3AAF954B-9F74-1349-9292-170F6B9948A3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21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34819" name="Picture 2" descr="Screen Shot 2013-12-05 at 12.53.3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" y="1706563"/>
            <a:ext cx="7569200" cy="402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6 – Solution </a:t>
            </a:r>
            <a:r>
              <a:rPr lang="en-US" sz="2000" dirty="0"/>
              <a:t>(cont.)</a:t>
            </a:r>
          </a:p>
        </p:txBody>
      </p:sp>
      <p:sp>
        <p:nvSpPr>
          <p:cNvPr id="35842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6F1574A5-A43F-5A45-800E-40909C12FE2B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22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35843" name="Picture 3" descr="Screen Shot 2013-12-05 at 12.54.3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808163"/>
            <a:ext cx="5969000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6 – Solution </a:t>
            </a:r>
            <a:r>
              <a:rPr lang="en-US" sz="2000" dirty="0"/>
              <a:t>(cont.)</a:t>
            </a:r>
          </a:p>
        </p:txBody>
      </p:sp>
      <p:sp>
        <p:nvSpPr>
          <p:cNvPr id="36866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CB740044-7A75-1F4C-A50E-3E360E48CFAD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23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36867" name="Picture 2" descr="Screen Shot 2013-12-05 at 12.55.0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860550"/>
            <a:ext cx="4991100" cy="408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6 – Solution </a:t>
            </a:r>
            <a:r>
              <a:rPr lang="en-US" sz="2000" dirty="0"/>
              <a:t>(cont.)</a:t>
            </a:r>
          </a:p>
        </p:txBody>
      </p:sp>
      <p:sp>
        <p:nvSpPr>
          <p:cNvPr id="37890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2033542D-5811-0E47-A71F-BF4E1E8AC5D1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24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37891" name="TextBox 14"/>
          <p:cNvSpPr txBox="1">
            <a:spLocks noChangeArrowheads="1"/>
          </p:cNvSpPr>
          <p:nvPr/>
        </p:nvSpPr>
        <p:spPr bwMode="auto">
          <a:xfrm>
            <a:off x="971550" y="1773238"/>
            <a:ext cx="3740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latin typeface="Century Gothic" charset="0"/>
                <a:cs typeface="Century Gothic" charset="0"/>
              </a:rPr>
              <a:t>State transition diagram</a:t>
            </a:r>
          </a:p>
        </p:txBody>
      </p:sp>
      <p:pic>
        <p:nvPicPr>
          <p:cNvPr id="37892" name="Picture 15" descr="Screen Shot 2014-11-30 at 4.08.16 P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725" y="2424113"/>
            <a:ext cx="4795838" cy="366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Exercise 1</a:t>
            </a:r>
            <a:endParaRPr lang="en-US" sz="2000" dirty="0"/>
          </a:p>
        </p:txBody>
      </p:sp>
      <p:sp>
        <p:nvSpPr>
          <p:cNvPr id="38914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1673294-6F3F-EA4B-A906-FB2C2150F401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25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38915" name="Picture 2" descr="Screen Shot 2013-12-05 at 12.56.4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96975"/>
            <a:ext cx="6911975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4" descr="Screen Shot 2013-12-05 at 12.57.3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437063"/>
            <a:ext cx="5153025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Exercise 2</a:t>
            </a:r>
            <a:endParaRPr lang="en-US" sz="2000" dirty="0"/>
          </a:p>
        </p:txBody>
      </p:sp>
      <p:sp>
        <p:nvSpPr>
          <p:cNvPr id="39938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8499B709-5183-5A47-98E7-0EF03FECB8A4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26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39939" name="Picture 3" descr="Screen Shot 2013-12-05 at 12.58.4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462088"/>
            <a:ext cx="7124700" cy="455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Exercise 3</a:t>
            </a:r>
            <a:endParaRPr lang="en-US" sz="2000" dirty="0"/>
          </a:p>
        </p:txBody>
      </p:sp>
      <p:sp>
        <p:nvSpPr>
          <p:cNvPr id="40962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EF96E2B1-6566-814E-8674-57C0C26214C8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27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40963" name="Picture 2" descr="Screen Shot 2013-12-05 at 12.59.5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557338"/>
            <a:ext cx="66929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6" y="3250685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solidFill>
                  <a:srgbClr val="FF0000"/>
                </a:solidFill>
              </a:rPr>
              <a:t>Solution:</a:t>
            </a:r>
            <a:endParaRPr lang="en-US" b="1">
              <a:solidFill>
                <a:srgbClr val="FF0000"/>
              </a:solidFill>
            </a:endParaRPr>
          </a:p>
        </p:txBody>
      </p:sp>
      <p:grpSp>
        <p:nvGrpSpPr>
          <p:cNvPr id="40974" name="Group 40973"/>
          <p:cNvGrpSpPr/>
          <p:nvPr/>
        </p:nvGrpSpPr>
        <p:grpSpPr>
          <a:xfrm>
            <a:off x="827584" y="3717032"/>
            <a:ext cx="5746987" cy="1839978"/>
            <a:chOff x="827584" y="3717032"/>
            <a:chExt cx="5746987" cy="1839978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827584" y="4581128"/>
              <a:ext cx="504056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/>
            <p:cNvSpPr/>
            <p:nvPr/>
          </p:nvSpPr>
          <p:spPr>
            <a:xfrm>
              <a:off x="1331640" y="4293096"/>
              <a:ext cx="576064" cy="576064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FF0000"/>
                  </a:solidFill>
                </a:rPr>
                <a:t>q</a:t>
              </a:r>
              <a:r>
                <a:rPr lang="en-US" baseline="-25000" dirty="0" smtClean="0">
                  <a:solidFill>
                    <a:srgbClr val="FF0000"/>
                  </a:solidFill>
                </a:rPr>
                <a:t>0</a:t>
              </a:r>
              <a:endParaRPr lang="en-US" baseline="-25000" dirty="0">
                <a:solidFill>
                  <a:srgbClr val="FF0000"/>
                </a:solidFill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2375756" y="4304579"/>
              <a:ext cx="576064" cy="576064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FF0000"/>
                  </a:solidFill>
                </a:rPr>
                <a:t>q</a:t>
              </a:r>
              <a:r>
                <a:rPr lang="en-US" baseline="-25000" dirty="0" smtClean="0">
                  <a:solidFill>
                    <a:srgbClr val="FF0000"/>
                  </a:solidFill>
                </a:rPr>
                <a:t>1</a:t>
              </a:r>
              <a:endParaRPr lang="en-US" baseline="-25000" dirty="0">
                <a:solidFill>
                  <a:srgbClr val="FF0000"/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3545886" y="4304579"/>
              <a:ext cx="576064" cy="576064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FF0000"/>
                  </a:solidFill>
                </a:rPr>
                <a:t>q</a:t>
              </a:r>
              <a:r>
                <a:rPr lang="en-US" baseline="-25000" dirty="0" smtClean="0">
                  <a:solidFill>
                    <a:srgbClr val="FF0000"/>
                  </a:solidFill>
                </a:rPr>
                <a:t>2</a:t>
              </a:r>
              <a:endParaRPr lang="en-US" baseline="-25000" dirty="0">
                <a:solidFill>
                  <a:srgbClr val="FF0000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4716016" y="4304579"/>
              <a:ext cx="576064" cy="576064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FF0000"/>
                  </a:solidFill>
                </a:rPr>
                <a:t>q</a:t>
              </a:r>
              <a:r>
                <a:rPr lang="en-US" baseline="-25000" dirty="0">
                  <a:solidFill>
                    <a:srgbClr val="FF0000"/>
                  </a:solidFill>
                </a:rPr>
                <a:t>3</a:t>
              </a:r>
            </a:p>
          </p:txBody>
        </p:sp>
        <p:sp>
          <p:nvSpPr>
            <p:cNvPr id="15" name="Oval 14"/>
            <p:cNvSpPr/>
            <p:nvPr/>
          </p:nvSpPr>
          <p:spPr>
            <a:xfrm>
              <a:off x="5886146" y="4304997"/>
              <a:ext cx="576064" cy="576064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FF0000"/>
                  </a:solidFill>
                </a:rPr>
                <a:t>q</a:t>
              </a:r>
              <a:r>
                <a:rPr lang="en-US" baseline="-25000" dirty="0">
                  <a:solidFill>
                    <a:srgbClr val="FF0000"/>
                  </a:solidFill>
                </a:rPr>
                <a:t>4</a:t>
              </a:r>
            </a:p>
          </p:txBody>
        </p:sp>
        <p:cxnSp>
          <p:nvCxnSpPr>
            <p:cNvPr id="11" name="Straight Arrow Connector 10"/>
            <p:cNvCxnSpPr>
              <a:stCxn id="9" idx="6"/>
              <a:endCxn id="12" idx="2"/>
            </p:cNvCxnSpPr>
            <p:nvPr/>
          </p:nvCxnSpPr>
          <p:spPr>
            <a:xfrm>
              <a:off x="1907704" y="4581128"/>
              <a:ext cx="468052" cy="1148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>
              <a:endCxn id="13" idx="2"/>
            </p:cNvCxnSpPr>
            <p:nvPr/>
          </p:nvCxnSpPr>
          <p:spPr>
            <a:xfrm>
              <a:off x="2951820" y="4592611"/>
              <a:ext cx="59406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>
              <a:endCxn id="14" idx="2"/>
            </p:cNvCxnSpPr>
            <p:nvPr/>
          </p:nvCxnSpPr>
          <p:spPr>
            <a:xfrm>
              <a:off x="4137107" y="4581128"/>
              <a:ext cx="578909" cy="1148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1979712" y="422108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</a:t>
              </a:r>
              <a:endParaRPr lang="en-US" dirty="0"/>
            </a:p>
          </p:txBody>
        </p:sp>
        <p:cxnSp>
          <p:nvCxnSpPr>
            <p:cNvPr id="27" name="Curved Connector 26"/>
            <p:cNvCxnSpPr>
              <a:stCxn id="9" idx="4"/>
              <a:endCxn id="14" idx="4"/>
            </p:cNvCxnSpPr>
            <p:nvPr/>
          </p:nvCxnSpPr>
          <p:spPr>
            <a:xfrm rot="16200000" flipH="1">
              <a:off x="3306119" y="3182713"/>
              <a:ext cx="11483" cy="3384376"/>
            </a:xfrm>
            <a:prstGeom prst="curvedConnector3">
              <a:avLst>
                <a:gd name="adj1" fmla="val 4864443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3190194" y="479715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118186" y="428380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cxnSp>
          <p:nvCxnSpPr>
            <p:cNvPr id="29" name="Curved Connector 28"/>
            <p:cNvCxnSpPr>
              <a:stCxn id="12" idx="4"/>
              <a:endCxn id="14" idx="3"/>
            </p:cNvCxnSpPr>
            <p:nvPr/>
          </p:nvCxnSpPr>
          <p:spPr>
            <a:xfrm rot="5400000" flipH="1" flipV="1">
              <a:off x="3689901" y="3770166"/>
              <a:ext cx="84363" cy="2136591"/>
            </a:xfrm>
            <a:prstGeom prst="curvedConnector3">
              <a:avLst>
                <a:gd name="adj1" fmla="val -270972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2182082" y="500388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270314" y="429309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cxnSp>
          <p:nvCxnSpPr>
            <p:cNvPr id="40966" name="Curved Connector 40965"/>
            <p:cNvCxnSpPr>
              <a:stCxn id="13" idx="0"/>
              <a:endCxn id="40967" idx="0"/>
            </p:cNvCxnSpPr>
            <p:nvPr/>
          </p:nvCxnSpPr>
          <p:spPr>
            <a:xfrm rot="5400000" flipH="1" flipV="1">
              <a:off x="4967891" y="3087116"/>
              <a:ext cx="83491" cy="2351436"/>
            </a:xfrm>
            <a:prstGeom prst="curvedConnector3">
              <a:avLst>
                <a:gd name="adj1" fmla="val 373802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4918386" y="371703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40967" name="Oval 40966"/>
            <p:cNvSpPr/>
            <p:nvPr/>
          </p:nvSpPr>
          <p:spPr>
            <a:xfrm>
              <a:off x="5796136" y="4221088"/>
              <a:ext cx="778435" cy="78279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971" name="Curved Connector 40970"/>
            <p:cNvCxnSpPr>
              <a:stCxn id="40967" idx="4"/>
              <a:endCxn id="14" idx="5"/>
            </p:cNvCxnSpPr>
            <p:nvPr/>
          </p:nvCxnSpPr>
          <p:spPr>
            <a:xfrm rot="5400000" flipH="1">
              <a:off x="5592734" y="4411264"/>
              <a:ext cx="207604" cy="977637"/>
            </a:xfrm>
            <a:prstGeom prst="curvedConnector3">
              <a:avLst>
                <a:gd name="adj1" fmla="val -110113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/>
            <p:cNvSpPr txBox="1"/>
            <p:nvPr/>
          </p:nvSpPr>
          <p:spPr>
            <a:xfrm>
              <a:off x="5645293" y="5187678"/>
              <a:ext cx="4764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0,1</a:t>
              </a:r>
              <a:endParaRPr lang="en-US" dirty="0"/>
            </a:p>
          </p:txBody>
        </p:sp>
        <p:cxnSp>
          <p:nvCxnSpPr>
            <p:cNvPr id="40973" name="Curved Connector 40972"/>
            <p:cNvCxnSpPr>
              <a:stCxn id="14" idx="6"/>
              <a:endCxn id="14" idx="2"/>
            </p:cNvCxnSpPr>
            <p:nvPr/>
          </p:nvCxnSpPr>
          <p:spPr>
            <a:xfrm flipH="1">
              <a:off x="4716016" y="4592611"/>
              <a:ext cx="576064" cy="12700"/>
            </a:xfrm>
            <a:prstGeom prst="curvedConnector5">
              <a:avLst>
                <a:gd name="adj1" fmla="val -39683"/>
                <a:gd name="adj2" fmla="val 4067969"/>
                <a:gd name="adj3" fmla="val 139683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/>
            <p:cNvSpPr txBox="1"/>
            <p:nvPr/>
          </p:nvSpPr>
          <p:spPr>
            <a:xfrm>
              <a:off x="4788024" y="5013176"/>
              <a:ext cx="4764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0,1</a:t>
              </a:r>
              <a:endParaRPr lang="en-US" dirty="0"/>
            </a:p>
          </p:txBody>
        </p:sp>
      </p:grpSp>
      <p:sp>
        <p:nvSpPr>
          <p:cNvPr id="40975" name="Rectangle 40974"/>
          <p:cNvSpPr/>
          <p:nvPr/>
        </p:nvSpPr>
        <p:spPr>
          <a:xfrm>
            <a:off x="539750" y="3620017"/>
            <a:ext cx="6692900" cy="225725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409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3" t="16667" r="10938" b="15625"/>
          <a:stretch>
            <a:fillRect/>
          </a:stretch>
        </p:blipFill>
        <p:spPr bwMode="auto">
          <a:xfrm>
            <a:off x="685800" y="1139825"/>
            <a:ext cx="7924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6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BF532267-30C0-F240-B1CC-8BF5135E3DB1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28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9" t="16667" r="6250" b="11458"/>
          <a:stretch>
            <a:fillRect/>
          </a:stretch>
        </p:blipFill>
        <p:spPr bwMode="auto">
          <a:xfrm>
            <a:off x="609600" y="1195388"/>
            <a:ext cx="8001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0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DE4FB1D1-79F6-F648-9CA4-C7B647DD72D6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29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613" y="333375"/>
            <a:ext cx="6980237" cy="6461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sz="3600" dirty="0"/>
              <a:t>Deterministic Finite Automata (DFA)</a:t>
            </a:r>
          </a:p>
        </p:txBody>
      </p:sp>
      <p:pic>
        <p:nvPicPr>
          <p:cNvPr id="16386" name="Picture 4" descr="Screen Shot 2013-12-04 at 10.23.0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268413"/>
            <a:ext cx="7366000" cy="421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Slide Number Placeholder 5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40740178-7A96-E943-89F1-6BFDDD8D8B48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3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16388" name="TextBox 6"/>
          <p:cNvSpPr txBox="1">
            <a:spLocks noChangeArrowheads="1"/>
          </p:cNvSpPr>
          <p:nvPr/>
        </p:nvSpPr>
        <p:spPr bwMode="auto">
          <a:xfrm>
            <a:off x="179388" y="5589588"/>
            <a:ext cx="493553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00FF"/>
                </a:solidFill>
              </a:rPr>
              <a:t>Note: </a:t>
            </a:r>
          </a:p>
          <a:p>
            <a:pPr eaLnBrk="1" hangingPunct="1"/>
            <a:r>
              <a:rPr lang="en-US" sz="1400" b="1"/>
              <a:t>Tuple</a:t>
            </a:r>
            <a:r>
              <a:rPr lang="en-US" sz="1400"/>
              <a:t>: is an ordered list of elements.</a:t>
            </a:r>
          </a:p>
          <a:p>
            <a:pPr eaLnBrk="1" hangingPunct="1"/>
            <a:r>
              <a:rPr lang="en-US" sz="1400"/>
              <a:t>Quintuple: five times as much in size; e.g., </a:t>
            </a:r>
            <a:r>
              <a:rPr lang="en-US" sz="1400">
                <a:latin typeface="Times New Roman" charset="0"/>
                <a:cs typeface="Times New Roman" charset="0"/>
              </a:rPr>
              <a:t>M  = {S, I, O, q</a:t>
            </a:r>
            <a:r>
              <a:rPr lang="en-US" sz="1400" baseline="-25000">
                <a:latin typeface="Times New Roman" charset="0"/>
                <a:cs typeface="Times New Roman" charset="0"/>
              </a:rPr>
              <a:t>0</a:t>
            </a:r>
            <a:r>
              <a:rPr lang="en-US" sz="1400">
                <a:latin typeface="Times New Roman" charset="0"/>
                <a:cs typeface="Times New Roman" charset="0"/>
              </a:rPr>
              <a:t> , f</a:t>
            </a:r>
            <a:r>
              <a:rPr lang="en-US" sz="1400" baseline="-25000">
                <a:latin typeface="Times New Roman" charset="0"/>
                <a:cs typeface="Times New Roman" charset="0"/>
              </a:rPr>
              <a:t>s</a:t>
            </a:r>
            <a:r>
              <a:rPr lang="en-US" sz="1400">
                <a:latin typeface="Times New Roman" charset="0"/>
                <a:cs typeface="Times New Roman" charset="0"/>
              </a:rPr>
              <a:t>}</a:t>
            </a:r>
            <a:r>
              <a:rPr lang="en-US" sz="1400"/>
              <a:t> ; </a:t>
            </a:r>
          </a:p>
          <a:p>
            <a:pPr eaLnBrk="1" hangingPunct="1"/>
            <a:r>
              <a:rPr lang="en-US" sz="1400"/>
              <a:t>sextuple: six time as much in size, e.g., </a:t>
            </a:r>
            <a:r>
              <a:rPr lang="en-US" sz="1400">
                <a:latin typeface="Times New Roman" charset="0"/>
                <a:cs typeface="Times New Roman" charset="0"/>
              </a:rPr>
              <a:t>M  = {S, I, O, q</a:t>
            </a:r>
            <a:r>
              <a:rPr lang="en-US" sz="1400" baseline="-25000">
                <a:latin typeface="Times New Roman" charset="0"/>
                <a:cs typeface="Times New Roman" charset="0"/>
              </a:rPr>
              <a:t>0</a:t>
            </a:r>
            <a:r>
              <a:rPr lang="en-US" sz="1400">
                <a:latin typeface="Times New Roman" charset="0"/>
                <a:cs typeface="Times New Roman" charset="0"/>
              </a:rPr>
              <a:t> , f</a:t>
            </a:r>
            <a:r>
              <a:rPr lang="en-US" sz="1400" baseline="-25000">
                <a:latin typeface="Times New Roman" charset="0"/>
                <a:cs typeface="Times New Roman" charset="0"/>
              </a:rPr>
              <a:t>s</a:t>
            </a:r>
            <a:r>
              <a:rPr lang="en-US" sz="1400">
                <a:latin typeface="Times New Roman" charset="0"/>
                <a:cs typeface="Times New Roman" charset="0"/>
              </a:rPr>
              <a:t> , f</a:t>
            </a:r>
            <a:r>
              <a:rPr lang="en-US" sz="1400" baseline="-25000">
                <a:latin typeface="Times New Roman" charset="0"/>
                <a:cs typeface="Times New Roman" charset="0"/>
              </a:rPr>
              <a:t>0 </a:t>
            </a:r>
            <a:r>
              <a:rPr lang="en-US" sz="1400">
                <a:latin typeface="Times New Roman" charset="0"/>
                <a:cs typeface="Times New Roman" charset="0"/>
              </a:rPr>
              <a:t>}.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1</a:t>
            </a:r>
            <a:endParaRPr lang="en-US" sz="2000" dirty="0"/>
          </a:p>
        </p:txBody>
      </p:sp>
      <p:sp>
        <p:nvSpPr>
          <p:cNvPr id="44034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44465B3-AAE4-B44F-8480-1B737D00420F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30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44035" name="Picture 2" descr="Screen Shot 2013-12-05 at 1.02.3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268413"/>
            <a:ext cx="6121400" cy="282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TextBox 5"/>
          <p:cNvSpPr txBox="1">
            <a:spLocks noChangeArrowheads="1"/>
          </p:cNvSpPr>
          <p:nvPr/>
        </p:nvSpPr>
        <p:spPr bwMode="auto">
          <a:xfrm>
            <a:off x="395288" y="4005263"/>
            <a:ext cx="37115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 sz="2800">
                <a:latin typeface="Century Gothic" charset="0"/>
                <a:cs typeface="Century Gothic" charset="0"/>
              </a:rPr>
              <a:t>The f</a:t>
            </a:r>
            <a:r>
              <a:rPr lang="en-US" sz="2800" baseline="-25000">
                <a:latin typeface="Century Gothic" charset="0"/>
                <a:cs typeface="Century Gothic" charset="0"/>
              </a:rPr>
              <a:t>s </a:t>
            </a:r>
            <a:r>
              <a:rPr lang="en-US" sz="2800">
                <a:latin typeface="Century Gothic" charset="0"/>
                <a:cs typeface="Century Gothic" charset="0"/>
              </a:rPr>
              <a:t>and f</a:t>
            </a:r>
            <a:r>
              <a:rPr lang="en-US" sz="2800" baseline="-25000">
                <a:latin typeface="Century Gothic" charset="0"/>
                <a:cs typeface="Century Gothic" charset="0"/>
              </a:rPr>
              <a:t>0</a:t>
            </a:r>
            <a:r>
              <a:rPr lang="en-US" sz="2800">
                <a:latin typeface="Century Gothic" charset="0"/>
                <a:cs typeface="Century Gothic" charset="0"/>
              </a:rPr>
              <a:t> are =&gt; </a:t>
            </a:r>
          </a:p>
        </p:txBody>
      </p:sp>
      <p:pic>
        <p:nvPicPr>
          <p:cNvPr id="44037" name="Picture 2" descr="Screen Shot 2014-11-30 at 4.14.0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3333750"/>
            <a:ext cx="4373562" cy="311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460FC6CC-EE80-7B4A-9556-EA14983605FC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31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45058" name="Picture 1" descr="Screen Shot 2013-12-05 at 1.05.3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676400"/>
            <a:ext cx="5905500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1 </a:t>
            </a:r>
            <a:r>
              <a:rPr lang="en-US" sz="2000" dirty="0"/>
              <a:t>(cont.)</a:t>
            </a:r>
          </a:p>
        </p:txBody>
      </p:sp>
      <p:sp>
        <p:nvSpPr>
          <p:cNvPr id="45060" name="TextBox 5"/>
          <p:cNvSpPr txBox="1">
            <a:spLocks noChangeArrowheads="1"/>
          </p:cNvSpPr>
          <p:nvPr/>
        </p:nvSpPr>
        <p:spPr bwMode="auto">
          <a:xfrm>
            <a:off x="539750" y="1341438"/>
            <a:ext cx="38528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 sz="2800"/>
              <a:t>The transition diagram:</a:t>
            </a:r>
          </a:p>
        </p:txBody>
      </p:sp>
      <p:pic>
        <p:nvPicPr>
          <p:cNvPr id="45061" name="Picture 2" descr="Screen Shot 2013-12-05 at 1.06.5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221163"/>
            <a:ext cx="6007100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9ED01F57-DE53-334A-B354-D1B3B0FA5C71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32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1 </a:t>
            </a:r>
            <a:r>
              <a:rPr lang="en-US" sz="2000" dirty="0"/>
              <a:t>(cont.)</a:t>
            </a:r>
          </a:p>
        </p:txBody>
      </p:sp>
      <p:pic>
        <p:nvPicPr>
          <p:cNvPr id="46083" name="Picture 3" descr="Screen Shot 2013-12-05 at 1.07.5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" y="1508125"/>
            <a:ext cx="7734300" cy="436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AEF6C42B-FB50-6445-8982-B04BC99317A2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33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2</a:t>
            </a:r>
            <a:endParaRPr lang="en-US" sz="2000" dirty="0"/>
          </a:p>
        </p:txBody>
      </p:sp>
      <p:pic>
        <p:nvPicPr>
          <p:cNvPr id="47107" name="Picture 1" descr="Screen Shot 2013-12-05 at 1.09.0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1196975"/>
            <a:ext cx="7391401" cy="351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2" descr="Screen Shot 2013-12-05 at 1.09.2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2349500"/>
            <a:ext cx="5397500" cy="4000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312EAD2-1D71-4C40-BB52-70AF71A2EBC5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34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2 </a:t>
            </a:r>
            <a:r>
              <a:rPr lang="en-US" dirty="0"/>
              <a:t>(cont.)</a:t>
            </a:r>
          </a:p>
        </p:txBody>
      </p:sp>
      <p:pic>
        <p:nvPicPr>
          <p:cNvPr id="48131" name="Picture 3" descr="Screen Shot 2013-12-05 at 1.10.3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627188"/>
            <a:ext cx="6565900" cy="417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C8C60E4B-03E3-2B42-804E-447B23491061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35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2 </a:t>
            </a:r>
            <a:r>
              <a:rPr lang="en-US" dirty="0"/>
              <a:t>(cont.)</a:t>
            </a:r>
          </a:p>
        </p:txBody>
      </p:sp>
      <p:pic>
        <p:nvPicPr>
          <p:cNvPr id="49155" name="Picture 1" descr="Screen Shot 2013-12-05 at 1.11.4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96975"/>
            <a:ext cx="6997700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1042988" y="2325688"/>
            <a:ext cx="6991350" cy="4056062"/>
            <a:chOff x="1043608" y="2325271"/>
            <a:chExt cx="6990928" cy="4056057"/>
          </a:xfrm>
        </p:grpSpPr>
        <p:pic>
          <p:nvPicPr>
            <p:cNvPr id="49157" name="Picture 2" descr="Screen Shot 2013-12-05 at 1.12.18 P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8" y="2325271"/>
              <a:ext cx="6990928" cy="4056057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1259495" y="5660604"/>
              <a:ext cx="1669949" cy="523874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800" dirty="0"/>
                <a:t>Output : 1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3E860259-EB50-3745-BB9D-784BA9FECAE3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36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3</a:t>
            </a:r>
            <a:endParaRPr lang="en-US" dirty="0"/>
          </a:p>
        </p:txBody>
      </p:sp>
      <p:pic>
        <p:nvPicPr>
          <p:cNvPr id="50179" name="Picture 1" descr="Screen Shot 2013-12-05 at 1.19.2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14425"/>
            <a:ext cx="5905500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Picture 3" descr="Screen Shot 2013-12-05 at 1.19.5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350" y="3357563"/>
            <a:ext cx="4678363" cy="303847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ight Arrow 5"/>
          <p:cNvSpPr/>
          <p:nvPr/>
        </p:nvSpPr>
        <p:spPr>
          <a:xfrm>
            <a:off x="900113" y="4652963"/>
            <a:ext cx="3024187" cy="93662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State transition diagram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8313" y="1095375"/>
            <a:ext cx="7848600" cy="46196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400" dirty="0"/>
              <a:t>Based on the given information, answer the following:</a:t>
            </a:r>
          </a:p>
        </p:txBody>
      </p:sp>
      <p:sp>
        <p:nvSpPr>
          <p:cNvPr id="51202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CA05BF93-4C25-7E47-8075-3497B1D56F17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37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51203" name="Picture 1" descr="Screen Shot 2013-12-05 at 1.16.2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292600"/>
            <a:ext cx="5759450" cy="213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4" name="Picture 3" descr="Screen Shot 2013-12-05 at 1.17.27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557338"/>
            <a:ext cx="6264275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3 </a:t>
            </a:r>
            <a:r>
              <a:rPr lang="en-US" sz="2000" dirty="0"/>
              <a:t>(cont.)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68538" y="334963"/>
            <a:ext cx="6335712" cy="646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3 - Solution</a:t>
            </a:r>
          </a:p>
        </p:txBody>
      </p:sp>
      <p:sp>
        <p:nvSpPr>
          <p:cNvPr id="52226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A5CFE802-56D4-924F-A449-5CB78205C28A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38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52227" name="Picture 1" descr="Screen Shot 2014-11-30 at 4.21.2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3" y="1368425"/>
            <a:ext cx="8124825" cy="486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43213" y="406400"/>
            <a:ext cx="5616575" cy="6461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Solution </a:t>
            </a:r>
            <a:r>
              <a:rPr lang="en-US" sz="2400" dirty="0"/>
              <a:t>(cont.)</a:t>
            </a:r>
          </a:p>
        </p:txBody>
      </p:sp>
      <p:pic>
        <p:nvPicPr>
          <p:cNvPr id="5427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989138"/>
            <a:ext cx="7477125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1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39BE6A99-6D98-274E-8770-01990DEB1A7F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39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53252" name="TextBox 3"/>
          <p:cNvSpPr txBox="1">
            <a:spLocks noChangeArrowheads="1"/>
          </p:cNvSpPr>
          <p:nvPr/>
        </p:nvSpPr>
        <p:spPr bwMode="auto">
          <a:xfrm>
            <a:off x="250825" y="1341438"/>
            <a:ext cx="84947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buFont typeface="Wingdings" charset="0"/>
              <a:buChar char="§"/>
            </a:pPr>
            <a:r>
              <a:rPr lang="en-US">
                <a:solidFill>
                  <a:srgbClr val="0000FF"/>
                </a:solidFill>
                <a:latin typeface="Century Gothic" charset="0"/>
                <a:cs typeface="Century Gothic" charset="0"/>
              </a:rPr>
              <a:t>What is the output string if the input string is </a:t>
            </a:r>
            <a:r>
              <a:rPr lang="en-US" b="1">
                <a:latin typeface="Century Gothic" charset="0"/>
                <a:cs typeface="Century Gothic" charset="0"/>
              </a:rPr>
              <a:t>aaabbbb</a:t>
            </a:r>
            <a:r>
              <a:rPr lang="en-US">
                <a:solidFill>
                  <a:srgbClr val="0000FF"/>
                </a:solidFill>
                <a:latin typeface="Century Gothic" charset="0"/>
                <a:cs typeface="Century Gothic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1</a:t>
            </a:r>
          </a:p>
        </p:txBody>
      </p:sp>
      <p:pic>
        <p:nvPicPr>
          <p:cNvPr id="17410" name="Picture 2" descr="Screen Shot 2013-12-04 at 10.51.5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589088"/>
            <a:ext cx="7035800" cy="443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209ADAB6-02B4-9A46-A8C3-7D02C659C203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4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87625" y="404813"/>
            <a:ext cx="5656263" cy="646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Solution </a:t>
            </a:r>
            <a:r>
              <a:rPr lang="en-US" sz="2400" dirty="0"/>
              <a:t>(cont.)</a:t>
            </a:r>
          </a:p>
        </p:txBody>
      </p:sp>
      <p:pic>
        <p:nvPicPr>
          <p:cNvPr id="5529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2205038"/>
            <a:ext cx="7010400" cy="427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1BDDF957-D9F2-0141-87E4-19FA294B35D3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40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54276" name="TextBox 5"/>
          <p:cNvSpPr txBox="1">
            <a:spLocks noChangeArrowheads="1"/>
          </p:cNvSpPr>
          <p:nvPr/>
        </p:nvSpPr>
        <p:spPr bwMode="auto">
          <a:xfrm>
            <a:off x="250825" y="1341438"/>
            <a:ext cx="84947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buFont typeface="Wingdings" charset="0"/>
              <a:buChar char="§"/>
            </a:pPr>
            <a:r>
              <a:rPr lang="en-US">
                <a:solidFill>
                  <a:srgbClr val="0000FF"/>
                </a:solidFill>
                <a:latin typeface="Century Gothic" charset="0"/>
                <a:cs typeface="Century Gothic" charset="0"/>
              </a:rPr>
              <a:t>What is the output string if the input string is </a:t>
            </a:r>
            <a:r>
              <a:rPr lang="en-US" b="1">
                <a:latin typeface="Century Gothic" charset="0"/>
                <a:cs typeface="Century Gothic" charset="0"/>
              </a:rPr>
              <a:t>bbbaaaa</a:t>
            </a:r>
            <a:r>
              <a:rPr lang="en-US">
                <a:solidFill>
                  <a:srgbClr val="0000FF"/>
                </a:solidFill>
                <a:latin typeface="Century Gothic" charset="0"/>
                <a:cs typeface="Century Gothic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03525" y="404813"/>
            <a:ext cx="5440363" cy="646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Solution </a:t>
            </a:r>
            <a:r>
              <a:rPr lang="en-US" sz="2400" dirty="0"/>
              <a:t>(cont.)</a:t>
            </a:r>
          </a:p>
        </p:txBody>
      </p:sp>
      <p:pic>
        <p:nvPicPr>
          <p:cNvPr id="56323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57400"/>
            <a:ext cx="7275513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B43C6E74-3C46-114F-972C-C3A31D996A4A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41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55300" name="TextBox 5"/>
          <p:cNvSpPr txBox="1">
            <a:spLocks noChangeArrowheads="1"/>
          </p:cNvSpPr>
          <p:nvPr/>
        </p:nvSpPr>
        <p:spPr bwMode="auto">
          <a:xfrm>
            <a:off x="179388" y="1412875"/>
            <a:ext cx="5391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buFont typeface="Wingdings" charset="0"/>
              <a:buChar char="§"/>
            </a:pPr>
            <a:r>
              <a:rPr lang="en-US">
                <a:solidFill>
                  <a:srgbClr val="0000FF"/>
                </a:solidFill>
                <a:latin typeface="Century Gothic" charset="0"/>
                <a:cs typeface="Century Gothic" charset="0"/>
              </a:rPr>
              <a:t>Is the string </a:t>
            </a:r>
            <a:r>
              <a:rPr lang="en-US" b="1">
                <a:latin typeface="Century Gothic" charset="0"/>
                <a:cs typeface="Century Gothic" charset="0"/>
              </a:rPr>
              <a:t>aaa </a:t>
            </a:r>
            <a:r>
              <a:rPr lang="en-US">
                <a:solidFill>
                  <a:srgbClr val="0000FF"/>
                </a:solidFill>
                <a:latin typeface="Century Gothic" charset="0"/>
                <a:cs typeface="Century Gothic" charset="0"/>
              </a:rPr>
              <a:t>accepted by M?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27313" y="333375"/>
            <a:ext cx="5381625" cy="6461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Solution </a:t>
            </a:r>
            <a:r>
              <a:rPr lang="en-US" sz="2400" dirty="0"/>
              <a:t>(cont.)</a:t>
            </a:r>
          </a:p>
        </p:txBody>
      </p:sp>
      <p:sp>
        <p:nvSpPr>
          <p:cNvPr id="56322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B8004E1-850E-5C40-997A-956B6AEA4019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42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56323" name="TextBox 4"/>
          <p:cNvSpPr txBox="1">
            <a:spLocks noChangeArrowheads="1"/>
          </p:cNvSpPr>
          <p:nvPr/>
        </p:nvSpPr>
        <p:spPr bwMode="auto">
          <a:xfrm>
            <a:off x="179388" y="1125538"/>
            <a:ext cx="84248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buFont typeface="Wingdings" charset="0"/>
              <a:buChar char="§"/>
            </a:pPr>
            <a:r>
              <a:rPr lang="en-US">
                <a:solidFill>
                  <a:srgbClr val="0000FF"/>
                </a:solidFill>
                <a:latin typeface="Century Gothic" charset="0"/>
                <a:cs typeface="Century Gothic" charset="0"/>
              </a:rPr>
              <a:t>Which of the strings </a:t>
            </a:r>
            <a:r>
              <a:rPr lang="en-US" b="1">
                <a:latin typeface="Century Gothic" charset="0"/>
                <a:cs typeface="Century Gothic" charset="0"/>
              </a:rPr>
              <a:t>ba, aabbba, bbbb, aaabbbb </a:t>
            </a:r>
            <a:r>
              <a:rPr lang="en-US">
                <a:solidFill>
                  <a:srgbClr val="0000FF"/>
                </a:solidFill>
                <a:latin typeface="Century Gothic" charset="0"/>
                <a:cs typeface="Century Gothic" charset="0"/>
              </a:rPr>
              <a:t>are accepted by M?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9" t="16667" r="6250" b="6250"/>
          <a:stretch>
            <a:fillRect/>
          </a:stretch>
        </p:blipFill>
        <p:spPr bwMode="auto">
          <a:xfrm>
            <a:off x="1403350" y="1960563"/>
            <a:ext cx="6553200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9" t="17708" r="12500" b="6250"/>
          <a:stretch>
            <a:fillRect/>
          </a:stretch>
        </p:blipFill>
        <p:spPr bwMode="auto">
          <a:xfrm>
            <a:off x="827088" y="1095375"/>
            <a:ext cx="7707312" cy="535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6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C3246733-2825-D142-8399-2F6F2B3BB661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43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7708" r="4688" b="6250"/>
          <a:stretch>
            <a:fillRect/>
          </a:stretch>
        </p:blipFill>
        <p:spPr bwMode="auto">
          <a:xfrm>
            <a:off x="611188" y="1087438"/>
            <a:ext cx="7923212" cy="545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0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18261845-1DC1-5540-9AAC-E166D2E7556A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44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16667" r="12500" b="6250"/>
          <a:stretch>
            <a:fillRect/>
          </a:stretch>
        </p:blipFill>
        <p:spPr bwMode="auto">
          <a:xfrm>
            <a:off x="827088" y="1095375"/>
            <a:ext cx="7631112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4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325799BA-5B66-2545-A108-C540691A3DC1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45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7CD000E-2B73-CC44-A499-F73E34F46D8C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46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4</a:t>
            </a:r>
            <a:endParaRPr lang="en-US" dirty="0"/>
          </a:p>
        </p:txBody>
      </p:sp>
      <p:pic>
        <p:nvPicPr>
          <p:cNvPr id="60419" name="Picture 1" descr="Screen Shot 2014-11-30 at 4.29.3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" y="1314450"/>
            <a:ext cx="8661400" cy="506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DC211ABD-6A2A-B440-BA3D-839ABF44B569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47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61442" name="Picture 1" descr="Screen Shot 2014-11-30 at 4.30.1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1360488"/>
            <a:ext cx="8293100" cy="466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/>
          <p:cNvSpPr/>
          <p:nvPr/>
        </p:nvSpPr>
        <p:spPr>
          <a:xfrm>
            <a:off x="539750" y="4508500"/>
            <a:ext cx="7848600" cy="1584325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ECE5636C-0AE2-DD4D-BAB7-522181C8E593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48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413" y="333375"/>
            <a:ext cx="5905500" cy="64611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4 - Solution</a:t>
            </a:r>
            <a:endParaRPr lang="en-US" sz="2000" dirty="0"/>
          </a:p>
        </p:txBody>
      </p:sp>
      <p:sp>
        <p:nvSpPr>
          <p:cNvPr id="62467" name="TextBox 1"/>
          <p:cNvSpPr txBox="1">
            <a:spLocks noChangeArrowheads="1"/>
          </p:cNvSpPr>
          <p:nvPr/>
        </p:nvSpPr>
        <p:spPr bwMode="auto">
          <a:xfrm>
            <a:off x="323850" y="1341438"/>
            <a:ext cx="28813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rgbClr val="0000FF"/>
                </a:solidFill>
                <a:latin typeface="Century Gothic" charset="0"/>
                <a:cs typeface="Century Gothic" charset="0"/>
              </a:rPr>
              <a:t>1. List the states, S:</a:t>
            </a:r>
          </a:p>
        </p:txBody>
      </p:sp>
      <p:pic>
        <p:nvPicPr>
          <p:cNvPr id="62468" name="Picture 2" descr="Screen Shot 2014-11-30 at 4.31.1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133600"/>
            <a:ext cx="5270500" cy="410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E7CC108E-45F6-4A49-A5A6-DDDCC5B1C40B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49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63490" name="TextBox 4"/>
          <p:cNvSpPr txBox="1">
            <a:spLocks noChangeArrowheads="1"/>
          </p:cNvSpPr>
          <p:nvPr/>
        </p:nvSpPr>
        <p:spPr bwMode="auto">
          <a:xfrm>
            <a:off x="323850" y="1341438"/>
            <a:ext cx="38131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rgbClr val="0000FF"/>
                </a:solidFill>
                <a:latin typeface="Century Gothic" charset="0"/>
                <a:cs typeface="Century Gothic" charset="0"/>
              </a:rPr>
              <a:t>2. List the elements of M:</a:t>
            </a:r>
          </a:p>
        </p:txBody>
      </p:sp>
      <p:pic>
        <p:nvPicPr>
          <p:cNvPr id="2" name="Picture 1" descr="Screen Shot 2015-12-01 at 11.25.4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92" y="2072208"/>
            <a:ext cx="4072424" cy="4093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1 </a:t>
            </a:r>
            <a:r>
              <a:rPr lang="en-US" dirty="0"/>
              <a:t>(cont.)</a:t>
            </a:r>
          </a:p>
        </p:txBody>
      </p:sp>
      <p:pic>
        <p:nvPicPr>
          <p:cNvPr id="18434" name="Picture 3" descr="Screen Shot 2013-12-04 at 10.54.4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452563"/>
            <a:ext cx="7353300" cy="427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6AFF3CE6-4ADF-F644-B70C-3323C2668094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5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97ACA125-F608-F64B-88AA-F625673C1BE4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50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64514" name="TextBox 4"/>
          <p:cNvSpPr txBox="1">
            <a:spLocks noChangeArrowheads="1"/>
          </p:cNvSpPr>
          <p:nvPr/>
        </p:nvSpPr>
        <p:spPr bwMode="auto">
          <a:xfrm>
            <a:off x="900113" y="1268413"/>
            <a:ext cx="28654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rgbClr val="0000FF"/>
                </a:solidFill>
                <a:latin typeface="Century Gothic" charset="0"/>
                <a:cs typeface="Century Gothic" charset="0"/>
              </a:rPr>
              <a:t>3. List the f</a:t>
            </a:r>
            <a:r>
              <a:rPr lang="en-US" baseline="-25000">
                <a:solidFill>
                  <a:srgbClr val="0000FF"/>
                </a:solidFill>
                <a:latin typeface="Century Gothic" charset="0"/>
                <a:cs typeface="Century Gothic" charset="0"/>
              </a:rPr>
              <a:t>s</a:t>
            </a:r>
            <a:r>
              <a:rPr lang="en-US">
                <a:solidFill>
                  <a:srgbClr val="0000FF"/>
                </a:solidFill>
                <a:latin typeface="Century Gothic" charset="0"/>
                <a:cs typeface="Century Gothic" charset="0"/>
              </a:rPr>
              <a:t> and f</a:t>
            </a:r>
            <a:r>
              <a:rPr lang="en-US" baseline="-25000">
                <a:solidFill>
                  <a:srgbClr val="0000FF"/>
                </a:solidFill>
                <a:latin typeface="Century Gothic" charset="0"/>
                <a:cs typeface="Century Gothic" charset="0"/>
              </a:rPr>
              <a:t>0</a:t>
            </a:r>
            <a:r>
              <a:rPr lang="en-US">
                <a:solidFill>
                  <a:srgbClr val="0000FF"/>
                </a:solidFill>
                <a:latin typeface="Century Gothic" charset="0"/>
                <a:cs typeface="Century Gothic" charset="0"/>
              </a:rPr>
              <a:t>:</a:t>
            </a:r>
          </a:p>
        </p:txBody>
      </p:sp>
      <p:pic>
        <p:nvPicPr>
          <p:cNvPr id="64515" name="Picture 1" descr="Screen Shot 2014-11-30 at 4.35.0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905000"/>
            <a:ext cx="7385050" cy="461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883D4A71-C92A-FD4A-9164-8BCF5D899A5A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51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65538" name="TextBox 4"/>
          <p:cNvSpPr txBox="1">
            <a:spLocks noChangeArrowheads="1"/>
          </p:cNvSpPr>
          <p:nvPr/>
        </p:nvSpPr>
        <p:spPr bwMode="auto">
          <a:xfrm>
            <a:off x="250825" y="1196975"/>
            <a:ext cx="55102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rgbClr val="0000FF"/>
                </a:solidFill>
                <a:latin typeface="Century Gothic" charset="0"/>
                <a:cs typeface="Century Gothic" charset="0"/>
              </a:rPr>
              <a:t>4. Draw the transition diagram of M:</a:t>
            </a:r>
          </a:p>
        </p:txBody>
      </p:sp>
      <p:pic>
        <p:nvPicPr>
          <p:cNvPr id="65539" name="Picture 1" descr="Screen Shot 2014-11-30 at 4.36.4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916113"/>
            <a:ext cx="7416800" cy="432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49DDFCA3-77F7-D143-99AC-B04D746F5787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52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55875" y="404813"/>
            <a:ext cx="5905500" cy="64611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Exercise </a:t>
            </a:r>
            <a:r>
              <a:rPr lang="en-US" sz="3600" dirty="0" smtClean="0"/>
              <a:t>#1</a:t>
            </a:r>
            <a:endParaRPr lang="en-US" sz="2000" dirty="0"/>
          </a:p>
        </p:txBody>
      </p:sp>
      <p:pic>
        <p:nvPicPr>
          <p:cNvPr id="66563" name="Picture 1" descr="Screen Shot 2014-11-30 at 4.39.4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341438"/>
            <a:ext cx="5111750" cy="286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4" name="Picture 2" descr="Screen Shot 2014-11-30 at 4.40.3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2276475"/>
            <a:ext cx="5203825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0C5872C5-73BB-A54C-BF0B-C2F8B327A861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53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67586" name="Picture 1" descr="Screen Shot 2014-11-30 at 4.41.3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384300"/>
            <a:ext cx="8591550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A641027-D1F1-AF44-AF47-C9EEE217C9CE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54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84438" y="404813"/>
            <a:ext cx="5905500" cy="64611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Exercise </a:t>
            </a:r>
            <a:r>
              <a:rPr lang="en-US" sz="3600" dirty="0" smtClean="0"/>
              <a:t>#2</a:t>
            </a:r>
            <a:endParaRPr lang="en-US" sz="2000" dirty="0"/>
          </a:p>
        </p:txBody>
      </p:sp>
      <p:pic>
        <p:nvPicPr>
          <p:cNvPr id="3" name="Picture 2" descr="Screen Shot 2015-12-01 at 11.30.45 A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6852"/>
            <a:ext cx="8172400" cy="5137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E554C1-05BB-CD4B-8D0D-97157A871AA5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  <p:pic>
        <p:nvPicPr>
          <p:cNvPr id="3" name="Picture 2" descr="Screen Shot 2015-12-01 at 11.34.07 A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02489"/>
            <a:ext cx="7704856" cy="52508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84438" y="404813"/>
            <a:ext cx="5905500" cy="64611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Exercise </a:t>
            </a:r>
            <a:r>
              <a:rPr lang="en-US" sz="3600" dirty="0" smtClean="0"/>
              <a:t>#3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4540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E554C1-05BB-CD4B-8D0D-97157A871AA5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67744" y="118592"/>
            <a:ext cx="5905500" cy="64611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Exercise </a:t>
            </a:r>
            <a:r>
              <a:rPr lang="en-US" sz="3600" dirty="0" smtClean="0"/>
              <a:t>#4</a:t>
            </a:r>
            <a:endParaRPr lang="en-US" sz="2000" dirty="0"/>
          </a:p>
        </p:txBody>
      </p:sp>
      <p:pic>
        <p:nvPicPr>
          <p:cNvPr id="5" name="Picture 4" descr="Screen Shot 2015-12-01 at 11.38.2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908720"/>
            <a:ext cx="5652120" cy="563717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524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E554C1-05BB-CD4B-8D0D-97157A871AA5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  <p:pic>
        <p:nvPicPr>
          <p:cNvPr id="6" name="Picture 5" descr="Screen Shot 2015-12-01 at 11.40.1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1700808"/>
            <a:ext cx="8020491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0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1 </a:t>
            </a:r>
            <a:r>
              <a:rPr lang="en-US" dirty="0"/>
              <a:t>(cont.)</a:t>
            </a:r>
          </a:p>
        </p:txBody>
      </p:sp>
      <p:pic>
        <p:nvPicPr>
          <p:cNvPr id="19458" name="Picture 2" descr="Screen Shot 2013-12-04 at 10.58.1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358900"/>
            <a:ext cx="6629400" cy="412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Callout 1 5"/>
          <p:cNvSpPr/>
          <p:nvPr/>
        </p:nvSpPr>
        <p:spPr>
          <a:xfrm>
            <a:off x="1062038" y="4652963"/>
            <a:ext cx="2286000" cy="1447800"/>
          </a:xfrm>
          <a:prstGeom prst="borderCallout1">
            <a:avLst>
              <a:gd name="adj1" fmla="val -2678"/>
              <a:gd name="adj2" fmla="val 50715"/>
              <a:gd name="adj3" fmla="val -68578"/>
              <a:gd name="adj4" fmla="val 91826"/>
            </a:avLst>
          </a:prstGeom>
          <a:ln w="28575" cmpd="sng">
            <a:tailEnd type="arrow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/>
              <a:t>Initial state with incoming unlabeled arrow not originating from any vertex</a:t>
            </a:r>
          </a:p>
        </p:txBody>
      </p:sp>
      <p:sp>
        <p:nvSpPr>
          <p:cNvPr id="7" name="Line Callout 1 6"/>
          <p:cNvSpPr/>
          <p:nvPr/>
        </p:nvSpPr>
        <p:spPr>
          <a:xfrm>
            <a:off x="5435600" y="5157788"/>
            <a:ext cx="2286000" cy="785812"/>
          </a:xfrm>
          <a:prstGeom prst="borderCallout1">
            <a:avLst>
              <a:gd name="adj1" fmla="val 46132"/>
              <a:gd name="adj2" fmla="val -2618"/>
              <a:gd name="adj3" fmla="val 12499"/>
              <a:gd name="adj4" fmla="val -19286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chemeClr val="tx1"/>
                </a:solidFill>
              </a:rPr>
              <a:t>Final state with a double circle</a:t>
            </a:r>
          </a:p>
        </p:txBody>
      </p:sp>
      <p:sp>
        <p:nvSpPr>
          <p:cNvPr id="8" name="Rectangle 7"/>
          <p:cNvSpPr/>
          <p:nvPr/>
        </p:nvSpPr>
        <p:spPr>
          <a:xfrm>
            <a:off x="6804025" y="2060575"/>
            <a:ext cx="2232025" cy="12239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000000"/>
                </a:solidFill>
              </a:rPr>
              <a:t>Each state represented by a small circle labeled with the state</a:t>
            </a:r>
          </a:p>
        </p:txBody>
      </p:sp>
      <p:sp>
        <p:nvSpPr>
          <p:cNvPr id="19462" name="TextBox 11"/>
          <p:cNvSpPr txBox="1">
            <a:spLocks noChangeArrowheads="1"/>
          </p:cNvSpPr>
          <p:nvPr/>
        </p:nvSpPr>
        <p:spPr bwMode="auto">
          <a:xfrm>
            <a:off x="1187450" y="1412875"/>
            <a:ext cx="5626100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/>
              <a:t>The </a:t>
            </a:r>
            <a:r>
              <a:rPr lang="en-US" sz="2800" b="1"/>
              <a:t>transition diagram</a:t>
            </a:r>
            <a:r>
              <a:rPr lang="en-US" sz="2800"/>
              <a:t> of this DFA is, </a:t>
            </a:r>
          </a:p>
        </p:txBody>
      </p:sp>
      <p:sp>
        <p:nvSpPr>
          <p:cNvPr id="19463" name="Slide Number Placeholder 12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9B5FE2DE-3A80-484F-B825-265EEF8F0223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6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2</a:t>
            </a:r>
            <a:endParaRPr lang="en-US" dirty="0"/>
          </a:p>
        </p:txBody>
      </p:sp>
      <p:pic>
        <p:nvPicPr>
          <p:cNvPr id="20482" name="Picture 3" descr="Screen Shot 2013-12-04 at 11.05.2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550988"/>
            <a:ext cx="6781800" cy="447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438A3580-9CE6-0847-AD8B-478A0C8B3B88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7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413" y="404813"/>
            <a:ext cx="5905500" cy="646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Example 2 </a:t>
            </a:r>
            <a:r>
              <a:rPr lang="en-US" dirty="0"/>
              <a:t>(cont.)</a:t>
            </a:r>
          </a:p>
        </p:txBody>
      </p:sp>
      <p:pic>
        <p:nvPicPr>
          <p:cNvPr id="21506" name="Picture 2" descr="Screen Shot 2013-12-04 at 11.07.4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1689100"/>
            <a:ext cx="7937500" cy="347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D6F3983-2CC5-734D-899D-1CDDD3B4D0F6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8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613" y="188913"/>
            <a:ext cx="6696075" cy="10763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200" dirty="0"/>
              <a:t>DFA – with extended transition function for M</a:t>
            </a:r>
          </a:p>
        </p:txBody>
      </p:sp>
      <p:sp>
        <p:nvSpPr>
          <p:cNvPr id="22530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fld id="{F94843E7-C39F-9A44-ABC3-569D5280A004}" type="slidenum">
              <a:rPr lang="en-US" sz="1200">
                <a:solidFill>
                  <a:srgbClr val="898989"/>
                </a:solidFill>
                <a:cs typeface="Arial" charset="0"/>
              </a:rPr>
              <a:pPr eaLnBrk="1" hangingPunct="1"/>
              <a:t>9</a:t>
            </a:fld>
            <a:endParaRPr lang="en-US" sz="120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22531" name="Picture 5" descr="Screen Shot 2013-12-04 at 11.18.5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1844675"/>
            <a:ext cx="7975600" cy="386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</TotalTime>
  <Words>482</Words>
  <Application>Microsoft Office PowerPoint</Application>
  <PresentationFormat>On-screen Show (4:3)</PresentationFormat>
  <Paragraphs>141</Paragraphs>
  <Slides>57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58" baseType="lpstr">
      <vt:lpstr>Office Theme</vt:lpstr>
      <vt:lpstr>CHAPTER 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feddy</dc:creator>
  <cp:lastModifiedBy>User</cp:lastModifiedBy>
  <cp:revision>68</cp:revision>
  <dcterms:created xsi:type="dcterms:W3CDTF">2013-01-02T01:15:37Z</dcterms:created>
  <dcterms:modified xsi:type="dcterms:W3CDTF">2019-01-16T08:27:13Z</dcterms:modified>
</cp:coreProperties>
</file>