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30E3E"/>
    <a:srgbClr val="4472C4"/>
    <a:srgbClr val="E2A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p:scale>
          <a:sx n="75" d="100"/>
          <a:sy n="75" d="100"/>
        </p:scale>
        <p:origin x="222" y="7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01B227-C5DD-42A9-885A-868F9890B7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MY"/>
          </a:p>
        </p:txBody>
      </p:sp>
      <p:sp>
        <p:nvSpPr>
          <p:cNvPr id="3" name="Date Placeholder 2">
            <a:extLst>
              <a:ext uri="{FF2B5EF4-FFF2-40B4-BE49-F238E27FC236}">
                <a16:creationId xmlns:a16="http://schemas.microsoft.com/office/drawing/2014/main" id="{09B4FA1B-0D92-44F8-9D7E-4D924C2E87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CB005FD-FC8B-4FF4-955B-7EA50B8B0663}" type="datetimeFigureOut">
              <a:rPr lang="en-MY"/>
              <a:pPr>
                <a:defRPr/>
              </a:pPr>
              <a:t>29/9/2019</a:t>
            </a:fld>
            <a:endParaRPr lang="en-MY"/>
          </a:p>
        </p:txBody>
      </p:sp>
      <p:sp>
        <p:nvSpPr>
          <p:cNvPr id="4" name="Slide Image Placeholder 3">
            <a:extLst>
              <a:ext uri="{FF2B5EF4-FFF2-40B4-BE49-F238E27FC236}">
                <a16:creationId xmlns:a16="http://schemas.microsoft.com/office/drawing/2014/main" id="{7126FF30-1EDB-4B9A-9004-59CE60D117C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a:extLst>
              <a:ext uri="{FF2B5EF4-FFF2-40B4-BE49-F238E27FC236}">
                <a16:creationId xmlns:a16="http://schemas.microsoft.com/office/drawing/2014/main" id="{38D1CDA5-0683-4ACB-BE1F-D5412D5700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MY" noProof="0"/>
          </a:p>
        </p:txBody>
      </p:sp>
      <p:sp>
        <p:nvSpPr>
          <p:cNvPr id="6" name="Footer Placeholder 5">
            <a:extLst>
              <a:ext uri="{FF2B5EF4-FFF2-40B4-BE49-F238E27FC236}">
                <a16:creationId xmlns:a16="http://schemas.microsoft.com/office/drawing/2014/main" id="{BE0E5E67-C759-4F49-A274-211144B76FA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MY"/>
          </a:p>
        </p:txBody>
      </p:sp>
      <p:sp>
        <p:nvSpPr>
          <p:cNvPr id="7" name="Slide Number Placeholder 6">
            <a:extLst>
              <a:ext uri="{FF2B5EF4-FFF2-40B4-BE49-F238E27FC236}">
                <a16:creationId xmlns:a16="http://schemas.microsoft.com/office/drawing/2014/main" id="{F9E6AEF6-2055-4B1F-9EC0-AB730726BD1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7D76A01-9653-4E88-A0A9-E9EA91B8AD2B}" type="slidenum">
              <a:rPr lang="en-MY"/>
              <a:pPr>
                <a:defRPr/>
              </a:pPr>
              <a:t>‹#›</a:t>
            </a:fld>
            <a:endParaRPr lang="en-MY"/>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000" b="1">
                <a:solidFill>
                  <a:srgbClr val="830E3E"/>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FDD27-DA1F-487E-817E-399ACBA02394}"/>
              </a:ext>
            </a:extLst>
          </p:cNvPr>
          <p:cNvSpPr>
            <a:spLocks noGrp="1"/>
          </p:cNvSpPr>
          <p:nvPr>
            <p:ph type="dt" sz="half" idx="10"/>
          </p:nvPr>
        </p:nvSpPr>
        <p:spPr/>
        <p:txBody>
          <a:bodyPr/>
          <a:lstStyle>
            <a:lvl1pPr>
              <a:defRPr/>
            </a:lvl1pPr>
          </a:lstStyle>
          <a:p>
            <a:pPr>
              <a:defRPr/>
            </a:pPr>
            <a:fld id="{1591EDBD-682C-4676-B5AE-027580863C90}" type="datetime5">
              <a:rPr lang="en-US" smtClean="0"/>
              <a:t>29-Sep-19</a:t>
            </a:fld>
            <a:endParaRPr lang="en-US"/>
          </a:p>
        </p:txBody>
      </p:sp>
      <p:sp>
        <p:nvSpPr>
          <p:cNvPr id="5" name="Footer Placeholder 4">
            <a:extLst>
              <a:ext uri="{FF2B5EF4-FFF2-40B4-BE49-F238E27FC236}">
                <a16:creationId xmlns:a16="http://schemas.microsoft.com/office/drawing/2014/main" id="{7D5D98ED-FDF2-4B39-88F6-5187562EE0F0}"/>
              </a:ext>
            </a:extLst>
          </p:cNvPr>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Entity Relationship Modeling</a:t>
            </a:r>
            <a:endParaRPr lang="en-US" dirty="0"/>
          </a:p>
        </p:txBody>
      </p:sp>
      <p:sp>
        <p:nvSpPr>
          <p:cNvPr id="6" name="Slide Number Placeholder 5">
            <a:extLst>
              <a:ext uri="{FF2B5EF4-FFF2-40B4-BE49-F238E27FC236}">
                <a16:creationId xmlns:a16="http://schemas.microsoft.com/office/drawing/2014/main" id="{7E1487A3-A2D5-4F63-A954-9D3C2243DCB2}"/>
              </a:ext>
            </a:extLst>
          </p:cNvPr>
          <p:cNvSpPr>
            <a:spLocks noGrp="1"/>
          </p:cNvSpPr>
          <p:nvPr>
            <p:ph type="sldNum" sz="quarter" idx="12"/>
          </p:nvPr>
        </p:nvSpPr>
        <p:spPr/>
        <p:txBody>
          <a:bodyPr/>
          <a:lstStyle>
            <a:lvl1pPr>
              <a:defRPr/>
            </a:lvl1pPr>
          </a:lstStyle>
          <a:p>
            <a:pPr>
              <a:defRPr/>
            </a:pPr>
            <a:fld id="{A5D02A6F-F68E-42AE-AE2F-753F71817D84}" type="slidenum">
              <a:rPr lang="en-US"/>
              <a:pPr>
                <a:defRPr/>
              </a:pPr>
              <a:t>‹#›</a:t>
            </a:fld>
            <a:endParaRPr lang="en-US" dirty="0"/>
          </a:p>
        </p:txBody>
      </p:sp>
    </p:spTree>
    <p:extLst>
      <p:ext uri="{BB962C8B-B14F-4D97-AF65-F5344CB8AC3E}">
        <p14:creationId xmlns:p14="http://schemas.microsoft.com/office/powerpoint/2010/main" val="262649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82624F-2133-4FB1-B246-F7DD5614A25B}"/>
              </a:ext>
            </a:extLst>
          </p:cNvPr>
          <p:cNvSpPr>
            <a:spLocks noGrp="1"/>
          </p:cNvSpPr>
          <p:nvPr>
            <p:ph type="dt" sz="half" idx="10"/>
          </p:nvPr>
        </p:nvSpPr>
        <p:spPr/>
        <p:txBody>
          <a:bodyPr/>
          <a:lstStyle>
            <a:lvl1pPr>
              <a:defRPr/>
            </a:lvl1pPr>
          </a:lstStyle>
          <a:p>
            <a:pPr>
              <a:defRPr/>
            </a:pPr>
            <a:fld id="{93C8DC06-272D-450D-906A-95CFBFB53BBA}" type="datetime5">
              <a:rPr lang="en-US" smtClean="0"/>
              <a:t>29-Sep-19</a:t>
            </a:fld>
            <a:endParaRPr lang="en-US"/>
          </a:p>
        </p:txBody>
      </p:sp>
      <p:sp>
        <p:nvSpPr>
          <p:cNvPr id="5" name="Footer Placeholder 4">
            <a:extLst>
              <a:ext uri="{FF2B5EF4-FFF2-40B4-BE49-F238E27FC236}">
                <a16:creationId xmlns:a16="http://schemas.microsoft.com/office/drawing/2014/main" id="{E695AE3E-155E-400D-B4B7-8FFF0614B6D3}"/>
              </a:ext>
            </a:extLst>
          </p:cNvPr>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Entity Relationship Modeling</a:t>
            </a:r>
          </a:p>
        </p:txBody>
      </p:sp>
      <p:sp>
        <p:nvSpPr>
          <p:cNvPr id="6" name="Slide Number Placeholder 5">
            <a:extLst>
              <a:ext uri="{FF2B5EF4-FFF2-40B4-BE49-F238E27FC236}">
                <a16:creationId xmlns:a16="http://schemas.microsoft.com/office/drawing/2014/main" id="{D5A51D4B-D698-4153-91A5-0E69E8083A15}"/>
              </a:ext>
            </a:extLst>
          </p:cNvPr>
          <p:cNvSpPr>
            <a:spLocks noGrp="1"/>
          </p:cNvSpPr>
          <p:nvPr>
            <p:ph type="sldNum" sz="quarter" idx="12"/>
          </p:nvPr>
        </p:nvSpPr>
        <p:spPr/>
        <p:txBody>
          <a:bodyPr/>
          <a:lstStyle>
            <a:lvl1pPr>
              <a:defRPr/>
            </a:lvl1pPr>
          </a:lstStyle>
          <a:p>
            <a:pPr>
              <a:defRPr/>
            </a:pPr>
            <a:fld id="{4D04142B-9149-44AD-9D92-D86EB0C2BF77}" type="slidenum">
              <a:rPr lang="en-US"/>
              <a:pPr>
                <a:defRPr/>
              </a:pPr>
              <a:t>‹#›</a:t>
            </a:fld>
            <a:endParaRPr lang="en-US" dirty="0"/>
          </a:p>
        </p:txBody>
      </p:sp>
    </p:spTree>
    <p:extLst>
      <p:ext uri="{BB962C8B-B14F-4D97-AF65-F5344CB8AC3E}">
        <p14:creationId xmlns:p14="http://schemas.microsoft.com/office/powerpoint/2010/main" val="209367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A95F60-B9B9-4574-A727-7CC1432E26CB}"/>
              </a:ext>
            </a:extLst>
          </p:cNvPr>
          <p:cNvSpPr>
            <a:spLocks noGrp="1"/>
          </p:cNvSpPr>
          <p:nvPr>
            <p:ph type="dt" sz="half" idx="10"/>
          </p:nvPr>
        </p:nvSpPr>
        <p:spPr/>
        <p:txBody>
          <a:bodyPr/>
          <a:lstStyle>
            <a:lvl1pPr>
              <a:defRPr/>
            </a:lvl1pPr>
          </a:lstStyle>
          <a:p>
            <a:pPr>
              <a:defRPr/>
            </a:pPr>
            <a:fld id="{CA6A6A79-FF68-4E5D-8DE8-F1CB5557861B}" type="datetime5">
              <a:rPr lang="en-US" smtClean="0"/>
              <a:t>29-Sep-19</a:t>
            </a:fld>
            <a:endParaRPr lang="en-US"/>
          </a:p>
        </p:txBody>
      </p:sp>
      <p:sp>
        <p:nvSpPr>
          <p:cNvPr id="5" name="Footer Placeholder 4">
            <a:extLst>
              <a:ext uri="{FF2B5EF4-FFF2-40B4-BE49-F238E27FC236}">
                <a16:creationId xmlns:a16="http://schemas.microsoft.com/office/drawing/2014/main" id="{2E21E341-8449-4B72-8E7D-BD25BECDBFDF}"/>
              </a:ext>
            </a:extLst>
          </p:cNvPr>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Entity Relationship Modeling</a:t>
            </a:r>
          </a:p>
        </p:txBody>
      </p:sp>
      <p:sp>
        <p:nvSpPr>
          <p:cNvPr id="6" name="Slide Number Placeholder 5">
            <a:extLst>
              <a:ext uri="{FF2B5EF4-FFF2-40B4-BE49-F238E27FC236}">
                <a16:creationId xmlns:a16="http://schemas.microsoft.com/office/drawing/2014/main" id="{F0730A1B-1C21-4568-93F0-80A761706B99}"/>
              </a:ext>
            </a:extLst>
          </p:cNvPr>
          <p:cNvSpPr>
            <a:spLocks noGrp="1"/>
          </p:cNvSpPr>
          <p:nvPr>
            <p:ph type="sldNum" sz="quarter" idx="12"/>
          </p:nvPr>
        </p:nvSpPr>
        <p:spPr/>
        <p:txBody>
          <a:bodyPr/>
          <a:lstStyle>
            <a:lvl1pPr>
              <a:defRPr/>
            </a:lvl1pPr>
          </a:lstStyle>
          <a:p>
            <a:pPr>
              <a:defRPr/>
            </a:pPr>
            <a:fld id="{5631EE60-E854-4E7C-BF7C-54A65C2A0E64}" type="slidenum">
              <a:rPr lang="en-US"/>
              <a:pPr>
                <a:defRPr/>
              </a:pPr>
              <a:t>‹#›</a:t>
            </a:fld>
            <a:endParaRPr lang="en-US" dirty="0"/>
          </a:p>
        </p:txBody>
      </p:sp>
    </p:spTree>
    <p:extLst>
      <p:ext uri="{BB962C8B-B14F-4D97-AF65-F5344CB8AC3E}">
        <p14:creationId xmlns:p14="http://schemas.microsoft.com/office/powerpoint/2010/main" val="50604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CE49C5-03BF-4162-AE89-C5DF2DF30F37}"/>
              </a:ext>
            </a:extLst>
          </p:cNvPr>
          <p:cNvSpPr>
            <a:spLocks noGrp="1"/>
          </p:cNvSpPr>
          <p:nvPr>
            <p:ph type="dt" sz="half" idx="10"/>
          </p:nvPr>
        </p:nvSpPr>
        <p:spPr/>
        <p:txBody>
          <a:bodyPr/>
          <a:lstStyle>
            <a:lvl1pPr>
              <a:defRPr/>
            </a:lvl1pPr>
          </a:lstStyle>
          <a:p>
            <a:pPr>
              <a:defRPr/>
            </a:pPr>
            <a:fld id="{1363E2FE-7B78-47A0-A345-7278BBA4ECA7}" type="datetime5">
              <a:rPr lang="en-US" smtClean="0"/>
              <a:t>29-Sep-19</a:t>
            </a:fld>
            <a:endParaRPr lang="en-US"/>
          </a:p>
        </p:txBody>
      </p:sp>
      <p:sp>
        <p:nvSpPr>
          <p:cNvPr id="6" name="Slide Number Placeholder 5">
            <a:extLst>
              <a:ext uri="{FF2B5EF4-FFF2-40B4-BE49-F238E27FC236}">
                <a16:creationId xmlns:a16="http://schemas.microsoft.com/office/drawing/2014/main" id="{991FA835-549D-4400-A0B5-AFCBD9028AA3}"/>
              </a:ext>
            </a:extLst>
          </p:cNvPr>
          <p:cNvSpPr>
            <a:spLocks noGrp="1"/>
          </p:cNvSpPr>
          <p:nvPr>
            <p:ph type="sldNum" sz="quarter" idx="12"/>
          </p:nvPr>
        </p:nvSpPr>
        <p:spPr/>
        <p:txBody>
          <a:bodyPr/>
          <a:lstStyle>
            <a:lvl1pPr>
              <a:defRPr/>
            </a:lvl1pPr>
          </a:lstStyle>
          <a:p>
            <a:pPr>
              <a:defRPr/>
            </a:pPr>
            <a:fld id="{4AEEF2DB-3D68-4EFF-B92B-90C34555BE45}" type="slidenum">
              <a:rPr lang="en-US"/>
              <a:pPr>
                <a:defRPr/>
              </a:pPr>
              <a:t>‹#›</a:t>
            </a:fld>
            <a:endParaRPr lang="en-US" dirty="0"/>
          </a:p>
        </p:txBody>
      </p:sp>
      <p:sp>
        <p:nvSpPr>
          <p:cNvPr id="7" name="Footer Placeholder 4">
            <a:extLst>
              <a:ext uri="{FF2B5EF4-FFF2-40B4-BE49-F238E27FC236}">
                <a16:creationId xmlns:a16="http://schemas.microsoft.com/office/drawing/2014/main" id="{F7AE1058-8EE2-49BA-A59A-9752C21FCD2C}"/>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26160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C8C453-5DCC-4FDD-93D6-46B4D94E31D6}"/>
              </a:ext>
            </a:extLst>
          </p:cNvPr>
          <p:cNvSpPr>
            <a:spLocks noGrp="1"/>
          </p:cNvSpPr>
          <p:nvPr>
            <p:ph type="dt" sz="half" idx="10"/>
          </p:nvPr>
        </p:nvSpPr>
        <p:spPr/>
        <p:txBody>
          <a:bodyPr/>
          <a:lstStyle>
            <a:lvl1pPr>
              <a:defRPr/>
            </a:lvl1pPr>
          </a:lstStyle>
          <a:p>
            <a:pPr>
              <a:defRPr/>
            </a:pPr>
            <a:fld id="{99089BE8-9776-4DAC-9802-7ECBE2B252C6}" type="datetime5">
              <a:rPr lang="en-US" smtClean="0"/>
              <a:t>29-Sep-19</a:t>
            </a:fld>
            <a:endParaRPr lang="en-US"/>
          </a:p>
        </p:txBody>
      </p:sp>
      <p:sp>
        <p:nvSpPr>
          <p:cNvPr id="6" name="Slide Number Placeholder 5">
            <a:extLst>
              <a:ext uri="{FF2B5EF4-FFF2-40B4-BE49-F238E27FC236}">
                <a16:creationId xmlns:a16="http://schemas.microsoft.com/office/drawing/2014/main" id="{3C282C87-880B-4005-94A7-87592F5DADA9}"/>
              </a:ext>
            </a:extLst>
          </p:cNvPr>
          <p:cNvSpPr>
            <a:spLocks noGrp="1"/>
          </p:cNvSpPr>
          <p:nvPr>
            <p:ph type="sldNum" sz="quarter" idx="12"/>
          </p:nvPr>
        </p:nvSpPr>
        <p:spPr/>
        <p:txBody>
          <a:bodyPr/>
          <a:lstStyle>
            <a:lvl1pPr>
              <a:defRPr/>
            </a:lvl1pPr>
          </a:lstStyle>
          <a:p>
            <a:pPr>
              <a:defRPr/>
            </a:pPr>
            <a:fld id="{E89D5586-745C-4D1D-AC0D-50A29C310C58}" type="slidenum">
              <a:rPr lang="en-US"/>
              <a:pPr>
                <a:defRPr/>
              </a:pPr>
              <a:t>‹#›</a:t>
            </a:fld>
            <a:endParaRPr lang="en-US" dirty="0"/>
          </a:p>
        </p:txBody>
      </p:sp>
      <p:sp>
        <p:nvSpPr>
          <p:cNvPr id="7" name="Footer Placeholder 4">
            <a:extLst>
              <a:ext uri="{FF2B5EF4-FFF2-40B4-BE49-F238E27FC236}">
                <a16:creationId xmlns:a16="http://schemas.microsoft.com/office/drawing/2014/main" id="{7C1A77CA-9506-4B5A-8B71-48B482725757}"/>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3767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E1E2D5-E474-4176-BC16-12C1A0EA834A}"/>
              </a:ext>
            </a:extLst>
          </p:cNvPr>
          <p:cNvSpPr>
            <a:spLocks noGrp="1"/>
          </p:cNvSpPr>
          <p:nvPr>
            <p:ph type="dt" sz="half" idx="10"/>
          </p:nvPr>
        </p:nvSpPr>
        <p:spPr/>
        <p:txBody>
          <a:bodyPr/>
          <a:lstStyle>
            <a:lvl1pPr>
              <a:defRPr/>
            </a:lvl1pPr>
          </a:lstStyle>
          <a:p>
            <a:pPr>
              <a:defRPr/>
            </a:pPr>
            <a:fld id="{3B1A6478-FF66-4C9B-BA76-6D41FC1254EF}" type="datetime5">
              <a:rPr lang="en-US" smtClean="0"/>
              <a:t>29-Sep-19</a:t>
            </a:fld>
            <a:endParaRPr lang="en-US"/>
          </a:p>
        </p:txBody>
      </p:sp>
      <p:sp>
        <p:nvSpPr>
          <p:cNvPr id="7" name="Slide Number Placeholder 5">
            <a:extLst>
              <a:ext uri="{FF2B5EF4-FFF2-40B4-BE49-F238E27FC236}">
                <a16:creationId xmlns:a16="http://schemas.microsoft.com/office/drawing/2014/main" id="{3785D20D-E09B-4B2B-B71A-50B1C40CC9B7}"/>
              </a:ext>
            </a:extLst>
          </p:cNvPr>
          <p:cNvSpPr>
            <a:spLocks noGrp="1"/>
          </p:cNvSpPr>
          <p:nvPr>
            <p:ph type="sldNum" sz="quarter" idx="12"/>
          </p:nvPr>
        </p:nvSpPr>
        <p:spPr/>
        <p:txBody>
          <a:bodyPr/>
          <a:lstStyle>
            <a:lvl1pPr>
              <a:defRPr/>
            </a:lvl1pPr>
          </a:lstStyle>
          <a:p>
            <a:pPr>
              <a:defRPr/>
            </a:pPr>
            <a:fld id="{06469A2C-1C93-4A5E-AA86-D928C00BCD92}" type="slidenum">
              <a:rPr lang="en-US"/>
              <a:pPr>
                <a:defRPr/>
              </a:pPr>
              <a:t>‹#›</a:t>
            </a:fld>
            <a:endParaRPr lang="en-US" dirty="0"/>
          </a:p>
        </p:txBody>
      </p:sp>
      <p:sp>
        <p:nvSpPr>
          <p:cNvPr id="8" name="Footer Placeholder 4">
            <a:extLst>
              <a:ext uri="{FF2B5EF4-FFF2-40B4-BE49-F238E27FC236}">
                <a16:creationId xmlns:a16="http://schemas.microsoft.com/office/drawing/2014/main" id="{28982DBB-C883-4892-88FA-FA17BDF2146B}"/>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18103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3F86404-7EB6-43E2-9ED0-4D6E54325D92}"/>
              </a:ext>
            </a:extLst>
          </p:cNvPr>
          <p:cNvSpPr>
            <a:spLocks noGrp="1"/>
          </p:cNvSpPr>
          <p:nvPr>
            <p:ph type="dt" sz="half" idx="10"/>
          </p:nvPr>
        </p:nvSpPr>
        <p:spPr/>
        <p:txBody>
          <a:bodyPr/>
          <a:lstStyle>
            <a:lvl1pPr>
              <a:defRPr/>
            </a:lvl1pPr>
          </a:lstStyle>
          <a:p>
            <a:pPr>
              <a:defRPr/>
            </a:pPr>
            <a:fld id="{FA45AB4F-5565-47D5-9B9C-205459BDF2F2}" type="datetime5">
              <a:rPr lang="en-US" smtClean="0"/>
              <a:t>29-Sep-19</a:t>
            </a:fld>
            <a:endParaRPr lang="en-US"/>
          </a:p>
        </p:txBody>
      </p:sp>
      <p:sp>
        <p:nvSpPr>
          <p:cNvPr id="9" name="Slide Number Placeholder 5">
            <a:extLst>
              <a:ext uri="{FF2B5EF4-FFF2-40B4-BE49-F238E27FC236}">
                <a16:creationId xmlns:a16="http://schemas.microsoft.com/office/drawing/2014/main" id="{61C459ED-8DD4-4C80-9E30-C282075A3B66}"/>
              </a:ext>
            </a:extLst>
          </p:cNvPr>
          <p:cNvSpPr>
            <a:spLocks noGrp="1"/>
          </p:cNvSpPr>
          <p:nvPr>
            <p:ph type="sldNum" sz="quarter" idx="12"/>
          </p:nvPr>
        </p:nvSpPr>
        <p:spPr/>
        <p:txBody>
          <a:bodyPr/>
          <a:lstStyle>
            <a:lvl1pPr>
              <a:defRPr/>
            </a:lvl1pPr>
          </a:lstStyle>
          <a:p>
            <a:pPr>
              <a:defRPr/>
            </a:pPr>
            <a:fld id="{B647D458-EF61-4B7E-AFE9-875D2476F532}" type="slidenum">
              <a:rPr lang="en-US"/>
              <a:pPr>
                <a:defRPr/>
              </a:pPr>
              <a:t>‹#›</a:t>
            </a:fld>
            <a:endParaRPr lang="en-US" dirty="0"/>
          </a:p>
        </p:txBody>
      </p:sp>
      <p:sp>
        <p:nvSpPr>
          <p:cNvPr id="10" name="Footer Placeholder 4">
            <a:extLst>
              <a:ext uri="{FF2B5EF4-FFF2-40B4-BE49-F238E27FC236}">
                <a16:creationId xmlns:a16="http://schemas.microsoft.com/office/drawing/2014/main" id="{133EB583-3B05-4690-8EC8-104C8F207239}"/>
              </a:ext>
            </a:extLst>
          </p:cNvPr>
          <p:cNvSpPr>
            <a:spLocks noGrp="1"/>
          </p:cNvSpPr>
          <p:nvPr>
            <p:ph type="ftr" sz="quarter" idx="1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98636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A385378-D36F-4CA0-B4E6-0D64D90D2D49}"/>
              </a:ext>
            </a:extLst>
          </p:cNvPr>
          <p:cNvSpPr>
            <a:spLocks noGrp="1"/>
          </p:cNvSpPr>
          <p:nvPr>
            <p:ph type="dt" sz="half" idx="10"/>
          </p:nvPr>
        </p:nvSpPr>
        <p:spPr/>
        <p:txBody>
          <a:bodyPr/>
          <a:lstStyle>
            <a:lvl1pPr>
              <a:defRPr/>
            </a:lvl1pPr>
          </a:lstStyle>
          <a:p>
            <a:pPr>
              <a:defRPr/>
            </a:pPr>
            <a:fld id="{8D8F4F66-F8D6-49F9-9749-1794643E4383}" type="datetime5">
              <a:rPr lang="en-US" smtClean="0"/>
              <a:t>29-Sep-19</a:t>
            </a:fld>
            <a:endParaRPr lang="en-US"/>
          </a:p>
        </p:txBody>
      </p:sp>
      <p:sp>
        <p:nvSpPr>
          <p:cNvPr id="5" name="Slide Number Placeholder 5">
            <a:extLst>
              <a:ext uri="{FF2B5EF4-FFF2-40B4-BE49-F238E27FC236}">
                <a16:creationId xmlns:a16="http://schemas.microsoft.com/office/drawing/2014/main" id="{C2FA8B4B-8553-4B63-A1A5-CDBF9C543F98}"/>
              </a:ext>
            </a:extLst>
          </p:cNvPr>
          <p:cNvSpPr>
            <a:spLocks noGrp="1"/>
          </p:cNvSpPr>
          <p:nvPr>
            <p:ph type="sldNum" sz="quarter" idx="12"/>
          </p:nvPr>
        </p:nvSpPr>
        <p:spPr/>
        <p:txBody>
          <a:bodyPr/>
          <a:lstStyle>
            <a:lvl1pPr>
              <a:defRPr/>
            </a:lvl1pPr>
          </a:lstStyle>
          <a:p>
            <a:pPr>
              <a:defRPr/>
            </a:pPr>
            <a:fld id="{3BE95FEE-A042-4E46-858D-E255F286AFAD}" type="slidenum">
              <a:rPr lang="en-US"/>
              <a:pPr>
                <a:defRPr/>
              </a:pPr>
              <a:t>‹#›</a:t>
            </a:fld>
            <a:endParaRPr lang="en-US" dirty="0"/>
          </a:p>
        </p:txBody>
      </p:sp>
      <p:sp>
        <p:nvSpPr>
          <p:cNvPr id="6" name="Footer Placeholder 4">
            <a:extLst>
              <a:ext uri="{FF2B5EF4-FFF2-40B4-BE49-F238E27FC236}">
                <a16:creationId xmlns:a16="http://schemas.microsoft.com/office/drawing/2014/main" id="{FBE98A5D-D61A-455C-85B5-17072AFF2974}"/>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72461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FC7E19-8E31-44CA-A200-4706B3B819BC}"/>
              </a:ext>
            </a:extLst>
          </p:cNvPr>
          <p:cNvSpPr>
            <a:spLocks noGrp="1"/>
          </p:cNvSpPr>
          <p:nvPr>
            <p:ph type="dt" sz="half" idx="10"/>
          </p:nvPr>
        </p:nvSpPr>
        <p:spPr/>
        <p:txBody>
          <a:bodyPr/>
          <a:lstStyle>
            <a:lvl1pPr>
              <a:defRPr/>
            </a:lvl1pPr>
          </a:lstStyle>
          <a:p>
            <a:pPr>
              <a:defRPr/>
            </a:pPr>
            <a:fld id="{68A1BF8A-15CB-424D-95A6-16D67CC37B8D}" type="datetime5">
              <a:rPr lang="en-US" smtClean="0"/>
              <a:t>29-Sep-19</a:t>
            </a:fld>
            <a:endParaRPr lang="en-US"/>
          </a:p>
        </p:txBody>
      </p:sp>
      <p:sp>
        <p:nvSpPr>
          <p:cNvPr id="4" name="Slide Number Placeholder 5">
            <a:extLst>
              <a:ext uri="{FF2B5EF4-FFF2-40B4-BE49-F238E27FC236}">
                <a16:creationId xmlns:a16="http://schemas.microsoft.com/office/drawing/2014/main" id="{F786ACD4-7958-4067-B2A3-63A4187666B7}"/>
              </a:ext>
            </a:extLst>
          </p:cNvPr>
          <p:cNvSpPr>
            <a:spLocks noGrp="1"/>
          </p:cNvSpPr>
          <p:nvPr>
            <p:ph type="sldNum" sz="quarter" idx="12"/>
          </p:nvPr>
        </p:nvSpPr>
        <p:spPr/>
        <p:txBody>
          <a:bodyPr/>
          <a:lstStyle>
            <a:lvl1pPr>
              <a:defRPr/>
            </a:lvl1pPr>
          </a:lstStyle>
          <a:p>
            <a:pPr>
              <a:defRPr/>
            </a:pPr>
            <a:fld id="{9222C836-3674-4059-90D2-D86E3DE58AF5}" type="slidenum">
              <a:rPr lang="en-US"/>
              <a:pPr>
                <a:defRPr/>
              </a:pPr>
              <a:t>‹#›</a:t>
            </a:fld>
            <a:endParaRPr lang="en-US" dirty="0"/>
          </a:p>
        </p:txBody>
      </p:sp>
      <p:sp>
        <p:nvSpPr>
          <p:cNvPr id="5" name="Footer Placeholder 4">
            <a:extLst>
              <a:ext uri="{FF2B5EF4-FFF2-40B4-BE49-F238E27FC236}">
                <a16:creationId xmlns:a16="http://schemas.microsoft.com/office/drawing/2014/main" id="{4B104349-B572-475D-A87F-4CB822C27164}"/>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40712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E77D0C8-CD7E-45CC-BA3B-147E6C765FAD}"/>
              </a:ext>
            </a:extLst>
          </p:cNvPr>
          <p:cNvSpPr>
            <a:spLocks noGrp="1"/>
          </p:cNvSpPr>
          <p:nvPr>
            <p:ph type="dt" sz="half" idx="10"/>
          </p:nvPr>
        </p:nvSpPr>
        <p:spPr/>
        <p:txBody>
          <a:bodyPr/>
          <a:lstStyle>
            <a:lvl1pPr>
              <a:defRPr/>
            </a:lvl1pPr>
          </a:lstStyle>
          <a:p>
            <a:pPr>
              <a:defRPr/>
            </a:pPr>
            <a:fld id="{34D39492-47AE-4049-80F1-D5917186E974}" type="datetime5">
              <a:rPr lang="en-US" smtClean="0"/>
              <a:t>29-Sep-19</a:t>
            </a:fld>
            <a:endParaRPr lang="en-US"/>
          </a:p>
        </p:txBody>
      </p:sp>
      <p:sp>
        <p:nvSpPr>
          <p:cNvPr id="7" name="Slide Number Placeholder 5">
            <a:extLst>
              <a:ext uri="{FF2B5EF4-FFF2-40B4-BE49-F238E27FC236}">
                <a16:creationId xmlns:a16="http://schemas.microsoft.com/office/drawing/2014/main" id="{E5846B8B-EA1E-46B5-B006-BB938D776727}"/>
              </a:ext>
            </a:extLst>
          </p:cNvPr>
          <p:cNvSpPr>
            <a:spLocks noGrp="1"/>
          </p:cNvSpPr>
          <p:nvPr>
            <p:ph type="sldNum" sz="quarter" idx="12"/>
          </p:nvPr>
        </p:nvSpPr>
        <p:spPr/>
        <p:txBody>
          <a:bodyPr/>
          <a:lstStyle>
            <a:lvl1pPr>
              <a:defRPr/>
            </a:lvl1pPr>
          </a:lstStyle>
          <a:p>
            <a:pPr>
              <a:defRPr/>
            </a:pPr>
            <a:fld id="{32D6BA56-7896-42D5-8307-DADE9CA6683E}" type="slidenum">
              <a:rPr lang="en-US"/>
              <a:pPr>
                <a:defRPr/>
              </a:pPr>
              <a:t>‹#›</a:t>
            </a:fld>
            <a:endParaRPr lang="en-US" dirty="0"/>
          </a:p>
        </p:txBody>
      </p:sp>
      <p:sp>
        <p:nvSpPr>
          <p:cNvPr id="8" name="Footer Placeholder 4">
            <a:extLst>
              <a:ext uri="{FF2B5EF4-FFF2-40B4-BE49-F238E27FC236}">
                <a16:creationId xmlns:a16="http://schemas.microsoft.com/office/drawing/2014/main" id="{FA713F4E-4145-476F-B9CD-97976D749A7F}"/>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94580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19B96D3-6585-48A0-ACA3-05D1D32C83EC}"/>
              </a:ext>
            </a:extLst>
          </p:cNvPr>
          <p:cNvSpPr>
            <a:spLocks noGrp="1"/>
          </p:cNvSpPr>
          <p:nvPr>
            <p:ph type="dt" sz="half" idx="10"/>
          </p:nvPr>
        </p:nvSpPr>
        <p:spPr/>
        <p:txBody>
          <a:bodyPr/>
          <a:lstStyle>
            <a:lvl1pPr>
              <a:defRPr/>
            </a:lvl1pPr>
          </a:lstStyle>
          <a:p>
            <a:pPr>
              <a:defRPr/>
            </a:pPr>
            <a:fld id="{B4C6ACCA-CF2D-4144-92DF-6EAC43A9BD58}" type="datetime5">
              <a:rPr lang="en-US" smtClean="0"/>
              <a:t>29-Sep-19</a:t>
            </a:fld>
            <a:endParaRPr lang="en-US"/>
          </a:p>
        </p:txBody>
      </p:sp>
      <p:sp>
        <p:nvSpPr>
          <p:cNvPr id="7" name="Slide Number Placeholder 5">
            <a:extLst>
              <a:ext uri="{FF2B5EF4-FFF2-40B4-BE49-F238E27FC236}">
                <a16:creationId xmlns:a16="http://schemas.microsoft.com/office/drawing/2014/main" id="{DFC74A05-5B6F-4412-9E03-E3B6C2B9A2A2}"/>
              </a:ext>
            </a:extLst>
          </p:cNvPr>
          <p:cNvSpPr>
            <a:spLocks noGrp="1"/>
          </p:cNvSpPr>
          <p:nvPr>
            <p:ph type="sldNum" sz="quarter" idx="12"/>
          </p:nvPr>
        </p:nvSpPr>
        <p:spPr/>
        <p:txBody>
          <a:bodyPr/>
          <a:lstStyle>
            <a:lvl1pPr>
              <a:defRPr/>
            </a:lvl1pPr>
          </a:lstStyle>
          <a:p>
            <a:pPr>
              <a:defRPr/>
            </a:pPr>
            <a:fld id="{B5612DB0-978D-4D16-877F-1B531896CD64}" type="slidenum">
              <a:rPr lang="en-US"/>
              <a:pPr>
                <a:defRPr/>
              </a:pPr>
              <a:t>‹#›</a:t>
            </a:fld>
            <a:endParaRPr lang="en-US" dirty="0"/>
          </a:p>
        </p:txBody>
      </p:sp>
      <p:sp>
        <p:nvSpPr>
          <p:cNvPr id="8" name="Footer Placeholder 4">
            <a:extLst>
              <a:ext uri="{FF2B5EF4-FFF2-40B4-BE49-F238E27FC236}">
                <a16:creationId xmlns:a16="http://schemas.microsoft.com/office/drawing/2014/main" id="{60B067D8-7D56-493C-B98A-37A7F11F0644}"/>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50069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D3998E24-2500-4EE8-8DF6-49EE2D074E2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C80267F-A92A-4204-B744-CC62DD7975C2}"/>
              </a:ext>
            </a:extLst>
          </p:cNvPr>
          <p:cNvSpPr>
            <a:spLocks noGrp="1" noChangeArrowheads="1"/>
          </p:cNvSpPr>
          <p:nvPr>
            <p:ph type="title"/>
          </p:nvPr>
        </p:nvSpPr>
        <p:spPr bwMode="auto">
          <a:xfrm>
            <a:off x="628650" y="582613"/>
            <a:ext cx="7886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96B58B4-B809-42E1-BAFB-FC824207873E}"/>
              </a:ext>
            </a:extLst>
          </p:cNvPr>
          <p:cNvSpPr>
            <a:spLocks noGrp="1" noChangeArrowheads="1"/>
          </p:cNvSpPr>
          <p:nvPr>
            <p:ph type="body" idx="1"/>
          </p:nvPr>
        </p:nvSpPr>
        <p:spPr bwMode="auto">
          <a:xfrm>
            <a:off x="628650" y="1646238"/>
            <a:ext cx="78867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F5D9BC-4A37-40FD-9C1F-03BD4BB2B192}"/>
              </a:ext>
            </a:extLst>
          </p:cNvPr>
          <p:cNvSpPr>
            <a:spLocks noGrp="1"/>
          </p:cNvSpPr>
          <p:nvPr>
            <p:ph type="dt" sz="half" idx="2"/>
          </p:nvPr>
        </p:nvSpPr>
        <p:spPr>
          <a:xfrm>
            <a:off x="0" y="6492875"/>
            <a:ext cx="1457325"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4586FEFD-DF0C-4C5B-8DB8-0414EDCCDCA5}" type="datetime5">
              <a:rPr lang="en-US" smtClean="0"/>
              <a:t>29-Sep-19</a:t>
            </a:fld>
            <a:endParaRPr lang="en-US"/>
          </a:p>
        </p:txBody>
      </p:sp>
      <p:sp>
        <p:nvSpPr>
          <p:cNvPr id="5" name="Footer Placeholder 4">
            <a:extLst>
              <a:ext uri="{FF2B5EF4-FFF2-40B4-BE49-F238E27FC236}">
                <a16:creationId xmlns:a16="http://schemas.microsoft.com/office/drawing/2014/main" id="{59B5B9F2-66D7-4B3C-B584-01E90ABDD4C0}"/>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Entity Relationship Modeling</a:t>
            </a:r>
            <a:endParaRPr lang="en-US" dirty="0"/>
          </a:p>
        </p:txBody>
      </p:sp>
      <p:sp>
        <p:nvSpPr>
          <p:cNvPr id="6" name="Slide Number Placeholder 5">
            <a:extLst>
              <a:ext uri="{FF2B5EF4-FFF2-40B4-BE49-F238E27FC236}">
                <a16:creationId xmlns:a16="http://schemas.microsoft.com/office/drawing/2014/main" id="{61FC4EFB-7E5F-491F-AC54-4A69FD602207}"/>
              </a:ext>
            </a:extLst>
          </p:cNvPr>
          <p:cNvSpPr>
            <a:spLocks noGrp="1"/>
          </p:cNvSpPr>
          <p:nvPr>
            <p:ph type="sldNum" sz="quarter" idx="4"/>
          </p:nvPr>
        </p:nvSpPr>
        <p:spPr>
          <a:xfrm>
            <a:off x="2366963" y="6492875"/>
            <a:ext cx="674687"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378DD1A9-E041-452A-A8AB-5B84301EF8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lnSpc>
          <a:spcPct val="90000"/>
        </a:lnSpc>
        <a:spcBef>
          <a:spcPct val="0"/>
        </a:spcBef>
        <a:spcAft>
          <a:spcPct val="0"/>
        </a:spcAft>
        <a:defRPr sz="2800" b="1" kern="1200">
          <a:solidFill>
            <a:srgbClr val="830E3E"/>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89861A8-3AE3-4E57-96FA-A873E9ECC5AB}"/>
              </a:ext>
            </a:extLst>
          </p:cNvPr>
          <p:cNvSpPr>
            <a:spLocks noGrp="1" noChangeArrowheads="1"/>
          </p:cNvSpPr>
          <p:nvPr>
            <p:ph type="ctrTitle"/>
          </p:nvPr>
        </p:nvSpPr>
        <p:spPr/>
        <p:txBody>
          <a:bodyPr/>
          <a:lstStyle/>
          <a:p>
            <a:pPr eaLnBrk="1" hangingPunct="1"/>
            <a:r>
              <a:rPr lang="en-MY" altLang="en-US" sz="3200" dirty="0"/>
              <a:t>Entity Relationship Modeling</a:t>
            </a:r>
          </a:p>
        </p:txBody>
      </p:sp>
      <p:sp>
        <p:nvSpPr>
          <p:cNvPr id="3075" name="Subtitle 2">
            <a:extLst>
              <a:ext uri="{FF2B5EF4-FFF2-40B4-BE49-F238E27FC236}">
                <a16:creationId xmlns:a16="http://schemas.microsoft.com/office/drawing/2014/main" id="{5F7B744B-CD24-4AA1-9632-D58B9C012220}"/>
              </a:ext>
            </a:extLst>
          </p:cNvPr>
          <p:cNvSpPr>
            <a:spLocks noGrp="1" noChangeArrowheads="1"/>
          </p:cNvSpPr>
          <p:nvPr>
            <p:ph type="subTitle" idx="1"/>
          </p:nvPr>
        </p:nvSpPr>
        <p:spPr/>
        <p:txBody>
          <a:bodyPr/>
          <a:lstStyle/>
          <a:p>
            <a:pPr eaLnBrk="1" hangingPunct="1"/>
            <a:r>
              <a:rPr lang="en-MY" altLang="en-US" dirty="0"/>
              <a:t>SCSD2523 Database</a:t>
            </a:r>
          </a:p>
          <a:p>
            <a:pPr eaLnBrk="1" hangingPunct="1"/>
            <a:r>
              <a:rPr lang="en-MY" altLang="en-US" dirty="0"/>
              <a:t>Semester 1 2019/2020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3976-510D-4D92-B067-74DCBBBCDA72}"/>
              </a:ext>
            </a:extLst>
          </p:cNvPr>
          <p:cNvSpPr>
            <a:spLocks noGrp="1"/>
          </p:cNvSpPr>
          <p:nvPr>
            <p:ph type="title"/>
          </p:nvPr>
        </p:nvSpPr>
        <p:spPr/>
        <p:txBody>
          <a:bodyPr/>
          <a:lstStyle/>
          <a:p>
            <a:r>
              <a:rPr lang="en-MY" dirty="0"/>
              <a:t>Examples of Entity Types</a:t>
            </a:r>
            <a:endParaRPr lang="en-US" dirty="0"/>
          </a:p>
        </p:txBody>
      </p:sp>
      <p:sp>
        <p:nvSpPr>
          <p:cNvPr id="3" name="Content Placeholder 2">
            <a:extLst>
              <a:ext uri="{FF2B5EF4-FFF2-40B4-BE49-F238E27FC236}">
                <a16:creationId xmlns:a16="http://schemas.microsoft.com/office/drawing/2014/main" id="{81D0CEC4-A2E2-4949-A848-FA7EB123554E}"/>
              </a:ext>
            </a:extLst>
          </p:cNvPr>
          <p:cNvSpPr>
            <a:spLocks noGrp="1"/>
          </p:cNvSpPr>
          <p:nvPr>
            <p:ph idx="1"/>
          </p:nvPr>
        </p:nvSpPr>
        <p:spPr/>
        <p:txBody>
          <a:bodyPr/>
          <a:lstStyle/>
          <a:p>
            <a:r>
              <a:rPr lang="en-US" dirty="0"/>
              <a:t>Something that exists physically or conceptually </a:t>
            </a:r>
          </a:p>
          <a:p>
            <a:endParaRPr lang="en-US" dirty="0"/>
          </a:p>
        </p:txBody>
      </p:sp>
      <p:sp>
        <p:nvSpPr>
          <p:cNvPr id="4" name="Date Placeholder 3">
            <a:extLst>
              <a:ext uri="{FF2B5EF4-FFF2-40B4-BE49-F238E27FC236}">
                <a16:creationId xmlns:a16="http://schemas.microsoft.com/office/drawing/2014/main" id="{245CACB6-AF69-45A5-968A-B07AE3FD6EC2}"/>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17DDFC8-B5A5-4B28-91A8-6D647AA6B572}"/>
              </a:ext>
            </a:extLst>
          </p:cNvPr>
          <p:cNvSpPr>
            <a:spLocks noGrp="1"/>
          </p:cNvSpPr>
          <p:nvPr>
            <p:ph type="sldNum" sz="quarter" idx="12"/>
          </p:nvPr>
        </p:nvSpPr>
        <p:spPr/>
        <p:txBody>
          <a:bodyPr/>
          <a:lstStyle/>
          <a:p>
            <a:pPr>
              <a:defRPr/>
            </a:pPr>
            <a:fld id="{4AEEF2DB-3D68-4EFF-B92B-90C34555BE45}" type="slidenum">
              <a:rPr lang="en-US" smtClean="0"/>
              <a:pPr>
                <a:defRPr/>
              </a:pPr>
              <a:t>10</a:t>
            </a:fld>
            <a:endParaRPr lang="en-US" dirty="0"/>
          </a:p>
        </p:txBody>
      </p:sp>
      <p:sp>
        <p:nvSpPr>
          <p:cNvPr id="6" name="Footer Placeholder 5">
            <a:extLst>
              <a:ext uri="{FF2B5EF4-FFF2-40B4-BE49-F238E27FC236}">
                <a16:creationId xmlns:a16="http://schemas.microsoft.com/office/drawing/2014/main" id="{C7039BD7-FED8-4545-9AAB-833809C50F20}"/>
              </a:ext>
            </a:extLst>
          </p:cNvPr>
          <p:cNvSpPr>
            <a:spLocks noGrp="1"/>
          </p:cNvSpPr>
          <p:nvPr>
            <p:ph type="ftr" sz="quarter" idx="3"/>
          </p:nvPr>
        </p:nvSpPr>
        <p:spPr/>
        <p:txBody>
          <a:bodyPr/>
          <a:lstStyle/>
          <a:p>
            <a:pPr>
              <a:defRPr/>
            </a:pPr>
            <a:r>
              <a:rPr lang="en-US"/>
              <a:t>SCSD2523 Database - Entity Relationship Modeling</a:t>
            </a:r>
            <a:endParaRPr lang="en-US" dirty="0"/>
          </a:p>
        </p:txBody>
      </p:sp>
      <p:pic>
        <p:nvPicPr>
          <p:cNvPr id="8" name="Picture 7">
            <a:extLst>
              <a:ext uri="{FF2B5EF4-FFF2-40B4-BE49-F238E27FC236}">
                <a16:creationId xmlns:a16="http://schemas.microsoft.com/office/drawing/2014/main" id="{7904851E-9722-43E1-849D-36A856DBA0A6}"/>
              </a:ext>
            </a:extLst>
          </p:cNvPr>
          <p:cNvPicPr>
            <a:picLocks noChangeAspect="1"/>
          </p:cNvPicPr>
          <p:nvPr/>
        </p:nvPicPr>
        <p:blipFill>
          <a:blip r:embed="rId2"/>
          <a:stretch>
            <a:fillRect/>
          </a:stretch>
        </p:blipFill>
        <p:spPr>
          <a:xfrm>
            <a:off x="2366963" y="2266692"/>
            <a:ext cx="4210638" cy="3696216"/>
          </a:xfrm>
          <a:prstGeom prst="rect">
            <a:avLst/>
          </a:prstGeom>
        </p:spPr>
      </p:pic>
    </p:spTree>
    <p:extLst>
      <p:ext uri="{BB962C8B-B14F-4D97-AF65-F5344CB8AC3E}">
        <p14:creationId xmlns:p14="http://schemas.microsoft.com/office/powerpoint/2010/main" val="206940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0071-B567-423A-AB88-99D187E3E8AF}"/>
              </a:ext>
            </a:extLst>
          </p:cNvPr>
          <p:cNvSpPr>
            <a:spLocks noGrp="1"/>
          </p:cNvSpPr>
          <p:nvPr>
            <p:ph type="title"/>
          </p:nvPr>
        </p:nvSpPr>
        <p:spPr/>
        <p:txBody>
          <a:bodyPr/>
          <a:lstStyle/>
          <a:p>
            <a:r>
              <a:rPr lang="en-MY" dirty="0"/>
              <a:t>Entities and Sets</a:t>
            </a:r>
            <a:endParaRPr lang="en-US" dirty="0"/>
          </a:p>
        </p:txBody>
      </p:sp>
      <p:sp>
        <p:nvSpPr>
          <p:cNvPr id="3" name="Content Placeholder 2">
            <a:extLst>
              <a:ext uri="{FF2B5EF4-FFF2-40B4-BE49-F238E27FC236}">
                <a16:creationId xmlns:a16="http://schemas.microsoft.com/office/drawing/2014/main" id="{2FD29BF1-35F7-4FDD-B39C-3391FC46A62B}"/>
              </a:ext>
            </a:extLst>
          </p:cNvPr>
          <p:cNvSpPr>
            <a:spLocks noGrp="1"/>
          </p:cNvSpPr>
          <p:nvPr>
            <p:ph idx="1"/>
          </p:nvPr>
        </p:nvSpPr>
        <p:spPr/>
        <p:txBody>
          <a:bodyPr/>
          <a:lstStyle/>
          <a:p>
            <a:r>
              <a:rPr lang="en-US" dirty="0"/>
              <a:t>An entity represents a set of instances that are of  interest to a particular business.</a:t>
            </a:r>
          </a:p>
          <a:p>
            <a:endParaRPr lang="en-US" dirty="0"/>
          </a:p>
        </p:txBody>
      </p:sp>
      <p:sp>
        <p:nvSpPr>
          <p:cNvPr id="4" name="Date Placeholder 3">
            <a:extLst>
              <a:ext uri="{FF2B5EF4-FFF2-40B4-BE49-F238E27FC236}">
                <a16:creationId xmlns:a16="http://schemas.microsoft.com/office/drawing/2014/main" id="{F9A80535-E917-4A21-A18F-B9D5AFF606C3}"/>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554EF980-F856-4C90-AB3C-9839A2E65074}"/>
              </a:ext>
            </a:extLst>
          </p:cNvPr>
          <p:cNvSpPr>
            <a:spLocks noGrp="1"/>
          </p:cNvSpPr>
          <p:nvPr>
            <p:ph type="sldNum" sz="quarter" idx="12"/>
          </p:nvPr>
        </p:nvSpPr>
        <p:spPr/>
        <p:txBody>
          <a:bodyPr/>
          <a:lstStyle/>
          <a:p>
            <a:pPr>
              <a:defRPr/>
            </a:pPr>
            <a:fld id="{4AEEF2DB-3D68-4EFF-B92B-90C34555BE45}" type="slidenum">
              <a:rPr lang="en-US" smtClean="0"/>
              <a:pPr>
                <a:defRPr/>
              </a:pPr>
              <a:t>11</a:t>
            </a:fld>
            <a:endParaRPr lang="en-US" dirty="0"/>
          </a:p>
        </p:txBody>
      </p:sp>
      <p:sp>
        <p:nvSpPr>
          <p:cNvPr id="6" name="Footer Placeholder 5">
            <a:extLst>
              <a:ext uri="{FF2B5EF4-FFF2-40B4-BE49-F238E27FC236}">
                <a16:creationId xmlns:a16="http://schemas.microsoft.com/office/drawing/2014/main" id="{9430A6F3-65D6-4AA9-8CD6-E8ECEEF10D8A}"/>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1028">
            <a:extLst>
              <a:ext uri="{FF2B5EF4-FFF2-40B4-BE49-F238E27FC236}">
                <a16:creationId xmlns:a16="http://schemas.microsoft.com/office/drawing/2014/main" id="{7F8EB338-C87D-48FE-B8BA-323CBCEB4318}"/>
              </a:ext>
            </a:extLst>
          </p:cNvPr>
          <p:cNvSpPr>
            <a:spLocks noChangeArrowheads="1"/>
          </p:cNvSpPr>
          <p:nvPr/>
        </p:nvSpPr>
        <p:spPr bwMode="auto">
          <a:xfrm>
            <a:off x="577273" y="3359150"/>
            <a:ext cx="106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2800" b="1">
                <a:solidFill>
                  <a:srgbClr val="7030A0"/>
                </a:solidFill>
              </a:rPr>
              <a:t>JOB</a:t>
            </a:r>
          </a:p>
        </p:txBody>
      </p:sp>
      <p:grpSp>
        <p:nvGrpSpPr>
          <p:cNvPr id="8" name="Group 1029">
            <a:extLst>
              <a:ext uri="{FF2B5EF4-FFF2-40B4-BE49-F238E27FC236}">
                <a16:creationId xmlns:a16="http://schemas.microsoft.com/office/drawing/2014/main" id="{B90BCE7F-0C1C-4692-A3A4-E50E9BFCD00C}"/>
              </a:ext>
            </a:extLst>
          </p:cNvPr>
          <p:cNvGrpSpPr>
            <a:grpSpLocks/>
          </p:cNvGrpSpPr>
          <p:nvPr/>
        </p:nvGrpSpPr>
        <p:grpSpPr bwMode="auto">
          <a:xfrm>
            <a:off x="1796473" y="2978150"/>
            <a:ext cx="5260975" cy="2533650"/>
            <a:chOff x="2232" y="2064"/>
            <a:chExt cx="3314" cy="1596"/>
          </a:xfrm>
        </p:grpSpPr>
        <p:sp>
          <p:nvSpPr>
            <p:cNvPr id="9" name="Oval 1030">
              <a:extLst>
                <a:ext uri="{FF2B5EF4-FFF2-40B4-BE49-F238E27FC236}">
                  <a16:creationId xmlns:a16="http://schemas.microsoft.com/office/drawing/2014/main" id="{D72AAE9F-FB3B-462C-95CD-7B91DE0AEB17}"/>
                </a:ext>
              </a:extLst>
            </p:cNvPr>
            <p:cNvSpPr>
              <a:spLocks noChangeArrowheads="1"/>
            </p:cNvSpPr>
            <p:nvPr/>
          </p:nvSpPr>
          <p:spPr bwMode="blackWhite">
            <a:xfrm>
              <a:off x="2232" y="2064"/>
              <a:ext cx="2892" cy="159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solidFill>
                  <a:schemeClr val="bg1"/>
                </a:solidFill>
                <a:effectLst>
                  <a:outerShdw blurRad="38100" dist="38100" dir="2700000" algn="tl">
                    <a:srgbClr val="000000">
                      <a:alpha val="43137"/>
                    </a:srgbClr>
                  </a:outerShdw>
                </a:effectLst>
              </a:endParaRPr>
            </a:p>
          </p:txBody>
        </p:sp>
        <p:sp>
          <p:nvSpPr>
            <p:cNvPr id="10" name="Rectangle 1031">
              <a:extLst>
                <a:ext uri="{FF2B5EF4-FFF2-40B4-BE49-F238E27FC236}">
                  <a16:creationId xmlns:a16="http://schemas.microsoft.com/office/drawing/2014/main" id="{12748124-0DC0-4ECF-91D2-CF6256A2D51A}"/>
                </a:ext>
              </a:extLst>
            </p:cNvPr>
            <p:cNvSpPr>
              <a:spLocks noChangeArrowheads="1"/>
            </p:cNvSpPr>
            <p:nvPr/>
          </p:nvSpPr>
          <p:spPr bwMode="auto">
            <a:xfrm>
              <a:off x="4136" y="2657"/>
              <a:ext cx="14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dish washer</a:t>
              </a:r>
            </a:p>
          </p:txBody>
        </p:sp>
        <p:sp>
          <p:nvSpPr>
            <p:cNvPr id="11" name="AutoShape 1032">
              <a:extLst>
                <a:ext uri="{FF2B5EF4-FFF2-40B4-BE49-F238E27FC236}">
                  <a16:creationId xmlns:a16="http://schemas.microsoft.com/office/drawing/2014/main" id="{E8E5190A-A1B6-4E48-8232-F04DFDDA57C9}"/>
                </a:ext>
              </a:extLst>
            </p:cNvPr>
            <p:cNvSpPr>
              <a:spLocks noChangeArrowheads="1"/>
            </p:cNvSpPr>
            <p:nvPr/>
          </p:nvSpPr>
          <p:spPr bwMode="auto">
            <a:xfrm rot="660000">
              <a:off x="2732" y="3067"/>
              <a:ext cx="152" cy="182"/>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sp>
          <p:nvSpPr>
            <p:cNvPr id="12" name="Rectangle 1033">
              <a:extLst>
                <a:ext uri="{FF2B5EF4-FFF2-40B4-BE49-F238E27FC236}">
                  <a16:creationId xmlns:a16="http://schemas.microsoft.com/office/drawing/2014/main" id="{6FE2211C-4425-480C-87D7-B99B0787B445}"/>
                </a:ext>
              </a:extLst>
            </p:cNvPr>
            <p:cNvSpPr>
              <a:spLocks noChangeArrowheads="1"/>
            </p:cNvSpPr>
            <p:nvPr/>
          </p:nvSpPr>
          <p:spPr bwMode="auto">
            <a:xfrm>
              <a:off x="2851" y="3101"/>
              <a:ext cx="10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waiter</a:t>
              </a:r>
            </a:p>
          </p:txBody>
        </p:sp>
        <p:sp>
          <p:nvSpPr>
            <p:cNvPr id="13" name="Rectangle 1034">
              <a:extLst>
                <a:ext uri="{FF2B5EF4-FFF2-40B4-BE49-F238E27FC236}">
                  <a16:creationId xmlns:a16="http://schemas.microsoft.com/office/drawing/2014/main" id="{AC93EF11-38D2-49B3-99F4-2619382ED19C}"/>
                </a:ext>
              </a:extLst>
            </p:cNvPr>
            <p:cNvSpPr>
              <a:spLocks noChangeArrowheads="1"/>
            </p:cNvSpPr>
            <p:nvPr/>
          </p:nvSpPr>
          <p:spPr bwMode="white">
            <a:xfrm>
              <a:off x="4007" y="2360"/>
              <a:ext cx="5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cook</a:t>
              </a:r>
            </a:p>
          </p:txBody>
        </p:sp>
        <p:sp>
          <p:nvSpPr>
            <p:cNvPr id="14" name="AutoShape 1035">
              <a:extLst>
                <a:ext uri="{FF2B5EF4-FFF2-40B4-BE49-F238E27FC236}">
                  <a16:creationId xmlns:a16="http://schemas.microsoft.com/office/drawing/2014/main" id="{90422CF2-057D-43DC-8D44-FD669D256EC4}"/>
                </a:ext>
              </a:extLst>
            </p:cNvPr>
            <p:cNvSpPr>
              <a:spLocks noChangeArrowheads="1"/>
            </p:cNvSpPr>
            <p:nvPr/>
          </p:nvSpPr>
          <p:spPr bwMode="auto">
            <a:xfrm rot="1260000">
              <a:off x="2565" y="2474"/>
              <a:ext cx="152" cy="183"/>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sp>
          <p:nvSpPr>
            <p:cNvPr id="15" name="Rectangle 1036">
              <a:extLst>
                <a:ext uri="{FF2B5EF4-FFF2-40B4-BE49-F238E27FC236}">
                  <a16:creationId xmlns:a16="http://schemas.microsoft.com/office/drawing/2014/main" id="{D1D84FF5-82F1-4767-84FE-87F48F03D259}"/>
                </a:ext>
              </a:extLst>
            </p:cNvPr>
            <p:cNvSpPr>
              <a:spLocks noChangeArrowheads="1"/>
            </p:cNvSpPr>
            <p:nvPr/>
          </p:nvSpPr>
          <p:spPr bwMode="auto">
            <a:xfrm>
              <a:off x="2716" y="2500"/>
              <a:ext cx="10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waitress</a:t>
              </a:r>
            </a:p>
          </p:txBody>
        </p:sp>
        <p:sp>
          <p:nvSpPr>
            <p:cNvPr id="16" name="AutoShape 1037">
              <a:extLst>
                <a:ext uri="{FF2B5EF4-FFF2-40B4-BE49-F238E27FC236}">
                  <a16:creationId xmlns:a16="http://schemas.microsoft.com/office/drawing/2014/main" id="{612C7DD5-30A3-48B5-B3F6-83B62F00EC63}"/>
                </a:ext>
              </a:extLst>
            </p:cNvPr>
            <p:cNvSpPr>
              <a:spLocks noChangeArrowheads="1"/>
            </p:cNvSpPr>
            <p:nvPr/>
          </p:nvSpPr>
          <p:spPr bwMode="auto">
            <a:xfrm rot="20820000">
              <a:off x="3954" y="2604"/>
              <a:ext cx="211" cy="183"/>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sp>
          <p:nvSpPr>
            <p:cNvPr id="17" name="Rectangle 1038">
              <a:extLst>
                <a:ext uri="{FF2B5EF4-FFF2-40B4-BE49-F238E27FC236}">
                  <a16:creationId xmlns:a16="http://schemas.microsoft.com/office/drawing/2014/main" id="{FFFE81A9-C2E2-4B1E-B028-631F16701D5F}"/>
                </a:ext>
              </a:extLst>
            </p:cNvPr>
            <p:cNvSpPr>
              <a:spLocks noChangeArrowheads="1"/>
            </p:cNvSpPr>
            <p:nvPr/>
          </p:nvSpPr>
          <p:spPr bwMode="auto">
            <a:xfrm>
              <a:off x="3320" y="2144"/>
              <a:ext cx="10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manager</a:t>
              </a:r>
            </a:p>
          </p:txBody>
        </p:sp>
        <p:sp>
          <p:nvSpPr>
            <p:cNvPr id="18" name="Rectangle 1039">
              <a:extLst>
                <a:ext uri="{FF2B5EF4-FFF2-40B4-BE49-F238E27FC236}">
                  <a16:creationId xmlns:a16="http://schemas.microsoft.com/office/drawing/2014/main" id="{93829702-8018-44CD-AF72-C45C2ACE3836}"/>
                </a:ext>
              </a:extLst>
            </p:cNvPr>
            <p:cNvSpPr>
              <a:spLocks noChangeArrowheads="1"/>
            </p:cNvSpPr>
            <p:nvPr/>
          </p:nvSpPr>
          <p:spPr bwMode="auto">
            <a:xfrm>
              <a:off x="2478" y="2805"/>
              <a:ext cx="18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financial controller</a:t>
              </a:r>
            </a:p>
          </p:txBody>
        </p:sp>
        <p:sp>
          <p:nvSpPr>
            <p:cNvPr id="19" name="AutoShape 1040">
              <a:extLst>
                <a:ext uri="{FF2B5EF4-FFF2-40B4-BE49-F238E27FC236}">
                  <a16:creationId xmlns:a16="http://schemas.microsoft.com/office/drawing/2014/main" id="{404AFFAC-708D-4CF5-B367-BE1558DF4EBC}"/>
                </a:ext>
              </a:extLst>
            </p:cNvPr>
            <p:cNvSpPr>
              <a:spLocks noChangeArrowheads="1"/>
            </p:cNvSpPr>
            <p:nvPr/>
          </p:nvSpPr>
          <p:spPr bwMode="auto">
            <a:xfrm rot="1920000">
              <a:off x="4101" y="2995"/>
              <a:ext cx="153" cy="182"/>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sp>
          <p:nvSpPr>
            <p:cNvPr id="20" name="Rectangle 1041">
              <a:extLst>
                <a:ext uri="{FF2B5EF4-FFF2-40B4-BE49-F238E27FC236}">
                  <a16:creationId xmlns:a16="http://schemas.microsoft.com/office/drawing/2014/main" id="{440108C9-A400-4C74-9005-BF2DDF32EA46}"/>
                </a:ext>
              </a:extLst>
            </p:cNvPr>
            <p:cNvSpPr>
              <a:spLocks noChangeArrowheads="1"/>
            </p:cNvSpPr>
            <p:nvPr/>
          </p:nvSpPr>
          <p:spPr bwMode="auto">
            <a:xfrm>
              <a:off x="4222" y="3017"/>
              <a:ext cx="7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porter</a:t>
              </a:r>
            </a:p>
          </p:txBody>
        </p:sp>
        <p:sp>
          <p:nvSpPr>
            <p:cNvPr id="21" name="Rectangle 1042">
              <a:extLst>
                <a:ext uri="{FF2B5EF4-FFF2-40B4-BE49-F238E27FC236}">
                  <a16:creationId xmlns:a16="http://schemas.microsoft.com/office/drawing/2014/main" id="{2943222A-B0AF-4EF8-846B-C1BB04EFC566}"/>
                </a:ext>
              </a:extLst>
            </p:cNvPr>
            <p:cNvSpPr>
              <a:spLocks noChangeArrowheads="1"/>
            </p:cNvSpPr>
            <p:nvPr/>
          </p:nvSpPr>
          <p:spPr bwMode="auto">
            <a:xfrm>
              <a:off x="3528" y="3120"/>
              <a:ext cx="72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solidFill>
                    <a:schemeClr val="bg1"/>
                  </a:solidFill>
                  <a:effectLst>
                    <a:outerShdw blurRad="38100" dist="38100" dir="2700000" algn="tl">
                      <a:srgbClr val="000000">
                        <a:alpha val="43137"/>
                      </a:srgbClr>
                    </a:outerShdw>
                  </a:effectLst>
                </a:rPr>
                <a:t>piano player</a:t>
              </a:r>
            </a:p>
          </p:txBody>
        </p:sp>
        <p:sp>
          <p:nvSpPr>
            <p:cNvPr id="22" name="AutoShape 1043">
              <a:extLst>
                <a:ext uri="{FF2B5EF4-FFF2-40B4-BE49-F238E27FC236}">
                  <a16:creationId xmlns:a16="http://schemas.microsoft.com/office/drawing/2014/main" id="{1875B8D7-5489-4460-9315-E82B50C2E3AC}"/>
                </a:ext>
              </a:extLst>
            </p:cNvPr>
            <p:cNvSpPr>
              <a:spLocks noChangeArrowheads="1"/>
            </p:cNvSpPr>
            <p:nvPr/>
          </p:nvSpPr>
          <p:spPr bwMode="auto">
            <a:xfrm>
              <a:off x="3192" y="2167"/>
              <a:ext cx="152" cy="181"/>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sp>
          <p:nvSpPr>
            <p:cNvPr id="23" name="AutoShape 1044">
              <a:extLst>
                <a:ext uri="{FF2B5EF4-FFF2-40B4-BE49-F238E27FC236}">
                  <a16:creationId xmlns:a16="http://schemas.microsoft.com/office/drawing/2014/main" id="{9532B1E7-89D1-4671-BD4B-953DF043A9E4}"/>
                </a:ext>
              </a:extLst>
            </p:cNvPr>
            <p:cNvSpPr>
              <a:spLocks noChangeArrowheads="1"/>
            </p:cNvSpPr>
            <p:nvPr/>
          </p:nvSpPr>
          <p:spPr bwMode="auto">
            <a:xfrm>
              <a:off x="3891" y="2355"/>
              <a:ext cx="152" cy="182"/>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sp>
          <p:nvSpPr>
            <p:cNvPr id="24" name="AutoShape 1045">
              <a:extLst>
                <a:ext uri="{FF2B5EF4-FFF2-40B4-BE49-F238E27FC236}">
                  <a16:creationId xmlns:a16="http://schemas.microsoft.com/office/drawing/2014/main" id="{4B1701BB-DC9F-4436-8C63-442DAC7AD224}"/>
                </a:ext>
              </a:extLst>
            </p:cNvPr>
            <p:cNvSpPr>
              <a:spLocks noChangeArrowheads="1"/>
            </p:cNvSpPr>
            <p:nvPr/>
          </p:nvSpPr>
          <p:spPr bwMode="auto">
            <a:xfrm rot="180000">
              <a:off x="2346" y="2759"/>
              <a:ext cx="146" cy="165"/>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sp>
          <p:nvSpPr>
            <p:cNvPr id="25" name="AutoShape 1046">
              <a:extLst>
                <a:ext uri="{FF2B5EF4-FFF2-40B4-BE49-F238E27FC236}">
                  <a16:creationId xmlns:a16="http://schemas.microsoft.com/office/drawing/2014/main" id="{CAF48F0F-8C8B-4177-A198-17BE06724F82}"/>
                </a:ext>
              </a:extLst>
            </p:cNvPr>
            <p:cNvSpPr>
              <a:spLocks noChangeArrowheads="1"/>
            </p:cNvSpPr>
            <p:nvPr/>
          </p:nvSpPr>
          <p:spPr bwMode="auto">
            <a:xfrm rot="720000">
              <a:off x="3354" y="3281"/>
              <a:ext cx="169" cy="182"/>
            </a:xfrm>
            <a:prstGeom prst="star5">
              <a:avLst/>
            </a:prstGeom>
            <a:solidFill>
              <a:srgbClr val="0000FF"/>
            </a:solidFill>
            <a:ln w="9525">
              <a:noFill/>
              <a:miter lim="800000"/>
              <a:headEnd/>
              <a:tailEnd/>
            </a:ln>
            <a:effectLst/>
          </p:spPr>
          <p:txBody>
            <a:bodyPr wrap="none" anchor="ctr"/>
            <a:lstStyle/>
            <a:p>
              <a:pPr>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96" charset="-128"/>
                <a:cs typeface="Arial" pitchFamily="34" charset="0"/>
              </a:endParaRPr>
            </a:p>
          </p:txBody>
        </p:sp>
      </p:grpSp>
      <p:cxnSp>
        <p:nvCxnSpPr>
          <p:cNvPr id="26" name="Straight Arrow Connector 25">
            <a:extLst>
              <a:ext uri="{FF2B5EF4-FFF2-40B4-BE49-F238E27FC236}">
                <a16:creationId xmlns:a16="http://schemas.microsoft.com/office/drawing/2014/main" id="{6A2560BE-D56E-4FDF-9602-F138E1A847A1}"/>
              </a:ext>
            </a:extLst>
          </p:cNvPr>
          <p:cNvCxnSpPr>
            <a:cxnSpLocks noChangeShapeType="1"/>
          </p:cNvCxnSpPr>
          <p:nvPr/>
        </p:nvCxnSpPr>
        <p:spPr bwMode="auto">
          <a:xfrm rot="5400000" flipH="1" flipV="1">
            <a:off x="651886" y="4121150"/>
            <a:ext cx="687388" cy="77787"/>
          </a:xfrm>
          <a:prstGeom prst="straightConnector1">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7" name="TextBox 26">
            <a:extLst>
              <a:ext uri="{FF2B5EF4-FFF2-40B4-BE49-F238E27FC236}">
                <a16:creationId xmlns:a16="http://schemas.microsoft.com/office/drawing/2014/main" id="{9D5A37B1-33EE-4616-8E57-61877EE44CD9}"/>
              </a:ext>
            </a:extLst>
          </p:cNvPr>
          <p:cNvSpPr txBox="1">
            <a:spLocks noChangeArrowheads="1"/>
          </p:cNvSpPr>
          <p:nvPr/>
        </p:nvSpPr>
        <p:spPr bwMode="auto">
          <a:xfrm>
            <a:off x="424873" y="4578350"/>
            <a:ext cx="1053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800" b="1" i="1" dirty="0">
                <a:solidFill>
                  <a:srgbClr val="C00000"/>
                </a:solidFill>
                <a:latin typeface="+mn-lt"/>
                <a:ea typeface="ＭＳ Ｐゴシック" charset="-128"/>
                <a:cs typeface="Times New Roman" charset="0"/>
              </a:rPr>
              <a:t>entity</a:t>
            </a:r>
          </a:p>
        </p:txBody>
      </p:sp>
      <p:sp>
        <p:nvSpPr>
          <p:cNvPr id="28" name="TextBox 26">
            <a:extLst>
              <a:ext uri="{FF2B5EF4-FFF2-40B4-BE49-F238E27FC236}">
                <a16:creationId xmlns:a16="http://schemas.microsoft.com/office/drawing/2014/main" id="{7CDBEE18-5778-4D3E-969D-E9EC37B00A79}"/>
              </a:ext>
            </a:extLst>
          </p:cNvPr>
          <p:cNvSpPr txBox="1">
            <a:spLocks noChangeArrowheads="1"/>
          </p:cNvSpPr>
          <p:nvPr/>
        </p:nvSpPr>
        <p:spPr bwMode="auto">
          <a:xfrm>
            <a:off x="6901873" y="274955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i="1">
                <a:solidFill>
                  <a:srgbClr val="C00000"/>
                </a:solidFill>
                <a:latin typeface="+mn-lt"/>
                <a:ea typeface="ＭＳ Ｐゴシック" charset="-128"/>
                <a:cs typeface="Times New Roman" charset="0"/>
              </a:rPr>
              <a:t>Set of instances of entity JOB</a:t>
            </a:r>
          </a:p>
        </p:txBody>
      </p:sp>
      <p:cxnSp>
        <p:nvCxnSpPr>
          <p:cNvPr id="29" name="Straight Arrow Connector 28">
            <a:extLst>
              <a:ext uri="{FF2B5EF4-FFF2-40B4-BE49-F238E27FC236}">
                <a16:creationId xmlns:a16="http://schemas.microsoft.com/office/drawing/2014/main" id="{6EFE84D9-99BD-4A11-A4AC-23417316788B}"/>
              </a:ext>
            </a:extLst>
          </p:cNvPr>
          <p:cNvCxnSpPr>
            <a:cxnSpLocks noChangeShapeType="1"/>
          </p:cNvCxnSpPr>
          <p:nvPr/>
        </p:nvCxnSpPr>
        <p:spPr bwMode="auto">
          <a:xfrm rot="10800000" flipV="1">
            <a:off x="6216073" y="3511550"/>
            <a:ext cx="762000" cy="228600"/>
          </a:xfrm>
          <a:prstGeom prst="straightConnector1">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492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B3D6-ADFB-4153-9B8A-2C66348EF404}"/>
              </a:ext>
            </a:extLst>
          </p:cNvPr>
          <p:cNvSpPr>
            <a:spLocks noGrp="1"/>
          </p:cNvSpPr>
          <p:nvPr>
            <p:ph type="title"/>
          </p:nvPr>
        </p:nvSpPr>
        <p:spPr/>
        <p:txBody>
          <a:bodyPr/>
          <a:lstStyle/>
          <a:p>
            <a:r>
              <a:rPr lang="en-MY" dirty="0"/>
              <a:t>Entity Representation in Diagram</a:t>
            </a:r>
            <a:endParaRPr lang="en-US" dirty="0"/>
          </a:p>
        </p:txBody>
      </p:sp>
      <p:sp>
        <p:nvSpPr>
          <p:cNvPr id="3" name="Content Placeholder 2">
            <a:extLst>
              <a:ext uri="{FF2B5EF4-FFF2-40B4-BE49-F238E27FC236}">
                <a16:creationId xmlns:a16="http://schemas.microsoft.com/office/drawing/2014/main" id="{8076A837-4649-4921-807D-1EDBE6F6B95B}"/>
              </a:ext>
            </a:extLst>
          </p:cNvPr>
          <p:cNvSpPr>
            <a:spLocks noGrp="1"/>
          </p:cNvSpPr>
          <p:nvPr>
            <p:ph idx="1"/>
          </p:nvPr>
        </p:nvSpPr>
        <p:spPr/>
        <p:txBody>
          <a:bodyPr/>
          <a:lstStyle/>
          <a:p>
            <a:r>
              <a:rPr lang="en-US" dirty="0"/>
              <a:t>Drawn as a box</a:t>
            </a:r>
          </a:p>
          <a:p>
            <a:r>
              <a:rPr lang="en-US" dirty="0"/>
              <a:t>Name singular</a:t>
            </a:r>
          </a:p>
          <a:p>
            <a:r>
              <a:rPr lang="en-US" dirty="0"/>
              <a:t>Name inside</a:t>
            </a:r>
          </a:p>
          <a:p>
            <a:r>
              <a:rPr lang="en-US" dirty="0"/>
              <a:t>Neither size, </a:t>
            </a:r>
            <a:br>
              <a:rPr lang="en-US" dirty="0"/>
            </a:br>
            <a:r>
              <a:rPr lang="en-US" dirty="0"/>
              <a:t>nor position </a:t>
            </a:r>
            <a:br>
              <a:rPr lang="en-US" dirty="0"/>
            </a:br>
            <a:r>
              <a:rPr lang="en-US" dirty="0"/>
              <a:t>has a special </a:t>
            </a:r>
            <a:br>
              <a:rPr lang="en-US" dirty="0"/>
            </a:br>
            <a:r>
              <a:rPr lang="en-US" dirty="0"/>
              <a:t>meaning</a:t>
            </a:r>
          </a:p>
          <a:p>
            <a:endParaRPr lang="en-US" dirty="0"/>
          </a:p>
        </p:txBody>
      </p:sp>
      <p:sp>
        <p:nvSpPr>
          <p:cNvPr id="4" name="Date Placeholder 3">
            <a:extLst>
              <a:ext uri="{FF2B5EF4-FFF2-40B4-BE49-F238E27FC236}">
                <a16:creationId xmlns:a16="http://schemas.microsoft.com/office/drawing/2014/main" id="{272107B6-6E72-4743-9DD1-0D10738C17B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A923A513-1037-4A6A-B701-1AF1B8903DEA}"/>
              </a:ext>
            </a:extLst>
          </p:cNvPr>
          <p:cNvSpPr>
            <a:spLocks noGrp="1"/>
          </p:cNvSpPr>
          <p:nvPr>
            <p:ph type="sldNum" sz="quarter" idx="12"/>
          </p:nvPr>
        </p:nvSpPr>
        <p:spPr/>
        <p:txBody>
          <a:bodyPr/>
          <a:lstStyle/>
          <a:p>
            <a:pPr>
              <a:defRPr/>
            </a:pPr>
            <a:fld id="{4AEEF2DB-3D68-4EFF-B92B-90C34555BE45}" type="slidenum">
              <a:rPr lang="en-US" smtClean="0"/>
              <a:pPr>
                <a:defRPr/>
              </a:pPr>
              <a:t>12</a:t>
            </a:fld>
            <a:endParaRPr lang="en-US" dirty="0"/>
          </a:p>
        </p:txBody>
      </p:sp>
      <p:sp>
        <p:nvSpPr>
          <p:cNvPr id="6" name="Footer Placeholder 5">
            <a:extLst>
              <a:ext uri="{FF2B5EF4-FFF2-40B4-BE49-F238E27FC236}">
                <a16:creationId xmlns:a16="http://schemas.microsoft.com/office/drawing/2014/main" id="{204BFEDC-99F9-4316-8490-397122250C9D}"/>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4">
            <a:extLst>
              <a:ext uri="{FF2B5EF4-FFF2-40B4-BE49-F238E27FC236}">
                <a16:creationId xmlns:a16="http://schemas.microsoft.com/office/drawing/2014/main" id="{FFE50BE5-4EFA-46B8-9FF7-77569A1803AF}"/>
              </a:ext>
            </a:extLst>
          </p:cNvPr>
          <p:cNvSpPr>
            <a:spLocks noChangeArrowheads="1"/>
          </p:cNvSpPr>
          <p:nvPr/>
        </p:nvSpPr>
        <p:spPr bwMode="gray">
          <a:xfrm>
            <a:off x="1295400" y="5181600"/>
            <a:ext cx="69929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04813" indent="-404813" defTabSz="346075" eaLnBrk="0" hangingPunct="0">
              <a:spcBef>
                <a:spcPct val="20000"/>
              </a:spcBef>
              <a:buFont typeface="Arial" charset="0"/>
              <a:buChar char="•"/>
              <a:tabLst>
                <a:tab pos="571500" algn="l"/>
              </a:tabLst>
              <a:defRPr sz="3200">
                <a:solidFill>
                  <a:schemeClr val="tx1"/>
                </a:solidFill>
                <a:latin typeface="Calibri" charset="0"/>
              </a:defRPr>
            </a:lvl1pPr>
            <a:lvl2pPr marL="742950" indent="-285750" defTabSz="346075" eaLnBrk="0" hangingPunct="0">
              <a:spcBef>
                <a:spcPct val="20000"/>
              </a:spcBef>
              <a:buFont typeface="Arial" charset="0"/>
              <a:buChar char="–"/>
              <a:tabLst>
                <a:tab pos="571500" algn="l"/>
              </a:tabLst>
              <a:defRPr sz="2800">
                <a:solidFill>
                  <a:schemeClr val="tx1"/>
                </a:solidFill>
                <a:latin typeface="Calibri" charset="0"/>
              </a:defRPr>
            </a:lvl2pPr>
            <a:lvl3pPr marL="1143000" indent="-228600" defTabSz="346075" eaLnBrk="0" hangingPunct="0">
              <a:spcBef>
                <a:spcPct val="20000"/>
              </a:spcBef>
              <a:buFont typeface="Arial" charset="0"/>
              <a:buChar char="•"/>
              <a:tabLst>
                <a:tab pos="571500" algn="l"/>
              </a:tabLst>
              <a:defRPr sz="2400">
                <a:solidFill>
                  <a:schemeClr val="tx1"/>
                </a:solidFill>
                <a:latin typeface="Calibri" charset="0"/>
              </a:defRPr>
            </a:lvl3pPr>
            <a:lvl4pPr marL="1600200" indent="-228600" defTabSz="346075" eaLnBrk="0" hangingPunct="0">
              <a:spcBef>
                <a:spcPct val="20000"/>
              </a:spcBef>
              <a:buFont typeface="Arial" charset="0"/>
              <a:buChar char="–"/>
              <a:tabLst>
                <a:tab pos="571500" algn="l"/>
              </a:tabLst>
              <a:defRPr sz="2000">
                <a:solidFill>
                  <a:schemeClr val="tx1"/>
                </a:solidFill>
                <a:latin typeface="Calibri" charset="0"/>
              </a:defRPr>
            </a:lvl4pPr>
            <a:lvl5pPr marL="2057400" indent="-228600" defTabSz="346075" eaLnBrk="0" hangingPunct="0">
              <a:spcBef>
                <a:spcPct val="20000"/>
              </a:spcBef>
              <a:buFont typeface="Arial" charset="0"/>
              <a:buChar char="»"/>
              <a:tabLst>
                <a:tab pos="571500" algn="l"/>
              </a:tabLst>
              <a:defRPr sz="2000">
                <a:solidFill>
                  <a:schemeClr val="tx1"/>
                </a:solidFill>
                <a:latin typeface="Calibri" charset="0"/>
              </a:defRPr>
            </a:lvl5pPr>
            <a:lvl6pPr marL="25146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6pPr>
            <a:lvl7pPr marL="29718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7pPr>
            <a:lvl8pPr marL="34290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8pPr>
            <a:lvl9pPr marL="38862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9pPr>
          </a:lstStyle>
          <a:p>
            <a:pPr eaLnBrk="1" hangingPunct="1">
              <a:lnSpc>
                <a:spcPct val="95000"/>
              </a:lnSpc>
              <a:spcBef>
                <a:spcPct val="50000"/>
              </a:spcBef>
              <a:buFontTx/>
              <a:buNone/>
            </a:pPr>
            <a:r>
              <a:rPr lang="en-US" altLang="en-US" sz="2800" b="1" i="1" dirty="0">
                <a:solidFill>
                  <a:srgbClr val="FF0000"/>
                </a:solidFill>
                <a:latin typeface="+mn-lt"/>
                <a:ea typeface="Times New Roman" charset="0"/>
                <a:cs typeface="Times New Roman" charset="0"/>
              </a:rPr>
              <a:t>During design, entities usually lead to tables.</a:t>
            </a:r>
          </a:p>
        </p:txBody>
      </p:sp>
      <p:grpSp>
        <p:nvGrpSpPr>
          <p:cNvPr id="8" name="Group 5">
            <a:extLst>
              <a:ext uri="{FF2B5EF4-FFF2-40B4-BE49-F238E27FC236}">
                <a16:creationId xmlns:a16="http://schemas.microsoft.com/office/drawing/2014/main" id="{38F9C55F-A40A-432F-9AC3-D786A462C0E9}"/>
              </a:ext>
            </a:extLst>
          </p:cNvPr>
          <p:cNvGrpSpPr>
            <a:grpSpLocks/>
          </p:cNvGrpSpPr>
          <p:nvPr/>
        </p:nvGrpSpPr>
        <p:grpSpPr bwMode="auto">
          <a:xfrm>
            <a:off x="3525982" y="1388196"/>
            <a:ext cx="4892220" cy="3244273"/>
            <a:chOff x="2366" y="1483"/>
            <a:chExt cx="2559" cy="1697"/>
          </a:xfrm>
        </p:grpSpPr>
        <p:sp>
          <p:nvSpPr>
            <p:cNvPr id="9" name="AutoShape 8">
              <a:extLst>
                <a:ext uri="{FF2B5EF4-FFF2-40B4-BE49-F238E27FC236}">
                  <a16:creationId xmlns:a16="http://schemas.microsoft.com/office/drawing/2014/main" id="{A4E301BC-18B8-449C-B295-BE8C36722433}"/>
                </a:ext>
              </a:extLst>
            </p:cNvPr>
            <p:cNvSpPr>
              <a:spLocks noChangeArrowheads="1"/>
            </p:cNvSpPr>
            <p:nvPr/>
          </p:nvSpPr>
          <p:spPr bwMode="auto">
            <a:xfrm>
              <a:off x="4301" y="1483"/>
              <a:ext cx="624" cy="1324"/>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10" name="AutoShape 9">
              <a:extLst>
                <a:ext uri="{FF2B5EF4-FFF2-40B4-BE49-F238E27FC236}">
                  <a16:creationId xmlns:a16="http://schemas.microsoft.com/office/drawing/2014/main" id="{D3C141CE-B835-4107-901A-AF6ADF4B45CE}"/>
                </a:ext>
              </a:extLst>
            </p:cNvPr>
            <p:cNvSpPr>
              <a:spLocks noChangeArrowheads="1"/>
            </p:cNvSpPr>
            <p:nvPr/>
          </p:nvSpPr>
          <p:spPr bwMode="auto">
            <a:xfrm>
              <a:off x="2403" y="2879"/>
              <a:ext cx="2512" cy="301"/>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BAF0F7F0-B635-4331-9725-9CE174AF7992}"/>
                </a:ext>
              </a:extLst>
            </p:cNvPr>
            <p:cNvSpPr>
              <a:spLocks noChangeArrowheads="1"/>
            </p:cNvSpPr>
            <p:nvPr/>
          </p:nvSpPr>
          <p:spPr bwMode="auto">
            <a:xfrm>
              <a:off x="2886" y="1524"/>
              <a:ext cx="1208" cy="48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50000"/>
                </a:spcBef>
                <a:buFontTx/>
                <a:buNone/>
              </a:pPr>
              <a:r>
                <a:rPr lang="en-US" altLang="en-US" sz="1800" b="1"/>
                <a:t>EMPLOYEE</a:t>
              </a:r>
            </a:p>
          </p:txBody>
        </p:sp>
        <p:sp>
          <p:nvSpPr>
            <p:cNvPr id="12" name="AutoShape 11">
              <a:extLst>
                <a:ext uri="{FF2B5EF4-FFF2-40B4-BE49-F238E27FC236}">
                  <a16:creationId xmlns:a16="http://schemas.microsoft.com/office/drawing/2014/main" id="{D106D7CC-0EE4-4C7B-8D6B-7B4C8E22AA5A}"/>
                </a:ext>
              </a:extLst>
            </p:cNvPr>
            <p:cNvSpPr>
              <a:spLocks noChangeArrowheads="1"/>
            </p:cNvSpPr>
            <p:nvPr/>
          </p:nvSpPr>
          <p:spPr bwMode="auto">
            <a:xfrm>
              <a:off x="3095" y="2322"/>
              <a:ext cx="1100" cy="474"/>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13" name="Rectangle 12">
              <a:extLst>
                <a:ext uri="{FF2B5EF4-FFF2-40B4-BE49-F238E27FC236}">
                  <a16:creationId xmlns:a16="http://schemas.microsoft.com/office/drawing/2014/main" id="{75588849-8BB9-418C-BE1B-4589104A6D46}"/>
                </a:ext>
              </a:extLst>
            </p:cNvPr>
            <p:cNvSpPr>
              <a:spLocks noChangeArrowheads="1"/>
            </p:cNvSpPr>
            <p:nvPr/>
          </p:nvSpPr>
          <p:spPr bwMode="auto">
            <a:xfrm>
              <a:off x="3073" y="2325"/>
              <a:ext cx="1280"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lnSpc>
                  <a:spcPct val="40000"/>
                </a:lnSpc>
                <a:spcBef>
                  <a:spcPct val="50000"/>
                </a:spcBef>
                <a:buFontTx/>
                <a:buNone/>
              </a:pPr>
              <a:r>
                <a:rPr lang="en-US" altLang="en-US" sz="1800" b="1"/>
                <a:t>TICKET</a:t>
              </a:r>
            </a:p>
            <a:p>
              <a:pPr algn="ctr" eaLnBrk="1" hangingPunct="1">
                <a:lnSpc>
                  <a:spcPct val="40000"/>
                </a:lnSpc>
                <a:spcBef>
                  <a:spcPct val="50000"/>
                </a:spcBef>
                <a:buFontTx/>
                <a:buNone/>
              </a:pPr>
              <a:r>
                <a:rPr lang="en-US" altLang="en-US" sz="1800" b="1"/>
                <a:t>RESERVATION</a:t>
              </a:r>
            </a:p>
          </p:txBody>
        </p:sp>
        <p:sp>
          <p:nvSpPr>
            <p:cNvPr id="14" name="Rectangle 13">
              <a:extLst>
                <a:ext uri="{FF2B5EF4-FFF2-40B4-BE49-F238E27FC236}">
                  <a16:creationId xmlns:a16="http://schemas.microsoft.com/office/drawing/2014/main" id="{6A8C8C58-AFFD-4902-BF60-FF9E1B2D1A56}"/>
                </a:ext>
              </a:extLst>
            </p:cNvPr>
            <p:cNvSpPr>
              <a:spLocks noChangeArrowheads="1"/>
            </p:cNvSpPr>
            <p:nvPr/>
          </p:nvSpPr>
          <p:spPr bwMode="auto">
            <a:xfrm>
              <a:off x="2412" y="2888"/>
              <a:ext cx="249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50000"/>
                </a:spcBef>
                <a:buFontTx/>
                <a:buNone/>
              </a:pPr>
              <a:r>
                <a:rPr lang="en-US" altLang="en-US" sz="1800" b="1"/>
                <a:t>JOB ASSIGNMENT</a:t>
              </a:r>
            </a:p>
          </p:txBody>
        </p:sp>
        <p:sp>
          <p:nvSpPr>
            <p:cNvPr id="15" name="Rectangle 14">
              <a:extLst>
                <a:ext uri="{FF2B5EF4-FFF2-40B4-BE49-F238E27FC236}">
                  <a16:creationId xmlns:a16="http://schemas.microsoft.com/office/drawing/2014/main" id="{3CDBB490-9EAE-41B9-BEF5-4CE290D2EC29}"/>
                </a:ext>
              </a:extLst>
            </p:cNvPr>
            <p:cNvSpPr>
              <a:spLocks noChangeArrowheads="1"/>
            </p:cNvSpPr>
            <p:nvPr/>
          </p:nvSpPr>
          <p:spPr bwMode="auto">
            <a:xfrm>
              <a:off x="4346" y="1548"/>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50000"/>
                </a:spcBef>
                <a:buFontTx/>
                <a:buNone/>
              </a:pPr>
              <a:r>
                <a:rPr lang="en-US" altLang="en-US" sz="1800" b="1"/>
                <a:t>JOB</a:t>
              </a:r>
            </a:p>
          </p:txBody>
        </p:sp>
        <p:sp>
          <p:nvSpPr>
            <p:cNvPr id="16" name="AutoShape 15">
              <a:extLst>
                <a:ext uri="{FF2B5EF4-FFF2-40B4-BE49-F238E27FC236}">
                  <a16:creationId xmlns:a16="http://schemas.microsoft.com/office/drawing/2014/main" id="{C42675F9-8714-444E-8FBC-58F2DB91D25B}"/>
                </a:ext>
              </a:extLst>
            </p:cNvPr>
            <p:cNvSpPr>
              <a:spLocks noChangeArrowheads="1"/>
            </p:cNvSpPr>
            <p:nvPr/>
          </p:nvSpPr>
          <p:spPr bwMode="auto">
            <a:xfrm>
              <a:off x="2366" y="2582"/>
              <a:ext cx="672" cy="240"/>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17" name="Rectangle 16">
              <a:extLst>
                <a:ext uri="{FF2B5EF4-FFF2-40B4-BE49-F238E27FC236}">
                  <a16:creationId xmlns:a16="http://schemas.microsoft.com/office/drawing/2014/main" id="{7EB641DC-C79E-43EF-B209-32800B411C6B}"/>
                </a:ext>
              </a:extLst>
            </p:cNvPr>
            <p:cNvSpPr>
              <a:spLocks noChangeArrowheads="1"/>
            </p:cNvSpPr>
            <p:nvPr/>
          </p:nvSpPr>
          <p:spPr bwMode="auto">
            <a:xfrm>
              <a:off x="2366" y="2571"/>
              <a:ext cx="6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ORDER</a:t>
              </a:r>
            </a:p>
          </p:txBody>
        </p:sp>
        <p:sp>
          <p:nvSpPr>
            <p:cNvPr id="18" name="Rectangle 17">
              <a:extLst>
                <a:ext uri="{FF2B5EF4-FFF2-40B4-BE49-F238E27FC236}">
                  <a16:creationId xmlns:a16="http://schemas.microsoft.com/office/drawing/2014/main" id="{711BD59E-F6FC-4590-AEE0-E35673588168}"/>
                </a:ext>
              </a:extLst>
            </p:cNvPr>
            <p:cNvSpPr>
              <a:spLocks noChangeArrowheads="1"/>
            </p:cNvSpPr>
            <p:nvPr/>
          </p:nvSpPr>
          <p:spPr bwMode="auto">
            <a:xfrm rot="-5400000">
              <a:off x="2118" y="1774"/>
              <a:ext cx="945" cy="4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ELECTION</a:t>
              </a:r>
            </a:p>
          </p:txBody>
        </p:sp>
      </p:grpSp>
    </p:spTree>
    <p:extLst>
      <p:ext uri="{BB962C8B-B14F-4D97-AF65-F5344CB8AC3E}">
        <p14:creationId xmlns:p14="http://schemas.microsoft.com/office/powerpoint/2010/main" val="336601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9DD1-9B47-47B4-8AC8-690D9B8DB4D8}"/>
              </a:ext>
            </a:extLst>
          </p:cNvPr>
          <p:cNvSpPr>
            <a:spLocks noGrp="1"/>
          </p:cNvSpPr>
          <p:nvPr>
            <p:ph type="title"/>
          </p:nvPr>
        </p:nvSpPr>
        <p:spPr/>
        <p:txBody>
          <a:bodyPr/>
          <a:lstStyle/>
          <a:p>
            <a:r>
              <a:rPr lang="en-MY" dirty="0"/>
              <a:t>Remarks on creating Entities</a:t>
            </a:r>
            <a:endParaRPr lang="en-US" dirty="0"/>
          </a:p>
        </p:txBody>
      </p:sp>
      <p:sp>
        <p:nvSpPr>
          <p:cNvPr id="3" name="Content Placeholder 2">
            <a:extLst>
              <a:ext uri="{FF2B5EF4-FFF2-40B4-BE49-F238E27FC236}">
                <a16:creationId xmlns:a16="http://schemas.microsoft.com/office/drawing/2014/main" id="{07F14031-FB1A-4D02-9A8C-C64FD91D04BB}"/>
              </a:ext>
            </a:extLst>
          </p:cNvPr>
          <p:cNvSpPr>
            <a:spLocks noGrp="1"/>
          </p:cNvSpPr>
          <p:nvPr>
            <p:ph idx="1"/>
          </p:nvPr>
        </p:nvSpPr>
        <p:spPr/>
        <p:txBody>
          <a:bodyPr/>
          <a:lstStyle/>
          <a:p>
            <a:r>
              <a:rPr lang="en-US" dirty="0"/>
              <a:t>Give the entity a unique name</a:t>
            </a:r>
          </a:p>
          <a:p>
            <a:r>
              <a:rPr lang="en-US" dirty="0"/>
              <a:t>Create a formal description of </a:t>
            </a:r>
            <a:br>
              <a:rPr lang="en-US" dirty="0"/>
            </a:br>
            <a:r>
              <a:rPr lang="en-US" dirty="0"/>
              <a:t>the entity</a:t>
            </a:r>
          </a:p>
          <a:p>
            <a:r>
              <a:rPr lang="en-US" dirty="0"/>
              <a:t>Add a few attributes, if possible</a:t>
            </a:r>
          </a:p>
          <a:p>
            <a:r>
              <a:rPr lang="en-US" dirty="0"/>
              <a:t>Be aware of homonyms (words with same pronunciation but different meaning)</a:t>
            </a:r>
          </a:p>
          <a:p>
            <a:r>
              <a:rPr lang="en-US" dirty="0"/>
              <a:t>Check entity names and descriptions regularly</a:t>
            </a:r>
          </a:p>
          <a:p>
            <a:r>
              <a:rPr lang="en-US" dirty="0"/>
              <a:t>Avoid use of reserved words</a:t>
            </a:r>
          </a:p>
          <a:p>
            <a:r>
              <a:rPr lang="en-US" dirty="0"/>
              <a:t>Remove relationship name from entity name</a:t>
            </a:r>
          </a:p>
          <a:p>
            <a:endParaRPr lang="en-US" dirty="0"/>
          </a:p>
        </p:txBody>
      </p:sp>
      <p:sp>
        <p:nvSpPr>
          <p:cNvPr id="4" name="Date Placeholder 3">
            <a:extLst>
              <a:ext uri="{FF2B5EF4-FFF2-40B4-BE49-F238E27FC236}">
                <a16:creationId xmlns:a16="http://schemas.microsoft.com/office/drawing/2014/main" id="{27DFEE03-BC76-4126-8074-4215E08D218E}"/>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5DB76CB9-8259-4F79-85C4-A473D3198DDF}"/>
              </a:ext>
            </a:extLst>
          </p:cNvPr>
          <p:cNvSpPr>
            <a:spLocks noGrp="1"/>
          </p:cNvSpPr>
          <p:nvPr>
            <p:ph type="sldNum" sz="quarter" idx="12"/>
          </p:nvPr>
        </p:nvSpPr>
        <p:spPr/>
        <p:txBody>
          <a:bodyPr/>
          <a:lstStyle/>
          <a:p>
            <a:pPr>
              <a:defRPr/>
            </a:pPr>
            <a:fld id="{4AEEF2DB-3D68-4EFF-B92B-90C34555BE45}" type="slidenum">
              <a:rPr lang="en-US" smtClean="0"/>
              <a:pPr>
                <a:defRPr/>
              </a:pPr>
              <a:t>13</a:t>
            </a:fld>
            <a:endParaRPr lang="en-US" dirty="0"/>
          </a:p>
        </p:txBody>
      </p:sp>
      <p:sp>
        <p:nvSpPr>
          <p:cNvPr id="6" name="Footer Placeholder 5">
            <a:extLst>
              <a:ext uri="{FF2B5EF4-FFF2-40B4-BE49-F238E27FC236}">
                <a16:creationId xmlns:a16="http://schemas.microsoft.com/office/drawing/2014/main" id="{A6D34626-A964-4046-A3F9-E2D544B146FA}"/>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7" name="AutoShape 1026">
            <a:extLst>
              <a:ext uri="{FF2B5EF4-FFF2-40B4-BE49-F238E27FC236}">
                <a16:creationId xmlns:a16="http://schemas.microsoft.com/office/drawing/2014/main" id="{0B42325F-C56D-49E3-8AB1-76A25AEEA896}"/>
              </a:ext>
            </a:extLst>
          </p:cNvPr>
          <p:cNvSpPr>
            <a:spLocks noChangeArrowheads="1"/>
          </p:cNvSpPr>
          <p:nvPr/>
        </p:nvSpPr>
        <p:spPr bwMode="auto">
          <a:xfrm>
            <a:off x="6005368" y="1825625"/>
            <a:ext cx="1314450" cy="1417638"/>
          </a:xfrm>
          <a:prstGeom prst="roundRect">
            <a:avLst>
              <a:gd name="adj" fmla="val 12495"/>
            </a:avLst>
          </a:prstGeom>
          <a:solidFill>
            <a:srgbClr val="FFCC66"/>
          </a:solidFill>
          <a:ln w="25400">
            <a:solidFill>
              <a:schemeClr val="tx2"/>
            </a:solidFill>
            <a:round/>
            <a:headEnd/>
            <a:tailEnd/>
          </a:ln>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8" name="Line 1029">
            <a:extLst>
              <a:ext uri="{FF2B5EF4-FFF2-40B4-BE49-F238E27FC236}">
                <a16:creationId xmlns:a16="http://schemas.microsoft.com/office/drawing/2014/main" id="{7DDCF450-D7D5-497F-8526-A71467354CBC}"/>
              </a:ext>
            </a:extLst>
          </p:cNvPr>
          <p:cNvSpPr>
            <a:spLocks noChangeShapeType="1"/>
          </p:cNvSpPr>
          <p:nvPr/>
        </p:nvSpPr>
        <p:spPr bwMode="auto">
          <a:xfrm>
            <a:off x="6179993" y="2028825"/>
            <a:ext cx="739775" cy="0"/>
          </a:xfrm>
          <a:prstGeom prst="line">
            <a:avLst/>
          </a:prstGeom>
          <a:noFill/>
          <a:ln w="1270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9" name="Group 1030">
            <a:extLst>
              <a:ext uri="{FF2B5EF4-FFF2-40B4-BE49-F238E27FC236}">
                <a16:creationId xmlns:a16="http://schemas.microsoft.com/office/drawing/2014/main" id="{8454E260-9FB8-498E-A902-4F58D269F734}"/>
              </a:ext>
            </a:extLst>
          </p:cNvPr>
          <p:cNvGrpSpPr>
            <a:grpSpLocks/>
          </p:cNvGrpSpPr>
          <p:nvPr/>
        </p:nvGrpSpPr>
        <p:grpSpPr bwMode="auto">
          <a:xfrm>
            <a:off x="7738918" y="1890713"/>
            <a:ext cx="923925" cy="1141412"/>
            <a:chOff x="4522" y="1608"/>
            <a:chExt cx="582" cy="719"/>
          </a:xfrm>
        </p:grpSpPr>
        <p:sp>
          <p:nvSpPr>
            <p:cNvPr id="10" name="Freeform 1031">
              <a:extLst>
                <a:ext uri="{FF2B5EF4-FFF2-40B4-BE49-F238E27FC236}">
                  <a16:creationId xmlns:a16="http://schemas.microsoft.com/office/drawing/2014/main" id="{C4EB38C7-376A-49E5-B689-8C666E3A6AA2}"/>
                </a:ext>
              </a:extLst>
            </p:cNvPr>
            <p:cNvSpPr>
              <a:spLocks/>
            </p:cNvSpPr>
            <p:nvPr/>
          </p:nvSpPr>
          <p:spPr bwMode="blackWhite">
            <a:xfrm>
              <a:off x="4522" y="1608"/>
              <a:ext cx="582" cy="719"/>
            </a:xfrm>
            <a:custGeom>
              <a:avLst/>
              <a:gdLst>
                <a:gd name="T0" fmla="*/ 559 w 582"/>
                <a:gd name="T1" fmla="*/ 13 h 719"/>
                <a:gd name="T2" fmla="*/ 0 w 582"/>
                <a:gd name="T3" fmla="*/ 0 h 719"/>
                <a:gd name="T4" fmla="*/ 0 w 582"/>
                <a:gd name="T5" fmla="*/ 694 h 719"/>
                <a:gd name="T6" fmla="*/ 463 w 582"/>
                <a:gd name="T7" fmla="*/ 718 h 719"/>
                <a:gd name="T8" fmla="*/ 571 w 582"/>
                <a:gd name="T9" fmla="*/ 613 h 719"/>
                <a:gd name="T10" fmla="*/ 581 w 582"/>
                <a:gd name="T11" fmla="*/ 10 h 719"/>
                <a:gd name="T12" fmla="*/ 0 60000 65536"/>
                <a:gd name="T13" fmla="*/ 0 60000 65536"/>
                <a:gd name="T14" fmla="*/ 0 60000 65536"/>
                <a:gd name="T15" fmla="*/ 0 60000 65536"/>
                <a:gd name="T16" fmla="*/ 0 60000 65536"/>
                <a:gd name="T17" fmla="*/ 0 60000 65536"/>
                <a:gd name="T18" fmla="*/ 0 w 582"/>
                <a:gd name="T19" fmla="*/ 0 h 719"/>
                <a:gd name="T20" fmla="*/ 582 w 582"/>
                <a:gd name="T21" fmla="*/ 719 h 719"/>
              </a:gdLst>
              <a:ahLst/>
              <a:cxnLst>
                <a:cxn ang="T12">
                  <a:pos x="T0" y="T1"/>
                </a:cxn>
                <a:cxn ang="T13">
                  <a:pos x="T2" y="T3"/>
                </a:cxn>
                <a:cxn ang="T14">
                  <a:pos x="T4" y="T5"/>
                </a:cxn>
                <a:cxn ang="T15">
                  <a:pos x="T6" y="T7"/>
                </a:cxn>
                <a:cxn ang="T16">
                  <a:pos x="T8" y="T9"/>
                </a:cxn>
                <a:cxn ang="T17">
                  <a:pos x="T10" y="T11"/>
                </a:cxn>
              </a:cxnLst>
              <a:rect l="T18" t="T19" r="T20" b="T21"/>
              <a:pathLst>
                <a:path w="582" h="719">
                  <a:moveTo>
                    <a:pt x="559" y="13"/>
                  </a:moveTo>
                  <a:lnTo>
                    <a:pt x="0" y="0"/>
                  </a:lnTo>
                  <a:lnTo>
                    <a:pt x="0" y="694"/>
                  </a:lnTo>
                  <a:lnTo>
                    <a:pt x="463" y="718"/>
                  </a:lnTo>
                  <a:lnTo>
                    <a:pt x="571" y="613"/>
                  </a:lnTo>
                  <a:lnTo>
                    <a:pt x="581" y="10"/>
                  </a:lnTo>
                </a:path>
              </a:pathLst>
            </a:custGeom>
            <a:solidFill>
              <a:schemeClr val="tx1"/>
            </a:solidFill>
            <a:ln w="12700" cap="rnd">
              <a:solidFill>
                <a:schemeClr val="bg2"/>
              </a:solidFill>
              <a:round/>
              <a:headEnd type="none" w="sm" len="sm"/>
              <a:tailEnd type="none" w="sm" len="sm"/>
            </a:ln>
          </p:spPr>
          <p:txBody>
            <a:bodyPr/>
            <a:lstStyle/>
            <a:p>
              <a:endParaRPr lang="en-US"/>
            </a:p>
          </p:txBody>
        </p:sp>
        <p:sp>
          <p:nvSpPr>
            <p:cNvPr id="11" name="Freeform 1032">
              <a:extLst>
                <a:ext uri="{FF2B5EF4-FFF2-40B4-BE49-F238E27FC236}">
                  <a16:creationId xmlns:a16="http://schemas.microsoft.com/office/drawing/2014/main" id="{FC811ED0-6822-4A58-B24E-5D894ADD9FA7}"/>
                </a:ext>
              </a:extLst>
            </p:cNvPr>
            <p:cNvSpPr>
              <a:spLocks/>
            </p:cNvSpPr>
            <p:nvPr/>
          </p:nvSpPr>
          <p:spPr bwMode="blackWhite">
            <a:xfrm>
              <a:off x="4943" y="2192"/>
              <a:ext cx="152" cy="134"/>
            </a:xfrm>
            <a:custGeom>
              <a:avLst/>
              <a:gdLst>
                <a:gd name="T0" fmla="*/ 0 w 152"/>
                <a:gd name="T1" fmla="*/ 133 h 134"/>
                <a:gd name="T2" fmla="*/ 10 w 152"/>
                <a:gd name="T3" fmla="*/ 133 h 134"/>
                <a:gd name="T4" fmla="*/ 17 w 152"/>
                <a:gd name="T5" fmla="*/ 133 h 134"/>
                <a:gd name="T6" fmla="*/ 25 w 152"/>
                <a:gd name="T7" fmla="*/ 133 h 134"/>
                <a:gd name="T8" fmla="*/ 33 w 152"/>
                <a:gd name="T9" fmla="*/ 130 h 134"/>
                <a:gd name="T10" fmla="*/ 40 w 152"/>
                <a:gd name="T11" fmla="*/ 130 h 134"/>
                <a:gd name="T12" fmla="*/ 48 w 152"/>
                <a:gd name="T13" fmla="*/ 128 h 134"/>
                <a:gd name="T14" fmla="*/ 56 w 152"/>
                <a:gd name="T15" fmla="*/ 125 h 134"/>
                <a:gd name="T16" fmla="*/ 63 w 152"/>
                <a:gd name="T17" fmla="*/ 123 h 134"/>
                <a:gd name="T18" fmla="*/ 71 w 152"/>
                <a:gd name="T19" fmla="*/ 123 h 134"/>
                <a:gd name="T20" fmla="*/ 79 w 152"/>
                <a:gd name="T21" fmla="*/ 121 h 134"/>
                <a:gd name="T22" fmla="*/ 87 w 152"/>
                <a:gd name="T23" fmla="*/ 116 h 134"/>
                <a:gd name="T24" fmla="*/ 94 w 152"/>
                <a:gd name="T25" fmla="*/ 114 h 134"/>
                <a:gd name="T26" fmla="*/ 102 w 152"/>
                <a:gd name="T27" fmla="*/ 109 h 134"/>
                <a:gd name="T28" fmla="*/ 110 w 152"/>
                <a:gd name="T29" fmla="*/ 104 h 134"/>
                <a:gd name="T30" fmla="*/ 115 w 152"/>
                <a:gd name="T31" fmla="*/ 97 h 134"/>
                <a:gd name="T32" fmla="*/ 122 w 152"/>
                <a:gd name="T33" fmla="*/ 92 h 134"/>
                <a:gd name="T34" fmla="*/ 127 w 152"/>
                <a:gd name="T35" fmla="*/ 85 h 134"/>
                <a:gd name="T36" fmla="*/ 130 w 152"/>
                <a:gd name="T37" fmla="*/ 78 h 134"/>
                <a:gd name="T38" fmla="*/ 135 w 152"/>
                <a:gd name="T39" fmla="*/ 71 h 134"/>
                <a:gd name="T40" fmla="*/ 138 w 152"/>
                <a:gd name="T41" fmla="*/ 64 h 134"/>
                <a:gd name="T42" fmla="*/ 140 w 152"/>
                <a:gd name="T43" fmla="*/ 57 h 134"/>
                <a:gd name="T44" fmla="*/ 143 w 152"/>
                <a:gd name="T45" fmla="*/ 49 h 134"/>
                <a:gd name="T46" fmla="*/ 145 w 152"/>
                <a:gd name="T47" fmla="*/ 42 h 134"/>
                <a:gd name="T48" fmla="*/ 148 w 152"/>
                <a:gd name="T49" fmla="*/ 35 h 134"/>
                <a:gd name="T50" fmla="*/ 151 w 152"/>
                <a:gd name="T51" fmla="*/ 28 h 134"/>
                <a:gd name="T52" fmla="*/ 151 w 152"/>
                <a:gd name="T53" fmla="*/ 21 h 134"/>
                <a:gd name="T54" fmla="*/ 151 w 152"/>
                <a:gd name="T55" fmla="*/ 14 h 134"/>
                <a:gd name="T56" fmla="*/ 151 w 152"/>
                <a:gd name="T57" fmla="*/ 7 h 134"/>
                <a:gd name="T58" fmla="*/ 151 w 152"/>
                <a:gd name="T59" fmla="*/ 0 h 134"/>
                <a:gd name="T60" fmla="*/ 148 w 152"/>
                <a:gd name="T61" fmla="*/ 7 h 134"/>
                <a:gd name="T62" fmla="*/ 140 w 152"/>
                <a:gd name="T63" fmla="*/ 16 h 134"/>
                <a:gd name="T64" fmla="*/ 138 w 152"/>
                <a:gd name="T65" fmla="*/ 23 h 134"/>
                <a:gd name="T66" fmla="*/ 130 w 152"/>
                <a:gd name="T67" fmla="*/ 28 h 134"/>
                <a:gd name="T68" fmla="*/ 122 w 152"/>
                <a:gd name="T69" fmla="*/ 35 h 134"/>
                <a:gd name="T70" fmla="*/ 115 w 152"/>
                <a:gd name="T71" fmla="*/ 38 h 134"/>
                <a:gd name="T72" fmla="*/ 107 w 152"/>
                <a:gd name="T73" fmla="*/ 40 h 134"/>
                <a:gd name="T74" fmla="*/ 99 w 152"/>
                <a:gd name="T75" fmla="*/ 40 h 134"/>
                <a:gd name="T76" fmla="*/ 89 w 152"/>
                <a:gd name="T77" fmla="*/ 45 h 134"/>
                <a:gd name="T78" fmla="*/ 81 w 152"/>
                <a:gd name="T79" fmla="*/ 47 h 134"/>
                <a:gd name="T80" fmla="*/ 74 w 152"/>
                <a:gd name="T81" fmla="*/ 47 h 134"/>
                <a:gd name="T82" fmla="*/ 66 w 152"/>
                <a:gd name="T83" fmla="*/ 47 h 134"/>
                <a:gd name="T84" fmla="*/ 61 w 152"/>
                <a:gd name="T85" fmla="*/ 54 h 134"/>
                <a:gd name="T86" fmla="*/ 61 w 152"/>
                <a:gd name="T87" fmla="*/ 64 h 134"/>
                <a:gd name="T88" fmla="*/ 58 w 152"/>
                <a:gd name="T89" fmla="*/ 71 h 134"/>
                <a:gd name="T90" fmla="*/ 58 w 152"/>
                <a:gd name="T91" fmla="*/ 78 h 134"/>
                <a:gd name="T92" fmla="*/ 58 w 152"/>
                <a:gd name="T93" fmla="*/ 85 h 134"/>
                <a:gd name="T94" fmla="*/ 58 w 152"/>
                <a:gd name="T95" fmla="*/ 92 h 134"/>
                <a:gd name="T96" fmla="*/ 51 w 152"/>
                <a:gd name="T97" fmla="*/ 97 h 134"/>
                <a:gd name="T98" fmla="*/ 48 w 152"/>
                <a:gd name="T99" fmla="*/ 104 h 134"/>
                <a:gd name="T100" fmla="*/ 40 w 152"/>
                <a:gd name="T101" fmla="*/ 109 h 134"/>
                <a:gd name="T102" fmla="*/ 35 w 152"/>
                <a:gd name="T103" fmla="*/ 116 h 134"/>
                <a:gd name="T104" fmla="*/ 30 w 152"/>
                <a:gd name="T105" fmla="*/ 123 h 134"/>
                <a:gd name="T106" fmla="*/ 23 w 152"/>
                <a:gd name="T107" fmla="*/ 123 h 134"/>
                <a:gd name="T108" fmla="*/ 17 w 152"/>
                <a:gd name="T109" fmla="*/ 130 h 134"/>
                <a:gd name="T110" fmla="*/ 10 w 152"/>
                <a:gd name="T111" fmla="*/ 133 h 134"/>
                <a:gd name="T112" fmla="*/ 0 w 152"/>
                <a:gd name="T113" fmla="*/ 133 h 134"/>
                <a:gd name="T114" fmla="*/ 0 w 152"/>
                <a:gd name="T115" fmla="*/ 133 h 1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2"/>
                <a:gd name="T175" fmla="*/ 0 h 134"/>
                <a:gd name="T176" fmla="*/ 152 w 152"/>
                <a:gd name="T177" fmla="*/ 134 h 1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2" h="134">
                  <a:moveTo>
                    <a:pt x="0" y="133"/>
                  </a:moveTo>
                  <a:lnTo>
                    <a:pt x="10" y="133"/>
                  </a:lnTo>
                  <a:lnTo>
                    <a:pt x="17" y="133"/>
                  </a:lnTo>
                  <a:lnTo>
                    <a:pt x="25" y="133"/>
                  </a:lnTo>
                  <a:lnTo>
                    <a:pt x="33" y="130"/>
                  </a:lnTo>
                  <a:lnTo>
                    <a:pt x="40" y="130"/>
                  </a:lnTo>
                  <a:lnTo>
                    <a:pt x="48" y="128"/>
                  </a:lnTo>
                  <a:lnTo>
                    <a:pt x="56" y="125"/>
                  </a:lnTo>
                  <a:lnTo>
                    <a:pt x="63" y="123"/>
                  </a:lnTo>
                  <a:lnTo>
                    <a:pt x="71" y="123"/>
                  </a:lnTo>
                  <a:lnTo>
                    <a:pt x="79" y="121"/>
                  </a:lnTo>
                  <a:lnTo>
                    <a:pt x="87" y="116"/>
                  </a:lnTo>
                  <a:lnTo>
                    <a:pt x="94" y="114"/>
                  </a:lnTo>
                  <a:lnTo>
                    <a:pt x="102" y="109"/>
                  </a:lnTo>
                  <a:lnTo>
                    <a:pt x="110" y="104"/>
                  </a:lnTo>
                  <a:lnTo>
                    <a:pt x="115" y="97"/>
                  </a:lnTo>
                  <a:lnTo>
                    <a:pt x="122" y="92"/>
                  </a:lnTo>
                  <a:lnTo>
                    <a:pt x="127" y="85"/>
                  </a:lnTo>
                  <a:lnTo>
                    <a:pt x="130" y="78"/>
                  </a:lnTo>
                  <a:lnTo>
                    <a:pt x="135" y="71"/>
                  </a:lnTo>
                  <a:lnTo>
                    <a:pt x="138" y="64"/>
                  </a:lnTo>
                  <a:lnTo>
                    <a:pt x="140" y="57"/>
                  </a:lnTo>
                  <a:lnTo>
                    <a:pt x="143" y="49"/>
                  </a:lnTo>
                  <a:lnTo>
                    <a:pt x="145" y="42"/>
                  </a:lnTo>
                  <a:lnTo>
                    <a:pt x="148" y="35"/>
                  </a:lnTo>
                  <a:lnTo>
                    <a:pt x="151" y="28"/>
                  </a:lnTo>
                  <a:lnTo>
                    <a:pt x="151" y="21"/>
                  </a:lnTo>
                  <a:lnTo>
                    <a:pt x="151" y="14"/>
                  </a:lnTo>
                  <a:lnTo>
                    <a:pt x="151" y="7"/>
                  </a:lnTo>
                  <a:lnTo>
                    <a:pt x="151" y="0"/>
                  </a:lnTo>
                  <a:lnTo>
                    <a:pt x="148" y="7"/>
                  </a:lnTo>
                  <a:lnTo>
                    <a:pt x="140" y="16"/>
                  </a:lnTo>
                  <a:lnTo>
                    <a:pt x="138" y="23"/>
                  </a:lnTo>
                  <a:lnTo>
                    <a:pt x="130" y="28"/>
                  </a:lnTo>
                  <a:lnTo>
                    <a:pt x="122" y="35"/>
                  </a:lnTo>
                  <a:lnTo>
                    <a:pt x="115" y="38"/>
                  </a:lnTo>
                  <a:lnTo>
                    <a:pt x="107" y="40"/>
                  </a:lnTo>
                  <a:lnTo>
                    <a:pt x="99" y="40"/>
                  </a:lnTo>
                  <a:lnTo>
                    <a:pt x="89" y="45"/>
                  </a:lnTo>
                  <a:lnTo>
                    <a:pt x="81" y="47"/>
                  </a:lnTo>
                  <a:lnTo>
                    <a:pt x="74" y="47"/>
                  </a:lnTo>
                  <a:lnTo>
                    <a:pt x="66" y="47"/>
                  </a:lnTo>
                  <a:lnTo>
                    <a:pt x="61" y="54"/>
                  </a:lnTo>
                  <a:lnTo>
                    <a:pt x="61" y="64"/>
                  </a:lnTo>
                  <a:lnTo>
                    <a:pt x="58" y="71"/>
                  </a:lnTo>
                  <a:lnTo>
                    <a:pt x="58" y="78"/>
                  </a:lnTo>
                  <a:lnTo>
                    <a:pt x="58" y="85"/>
                  </a:lnTo>
                  <a:lnTo>
                    <a:pt x="58" y="92"/>
                  </a:lnTo>
                  <a:lnTo>
                    <a:pt x="51" y="97"/>
                  </a:lnTo>
                  <a:lnTo>
                    <a:pt x="48" y="104"/>
                  </a:lnTo>
                  <a:lnTo>
                    <a:pt x="40" y="109"/>
                  </a:lnTo>
                  <a:lnTo>
                    <a:pt x="35" y="116"/>
                  </a:lnTo>
                  <a:lnTo>
                    <a:pt x="30" y="123"/>
                  </a:lnTo>
                  <a:lnTo>
                    <a:pt x="23" y="123"/>
                  </a:lnTo>
                  <a:lnTo>
                    <a:pt x="17" y="130"/>
                  </a:lnTo>
                  <a:lnTo>
                    <a:pt x="10" y="133"/>
                  </a:lnTo>
                  <a:lnTo>
                    <a:pt x="0" y="133"/>
                  </a:lnTo>
                </a:path>
              </a:pathLst>
            </a:custGeom>
            <a:solidFill>
              <a:schemeClr val="accent2"/>
            </a:solidFill>
            <a:ln w="12700" cap="rnd">
              <a:solidFill>
                <a:schemeClr val="bg2"/>
              </a:solidFill>
              <a:round/>
              <a:headEnd/>
              <a:tailEnd/>
            </a:ln>
          </p:spPr>
          <p:txBody>
            <a:bodyPr/>
            <a:lstStyle/>
            <a:p>
              <a:endParaRPr lang="en-US"/>
            </a:p>
          </p:txBody>
        </p:sp>
        <p:grpSp>
          <p:nvGrpSpPr>
            <p:cNvPr id="12" name="Group 1033">
              <a:extLst>
                <a:ext uri="{FF2B5EF4-FFF2-40B4-BE49-F238E27FC236}">
                  <a16:creationId xmlns:a16="http://schemas.microsoft.com/office/drawing/2014/main" id="{EF3A452E-1DA6-4D68-B23A-3524FD688C66}"/>
                </a:ext>
              </a:extLst>
            </p:cNvPr>
            <p:cNvGrpSpPr>
              <a:grpSpLocks/>
            </p:cNvGrpSpPr>
            <p:nvPr/>
          </p:nvGrpSpPr>
          <p:grpSpPr bwMode="auto">
            <a:xfrm>
              <a:off x="4607" y="1773"/>
              <a:ext cx="429" cy="467"/>
              <a:chOff x="4607" y="1773"/>
              <a:chExt cx="429" cy="467"/>
            </a:xfrm>
          </p:grpSpPr>
          <p:sp>
            <p:nvSpPr>
              <p:cNvPr id="14" name="Line 1034">
                <a:extLst>
                  <a:ext uri="{FF2B5EF4-FFF2-40B4-BE49-F238E27FC236}">
                    <a16:creationId xmlns:a16="http://schemas.microsoft.com/office/drawing/2014/main" id="{4888A76F-5EB2-4038-B6E3-11176C901B63}"/>
                  </a:ext>
                </a:extLst>
              </p:cNvPr>
              <p:cNvSpPr>
                <a:spLocks noChangeShapeType="1"/>
              </p:cNvSpPr>
              <p:nvPr/>
            </p:nvSpPr>
            <p:spPr bwMode="blackWhite">
              <a:xfrm>
                <a:off x="4623" y="1773"/>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1035">
                <a:extLst>
                  <a:ext uri="{FF2B5EF4-FFF2-40B4-BE49-F238E27FC236}">
                    <a16:creationId xmlns:a16="http://schemas.microsoft.com/office/drawing/2014/main" id="{118E46AB-2C7C-4F63-9085-E71F0ABB1FBA}"/>
                  </a:ext>
                </a:extLst>
              </p:cNvPr>
              <p:cNvSpPr>
                <a:spLocks noChangeShapeType="1"/>
              </p:cNvSpPr>
              <p:nvPr/>
            </p:nvSpPr>
            <p:spPr bwMode="blackWhite">
              <a:xfrm>
                <a:off x="4623" y="1820"/>
                <a:ext cx="397" cy="23"/>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Line 1036">
                <a:extLst>
                  <a:ext uri="{FF2B5EF4-FFF2-40B4-BE49-F238E27FC236}">
                    <a16:creationId xmlns:a16="http://schemas.microsoft.com/office/drawing/2014/main" id="{977616B2-2EAA-4D3A-9199-23BC630C6F4E}"/>
                  </a:ext>
                </a:extLst>
              </p:cNvPr>
              <p:cNvSpPr>
                <a:spLocks noChangeShapeType="1"/>
              </p:cNvSpPr>
              <p:nvPr/>
            </p:nvSpPr>
            <p:spPr bwMode="blackWhite">
              <a:xfrm>
                <a:off x="4607" y="1866"/>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1037">
                <a:extLst>
                  <a:ext uri="{FF2B5EF4-FFF2-40B4-BE49-F238E27FC236}">
                    <a16:creationId xmlns:a16="http://schemas.microsoft.com/office/drawing/2014/main" id="{89780C35-6C4F-44FD-8E94-FED64AF70233}"/>
                  </a:ext>
                </a:extLst>
              </p:cNvPr>
              <p:cNvSpPr>
                <a:spLocks noChangeShapeType="1"/>
              </p:cNvSpPr>
              <p:nvPr/>
            </p:nvSpPr>
            <p:spPr bwMode="blackWhite">
              <a:xfrm>
                <a:off x="4639" y="1920"/>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 name="Line 1038">
                <a:extLst>
                  <a:ext uri="{FF2B5EF4-FFF2-40B4-BE49-F238E27FC236}">
                    <a16:creationId xmlns:a16="http://schemas.microsoft.com/office/drawing/2014/main" id="{0E8586F1-2142-43BB-AB07-B615DAE33FB2}"/>
                  </a:ext>
                </a:extLst>
              </p:cNvPr>
              <p:cNvSpPr>
                <a:spLocks noChangeShapeType="1"/>
              </p:cNvSpPr>
              <p:nvPr/>
            </p:nvSpPr>
            <p:spPr bwMode="blackWhite">
              <a:xfrm>
                <a:off x="4623" y="1974"/>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 name="Line 1039">
                <a:extLst>
                  <a:ext uri="{FF2B5EF4-FFF2-40B4-BE49-F238E27FC236}">
                    <a16:creationId xmlns:a16="http://schemas.microsoft.com/office/drawing/2014/main" id="{DE971C6E-7AA0-4295-9624-04AC08203DF9}"/>
                  </a:ext>
                </a:extLst>
              </p:cNvPr>
              <p:cNvSpPr>
                <a:spLocks noChangeShapeType="1"/>
              </p:cNvSpPr>
              <p:nvPr/>
            </p:nvSpPr>
            <p:spPr bwMode="blackWhite">
              <a:xfrm>
                <a:off x="4607" y="2021"/>
                <a:ext cx="397" cy="23"/>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 name="Line 1040">
                <a:extLst>
                  <a:ext uri="{FF2B5EF4-FFF2-40B4-BE49-F238E27FC236}">
                    <a16:creationId xmlns:a16="http://schemas.microsoft.com/office/drawing/2014/main" id="{88AE6DFA-F88C-4804-8A36-BE3CCF4B7AC4}"/>
                  </a:ext>
                </a:extLst>
              </p:cNvPr>
              <p:cNvSpPr>
                <a:spLocks noChangeShapeType="1"/>
              </p:cNvSpPr>
              <p:nvPr/>
            </p:nvSpPr>
            <p:spPr bwMode="blackWhite">
              <a:xfrm>
                <a:off x="4623" y="2067"/>
                <a:ext cx="286" cy="25"/>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 name="Line 1041">
                <a:extLst>
                  <a:ext uri="{FF2B5EF4-FFF2-40B4-BE49-F238E27FC236}">
                    <a16:creationId xmlns:a16="http://schemas.microsoft.com/office/drawing/2014/main" id="{2B935DFD-4484-4EDA-BE70-502DF2A9B98A}"/>
                  </a:ext>
                </a:extLst>
              </p:cNvPr>
              <p:cNvSpPr>
                <a:spLocks noChangeShapeType="1"/>
              </p:cNvSpPr>
              <p:nvPr/>
            </p:nvSpPr>
            <p:spPr bwMode="blackWhite">
              <a:xfrm>
                <a:off x="4623" y="2122"/>
                <a:ext cx="397" cy="24"/>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 name="Line 1042">
                <a:extLst>
                  <a:ext uri="{FF2B5EF4-FFF2-40B4-BE49-F238E27FC236}">
                    <a16:creationId xmlns:a16="http://schemas.microsoft.com/office/drawing/2014/main" id="{69E4A949-28F6-4310-8BD0-2BC56D9E7745}"/>
                  </a:ext>
                </a:extLst>
              </p:cNvPr>
              <p:cNvSpPr>
                <a:spLocks noChangeShapeType="1"/>
              </p:cNvSpPr>
              <p:nvPr/>
            </p:nvSpPr>
            <p:spPr bwMode="blackWhite">
              <a:xfrm>
                <a:off x="4623" y="2169"/>
                <a:ext cx="397" cy="23"/>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 name="Line 1043">
                <a:extLst>
                  <a:ext uri="{FF2B5EF4-FFF2-40B4-BE49-F238E27FC236}">
                    <a16:creationId xmlns:a16="http://schemas.microsoft.com/office/drawing/2014/main" id="{0BD7C17D-0DD9-49CC-8D45-54D6D8E87EF2}"/>
                  </a:ext>
                </a:extLst>
              </p:cNvPr>
              <p:cNvSpPr>
                <a:spLocks noChangeShapeType="1"/>
              </p:cNvSpPr>
              <p:nvPr/>
            </p:nvSpPr>
            <p:spPr bwMode="blackWhite">
              <a:xfrm>
                <a:off x="4631" y="2223"/>
                <a:ext cx="207" cy="17"/>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 name="Line 1044">
              <a:extLst>
                <a:ext uri="{FF2B5EF4-FFF2-40B4-BE49-F238E27FC236}">
                  <a16:creationId xmlns:a16="http://schemas.microsoft.com/office/drawing/2014/main" id="{9DB07124-116E-4D99-8A30-E49BCAE277CF}"/>
                </a:ext>
              </a:extLst>
            </p:cNvPr>
            <p:cNvSpPr>
              <a:spLocks noChangeShapeType="1"/>
            </p:cNvSpPr>
            <p:nvPr/>
          </p:nvSpPr>
          <p:spPr bwMode="blackWhite">
            <a:xfrm>
              <a:off x="4621" y="1693"/>
              <a:ext cx="277" cy="23"/>
            </a:xfrm>
            <a:prstGeom prst="line">
              <a:avLst/>
            </a:prstGeom>
            <a:noFill/>
            <a:ln w="1270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4" name="Group 1045">
            <a:extLst>
              <a:ext uri="{FF2B5EF4-FFF2-40B4-BE49-F238E27FC236}">
                <a16:creationId xmlns:a16="http://schemas.microsoft.com/office/drawing/2014/main" id="{F64ACDC4-439C-4E0F-B1B7-C5C5D27723E7}"/>
              </a:ext>
            </a:extLst>
          </p:cNvPr>
          <p:cNvGrpSpPr>
            <a:grpSpLocks/>
          </p:cNvGrpSpPr>
          <p:nvPr/>
        </p:nvGrpSpPr>
        <p:grpSpPr bwMode="auto">
          <a:xfrm>
            <a:off x="6186343" y="2303463"/>
            <a:ext cx="720725" cy="452437"/>
            <a:chOff x="3750" y="1473"/>
            <a:chExt cx="454" cy="285"/>
          </a:xfrm>
        </p:grpSpPr>
        <p:sp>
          <p:nvSpPr>
            <p:cNvPr id="25" name="Line 1046">
              <a:extLst>
                <a:ext uri="{FF2B5EF4-FFF2-40B4-BE49-F238E27FC236}">
                  <a16:creationId xmlns:a16="http://schemas.microsoft.com/office/drawing/2014/main" id="{0E18C0A3-D77D-449C-99C7-6BBD6B512D01}"/>
                </a:ext>
              </a:extLst>
            </p:cNvPr>
            <p:cNvSpPr>
              <a:spLocks noChangeShapeType="1"/>
            </p:cNvSpPr>
            <p:nvPr/>
          </p:nvSpPr>
          <p:spPr bwMode="auto">
            <a:xfrm>
              <a:off x="3842" y="1473"/>
              <a:ext cx="149"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 name="Line 1047">
              <a:extLst>
                <a:ext uri="{FF2B5EF4-FFF2-40B4-BE49-F238E27FC236}">
                  <a16:creationId xmlns:a16="http://schemas.microsoft.com/office/drawing/2014/main" id="{004020A0-5C64-44C8-8602-40025FF84B77}"/>
                </a:ext>
              </a:extLst>
            </p:cNvPr>
            <p:cNvSpPr>
              <a:spLocks noChangeShapeType="1"/>
            </p:cNvSpPr>
            <p:nvPr/>
          </p:nvSpPr>
          <p:spPr bwMode="auto">
            <a:xfrm>
              <a:off x="3842" y="1568"/>
              <a:ext cx="362"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7" name="Line 1048">
              <a:extLst>
                <a:ext uri="{FF2B5EF4-FFF2-40B4-BE49-F238E27FC236}">
                  <a16:creationId xmlns:a16="http://schemas.microsoft.com/office/drawing/2014/main" id="{85D1D6CF-C654-4767-B858-2D97ADDCCD7E}"/>
                </a:ext>
              </a:extLst>
            </p:cNvPr>
            <p:cNvSpPr>
              <a:spLocks noChangeShapeType="1"/>
            </p:cNvSpPr>
            <p:nvPr/>
          </p:nvSpPr>
          <p:spPr bwMode="auto">
            <a:xfrm>
              <a:off x="3842" y="1663"/>
              <a:ext cx="229"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 name="Line 1049">
              <a:extLst>
                <a:ext uri="{FF2B5EF4-FFF2-40B4-BE49-F238E27FC236}">
                  <a16:creationId xmlns:a16="http://schemas.microsoft.com/office/drawing/2014/main" id="{55D21013-B259-4794-A0C7-A049F0A793C0}"/>
                </a:ext>
              </a:extLst>
            </p:cNvPr>
            <p:cNvSpPr>
              <a:spLocks noChangeShapeType="1"/>
            </p:cNvSpPr>
            <p:nvPr/>
          </p:nvSpPr>
          <p:spPr bwMode="auto">
            <a:xfrm>
              <a:off x="3842" y="1758"/>
              <a:ext cx="307"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 name="Line 1050">
              <a:extLst>
                <a:ext uri="{FF2B5EF4-FFF2-40B4-BE49-F238E27FC236}">
                  <a16:creationId xmlns:a16="http://schemas.microsoft.com/office/drawing/2014/main" id="{752900AE-2783-4253-8B43-7BCF973A3C72}"/>
                </a:ext>
              </a:extLst>
            </p:cNvPr>
            <p:cNvSpPr>
              <a:spLocks noChangeShapeType="1"/>
            </p:cNvSpPr>
            <p:nvPr/>
          </p:nvSpPr>
          <p:spPr bwMode="auto">
            <a:xfrm>
              <a:off x="3750" y="1473"/>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 name="Line 1051">
              <a:extLst>
                <a:ext uri="{FF2B5EF4-FFF2-40B4-BE49-F238E27FC236}">
                  <a16:creationId xmlns:a16="http://schemas.microsoft.com/office/drawing/2014/main" id="{66DF1609-F15F-4570-8F06-3777E1D06E02}"/>
                </a:ext>
              </a:extLst>
            </p:cNvPr>
            <p:cNvSpPr>
              <a:spLocks noChangeShapeType="1"/>
            </p:cNvSpPr>
            <p:nvPr/>
          </p:nvSpPr>
          <p:spPr bwMode="auto">
            <a:xfrm>
              <a:off x="3750" y="1568"/>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 name="Line 1052">
              <a:extLst>
                <a:ext uri="{FF2B5EF4-FFF2-40B4-BE49-F238E27FC236}">
                  <a16:creationId xmlns:a16="http://schemas.microsoft.com/office/drawing/2014/main" id="{CF90DE9F-0B25-4EBA-B454-0F8B5C5D1357}"/>
                </a:ext>
              </a:extLst>
            </p:cNvPr>
            <p:cNvSpPr>
              <a:spLocks noChangeShapeType="1"/>
            </p:cNvSpPr>
            <p:nvPr/>
          </p:nvSpPr>
          <p:spPr bwMode="auto">
            <a:xfrm>
              <a:off x="3750" y="1663"/>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 name="Line 1053">
              <a:extLst>
                <a:ext uri="{FF2B5EF4-FFF2-40B4-BE49-F238E27FC236}">
                  <a16:creationId xmlns:a16="http://schemas.microsoft.com/office/drawing/2014/main" id="{D848811A-15FD-400D-9D47-EADF455F5A5B}"/>
                </a:ext>
              </a:extLst>
            </p:cNvPr>
            <p:cNvSpPr>
              <a:spLocks noChangeShapeType="1"/>
            </p:cNvSpPr>
            <p:nvPr/>
          </p:nvSpPr>
          <p:spPr bwMode="auto">
            <a:xfrm>
              <a:off x="3750" y="1758"/>
              <a:ext cx="46" cy="0"/>
            </a:xfrm>
            <a:prstGeom prst="line">
              <a:avLst/>
            </a:prstGeom>
            <a:noFill/>
            <a:ln w="762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97462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68A1-A3E8-4857-B70E-6570FA3C75D4}"/>
              </a:ext>
            </a:extLst>
          </p:cNvPr>
          <p:cNvSpPr>
            <a:spLocks noGrp="1"/>
          </p:cNvSpPr>
          <p:nvPr>
            <p:ph type="title"/>
          </p:nvPr>
        </p:nvSpPr>
        <p:spPr/>
        <p:txBody>
          <a:bodyPr/>
          <a:lstStyle/>
          <a:p>
            <a:r>
              <a:rPr lang="en-US" dirty="0"/>
              <a:t>Relationship</a:t>
            </a:r>
          </a:p>
        </p:txBody>
      </p:sp>
      <p:sp>
        <p:nvSpPr>
          <p:cNvPr id="3" name="Content Placeholder 2">
            <a:extLst>
              <a:ext uri="{FF2B5EF4-FFF2-40B4-BE49-F238E27FC236}">
                <a16:creationId xmlns:a16="http://schemas.microsoft.com/office/drawing/2014/main" id="{5F6455F0-2878-444A-A1E1-9B4D496002C9}"/>
              </a:ext>
            </a:extLst>
          </p:cNvPr>
          <p:cNvSpPr>
            <a:spLocks noGrp="1"/>
          </p:cNvSpPr>
          <p:nvPr>
            <p:ph idx="1"/>
          </p:nvPr>
        </p:nvSpPr>
        <p:spPr/>
        <p:txBody>
          <a:bodyPr/>
          <a:lstStyle/>
          <a:p>
            <a:r>
              <a:rPr lang="en-US" b="1" dirty="0">
                <a:solidFill>
                  <a:srgbClr val="0070C0"/>
                </a:solidFill>
              </a:rPr>
              <a:t>Relationship type</a:t>
            </a:r>
          </a:p>
          <a:p>
            <a:pPr lvl="1"/>
            <a:r>
              <a:rPr lang="en-US" dirty="0"/>
              <a:t>Set of meaningful associations among entity types.</a:t>
            </a:r>
          </a:p>
          <a:p>
            <a:pPr lvl="1"/>
            <a:r>
              <a:rPr lang="en-US" dirty="0"/>
              <a:t>Express how entities are mutually related</a:t>
            </a:r>
          </a:p>
          <a:p>
            <a:pPr lvl="1"/>
            <a:r>
              <a:rPr lang="en-US" dirty="0"/>
              <a:t>Always exist between two entities (or one entity twice)</a:t>
            </a:r>
          </a:p>
          <a:p>
            <a:r>
              <a:rPr lang="en-US" b="1" dirty="0">
                <a:solidFill>
                  <a:srgbClr val="0070C0"/>
                </a:solidFill>
              </a:rPr>
              <a:t>Relationship occurrence</a:t>
            </a:r>
          </a:p>
          <a:p>
            <a:pPr lvl="1"/>
            <a:r>
              <a:rPr lang="en-US" dirty="0"/>
              <a:t>Uniquely identifiable association, which includes one occurrence from each participating entity type.</a:t>
            </a:r>
          </a:p>
          <a:p>
            <a:endParaRPr lang="en-US" dirty="0"/>
          </a:p>
        </p:txBody>
      </p:sp>
      <p:sp>
        <p:nvSpPr>
          <p:cNvPr id="4" name="Date Placeholder 3">
            <a:extLst>
              <a:ext uri="{FF2B5EF4-FFF2-40B4-BE49-F238E27FC236}">
                <a16:creationId xmlns:a16="http://schemas.microsoft.com/office/drawing/2014/main" id="{7DC58285-9831-4834-B666-D347B1A31A88}"/>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099AADA-337B-4485-9730-9BF430DBF245}"/>
              </a:ext>
            </a:extLst>
          </p:cNvPr>
          <p:cNvSpPr>
            <a:spLocks noGrp="1"/>
          </p:cNvSpPr>
          <p:nvPr>
            <p:ph type="sldNum" sz="quarter" idx="12"/>
          </p:nvPr>
        </p:nvSpPr>
        <p:spPr/>
        <p:txBody>
          <a:bodyPr/>
          <a:lstStyle/>
          <a:p>
            <a:pPr>
              <a:defRPr/>
            </a:pPr>
            <a:fld id="{4AEEF2DB-3D68-4EFF-B92B-90C34555BE45}" type="slidenum">
              <a:rPr lang="en-US" smtClean="0"/>
              <a:pPr>
                <a:defRPr/>
              </a:pPr>
              <a:t>14</a:t>
            </a:fld>
            <a:endParaRPr lang="en-US" dirty="0"/>
          </a:p>
        </p:txBody>
      </p:sp>
      <p:sp>
        <p:nvSpPr>
          <p:cNvPr id="6" name="Footer Placeholder 5">
            <a:extLst>
              <a:ext uri="{FF2B5EF4-FFF2-40B4-BE49-F238E27FC236}">
                <a16:creationId xmlns:a16="http://schemas.microsoft.com/office/drawing/2014/main" id="{5260F6E3-1B05-44E5-9513-E078ABB39F02}"/>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02390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03E1-6D61-4F1C-8B61-8AB6A6C9DC2B}"/>
              </a:ext>
            </a:extLst>
          </p:cNvPr>
          <p:cNvSpPr>
            <a:spLocks noGrp="1"/>
          </p:cNvSpPr>
          <p:nvPr>
            <p:ph type="title"/>
          </p:nvPr>
        </p:nvSpPr>
        <p:spPr/>
        <p:txBody>
          <a:bodyPr/>
          <a:lstStyle/>
          <a:p>
            <a:r>
              <a:rPr lang="en-US" dirty="0"/>
              <a:t>Relationship Examples</a:t>
            </a:r>
          </a:p>
        </p:txBody>
      </p:sp>
      <p:sp>
        <p:nvSpPr>
          <p:cNvPr id="3" name="Content Placeholder 2">
            <a:extLst>
              <a:ext uri="{FF2B5EF4-FFF2-40B4-BE49-F238E27FC236}">
                <a16:creationId xmlns:a16="http://schemas.microsoft.com/office/drawing/2014/main" id="{A64860EC-334E-484F-A94F-4D794DA01C71}"/>
              </a:ext>
            </a:extLst>
          </p:cNvPr>
          <p:cNvSpPr>
            <a:spLocks noGrp="1"/>
          </p:cNvSpPr>
          <p:nvPr>
            <p:ph idx="1"/>
          </p:nvPr>
        </p:nvSpPr>
        <p:spPr/>
        <p:txBody>
          <a:bodyPr/>
          <a:lstStyle/>
          <a:p>
            <a:r>
              <a:rPr lang="en-US" b="1" dirty="0">
                <a:solidFill>
                  <a:srgbClr val="0070C0"/>
                </a:solidFill>
              </a:rPr>
              <a:t>BRANCH</a:t>
            </a:r>
            <a:r>
              <a:rPr lang="en-US" dirty="0"/>
              <a:t> </a:t>
            </a:r>
            <a:r>
              <a:rPr lang="en-US" i="1" dirty="0">
                <a:solidFill>
                  <a:srgbClr val="C00000"/>
                </a:solidFill>
              </a:rPr>
              <a:t>has</a:t>
            </a:r>
            <a:r>
              <a:rPr lang="en-US" dirty="0"/>
              <a:t> </a:t>
            </a:r>
            <a:r>
              <a:rPr lang="en-US" b="1" dirty="0">
                <a:solidFill>
                  <a:srgbClr val="0070C0"/>
                </a:solidFill>
              </a:rPr>
              <a:t>STAFF</a:t>
            </a:r>
            <a:br>
              <a:rPr lang="en-US" b="1" dirty="0">
                <a:solidFill>
                  <a:srgbClr val="0070C0"/>
                </a:solidFill>
              </a:rPr>
            </a:br>
            <a:r>
              <a:rPr lang="en-US" b="1" dirty="0" err="1">
                <a:solidFill>
                  <a:srgbClr val="0070C0"/>
                </a:solidFill>
              </a:rPr>
              <a:t>STAFF</a:t>
            </a:r>
            <a:r>
              <a:rPr lang="en-US" dirty="0"/>
              <a:t> </a:t>
            </a:r>
            <a:r>
              <a:rPr lang="en-US" i="1" dirty="0">
                <a:solidFill>
                  <a:srgbClr val="C00000"/>
                </a:solidFill>
              </a:rPr>
              <a:t>belongs to </a:t>
            </a:r>
            <a:r>
              <a:rPr lang="en-US" b="1" dirty="0">
                <a:solidFill>
                  <a:srgbClr val="0070C0"/>
                </a:solidFill>
              </a:rPr>
              <a:t>BRANCH</a:t>
            </a:r>
          </a:p>
          <a:p>
            <a:r>
              <a:rPr lang="en-US" b="1" dirty="0">
                <a:solidFill>
                  <a:srgbClr val="0070C0"/>
                </a:solidFill>
              </a:rPr>
              <a:t>EMPLOYEES</a:t>
            </a:r>
            <a:r>
              <a:rPr lang="en-US" dirty="0"/>
              <a:t> </a:t>
            </a:r>
            <a:r>
              <a:rPr lang="en-US" i="1" dirty="0">
                <a:solidFill>
                  <a:srgbClr val="C00000"/>
                </a:solidFill>
              </a:rPr>
              <a:t>have</a:t>
            </a:r>
            <a:r>
              <a:rPr lang="en-US" dirty="0"/>
              <a:t> </a:t>
            </a:r>
            <a:r>
              <a:rPr lang="en-US" b="1" dirty="0">
                <a:solidFill>
                  <a:srgbClr val="0070C0"/>
                </a:solidFill>
              </a:rPr>
              <a:t>JOBS</a:t>
            </a:r>
            <a:br>
              <a:rPr lang="en-US" dirty="0"/>
            </a:br>
            <a:r>
              <a:rPr lang="en-US" b="1" dirty="0" err="1">
                <a:solidFill>
                  <a:srgbClr val="0070C0"/>
                </a:solidFill>
              </a:rPr>
              <a:t>JOBS</a:t>
            </a:r>
            <a:r>
              <a:rPr lang="en-US" dirty="0"/>
              <a:t> </a:t>
            </a:r>
            <a:r>
              <a:rPr lang="en-US" i="1" dirty="0">
                <a:solidFill>
                  <a:srgbClr val="C00000"/>
                </a:solidFill>
              </a:rPr>
              <a:t>are held by </a:t>
            </a:r>
            <a:r>
              <a:rPr lang="en-US" b="1" dirty="0">
                <a:solidFill>
                  <a:srgbClr val="0070C0"/>
                </a:solidFill>
              </a:rPr>
              <a:t>EMPLOYEES</a:t>
            </a:r>
          </a:p>
          <a:p>
            <a:r>
              <a:rPr lang="en-US" b="1" dirty="0">
                <a:solidFill>
                  <a:srgbClr val="0070C0"/>
                </a:solidFill>
              </a:rPr>
              <a:t>PEOPLE</a:t>
            </a:r>
            <a:r>
              <a:rPr lang="en-US" dirty="0"/>
              <a:t> </a:t>
            </a:r>
            <a:r>
              <a:rPr lang="en-US" i="1" dirty="0">
                <a:solidFill>
                  <a:srgbClr val="C00000"/>
                </a:solidFill>
              </a:rPr>
              <a:t>make</a:t>
            </a:r>
            <a:r>
              <a:rPr lang="en-US" dirty="0"/>
              <a:t> </a:t>
            </a:r>
            <a:r>
              <a:rPr lang="en-US" b="1" dirty="0">
                <a:solidFill>
                  <a:srgbClr val="0070C0"/>
                </a:solidFill>
              </a:rPr>
              <a:t>TICKET</a:t>
            </a:r>
            <a:r>
              <a:rPr lang="en-US" dirty="0"/>
              <a:t> </a:t>
            </a:r>
            <a:r>
              <a:rPr lang="en-US" b="1" dirty="0">
                <a:solidFill>
                  <a:srgbClr val="0070C0"/>
                </a:solidFill>
              </a:rPr>
              <a:t>RESERVATIONS</a:t>
            </a:r>
            <a:br>
              <a:rPr lang="en-US" dirty="0"/>
            </a:br>
            <a:r>
              <a:rPr lang="en-US" b="1" dirty="0">
                <a:solidFill>
                  <a:srgbClr val="0070C0"/>
                </a:solidFill>
              </a:rPr>
              <a:t>TICKET</a:t>
            </a:r>
            <a:r>
              <a:rPr lang="en-US" dirty="0"/>
              <a:t> </a:t>
            </a:r>
            <a:r>
              <a:rPr lang="en-US" b="1" dirty="0">
                <a:solidFill>
                  <a:srgbClr val="0070C0"/>
                </a:solidFill>
              </a:rPr>
              <a:t>RESERVATIONS</a:t>
            </a:r>
            <a:r>
              <a:rPr lang="en-US" dirty="0"/>
              <a:t> </a:t>
            </a:r>
            <a:r>
              <a:rPr lang="en-US" i="1" dirty="0">
                <a:solidFill>
                  <a:srgbClr val="C00000"/>
                </a:solidFill>
              </a:rPr>
              <a:t>are made by </a:t>
            </a:r>
            <a:r>
              <a:rPr lang="en-US" b="1" dirty="0">
                <a:solidFill>
                  <a:srgbClr val="0070C0"/>
                </a:solidFill>
              </a:rPr>
              <a:t>PEOPLE</a:t>
            </a:r>
          </a:p>
          <a:p>
            <a:endParaRPr lang="en-US" dirty="0"/>
          </a:p>
        </p:txBody>
      </p:sp>
      <p:sp>
        <p:nvSpPr>
          <p:cNvPr id="4" name="Date Placeholder 3">
            <a:extLst>
              <a:ext uri="{FF2B5EF4-FFF2-40B4-BE49-F238E27FC236}">
                <a16:creationId xmlns:a16="http://schemas.microsoft.com/office/drawing/2014/main" id="{29F17309-D044-4946-900A-5F3C81B7F4DB}"/>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6A6AED5-A831-47F7-8E2F-F1230E8DD337}"/>
              </a:ext>
            </a:extLst>
          </p:cNvPr>
          <p:cNvSpPr>
            <a:spLocks noGrp="1"/>
          </p:cNvSpPr>
          <p:nvPr>
            <p:ph type="sldNum" sz="quarter" idx="12"/>
          </p:nvPr>
        </p:nvSpPr>
        <p:spPr/>
        <p:txBody>
          <a:bodyPr/>
          <a:lstStyle/>
          <a:p>
            <a:pPr>
              <a:defRPr/>
            </a:pPr>
            <a:fld id="{4AEEF2DB-3D68-4EFF-B92B-90C34555BE45}" type="slidenum">
              <a:rPr lang="en-US" smtClean="0"/>
              <a:pPr>
                <a:defRPr/>
              </a:pPr>
              <a:t>15</a:t>
            </a:fld>
            <a:endParaRPr lang="en-US" dirty="0"/>
          </a:p>
        </p:txBody>
      </p:sp>
      <p:sp>
        <p:nvSpPr>
          <p:cNvPr id="6" name="Footer Placeholder 5">
            <a:extLst>
              <a:ext uri="{FF2B5EF4-FFF2-40B4-BE49-F238E27FC236}">
                <a16:creationId xmlns:a16="http://schemas.microsoft.com/office/drawing/2014/main" id="{4ACFC059-5BEC-4DC1-8370-F7B79D6DCB72}"/>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64037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1035-6253-4333-A4E7-4048BD365537}"/>
              </a:ext>
            </a:extLst>
          </p:cNvPr>
          <p:cNvSpPr>
            <a:spLocks noGrp="1"/>
          </p:cNvSpPr>
          <p:nvPr>
            <p:ph type="title"/>
          </p:nvPr>
        </p:nvSpPr>
        <p:spPr/>
        <p:txBody>
          <a:bodyPr/>
          <a:lstStyle/>
          <a:p>
            <a:r>
              <a:rPr lang="en-US" dirty="0"/>
              <a:t>Semantic Net of </a:t>
            </a:r>
            <a:r>
              <a:rPr lang="en-US" i="1" dirty="0">
                <a:solidFill>
                  <a:srgbClr val="0070C0"/>
                </a:solidFill>
              </a:rPr>
              <a:t>Has</a:t>
            </a:r>
            <a:r>
              <a:rPr lang="en-US" dirty="0"/>
              <a:t> Relationship Type</a:t>
            </a:r>
          </a:p>
        </p:txBody>
      </p:sp>
      <p:pic>
        <p:nvPicPr>
          <p:cNvPr id="7" name="Content Placeholder 6">
            <a:extLst>
              <a:ext uri="{FF2B5EF4-FFF2-40B4-BE49-F238E27FC236}">
                <a16:creationId xmlns:a16="http://schemas.microsoft.com/office/drawing/2014/main" id="{14235407-8FE1-4DD2-B0FE-57CED44C1483}"/>
              </a:ext>
            </a:extLst>
          </p:cNvPr>
          <p:cNvPicPr>
            <a:picLocks noGrp="1" noChangeAspect="1"/>
          </p:cNvPicPr>
          <p:nvPr>
            <p:ph idx="1"/>
          </p:nvPr>
        </p:nvPicPr>
        <p:blipFill>
          <a:blip r:embed="rId2"/>
          <a:stretch>
            <a:fillRect/>
          </a:stretch>
        </p:blipFill>
        <p:spPr>
          <a:xfrm>
            <a:off x="832915" y="2063492"/>
            <a:ext cx="7478169" cy="3696216"/>
          </a:xfrm>
          <a:prstGeom prst="rect">
            <a:avLst/>
          </a:prstGeom>
        </p:spPr>
      </p:pic>
      <p:sp>
        <p:nvSpPr>
          <p:cNvPr id="4" name="Date Placeholder 3">
            <a:extLst>
              <a:ext uri="{FF2B5EF4-FFF2-40B4-BE49-F238E27FC236}">
                <a16:creationId xmlns:a16="http://schemas.microsoft.com/office/drawing/2014/main" id="{B35BF490-625B-4E26-9827-E5594F5BC75C}"/>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57F73CD9-324C-4824-8194-505AF4498A98}"/>
              </a:ext>
            </a:extLst>
          </p:cNvPr>
          <p:cNvSpPr>
            <a:spLocks noGrp="1"/>
          </p:cNvSpPr>
          <p:nvPr>
            <p:ph type="sldNum" sz="quarter" idx="12"/>
          </p:nvPr>
        </p:nvSpPr>
        <p:spPr/>
        <p:txBody>
          <a:bodyPr/>
          <a:lstStyle/>
          <a:p>
            <a:pPr>
              <a:defRPr/>
            </a:pPr>
            <a:fld id="{4AEEF2DB-3D68-4EFF-B92B-90C34555BE45}" type="slidenum">
              <a:rPr lang="en-US" smtClean="0"/>
              <a:pPr>
                <a:defRPr/>
              </a:pPr>
              <a:t>16</a:t>
            </a:fld>
            <a:endParaRPr lang="en-US" dirty="0"/>
          </a:p>
        </p:txBody>
      </p:sp>
      <p:sp>
        <p:nvSpPr>
          <p:cNvPr id="6" name="Footer Placeholder 5">
            <a:extLst>
              <a:ext uri="{FF2B5EF4-FFF2-40B4-BE49-F238E27FC236}">
                <a16:creationId xmlns:a16="http://schemas.microsoft.com/office/drawing/2014/main" id="{C426610D-AB00-4962-A2FC-31EA30F011AC}"/>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38727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466-868E-4A52-92CA-4F0FDB01E1CC}"/>
              </a:ext>
            </a:extLst>
          </p:cNvPr>
          <p:cNvSpPr>
            <a:spLocks noGrp="1"/>
          </p:cNvSpPr>
          <p:nvPr>
            <p:ph type="title"/>
          </p:nvPr>
        </p:nvSpPr>
        <p:spPr/>
        <p:txBody>
          <a:bodyPr/>
          <a:lstStyle/>
          <a:p>
            <a:r>
              <a:rPr lang="en-US" dirty="0"/>
              <a:t>Relationship </a:t>
            </a:r>
            <a:r>
              <a:rPr lang="en-US" i="1" dirty="0">
                <a:solidFill>
                  <a:srgbClr val="0070C0"/>
                </a:solidFill>
              </a:rPr>
              <a:t>Has</a:t>
            </a:r>
            <a:r>
              <a:rPr lang="en-US" dirty="0"/>
              <a:t> Between Staff and Branch</a:t>
            </a:r>
          </a:p>
        </p:txBody>
      </p:sp>
      <p:pic>
        <p:nvPicPr>
          <p:cNvPr id="7" name="Content Placeholder 6">
            <a:extLst>
              <a:ext uri="{FF2B5EF4-FFF2-40B4-BE49-F238E27FC236}">
                <a16:creationId xmlns:a16="http://schemas.microsoft.com/office/drawing/2014/main" id="{86030055-A22C-4F8A-AE4D-903018A35E35}"/>
              </a:ext>
            </a:extLst>
          </p:cNvPr>
          <p:cNvPicPr>
            <a:picLocks noGrp="1" noChangeAspect="1"/>
          </p:cNvPicPr>
          <p:nvPr>
            <p:ph idx="1"/>
          </p:nvPr>
        </p:nvPicPr>
        <p:blipFill>
          <a:blip r:embed="rId2"/>
          <a:stretch>
            <a:fillRect/>
          </a:stretch>
        </p:blipFill>
        <p:spPr>
          <a:xfrm>
            <a:off x="941613" y="1825625"/>
            <a:ext cx="7260773" cy="3683000"/>
          </a:xfrm>
          <a:prstGeom prst="rect">
            <a:avLst/>
          </a:prstGeom>
        </p:spPr>
      </p:pic>
      <p:sp>
        <p:nvSpPr>
          <p:cNvPr id="4" name="Date Placeholder 3">
            <a:extLst>
              <a:ext uri="{FF2B5EF4-FFF2-40B4-BE49-F238E27FC236}">
                <a16:creationId xmlns:a16="http://schemas.microsoft.com/office/drawing/2014/main" id="{F4BB6520-5A29-430A-A97E-6856679381F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BED0250-0136-440A-B594-E842734223BC}"/>
              </a:ext>
            </a:extLst>
          </p:cNvPr>
          <p:cNvSpPr>
            <a:spLocks noGrp="1"/>
          </p:cNvSpPr>
          <p:nvPr>
            <p:ph type="sldNum" sz="quarter" idx="12"/>
          </p:nvPr>
        </p:nvSpPr>
        <p:spPr/>
        <p:txBody>
          <a:bodyPr/>
          <a:lstStyle/>
          <a:p>
            <a:pPr>
              <a:defRPr/>
            </a:pPr>
            <a:fld id="{4AEEF2DB-3D68-4EFF-B92B-90C34555BE45}" type="slidenum">
              <a:rPr lang="en-US" smtClean="0"/>
              <a:pPr>
                <a:defRPr/>
              </a:pPr>
              <a:t>17</a:t>
            </a:fld>
            <a:endParaRPr lang="en-US" dirty="0"/>
          </a:p>
        </p:txBody>
      </p:sp>
      <p:sp>
        <p:nvSpPr>
          <p:cNvPr id="6" name="Footer Placeholder 5">
            <a:extLst>
              <a:ext uri="{FF2B5EF4-FFF2-40B4-BE49-F238E27FC236}">
                <a16:creationId xmlns:a16="http://schemas.microsoft.com/office/drawing/2014/main" id="{A6A962DA-CB20-4221-A90B-C28684D33C5A}"/>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33038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DF8B-549D-49FD-94CD-11349E524D3A}"/>
              </a:ext>
            </a:extLst>
          </p:cNvPr>
          <p:cNvSpPr>
            <a:spLocks noGrp="1"/>
          </p:cNvSpPr>
          <p:nvPr>
            <p:ph type="title"/>
          </p:nvPr>
        </p:nvSpPr>
        <p:spPr/>
        <p:txBody>
          <a:bodyPr/>
          <a:lstStyle/>
          <a:p>
            <a:r>
              <a:rPr lang="en-US" dirty="0"/>
              <a:t>Employees </a:t>
            </a:r>
            <a:r>
              <a:rPr lang="en-US" i="1" dirty="0">
                <a:solidFill>
                  <a:srgbClr val="0070C0"/>
                </a:solidFill>
              </a:rPr>
              <a:t>have</a:t>
            </a:r>
            <a:r>
              <a:rPr lang="en-US" dirty="0"/>
              <a:t> Jobs</a:t>
            </a:r>
          </a:p>
        </p:txBody>
      </p:sp>
      <p:sp>
        <p:nvSpPr>
          <p:cNvPr id="4" name="Date Placeholder 3">
            <a:extLst>
              <a:ext uri="{FF2B5EF4-FFF2-40B4-BE49-F238E27FC236}">
                <a16:creationId xmlns:a16="http://schemas.microsoft.com/office/drawing/2014/main" id="{84117EF8-C008-4D31-B25D-A2EB50FE4F0C}"/>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787231B-B633-43BD-B172-8DBCA1B9FA10}"/>
              </a:ext>
            </a:extLst>
          </p:cNvPr>
          <p:cNvSpPr>
            <a:spLocks noGrp="1"/>
          </p:cNvSpPr>
          <p:nvPr>
            <p:ph type="sldNum" sz="quarter" idx="12"/>
          </p:nvPr>
        </p:nvSpPr>
        <p:spPr/>
        <p:txBody>
          <a:bodyPr/>
          <a:lstStyle/>
          <a:p>
            <a:pPr>
              <a:defRPr/>
            </a:pPr>
            <a:fld id="{4AEEF2DB-3D68-4EFF-B92B-90C34555BE45}" type="slidenum">
              <a:rPr lang="en-US" smtClean="0"/>
              <a:pPr>
                <a:defRPr/>
              </a:pPr>
              <a:t>18</a:t>
            </a:fld>
            <a:endParaRPr lang="en-US" dirty="0"/>
          </a:p>
        </p:txBody>
      </p:sp>
      <p:sp>
        <p:nvSpPr>
          <p:cNvPr id="6" name="Footer Placeholder 5">
            <a:extLst>
              <a:ext uri="{FF2B5EF4-FFF2-40B4-BE49-F238E27FC236}">
                <a16:creationId xmlns:a16="http://schemas.microsoft.com/office/drawing/2014/main" id="{CDE11118-CB7A-4C69-BC1D-6D22C2B68D2A}"/>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7" name="Oval 2">
            <a:extLst>
              <a:ext uri="{FF2B5EF4-FFF2-40B4-BE49-F238E27FC236}">
                <a16:creationId xmlns:a16="http://schemas.microsoft.com/office/drawing/2014/main" id="{8BCF08B6-DEE2-4540-B5DD-D83947210C76}"/>
              </a:ext>
            </a:extLst>
          </p:cNvPr>
          <p:cNvSpPr>
            <a:spLocks noChangeArrowheads="1"/>
          </p:cNvSpPr>
          <p:nvPr/>
        </p:nvSpPr>
        <p:spPr bwMode="blackWhite">
          <a:xfrm>
            <a:off x="928688" y="2006600"/>
            <a:ext cx="2563812" cy="17145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8" name="Oval 3">
            <a:extLst>
              <a:ext uri="{FF2B5EF4-FFF2-40B4-BE49-F238E27FC236}">
                <a16:creationId xmlns:a16="http://schemas.microsoft.com/office/drawing/2014/main" id="{1C6ACBFB-6EC4-42BD-B377-F2435922615A}"/>
              </a:ext>
            </a:extLst>
          </p:cNvPr>
          <p:cNvSpPr>
            <a:spLocks noChangeArrowheads="1"/>
          </p:cNvSpPr>
          <p:nvPr/>
        </p:nvSpPr>
        <p:spPr bwMode="blackWhite">
          <a:xfrm>
            <a:off x="3657600" y="1282700"/>
            <a:ext cx="4591050" cy="25336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ea typeface="ＭＳ Ｐゴシック" charset="-128"/>
            </a:endParaRPr>
          </a:p>
        </p:txBody>
      </p:sp>
      <p:sp>
        <p:nvSpPr>
          <p:cNvPr id="9" name="Rectangle 4">
            <a:extLst>
              <a:ext uri="{FF2B5EF4-FFF2-40B4-BE49-F238E27FC236}">
                <a16:creationId xmlns:a16="http://schemas.microsoft.com/office/drawing/2014/main" id="{4103E584-56A4-4027-AC1E-8E1A0FA2F2F0}"/>
              </a:ext>
            </a:extLst>
          </p:cNvPr>
          <p:cNvSpPr>
            <a:spLocks noChangeArrowheads="1"/>
          </p:cNvSpPr>
          <p:nvPr/>
        </p:nvSpPr>
        <p:spPr bwMode="blackWhite">
          <a:xfrm>
            <a:off x="3582988" y="128905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2000" b="1"/>
              <a:t>JOB</a:t>
            </a:r>
          </a:p>
        </p:txBody>
      </p:sp>
      <p:sp>
        <p:nvSpPr>
          <p:cNvPr id="10" name="AutoShape 5">
            <a:extLst>
              <a:ext uri="{FF2B5EF4-FFF2-40B4-BE49-F238E27FC236}">
                <a16:creationId xmlns:a16="http://schemas.microsoft.com/office/drawing/2014/main" id="{3CC6EF10-D288-45EB-907A-28CBF67DEB77}"/>
              </a:ext>
            </a:extLst>
          </p:cNvPr>
          <p:cNvSpPr>
            <a:spLocks noChangeArrowheads="1"/>
          </p:cNvSpPr>
          <p:nvPr/>
        </p:nvSpPr>
        <p:spPr bwMode="blackWhite">
          <a:xfrm rot="660000">
            <a:off x="4457700" y="2881313"/>
            <a:ext cx="228600" cy="276225"/>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11" name="Rectangle 6">
            <a:extLst>
              <a:ext uri="{FF2B5EF4-FFF2-40B4-BE49-F238E27FC236}">
                <a16:creationId xmlns:a16="http://schemas.microsoft.com/office/drawing/2014/main" id="{5E1744DB-A268-4786-AF7D-1BEC70083399}"/>
              </a:ext>
            </a:extLst>
          </p:cNvPr>
          <p:cNvSpPr>
            <a:spLocks noChangeArrowheads="1"/>
          </p:cNvSpPr>
          <p:nvPr/>
        </p:nvSpPr>
        <p:spPr bwMode="blackWhite">
          <a:xfrm>
            <a:off x="4640263" y="2928938"/>
            <a:ext cx="1601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waiter</a:t>
            </a:r>
          </a:p>
        </p:txBody>
      </p:sp>
      <p:sp>
        <p:nvSpPr>
          <p:cNvPr id="12" name="Rectangle 7">
            <a:extLst>
              <a:ext uri="{FF2B5EF4-FFF2-40B4-BE49-F238E27FC236}">
                <a16:creationId xmlns:a16="http://schemas.microsoft.com/office/drawing/2014/main" id="{15FFBBB8-EB98-4B3C-91C6-BA841D3BA8FA}"/>
              </a:ext>
            </a:extLst>
          </p:cNvPr>
          <p:cNvSpPr>
            <a:spLocks noChangeArrowheads="1"/>
          </p:cNvSpPr>
          <p:nvPr/>
        </p:nvSpPr>
        <p:spPr bwMode="blackWhite">
          <a:xfrm>
            <a:off x="6475413" y="1752600"/>
            <a:ext cx="1373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cook</a:t>
            </a:r>
          </a:p>
        </p:txBody>
      </p:sp>
      <p:sp>
        <p:nvSpPr>
          <p:cNvPr id="13" name="AutoShape 8">
            <a:extLst>
              <a:ext uri="{FF2B5EF4-FFF2-40B4-BE49-F238E27FC236}">
                <a16:creationId xmlns:a16="http://schemas.microsoft.com/office/drawing/2014/main" id="{FA65ACF5-FE58-42DE-8A30-430433D0C9AA}"/>
              </a:ext>
            </a:extLst>
          </p:cNvPr>
          <p:cNvSpPr>
            <a:spLocks noChangeArrowheads="1"/>
          </p:cNvSpPr>
          <p:nvPr/>
        </p:nvSpPr>
        <p:spPr bwMode="blackWhite">
          <a:xfrm rot="1260000">
            <a:off x="4192588" y="1939925"/>
            <a:ext cx="228600" cy="277813"/>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14" name="Rectangle 9">
            <a:extLst>
              <a:ext uri="{FF2B5EF4-FFF2-40B4-BE49-F238E27FC236}">
                <a16:creationId xmlns:a16="http://schemas.microsoft.com/office/drawing/2014/main" id="{99D3CC69-2793-4896-B66F-53BEA2A9F420}"/>
              </a:ext>
            </a:extLst>
          </p:cNvPr>
          <p:cNvSpPr>
            <a:spLocks noChangeArrowheads="1"/>
          </p:cNvSpPr>
          <p:nvPr/>
        </p:nvSpPr>
        <p:spPr bwMode="blackWhite">
          <a:xfrm>
            <a:off x="4425950" y="1974850"/>
            <a:ext cx="161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waitress</a:t>
            </a:r>
          </a:p>
        </p:txBody>
      </p:sp>
      <p:sp>
        <p:nvSpPr>
          <p:cNvPr id="15" name="AutoShape 10">
            <a:extLst>
              <a:ext uri="{FF2B5EF4-FFF2-40B4-BE49-F238E27FC236}">
                <a16:creationId xmlns:a16="http://schemas.microsoft.com/office/drawing/2014/main" id="{1DC9348F-EE60-455F-B9BB-478E02E3FFE0}"/>
              </a:ext>
            </a:extLst>
          </p:cNvPr>
          <p:cNvSpPr>
            <a:spLocks noChangeArrowheads="1"/>
          </p:cNvSpPr>
          <p:nvPr/>
        </p:nvSpPr>
        <p:spPr bwMode="blackWhite">
          <a:xfrm rot="20820000">
            <a:off x="6397625" y="2146300"/>
            <a:ext cx="322263" cy="277813"/>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16" name="Rectangle 11">
            <a:extLst>
              <a:ext uri="{FF2B5EF4-FFF2-40B4-BE49-F238E27FC236}">
                <a16:creationId xmlns:a16="http://schemas.microsoft.com/office/drawing/2014/main" id="{357A3E0E-D8B3-474A-A58C-FDEA6158BDA4}"/>
              </a:ext>
            </a:extLst>
          </p:cNvPr>
          <p:cNvSpPr>
            <a:spLocks noChangeArrowheads="1"/>
          </p:cNvSpPr>
          <p:nvPr/>
        </p:nvSpPr>
        <p:spPr bwMode="blackWhite">
          <a:xfrm>
            <a:off x="5384800" y="1409700"/>
            <a:ext cx="161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manager</a:t>
            </a:r>
          </a:p>
        </p:txBody>
      </p:sp>
      <p:sp>
        <p:nvSpPr>
          <p:cNvPr id="17" name="Rectangle 12">
            <a:extLst>
              <a:ext uri="{FF2B5EF4-FFF2-40B4-BE49-F238E27FC236}">
                <a16:creationId xmlns:a16="http://schemas.microsoft.com/office/drawing/2014/main" id="{AD271527-8B89-41CA-88A4-B04578B31456}"/>
              </a:ext>
            </a:extLst>
          </p:cNvPr>
          <p:cNvSpPr>
            <a:spLocks noChangeArrowheads="1"/>
          </p:cNvSpPr>
          <p:nvPr/>
        </p:nvSpPr>
        <p:spPr bwMode="blackWhite">
          <a:xfrm>
            <a:off x="4048125" y="2459038"/>
            <a:ext cx="2909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financial controller</a:t>
            </a:r>
          </a:p>
        </p:txBody>
      </p:sp>
      <p:sp>
        <p:nvSpPr>
          <p:cNvPr id="18" name="AutoShape 13">
            <a:extLst>
              <a:ext uri="{FF2B5EF4-FFF2-40B4-BE49-F238E27FC236}">
                <a16:creationId xmlns:a16="http://schemas.microsoft.com/office/drawing/2014/main" id="{13B290C8-2CD6-4146-9E0D-C61124FCA95E}"/>
              </a:ext>
            </a:extLst>
          </p:cNvPr>
          <p:cNvSpPr>
            <a:spLocks noChangeArrowheads="1"/>
          </p:cNvSpPr>
          <p:nvPr/>
        </p:nvSpPr>
        <p:spPr bwMode="blackWhite">
          <a:xfrm rot="1920000">
            <a:off x="6629400" y="2767013"/>
            <a:ext cx="231775" cy="276225"/>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19" name="Rectangle 14">
            <a:extLst>
              <a:ext uri="{FF2B5EF4-FFF2-40B4-BE49-F238E27FC236}">
                <a16:creationId xmlns:a16="http://schemas.microsoft.com/office/drawing/2014/main" id="{C59105C9-FF31-4895-A294-AEB0FF2629F6}"/>
              </a:ext>
            </a:extLst>
          </p:cNvPr>
          <p:cNvSpPr>
            <a:spLocks noChangeArrowheads="1"/>
          </p:cNvSpPr>
          <p:nvPr/>
        </p:nvSpPr>
        <p:spPr bwMode="blackWhite">
          <a:xfrm>
            <a:off x="6816725" y="2795588"/>
            <a:ext cx="1130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porter</a:t>
            </a:r>
          </a:p>
        </p:txBody>
      </p:sp>
      <p:sp>
        <p:nvSpPr>
          <p:cNvPr id="20" name="Rectangle 15">
            <a:extLst>
              <a:ext uri="{FF2B5EF4-FFF2-40B4-BE49-F238E27FC236}">
                <a16:creationId xmlns:a16="http://schemas.microsoft.com/office/drawing/2014/main" id="{A21167B3-DCDD-4FAB-BF45-1925CB0DC061}"/>
              </a:ext>
            </a:extLst>
          </p:cNvPr>
          <p:cNvSpPr>
            <a:spLocks noChangeArrowheads="1"/>
          </p:cNvSpPr>
          <p:nvPr/>
        </p:nvSpPr>
        <p:spPr bwMode="blackWhite">
          <a:xfrm>
            <a:off x="5699125" y="3273425"/>
            <a:ext cx="178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piano player</a:t>
            </a:r>
          </a:p>
        </p:txBody>
      </p:sp>
      <p:sp>
        <p:nvSpPr>
          <p:cNvPr id="21" name="AutoShape 16">
            <a:extLst>
              <a:ext uri="{FF2B5EF4-FFF2-40B4-BE49-F238E27FC236}">
                <a16:creationId xmlns:a16="http://schemas.microsoft.com/office/drawing/2014/main" id="{46F59018-2183-4825-93C8-2039B09C7298}"/>
              </a:ext>
            </a:extLst>
          </p:cNvPr>
          <p:cNvSpPr>
            <a:spLocks noChangeArrowheads="1"/>
          </p:cNvSpPr>
          <p:nvPr/>
        </p:nvSpPr>
        <p:spPr bwMode="blackWhite">
          <a:xfrm>
            <a:off x="5187950" y="1452563"/>
            <a:ext cx="228600" cy="274637"/>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22" name="AutoShape 17">
            <a:extLst>
              <a:ext uri="{FF2B5EF4-FFF2-40B4-BE49-F238E27FC236}">
                <a16:creationId xmlns:a16="http://schemas.microsoft.com/office/drawing/2014/main" id="{D9DC39F9-7E7E-4AD5-AF68-9618B05EB6C9}"/>
              </a:ext>
            </a:extLst>
          </p:cNvPr>
          <p:cNvSpPr>
            <a:spLocks noChangeArrowheads="1"/>
          </p:cNvSpPr>
          <p:nvPr/>
        </p:nvSpPr>
        <p:spPr bwMode="blackWhite">
          <a:xfrm>
            <a:off x="6297613" y="1751013"/>
            <a:ext cx="228600" cy="276225"/>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23" name="AutoShape 18">
            <a:extLst>
              <a:ext uri="{FF2B5EF4-FFF2-40B4-BE49-F238E27FC236}">
                <a16:creationId xmlns:a16="http://schemas.microsoft.com/office/drawing/2014/main" id="{7DBECDEB-5449-4FAD-84A9-B7C720C491E5}"/>
              </a:ext>
            </a:extLst>
          </p:cNvPr>
          <p:cNvSpPr>
            <a:spLocks noChangeArrowheads="1"/>
          </p:cNvSpPr>
          <p:nvPr/>
        </p:nvSpPr>
        <p:spPr bwMode="blackWhite">
          <a:xfrm rot="180000">
            <a:off x="3844925" y="2392363"/>
            <a:ext cx="219075" cy="249237"/>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24" name="AutoShape 19">
            <a:extLst>
              <a:ext uri="{FF2B5EF4-FFF2-40B4-BE49-F238E27FC236}">
                <a16:creationId xmlns:a16="http://schemas.microsoft.com/office/drawing/2014/main" id="{AFDE11C7-E8C8-4AD8-91B4-C3772D5C00D7}"/>
              </a:ext>
            </a:extLst>
          </p:cNvPr>
          <p:cNvSpPr>
            <a:spLocks noChangeArrowheads="1"/>
          </p:cNvSpPr>
          <p:nvPr/>
        </p:nvSpPr>
        <p:spPr bwMode="blackWhite">
          <a:xfrm rot="720000">
            <a:off x="5445125" y="3221038"/>
            <a:ext cx="255588" cy="276225"/>
          </a:xfrm>
          <a:prstGeom prst="star5">
            <a:avLst/>
          </a:prstGeom>
          <a:solidFill>
            <a:srgbClr val="0066FF"/>
          </a:solidFill>
          <a:ln w="12700">
            <a:noFill/>
            <a:miter lim="800000"/>
            <a:headEnd/>
            <a:tailEnd/>
          </a:ln>
          <a:effectLst/>
        </p:spPr>
        <p:txBody>
          <a:bodyPr wrap="none" anchor="ctr"/>
          <a:lstStyle/>
          <a:p>
            <a:pPr>
              <a:defRPr/>
            </a:pPr>
            <a:endParaRPr lang="en-US">
              <a:latin typeface="Arial" charset="0"/>
              <a:ea typeface="ＭＳ Ｐゴシック" pitchFamily="96" charset="-128"/>
              <a:cs typeface="Arial" pitchFamily="34" charset="0"/>
            </a:endParaRPr>
          </a:p>
        </p:txBody>
      </p:sp>
      <p:sp>
        <p:nvSpPr>
          <p:cNvPr id="25" name="Rectangle 21">
            <a:extLst>
              <a:ext uri="{FF2B5EF4-FFF2-40B4-BE49-F238E27FC236}">
                <a16:creationId xmlns:a16="http://schemas.microsoft.com/office/drawing/2014/main" id="{4787F16F-94F2-4838-8A96-015A6463F72D}"/>
              </a:ext>
            </a:extLst>
          </p:cNvPr>
          <p:cNvSpPr>
            <a:spLocks noChangeArrowheads="1"/>
          </p:cNvSpPr>
          <p:nvPr/>
        </p:nvSpPr>
        <p:spPr bwMode="auto">
          <a:xfrm>
            <a:off x="1100138" y="2809875"/>
            <a:ext cx="130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Ahmed</a:t>
            </a:r>
          </a:p>
        </p:txBody>
      </p:sp>
      <p:sp>
        <p:nvSpPr>
          <p:cNvPr id="26" name="Rectangle 22">
            <a:extLst>
              <a:ext uri="{FF2B5EF4-FFF2-40B4-BE49-F238E27FC236}">
                <a16:creationId xmlns:a16="http://schemas.microsoft.com/office/drawing/2014/main" id="{107E8B43-F0F8-4498-858F-5C076A24C43A}"/>
              </a:ext>
            </a:extLst>
          </p:cNvPr>
          <p:cNvSpPr>
            <a:spLocks noChangeArrowheads="1"/>
          </p:cNvSpPr>
          <p:nvPr/>
        </p:nvSpPr>
        <p:spPr bwMode="auto">
          <a:xfrm>
            <a:off x="1106488" y="2433638"/>
            <a:ext cx="681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Jill</a:t>
            </a:r>
          </a:p>
        </p:txBody>
      </p:sp>
      <p:sp>
        <p:nvSpPr>
          <p:cNvPr id="27" name="Rectangle 23">
            <a:extLst>
              <a:ext uri="{FF2B5EF4-FFF2-40B4-BE49-F238E27FC236}">
                <a16:creationId xmlns:a16="http://schemas.microsoft.com/office/drawing/2014/main" id="{2FF71FFD-2BB6-40C3-B006-F9BF25C2673E}"/>
              </a:ext>
            </a:extLst>
          </p:cNvPr>
          <p:cNvSpPr>
            <a:spLocks noChangeArrowheads="1"/>
          </p:cNvSpPr>
          <p:nvPr/>
        </p:nvSpPr>
        <p:spPr bwMode="auto">
          <a:xfrm>
            <a:off x="2409825" y="2590800"/>
            <a:ext cx="113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Adam</a:t>
            </a:r>
          </a:p>
        </p:txBody>
      </p:sp>
      <p:sp>
        <p:nvSpPr>
          <p:cNvPr id="28" name="Rectangle 24">
            <a:extLst>
              <a:ext uri="{FF2B5EF4-FFF2-40B4-BE49-F238E27FC236}">
                <a16:creationId xmlns:a16="http://schemas.microsoft.com/office/drawing/2014/main" id="{2A1CF8DA-BA95-4B26-8DAA-4B72329BCDE5}"/>
              </a:ext>
            </a:extLst>
          </p:cNvPr>
          <p:cNvSpPr>
            <a:spLocks noChangeArrowheads="1"/>
          </p:cNvSpPr>
          <p:nvPr/>
        </p:nvSpPr>
        <p:spPr bwMode="auto">
          <a:xfrm>
            <a:off x="2251075" y="3105150"/>
            <a:ext cx="1146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Maria</a:t>
            </a:r>
          </a:p>
        </p:txBody>
      </p:sp>
      <p:sp>
        <p:nvSpPr>
          <p:cNvPr id="29" name="Rectangle 25">
            <a:extLst>
              <a:ext uri="{FF2B5EF4-FFF2-40B4-BE49-F238E27FC236}">
                <a16:creationId xmlns:a16="http://schemas.microsoft.com/office/drawing/2014/main" id="{7FEA3669-F16A-419D-9D0B-9DDC0FAD0806}"/>
              </a:ext>
            </a:extLst>
          </p:cNvPr>
          <p:cNvSpPr>
            <a:spLocks noChangeArrowheads="1"/>
          </p:cNvSpPr>
          <p:nvPr/>
        </p:nvSpPr>
        <p:spPr bwMode="auto">
          <a:xfrm>
            <a:off x="912813" y="1687513"/>
            <a:ext cx="193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2000" b="1"/>
              <a:t>EMPLOYEE</a:t>
            </a:r>
          </a:p>
        </p:txBody>
      </p:sp>
      <p:grpSp>
        <p:nvGrpSpPr>
          <p:cNvPr id="30" name="Group 26">
            <a:extLst>
              <a:ext uri="{FF2B5EF4-FFF2-40B4-BE49-F238E27FC236}">
                <a16:creationId xmlns:a16="http://schemas.microsoft.com/office/drawing/2014/main" id="{2F434812-6C50-4BF7-B664-2389101EA71D}"/>
              </a:ext>
            </a:extLst>
          </p:cNvPr>
          <p:cNvGrpSpPr>
            <a:grpSpLocks/>
          </p:cNvGrpSpPr>
          <p:nvPr/>
        </p:nvGrpSpPr>
        <p:grpSpPr bwMode="auto">
          <a:xfrm>
            <a:off x="1612900" y="1943100"/>
            <a:ext cx="4776788" cy="2008188"/>
            <a:chOff x="1016" y="1224"/>
            <a:chExt cx="3009" cy="1265"/>
          </a:xfrm>
        </p:grpSpPr>
        <p:sp>
          <p:nvSpPr>
            <p:cNvPr id="31" name="Freeform 27">
              <a:extLst>
                <a:ext uri="{FF2B5EF4-FFF2-40B4-BE49-F238E27FC236}">
                  <a16:creationId xmlns:a16="http://schemas.microsoft.com/office/drawing/2014/main" id="{1BA741DF-C706-4F19-BDD2-70BE032A3EAF}"/>
                </a:ext>
              </a:extLst>
            </p:cNvPr>
            <p:cNvSpPr>
              <a:spLocks/>
            </p:cNvSpPr>
            <p:nvPr/>
          </p:nvSpPr>
          <p:spPr bwMode="auto">
            <a:xfrm>
              <a:off x="1720" y="1224"/>
              <a:ext cx="2305" cy="225"/>
            </a:xfrm>
            <a:custGeom>
              <a:avLst/>
              <a:gdLst>
                <a:gd name="T0" fmla="*/ 0 w 2305"/>
                <a:gd name="T1" fmla="*/ 224 h 225"/>
                <a:gd name="T2" fmla="*/ 0 w 2305"/>
                <a:gd name="T3" fmla="*/ 0 h 225"/>
                <a:gd name="T4" fmla="*/ 2304 w 2305"/>
                <a:gd name="T5" fmla="*/ 0 h 225"/>
                <a:gd name="T6" fmla="*/ 0 60000 65536"/>
                <a:gd name="T7" fmla="*/ 0 60000 65536"/>
                <a:gd name="T8" fmla="*/ 0 60000 65536"/>
                <a:gd name="T9" fmla="*/ 0 w 2305"/>
                <a:gd name="T10" fmla="*/ 0 h 225"/>
                <a:gd name="T11" fmla="*/ 2305 w 2305"/>
                <a:gd name="T12" fmla="*/ 225 h 225"/>
              </a:gdLst>
              <a:ahLst/>
              <a:cxnLst>
                <a:cxn ang="T6">
                  <a:pos x="T0" y="T1"/>
                </a:cxn>
                <a:cxn ang="T7">
                  <a:pos x="T2" y="T3"/>
                </a:cxn>
                <a:cxn ang="T8">
                  <a:pos x="T4" y="T5"/>
                </a:cxn>
              </a:cxnLst>
              <a:rect l="T9" t="T10" r="T11" b="T12"/>
              <a:pathLst>
                <a:path w="2305" h="225">
                  <a:moveTo>
                    <a:pt x="0" y="224"/>
                  </a:moveTo>
                  <a:lnTo>
                    <a:pt x="0" y="0"/>
                  </a:lnTo>
                  <a:lnTo>
                    <a:pt x="2304" y="0"/>
                  </a:lnTo>
                </a:path>
              </a:pathLst>
            </a:custGeom>
            <a:noFill/>
            <a:ln w="254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Line 28">
              <a:extLst>
                <a:ext uri="{FF2B5EF4-FFF2-40B4-BE49-F238E27FC236}">
                  <a16:creationId xmlns:a16="http://schemas.microsoft.com/office/drawing/2014/main" id="{B6151421-E3DB-4457-8C02-65B09ED7BF0B}"/>
                </a:ext>
              </a:extLst>
            </p:cNvPr>
            <p:cNvSpPr>
              <a:spLocks noChangeShapeType="1"/>
            </p:cNvSpPr>
            <p:nvPr/>
          </p:nvSpPr>
          <p:spPr bwMode="auto">
            <a:xfrm>
              <a:off x="1016" y="1608"/>
              <a:ext cx="1424" cy="0"/>
            </a:xfrm>
            <a:prstGeom prst="line">
              <a:avLst/>
            </a:prstGeom>
            <a:noFill/>
            <a:ln w="254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3" name="Freeform 29">
              <a:extLst>
                <a:ext uri="{FF2B5EF4-FFF2-40B4-BE49-F238E27FC236}">
                  <a16:creationId xmlns:a16="http://schemas.microsoft.com/office/drawing/2014/main" id="{2993AF0C-D405-4E4E-90E4-912EC84663BC}"/>
                </a:ext>
              </a:extLst>
            </p:cNvPr>
            <p:cNvSpPr>
              <a:spLocks/>
            </p:cNvSpPr>
            <p:nvPr/>
          </p:nvSpPr>
          <p:spPr bwMode="auto">
            <a:xfrm>
              <a:off x="2088" y="1736"/>
              <a:ext cx="769" cy="177"/>
            </a:xfrm>
            <a:custGeom>
              <a:avLst/>
              <a:gdLst>
                <a:gd name="T0" fmla="*/ 0 w 769"/>
                <a:gd name="T1" fmla="*/ 0 h 177"/>
                <a:gd name="T2" fmla="*/ 0 w 769"/>
                <a:gd name="T3" fmla="*/ 176 h 177"/>
                <a:gd name="T4" fmla="*/ 768 w 769"/>
                <a:gd name="T5" fmla="*/ 176 h 177"/>
                <a:gd name="T6" fmla="*/ 0 60000 65536"/>
                <a:gd name="T7" fmla="*/ 0 60000 65536"/>
                <a:gd name="T8" fmla="*/ 0 60000 65536"/>
                <a:gd name="T9" fmla="*/ 0 w 769"/>
                <a:gd name="T10" fmla="*/ 0 h 177"/>
                <a:gd name="T11" fmla="*/ 769 w 769"/>
                <a:gd name="T12" fmla="*/ 177 h 177"/>
              </a:gdLst>
              <a:ahLst/>
              <a:cxnLst>
                <a:cxn ang="T6">
                  <a:pos x="T0" y="T1"/>
                </a:cxn>
                <a:cxn ang="T7">
                  <a:pos x="T2" y="T3"/>
                </a:cxn>
                <a:cxn ang="T8">
                  <a:pos x="T4" y="T5"/>
                </a:cxn>
              </a:cxnLst>
              <a:rect l="T9" t="T10" r="T11" b="T12"/>
              <a:pathLst>
                <a:path w="769" h="177">
                  <a:moveTo>
                    <a:pt x="0" y="0"/>
                  </a:moveTo>
                  <a:lnTo>
                    <a:pt x="0" y="176"/>
                  </a:lnTo>
                  <a:lnTo>
                    <a:pt x="768" y="176"/>
                  </a:lnTo>
                </a:path>
              </a:pathLst>
            </a:custGeom>
            <a:noFill/>
            <a:ln w="254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Line 30">
              <a:extLst>
                <a:ext uri="{FF2B5EF4-FFF2-40B4-BE49-F238E27FC236}">
                  <a16:creationId xmlns:a16="http://schemas.microsoft.com/office/drawing/2014/main" id="{3A5D716E-B0E7-40B2-A604-8A0A5AF9E358}"/>
                </a:ext>
              </a:extLst>
            </p:cNvPr>
            <p:cNvSpPr>
              <a:spLocks noChangeShapeType="1"/>
            </p:cNvSpPr>
            <p:nvPr/>
          </p:nvSpPr>
          <p:spPr bwMode="auto">
            <a:xfrm>
              <a:off x="1960" y="2104"/>
              <a:ext cx="1488" cy="0"/>
            </a:xfrm>
            <a:prstGeom prst="line">
              <a:avLst/>
            </a:prstGeom>
            <a:noFill/>
            <a:ln w="254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5" name="Freeform 31">
              <a:extLst>
                <a:ext uri="{FF2B5EF4-FFF2-40B4-BE49-F238E27FC236}">
                  <a16:creationId xmlns:a16="http://schemas.microsoft.com/office/drawing/2014/main" id="{2F42883B-FB3C-4948-9805-51EAA3D2A696}"/>
                </a:ext>
              </a:extLst>
            </p:cNvPr>
            <p:cNvSpPr>
              <a:spLocks/>
            </p:cNvSpPr>
            <p:nvPr/>
          </p:nvSpPr>
          <p:spPr bwMode="auto">
            <a:xfrm>
              <a:off x="1328" y="1944"/>
              <a:ext cx="2146" cy="545"/>
            </a:xfrm>
            <a:custGeom>
              <a:avLst/>
              <a:gdLst>
                <a:gd name="T0" fmla="*/ 0 w 2146"/>
                <a:gd name="T1" fmla="*/ 0 h 545"/>
                <a:gd name="T2" fmla="*/ 0 w 2146"/>
                <a:gd name="T3" fmla="*/ 544 h 545"/>
                <a:gd name="T4" fmla="*/ 2145 w 2146"/>
                <a:gd name="T5" fmla="*/ 544 h 545"/>
                <a:gd name="T6" fmla="*/ 2145 w 2146"/>
                <a:gd name="T7" fmla="*/ 300 h 545"/>
                <a:gd name="T8" fmla="*/ 0 60000 65536"/>
                <a:gd name="T9" fmla="*/ 0 60000 65536"/>
                <a:gd name="T10" fmla="*/ 0 60000 65536"/>
                <a:gd name="T11" fmla="*/ 0 60000 65536"/>
                <a:gd name="T12" fmla="*/ 0 w 2146"/>
                <a:gd name="T13" fmla="*/ 0 h 545"/>
                <a:gd name="T14" fmla="*/ 2146 w 2146"/>
                <a:gd name="T15" fmla="*/ 545 h 545"/>
              </a:gdLst>
              <a:ahLst/>
              <a:cxnLst>
                <a:cxn ang="T8">
                  <a:pos x="T0" y="T1"/>
                </a:cxn>
                <a:cxn ang="T9">
                  <a:pos x="T2" y="T3"/>
                </a:cxn>
                <a:cxn ang="T10">
                  <a:pos x="T4" y="T5"/>
                </a:cxn>
                <a:cxn ang="T11">
                  <a:pos x="T6" y="T7"/>
                </a:cxn>
              </a:cxnLst>
              <a:rect l="T12" t="T13" r="T14" b="T15"/>
              <a:pathLst>
                <a:path w="2146" h="545">
                  <a:moveTo>
                    <a:pt x="0" y="0"/>
                  </a:moveTo>
                  <a:lnTo>
                    <a:pt x="0" y="544"/>
                  </a:lnTo>
                  <a:lnTo>
                    <a:pt x="2145" y="544"/>
                  </a:lnTo>
                  <a:lnTo>
                    <a:pt x="2145" y="300"/>
                  </a:lnTo>
                </a:path>
              </a:pathLst>
            </a:custGeom>
            <a:noFill/>
            <a:ln w="254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 name="Rectangle 32">
            <a:extLst>
              <a:ext uri="{FF2B5EF4-FFF2-40B4-BE49-F238E27FC236}">
                <a16:creationId xmlns:a16="http://schemas.microsoft.com/office/drawing/2014/main" id="{224F5AFB-5BC5-4948-979F-D2565A1D8278}"/>
              </a:ext>
            </a:extLst>
          </p:cNvPr>
          <p:cNvSpPr>
            <a:spLocks noChangeArrowheads="1"/>
          </p:cNvSpPr>
          <p:nvPr/>
        </p:nvSpPr>
        <p:spPr bwMode="auto">
          <a:xfrm>
            <a:off x="228600" y="4087813"/>
            <a:ext cx="69342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04813" indent="-404813" defTabSz="346075" eaLnBrk="0" hangingPunct="0">
              <a:spcBef>
                <a:spcPct val="20000"/>
              </a:spcBef>
              <a:buFont typeface="Arial" charset="0"/>
              <a:buChar char="•"/>
              <a:tabLst>
                <a:tab pos="571500" algn="l"/>
              </a:tabLst>
              <a:defRPr sz="3200">
                <a:solidFill>
                  <a:schemeClr val="tx1"/>
                </a:solidFill>
                <a:latin typeface="Calibri" charset="0"/>
              </a:defRPr>
            </a:lvl1pPr>
            <a:lvl2pPr marL="742950" indent="-285750" defTabSz="346075" eaLnBrk="0" hangingPunct="0">
              <a:spcBef>
                <a:spcPct val="20000"/>
              </a:spcBef>
              <a:buFont typeface="Arial" charset="0"/>
              <a:buChar char="–"/>
              <a:tabLst>
                <a:tab pos="571500" algn="l"/>
              </a:tabLst>
              <a:defRPr sz="2800">
                <a:solidFill>
                  <a:schemeClr val="tx1"/>
                </a:solidFill>
                <a:latin typeface="Calibri" charset="0"/>
              </a:defRPr>
            </a:lvl2pPr>
            <a:lvl3pPr marL="1143000" indent="-228600" defTabSz="346075" eaLnBrk="0" hangingPunct="0">
              <a:spcBef>
                <a:spcPct val="20000"/>
              </a:spcBef>
              <a:buFont typeface="Arial" charset="0"/>
              <a:buChar char="•"/>
              <a:tabLst>
                <a:tab pos="571500" algn="l"/>
              </a:tabLst>
              <a:defRPr sz="2400">
                <a:solidFill>
                  <a:schemeClr val="tx1"/>
                </a:solidFill>
                <a:latin typeface="Calibri" charset="0"/>
              </a:defRPr>
            </a:lvl3pPr>
            <a:lvl4pPr marL="1600200" indent="-228600" defTabSz="346075" eaLnBrk="0" hangingPunct="0">
              <a:spcBef>
                <a:spcPct val="20000"/>
              </a:spcBef>
              <a:buFont typeface="Arial" charset="0"/>
              <a:buChar char="–"/>
              <a:tabLst>
                <a:tab pos="571500" algn="l"/>
              </a:tabLst>
              <a:defRPr sz="2000">
                <a:solidFill>
                  <a:schemeClr val="tx1"/>
                </a:solidFill>
                <a:latin typeface="Calibri" charset="0"/>
              </a:defRPr>
            </a:lvl4pPr>
            <a:lvl5pPr marL="2057400" indent="-228600" defTabSz="346075" eaLnBrk="0" hangingPunct="0">
              <a:spcBef>
                <a:spcPct val="20000"/>
              </a:spcBef>
              <a:buFont typeface="Arial" charset="0"/>
              <a:buChar char="»"/>
              <a:tabLst>
                <a:tab pos="571500" algn="l"/>
              </a:tabLst>
              <a:defRPr sz="2000">
                <a:solidFill>
                  <a:schemeClr val="tx1"/>
                </a:solidFill>
                <a:latin typeface="Calibri" charset="0"/>
              </a:defRPr>
            </a:lvl5pPr>
            <a:lvl6pPr marL="25146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6pPr>
            <a:lvl7pPr marL="29718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7pPr>
            <a:lvl8pPr marL="34290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8pPr>
            <a:lvl9pPr marL="3886200" indent="-228600" defTabSz="346075" eaLnBrk="0" fontAlgn="base" hangingPunct="0">
              <a:spcBef>
                <a:spcPct val="20000"/>
              </a:spcBef>
              <a:spcAft>
                <a:spcPct val="0"/>
              </a:spcAft>
              <a:buFont typeface="Arial" charset="0"/>
              <a:buChar char="»"/>
              <a:tabLst>
                <a:tab pos="571500" algn="l"/>
              </a:tabLst>
              <a:defRPr sz="2000">
                <a:solidFill>
                  <a:schemeClr val="tx1"/>
                </a:solidFill>
                <a:latin typeface="Calibri" charset="0"/>
              </a:defRPr>
            </a:lvl9pPr>
          </a:lstStyle>
          <a:p>
            <a:pPr eaLnBrk="1" hangingPunct="1">
              <a:lnSpc>
                <a:spcPct val="95000"/>
              </a:lnSpc>
              <a:spcBef>
                <a:spcPct val="35000"/>
              </a:spcBef>
              <a:buFontTx/>
              <a:buNone/>
            </a:pPr>
            <a:r>
              <a:rPr lang="en-US" altLang="en-US" sz="2200" i="1" dirty="0">
                <a:solidFill>
                  <a:srgbClr val="0000CC"/>
                </a:solidFill>
                <a:latin typeface="+mn-lt"/>
                <a:ea typeface="Times New Roman" charset="0"/>
                <a:cs typeface="Times New Roman" charset="0"/>
              </a:rPr>
              <a:t>Numerical observation:</a:t>
            </a:r>
            <a:endParaRPr lang="en-US" altLang="en-US" sz="2200" dirty="0">
              <a:solidFill>
                <a:srgbClr val="0000CC"/>
              </a:solidFill>
              <a:latin typeface="+mn-lt"/>
              <a:ea typeface="Times New Roman" charset="0"/>
              <a:cs typeface="Times New Roman" charset="0"/>
            </a:endParaRPr>
          </a:p>
          <a:p>
            <a:pPr eaLnBrk="1" hangingPunct="1">
              <a:lnSpc>
                <a:spcPct val="95000"/>
              </a:lnSpc>
              <a:spcBef>
                <a:spcPct val="35000"/>
              </a:spcBef>
              <a:buClr>
                <a:schemeClr val="accent2"/>
              </a:buClr>
            </a:pPr>
            <a:r>
              <a:rPr lang="en-US" altLang="en-US" sz="2200" i="1" u="sng" dirty="0">
                <a:solidFill>
                  <a:srgbClr val="0000CC"/>
                </a:solidFill>
                <a:latin typeface="+mn-lt"/>
                <a:ea typeface="Times New Roman" charset="0"/>
                <a:cs typeface="Times New Roman" charset="0"/>
              </a:rPr>
              <a:t>All</a:t>
            </a:r>
            <a:r>
              <a:rPr lang="en-US" altLang="en-US" sz="2200" dirty="0">
                <a:solidFill>
                  <a:srgbClr val="0000CC"/>
                </a:solidFill>
                <a:latin typeface="+mn-lt"/>
                <a:ea typeface="Times New Roman" charset="0"/>
                <a:cs typeface="Times New Roman" charset="0"/>
              </a:rPr>
              <a:t> EMPLOYEES have a JOB</a:t>
            </a:r>
          </a:p>
          <a:p>
            <a:pPr eaLnBrk="1" hangingPunct="1">
              <a:lnSpc>
                <a:spcPct val="95000"/>
              </a:lnSpc>
              <a:spcBef>
                <a:spcPct val="35000"/>
              </a:spcBef>
              <a:buClr>
                <a:schemeClr val="accent2"/>
              </a:buClr>
            </a:pPr>
            <a:r>
              <a:rPr lang="en-US" altLang="en-US" sz="2200" dirty="0">
                <a:solidFill>
                  <a:srgbClr val="0000CC"/>
                </a:solidFill>
                <a:latin typeface="+mn-lt"/>
                <a:ea typeface="Times New Roman" charset="0"/>
                <a:cs typeface="Times New Roman" charset="0"/>
              </a:rPr>
              <a:t>No EMPLOYEE has </a:t>
            </a:r>
            <a:r>
              <a:rPr lang="en-US" altLang="en-US" sz="2200" i="1" u="sng" dirty="0">
                <a:solidFill>
                  <a:srgbClr val="0000CC"/>
                </a:solidFill>
                <a:latin typeface="+mn-lt"/>
                <a:ea typeface="Times New Roman" charset="0"/>
                <a:cs typeface="Times New Roman" charset="0"/>
              </a:rPr>
              <a:t>more than one</a:t>
            </a:r>
            <a:r>
              <a:rPr lang="en-US" altLang="en-US" sz="2200" dirty="0">
                <a:solidFill>
                  <a:srgbClr val="0000CC"/>
                </a:solidFill>
                <a:latin typeface="+mn-lt"/>
                <a:ea typeface="Times New Roman" charset="0"/>
                <a:cs typeface="Times New Roman" charset="0"/>
              </a:rPr>
              <a:t> JOB</a:t>
            </a:r>
          </a:p>
          <a:p>
            <a:pPr eaLnBrk="1" hangingPunct="1">
              <a:lnSpc>
                <a:spcPct val="95000"/>
              </a:lnSpc>
              <a:spcBef>
                <a:spcPct val="35000"/>
              </a:spcBef>
              <a:buClr>
                <a:schemeClr val="accent2"/>
              </a:buClr>
            </a:pPr>
            <a:r>
              <a:rPr lang="en-US" altLang="en-US" sz="2200" i="1" u="sng" dirty="0">
                <a:solidFill>
                  <a:srgbClr val="0000CC"/>
                </a:solidFill>
                <a:latin typeface="+mn-lt"/>
                <a:ea typeface="Times New Roman" charset="0"/>
                <a:cs typeface="Times New Roman" charset="0"/>
              </a:rPr>
              <a:t>Not all</a:t>
            </a:r>
            <a:r>
              <a:rPr lang="en-US" altLang="en-US" sz="2200" dirty="0">
                <a:solidFill>
                  <a:srgbClr val="0000CC"/>
                </a:solidFill>
                <a:latin typeface="+mn-lt"/>
                <a:ea typeface="Times New Roman" charset="0"/>
                <a:cs typeface="Times New Roman" charset="0"/>
              </a:rPr>
              <a:t> JOBS are held by an EMPLOYEE</a:t>
            </a:r>
          </a:p>
          <a:p>
            <a:pPr eaLnBrk="1" hangingPunct="1">
              <a:lnSpc>
                <a:spcPct val="95000"/>
              </a:lnSpc>
              <a:spcBef>
                <a:spcPct val="35000"/>
              </a:spcBef>
              <a:buClr>
                <a:schemeClr val="accent2"/>
              </a:buClr>
            </a:pPr>
            <a:r>
              <a:rPr lang="en-US" altLang="en-US" sz="2200" dirty="0">
                <a:solidFill>
                  <a:srgbClr val="0000CC"/>
                </a:solidFill>
                <a:latin typeface="+mn-lt"/>
                <a:ea typeface="Times New Roman" charset="0"/>
                <a:cs typeface="Times New Roman" charset="0"/>
              </a:rPr>
              <a:t>Some JOBS are held by </a:t>
            </a:r>
            <a:r>
              <a:rPr lang="en-US" altLang="en-US" sz="2200" i="1" u="sng" dirty="0">
                <a:solidFill>
                  <a:srgbClr val="0000CC"/>
                </a:solidFill>
                <a:latin typeface="+mn-lt"/>
                <a:ea typeface="Times New Roman" charset="0"/>
                <a:cs typeface="Times New Roman" charset="0"/>
              </a:rPr>
              <a:t>more than one</a:t>
            </a:r>
            <a:r>
              <a:rPr lang="en-US" altLang="en-US" sz="2200" dirty="0">
                <a:solidFill>
                  <a:srgbClr val="0000CC"/>
                </a:solidFill>
                <a:latin typeface="+mn-lt"/>
                <a:ea typeface="Times New Roman" charset="0"/>
                <a:cs typeface="Times New Roman" charset="0"/>
              </a:rPr>
              <a:t> EMPLOYEE </a:t>
            </a:r>
          </a:p>
        </p:txBody>
      </p:sp>
      <p:sp>
        <p:nvSpPr>
          <p:cNvPr id="37" name="Rectangle 33">
            <a:extLst>
              <a:ext uri="{FF2B5EF4-FFF2-40B4-BE49-F238E27FC236}">
                <a16:creationId xmlns:a16="http://schemas.microsoft.com/office/drawing/2014/main" id="{A80B09ED-CBD4-4CC0-8E16-D2C50D9C1E46}"/>
              </a:ext>
            </a:extLst>
          </p:cNvPr>
          <p:cNvSpPr>
            <a:spLocks noChangeArrowheads="1"/>
          </p:cNvSpPr>
          <p:nvPr/>
        </p:nvSpPr>
        <p:spPr bwMode="auto">
          <a:xfrm>
            <a:off x="1571625" y="2085975"/>
            <a:ext cx="1408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Shintaro</a:t>
            </a:r>
          </a:p>
        </p:txBody>
      </p:sp>
      <p:sp>
        <p:nvSpPr>
          <p:cNvPr id="38" name="AutoShape 34">
            <a:extLst>
              <a:ext uri="{FF2B5EF4-FFF2-40B4-BE49-F238E27FC236}">
                <a16:creationId xmlns:a16="http://schemas.microsoft.com/office/drawing/2014/main" id="{2CAC30D9-03E6-4DF6-998A-19CE0C2A2BBD}"/>
              </a:ext>
            </a:extLst>
          </p:cNvPr>
          <p:cNvSpPr>
            <a:spLocks noChangeArrowheads="1"/>
          </p:cNvSpPr>
          <p:nvPr/>
        </p:nvSpPr>
        <p:spPr bwMode="auto">
          <a:xfrm rot="-60000">
            <a:off x="2619375" y="2155825"/>
            <a:ext cx="198438" cy="227013"/>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39" name="Rectangle 35">
            <a:extLst>
              <a:ext uri="{FF2B5EF4-FFF2-40B4-BE49-F238E27FC236}">
                <a16:creationId xmlns:a16="http://schemas.microsoft.com/office/drawing/2014/main" id="{B4E6A5DE-1CB0-4178-8C08-8A2D418D1D79}"/>
              </a:ext>
            </a:extLst>
          </p:cNvPr>
          <p:cNvSpPr>
            <a:spLocks noChangeArrowheads="1"/>
          </p:cNvSpPr>
          <p:nvPr/>
        </p:nvSpPr>
        <p:spPr bwMode="auto">
          <a:xfrm>
            <a:off x="6731000" y="2198688"/>
            <a:ext cx="2238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Font typeface="Arial" charset="0"/>
              <a:buChar char="•"/>
              <a:defRPr sz="3200">
                <a:solidFill>
                  <a:schemeClr val="tx1"/>
                </a:solidFill>
                <a:latin typeface="Calibri" charset="0"/>
              </a:defRPr>
            </a:lvl1pPr>
            <a:lvl2pPr marL="742950" indent="-285750" defTabSz="762000" eaLnBrk="0" hangingPunct="0">
              <a:spcBef>
                <a:spcPct val="20000"/>
              </a:spcBef>
              <a:buFont typeface="Arial" charset="0"/>
              <a:buChar char="–"/>
              <a:defRPr sz="2800">
                <a:solidFill>
                  <a:schemeClr val="tx1"/>
                </a:solidFill>
                <a:latin typeface="Calibri" charset="0"/>
              </a:defRPr>
            </a:lvl2pPr>
            <a:lvl3pPr marL="1143000" indent="-228600" defTabSz="762000" eaLnBrk="0" hangingPunct="0">
              <a:spcBef>
                <a:spcPct val="20000"/>
              </a:spcBef>
              <a:buFont typeface="Arial" charset="0"/>
              <a:buChar char="•"/>
              <a:defRPr sz="2400">
                <a:solidFill>
                  <a:schemeClr val="tx1"/>
                </a:solidFill>
                <a:latin typeface="Calibri" charset="0"/>
              </a:defRPr>
            </a:lvl3pPr>
            <a:lvl4pPr marL="1600200" indent="-228600" defTabSz="762000" eaLnBrk="0" hangingPunct="0">
              <a:spcBef>
                <a:spcPct val="20000"/>
              </a:spcBef>
              <a:buFont typeface="Arial" charset="0"/>
              <a:buChar char="–"/>
              <a:defRPr sz="2000">
                <a:solidFill>
                  <a:schemeClr val="tx1"/>
                </a:solidFill>
                <a:latin typeface="Calibri" charset="0"/>
              </a:defRPr>
            </a:lvl4pPr>
            <a:lvl5pPr marL="2057400" indent="-228600" defTabSz="762000" eaLnBrk="0" hangingPunct="0">
              <a:spcBef>
                <a:spcPct val="20000"/>
              </a:spcBef>
              <a:buFont typeface="Arial" charset="0"/>
              <a:buChar char="»"/>
              <a:defRPr sz="2000">
                <a:solidFill>
                  <a:schemeClr val="tx1"/>
                </a:solidFill>
                <a:latin typeface="Calibri"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50000"/>
              </a:spcBef>
              <a:buFontTx/>
              <a:buNone/>
            </a:pPr>
            <a:r>
              <a:rPr lang="en-US" altLang="en-US" sz="1800" b="1"/>
              <a:t>dish washer</a:t>
            </a:r>
          </a:p>
        </p:txBody>
      </p:sp>
      <p:sp>
        <p:nvSpPr>
          <p:cNvPr id="40" name="AutoShape 36">
            <a:extLst>
              <a:ext uri="{FF2B5EF4-FFF2-40B4-BE49-F238E27FC236}">
                <a16:creationId xmlns:a16="http://schemas.microsoft.com/office/drawing/2014/main" id="{F9199593-9FC1-4AE7-8968-21BCABCE00EF}"/>
              </a:ext>
            </a:extLst>
          </p:cNvPr>
          <p:cNvSpPr>
            <a:spLocks noChangeArrowheads="1"/>
          </p:cNvSpPr>
          <p:nvPr/>
        </p:nvSpPr>
        <p:spPr bwMode="auto">
          <a:xfrm rot="-60000">
            <a:off x="3000375" y="3184525"/>
            <a:ext cx="196850" cy="225425"/>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41" name="AutoShape 37">
            <a:extLst>
              <a:ext uri="{FF2B5EF4-FFF2-40B4-BE49-F238E27FC236}">
                <a16:creationId xmlns:a16="http://schemas.microsoft.com/office/drawing/2014/main" id="{FB648B08-04D2-4929-8D9D-514229486C75}"/>
              </a:ext>
            </a:extLst>
          </p:cNvPr>
          <p:cNvSpPr>
            <a:spLocks noChangeArrowheads="1"/>
          </p:cNvSpPr>
          <p:nvPr/>
        </p:nvSpPr>
        <p:spPr bwMode="auto">
          <a:xfrm rot="-60000">
            <a:off x="2009775" y="2867025"/>
            <a:ext cx="198438" cy="225425"/>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42" name="AutoShape 38">
            <a:extLst>
              <a:ext uri="{FF2B5EF4-FFF2-40B4-BE49-F238E27FC236}">
                <a16:creationId xmlns:a16="http://schemas.microsoft.com/office/drawing/2014/main" id="{EEC950BE-999B-4BDD-82C3-54A8A989295B}"/>
              </a:ext>
            </a:extLst>
          </p:cNvPr>
          <p:cNvSpPr>
            <a:spLocks noChangeArrowheads="1"/>
          </p:cNvSpPr>
          <p:nvPr/>
        </p:nvSpPr>
        <p:spPr bwMode="auto">
          <a:xfrm rot="-60000">
            <a:off x="1557338" y="2435225"/>
            <a:ext cx="196850" cy="225425"/>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43" name="AutoShape 39">
            <a:extLst>
              <a:ext uri="{FF2B5EF4-FFF2-40B4-BE49-F238E27FC236}">
                <a16:creationId xmlns:a16="http://schemas.microsoft.com/office/drawing/2014/main" id="{8EB6B13E-1752-45AF-A81E-1EEAF8E54D19}"/>
              </a:ext>
            </a:extLst>
          </p:cNvPr>
          <p:cNvSpPr>
            <a:spLocks noChangeArrowheads="1"/>
          </p:cNvSpPr>
          <p:nvPr/>
        </p:nvSpPr>
        <p:spPr bwMode="auto">
          <a:xfrm rot="-60000">
            <a:off x="3203575" y="2663825"/>
            <a:ext cx="198438" cy="227013"/>
          </a:xfrm>
          <a:prstGeom prst="plus">
            <a:avLst>
              <a:gd name="adj" fmla="val 29694"/>
            </a:avLst>
          </a:prstGeom>
          <a:solidFill>
            <a:srgbClr val="FF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44" name="TextBox 39">
            <a:extLst>
              <a:ext uri="{FF2B5EF4-FFF2-40B4-BE49-F238E27FC236}">
                <a16:creationId xmlns:a16="http://schemas.microsoft.com/office/drawing/2014/main" id="{CB4A9DA8-E28E-4061-8BC9-60C28C364CFE}"/>
              </a:ext>
            </a:extLst>
          </p:cNvPr>
          <p:cNvSpPr txBox="1">
            <a:spLocks noChangeArrowheads="1"/>
          </p:cNvSpPr>
          <p:nvPr/>
        </p:nvSpPr>
        <p:spPr bwMode="auto">
          <a:xfrm>
            <a:off x="5867400" y="4267200"/>
            <a:ext cx="3048000" cy="1200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400">
                <a:solidFill>
                  <a:srgbClr val="FF0000"/>
                </a:solidFill>
                <a:latin typeface="Times New Roman" charset="0"/>
                <a:ea typeface="ＭＳ Ｐゴシック" charset="-128"/>
                <a:cs typeface="Times New Roman" charset="0"/>
              </a:rPr>
              <a:t>Whether all these are true, it all depends on business rules</a:t>
            </a:r>
          </a:p>
        </p:txBody>
      </p:sp>
    </p:spTree>
    <p:extLst>
      <p:ext uri="{BB962C8B-B14F-4D97-AF65-F5344CB8AC3E}">
        <p14:creationId xmlns:p14="http://schemas.microsoft.com/office/powerpoint/2010/main" val="425236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B6B1-806B-4B7C-916C-A1304BDC5871}"/>
              </a:ext>
            </a:extLst>
          </p:cNvPr>
          <p:cNvSpPr>
            <a:spLocks noGrp="1"/>
          </p:cNvSpPr>
          <p:nvPr>
            <p:ph type="title"/>
          </p:nvPr>
        </p:nvSpPr>
        <p:spPr/>
        <p:txBody>
          <a:bodyPr/>
          <a:lstStyle/>
          <a:p>
            <a:r>
              <a:rPr lang="en-MY" dirty="0"/>
              <a:t>Employees </a:t>
            </a:r>
            <a:r>
              <a:rPr lang="en-MY" i="1" dirty="0">
                <a:solidFill>
                  <a:srgbClr val="0070C0"/>
                </a:solidFill>
              </a:rPr>
              <a:t>Have</a:t>
            </a:r>
            <a:r>
              <a:rPr lang="en-MY" dirty="0"/>
              <a:t> Jobs</a:t>
            </a:r>
            <a:endParaRPr lang="en-US" dirty="0"/>
          </a:p>
        </p:txBody>
      </p:sp>
      <p:sp>
        <p:nvSpPr>
          <p:cNvPr id="4" name="Date Placeholder 3">
            <a:extLst>
              <a:ext uri="{FF2B5EF4-FFF2-40B4-BE49-F238E27FC236}">
                <a16:creationId xmlns:a16="http://schemas.microsoft.com/office/drawing/2014/main" id="{87360FDB-CCAE-4056-AAAD-B4AB484DE86C}"/>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3963B8A9-0FA5-4CE9-AD51-DFEE4DA492E2}"/>
              </a:ext>
            </a:extLst>
          </p:cNvPr>
          <p:cNvSpPr>
            <a:spLocks noGrp="1"/>
          </p:cNvSpPr>
          <p:nvPr>
            <p:ph type="sldNum" sz="quarter" idx="12"/>
          </p:nvPr>
        </p:nvSpPr>
        <p:spPr/>
        <p:txBody>
          <a:bodyPr/>
          <a:lstStyle/>
          <a:p>
            <a:pPr>
              <a:defRPr/>
            </a:pPr>
            <a:fld id="{4AEEF2DB-3D68-4EFF-B92B-90C34555BE45}" type="slidenum">
              <a:rPr lang="en-US" smtClean="0"/>
              <a:pPr>
                <a:defRPr/>
              </a:pPr>
              <a:t>19</a:t>
            </a:fld>
            <a:endParaRPr lang="en-US" dirty="0"/>
          </a:p>
        </p:txBody>
      </p:sp>
      <p:sp>
        <p:nvSpPr>
          <p:cNvPr id="6" name="Footer Placeholder 5">
            <a:extLst>
              <a:ext uri="{FF2B5EF4-FFF2-40B4-BE49-F238E27FC236}">
                <a16:creationId xmlns:a16="http://schemas.microsoft.com/office/drawing/2014/main" id="{97FAD16F-1379-4E20-8971-5812DC36F621}"/>
              </a:ext>
            </a:extLst>
          </p:cNvPr>
          <p:cNvSpPr>
            <a:spLocks noGrp="1"/>
          </p:cNvSpPr>
          <p:nvPr>
            <p:ph type="ftr" sz="quarter" idx="3"/>
          </p:nvPr>
        </p:nvSpPr>
        <p:spPr/>
        <p:txBody>
          <a:bodyPr/>
          <a:lstStyle/>
          <a:p>
            <a:pPr>
              <a:defRPr/>
            </a:pPr>
            <a:r>
              <a:rPr lang="en-US"/>
              <a:t>SCSD2523 Database - Entity Relationship Modeling</a:t>
            </a:r>
            <a:endParaRPr lang="en-US" dirty="0"/>
          </a:p>
        </p:txBody>
      </p:sp>
      <p:grpSp>
        <p:nvGrpSpPr>
          <p:cNvPr id="7" name="Group 9">
            <a:extLst>
              <a:ext uri="{FF2B5EF4-FFF2-40B4-BE49-F238E27FC236}">
                <a16:creationId xmlns:a16="http://schemas.microsoft.com/office/drawing/2014/main" id="{21B58E2B-27B3-4092-A132-6EAAB9F856BD}"/>
              </a:ext>
            </a:extLst>
          </p:cNvPr>
          <p:cNvGrpSpPr>
            <a:grpSpLocks/>
          </p:cNvGrpSpPr>
          <p:nvPr/>
        </p:nvGrpSpPr>
        <p:grpSpPr bwMode="auto">
          <a:xfrm>
            <a:off x="838200" y="2819400"/>
            <a:ext cx="7467600" cy="1447800"/>
            <a:chOff x="1524000" y="4038600"/>
            <a:chExt cx="6172200" cy="923330"/>
          </a:xfrm>
        </p:grpSpPr>
        <p:sp>
          <p:nvSpPr>
            <p:cNvPr id="8" name="TextBox 3">
              <a:extLst>
                <a:ext uri="{FF2B5EF4-FFF2-40B4-BE49-F238E27FC236}">
                  <a16:creationId xmlns:a16="http://schemas.microsoft.com/office/drawing/2014/main" id="{A5A5C27F-CFDB-4EEF-ABB3-E56EDDA60D8D}"/>
                </a:ext>
              </a:extLst>
            </p:cNvPr>
            <p:cNvSpPr txBox="1">
              <a:spLocks noChangeArrowheads="1"/>
            </p:cNvSpPr>
            <p:nvPr/>
          </p:nvSpPr>
          <p:spPr bwMode="auto">
            <a:xfrm>
              <a:off x="1524000" y="4038600"/>
              <a:ext cx="2133600" cy="92333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2400">
                <a:latin typeface="Arial" charset="0"/>
                <a:ea typeface="ＭＳ Ｐゴシック" charset="-128"/>
              </a:endParaRPr>
            </a:p>
            <a:p>
              <a:pPr algn="ctr" eaLnBrk="1" hangingPunct="1">
                <a:spcBef>
                  <a:spcPct val="0"/>
                </a:spcBef>
                <a:buFontTx/>
                <a:buNone/>
              </a:pPr>
              <a:r>
                <a:rPr lang="en-US" altLang="en-US" sz="2400">
                  <a:latin typeface="Arial" charset="0"/>
                  <a:ea typeface="ＭＳ Ｐゴシック" charset="-128"/>
                </a:rPr>
                <a:t>EMPLOYEES</a:t>
              </a:r>
            </a:p>
            <a:p>
              <a:pPr algn="ctr" eaLnBrk="1" hangingPunct="1">
                <a:spcBef>
                  <a:spcPct val="0"/>
                </a:spcBef>
                <a:buFontTx/>
                <a:buNone/>
              </a:pPr>
              <a:endParaRPr lang="en-US" altLang="en-US" sz="2400">
                <a:latin typeface="Arial" charset="0"/>
                <a:ea typeface="ＭＳ Ｐゴシック" charset="-128"/>
              </a:endParaRPr>
            </a:p>
          </p:txBody>
        </p:sp>
        <p:sp>
          <p:nvSpPr>
            <p:cNvPr id="9" name="TextBox 4">
              <a:extLst>
                <a:ext uri="{FF2B5EF4-FFF2-40B4-BE49-F238E27FC236}">
                  <a16:creationId xmlns:a16="http://schemas.microsoft.com/office/drawing/2014/main" id="{1B9743FA-9BA5-4C4D-904B-7B1452F10D74}"/>
                </a:ext>
              </a:extLst>
            </p:cNvPr>
            <p:cNvSpPr txBox="1">
              <a:spLocks noChangeArrowheads="1"/>
            </p:cNvSpPr>
            <p:nvPr/>
          </p:nvSpPr>
          <p:spPr bwMode="auto">
            <a:xfrm>
              <a:off x="6096000" y="4038600"/>
              <a:ext cx="1600200" cy="9233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2400">
                <a:latin typeface="Arial" charset="0"/>
                <a:ea typeface="ＭＳ Ｐゴシック" charset="-128"/>
              </a:endParaRPr>
            </a:p>
            <a:p>
              <a:pPr algn="ctr" eaLnBrk="1" hangingPunct="1">
                <a:spcBef>
                  <a:spcPct val="0"/>
                </a:spcBef>
                <a:buFontTx/>
                <a:buNone/>
              </a:pPr>
              <a:r>
                <a:rPr lang="en-US" altLang="en-US" sz="2400">
                  <a:latin typeface="Arial" charset="0"/>
                  <a:ea typeface="ＭＳ Ｐゴシック" charset="-128"/>
                </a:rPr>
                <a:t>JOBS</a:t>
              </a:r>
            </a:p>
            <a:p>
              <a:pPr algn="ctr" eaLnBrk="1" hangingPunct="1">
                <a:spcBef>
                  <a:spcPct val="0"/>
                </a:spcBef>
                <a:buFontTx/>
                <a:buNone/>
              </a:pPr>
              <a:endParaRPr lang="en-US" altLang="en-US" sz="2400">
                <a:latin typeface="Arial" charset="0"/>
                <a:ea typeface="ＭＳ Ｐゴシック" charset="-128"/>
              </a:endParaRPr>
            </a:p>
          </p:txBody>
        </p:sp>
        <p:cxnSp>
          <p:nvCxnSpPr>
            <p:cNvPr id="10" name="Straight Connector 6">
              <a:extLst>
                <a:ext uri="{FF2B5EF4-FFF2-40B4-BE49-F238E27FC236}">
                  <a16:creationId xmlns:a16="http://schemas.microsoft.com/office/drawing/2014/main" id="{DB0ABCDB-204B-4A5C-9F1C-98E993D71D9D}"/>
                </a:ext>
              </a:extLst>
            </p:cNvPr>
            <p:cNvCxnSpPr>
              <a:cxnSpLocks noChangeShapeType="1"/>
              <a:stCxn id="8" idx="3"/>
              <a:endCxn id="9" idx="1"/>
            </p:cNvCxnSpPr>
            <p:nvPr/>
          </p:nvCxnSpPr>
          <p:spPr bwMode="auto">
            <a:xfrm>
              <a:off x="3657600" y="4500265"/>
              <a:ext cx="2438400" cy="15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1" name="TextBox 7">
              <a:extLst>
                <a:ext uri="{FF2B5EF4-FFF2-40B4-BE49-F238E27FC236}">
                  <a16:creationId xmlns:a16="http://schemas.microsoft.com/office/drawing/2014/main" id="{85F8904C-4A7D-4CBC-83E0-237A0F259069}"/>
                </a:ext>
              </a:extLst>
            </p:cNvPr>
            <p:cNvSpPr txBox="1">
              <a:spLocks noChangeArrowheads="1"/>
            </p:cNvSpPr>
            <p:nvPr/>
          </p:nvSpPr>
          <p:spPr bwMode="auto">
            <a:xfrm>
              <a:off x="4343400" y="4038600"/>
              <a:ext cx="860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a:latin typeface="Arial" charset="0"/>
                  <a:ea typeface="ＭＳ Ｐゴシック" charset="-128"/>
                </a:rPr>
                <a:t>HAVE </a:t>
              </a:r>
            </a:p>
          </p:txBody>
        </p:sp>
        <p:sp>
          <p:nvSpPr>
            <p:cNvPr id="12" name="Isosceles Triangle 8">
              <a:extLst>
                <a:ext uri="{FF2B5EF4-FFF2-40B4-BE49-F238E27FC236}">
                  <a16:creationId xmlns:a16="http://schemas.microsoft.com/office/drawing/2014/main" id="{69B51B8E-A194-44D7-AEFF-C0FF7EFFD327}"/>
                </a:ext>
              </a:extLst>
            </p:cNvPr>
            <p:cNvSpPr>
              <a:spLocks noChangeArrowheads="1"/>
            </p:cNvSpPr>
            <p:nvPr/>
          </p:nvSpPr>
          <p:spPr bwMode="auto">
            <a:xfrm rot="5400000">
              <a:off x="5257800" y="4114800"/>
              <a:ext cx="152400" cy="152400"/>
            </a:xfrm>
            <a:prstGeom prst="triangle">
              <a:avLst>
                <a:gd name="adj" fmla="val 50000"/>
              </a:avLst>
            </a:prstGeom>
            <a:solidFill>
              <a:schemeClr val="accent1"/>
            </a:solidFill>
            <a:ln w="9525">
              <a:solidFill>
                <a:schemeClr val="tx1"/>
              </a:solidFill>
              <a:miter lim="800000"/>
              <a:headEnd/>
              <a:tailEnd/>
            </a:ln>
          </p:spPr>
          <p:txBody>
            <a:bodyPr wrap="none"/>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grpSp>
    </p:spTree>
    <p:extLst>
      <p:ext uri="{BB962C8B-B14F-4D97-AF65-F5344CB8AC3E}">
        <p14:creationId xmlns:p14="http://schemas.microsoft.com/office/powerpoint/2010/main" val="55724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CFBF-7F02-4321-BEAB-589035EC2E71}"/>
              </a:ext>
            </a:extLst>
          </p:cNvPr>
          <p:cNvSpPr>
            <a:spLocks noGrp="1"/>
          </p:cNvSpPr>
          <p:nvPr>
            <p:ph type="title"/>
          </p:nvPr>
        </p:nvSpPr>
        <p:spPr/>
        <p:txBody>
          <a:bodyPr/>
          <a:lstStyle/>
          <a:p>
            <a:r>
              <a:rPr lang="en-MY" dirty="0"/>
              <a:t>Learning Objective</a:t>
            </a:r>
            <a:endParaRPr lang="en-US" dirty="0"/>
          </a:p>
        </p:txBody>
      </p:sp>
      <p:sp>
        <p:nvSpPr>
          <p:cNvPr id="3" name="Content Placeholder 2">
            <a:extLst>
              <a:ext uri="{FF2B5EF4-FFF2-40B4-BE49-F238E27FC236}">
                <a16:creationId xmlns:a16="http://schemas.microsoft.com/office/drawing/2014/main" id="{B4DE6B3E-1F4B-4377-90A9-063970FA1500}"/>
              </a:ext>
            </a:extLst>
          </p:cNvPr>
          <p:cNvSpPr>
            <a:spLocks noGrp="1"/>
          </p:cNvSpPr>
          <p:nvPr>
            <p:ph idx="1"/>
          </p:nvPr>
        </p:nvSpPr>
        <p:spPr/>
        <p:txBody>
          <a:bodyPr/>
          <a:lstStyle/>
          <a:p>
            <a:r>
              <a:rPr lang="en-MY" dirty="0"/>
              <a:t>At the end of the topic, students will be able to:</a:t>
            </a:r>
          </a:p>
          <a:p>
            <a:pPr lvl="1"/>
            <a:r>
              <a:rPr lang="en-US" dirty="0"/>
              <a:t>Define basic concepts associated with ER diagram</a:t>
            </a:r>
          </a:p>
          <a:p>
            <a:pPr lvl="1"/>
            <a:r>
              <a:rPr lang="en-US" dirty="0"/>
              <a:t>Produce ER model to represent information to application system. </a:t>
            </a:r>
          </a:p>
          <a:p>
            <a:pPr lvl="1"/>
            <a:endParaRPr lang="en-US" dirty="0"/>
          </a:p>
        </p:txBody>
      </p:sp>
      <p:sp>
        <p:nvSpPr>
          <p:cNvPr id="4" name="Date Placeholder 3">
            <a:extLst>
              <a:ext uri="{FF2B5EF4-FFF2-40B4-BE49-F238E27FC236}">
                <a16:creationId xmlns:a16="http://schemas.microsoft.com/office/drawing/2014/main" id="{140D99A9-529B-4C74-9B46-59F6FA6FAA73}"/>
              </a:ext>
            </a:extLst>
          </p:cNvPr>
          <p:cNvSpPr>
            <a:spLocks noGrp="1"/>
          </p:cNvSpPr>
          <p:nvPr>
            <p:ph type="dt" sz="half" idx="10"/>
          </p:nvPr>
        </p:nvSpPr>
        <p:spPr/>
        <p:txBody>
          <a:bodyPr/>
          <a:lstStyle/>
          <a:p>
            <a:pPr>
              <a:defRPr/>
            </a:pPr>
            <a:fld id="{3128597E-523C-461E-86D4-5E08C6700738}" type="datetime5">
              <a:rPr lang="en-US" smtClean="0"/>
              <a:t>29-Sep-19</a:t>
            </a:fld>
            <a:endParaRPr lang="en-US"/>
          </a:p>
        </p:txBody>
      </p:sp>
      <p:sp>
        <p:nvSpPr>
          <p:cNvPr id="5" name="Slide Number Placeholder 4">
            <a:extLst>
              <a:ext uri="{FF2B5EF4-FFF2-40B4-BE49-F238E27FC236}">
                <a16:creationId xmlns:a16="http://schemas.microsoft.com/office/drawing/2014/main" id="{041CFBED-823E-4A6E-BDEC-B0612DE42D0F}"/>
              </a:ext>
            </a:extLst>
          </p:cNvPr>
          <p:cNvSpPr>
            <a:spLocks noGrp="1"/>
          </p:cNvSpPr>
          <p:nvPr>
            <p:ph type="sldNum" sz="quarter" idx="12"/>
          </p:nvPr>
        </p:nvSpPr>
        <p:spPr/>
        <p:txBody>
          <a:bodyPr/>
          <a:lstStyle/>
          <a:p>
            <a:pPr>
              <a:defRPr/>
            </a:pPr>
            <a:fld id="{4AEEF2DB-3D68-4EFF-B92B-90C34555BE45}" type="slidenum">
              <a:rPr lang="en-US" smtClean="0"/>
              <a:pPr>
                <a:defRPr/>
              </a:pPr>
              <a:t>2</a:t>
            </a:fld>
            <a:endParaRPr lang="en-US" dirty="0"/>
          </a:p>
        </p:txBody>
      </p:sp>
      <p:sp>
        <p:nvSpPr>
          <p:cNvPr id="6" name="Footer Placeholder 5">
            <a:extLst>
              <a:ext uri="{FF2B5EF4-FFF2-40B4-BE49-F238E27FC236}">
                <a16:creationId xmlns:a16="http://schemas.microsoft.com/office/drawing/2014/main" id="{495553D7-D629-452B-B37B-29E71FE287BA}"/>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34385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6D48-8C8C-4347-8805-1DDDCFA71C60}"/>
              </a:ext>
            </a:extLst>
          </p:cNvPr>
          <p:cNvSpPr>
            <a:spLocks noGrp="1"/>
          </p:cNvSpPr>
          <p:nvPr>
            <p:ph type="title"/>
          </p:nvPr>
        </p:nvSpPr>
        <p:spPr/>
        <p:txBody>
          <a:bodyPr/>
          <a:lstStyle/>
          <a:p>
            <a:r>
              <a:rPr lang="en-MY" dirty="0"/>
              <a:t>Relationship Types</a:t>
            </a:r>
            <a:endParaRPr lang="en-US" dirty="0"/>
          </a:p>
        </p:txBody>
      </p:sp>
      <p:sp>
        <p:nvSpPr>
          <p:cNvPr id="3" name="Content Placeholder 2">
            <a:extLst>
              <a:ext uri="{FF2B5EF4-FFF2-40B4-BE49-F238E27FC236}">
                <a16:creationId xmlns:a16="http://schemas.microsoft.com/office/drawing/2014/main" id="{A8A945C9-7775-4A6B-B4A5-73DB8639F93E}"/>
              </a:ext>
            </a:extLst>
          </p:cNvPr>
          <p:cNvSpPr>
            <a:spLocks noGrp="1"/>
          </p:cNvSpPr>
          <p:nvPr>
            <p:ph idx="1"/>
          </p:nvPr>
        </p:nvSpPr>
        <p:spPr/>
        <p:txBody>
          <a:bodyPr/>
          <a:lstStyle/>
          <a:p>
            <a:r>
              <a:rPr lang="en-US" b="1" dirty="0">
                <a:solidFill>
                  <a:srgbClr val="0070C0"/>
                </a:solidFill>
              </a:rPr>
              <a:t>Degree of a Relationship</a:t>
            </a:r>
          </a:p>
          <a:p>
            <a:pPr lvl="1"/>
            <a:r>
              <a:rPr lang="en-US" dirty="0"/>
              <a:t>Number of participating entities in  relationship.</a:t>
            </a:r>
          </a:p>
          <a:p>
            <a:endParaRPr lang="en-US" dirty="0"/>
          </a:p>
          <a:p>
            <a:r>
              <a:rPr lang="en-US" dirty="0"/>
              <a:t>Degree of relationship:</a:t>
            </a:r>
          </a:p>
          <a:p>
            <a:pPr lvl="1"/>
            <a:r>
              <a:rPr lang="en-US" dirty="0"/>
              <a:t>two entities </a:t>
            </a:r>
            <a:r>
              <a:rPr lang="en-US" dirty="0">
                <a:sym typeface="Wingdings" panose="05000000000000000000" pitchFamily="2" charset="2"/>
              </a:rPr>
              <a:t></a:t>
            </a:r>
            <a:r>
              <a:rPr lang="en-US" dirty="0"/>
              <a:t> </a:t>
            </a:r>
            <a:r>
              <a:rPr lang="en-US" b="1" dirty="0">
                <a:solidFill>
                  <a:srgbClr val="0070C0"/>
                </a:solidFill>
              </a:rPr>
              <a:t>binary</a:t>
            </a:r>
            <a:r>
              <a:rPr lang="en-US" dirty="0"/>
              <a:t>;</a:t>
            </a:r>
          </a:p>
          <a:p>
            <a:pPr lvl="1"/>
            <a:r>
              <a:rPr lang="en-US" dirty="0"/>
              <a:t>three entities </a:t>
            </a:r>
            <a:r>
              <a:rPr lang="en-US" dirty="0">
                <a:sym typeface="Wingdings" panose="05000000000000000000" pitchFamily="2" charset="2"/>
              </a:rPr>
              <a:t></a:t>
            </a:r>
            <a:r>
              <a:rPr lang="en-US" dirty="0"/>
              <a:t> </a:t>
            </a:r>
            <a:r>
              <a:rPr lang="en-US" b="1" dirty="0">
                <a:solidFill>
                  <a:srgbClr val="0070C0"/>
                </a:solidFill>
              </a:rPr>
              <a:t>ternary</a:t>
            </a:r>
            <a:r>
              <a:rPr lang="en-US" dirty="0"/>
              <a:t>;</a:t>
            </a:r>
          </a:p>
          <a:p>
            <a:pPr lvl="1"/>
            <a:r>
              <a:rPr lang="en-US" dirty="0"/>
              <a:t>four entities </a:t>
            </a:r>
            <a:r>
              <a:rPr lang="en-US" dirty="0">
                <a:sym typeface="Wingdings" panose="05000000000000000000" pitchFamily="2" charset="2"/>
              </a:rPr>
              <a:t></a:t>
            </a:r>
            <a:r>
              <a:rPr lang="en-US" dirty="0"/>
              <a:t> </a:t>
            </a:r>
            <a:r>
              <a:rPr lang="en-US" b="1" dirty="0">
                <a:solidFill>
                  <a:srgbClr val="0070C0"/>
                </a:solidFill>
              </a:rPr>
              <a:t>quaternary</a:t>
            </a:r>
            <a:r>
              <a:rPr lang="en-US" dirty="0"/>
              <a:t>.</a:t>
            </a:r>
          </a:p>
          <a:p>
            <a:endParaRPr lang="en-US" dirty="0"/>
          </a:p>
        </p:txBody>
      </p:sp>
      <p:sp>
        <p:nvSpPr>
          <p:cNvPr id="4" name="Date Placeholder 3">
            <a:extLst>
              <a:ext uri="{FF2B5EF4-FFF2-40B4-BE49-F238E27FC236}">
                <a16:creationId xmlns:a16="http://schemas.microsoft.com/office/drawing/2014/main" id="{AAD9DC14-E913-484F-8EB2-B4349DF40695}"/>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48C9F008-E1B8-4462-8388-52E677A01F22}"/>
              </a:ext>
            </a:extLst>
          </p:cNvPr>
          <p:cNvSpPr>
            <a:spLocks noGrp="1"/>
          </p:cNvSpPr>
          <p:nvPr>
            <p:ph type="sldNum" sz="quarter" idx="12"/>
          </p:nvPr>
        </p:nvSpPr>
        <p:spPr/>
        <p:txBody>
          <a:bodyPr/>
          <a:lstStyle/>
          <a:p>
            <a:pPr>
              <a:defRPr/>
            </a:pPr>
            <a:fld id="{4AEEF2DB-3D68-4EFF-B92B-90C34555BE45}" type="slidenum">
              <a:rPr lang="en-US" smtClean="0"/>
              <a:pPr>
                <a:defRPr/>
              </a:pPr>
              <a:t>20</a:t>
            </a:fld>
            <a:endParaRPr lang="en-US" dirty="0"/>
          </a:p>
        </p:txBody>
      </p:sp>
      <p:sp>
        <p:nvSpPr>
          <p:cNvPr id="6" name="Footer Placeholder 5">
            <a:extLst>
              <a:ext uri="{FF2B5EF4-FFF2-40B4-BE49-F238E27FC236}">
                <a16:creationId xmlns:a16="http://schemas.microsoft.com/office/drawing/2014/main" id="{0FCF8C10-85A1-4B37-BB53-97E8044A101F}"/>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90450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5B64-152C-4042-9B5D-9FF43EBC4C88}"/>
              </a:ext>
            </a:extLst>
          </p:cNvPr>
          <p:cNvSpPr>
            <a:spLocks noGrp="1"/>
          </p:cNvSpPr>
          <p:nvPr>
            <p:ph type="title"/>
          </p:nvPr>
        </p:nvSpPr>
        <p:spPr/>
        <p:txBody>
          <a:bodyPr/>
          <a:lstStyle/>
          <a:p>
            <a:r>
              <a:rPr lang="en-MY" dirty="0"/>
              <a:t>Example a binary relationship called: </a:t>
            </a:r>
            <a:r>
              <a:rPr lang="en-MY" i="1" dirty="0">
                <a:solidFill>
                  <a:srgbClr val="0070C0"/>
                </a:solidFill>
              </a:rPr>
              <a:t>POwns</a:t>
            </a:r>
            <a:endParaRPr lang="en-US" dirty="0">
              <a:solidFill>
                <a:srgbClr val="0070C0"/>
              </a:solidFill>
            </a:endParaRPr>
          </a:p>
        </p:txBody>
      </p:sp>
      <p:sp>
        <p:nvSpPr>
          <p:cNvPr id="4" name="Date Placeholder 3">
            <a:extLst>
              <a:ext uri="{FF2B5EF4-FFF2-40B4-BE49-F238E27FC236}">
                <a16:creationId xmlns:a16="http://schemas.microsoft.com/office/drawing/2014/main" id="{48B72D6B-2E77-4959-978E-507FAA0716AF}"/>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1B097C67-3F96-49A5-94A0-DB8A4389E2EC}"/>
              </a:ext>
            </a:extLst>
          </p:cNvPr>
          <p:cNvSpPr>
            <a:spLocks noGrp="1"/>
          </p:cNvSpPr>
          <p:nvPr>
            <p:ph type="sldNum" sz="quarter" idx="12"/>
          </p:nvPr>
        </p:nvSpPr>
        <p:spPr/>
        <p:txBody>
          <a:bodyPr/>
          <a:lstStyle/>
          <a:p>
            <a:pPr>
              <a:defRPr/>
            </a:pPr>
            <a:fld id="{4AEEF2DB-3D68-4EFF-B92B-90C34555BE45}" type="slidenum">
              <a:rPr lang="en-US" smtClean="0"/>
              <a:pPr>
                <a:defRPr/>
              </a:pPr>
              <a:t>21</a:t>
            </a:fld>
            <a:endParaRPr lang="en-US" dirty="0"/>
          </a:p>
        </p:txBody>
      </p:sp>
      <p:sp>
        <p:nvSpPr>
          <p:cNvPr id="6" name="Footer Placeholder 5">
            <a:extLst>
              <a:ext uri="{FF2B5EF4-FFF2-40B4-BE49-F238E27FC236}">
                <a16:creationId xmlns:a16="http://schemas.microsoft.com/office/drawing/2014/main" id="{B30D58D8-CB2B-437C-8CF9-0DAAF6DA4C26}"/>
              </a:ext>
            </a:extLst>
          </p:cNvPr>
          <p:cNvSpPr>
            <a:spLocks noGrp="1"/>
          </p:cNvSpPr>
          <p:nvPr>
            <p:ph type="ftr" sz="quarter" idx="3"/>
          </p:nvPr>
        </p:nvSpPr>
        <p:spPr/>
        <p:txBody>
          <a:bodyPr/>
          <a:lstStyle/>
          <a:p>
            <a:pPr>
              <a:defRPr/>
            </a:pPr>
            <a:r>
              <a:rPr lang="en-US"/>
              <a:t>SCSD2523 Database - Entity Relationship Modeling</a:t>
            </a:r>
            <a:endParaRPr lang="en-US" dirty="0"/>
          </a:p>
        </p:txBody>
      </p:sp>
      <p:pic>
        <p:nvPicPr>
          <p:cNvPr id="9" name="Content Placeholder 8">
            <a:extLst>
              <a:ext uri="{FF2B5EF4-FFF2-40B4-BE49-F238E27FC236}">
                <a16:creationId xmlns:a16="http://schemas.microsoft.com/office/drawing/2014/main" id="{05F96CDA-3C71-4F6A-9E87-324832ABB1CF}"/>
              </a:ext>
            </a:extLst>
          </p:cNvPr>
          <p:cNvPicPr>
            <a:picLocks noGrp="1" noChangeAspect="1"/>
          </p:cNvPicPr>
          <p:nvPr>
            <p:ph idx="1"/>
          </p:nvPr>
        </p:nvPicPr>
        <p:blipFill>
          <a:blip r:embed="rId2"/>
          <a:stretch>
            <a:fillRect/>
          </a:stretch>
        </p:blipFill>
        <p:spPr>
          <a:xfrm>
            <a:off x="435238" y="2065263"/>
            <a:ext cx="8273524" cy="2036837"/>
          </a:xfrm>
          <a:prstGeom prst="rect">
            <a:avLst/>
          </a:prstGeom>
        </p:spPr>
      </p:pic>
      <p:pic>
        <p:nvPicPr>
          <p:cNvPr id="10" name="Picture 9">
            <a:extLst>
              <a:ext uri="{FF2B5EF4-FFF2-40B4-BE49-F238E27FC236}">
                <a16:creationId xmlns:a16="http://schemas.microsoft.com/office/drawing/2014/main" id="{0F497AB8-9343-411E-9025-61B4BEBC328A}"/>
              </a:ext>
            </a:extLst>
          </p:cNvPr>
          <p:cNvPicPr>
            <a:picLocks noChangeAspect="1"/>
          </p:cNvPicPr>
          <p:nvPr/>
        </p:nvPicPr>
        <p:blipFill>
          <a:blip r:embed="rId3"/>
          <a:stretch>
            <a:fillRect/>
          </a:stretch>
        </p:blipFill>
        <p:spPr>
          <a:xfrm>
            <a:off x="6500736" y="4324283"/>
            <a:ext cx="1627264" cy="1415012"/>
          </a:xfrm>
          <a:prstGeom prst="rect">
            <a:avLst/>
          </a:prstGeom>
        </p:spPr>
      </p:pic>
    </p:spTree>
    <p:extLst>
      <p:ext uri="{BB962C8B-B14F-4D97-AF65-F5344CB8AC3E}">
        <p14:creationId xmlns:p14="http://schemas.microsoft.com/office/powerpoint/2010/main" val="312132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002A-0E4B-477F-9B37-DF83C3BFA9CC}"/>
              </a:ext>
            </a:extLst>
          </p:cNvPr>
          <p:cNvSpPr>
            <a:spLocks noGrp="1"/>
          </p:cNvSpPr>
          <p:nvPr>
            <p:ph type="title"/>
          </p:nvPr>
        </p:nvSpPr>
        <p:spPr/>
        <p:txBody>
          <a:bodyPr/>
          <a:lstStyle/>
          <a:p>
            <a:r>
              <a:rPr lang="en-MY" dirty="0"/>
              <a:t>Example of a ternary relationship called: </a:t>
            </a:r>
            <a:r>
              <a:rPr lang="en-MY" i="1" dirty="0">
                <a:solidFill>
                  <a:srgbClr val="0070C0"/>
                </a:solidFill>
              </a:rPr>
              <a:t>Registers</a:t>
            </a:r>
            <a:endParaRPr lang="en-US" dirty="0">
              <a:solidFill>
                <a:srgbClr val="0070C0"/>
              </a:solidFill>
            </a:endParaRPr>
          </a:p>
        </p:txBody>
      </p:sp>
      <p:pic>
        <p:nvPicPr>
          <p:cNvPr id="7" name="Content Placeholder 6">
            <a:extLst>
              <a:ext uri="{FF2B5EF4-FFF2-40B4-BE49-F238E27FC236}">
                <a16:creationId xmlns:a16="http://schemas.microsoft.com/office/drawing/2014/main" id="{4F3484C4-0DC3-4F17-B94E-4E29B77BD581}"/>
              </a:ext>
            </a:extLst>
          </p:cNvPr>
          <p:cNvPicPr>
            <a:picLocks noGrp="1" noChangeAspect="1"/>
          </p:cNvPicPr>
          <p:nvPr>
            <p:ph idx="1"/>
          </p:nvPr>
        </p:nvPicPr>
        <p:blipFill>
          <a:blip r:embed="rId2"/>
          <a:stretch>
            <a:fillRect/>
          </a:stretch>
        </p:blipFill>
        <p:spPr>
          <a:xfrm>
            <a:off x="133069" y="2222501"/>
            <a:ext cx="8877862" cy="3378200"/>
          </a:xfrm>
          <a:prstGeom prst="rect">
            <a:avLst/>
          </a:prstGeom>
        </p:spPr>
      </p:pic>
      <p:sp>
        <p:nvSpPr>
          <p:cNvPr id="4" name="Date Placeholder 3">
            <a:extLst>
              <a:ext uri="{FF2B5EF4-FFF2-40B4-BE49-F238E27FC236}">
                <a16:creationId xmlns:a16="http://schemas.microsoft.com/office/drawing/2014/main" id="{1A0A6609-0B1F-49EB-A7A2-9CE7F7E1C9E7}"/>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497719FB-7383-4838-90CA-9A216EE6E9E8}"/>
              </a:ext>
            </a:extLst>
          </p:cNvPr>
          <p:cNvSpPr>
            <a:spLocks noGrp="1"/>
          </p:cNvSpPr>
          <p:nvPr>
            <p:ph type="sldNum" sz="quarter" idx="12"/>
          </p:nvPr>
        </p:nvSpPr>
        <p:spPr/>
        <p:txBody>
          <a:bodyPr/>
          <a:lstStyle/>
          <a:p>
            <a:pPr>
              <a:defRPr/>
            </a:pPr>
            <a:fld id="{4AEEF2DB-3D68-4EFF-B92B-90C34555BE45}" type="slidenum">
              <a:rPr lang="en-US" smtClean="0"/>
              <a:pPr>
                <a:defRPr/>
              </a:pPr>
              <a:t>22</a:t>
            </a:fld>
            <a:endParaRPr lang="en-US" dirty="0"/>
          </a:p>
        </p:txBody>
      </p:sp>
      <p:sp>
        <p:nvSpPr>
          <p:cNvPr id="6" name="Footer Placeholder 5">
            <a:extLst>
              <a:ext uri="{FF2B5EF4-FFF2-40B4-BE49-F238E27FC236}">
                <a16:creationId xmlns:a16="http://schemas.microsoft.com/office/drawing/2014/main" id="{D717A53D-82FC-4FB0-A9B8-1421B616049A}"/>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93408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4BA3-A17A-482B-BC4C-5849A766B74B}"/>
              </a:ext>
            </a:extLst>
          </p:cNvPr>
          <p:cNvSpPr>
            <a:spLocks noGrp="1"/>
          </p:cNvSpPr>
          <p:nvPr>
            <p:ph type="title"/>
          </p:nvPr>
        </p:nvSpPr>
        <p:spPr/>
        <p:txBody>
          <a:bodyPr/>
          <a:lstStyle/>
          <a:p>
            <a:r>
              <a:rPr lang="en-MY" dirty="0"/>
              <a:t>Example of a quaternary relationship called: </a:t>
            </a:r>
            <a:r>
              <a:rPr lang="en-MY" i="1" dirty="0">
                <a:solidFill>
                  <a:srgbClr val="0070C0"/>
                </a:solidFill>
              </a:rPr>
              <a:t>Arranges</a:t>
            </a:r>
            <a:endParaRPr lang="en-US" dirty="0"/>
          </a:p>
        </p:txBody>
      </p:sp>
      <p:pic>
        <p:nvPicPr>
          <p:cNvPr id="7" name="Content Placeholder 6">
            <a:extLst>
              <a:ext uri="{FF2B5EF4-FFF2-40B4-BE49-F238E27FC236}">
                <a16:creationId xmlns:a16="http://schemas.microsoft.com/office/drawing/2014/main" id="{B52C231A-8827-4CF7-9561-6D1C18FF8269}"/>
              </a:ext>
            </a:extLst>
          </p:cNvPr>
          <p:cNvPicPr>
            <a:picLocks noGrp="1" noChangeAspect="1"/>
          </p:cNvPicPr>
          <p:nvPr>
            <p:ph idx="1"/>
          </p:nvPr>
        </p:nvPicPr>
        <p:blipFill>
          <a:blip r:embed="rId2"/>
          <a:stretch>
            <a:fillRect/>
          </a:stretch>
        </p:blipFill>
        <p:spPr>
          <a:xfrm>
            <a:off x="628650" y="1882081"/>
            <a:ext cx="7886700" cy="4059039"/>
          </a:xfrm>
          <a:prstGeom prst="rect">
            <a:avLst/>
          </a:prstGeom>
        </p:spPr>
      </p:pic>
      <p:sp>
        <p:nvSpPr>
          <p:cNvPr id="4" name="Date Placeholder 3">
            <a:extLst>
              <a:ext uri="{FF2B5EF4-FFF2-40B4-BE49-F238E27FC236}">
                <a16:creationId xmlns:a16="http://schemas.microsoft.com/office/drawing/2014/main" id="{EA7E3024-EA88-4481-BE0F-6D8FE9AABD0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9BEC37ED-DD4A-4F62-89E7-6D822496C87D}"/>
              </a:ext>
            </a:extLst>
          </p:cNvPr>
          <p:cNvSpPr>
            <a:spLocks noGrp="1"/>
          </p:cNvSpPr>
          <p:nvPr>
            <p:ph type="sldNum" sz="quarter" idx="12"/>
          </p:nvPr>
        </p:nvSpPr>
        <p:spPr/>
        <p:txBody>
          <a:bodyPr/>
          <a:lstStyle/>
          <a:p>
            <a:pPr>
              <a:defRPr/>
            </a:pPr>
            <a:fld id="{4AEEF2DB-3D68-4EFF-B92B-90C34555BE45}" type="slidenum">
              <a:rPr lang="en-US" smtClean="0"/>
              <a:pPr>
                <a:defRPr/>
              </a:pPr>
              <a:t>23</a:t>
            </a:fld>
            <a:endParaRPr lang="en-US" dirty="0"/>
          </a:p>
        </p:txBody>
      </p:sp>
      <p:sp>
        <p:nvSpPr>
          <p:cNvPr id="6" name="Footer Placeholder 5">
            <a:extLst>
              <a:ext uri="{FF2B5EF4-FFF2-40B4-BE49-F238E27FC236}">
                <a16:creationId xmlns:a16="http://schemas.microsoft.com/office/drawing/2014/main" id="{B9FE38B0-6D2A-4536-BFC3-0F9C3C93BB5A}"/>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92423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EBF8-EB5D-42D8-90DA-D2823C01637D}"/>
              </a:ext>
            </a:extLst>
          </p:cNvPr>
          <p:cNvSpPr>
            <a:spLocks noGrp="1"/>
          </p:cNvSpPr>
          <p:nvPr>
            <p:ph type="title"/>
          </p:nvPr>
        </p:nvSpPr>
        <p:spPr/>
        <p:txBody>
          <a:bodyPr/>
          <a:lstStyle/>
          <a:p>
            <a:r>
              <a:rPr lang="en-MY" dirty="0"/>
              <a:t>Relationship Types</a:t>
            </a:r>
            <a:endParaRPr lang="en-US" dirty="0"/>
          </a:p>
        </p:txBody>
      </p:sp>
      <p:sp>
        <p:nvSpPr>
          <p:cNvPr id="3" name="Content Placeholder 2">
            <a:extLst>
              <a:ext uri="{FF2B5EF4-FFF2-40B4-BE49-F238E27FC236}">
                <a16:creationId xmlns:a16="http://schemas.microsoft.com/office/drawing/2014/main" id="{3BDE6F9B-BCD0-4476-AAE0-44876DE513DA}"/>
              </a:ext>
            </a:extLst>
          </p:cNvPr>
          <p:cNvSpPr>
            <a:spLocks noGrp="1"/>
          </p:cNvSpPr>
          <p:nvPr>
            <p:ph idx="1"/>
          </p:nvPr>
        </p:nvSpPr>
        <p:spPr/>
        <p:txBody>
          <a:bodyPr/>
          <a:lstStyle/>
          <a:p>
            <a:r>
              <a:rPr lang="en-US" b="1" dirty="0">
                <a:solidFill>
                  <a:srgbClr val="0070C0"/>
                </a:solidFill>
              </a:rPr>
              <a:t>Recursive Relationship</a:t>
            </a:r>
          </a:p>
          <a:p>
            <a:pPr lvl="1"/>
            <a:r>
              <a:rPr lang="en-US" dirty="0"/>
              <a:t>Relationship type where same entity type participates more than once in different roles. </a:t>
            </a:r>
          </a:p>
          <a:p>
            <a:r>
              <a:rPr lang="en-US" dirty="0"/>
              <a:t>Relationships may be given role names to indicate purpose that each participating entity type plays in a relationship. </a:t>
            </a:r>
          </a:p>
          <a:p>
            <a:endParaRPr lang="en-US" dirty="0"/>
          </a:p>
        </p:txBody>
      </p:sp>
      <p:sp>
        <p:nvSpPr>
          <p:cNvPr id="4" name="Date Placeholder 3">
            <a:extLst>
              <a:ext uri="{FF2B5EF4-FFF2-40B4-BE49-F238E27FC236}">
                <a16:creationId xmlns:a16="http://schemas.microsoft.com/office/drawing/2014/main" id="{E98DD733-DC70-479D-B2C1-D94FE30EBCA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E0E430E3-9B28-44B6-A3CC-2C74C3F5E847}"/>
              </a:ext>
            </a:extLst>
          </p:cNvPr>
          <p:cNvSpPr>
            <a:spLocks noGrp="1"/>
          </p:cNvSpPr>
          <p:nvPr>
            <p:ph type="sldNum" sz="quarter" idx="12"/>
          </p:nvPr>
        </p:nvSpPr>
        <p:spPr/>
        <p:txBody>
          <a:bodyPr/>
          <a:lstStyle/>
          <a:p>
            <a:pPr>
              <a:defRPr/>
            </a:pPr>
            <a:fld id="{4AEEF2DB-3D68-4EFF-B92B-90C34555BE45}" type="slidenum">
              <a:rPr lang="en-US" smtClean="0"/>
              <a:pPr>
                <a:defRPr/>
              </a:pPr>
              <a:t>24</a:t>
            </a:fld>
            <a:endParaRPr lang="en-US" dirty="0"/>
          </a:p>
        </p:txBody>
      </p:sp>
      <p:sp>
        <p:nvSpPr>
          <p:cNvPr id="6" name="Footer Placeholder 5">
            <a:extLst>
              <a:ext uri="{FF2B5EF4-FFF2-40B4-BE49-F238E27FC236}">
                <a16:creationId xmlns:a16="http://schemas.microsoft.com/office/drawing/2014/main" id="{CF118D5F-D759-42C5-BB54-A6F4757A1DD3}"/>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66308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BE83-0E40-4276-9FBC-5F461F1B29DA}"/>
              </a:ext>
            </a:extLst>
          </p:cNvPr>
          <p:cNvSpPr>
            <a:spLocks noGrp="1"/>
          </p:cNvSpPr>
          <p:nvPr>
            <p:ph type="title"/>
          </p:nvPr>
        </p:nvSpPr>
        <p:spPr/>
        <p:txBody>
          <a:bodyPr/>
          <a:lstStyle/>
          <a:p>
            <a:r>
              <a:rPr lang="en-MY" dirty="0"/>
              <a:t>Example of recursive relationship called: </a:t>
            </a:r>
            <a:r>
              <a:rPr lang="en-MY" i="1" dirty="0">
                <a:solidFill>
                  <a:srgbClr val="0070C0"/>
                </a:solidFill>
              </a:rPr>
              <a:t>Supervises</a:t>
            </a:r>
            <a:r>
              <a:rPr lang="en-MY" i="1" dirty="0"/>
              <a:t> </a:t>
            </a:r>
            <a:r>
              <a:rPr lang="en-MY" dirty="0"/>
              <a:t>with role names</a:t>
            </a:r>
            <a:endParaRPr lang="en-US" dirty="0"/>
          </a:p>
        </p:txBody>
      </p:sp>
      <p:pic>
        <p:nvPicPr>
          <p:cNvPr id="7" name="Content Placeholder 6">
            <a:extLst>
              <a:ext uri="{FF2B5EF4-FFF2-40B4-BE49-F238E27FC236}">
                <a16:creationId xmlns:a16="http://schemas.microsoft.com/office/drawing/2014/main" id="{E31D27E5-AE21-4F2D-9DA3-DF86C551CDAC}"/>
              </a:ext>
            </a:extLst>
          </p:cNvPr>
          <p:cNvPicPr>
            <a:picLocks noGrp="1" noChangeAspect="1"/>
          </p:cNvPicPr>
          <p:nvPr>
            <p:ph idx="1"/>
          </p:nvPr>
        </p:nvPicPr>
        <p:blipFill>
          <a:blip r:embed="rId2"/>
          <a:stretch>
            <a:fillRect/>
          </a:stretch>
        </p:blipFill>
        <p:spPr>
          <a:xfrm>
            <a:off x="1801870" y="1722812"/>
            <a:ext cx="7151741" cy="3313952"/>
          </a:xfrm>
          <a:prstGeom prst="rect">
            <a:avLst/>
          </a:prstGeom>
        </p:spPr>
      </p:pic>
      <p:sp>
        <p:nvSpPr>
          <p:cNvPr id="4" name="Date Placeholder 3">
            <a:extLst>
              <a:ext uri="{FF2B5EF4-FFF2-40B4-BE49-F238E27FC236}">
                <a16:creationId xmlns:a16="http://schemas.microsoft.com/office/drawing/2014/main" id="{53D4B563-67C1-44D7-AEB2-D53D65849718}"/>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F72AD41A-78EC-4263-AFBB-1EC8A3FA3E5D}"/>
              </a:ext>
            </a:extLst>
          </p:cNvPr>
          <p:cNvSpPr>
            <a:spLocks noGrp="1"/>
          </p:cNvSpPr>
          <p:nvPr>
            <p:ph type="sldNum" sz="quarter" idx="12"/>
          </p:nvPr>
        </p:nvSpPr>
        <p:spPr/>
        <p:txBody>
          <a:bodyPr/>
          <a:lstStyle/>
          <a:p>
            <a:pPr>
              <a:defRPr/>
            </a:pPr>
            <a:fld id="{4AEEF2DB-3D68-4EFF-B92B-90C34555BE45}" type="slidenum">
              <a:rPr lang="en-US" smtClean="0"/>
              <a:pPr>
                <a:defRPr/>
              </a:pPr>
              <a:t>25</a:t>
            </a:fld>
            <a:endParaRPr lang="en-US" dirty="0"/>
          </a:p>
        </p:txBody>
      </p:sp>
      <p:sp>
        <p:nvSpPr>
          <p:cNvPr id="6" name="Footer Placeholder 5">
            <a:extLst>
              <a:ext uri="{FF2B5EF4-FFF2-40B4-BE49-F238E27FC236}">
                <a16:creationId xmlns:a16="http://schemas.microsoft.com/office/drawing/2014/main" id="{9763400A-6CF3-423E-8DD9-A75E28066DFE}"/>
              </a:ext>
            </a:extLst>
          </p:cNvPr>
          <p:cNvSpPr>
            <a:spLocks noGrp="1"/>
          </p:cNvSpPr>
          <p:nvPr>
            <p:ph type="ftr" sz="quarter" idx="3"/>
          </p:nvPr>
        </p:nvSpPr>
        <p:spPr/>
        <p:txBody>
          <a:bodyPr/>
          <a:lstStyle/>
          <a:p>
            <a:pPr>
              <a:defRPr/>
            </a:pPr>
            <a:r>
              <a:rPr lang="en-US"/>
              <a:t>SCSD2523 Database - Entity Relationship Modeling</a:t>
            </a:r>
            <a:endParaRPr lang="en-US" dirty="0"/>
          </a:p>
        </p:txBody>
      </p:sp>
      <p:pic>
        <p:nvPicPr>
          <p:cNvPr id="8" name="Picture 7">
            <a:extLst>
              <a:ext uri="{FF2B5EF4-FFF2-40B4-BE49-F238E27FC236}">
                <a16:creationId xmlns:a16="http://schemas.microsoft.com/office/drawing/2014/main" id="{5079517C-5635-46CA-BC61-FDB0565A1838}"/>
              </a:ext>
            </a:extLst>
          </p:cNvPr>
          <p:cNvPicPr>
            <a:picLocks noChangeAspect="1"/>
          </p:cNvPicPr>
          <p:nvPr/>
        </p:nvPicPr>
        <p:blipFill>
          <a:blip r:embed="rId3"/>
          <a:stretch>
            <a:fillRect/>
          </a:stretch>
        </p:blipFill>
        <p:spPr>
          <a:xfrm>
            <a:off x="201447" y="2690502"/>
            <a:ext cx="1600423" cy="2229161"/>
          </a:xfrm>
          <a:prstGeom prst="rect">
            <a:avLst/>
          </a:prstGeom>
        </p:spPr>
      </p:pic>
    </p:spTree>
    <p:extLst>
      <p:ext uri="{BB962C8B-B14F-4D97-AF65-F5344CB8AC3E}">
        <p14:creationId xmlns:p14="http://schemas.microsoft.com/office/powerpoint/2010/main" val="62992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259F-F0DB-47CC-B3FE-6104E4E2AE56}"/>
              </a:ext>
            </a:extLst>
          </p:cNvPr>
          <p:cNvSpPr>
            <a:spLocks noGrp="1"/>
          </p:cNvSpPr>
          <p:nvPr>
            <p:ph type="title"/>
          </p:nvPr>
        </p:nvSpPr>
        <p:spPr/>
        <p:txBody>
          <a:bodyPr/>
          <a:lstStyle/>
          <a:p>
            <a:r>
              <a:rPr lang="en-US" dirty="0"/>
              <a:t>Entities associated through </a:t>
            </a:r>
            <a:r>
              <a:rPr lang="en-US" dirty="0">
                <a:solidFill>
                  <a:srgbClr val="0070C0"/>
                </a:solidFill>
              </a:rPr>
              <a:t>two</a:t>
            </a:r>
            <a:r>
              <a:rPr lang="en-US" dirty="0"/>
              <a:t> distinct Relationships with Role Names</a:t>
            </a:r>
          </a:p>
        </p:txBody>
      </p:sp>
      <p:pic>
        <p:nvPicPr>
          <p:cNvPr id="7" name="Content Placeholder 6">
            <a:extLst>
              <a:ext uri="{FF2B5EF4-FFF2-40B4-BE49-F238E27FC236}">
                <a16:creationId xmlns:a16="http://schemas.microsoft.com/office/drawing/2014/main" id="{B8674867-5132-4F2C-8C0B-7996F221DDFD}"/>
              </a:ext>
            </a:extLst>
          </p:cNvPr>
          <p:cNvPicPr>
            <a:picLocks noGrp="1" noChangeAspect="1"/>
          </p:cNvPicPr>
          <p:nvPr>
            <p:ph idx="1"/>
          </p:nvPr>
        </p:nvPicPr>
        <p:blipFill>
          <a:blip r:embed="rId2"/>
          <a:stretch>
            <a:fillRect/>
          </a:stretch>
        </p:blipFill>
        <p:spPr>
          <a:xfrm>
            <a:off x="1221720" y="1646238"/>
            <a:ext cx="6700560" cy="4530725"/>
          </a:xfrm>
          <a:prstGeom prst="rect">
            <a:avLst/>
          </a:prstGeom>
        </p:spPr>
      </p:pic>
      <p:sp>
        <p:nvSpPr>
          <p:cNvPr id="4" name="Date Placeholder 3">
            <a:extLst>
              <a:ext uri="{FF2B5EF4-FFF2-40B4-BE49-F238E27FC236}">
                <a16:creationId xmlns:a16="http://schemas.microsoft.com/office/drawing/2014/main" id="{4DC0D96D-E2C0-42BB-866C-10B3415D07DF}"/>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754678CD-8E35-468A-87C2-4928F9241EDA}"/>
              </a:ext>
            </a:extLst>
          </p:cNvPr>
          <p:cNvSpPr>
            <a:spLocks noGrp="1"/>
          </p:cNvSpPr>
          <p:nvPr>
            <p:ph type="sldNum" sz="quarter" idx="12"/>
          </p:nvPr>
        </p:nvSpPr>
        <p:spPr/>
        <p:txBody>
          <a:bodyPr/>
          <a:lstStyle/>
          <a:p>
            <a:pPr>
              <a:defRPr/>
            </a:pPr>
            <a:fld id="{4AEEF2DB-3D68-4EFF-B92B-90C34555BE45}" type="slidenum">
              <a:rPr lang="en-US" smtClean="0"/>
              <a:pPr>
                <a:defRPr/>
              </a:pPr>
              <a:t>26</a:t>
            </a:fld>
            <a:endParaRPr lang="en-US" dirty="0"/>
          </a:p>
        </p:txBody>
      </p:sp>
      <p:sp>
        <p:nvSpPr>
          <p:cNvPr id="6" name="Footer Placeholder 5">
            <a:extLst>
              <a:ext uri="{FF2B5EF4-FFF2-40B4-BE49-F238E27FC236}">
                <a16:creationId xmlns:a16="http://schemas.microsoft.com/office/drawing/2014/main" id="{633E67A6-1961-4B22-94B4-97EB2B18F33E}"/>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4030625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66B4-789D-4C97-B494-0E8CCFD535FC}"/>
              </a:ext>
            </a:extLst>
          </p:cNvPr>
          <p:cNvSpPr>
            <a:spLocks noGrp="1"/>
          </p:cNvSpPr>
          <p:nvPr>
            <p:ph type="title"/>
          </p:nvPr>
        </p:nvSpPr>
        <p:spPr/>
        <p:txBody>
          <a:bodyPr/>
          <a:lstStyle/>
          <a:p>
            <a:r>
              <a:rPr lang="en-MY" dirty="0"/>
              <a:t>Practice 1 (Problem 1): Identify all </a:t>
            </a:r>
            <a:r>
              <a:rPr lang="en-MY" dirty="0">
                <a:solidFill>
                  <a:srgbClr val="0070C0"/>
                </a:solidFill>
              </a:rPr>
              <a:t>entities</a:t>
            </a:r>
            <a:r>
              <a:rPr lang="en-MY" dirty="0"/>
              <a:t> and </a:t>
            </a:r>
            <a:r>
              <a:rPr lang="en-MY" dirty="0">
                <a:solidFill>
                  <a:srgbClr val="0070C0"/>
                </a:solidFill>
              </a:rPr>
              <a:t>relationship</a:t>
            </a:r>
            <a:r>
              <a:rPr lang="en-MY" dirty="0"/>
              <a:t> between entities.</a:t>
            </a:r>
            <a:endParaRPr lang="en-US" dirty="0"/>
          </a:p>
        </p:txBody>
      </p:sp>
      <p:sp>
        <p:nvSpPr>
          <p:cNvPr id="3" name="Content Placeholder 2">
            <a:extLst>
              <a:ext uri="{FF2B5EF4-FFF2-40B4-BE49-F238E27FC236}">
                <a16:creationId xmlns:a16="http://schemas.microsoft.com/office/drawing/2014/main" id="{19AB09CE-F745-46CF-B835-0A97254771A7}"/>
              </a:ext>
            </a:extLst>
          </p:cNvPr>
          <p:cNvSpPr>
            <a:spLocks noGrp="1"/>
          </p:cNvSpPr>
          <p:nvPr>
            <p:ph idx="1"/>
          </p:nvPr>
        </p:nvSpPr>
        <p:spPr/>
        <p:txBody>
          <a:bodyPr/>
          <a:lstStyle/>
          <a:p>
            <a:r>
              <a:rPr lang="en-US" sz="2400" dirty="0"/>
              <a:t>I am the manager of a training company that provides instructor-led courses in management techniques. We teach many courses, each of which has a code, a name and a fee. Introduction to UNIX and C Programming are two of our more popular courses. Courses vary in length from one day to four days. An instructor can teach several courses. Paul Rogers and Maria Gonzales are two of our best teachers. We track each instructor's name and phone number. Each course is taught by only one instructor. We create a course and then line up an instructor. The students can take several courses over time, and many of them do this. Jamie Brown from AT&amp;T took every course we offer! We track each student's name and phone number. Some of our students and instructors do not give us their phone numbers.</a:t>
            </a:r>
          </a:p>
          <a:p>
            <a:endParaRPr lang="en-US" sz="2400" dirty="0"/>
          </a:p>
        </p:txBody>
      </p:sp>
      <p:sp>
        <p:nvSpPr>
          <p:cNvPr id="4" name="Date Placeholder 3">
            <a:extLst>
              <a:ext uri="{FF2B5EF4-FFF2-40B4-BE49-F238E27FC236}">
                <a16:creationId xmlns:a16="http://schemas.microsoft.com/office/drawing/2014/main" id="{47F8702D-B18C-48F0-BA5F-67C7999A767C}"/>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59935943-5A8B-46AA-856F-7BA8056CE57D}"/>
              </a:ext>
            </a:extLst>
          </p:cNvPr>
          <p:cNvSpPr>
            <a:spLocks noGrp="1"/>
          </p:cNvSpPr>
          <p:nvPr>
            <p:ph type="sldNum" sz="quarter" idx="12"/>
          </p:nvPr>
        </p:nvSpPr>
        <p:spPr/>
        <p:txBody>
          <a:bodyPr/>
          <a:lstStyle/>
          <a:p>
            <a:pPr>
              <a:defRPr/>
            </a:pPr>
            <a:fld id="{4AEEF2DB-3D68-4EFF-B92B-90C34555BE45}" type="slidenum">
              <a:rPr lang="en-US" smtClean="0"/>
              <a:pPr>
                <a:defRPr/>
              </a:pPr>
              <a:t>27</a:t>
            </a:fld>
            <a:endParaRPr lang="en-US" dirty="0"/>
          </a:p>
        </p:txBody>
      </p:sp>
      <p:sp>
        <p:nvSpPr>
          <p:cNvPr id="6" name="Footer Placeholder 5">
            <a:extLst>
              <a:ext uri="{FF2B5EF4-FFF2-40B4-BE49-F238E27FC236}">
                <a16:creationId xmlns:a16="http://schemas.microsoft.com/office/drawing/2014/main" id="{7485C40E-667C-4382-8C64-5DF63295E80C}"/>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01382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319A-A0AA-41D9-92F8-F8B8D4D16C37}"/>
              </a:ext>
            </a:extLst>
          </p:cNvPr>
          <p:cNvSpPr>
            <a:spLocks noGrp="1"/>
          </p:cNvSpPr>
          <p:nvPr>
            <p:ph type="title"/>
          </p:nvPr>
        </p:nvSpPr>
        <p:spPr/>
        <p:txBody>
          <a:bodyPr/>
          <a:lstStyle/>
          <a:p>
            <a:r>
              <a:rPr lang="en-MY" dirty="0"/>
              <a:t>Attributes</a:t>
            </a:r>
            <a:endParaRPr lang="en-US" dirty="0"/>
          </a:p>
        </p:txBody>
      </p:sp>
      <p:sp>
        <p:nvSpPr>
          <p:cNvPr id="3" name="Content Placeholder 2">
            <a:extLst>
              <a:ext uri="{FF2B5EF4-FFF2-40B4-BE49-F238E27FC236}">
                <a16:creationId xmlns:a16="http://schemas.microsoft.com/office/drawing/2014/main" id="{4F184BA3-40D8-4546-B80C-260412AA8C95}"/>
              </a:ext>
            </a:extLst>
          </p:cNvPr>
          <p:cNvSpPr>
            <a:spLocks noGrp="1"/>
          </p:cNvSpPr>
          <p:nvPr>
            <p:ph idx="1"/>
          </p:nvPr>
        </p:nvSpPr>
        <p:spPr/>
        <p:txBody>
          <a:bodyPr/>
          <a:lstStyle/>
          <a:p>
            <a:r>
              <a:rPr lang="en-US" b="1" dirty="0">
                <a:solidFill>
                  <a:srgbClr val="0070C0"/>
                </a:solidFill>
              </a:rPr>
              <a:t>Attribute</a:t>
            </a:r>
          </a:p>
          <a:p>
            <a:pPr lvl="1"/>
            <a:r>
              <a:rPr lang="en-US" dirty="0"/>
              <a:t>Also represents something of significance to the business</a:t>
            </a:r>
          </a:p>
          <a:p>
            <a:pPr lvl="1"/>
            <a:r>
              <a:rPr lang="en-US" dirty="0"/>
              <a:t>Is a specific piece of information that:</a:t>
            </a:r>
          </a:p>
          <a:p>
            <a:pPr lvl="2"/>
            <a:r>
              <a:rPr lang="en-US" dirty="0"/>
              <a:t>Describes</a:t>
            </a:r>
          </a:p>
          <a:p>
            <a:pPr lvl="2"/>
            <a:r>
              <a:rPr lang="en-US" dirty="0"/>
              <a:t>Quantifies</a:t>
            </a:r>
          </a:p>
          <a:p>
            <a:pPr lvl="2"/>
            <a:r>
              <a:rPr lang="en-US" dirty="0"/>
              <a:t>Qualifies</a:t>
            </a:r>
          </a:p>
          <a:p>
            <a:pPr lvl="2"/>
            <a:r>
              <a:rPr lang="en-US" dirty="0"/>
              <a:t>Classifies</a:t>
            </a:r>
          </a:p>
          <a:p>
            <a:pPr lvl="2"/>
            <a:r>
              <a:rPr lang="en-US" dirty="0"/>
              <a:t>Specifies an entity</a:t>
            </a:r>
          </a:p>
          <a:p>
            <a:pPr lvl="1"/>
            <a:r>
              <a:rPr lang="en-US" dirty="0"/>
              <a:t>Is a property of an entity or a relationship type.</a:t>
            </a:r>
          </a:p>
          <a:p>
            <a:r>
              <a:rPr lang="en-US" b="1" dirty="0">
                <a:solidFill>
                  <a:srgbClr val="0070C0"/>
                </a:solidFill>
              </a:rPr>
              <a:t>Attribute Domain</a:t>
            </a:r>
          </a:p>
          <a:p>
            <a:pPr lvl="1"/>
            <a:r>
              <a:rPr lang="en-US" dirty="0"/>
              <a:t>Set of allowable values for one or more attributes.</a:t>
            </a:r>
          </a:p>
        </p:txBody>
      </p:sp>
      <p:sp>
        <p:nvSpPr>
          <p:cNvPr id="4" name="Date Placeholder 3">
            <a:extLst>
              <a:ext uri="{FF2B5EF4-FFF2-40B4-BE49-F238E27FC236}">
                <a16:creationId xmlns:a16="http://schemas.microsoft.com/office/drawing/2014/main" id="{B5F3D850-69AD-4033-9703-73A1AF9EC7DE}"/>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FA1DFEA7-C700-4272-BD2B-B15D007029BB}"/>
              </a:ext>
            </a:extLst>
          </p:cNvPr>
          <p:cNvSpPr>
            <a:spLocks noGrp="1"/>
          </p:cNvSpPr>
          <p:nvPr>
            <p:ph type="sldNum" sz="quarter" idx="12"/>
          </p:nvPr>
        </p:nvSpPr>
        <p:spPr/>
        <p:txBody>
          <a:bodyPr/>
          <a:lstStyle/>
          <a:p>
            <a:pPr>
              <a:defRPr/>
            </a:pPr>
            <a:fld id="{4AEEF2DB-3D68-4EFF-B92B-90C34555BE45}" type="slidenum">
              <a:rPr lang="en-US" smtClean="0"/>
              <a:pPr>
                <a:defRPr/>
              </a:pPr>
              <a:t>28</a:t>
            </a:fld>
            <a:endParaRPr lang="en-US" dirty="0"/>
          </a:p>
        </p:txBody>
      </p:sp>
      <p:sp>
        <p:nvSpPr>
          <p:cNvPr id="6" name="Footer Placeholder 5">
            <a:extLst>
              <a:ext uri="{FF2B5EF4-FFF2-40B4-BE49-F238E27FC236}">
                <a16:creationId xmlns:a16="http://schemas.microsoft.com/office/drawing/2014/main" id="{A2BE4F58-3AB3-414C-8EF9-D97C719B2B51}"/>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688866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03FD-343D-4676-B386-64E74213F0EA}"/>
              </a:ext>
            </a:extLst>
          </p:cNvPr>
          <p:cNvSpPr>
            <a:spLocks noGrp="1"/>
          </p:cNvSpPr>
          <p:nvPr>
            <p:ph type="title"/>
          </p:nvPr>
        </p:nvSpPr>
        <p:spPr/>
        <p:txBody>
          <a:bodyPr/>
          <a:lstStyle/>
          <a:p>
            <a:r>
              <a:rPr lang="en-US" dirty="0"/>
              <a:t>Attribute examples</a:t>
            </a:r>
          </a:p>
        </p:txBody>
      </p:sp>
      <p:pic>
        <p:nvPicPr>
          <p:cNvPr id="7" name="Content Placeholder 6">
            <a:extLst>
              <a:ext uri="{FF2B5EF4-FFF2-40B4-BE49-F238E27FC236}">
                <a16:creationId xmlns:a16="http://schemas.microsoft.com/office/drawing/2014/main" id="{CCA76E06-5887-4603-8EB9-005AD0B7BF11}"/>
              </a:ext>
            </a:extLst>
          </p:cNvPr>
          <p:cNvPicPr>
            <a:picLocks noGrp="1" noChangeAspect="1"/>
          </p:cNvPicPr>
          <p:nvPr>
            <p:ph idx="1"/>
          </p:nvPr>
        </p:nvPicPr>
        <p:blipFill>
          <a:blip r:embed="rId2"/>
          <a:stretch>
            <a:fillRect/>
          </a:stretch>
        </p:blipFill>
        <p:spPr>
          <a:xfrm>
            <a:off x="628650" y="1742932"/>
            <a:ext cx="7886700" cy="4337336"/>
          </a:xfrm>
          <a:prstGeom prst="rect">
            <a:avLst/>
          </a:prstGeom>
        </p:spPr>
      </p:pic>
      <p:sp>
        <p:nvSpPr>
          <p:cNvPr id="4" name="Date Placeholder 3">
            <a:extLst>
              <a:ext uri="{FF2B5EF4-FFF2-40B4-BE49-F238E27FC236}">
                <a16:creationId xmlns:a16="http://schemas.microsoft.com/office/drawing/2014/main" id="{E8384B37-A89B-44EA-AFE5-C474E5F782A2}"/>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5705ADF2-1DBE-4E13-A91E-EFE77E175C90}"/>
              </a:ext>
            </a:extLst>
          </p:cNvPr>
          <p:cNvSpPr>
            <a:spLocks noGrp="1"/>
          </p:cNvSpPr>
          <p:nvPr>
            <p:ph type="sldNum" sz="quarter" idx="12"/>
          </p:nvPr>
        </p:nvSpPr>
        <p:spPr/>
        <p:txBody>
          <a:bodyPr/>
          <a:lstStyle/>
          <a:p>
            <a:pPr>
              <a:defRPr/>
            </a:pPr>
            <a:fld id="{4AEEF2DB-3D68-4EFF-B92B-90C34555BE45}" type="slidenum">
              <a:rPr lang="en-US" smtClean="0"/>
              <a:pPr>
                <a:defRPr/>
              </a:pPr>
              <a:t>29</a:t>
            </a:fld>
            <a:endParaRPr lang="en-US" dirty="0"/>
          </a:p>
        </p:txBody>
      </p:sp>
      <p:sp>
        <p:nvSpPr>
          <p:cNvPr id="6" name="Footer Placeholder 5">
            <a:extLst>
              <a:ext uri="{FF2B5EF4-FFF2-40B4-BE49-F238E27FC236}">
                <a16:creationId xmlns:a16="http://schemas.microsoft.com/office/drawing/2014/main" id="{E0EB860B-980B-42BD-B92E-997743ACCDEA}"/>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41505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2E4C-CA54-488D-87ED-57B996E871CD}"/>
              </a:ext>
            </a:extLst>
          </p:cNvPr>
          <p:cNvSpPr>
            <a:spLocks noGrp="1"/>
          </p:cNvSpPr>
          <p:nvPr>
            <p:ph type="title"/>
          </p:nvPr>
        </p:nvSpPr>
        <p:spPr/>
        <p:txBody>
          <a:bodyPr/>
          <a:lstStyle/>
          <a:p>
            <a:r>
              <a:rPr lang="en-MY" dirty="0"/>
              <a:t>Entity Relationship Modeling</a:t>
            </a:r>
            <a:endParaRPr lang="en-US" dirty="0"/>
          </a:p>
        </p:txBody>
      </p:sp>
      <p:sp>
        <p:nvSpPr>
          <p:cNvPr id="3" name="Content Placeholder 2">
            <a:extLst>
              <a:ext uri="{FF2B5EF4-FFF2-40B4-BE49-F238E27FC236}">
                <a16:creationId xmlns:a16="http://schemas.microsoft.com/office/drawing/2014/main" id="{EB5F9614-6AAE-433D-8669-AAE22AF839DF}"/>
              </a:ext>
            </a:extLst>
          </p:cNvPr>
          <p:cNvSpPr>
            <a:spLocks noGrp="1"/>
          </p:cNvSpPr>
          <p:nvPr>
            <p:ph idx="1"/>
          </p:nvPr>
        </p:nvSpPr>
        <p:spPr>
          <a:xfrm>
            <a:off x="628650" y="1646238"/>
            <a:ext cx="3844089" cy="4530725"/>
          </a:xfrm>
        </p:spPr>
        <p:txBody>
          <a:bodyPr/>
          <a:lstStyle/>
          <a:p>
            <a:r>
              <a:rPr lang="en-US" dirty="0"/>
              <a:t>Models business, not implementation</a:t>
            </a:r>
          </a:p>
          <a:p>
            <a:r>
              <a:rPr lang="en-US" dirty="0"/>
              <a:t>Is a well-established technique</a:t>
            </a:r>
          </a:p>
          <a:p>
            <a:r>
              <a:rPr lang="en-US" dirty="0"/>
              <a:t>Has a robust syntax</a:t>
            </a:r>
          </a:p>
          <a:p>
            <a:r>
              <a:rPr lang="en-US" dirty="0"/>
              <a:t>Results in easy-to-read diagrams…</a:t>
            </a:r>
          </a:p>
          <a:p>
            <a:r>
              <a:rPr lang="en-US" dirty="0"/>
              <a:t>…although they may look rather complex at first sight</a:t>
            </a:r>
          </a:p>
          <a:p>
            <a:endParaRPr lang="en-US" dirty="0"/>
          </a:p>
        </p:txBody>
      </p:sp>
      <p:sp>
        <p:nvSpPr>
          <p:cNvPr id="4" name="Date Placeholder 3">
            <a:extLst>
              <a:ext uri="{FF2B5EF4-FFF2-40B4-BE49-F238E27FC236}">
                <a16:creationId xmlns:a16="http://schemas.microsoft.com/office/drawing/2014/main" id="{94D3C31C-A1F9-4311-9AD1-E04094932B5B}"/>
              </a:ext>
            </a:extLst>
          </p:cNvPr>
          <p:cNvSpPr>
            <a:spLocks noGrp="1"/>
          </p:cNvSpPr>
          <p:nvPr>
            <p:ph type="dt" sz="half" idx="10"/>
          </p:nvPr>
        </p:nvSpPr>
        <p:spPr/>
        <p:txBody>
          <a:bodyPr/>
          <a:lstStyle/>
          <a:p>
            <a:pPr>
              <a:defRPr/>
            </a:pPr>
            <a:fld id="{D3026041-405F-4BEA-B892-41B5711EA7AB}" type="datetime5">
              <a:rPr lang="en-US" smtClean="0"/>
              <a:t>29-Sep-19</a:t>
            </a:fld>
            <a:endParaRPr lang="en-US"/>
          </a:p>
        </p:txBody>
      </p:sp>
      <p:sp>
        <p:nvSpPr>
          <p:cNvPr id="5" name="Slide Number Placeholder 4">
            <a:extLst>
              <a:ext uri="{FF2B5EF4-FFF2-40B4-BE49-F238E27FC236}">
                <a16:creationId xmlns:a16="http://schemas.microsoft.com/office/drawing/2014/main" id="{11BE58D1-B16C-47FA-B8CB-AECDD0202897}"/>
              </a:ext>
            </a:extLst>
          </p:cNvPr>
          <p:cNvSpPr>
            <a:spLocks noGrp="1"/>
          </p:cNvSpPr>
          <p:nvPr>
            <p:ph type="sldNum" sz="quarter" idx="12"/>
          </p:nvPr>
        </p:nvSpPr>
        <p:spPr/>
        <p:txBody>
          <a:bodyPr/>
          <a:lstStyle/>
          <a:p>
            <a:pPr>
              <a:defRPr/>
            </a:pPr>
            <a:fld id="{4AEEF2DB-3D68-4EFF-B92B-90C34555BE45}" type="slidenum">
              <a:rPr lang="en-US" smtClean="0"/>
              <a:pPr>
                <a:defRPr/>
              </a:pPr>
              <a:t>3</a:t>
            </a:fld>
            <a:endParaRPr lang="en-US" dirty="0"/>
          </a:p>
        </p:txBody>
      </p:sp>
      <p:sp>
        <p:nvSpPr>
          <p:cNvPr id="6" name="Footer Placeholder 5">
            <a:extLst>
              <a:ext uri="{FF2B5EF4-FFF2-40B4-BE49-F238E27FC236}">
                <a16:creationId xmlns:a16="http://schemas.microsoft.com/office/drawing/2014/main" id="{9487D243-5BF5-4F85-8B23-ED1630B14911}"/>
              </a:ext>
            </a:extLst>
          </p:cNvPr>
          <p:cNvSpPr>
            <a:spLocks noGrp="1"/>
          </p:cNvSpPr>
          <p:nvPr>
            <p:ph type="ftr" sz="quarter" idx="3"/>
          </p:nvPr>
        </p:nvSpPr>
        <p:spPr/>
        <p:txBody>
          <a:bodyPr/>
          <a:lstStyle/>
          <a:p>
            <a:pPr>
              <a:defRPr/>
            </a:pPr>
            <a:r>
              <a:rPr lang="en-US"/>
              <a:t>SCSD2523 Database - Entity Relationship Modeling</a:t>
            </a:r>
            <a:endParaRPr lang="en-US" dirty="0"/>
          </a:p>
        </p:txBody>
      </p:sp>
      <p:graphicFrame>
        <p:nvGraphicFramePr>
          <p:cNvPr id="7" name="Object 6">
            <a:extLst>
              <a:ext uri="{FF2B5EF4-FFF2-40B4-BE49-F238E27FC236}">
                <a16:creationId xmlns:a16="http://schemas.microsoft.com/office/drawing/2014/main" id="{1B305D09-4621-45A4-9599-F355FAF36538}"/>
              </a:ext>
            </a:extLst>
          </p:cNvPr>
          <p:cNvGraphicFramePr>
            <a:graphicFrameLocks/>
          </p:cNvGraphicFramePr>
          <p:nvPr>
            <p:extLst>
              <p:ext uri="{D42A27DB-BD31-4B8C-83A1-F6EECF244321}">
                <p14:modId xmlns:p14="http://schemas.microsoft.com/office/powerpoint/2010/main" val="1533905184"/>
              </p:ext>
            </p:extLst>
          </p:nvPr>
        </p:nvGraphicFramePr>
        <p:xfrm>
          <a:off x="4671262" y="1410397"/>
          <a:ext cx="4000500" cy="4864990"/>
        </p:xfrm>
        <a:graphic>
          <a:graphicData uri="http://schemas.openxmlformats.org/presentationml/2006/ole">
            <mc:AlternateContent xmlns:mc="http://schemas.openxmlformats.org/markup-compatibility/2006">
              <mc:Choice xmlns:v="urn:schemas-microsoft-com:vml" Requires="v">
                <p:oleObj spid="_x0000_s1027" name="Awe Document" r:id="rId3" imgW="7198468" imgH="10058400" progId="Awe.Document">
                  <p:embed/>
                </p:oleObj>
              </mc:Choice>
              <mc:Fallback>
                <p:oleObj name="Awe Document" r:id="rId3" imgW="7198468" imgH="10058400" progId="Awe.Document">
                  <p:embed/>
                  <p:pic>
                    <p:nvPicPr>
                      <p:cNvPr id="9" name="Object 6">
                        <a:extLst>
                          <a:ext uri="{FF2B5EF4-FFF2-40B4-BE49-F238E27FC236}">
                            <a16:creationId xmlns:a16="http://schemas.microsoft.com/office/drawing/2014/main" id="{993A718B-D76E-4BD9-AB45-210D8F8E1D8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262" y="1410397"/>
                        <a:ext cx="4000500" cy="4864990"/>
                      </a:xfrm>
                      <a:prstGeom prst="rect">
                        <a:avLst/>
                      </a:prstGeom>
                      <a:solidFill>
                        <a:srgbClr val="FFFFCC"/>
                      </a:solidFill>
                      <a:ln>
                        <a:noFill/>
                      </a:ln>
                      <a:effectLst/>
                    </p:spPr>
                  </p:pic>
                </p:oleObj>
              </mc:Fallback>
            </mc:AlternateContent>
          </a:graphicData>
        </a:graphic>
      </p:graphicFrame>
    </p:spTree>
    <p:extLst>
      <p:ext uri="{BB962C8B-B14F-4D97-AF65-F5344CB8AC3E}">
        <p14:creationId xmlns:p14="http://schemas.microsoft.com/office/powerpoint/2010/main" val="97682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436ABF-CE97-40E0-BAE6-76ADC0AA4BC5}"/>
              </a:ext>
            </a:extLst>
          </p:cNvPr>
          <p:cNvSpPr/>
          <p:nvPr/>
        </p:nvSpPr>
        <p:spPr>
          <a:xfrm>
            <a:off x="1028700" y="2108200"/>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E6AE2F-BDC5-49B1-A4D2-A061B03C5FA9}"/>
              </a:ext>
            </a:extLst>
          </p:cNvPr>
          <p:cNvSpPr/>
          <p:nvPr/>
        </p:nvSpPr>
        <p:spPr>
          <a:xfrm>
            <a:off x="1028700" y="3702051"/>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0C278-F22B-495D-8080-8E084D829F77}"/>
              </a:ext>
            </a:extLst>
          </p:cNvPr>
          <p:cNvSpPr>
            <a:spLocks noGrp="1"/>
          </p:cNvSpPr>
          <p:nvPr>
            <p:ph type="title"/>
          </p:nvPr>
        </p:nvSpPr>
        <p:spPr/>
        <p:txBody>
          <a:bodyPr/>
          <a:lstStyle/>
          <a:p>
            <a:r>
              <a:rPr lang="en-MY" dirty="0"/>
              <a:t>Attribute (Simple vs Composite)</a:t>
            </a:r>
            <a:endParaRPr lang="en-US" dirty="0"/>
          </a:p>
        </p:txBody>
      </p:sp>
      <p:sp>
        <p:nvSpPr>
          <p:cNvPr id="4" name="Date Placeholder 3">
            <a:extLst>
              <a:ext uri="{FF2B5EF4-FFF2-40B4-BE49-F238E27FC236}">
                <a16:creationId xmlns:a16="http://schemas.microsoft.com/office/drawing/2014/main" id="{C8F0A3B4-90B4-461B-86DA-12CD3353EDAF}"/>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E865A031-8EA3-41DD-ADAF-048F752640A7}"/>
              </a:ext>
            </a:extLst>
          </p:cNvPr>
          <p:cNvSpPr>
            <a:spLocks noGrp="1"/>
          </p:cNvSpPr>
          <p:nvPr>
            <p:ph type="sldNum" sz="quarter" idx="12"/>
          </p:nvPr>
        </p:nvSpPr>
        <p:spPr/>
        <p:txBody>
          <a:bodyPr/>
          <a:lstStyle/>
          <a:p>
            <a:pPr>
              <a:defRPr/>
            </a:pPr>
            <a:fld id="{4AEEF2DB-3D68-4EFF-B92B-90C34555BE45}" type="slidenum">
              <a:rPr lang="en-US" smtClean="0"/>
              <a:pPr>
                <a:defRPr/>
              </a:pPr>
              <a:t>30</a:t>
            </a:fld>
            <a:endParaRPr lang="en-US" dirty="0"/>
          </a:p>
        </p:txBody>
      </p:sp>
      <p:sp>
        <p:nvSpPr>
          <p:cNvPr id="6" name="Footer Placeholder 5">
            <a:extLst>
              <a:ext uri="{FF2B5EF4-FFF2-40B4-BE49-F238E27FC236}">
                <a16:creationId xmlns:a16="http://schemas.microsoft.com/office/drawing/2014/main" id="{F4B5F29C-8181-4F33-ACA7-E29F7E17874D}"/>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3" name="Content Placeholder 2">
            <a:extLst>
              <a:ext uri="{FF2B5EF4-FFF2-40B4-BE49-F238E27FC236}">
                <a16:creationId xmlns:a16="http://schemas.microsoft.com/office/drawing/2014/main" id="{B49B1B4E-0C64-476F-9C18-079A1BF75F46}"/>
              </a:ext>
            </a:extLst>
          </p:cNvPr>
          <p:cNvSpPr>
            <a:spLocks noGrp="1"/>
          </p:cNvSpPr>
          <p:nvPr>
            <p:ph idx="1"/>
          </p:nvPr>
        </p:nvSpPr>
        <p:spPr/>
        <p:txBody>
          <a:bodyPr/>
          <a:lstStyle/>
          <a:p>
            <a:r>
              <a:rPr lang="en-US" b="1" dirty="0">
                <a:solidFill>
                  <a:srgbClr val="0070C0"/>
                </a:solidFill>
              </a:rPr>
              <a:t>Simple Attribute</a:t>
            </a:r>
          </a:p>
          <a:p>
            <a:pPr lvl="1"/>
            <a:r>
              <a:rPr lang="en-US" dirty="0"/>
              <a:t>Attribute composed of a single component with an independent existence.</a:t>
            </a:r>
          </a:p>
          <a:p>
            <a:pPr lvl="1"/>
            <a:r>
              <a:rPr lang="en-US" dirty="0"/>
              <a:t>Cannot be further subdivided into smaller components.</a:t>
            </a:r>
          </a:p>
          <a:p>
            <a:r>
              <a:rPr lang="en-US" b="1" dirty="0">
                <a:solidFill>
                  <a:srgbClr val="0070C0"/>
                </a:solidFill>
              </a:rPr>
              <a:t>Composite Attribute</a:t>
            </a:r>
          </a:p>
          <a:p>
            <a:pPr lvl="1"/>
            <a:r>
              <a:rPr lang="en-US" dirty="0"/>
              <a:t>Attribute composed of multiple components, each with an independent existence.</a:t>
            </a:r>
          </a:p>
          <a:p>
            <a:pPr lvl="1"/>
            <a:r>
              <a:rPr lang="en-US" dirty="0"/>
              <a:t>Example:  address  (simple attribute) </a:t>
            </a:r>
            <a:r>
              <a:rPr lang="en-US" dirty="0">
                <a:sym typeface="Wingdings" panose="05000000000000000000" pitchFamily="2" charset="2"/>
              </a:rPr>
              <a:t></a:t>
            </a:r>
            <a:r>
              <a:rPr lang="en-US" dirty="0"/>
              <a:t> can be subdivided into attributes of street, city, postcode</a:t>
            </a:r>
          </a:p>
          <a:p>
            <a:endParaRPr lang="en-US" dirty="0"/>
          </a:p>
        </p:txBody>
      </p:sp>
    </p:spTree>
    <p:extLst>
      <p:ext uri="{BB962C8B-B14F-4D97-AF65-F5344CB8AC3E}">
        <p14:creationId xmlns:p14="http://schemas.microsoft.com/office/powerpoint/2010/main" val="2498506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FEF6-2600-4D6F-97D0-1F8230DB878F}"/>
              </a:ext>
            </a:extLst>
          </p:cNvPr>
          <p:cNvSpPr>
            <a:spLocks noGrp="1"/>
          </p:cNvSpPr>
          <p:nvPr>
            <p:ph type="title"/>
          </p:nvPr>
        </p:nvSpPr>
        <p:spPr/>
        <p:txBody>
          <a:bodyPr/>
          <a:lstStyle/>
          <a:p>
            <a:r>
              <a:rPr lang="en-MY" dirty="0"/>
              <a:t>Attribute (Single-valued vs Multi-valued)</a:t>
            </a:r>
            <a:endParaRPr lang="en-US" dirty="0"/>
          </a:p>
        </p:txBody>
      </p:sp>
      <p:sp>
        <p:nvSpPr>
          <p:cNvPr id="4" name="Date Placeholder 3">
            <a:extLst>
              <a:ext uri="{FF2B5EF4-FFF2-40B4-BE49-F238E27FC236}">
                <a16:creationId xmlns:a16="http://schemas.microsoft.com/office/drawing/2014/main" id="{0E420541-D418-48F3-8664-E9F940EC8A03}"/>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E5050EA3-7D98-4C77-99AC-F08860ED95EE}"/>
              </a:ext>
            </a:extLst>
          </p:cNvPr>
          <p:cNvSpPr>
            <a:spLocks noGrp="1"/>
          </p:cNvSpPr>
          <p:nvPr>
            <p:ph type="sldNum" sz="quarter" idx="12"/>
          </p:nvPr>
        </p:nvSpPr>
        <p:spPr/>
        <p:txBody>
          <a:bodyPr/>
          <a:lstStyle/>
          <a:p>
            <a:pPr>
              <a:defRPr/>
            </a:pPr>
            <a:fld id="{4AEEF2DB-3D68-4EFF-B92B-90C34555BE45}" type="slidenum">
              <a:rPr lang="en-US" smtClean="0"/>
              <a:pPr>
                <a:defRPr/>
              </a:pPr>
              <a:t>31</a:t>
            </a:fld>
            <a:endParaRPr lang="en-US" dirty="0"/>
          </a:p>
        </p:txBody>
      </p:sp>
      <p:sp>
        <p:nvSpPr>
          <p:cNvPr id="6" name="Footer Placeholder 5">
            <a:extLst>
              <a:ext uri="{FF2B5EF4-FFF2-40B4-BE49-F238E27FC236}">
                <a16:creationId xmlns:a16="http://schemas.microsoft.com/office/drawing/2014/main" id="{F203C214-77D0-48DA-BD7C-E561664742B2}"/>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6">
            <a:extLst>
              <a:ext uri="{FF2B5EF4-FFF2-40B4-BE49-F238E27FC236}">
                <a16:creationId xmlns:a16="http://schemas.microsoft.com/office/drawing/2014/main" id="{9E0FDA97-9816-45E0-82AF-7AE2F01D5176}"/>
              </a:ext>
            </a:extLst>
          </p:cNvPr>
          <p:cNvSpPr/>
          <p:nvPr/>
        </p:nvSpPr>
        <p:spPr>
          <a:xfrm>
            <a:off x="1028700" y="2108200"/>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FBE23E-C2EE-4558-ACE8-010DB84AA9BF}"/>
              </a:ext>
            </a:extLst>
          </p:cNvPr>
          <p:cNvSpPr/>
          <p:nvPr/>
        </p:nvSpPr>
        <p:spPr>
          <a:xfrm>
            <a:off x="1028700" y="3702051"/>
            <a:ext cx="7486650" cy="723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202900-79F6-4084-B594-DB7288C920B7}"/>
              </a:ext>
            </a:extLst>
          </p:cNvPr>
          <p:cNvSpPr>
            <a:spLocks noGrp="1"/>
          </p:cNvSpPr>
          <p:nvPr>
            <p:ph idx="1"/>
          </p:nvPr>
        </p:nvSpPr>
        <p:spPr/>
        <p:txBody>
          <a:bodyPr/>
          <a:lstStyle/>
          <a:p>
            <a:r>
              <a:rPr lang="en-US" b="1" dirty="0">
                <a:solidFill>
                  <a:srgbClr val="0070C0"/>
                </a:solidFill>
              </a:rPr>
              <a:t>Single-valued Attribute</a:t>
            </a:r>
          </a:p>
          <a:p>
            <a:pPr lvl="1"/>
            <a:r>
              <a:rPr lang="en-US" dirty="0"/>
              <a:t>Attribute that holds a single value for each occurrence of an entity type. </a:t>
            </a:r>
          </a:p>
          <a:p>
            <a:pPr lvl="1"/>
            <a:r>
              <a:rPr lang="en-US" dirty="0"/>
              <a:t>Majority of attributes are single-valued.</a:t>
            </a:r>
          </a:p>
          <a:p>
            <a:r>
              <a:rPr lang="en-US" b="1" dirty="0">
                <a:solidFill>
                  <a:srgbClr val="0070C0"/>
                </a:solidFill>
              </a:rPr>
              <a:t>Multi-valued Attribute</a:t>
            </a:r>
          </a:p>
          <a:p>
            <a:pPr lvl="1"/>
            <a:r>
              <a:rPr lang="en-US" dirty="0"/>
              <a:t>Attribute that holds multiple values for each occurrence of an entity type. </a:t>
            </a:r>
          </a:p>
          <a:p>
            <a:pPr lvl="1"/>
            <a:r>
              <a:rPr lang="en-US" dirty="0"/>
              <a:t>E.g.: Each branch have multiple telephone numbers. Thus, in this case, the attribute </a:t>
            </a:r>
            <a:r>
              <a:rPr lang="en-US" i="1" dirty="0" err="1"/>
              <a:t>telNo</a:t>
            </a:r>
            <a:r>
              <a:rPr lang="en-US" dirty="0"/>
              <a:t> is multi-valued.</a:t>
            </a:r>
          </a:p>
          <a:p>
            <a:endParaRPr lang="en-US" dirty="0"/>
          </a:p>
        </p:txBody>
      </p:sp>
    </p:spTree>
    <p:extLst>
      <p:ext uri="{BB962C8B-B14F-4D97-AF65-F5344CB8AC3E}">
        <p14:creationId xmlns:p14="http://schemas.microsoft.com/office/powerpoint/2010/main" val="368434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FE35-4A8F-4E84-95F9-5A751A333F85}"/>
              </a:ext>
            </a:extLst>
          </p:cNvPr>
          <p:cNvSpPr>
            <a:spLocks noGrp="1"/>
          </p:cNvSpPr>
          <p:nvPr>
            <p:ph type="title"/>
          </p:nvPr>
        </p:nvSpPr>
        <p:spPr/>
        <p:txBody>
          <a:bodyPr/>
          <a:lstStyle/>
          <a:p>
            <a:r>
              <a:rPr lang="en-MY" dirty="0"/>
              <a:t>Attribute (Derived)</a:t>
            </a:r>
            <a:endParaRPr lang="en-US" dirty="0"/>
          </a:p>
        </p:txBody>
      </p:sp>
      <p:sp>
        <p:nvSpPr>
          <p:cNvPr id="4" name="Date Placeholder 3">
            <a:extLst>
              <a:ext uri="{FF2B5EF4-FFF2-40B4-BE49-F238E27FC236}">
                <a16:creationId xmlns:a16="http://schemas.microsoft.com/office/drawing/2014/main" id="{FC430569-BB51-49E4-B068-AB0630F0DA1D}"/>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33939C20-4779-44E1-9723-5ACC71D0E759}"/>
              </a:ext>
            </a:extLst>
          </p:cNvPr>
          <p:cNvSpPr>
            <a:spLocks noGrp="1"/>
          </p:cNvSpPr>
          <p:nvPr>
            <p:ph type="sldNum" sz="quarter" idx="12"/>
          </p:nvPr>
        </p:nvSpPr>
        <p:spPr/>
        <p:txBody>
          <a:bodyPr/>
          <a:lstStyle/>
          <a:p>
            <a:pPr>
              <a:defRPr/>
            </a:pPr>
            <a:fld id="{4AEEF2DB-3D68-4EFF-B92B-90C34555BE45}" type="slidenum">
              <a:rPr lang="en-US" smtClean="0"/>
              <a:pPr>
                <a:defRPr/>
              </a:pPr>
              <a:t>32</a:t>
            </a:fld>
            <a:endParaRPr lang="en-US" dirty="0"/>
          </a:p>
        </p:txBody>
      </p:sp>
      <p:sp>
        <p:nvSpPr>
          <p:cNvPr id="6" name="Footer Placeholder 5">
            <a:extLst>
              <a:ext uri="{FF2B5EF4-FFF2-40B4-BE49-F238E27FC236}">
                <a16:creationId xmlns:a16="http://schemas.microsoft.com/office/drawing/2014/main" id="{E55B18BA-CF07-4895-8570-62A6DC0F26E0}"/>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6">
            <a:extLst>
              <a:ext uri="{FF2B5EF4-FFF2-40B4-BE49-F238E27FC236}">
                <a16:creationId xmlns:a16="http://schemas.microsoft.com/office/drawing/2014/main" id="{103DECD4-AA1F-496E-9777-D6D24FE0C2C0}"/>
              </a:ext>
            </a:extLst>
          </p:cNvPr>
          <p:cNvSpPr/>
          <p:nvPr/>
        </p:nvSpPr>
        <p:spPr>
          <a:xfrm>
            <a:off x="1028700" y="2108200"/>
            <a:ext cx="7486650" cy="1003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C17716-1551-4148-A072-602B1C5B7D9F}"/>
              </a:ext>
            </a:extLst>
          </p:cNvPr>
          <p:cNvSpPr>
            <a:spLocks noGrp="1"/>
          </p:cNvSpPr>
          <p:nvPr>
            <p:ph idx="1"/>
          </p:nvPr>
        </p:nvSpPr>
        <p:spPr/>
        <p:txBody>
          <a:bodyPr/>
          <a:lstStyle/>
          <a:p>
            <a:r>
              <a:rPr lang="en-US" b="1" dirty="0">
                <a:solidFill>
                  <a:srgbClr val="0070C0"/>
                </a:solidFill>
              </a:rPr>
              <a:t>Derived Attribute</a:t>
            </a:r>
          </a:p>
          <a:p>
            <a:pPr lvl="1"/>
            <a:r>
              <a:rPr lang="en-US" dirty="0"/>
              <a:t>Attribute that represents a value that is derivable from value of a related attribute, or set of attributes, not necessarily in the same entity type. </a:t>
            </a:r>
          </a:p>
          <a:p>
            <a:pPr lvl="1"/>
            <a:r>
              <a:rPr lang="en-US" dirty="0"/>
              <a:t>E.g.: the value for the </a:t>
            </a:r>
            <a:r>
              <a:rPr lang="en-US" b="1" i="1" dirty="0"/>
              <a:t>duration</a:t>
            </a:r>
            <a:r>
              <a:rPr lang="en-US" dirty="0"/>
              <a:t> attribute of the </a:t>
            </a:r>
            <a:r>
              <a:rPr lang="en-US" b="1" dirty="0"/>
              <a:t>Lease</a:t>
            </a:r>
            <a:r>
              <a:rPr lang="en-US" dirty="0"/>
              <a:t> entity is calculated from the </a:t>
            </a:r>
            <a:r>
              <a:rPr lang="en-US" b="1" i="1" dirty="0" err="1"/>
              <a:t>rentStart</a:t>
            </a:r>
            <a:r>
              <a:rPr lang="en-US" dirty="0"/>
              <a:t> and </a:t>
            </a:r>
            <a:r>
              <a:rPr lang="en-US" b="1" i="1" dirty="0" err="1"/>
              <a:t>rentFinish</a:t>
            </a:r>
            <a:r>
              <a:rPr lang="en-US" dirty="0"/>
              <a:t> attributes, also of the Lease entity type.</a:t>
            </a:r>
          </a:p>
          <a:p>
            <a:endParaRPr lang="en-US" dirty="0"/>
          </a:p>
        </p:txBody>
      </p:sp>
    </p:spTree>
    <p:extLst>
      <p:ext uri="{BB962C8B-B14F-4D97-AF65-F5344CB8AC3E}">
        <p14:creationId xmlns:p14="http://schemas.microsoft.com/office/powerpoint/2010/main" val="2018725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EE82-77E9-404C-8410-95E284AB094E}"/>
              </a:ext>
            </a:extLst>
          </p:cNvPr>
          <p:cNvSpPr>
            <a:spLocks noGrp="1"/>
          </p:cNvSpPr>
          <p:nvPr>
            <p:ph type="title"/>
          </p:nvPr>
        </p:nvSpPr>
        <p:spPr/>
        <p:txBody>
          <a:bodyPr/>
          <a:lstStyle/>
          <a:p>
            <a:r>
              <a:rPr lang="en-MY" dirty="0"/>
              <a:t>Practice 2 (Problem 1)</a:t>
            </a:r>
            <a:endParaRPr lang="en-US" dirty="0"/>
          </a:p>
        </p:txBody>
      </p:sp>
      <p:sp>
        <p:nvSpPr>
          <p:cNvPr id="3" name="Content Placeholder 2">
            <a:extLst>
              <a:ext uri="{FF2B5EF4-FFF2-40B4-BE49-F238E27FC236}">
                <a16:creationId xmlns:a16="http://schemas.microsoft.com/office/drawing/2014/main" id="{B881E8A0-DAC2-45EC-9FF7-2C2D70F65F51}"/>
              </a:ext>
            </a:extLst>
          </p:cNvPr>
          <p:cNvSpPr>
            <a:spLocks noGrp="1"/>
          </p:cNvSpPr>
          <p:nvPr>
            <p:ph idx="1"/>
          </p:nvPr>
        </p:nvSpPr>
        <p:spPr/>
        <p:txBody>
          <a:bodyPr/>
          <a:lstStyle/>
          <a:p>
            <a:r>
              <a:rPr lang="en-US" dirty="0"/>
              <a:t>Identify all attributes for each entity identified in Practice 1.</a:t>
            </a:r>
          </a:p>
          <a:p>
            <a:r>
              <a:rPr lang="en-US" dirty="0"/>
              <a:t>Can you determine the type of each attribute?</a:t>
            </a:r>
          </a:p>
          <a:p>
            <a:endParaRPr lang="en-US" dirty="0"/>
          </a:p>
        </p:txBody>
      </p:sp>
      <p:sp>
        <p:nvSpPr>
          <p:cNvPr id="4" name="Date Placeholder 3">
            <a:extLst>
              <a:ext uri="{FF2B5EF4-FFF2-40B4-BE49-F238E27FC236}">
                <a16:creationId xmlns:a16="http://schemas.microsoft.com/office/drawing/2014/main" id="{A743BBAD-6709-43A2-BF44-67E9CD65D623}"/>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C9E404D5-2FC8-4B0C-9AD9-87D25032291E}"/>
              </a:ext>
            </a:extLst>
          </p:cNvPr>
          <p:cNvSpPr>
            <a:spLocks noGrp="1"/>
          </p:cNvSpPr>
          <p:nvPr>
            <p:ph type="sldNum" sz="quarter" idx="12"/>
          </p:nvPr>
        </p:nvSpPr>
        <p:spPr/>
        <p:txBody>
          <a:bodyPr/>
          <a:lstStyle/>
          <a:p>
            <a:pPr>
              <a:defRPr/>
            </a:pPr>
            <a:fld id="{4AEEF2DB-3D68-4EFF-B92B-90C34555BE45}" type="slidenum">
              <a:rPr lang="en-US" smtClean="0"/>
              <a:pPr>
                <a:defRPr/>
              </a:pPr>
              <a:t>33</a:t>
            </a:fld>
            <a:endParaRPr lang="en-US" dirty="0"/>
          </a:p>
        </p:txBody>
      </p:sp>
      <p:sp>
        <p:nvSpPr>
          <p:cNvPr id="6" name="Footer Placeholder 5">
            <a:extLst>
              <a:ext uri="{FF2B5EF4-FFF2-40B4-BE49-F238E27FC236}">
                <a16:creationId xmlns:a16="http://schemas.microsoft.com/office/drawing/2014/main" id="{B4C09BA8-FD17-493D-A4DD-73E7BAF59A81}"/>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521136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31EE-2F1B-4E0F-B5DE-D133D9BEE349}"/>
              </a:ext>
            </a:extLst>
          </p:cNvPr>
          <p:cNvSpPr>
            <a:spLocks noGrp="1"/>
          </p:cNvSpPr>
          <p:nvPr>
            <p:ph type="title"/>
          </p:nvPr>
        </p:nvSpPr>
        <p:spPr/>
        <p:txBody>
          <a:bodyPr/>
          <a:lstStyle/>
          <a:p>
            <a:r>
              <a:rPr lang="en-MY" dirty="0"/>
              <a:t>Attribute: Keys</a:t>
            </a:r>
            <a:endParaRPr lang="en-US" dirty="0"/>
          </a:p>
        </p:txBody>
      </p:sp>
      <p:sp>
        <p:nvSpPr>
          <p:cNvPr id="3" name="Content Placeholder 2">
            <a:extLst>
              <a:ext uri="{FF2B5EF4-FFF2-40B4-BE49-F238E27FC236}">
                <a16:creationId xmlns:a16="http://schemas.microsoft.com/office/drawing/2014/main" id="{B645EEA5-1512-4C65-8707-B6C7C874A6F0}"/>
              </a:ext>
            </a:extLst>
          </p:cNvPr>
          <p:cNvSpPr>
            <a:spLocks noGrp="1"/>
          </p:cNvSpPr>
          <p:nvPr>
            <p:ph idx="1"/>
          </p:nvPr>
        </p:nvSpPr>
        <p:spPr/>
        <p:txBody>
          <a:bodyPr/>
          <a:lstStyle/>
          <a:p>
            <a:r>
              <a:rPr lang="en-US" b="1" dirty="0">
                <a:solidFill>
                  <a:srgbClr val="0070C0"/>
                </a:solidFill>
              </a:rPr>
              <a:t>Candidate Key</a:t>
            </a:r>
          </a:p>
          <a:p>
            <a:pPr lvl="1"/>
            <a:r>
              <a:rPr lang="en-US" dirty="0"/>
              <a:t>Minimal set of attributes that uniquely identifies each occurrence of an entity type. </a:t>
            </a:r>
          </a:p>
          <a:p>
            <a:r>
              <a:rPr lang="en-US" b="1" dirty="0">
                <a:solidFill>
                  <a:srgbClr val="0070C0"/>
                </a:solidFill>
              </a:rPr>
              <a:t>Composite Key</a:t>
            </a:r>
          </a:p>
          <a:p>
            <a:pPr lvl="1"/>
            <a:r>
              <a:rPr lang="en-US" dirty="0"/>
              <a:t>A candidate key that consists of two or more attributes.</a:t>
            </a:r>
          </a:p>
          <a:p>
            <a:r>
              <a:rPr lang="en-US" b="1" dirty="0">
                <a:solidFill>
                  <a:srgbClr val="0070C0"/>
                </a:solidFill>
              </a:rPr>
              <a:t>Primary Key</a:t>
            </a:r>
          </a:p>
          <a:p>
            <a:pPr lvl="1"/>
            <a:r>
              <a:rPr lang="en-US" dirty="0"/>
              <a:t>Candidate key selected to uniquely identify each occurrence of an entity type. </a:t>
            </a:r>
          </a:p>
          <a:p>
            <a:endParaRPr lang="en-US" dirty="0"/>
          </a:p>
        </p:txBody>
      </p:sp>
      <p:sp>
        <p:nvSpPr>
          <p:cNvPr id="4" name="Date Placeholder 3">
            <a:extLst>
              <a:ext uri="{FF2B5EF4-FFF2-40B4-BE49-F238E27FC236}">
                <a16:creationId xmlns:a16="http://schemas.microsoft.com/office/drawing/2014/main" id="{F33F9723-4825-4B10-9E28-F3E6AF179785}"/>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4EA67629-B13A-4557-8A86-C565AC212E63}"/>
              </a:ext>
            </a:extLst>
          </p:cNvPr>
          <p:cNvSpPr>
            <a:spLocks noGrp="1"/>
          </p:cNvSpPr>
          <p:nvPr>
            <p:ph type="sldNum" sz="quarter" idx="12"/>
          </p:nvPr>
        </p:nvSpPr>
        <p:spPr/>
        <p:txBody>
          <a:bodyPr/>
          <a:lstStyle/>
          <a:p>
            <a:pPr>
              <a:defRPr/>
            </a:pPr>
            <a:fld id="{4AEEF2DB-3D68-4EFF-B92B-90C34555BE45}" type="slidenum">
              <a:rPr lang="en-US" smtClean="0"/>
              <a:pPr>
                <a:defRPr/>
              </a:pPr>
              <a:t>34</a:t>
            </a:fld>
            <a:endParaRPr lang="en-US" dirty="0"/>
          </a:p>
        </p:txBody>
      </p:sp>
      <p:sp>
        <p:nvSpPr>
          <p:cNvPr id="6" name="Footer Placeholder 5">
            <a:extLst>
              <a:ext uri="{FF2B5EF4-FFF2-40B4-BE49-F238E27FC236}">
                <a16:creationId xmlns:a16="http://schemas.microsoft.com/office/drawing/2014/main" id="{F50CDF96-F840-4828-A221-9A8B03EF8FD8}"/>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638723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55DA-B044-4059-BB35-C8D41C7A0A5C}"/>
              </a:ext>
            </a:extLst>
          </p:cNvPr>
          <p:cNvSpPr>
            <a:spLocks noGrp="1"/>
          </p:cNvSpPr>
          <p:nvPr>
            <p:ph type="title"/>
          </p:nvPr>
        </p:nvSpPr>
        <p:spPr/>
        <p:txBody>
          <a:bodyPr/>
          <a:lstStyle/>
          <a:p>
            <a:r>
              <a:rPr lang="en-US" dirty="0"/>
              <a:t>ER Diagram of </a:t>
            </a:r>
            <a:r>
              <a:rPr lang="en-US" dirty="0">
                <a:solidFill>
                  <a:srgbClr val="0070C0"/>
                </a:solidFill>
              </a:rPr>
              <a:t>Staff</a:t>
            </a:r>
            <a:r>
              <a:rPr lang="en-US" dirty="0"/>
              <a:t> and </a:t>
            </a:r>
            <a:r>
              <a:rPr lang="en-US" dirty="0">
                <a:solidFill>
                  <a:srgbClr val="0070C0"/>
                </a:solidFill>
              </a:rPr>
              <a:t>Branch</a:t>
            </a:r>
            <a:r>
              <a:rPr lang="en-US" dirty="0"/>
              <a:t> Entities and their Attributes</a:t>
            </a:r>
          </a:p>
        </p:txBody>
      </p:sp>
      <p:pic>
        <p:nvPicPr>
          <p:cNvPr id="7" name="Content Placeholder 6">
            <a:extLst>
              <a:ext uri="{FF2B5EF4-FFF2-40B4-BE49-F238E27FC236}">
                <a16:creationId xmlns:a16="http://schemas.microsoft.com/office/drawing/2014/main" id="{0E37D9F9-DED1-460A-A60A-9A7B2DD7ABBC}"/>
              </a:ext>
            </a:extLst>
          </p:cNvPr>
          <p:cNvPicPr>
            <a:picLocks noGrp="1" noChangeAspect="1"/>
          </p:cNvPicPr>
          <p:nvPr>
            <p:ph idx="1"/>
          </p:nvPr>
        </p:nvPicPr>
        <p:blipFill>
          <a:blip r:embed="rId2"/>
          <a:stretch>
            <a:fillRect/>
          </a:stretch>
        </p:blipFill>
        <p:spPr>
          <a:xfrm>
            <a:off x="628650" y="1856175"/>
            <a:ext cx="7886700" cy="4110850"/>
          </a:xfrm>
          <a:prstGeom prst="rect">
            <a:avLst/>
          </a:prstGeom>
        </p:spPr>
      </p:pic>
      <p:sp>
        <p:nvSpPr>
          <p:cNvPr id="4" name="Date Placeholder 3">
            <a:extLst>
              <a:ext uri="{FF2B5EF4-FFF2-40B4-BE49-F238E27FC236}">
                <a16:creationId xmlns:a16="http://schemas.microsoft.com/office/drawing/2014/main" id="{90634D7E-4A50-403B-8F77-D7FEC18081F9}"/>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A54E89B0-F11F-41C4-B735-DC1858724D0D}"/>
              </a:ext>
            </a:extLst>
          </p:cNvPr>
          <p:cNvSpPr>
            <a:spLocks noGrp="1"/>
          </p:cNvSpPr>
          <p:nvPr>
            <p:ph type="sldNum" sz="quarter" idx="12"/>
          </p:nvPr>
        </p:nvSpPr>
        <p:spPr/>
        <p:txBody>
          <a:bodyPr/>
          <a:lstStyle/>
          <a:p>
            <a:pPr>
              <a:defRPr/>
            </a:pPr>
            <a:fld id="{4AEEF2DB-3D68-4EFF-B92B-90C34555BE45}" type="slidenum">
              <a:rPr lang="en-US" smtClean="0"/>
              <a:pPr>
                <a:defRPr/>
              </a:pPr>
              <a:t>35</a:t>
            </a:fld>
            <a:endParaRPr lang="en-US" dirty="0"/>
          </a:p>
        </p:txBody>
      </p:sp>
      <p:sp>
        <p:nvSpPr>
          <p:cNvPr id="6" name="Footer Placeholder 5">
            <a:extLst>
              <a:ext uri="{FF2B5EF4-FFF2-40B4-BE49-F238E27FC236}">
                <a16:creationId xmlns:a16="http://schemas.microsoft.com/office/drawing/2014/main" id="{F5813895-F03C-431D-950C-F94AB322C472}"/>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471973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688D-1E75-4895-A8BA-C4BF878447D3}"/>
              </a:ext>
            </a:extLst>
          </p:cNvPr>
          <p:cNvSpPr>
            <a:spLocks noGrp="1"/>
          </p:cNvSpPr>
          <p:nvPr>
            <p:ph type="title"/>
          </p:nvPr>
        </p:nvSpPr>
        <p:spPr/>
        <p:txBody>
          <a:bodyPr/>
          <a:lstStyle/>
          <a:p>
            <a:r>
              <a:rPr lang="en-MY" dirty="0"/>
              <a:t>Practice 3 (Problem 1)</a:t>
            </a:r>
            <a:endParaRPr lang="en-US" dirty="0"/>
          </a:p>
        </p:txBody>
      </p:sp>
      <p:sp>
        <p:nvSpPr>
          <p:cNvPr id="3" name="Content Placeholder 2">
            <a:extLst>
              <a:ext uri="{FF2B5EF4-FFF2-40B4-BE49-F238E27FC236}">
                <a16:creationId xmlns:a16="http://schemas.microsoft.com/office/drawing/2014/main" id="{7C4DBCCF-F09E-4D67-B2E8-BA8D009F6734}"/>
              </a:ext>
            </a:extLst>
          </p:cNvPr>
          <p:cNvSpPr>
            <a:spLocks noGrp="1"/>
          </p:cNvSpPr>
          <p:nvPr>
            <p:ph idx="1"/>
          </p:nvPr>
        </p:nvSpPr>
        <p:spPr/>
        <p:txBody>
          <a:bodyPr/>
          <a:lstStyle/>
          <a:p>
            <a:r>
              <a:rPr lang="en-US" dirty="0"/>
              <a:t>Identify the primary key for each entity.</a:t>
            </a:r>
          </a:p>
          <a:p>
            <a:endParaRPr lang="en-US" dirty="0"/>
          </a:p>
        </p:txBody>
      </p:sp>
      <p:sp>
        <p:nvSpPr>
          <p:cNvPr id="4" name="Date Placeholder 3">
            <a:extLst>
              <a:ext uri="{FF2B5EF4-FFF2-40B4-BE49-F238E27FC236}">
                <a16:creationId xmlns:a16="http://schemas.microsoft.com/office/drawing/2014/main" id="{E3226063-48BD-42F4-96EE-D33EC1E5474F}"/>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6DE5D67C-C197-4517-BBD2-38F9A5CA42DA}"/>
              </a:ext>
            </a:extLst>
          </p:cNvPr>
          <p:cNvSpPr>
            <a:spLocks noGrp="1"/>
          </p:cNvSpPr>
          <p:nvPr>
            <p:ph type="sldNum" sz="quarter" idx="12"/>
          </p:nvPr>
        </p:nvSpPr>
        <p:spPr/>
        <p:txBody>
          <a:bodyPr/>
          <a:lstStyle/>
          <a:p>
            <a:pPr>
              <a:defRPr/>
            </a:pPr>
            <a:fld id="{4AEEF2DB-3D68-4EFF-B92B-90C34555BE45}" type="slidenum">
              <a:rPr lang="en-US" smtClean="0"/>
              <a:pPr>
                <a:defRPr/>
              </a:pPr>
              <a:t>36</a:t>
            </a:fld>
            <a:endParaRPr lang="en-US" dirty="0"/>
          </a:p>
        </p:txBody>
      </p:sp>
      <p:sp>
        <p:nvSpPr>
          <p:cNvPr id="6" name="Footer Placeholder 5">
            <a:extLst>
              <a:ext uri="{FF2B5EF4-FFF2-40B4-BE49-F238E27FC236}">
                <a16:creationId xmlns:a16="http://schemas.microsoft.com/office/drawing/2014/main" id="{5D532848-8575-498C-9DFA-A3ED01791A24}"/>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945630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0049-308B-4A80-BF12-A542ABE70BF4}"/>
              </a:ext>
            </a:extLst>
          </p:cNvPr>
          <p:cNvSpPr>
            <a:spLocks noGrp="1"/>
          </p:cNvSpPr>
          <p:nvPr>
            <p:ph type="title"/>
          </p:nvPr>
        </p:nvSpPr>
        <p:spPr/>
        <p:txBody>
          <a:bodyPr/>
          <a:lstStyle/>
          <a:p>
            <a:r>
              <a:rPr lang="en-MY" dirty="0"/>
              <a:t>Entity Type</a:t>
            </a:r>
            <a:endParaRPr lang="en-US" dirty="0"/>
          </a:p>
        </p:txBody>
      </p:sp>
      <p:sp>
        <p:nvSpPr>
          <p:cNvPr id="3" name="Content Placeholder 2">
            <a:extLst>
              <a:ext uri="{FF2B5EF4-FFF2-40B4-BE49-F238E27FC236}">
                <a16:creationId xmlns:a16="http://schemas.microsoft.com/office/drawing/2014/main" id="{D312FDF4-B82E-4EA5-9B96-AD2A76F68B37}"/>
              </a:ext>
            </a:extLst>
          </p:cNvPr>
          <p:cNvSpPr>
            <a:spLocks noGrp="1"/>
          </p:cNvSpPr>
          <p:nvPr>
            <p:ph idx="1"/>
          </p:nvPr>
        </p:nvSpPr>
        <p:spPr/>
        <p:txBody>
          <a:bodyPr/>
          <a:lstStyle/>
          <a:p>
            <a:r>
              <a:rPr lang="en-US" b="1" dirty="0">
                <a:solidFill>
                  <a:srgbClr val="0070C0"/>
                </a:solidFill>
              </a:rPr>
              <a:t>Strong Entity Type</a:t>
            </a:r>
          </a:p>
          <a:p>
            <a:pPr lvl="1"/>
            <a:r>
              <a:rPr lang="en-US" dirty="0"/>
              <a:t>Entity type that is not existence-dependent on some other entity type. </a:t>
            </a:r>
          </a:p>
          <a:p>
            <a:pPr lvl="1"/>
            <a:r>
              <a:rPr lang="en-US" dirty="0"/>
              <a:t>Characteristic:</a:t>
            </a:r>
          </a:p>
          <a:p>
            <a:pPr lvl="2"/>
            <a:r>
              <a:rPr lang="en-US" dirty="0"/>
              <a:t>Each entity occurrence  is uniquely identifiable using PK attribute of the entity type</a:t>
            </a:r>
          </a:p>
          <a:p>
            <a:r>
              <a:rPr lang="en-US" b="1" dirty="0">
                <a:solidFill>
                  <a:srgbClr val="0070C0"/>
                </a:solidFill>
              </a:rPr>
              <a:t>Weak Entity Type</a:t>
            </a:r>
          </a:p>
          <a:p>
            <a:pPr lvl="1"/>
            <a:r>
              <a:rPr lang="en-US" dirty="0"/>
              <a:t>Entity type that is existence-dependent on some other entity type. </a:t>
            </a:r>
          </a:p>
          <a:p>
            <a:pPr lvl="1"/>
            <a:r>
              <a:rPr lang="en-US" dirty="0"/>
              <a:t>Characteristic:</a:t>
            </a:r>
          </a:p>
          <a:p>
            <a:pPr lvl="2"/>
            <a:r>
              <a:rPr lang="en-US" dirty="0"/>
              <a:t>Each entity occurrence cannot be uniquely identified using attributes associated with the entity type</a:t>
            </a:r>
          </a:p>
          <a:p>
            <a:endParaRPr lang="en-US" dirty="0"/>
          </a:p>
        </p:txBody>
      </p:sp>
      <p:sp>
        <p:nvSpPr>
          <p:cNvPr id="4" name="Date Placeholder 3">
            <a:extLst>
              <a:ext uri="{FF2B5EF4-FFF2-40B4-BE49-F238E27FC236}">
                <a16:creationId xmlns:a16="http://schemas.microsoft.com/office/drawing/2014/main" id="{B594C34A-AA8A-45CA-8624-7321E50147BE}"/>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DE43C6D6-52A7-418B-A7A0-74CCE9FF857E}"/>
              </a:ext>
            </a:extLst>
          </p:cNvPr>
          <p:cNvSpPr>
            <a:spLocks noGrp="1"/>
          </p:cNvSpPr>
          <p:nvPr>
            <p:ph type="sldNum" sz="quarter" idx="12"/>
          </p:nvPr>
        </p:nvSpPr>
        <p:spPr/>
        <p:txBody>
          <a:bodyPr/>
          <a:lstStyle/>
          <a:p>
            <a:pPr>
              <a:defRPr/>
            </a:pPr>
            <a:fld id="{4AEEF2DB-3D68-4EFF-B92B-90C34555BE45}" type="slidenum">
              <a:rPr lang="en-US" smtClean="0"/>
              <a:pPr>
                <a:defRPr/>
              </a:pPr>
              <a:t>37</a:t>
            </a:fld>
            <a:endParaRPr lang="en-US" dirty="0"/>
          </a:p>
        </p:txBody>
      </p:sp>
      <p:sp>
        <p:nvSpPr>
          <p:cNvPr id="6" name="Footer Placeholder 5">
            <a:extLst>
              <a:ext uri="{FF2B5EF4-FFF2-40B4-BE49-F238E27FC236}">
                <a16:creationId xmlns:a16="http://schemas.microsoft.com/office/drawing/2014/main" id="{FD209040-B0C0-4058-AA6D-BE78FBB677FE}"/>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673611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F5D5-F4A7-4D5F-9D6E-D54BAAC2889C}"/>
              </a:ext>
            </a:extLst>
          </p:cNvPr>
          <p:cNvSpPr>
            <a:spLocks noGrp="1"/>
          </p:cNvSpPr>
          <p:nvPr>
            <p:ph type="title"/>
          </p:nvPr>
        </p:nvSpPr>
        <p:spPr/>
        <p:txBody>
          <a:bodyPr/>
          <a:lstStyle/>
          <a:p>
            <a:r>
              <a:rPr lang="en-MY" dirty="0"/>
              <a:t>Strong vs Weak Entity</a:t>
            </a:r>
            <a:endParaRPr lang="en-US" dirty="0"/>
          </a:p>
        </p:txBody>
      </p:sp>
      <p:pic>
        <p:nvPicPr>
          <p:cNvPr id="7" name="Content Placeholder 6">
            <a:extLst>
              <a:ext uri="{FF2B5EF4-FFF2-40B4-BE49-F238E27FC236}">
                <a16:creationId xmlns:a16="http://schemas.microsoft.com/office/drawing/2014/main" id="{515FB4E8-0C52-4E78-8751-0B2E7DB9A263}"/>
              </a:ext>
            </a:extLst>
          </p:cNvPr>
          <p:cNvPicPr>
            <a:picLocks noGrp="1" noChangeAspect="1"/>
          </p:cNvPicPr>
          <p:nvPr>
            <p:ph idx="1"/>
          </p:nvPr>
        </p:nvPicPr>
        <p:blipFill>
          <a:blip r:embed="rId2"/>
          <a:stretch>
            <a:fillRect/>
          </a:stretch>
        </p:blipFill>
        <p:spPr>
          <a:xfrm>
            <a:off x="990100" y="2082545"/>
            <a:ext cx="7163800" cy="3658111"/>
          </a:xfrm>
          <a:prstGeom prst="rect">
            <a:avLst/>
          </a:prstGeom>
        </p:spPr>
      </p:pic>
      <p:sp>
        <p:nvSpPr>
          <p:cNvPr id="4" name="Date Placeholder 3">
            <a:extLst>
              <a:ext uri="{FF2B5EF4-FFF2-40B4-BE49-F238E27FC236}">
                <a16:creationId xmlns:a16="http://schemas.microsoft.com/office/drawing/2014/main" id="{4CD0C98A-B485-463B-89F5-A886CD0B67EC}"/>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52F399CF-445F-4175-A3F9-EC69D6587267}"/>
              </a:ext>
            </a:extLst>
          </p:cNvPr>
          <p:cNvSpPr>
            <a:spLocks noGrp="1"/>
          </p:cNvSpPr>
          <p:nvPr>
            <p:ph type="sldNum" sz="quarter" idx="12"/>
          </p:nvPr>
        </p:nvSpPr>
        <p:spPr/>
        <p:txBody>
          <a:bodyPr/>
          <a:lstStyle/>
          <a:p>
            <a:pPr>
              <a:defRPr/>
            </a:pPr>
            <a:fld id="{4AEEF2DB-3D68-4EFF-B92B-90C34555BE45}" type="slidenum">
              <a:rPr lang="en-US" smtClean="0"/>
              <a:pPr>
                <a:defRPr/>
              </a:pPr>
              <a:t>38</a:t>
            </a:fld>
            <a:endParaRPr lang="en-US" dirty="0"/>
          </a:p>
        </p:txBody>
      </p:sp>
      <p:sp>
        <p:nvSpPr>
          <p:cNvPr id="6" name="Footer Placeholder 5">
            <a:extLst>
              <a:ext uri="{FF2B5EF4-FFF2-40B4-BE49-F238E27FC236}">
                <a16:creationId xmlns:a16="http://schemas.microsoft.com/office/drawing/2014/main" id="{2C61941A-8B9F-4F3D-95B8-FC5FB6895F95}"/>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954708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27C4-89B0-4E5A-8BC8-F5ED42C02CD3}"/>
              </a:ext>
            </a:extLst>
          </p:cNvPr>
          <p:cNvSpPr>
            <a:spLocks noGrp="1"/>
          </p:cNvSpPr>
          <p:nvPr>
            <p:ph type="title"/>
          </p:nvPr>
        </p:nvSpPr>
        <p:spPr/>
        <p:txBody>
          <a:bodyPr/>
          <a:lstStyle/>
          <a:p>
            <a:r>
              <a:rPr lang="en-MY" dirty="0"/>
              <a:t>Relationship with Attributes</a:t>
            </a:r>
            <a:endParaRPr lang="en-US" dirty="0"/>
          </a:p>
        </p:txBody>
      </p:sp>
      <p:pic>
        <p:nvPicPr>
          <p:cNvPr id="7" name="Content Placeholder 6">
            <a:extLst>
              <a:ext uri="{FF2B5EF4-FFF2-40B4-BE49-F238E27FC236}">
                <a16:creationId xmlns:a16="http://schemas.microsoft.com/office/drawing/2014/main" id="{79241A8A-23D9-4562-A25C-7E7D483008D9}"/>
              </a:ext>
            </a:extLst>
          </p:cNvPr>
          <p:cNvPicPr>
            <a:picLocks noGrp="1" noChangeAspect="1"/>
          </p:cNvPicPr>
          <p:nvPr>
            <p:ph idx="1"/>
          </p:nvPr>
        </p:nvPicPr>
        <p:blipFill>
          <a:blip r:embed="rId2"/>
          <a:stretch>
            <a:fillRect/>
          </a:stretch>
        </p:blipFill>
        <p:spPr>
          <a:xfrm>
            <a:off x="790047" y="1777702"/>
            <a:ext cx="7563906" cy="4267796"/>
          </a:xfrm>
          <a:prstGeom prst="rect">
            <a:avLst/>
          </a:prstGeom>
        </p:spPr>
      </p:pic>
      <p:sp>
        <p:nvSpPr>
          <p:cNvPr id="4" name="Date Placeholder 3">
            <a:extLst>
              <a:ext uri="{FF2B5EF4-FFF2-40B4-BE49-F238E27FC236}">
                <a16:creationId xmlns:a16="http://schemas.microsoft.com/office/drawing/2014/main" id="{7F95DEE1-C918-4057-B0B2-5C0D8C80416E}"/>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64DF6683-CC08-48BE-9F9D-E6D6D41E877C}"/>
              </a:ext>
            </a:extLst>
          </p:cNvPr>
          <p:cNvSpPr>
            <a:spLocks noGrp="1"/>
          </p:cNvSpPr>
          <p:nvPr>
            <p:ph type="sldNum" sz="quarter" idx="12"/>
          </p:nvPr>
        </p:nvSpPr>
        <p:spPr/>
        <p:txBody>
          <a:bodyPr/>
          <a:lstStyle/>
          <a:p>
            <a:pPr>
              <a:defRPr/>
            </a:pPr>
            <a:fld id="{4AEEF2DB-3D68-4EFF-B92B-90C34555BE45}" type="slidenum">
              <a:rPr lang="en-US" smtClean="0"/>
              <a:pPr>
                <a:defRPr/>
              </a:pPr>
              <a:t>39</a:t>
            </a:fld>
            <a:endParaRPr lang="en-US" dirty="0"/>
          </a:p>
        </p:txBody>
      </p:sp>
      <p:sp>
        <p:nvSpPr>
          <p:cNvPr id="6" name="Footer Placeholder 5">
            <a:extLst>
              <a:ext uri="{FF2B5EF4-FFF2-40B4-BE49-F238E27FC236}">
                <a16:creationId xmlns:a16="http://schemas.microsoft.com/office/drawing/2014/main" id="{A2830213-A484-457E-B28A-B13A94505EF5}"/>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5">
            <a:extLst>
              <a:ext uri="{FF2B5EF4-FFF2-40B4-BE49-F238E27FC236}">
                <a16:creationId xmlns:a16="http://schemas.microsoft.com/office/drawing/2014/main" id="{A996DBCB-2DBB-4653-B12B-A90AC1BD2C3B}"/>
              </a:ext>
            </a:extLst>
          </p:cNvPr>
          <p:cNvSpPr txBox="1">
            <a:spLocks noChangeArrowheads="1"/>
          </p:cNvSpPr>
          <p:nvPr/>
        </p:nvSpPr>
        <p:spPr bwMode="auto">
          <a:xfrm>
            <a:off x="951706" y="3911600"/>
            <a:ext cx="175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i="1" dirty="0">
                <a:solidFill>
                  <a:srgbClr val="FF0000"/>
                </a:solidFill>
                <a:latin typeface="+mn-lt"/>
                <a:ea typeface="ＭＳ Ｐゴシック" charset="-128"/>
                <a:cs typeface="Times New Roman" charset="0"/>
              </a:rPr>
              <a:t>When to have relationship with attributes?</a:t>
            </a:r>
          </a:p>
        </p:txBody>
      </p:sp>
    </p:spTree>
    <p:extLst>
      <p:ext uri="{BB962C8B-B14F-4D97-AF65-F5344CB8AC3E}">
        <p14:creationId xmlns:p14="http://schemas.microsoft.com/office/powerpoint/2010/main" val="163549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87EE-7EF4-45F1-9B9A-27E1C693AC84}"/>
              </a:ext>
            </a:extLst>
          </p:cNvPr>
          <p:cNvSpPr>
            <a:spLocks noGrp="1"/>
          </p:cNvSpPr>
          <p:nvPr>
            <p:ph type="title"/>
          </p:nvPr>
        </p:nvSpPr>
        <p:spPr/>
        <p:txBody>
          <a:bodyPr/>
          <a:lstStyle/>
          <a:p>
            <a:r>
              <a:rPr lang="en-US" dirty="0"/>
              <a:t>Goals of Entity Relationship Modeling</a:t>
            </a:r>
          </a:p>
        </p:txBody>
      </p:sp>
      <p:sp>
        <p:nvSpPr>
          <p:cNvPr id="3" name="Content Placeholder 2">
            <a:extLst>
              <a:ext uri="{FF2B5EF4-FFF2-40B4-BE49-F238E27FC236}">
                <a16:creationId xmlns:a16="http://schemas.microsoft.com/office/drawing/2014/main" id="{C1A96CDC-B391-439F-A765-F268B4E4CFB8}"/>
              </a:ext>
            </a:extLst>
          </p:cNvPr>
          <p:cNvSpPr>
            <a:spLocks noGrp="1"/>
          </p:cNvSpPr>
          <p:nvPr>
            <p:ph idx="1"/>
          </p:nvPr>
        </p:nvSpPr>
        <p:spPr/>
        <p:txBody>
          <a:bodyPr/>
          <a:lstStyle/>
          <a:p>
            <a:r>
              <a:rPr lang="en-US" dirty="0"/>
              <a:t>Capture </a:t>
            </a:r>
            <a:r>
              <a:rPr lang="en-US" b="1" i="1" dirty="0"/>
              <a:t>all</a:t>
            </a:r>
            <a:r>
              <a:rPr lang="en-US" dirty="0"/>
              <a:t> required information</a:t>
            </a:r>
          </a:p>
          <a:p>
            <a:r>
              <a:rPr lang="en-US" dirty="0"/>
              <a:t>Information appears </a:t>
            </a:r>
            <a:r>
              <a:rPr lang="en-US" b="1" i="1" dirty="0"/>
              <a:t>only once</a:t>
            </a:r>
          </a:p>
          <a:p>
            <a:r>
              <a:rPr lang="en-US" dirty="0"/>
              <a:t>Model </a:t>
            </a:r>
            <a:r>
              <a:rPr lang="en-US" b="1" i="1" dirty="0"/>
              <a:t>no</a:t>
            </a:r>
            <a:r>
              <a:rPr lang="en-US" dirty="0"/>
              <a:t> information that is derivable from other information already modelled</a:t>
            </a:r>
          </a:p>
          <a:p>
            <a:r>
              <a:rPr lang="en-US" dirty="0"/>
              <a:t>Information is in a predictable, logical place</a:t>
            </a:r>
          </a:p>
        </p:txBody>
      </p:sp>
      <p:sp>
        <p:nvSpPr>
          <p:cNvPr id="4" name="Date Placeholder 3">
            <a:extLst>
              <a:ext uri="{FF2B5EF4-FFF2-40B4-BE49-F238E27FC236}">
                <a16:creationId xmlns:a16="http://schemas.microsoft.com/office/drawing/2014/main" id="{87BFED1D-DEE4-42F9-A40D-146CF15BA56F}"/>
              </a:ext>
            </a:extLst>
          </p:cNvPr>
          <p:cNvSpPr>
            <a:spLocks noGrp="1"/>
          </p:cNvSpPr>
          <p:nvPr>
            <p:ph type="dt" sz="half" idx="10"/>
          </p:nvPr>
        </p:nvSpPr>
        <p:spPr/>
        <p:txBody>
          <a:bodyPr/>
          <a:lstStyle/>
          <a:p>
            <a:pPr>
              <a:defRPr/>
            </a:pPr>
            <a:fld id="{167EB13D-EC5A-4250-AECD-CA2403F06F06}" type="datetime5">
              <a:rPr lang="en-US" smtClean="0"/>
              <a:t>29-Sep-19</a:t>
            </a:fld>
            <a:endParaRPr lang="en-US"/>
          </a:p>
        </p:txBody>
      </p:sp>
      <p:sp>
        <p:nvSpPr>
          <p:cNvPr id="5" name="Slide Number Placeholder 4">
            <a:extLst>
              <a:ext uri="{FF2B5EF4-FFF2-40B4-BE49-F238E27FC236}">
                <a16:creationId xmlns:a16="http://schemas.microsoft.com/office/drawing/2014/main" id="{1C8406AD-E320-452E-A8FF-E1B84422A5E6}"/>
              </a:ext>
            </a:extLst>
          </p:cNvPr>
          <p:cNvSpPr>
            <a:spLocks noGrp="1"/>
          </p:cNvSpPr>
          <p:nvPr>
            <p:ph type="sldNum" sz="quarter" idx="12"/>
          </p:nvPr>
        </p:nvSpPr>
        <p:spPr/>
        <p:txBody>
          <a:bodyPr/>
          <a:lstStyle/>
          <a:p>
            <a:pPr>
              <a:defRPr/>
            </a:pPr>
            <a:fld id="{4AEEF2DB-3D68-4EFF-B92B-90C34555BE45}" type="slidenum">
              <a:rPr lang="en-US" smtClean="0"/>
              <a:pPr>
                <a:defRPr/>
              </a:pPr>
              <a:t>4</a:t>
            </a:fld>
            <a:endParaRPr lang="en-US" dirty="0"/>
          </a:p>
        </p:txBody>
      </p:sp>
      <p:sp>
        <p:nvSpPr>
          <p:cNvPr id="6" name="Footer Placeholder 5">
            <a:extLst>
              <a:ext uri="{FF2B5EF4-FFF2-40B4-BE49-F238E27FC236}">
                <a16:creationId xmlns:a16="http://schemas.microsoft.com/office/drawing/2014/main" id="{38ADF1ED-25F4-44DE-8840-33C9C4F0A8BB}"/>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76311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57744-374C-4878-B19B-0AEB186C0478}"/>
              </a:ext>
            </a:extLst>
          </p:cNvPr>
          <p:cNvSpPr/>
          <p:nvPr/>
        </p:nvSpPr>
        <p:spPr>
          <a:xfrm>
            <a:off x="628650" y="2451100"/>
            <a:ext cx="7886700" cy="17145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70B70-D24A-4823-8695-7A8848147756}"/>
              </a:ext>
            </a:extLst>
          </p:cNvPr>
          <p:cNvSpPr>
            <a:spLocks noGrp="1"/>
          </p:cNvSpPr>
          <p:nvPr>
            <p:ph type="title"/>
          </p:nvPr>
        </p:nvSpPr>
        <p:spPr/>
        <p:txBody>
          <a:bodyPr/>
          <a:lstStyle/>
          <a:p>
            <a:r>
              <a:rPr lang="en-MY" dirty="0"/>
              <a:t>Structural Constraints</a:t>
            </a:r>
            <a:endParaRPr lang="en-US" dirty="0"/>
          </a:p>
        </p:txBody>
      </p:sp>
      <p:sp>
        <p:nvSpPr>
          <p:cNvPr id="3" name="Content Placeholder 2">
            <a:extLst>
              <a:ext uri="{FF2B5EF4-FFF2-40B4-BE49-F238E27FC236}">
                <a16:creationId xmlns:a16="http://schemas.microsoft.com/office/drawing/2014/main" id="{9344AC48-5FFE-4A52-BB1B-80615E9B3179}"/>
              </a:ext>
            </a:extLst>
          </p:cNvPr>
          <p:cNvSpPr>
            <a:spLocks noGrp="1"/>
          </p:cNvSpPr>
          <p:nvPr>
            <p:ph idx="1"/>
          </p:nvPr>
        </p:nvSpPr>
        <p:spPr/>
        <p:txBody>
          <a:bodyPr/>
          <a:lstStyle/>
          <a:p>
            <a:r>
              <a:rPr lang="en-US" dirty="0"/>
              <a:t>Main type of constraint on relationships is called </a:t>
            </a:r>
            <a:r>
              <a:rPr lang="en-US" b="1" dirty="0">
                <a:solidFill>
                  <a:srgbClr val="0070C0"/>
                </a:solidFill>
              </a:rPr>
              <a:t>multiplicity</a:t>
            </a:r>
            <a:r>
              <a:rPr lang="en-US" dirty="0"/>
              <a:t>.</a:t>
            </a:r>
          </a:p>
          <a:p>
            <a:r>
              <a:rPr lang="en-US" b="1" u="sng" dirty="0">
                <a:solidFill>
                  <a:srgbClr val="0070C0"/>
                </a:solidFill>
              </a:rPr>
              <a:t>Multiplicity</a:t>
            </a:r>
            <a:r>
              <a:rPr lang="en-US" dirty="0"/>
              <a:t>: </a:t>
            </a:r>
            <a:r>
              <a:rPr lang="en-US" b="1" dirty="0">
                <a:solidFill>
                  <a:srgbClr val="0070C0"/>
                </a:solidFill>
              </a:rPr>
              <a:t>number (or range) of possible occurrences of an entity type that may relate to a single occurrence of an associated entity type through a particular relationship. </a:t>
            </a:r>
          </a:p>
          <a:p>
            <a:pPr lvl="1"/>
            <a:r>
              <a:rPr lang="en-US" dirty="0"/>
              <a:t>Constrains the way the entities are related in the relationship</a:t>
            </a:r>
          </a:p>
          <a:p>
            <a:pPr lvl="1"/>
            <a:r>
              <a:rPr lang="en-US" dirty="0"/>
              <a:t>Represents policies (called business rules) established by user or company. </a:t>
            </a:r>
          </a:p>
          <a:p>
            <a:endParaRPr lang="en-US" dirty="0"/>
          </a:p>
        </p:txBody>
      </p:sp>
      <p:sp>
        <p:nvSpPr>
          <p:cNvPr id="4" name="Date Placeholder 3">
            <a:extLst>
              <a:ext uri="{FF2B5EF4-FFF2-40B4-BE49-F238E27FC236}">
                <a16:creationId xmlns:a16="http://schemas.microsoft.com/office/drawing/2014/main" id="{25697EC7-1558-4CD5-B045-78765B89CBC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B8EBDC4-7350-4B7C-B93B-356637A209B7}"/>
              </a:ext>
            </a:extLst>
          </p:cNvPr>
          <p:cNvSpPr>
            <a:spLocks noGrp="1"/>
          </p:cNvSpPr>
          <p:nvPr>
            <p:ph type="sldNum" sz="quarter" idx="12"/>
          </p:nvPr>
        </p:nvSpPr>
        <p:spPr/>
        <p:txBody>
          <a:bodyPr/>
          <a:lstStyle/>
          <a:p>
            <a:pPr>
              <a:defRPr/>
            </a:pPr>
            <a:fld id="{4AEEF2DB-3D68-4EFF-B92B-90C34555BE45}" type="slidenum">
              <a:rPr lang="en-US" smtClean="0"/>
              <a:pPr>
                <a:defRPr/>
              </a:pPr>
              <a:t>40</a:t>
            </a:fld>
            <a:endParaRPr lang="en-US" dirty="0"/>
          </a:p>
        </p:txBody>
      </p:sp>
      <p:sp>
        <p:nvSpPr>
          <p:cNvPr id="6" name="Footer Placeholder 5">
            <a:extLst>
              <a:ext uri="{FF2B5EF4-FFF2-40B4-BE49-F238E27FC236}">
                <a16:creationId xmlns:a16="http://schemas.microsoft.com/office/drawing/2014/main" id="{091E3641-E4C9-4D97-A5C4-1D7C01FD3DB1}"/>
              </a:ext>
            </a:extLst>
          </p:cNvPr>
          <p:cNvSpPr>
            <a:spLocks noGrp="1"/>
          </p:cNvSpPr>
          <p:nvPr>
            <p:ph type="ftr" sz="quarter" idx="3"/>
          </p:nvPr>
        </p:nvSpPr>
        <p:spPr/>
        <p:txBody>
          <a:bodyPr/>
          <a:lstStyle/>
          <a:p>
            <a:pPr>
              <a:defRPr/>
            </a:pPr>
            <a:r>
              <a:rPr lang="en-US" dirty="0"/>
              <a:t>SCSD2523 Database - Entity Relationship Modeling</a:t>
            </a:r>
          </a:p>
        </p:txBody>
      </p:sp>
    </p:spTree>
    <p:extLst>
      <p:ext uri="{BB962C8B-B14F-4D97-AF65-F5344CB8AC3E}">
        <p14:creationId xmlns:p14="http://schemas.microsoft.com/office/powerpoint/2010/main" val="3115206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7365-0E98-4CF6-ABD6-EE9CDFAECE74}"/>
              </a:ext>
            </a:extLst>
          </p:cNvPr>
          <p:cNvSpPr>
            <a:spLocks noGrp="1"/>
          </p:cNvSpPr>
          <p:nvPr>
            <p:ph type="title"/>
          </p:nvPr>
        </p:nvSpPr>
        <p:spPr/>
        <p:txBody>
          <a:bodyPr/>
          <a:lstStyle/>
          <a:p>
            <a:r>
              <a:rPr lang="en-MY" dirty="0"/>
              <a:t>Structural Constraint (Binary Relationship)</a:t>
            </a:r>
            <a:endParaRPr lang="en-US" dirty="0"/>
          </a:p>
        </p:txBody>
      </p:sp>
      <p:sp>
        <p:nvSpPr>
          <p:cNvPr id="3" name="Content Placeholder 2">
            <a:extLst>
              <a:ext uri="{FF2B5EF4-FFF2-40B4-BE49-F238E27FC236}">
                <a16:creationId xmlns:a16="http://schemas.microsoft.com/office/drawing/2014/main" id="{68A03E8E-8DCD-4824-8EB7-D73A47786991}"/>
              </a:ext>
            </a:extLst>
          </p:cNvPr>
          <p:cNvSpPr>
            <a:spLocks noGrp="1"/>
          </p:cNvSpPr>
          <p:nvPr>
            <p:ph idx="1"/>
          </p:nvPr>
        </p:nvSpPr>
        <p:spPr/>
        <p:txBody>
          <a:bodyPr/>
          <a:lstStyle/>
          <a:p>
            <a:r>
              <a:rPr lang="en-US" b="1" dirty="0">
                <a:solidFill>
                  <a:srgbClr val="0070C0"/>
                </a:solidFill>
              </a:rPr>
              <a:t>Binary relationship </a:t>
            </a:r>
            <a:r>
              <a:rPr lang="en-US" dirty="0"/>
              <a:t>(i.e. the most common degree for relationships) is generally referred to as having a multiplicity of:</a:t>
            </a:r>
          </a:p>
          <a:p>
            <a:pPr lvl="1"/>
            <a:r>
              <a:rPr lang="en-US" b="1" dirty="0">
                <a:solidFill>
                  <a:srgbClr val="0070C0"/>
                </a:solidFill>
              </a:rPr>
              <a:t>one-to-one (1:1), or </a:t>
            </a:r>
          </a:p>
          <a:p>
            <a:pPr lvl="1"/>
            <a:r>
              <a:rPr lang="en-US" b="1" dirty="0">
                <a:solidFill>
                  <a:srgbClr val="0070C0"/>
                </a:solidFill>
              </a:rPr>
              <a:t>one-to-many (1:*), or</a:t>
            </a:r>
          </a:p>
          <a:p>
            <a:pPr lvl="1"/>
            <a:r>
              <a:rPr lang="en-US" b="1" dirty="0">
                <a:solidFill>
                  <a:srgbClr val="0070C0"/>
                </a:solidFill>
              </a:rPr>
              <a:t>many-to-many (*:*)</a:t>
            </a:r>
          </a:p>
          <a:p>
            <a:r>
              <a:rPr lang="en-US" dirty="0"/>
              <a:t>How to determine multiplicity:</a:t>
            </a:r>
          </a:p>
          <a:p>
            <a:pPr lvl="1"/>
            <a:r>
              <a:rPr lang="en-US" dirty="0"/>
              <a:t>Produce a semantic net with sample occurrences that can best represent the relationship of entities</a:t>
            </a:r>
          </a:p>
          <a:p>
            <a:pPr lvl="1"/>
            <a:r>
              <a:rPr lang="en-US" dirty="0"/>
              <a:t>Analyze the semantic net</a:t>
            </a:r>
          </a:p>
          <a:p>
            <a:endParaRPr lang="en-US" dirty="0"/>
          </a:p>
        </p:txBody>
      </p:sp>
      <p:sp>
        <p:nvSpPr>
          <p:cNvPr id="4" name="Date Placeholder 3">
            <a:extLst>
              <a:ext uri="{FF2B5EF4-FFF2-40B4-BE49-F238E27FC236}">
                <a16:creationId xmlns:a16="http://schemas.microsoft.com/office/drawing/2014/main" id="{355F6E79-1484-49F5-B06C-E6A405EBB0B5}"/>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2E480F07-87DA-45CC-A4DE-C8E80E115752}"/>
              </a:ext>
            </a:extLst>
          </p:cNvPr>
          <p:cNvSpPr>
            <a:spLocks noGrp="1"/>
          </p:cNvSpPr>
          <p:nvPr>
            <p:ph type="sldNum" sz="quarter" idx="12"/>
          </p:nvPr>
        </p:nvSpPr>
        <p:spPr/>
        <p:txBody>
          <a:bodyPr/>
          <a:lstStyle/>
          <a:p>
            <a:pPr>
              <a:defRPr/>
            </a:pPr>
            <a:fld id="{4AEEF2DB-3D68-4EFF-B92B-90C34555BE45}" type="slidenum">
              <a:rPr lang="en-US" smtClean="0"/>
              <a:pPr>
                <a:defRPr/>
              </a:pPr>
              <a:t>41</a:t>
            </a:fld>
            <a:endParaRPr lang="en-US" dirty="0"/>
          </a:p>
        </p:txBody>
      </p:sp>
      <p:sp>
        <p:nvSpPr>
          <p:cNvPr id="6" name="Footer Placeholder 5">
            <a:extLst>
              <a:ext uri="{FF2B5EF4-FFF2-40B4-BE49-F238E27FC236}">
                <a16:creationId xmlns:a16="http://schemas.microsoft.com/office/drawing/2014/main" id="{72262B3D-E5E5-4A47-818D-BF4A0710D36C}"/>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426883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5C25-3DD6-497B-A407-01BE8C96DE7F}"/>
              </a:ext>
            </a:extLst>
          </p:cNvPr>
          <p:cNvSpPr>
            <a:spLocks noGrp="1"/>
          </p:cNvSpPr>
          <p:nvPr>
            <p:ph type="title"/>
          </p:nvPr>
        </p:nvSpPr>
        <p:spPr/>
        <p:txBody>
          <a:bodyPr/>
          <a:lstStyle/>
          <a:p>
            <a:r>
              <a:rPr lang="en-US" dirty="0"/>
              <a:t>Semantic Net: Staff </a:t>
            </a:r>
            <a:r>
              <a:rPr lang="en-US" i="1" dirty="0">
                <a:solidFill>
                  <a:srgbClr val="0070C0"/>
                </a:solidFill>
              </a:rPr>
              <a:t>manages</a:t>
            </a:r>
            <a:r>
              <a:rPr lang="en-US" dirty="0"/>
              <a:t> Branch</a:t>
            </a:r>
          </a:p>
        </p:txBody>
      </p:sp>
      <p:pic>
        <p:nvPicPr>
          <p:cNvPr id="9" name="Content Placeholder 8">
            <a:extLst>
              <a:ext uri="{FF2B5EF4-FFF2-40B4-BE49-F238E27FC236}">
                <a16:creationId xmlns:a16="http://schemas.microsoft.com/office/drawing/2014/main" id="{B2D5C266-3E67-41C6-AA2E-4982EBBD4E34}"/>
              </a:ext>
            </a:extLst>
          </p:cNvPr>
          <p:cNvPicPr>
            <a:picLocks noGrp="1" noChangeAspect="1"/>
          </p:cNvPicPr>
          <p:nvPr>
            <p:ph idx="1"/>
          </p:nvPr>
        </p:nvPicPr>
        <p:blipFill>
          <a:blip r:embed="rId2"/>
          <a:stretch>
            <a:fillRect/>
          </a:stretch>
        </p:blipFill>
        <p:spPr>
          <a:xfrm>
            <a:off x="628650" y="1825625"/>
            <a:ext cx="7793507" cy="3716557"/>
          </a:xfrm>
          <a:prstGeom prst="rect">
            <a:avLst/>
          </a:prstGeom>
        </p:spPr>
      </p:pic>
      <p:sp>
        <p:nvSpPr>
          <p:cNvPr id="4" name="Date Placeholder 3">
            <a:extLst>
              <a:ext uri="{FF2B5EF4-FFF2-40B4-BE49-F238E27FC236}">
                <a16:creationId xmlns:a16="http://schemas.microsoft.com/office/drawing/2014/main" id="{DEFF84A2-674D-492E-94FD-B929EB91F7A5}"/>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354B8E4E-AAF6-41E8-A313-89D9AD786B80}"/>
              </a:ext>
            </a:extLst>
          </p:cNvPr>
          <p:cNvSpPr>
            <a:spLocks noGrp="1"/>
          </p:cNvSpPr>
          <p:nvPr>
            <p:ph type="sldNum" sz="quarter" idx="12"/>
          </p:nvPr>
        </p:nvSpPr>
        <p:spPr/>
        <p:txBody>
          <a:bodyPr/>
          <a:lstStyle/>
          <a:p>
            <a:pPr>
              <a:defRPr/>
            </a:pPr>
            <a:fld id="{4AEEF2DB-3D68-4EFF-B92B-90C34555BE45}" type="slidenum">
              <a:rPr lang="en-US" smtClean="0"/>
              <a:pPr>
                <a:defRPr/>
              </a:pPr>
              <a:t>42</a:t>
            </a:fld>
            <a:endParaRPr lang="en-US" dirty="0"/>
          </a:p>
        </p:txBody>
      </p:sp>
      <p:sp>
        <p:nvSpPr>
          <p:cNvPr id="6" name="Footer Placeholder 5">
            <a:extLst>
              <a:ext uri="{FF2B5EF4-FFF2-40B4-BE49-F238E27FC236}">
                <a16:creationId xmlns:a16="http://schemas.microsoft.com/office/drawing/2014/main" id="{D882D20D-8EEE-42D1-A90D-C87E3CC5F80B}"/>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312378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D848-1EF4-4291-A7C2-80439FEE4FB6}"/>
              </a:ext>
            </a:extLst>
          </p:cNvPr>
          <p:cNvSpPr>
            <a:spLocks noGrp="1"/>
          </p:cNvSpPr>
          <p:nvPr>
            <p:ph type="title"/>
          </p:nvPr>
        </p:nvSpPr>
        <p:spPr/>
        <p:txBody>
          <a:bodyPr/>
          <a:lstStyle/>
          <a:p>
            <a:r>
              <a:rPr lang="en-US" dirty="0"/>
              <a:t>ERD: Staff </a:t>
            </a:r>
            <a:r>
              <a:rPr lang="en-US" i="1" dirty="0">
                <a:solidFill>
                  <a:srgbClr val="0070C0"/>
                </a:solidFill>
              </a:rPr>
              <a:t>manages</a:t>
            </a:r>
            <a:r>
              <a:rPr lang="en-US" dirty="0"/>
              <a:t> Branch</a:t>
            </a:r>
          </a:p>
        </p:txBody>
      </p:sp>
      <p:pic>
        <p:nvPicPr>
          <p:cNvPr id="7" name="Content Placeholder 6">
            <a:extLst>
              <a:ext uri="{FF2B5EF4-FFF2-40B4-BE49-F238E27FC236}">
                <a16:creationId xmlns:a16="http://schemas.microsoft.com/office/drawing/2014/main" id="{618503EE-4730-43B4-9A44-495578667725}"/>
              </a:ext>
            </a:extLst>
          </p:cNvPr>
          <p:cNvPicPr>
            <a:picLocks noGrp="1" noChangeAspect="1"/>
          </p:cNvPicPr>
          <p:nvPr>
            <p:ph idx="1"/>
          </p:nvPr>
        </p:nvPicPr>
        <p:blipFill>
          <a:blip r:embed="rId2"/>
          <a:stretch>
            <a:fillRect/>
          </a:stretch>
        </p:blipFill>
        <p:spPr>
          <a:xfrm>
            <a:off x="782705" y="1675057"/>
            <a:ext cx="7578589" cy="3574806"/>
          </a:xfrm>
          <a:prstGeom prst="rect">
            <a:avLst/>
          </a:prstGeom>
        </p:spPr>
      </p:pic>
      <p:sp>
        <p:nvSpPr>
          <p:cNvPr id="4" name="Date Placeholder 3">
            <a:extLst>
              <a:ext uri="{FF2B5EF4-FFF2-40B4-BE49-F238E27FC236}">
                <a16:creationId xmlns:a16="http://schemas.microsoft.com/office/drawing/2014/main" id="{01C14F21-CED3-4EC8-AB4B-8A288F5C1678}"/>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447F1EB5-1CDF-4A32-8E68-CAE9831CD94A}"/>
              </a:ext>
            </a:extLst>
          </p:cNvPr>
          <p:cNvSpPr>
            <a:spLocks noGrp="1"/>
          </p:cNvSpPr>
          <p:nvPr>
            <p:ph type="sldNum" sz="quarter" idx="12"/>
          </p:nvPr>
        </p:nvSpPr>
        <p:spPr/>
        <p:txBody>
          <a:bodyPr/>
          <a:lstStyle/>
          <a:p>
            <a:pPr>
              <a:defRPr/>
            </a:pPr>
            <a:fld id="{4AEEF2DB-3D68-4EFF-B92B-90C34555BE45}" type="slidenum">
              <a:rPr lang="en-US" smtClean="0"/>
              <a:pPr>
                <a:defRPr/>
              </a:pPr>
              <a:t>43</a:t>
            </a:fld>
            <a:endParaRPr lang="en-US" dirty="0"/>
          </a:p>
        </p:txBody>
      </p:sp>
      <p:sp>
        <p:nvSpPr>
          <p:cNvPr id="6" name="Footer Placeholder 5">
            <a:extLst>
              <a:ext uri="{FF2B5EF4-FFF2-40B4-BE49-F238E27FC236}">
                <a16:creationId xmlns:a16="http://schemas.microsoft.com/office/drawing/2014/main" id="{D5547339-039A-40F6-9CC1-FCB589241369}"/>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4">
            <a:extLst>
              <a:ext uri="{FF2B5EF4-FFF2-40B4-BE49-F238E27FC236}">
                <a16:creationId xmlns:a16="http://schemas.microsoft.com/office/drawing/2014/main" id="{01E6F740-0B66-4A17-8F69-332E6F8B5C43}"/>
              </a:ext>
            </a:extLst>
          </p:cNvPr>
          <p:cNvSpPr txBox="1">
            <a:spLocks noChangeArrowheads="1"/>
          </p:cNvSpPr>
          <p:nvPr/>
        </p:nvSpPr>
        <p:spPr bwMode="auto">
          <a:xfrm>
            <a:off x="495300" y="5373932"/>
            <a:ext cx="8216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000" b="1" i="1" dirty="0">
                <a:solidFill>
                  <a:srgbClr val="FF0000"/>
                </a:solidFill>
                <a:latin typeface="+mn-lt"/>
                <a:ea typeface="ＭＳ Ｐゴシック" charset="-128"/>
                <a:cs typeface="Times New Roman" charset="0"/>
              </a:rPr>
              <a:t>Multiplicity of Manages relationship is one-to-one (1:1) </a:t>
            </a:r>
            <a:r>
              <a:rPr lang="en-US" altLang="en-US" sz="2000" b="1" i="1" dirty="0">
                <a:solidFill>
                  <a:srgbClr val="FF0000"/>
                </a:solidFill>
                <a:latin typeface="+mn-lt"/>
                <a:ea typeface="ＭＳ Ｐゴシック" charset="-128"/>
                <a:cs typeface="Times New Roman" charset="0"/>
                <a:sym typeface="Wingdings" charset="2"/>
              </a:rPr>
              <a:t> shown through </a:t>
            </a:r>
            <a:r>
              <a:rPr lang="en-US" altLang="en-US" sz="2000" b="1" i="1" dirty="0">
                <a:solidFill>
                  <a:srgbClr val="FF0000"/>
                </a:solidFill>
                <a:latin typeface="+mn-lt"/>
                <a:ea typeface="ＭＳ Ｐゴシック" charset="-128"/>
                <a:cs typeface="Times New Roman" charset="0"/>
              </a:rPr>
              <a:t>the maximum range value on the multiplicities at both ends of relationship   </a:t>
            </a:r>
          </a:p>
        </p:txBody>
      </p:sp>
      <p:cxnSp>
        <p:nvCxnSpPr>
          <p:cNvPr id="9" name="Straight Arrow Connector 8">
            <a:extLst>
              <a:ext uri="{FF2B5EF4-FFF2-40B4-BE49-F238E27FC236}">
                <a16:creationId xmlns:a16="http://schemas.microsoft.com/office/drawing/2014/main" id="{EABE0B76-3800-40FF-82E3-4FC2D6F489AE}"/>
              </a:ext>
            </a:extLst>
          </p:cNvPr>
          <p:cNvCxnSpPr>
            <a:cxnSpLocks noChangeShapeType="1"/>
          </p:cNvCxnSpPr>
          <p:nvPr/>
        </p:nvCxnSpPr>
        <p:spPr bwMode="auto">
          <a:xfrm rot="5400000" flipH="1" flipV="1">
            <a:off x="2209800" y="4192832"/>
            <a:ext cx="1600200" cy="76200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8">
            <a:extLst>
              <a:ext uri="{FF2B5EF4-FFF2-40B4-BE49-F238E27FC236}">
                <a16:creationId xmlns:a16="http://schemas.microsoft.com/office/drawing/2014/main" id="{ABA15252-9CDB-47B5-A547-A4662887EA13}"/>
              </a:ext>
            </a:extLst>
          </p:cNvPr>
          <p:cNvCxnSpPr>
            <a:cxnSpLocks noChangeShapeType="1"/>
          </p:cNvCxnSpPr>
          <p:nvPr/>
        </p:nvCxnSpPr>
        <p:spPr bwMode="auto">
          <a:xfrm rot="16200000" flipV="1">
            <a:off x="5410200" y="4345232"/>
            <a:ext cx="1524000" cy="38100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57767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D31E-E731-4BF4-BAA4-251487E67D74}"/>
              </a:ext>
            </a:extLst>
          </p:cNvPr>
          <p:cNvSpPr>
            <a:spLocks noGrp="1"/>
          </p:cNvSpPr>
          <p:nvPr>
            <p:ph type="title"/>
          </p:nvPr>
        </p:nvSpPr>
        <p:spPr>
          <a:xfrm>
            <a:off x="628650" y="582613"/>
            <a:ext cx="8058150" cy="927100"/>
          </a:xfrm>
        </p:spPr>
        <p:txBody>
          <a:bodyPr/>
          <a:lstStyle/>
          <a:p>
            <a:r>
              <a:rPr lang="en-US" dirty="0"/>
              <a:t>Semantic Net: Staff </a:t>
            </a:r>
            <a:r>
              <a:rPr lang="en-US" i="1" dirty="0">
                <a:solidFill>
                  <a:srgbClr val="0070C0"/>
                </a:solidFill>
              </a:rPr>
              <a:t>oversees</a:t>
            </a:r>
            <a:r>
              <a:rPr lang="en-US" dirty="0"/>
              <a:t> PropertyForRent</a:t>
            </a:r>
          </a:p>
        </p:txBody>
      </p:sp>
      <p:pic>
        <p:nvPicPr>
          <p:cNvPr id="7" name="Content Placeholder 6">
            <a:extLst>
              <a:ext uri="{FF2B5EF4-FFF2-40B4-BE49-F238E27FC236}">
                <a16:creationId xmlns:a16="http://schemas.microsoft.com/office/drawing/2014/main" id="{D4F5AA7C-235D-4532-92FD-40F7190B0640}"/>
              </a:ext>
            </a:extLst>
          </p:cNvPr>
          <p:cNvPicPr>
            <a:picLocks noGrp="1" noChangeAspect="1"/>
          </p:cNvPicPr>
          <p:nvPr>
            <p:ph idx="1"/>
          </p:nvPr>
        </p:nvPicPr>
        <p:blipFill>
          <a:blip r:embed="rId2"/>
          <a:stretch>
            <a:fillRect/>
          </a:stretch>
        </p:blipFill>
        <p:spPr>
          <a:xfrm>
            <a:off x="786044" y="1825625"/>
            <a:ext cx="7571912" cy="3807528"/>
          </a:xfrm>
          <a:prstGeom prst="rect">
            <a:avLst/>
          </a:prstGeom>
        </p:spPr>
      </p:pic>
      <p:sp>
        <p:nvSpPr>
          <p:cNvPr id="4" name="Date Placeholder 3">
            <a:extLst>
              <a:ext uri="{FF2B5EF4-FFF2-40B4-BE49-F238E27FC236}">
                <a16:creationId xmlns:a16="http://schemas.microsoft.com/office/drawing/2014/main" id="{03125683-A8EC-41E3-BBC1-C2C4107D3492}"/>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0B49196A-B635-4ADB-9B42-45F43456480B}"/>
              </a:ext>
            </a:extLst>
          </p:cNvPr>
          <p:cNvSpPr>
            <a:spLocks noGrp="1"/>
          </p:cNvSpPr>
          <p:nvPr>
            <p:ph type="sldNum" sz="quarter" idx="12"/>
          </p:nvPr>
        </p:nvSpPr>
        <p:spPr/>
        <p:txBody>
          <a:bodyPr/>
          <a:lstStyle/>
          <a:p>
            <a:pPr>
              <a:defRPr/>
            </a:pPr>
            <a:fld id="{4AEEF2DB-3D68-4EFF-B92B-90C34555BE45}" type="slidenum">
              <a:rPr lang="en-US" smtClean="0"/>
              <a:pPr>
                <a:defRPr/>
              </a:pPr>
              <a:t>44</a:t>
            </a:fld>
            <a:endParaRPr lang="en-US" dirty="0"/>
          </a:p>
        </p:txBody>
      </p:sp>
      <p:sp>
        <p:nvSpPr>
          <p:cNvPr id="6" name="Footer Placeholder 5">
            <a:extLst>
              <a:ext uri="{FF2B5EF4-FFF2-40B4-BE49-F238E27FC236}">
                <a16:creationId xmlns:a16="http://schemas.microsoft.com/office/drawing/2014/main" id="{6BABE642-DD39-411C-8031-75689D1D1D09}"/>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24940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1796-5EE2-4DB0-9467-5F70E529B855}"/>
              </a:ext>
            </a:extLst>
          </p:cNvPr>
          <p:cNvSpPr>
            <a:spLocks noGrp="1"/>
          </p:cNvSpPr>
          <p:nvPr>
            <p:ph type="title"/>
          </p:nvPr>
        </p:nvSpPr>
        <p:spPr/>
        <p:txBody>
          <a:bodyPr/>
          <a:lstStyle/>
          <a:p>
            <a:r>
              <a:rPr lang="en-MY" dirty="0"/>
              <a:t>ERD: </a:t>
            </a:r>
            <a:r>
              <a:rPr lang="en-US" dirty="0"/>
              <a:t>Staff </a:t>
            </a:r>
            <a:r>
              <a:rPr lang="en-US" i="1" dirty="0">
                <a:solidFill>
                  <a:srgbClr val="0070C0"/>
                </a:solidFill>
              </a:rPr>
              <a:t>oversees</a:t>
            </a:r>
            <a:r>
              <a:rPr lang="en-US" dirty="0"/>
              <a:t> PropertyForRent</a:t>
            </a:r>
          </a:p>
        </p:txBody>
      </p:sp>
      <p:pic>
        <p:nvPicPr>
          <p:cNvPr id="7" name="Content Placeholder 6">
            <a:extLst>
              <a:ext uri="{FF2B5EF4-FFF2-40B4-BE49-F238E27FC236}">
                <a16:creationId xmlns:a16="http://schemas.microsoft.com/office/drawing/2014/main" id="{5681B8D1-DC52-4AF4-99E7-326DDC590B29}"/>
              </a:ext>
            </a:extLst>
          </p:cNvPr>
          <p:cNvPicPr>
            <a:picLocks noGrp="1" noChangeAspect="1"/>
          </p:cNvPicPr>
          <p:nvPr>
            <p:ph idx="1"/>
          </p:nvPr>
        </p:nvPicPr>
        <p:blipFill>
          <a:blip r:embed="rId2"/>
          <a:stretch>
            <a:fillRect/>
          </a:stretch>
        </p:blipFill>
        <p:spPr>
          <a:xfrm>
            <a:off x="732889" y="2082545"/>
            <a:ext cx="7678222" cy="3658111"/>
          </a:xfrm>
          <a:prstGeom prst="rect">
            <a:avLst/>
          </a:prstGeom>
        </p:spPr>
      </p:pic>
      <p:sp>
        <p:nvSpPr>
          <p:cNvPr id="4" name="Date Placeholder 3">
            <a:extLst>
              <a:ext uri="{FF2B5EF4-FFF2-40B4-BE49-F238E27FC236}">
                <a16:creationId xmlns:a16="http://schemas.microsoft.com/office/drawing/2014/main" id="{5F3A8074-6B72-4BC3-AE8E-1BE7CBC3C21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4C3F30EE-853C-4961-9C3E-B7577D93F382}"/>
              </a:ext>
            </a:extLst>
          </p:cNvPr>
          <p:cNvSpPr>
            <a:spLocks noGrp="1"/>
          </p:cNvSpPr>
          <p:nvPr>
            <p:ph type="sldNum" sz="quarter" idx="12"/>
          </p:nvPr>
        </p:nvSpPr>
        <p:spPr/>
        <p:txBody>
          <a:bodyPr/>
          <a:lstStyle/>
          <a:p>
            <a:pPr>
              <a:defRPr/>
            </a:pPr>
            <a:fld id="{4AEEF2DB-3D68-4EFF-B92B-90C34555BE45}" type="slidenum">
              <a:rPr lang="en-US" smtClean="0"/>
              <a:pPr>
                <a:defRPr/>
              </a:pPr>
              <a:t>45</a:t>
            </a:fld>
            <a:endParaRPr lang="en-US" dirty="0"/>
          </a:p>
        </p:txBody>
      </p:sp>
      <p:sp>
        <p:nvSpPr>
          <p:cNvPr id="6" name="Footer Placeholder 5">
            <a:extLst>
              <a:ext uri="{FF2B5EF4-FFF2-40B4-BE49-F238E27FC236}">
                <a16:creationId xmlns:a16="http://schemas.microsoft.com/office/drawing/2014/main" id="{4E5BC38B-6024-4626-B5B8-D256A834953A}"/>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4">
            <a:extLst>
              <a:ext uri="{FF2B5EF4-FFF2-40B4-BE49-F238E27FC236}">
                <a16:creationId xmlns:a16="http://schemas.microsoft.com/office/drawing/2014/main" id="{ADA15248-6DBF-45DF-A88B-791F58B03178}"/>
              </a:ext>
            </a:extLst>
          </p:cNvPr>
          <p:cNvSpPr txBox="1">
            <a:spLocks noChangeArrowheads="1"/>
          </p:cNvSpPr>
          <p:nvPr/>
        </p:nvSpPr>
        <p:spPr bwMode="auto">
          <a:xfrm>
            <a:off x="2209800" y="5715000"/>
            <a:ext cx="5800725"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i="1">
                <a:solidFill>
                  <a:srgbClr val="FF0000"/>
                </a:solidFill>
                <a:latin typeface="+mn-lt"/>
                <a:ea typeface="ＭＳ Ｐゴシック" charset="-128"/>
                <a:cs typeface="Times New Roman" charset="0"/>
              </a:rPr>
              <a:t>Oversees is a one-to-many (1:*) relationship</a:t>
            </a:r>
          </a:p>
        </p:txBody>
      </p:sp>
    </p:spTree>
    <p:extLst>
      <p:ext uri="{BB962C8B-B14F-4D97-AF65-F5344CB8AC3E}">
        <p14:creationId xmlns:p14="http://schemas.microsoft.com/office/powerpoint/2010/main" val="2215311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7EB9-B5E1-4C01-A31D-34704EBC87A6}"/>
              </a:ext>
            </a:extLst>
          </p:cNvPr>
          <p:cNvSpPr>
            <a:spLocks noGrp="1"/>
          </p:cNvSpPr>
          <p:nvPr>
            <p:ph type="title"/>
          </p:nvPr>
        </p:nvSpPr>
        <p:spPr>
          <a:xfrm>
            <a:off x="628650" y="582613"/>
            <a:ext cx="7886700" cy="927100"/>
          </a:xfrm>
        </p:spPr>
        <p:txBody>
          <a:bodyPr/>
          <a:lstStyle/>
          <a:p>
            <a:r>
              <a:rPr lang="en-US" dirty="0"/>
              <a:t>Semantic Net: Newspaper </a:t>
            </a:r>
            <a:r>
              <a:rPr lang="en-US" i="1" dirty="0">
                <a:solidFill>
                  <a:srgbClr val="0070C0"/>
                </a:solidFill>
              </a:rPr>
              <a:t>Advertises</a:t>
            </a:r>
            <a:r>
              <a:rPr lang="en-US" dirty="0"/>
              <a:t> PropertyForRent</a:t>
            </a:r>
          </a:p>
        </p:txBody>
      </p:sp>
      <p:pic>
        <p:nvPicPr>
          <p:cNvPr id="7" name="Content Placeholder 6">
            <a:extLst>
              <a:ext uri="{FF2B5EF4-FFF2-40B4-BE49-F238E27FC236}">
                <a16:creationId xmlns:a16="http://schemas.microsoft.com/office/drawing/2014/main" id="{BA8954D1-0EAE-44B9-AF23-C190E74AED5A}"/>
              </a:ext>
            </a:extLst>
          </p:cNvPr>
          <p:cNvPicPr>
            <a:picLocks noGrp="1" noChangeAspect="1"/>
          </p:cNvPicPr>
          <p:nvPr>
            <p:ph idx="1"/>
          </p:nvPr>
        </p:nvPicPr>
        <p:blipFill>
          <a:blip r:embed="rId2"/>
          <a:stretch>
            <a:fillRect/>
          </a:stretch>
        </p:blipFill>
        <p:spPr>
          <a:xfrm>
            <a:off x="1023442" y="1787229"/>
            <a:ext cx="7097115" cy="4248743"/>
          </a:xfrm>
          <a:prstGeom prst="rect">
            <a:avLst/>
          </a:prstGeom>
        </p:spPr>
      </p:pic>
      <p:sp>
        <p:nvSpPr>
          <p:cNvPr id="4" name="Date Placeholder 3">
            <a:extLst>
              <a:ext uri="{FF2B5EF4-FFF2-40B4-BE49-F238E27FC236}">
                <a16:creationId xmlns:a16="http://schemas.microsoft.com/office/drawing/2014/main" id="{6D77EF2C-53DD-4E1F-9DE2-6DA6C6C68E76}"/>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FD0E60E1-EDA0-4B08-AAE7-CA6368F387A4}"/>
              </a:ext>
            </a:extLst>
          </p:cNvPr>
          <p:cNvSpPr>
            <a:spLocks noGrp="1"/>
          </p:cNvSpPr>
          <p:nvPr>
            <p:ph type="sldNum" sz="quarter" idx="12"/>
          </p:nvPr>
        </p:nvSpPr>
        <p:spPr/>
        <p:txBody>
          <a:bodyPr/>
          <a:lstStyle/>
          <a:p>
            <a:pPr>
              <a:defRPr/>
            </a:pPr>
            <a:fld id="{4AEEF2DB-3D68-4EFF-B92B-90C34555BE45}" type="slidenum">
              <a:rPr lang="en-US" smtClean="0"/>
              <a:pPr>
                <a:defRPr/>
              </a:pPr>
              <a:t>46</a:t>
            </a:fld>
            <a:endParaRPr lang="en-US" dirty="0"/>
          </a:p>
        </p:txBody>
      </p:sp>
      <p:sp>
        <p:nvSpPr>
          <p:cNvPr id="6" name="Footer Placeholder 5">
            <a:extLst>
              <a:ext uri="{FF2B5EF4-FFF2-40B4-BE49-F238E27FC236}">
                <a16:creationId xmlns:a16="http://schemas.microsoft.com/office/drawing/2014/main" id="{AEBFE2B9-CCA9-4CC1-A7A2-1C1E47AFEE88}"/>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540078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BE74-F44E-4E88-B32C-FAB28E26F5F1}"/>
              </a:ext>
            </a:extLst>
          </p:cNvPr>
          <p:cNvSpPr>
            <a:spLocks noGrp="1"/>
          </p:cNvSpPr>
          <p:nvPr>
            <p:ph type="title"/>
          </p:nvPr>
        </p:nvSpPr>
        <p:spPr>
          <a:xfrm>
            <a:off x="628650" y="582613"/>
            <a:ext cx="8020050" cy="927100"/>
          </a:xfrm>
        </p:spPr>
        <p:txBody>
          <a:bodyPr/>
          <a:lstStyle/>
          <a:p>
            <a:r>
              <a:rPr lang="en-MY" dirty="0"/>
              <a:t>ERD: </a:t>
            </a:r>
            <a:r>
              <a:rPr lang="en-US" dirty="0"/>
              <a:t>Newspaper </a:t>
            </a:r>
            <a:r>
              <a:rPr lang="en-US" i="1" dirty="0">
                <a:solidFill>
                  <a:srgbClr val="0070C0"/>
                </a:solidFill>
              </a:rPr>
              <a:t>Advertises</a:t>
            </a:r>
            <a:r>
              <a:rPr lang="en-US" dirty="0"/>
              <a:t> PropertyForRent</a:t>
            </a:r>
          </a:p>
        </p:txBody>
      </p:sp>
      <p:pic>
        <p:nvPicPr>
          <p:cNvPr id="7" name="Content Placeholder 6">
            <a:extLst>
              <a:ext uri="{FF2B5EF4-FFF2-40B4-BE49-F238E27FC236}">
                <a16:creationId xmlns:a16="http://schemas.microsoft.com/office/drawing/2014/main" id="{DDCFD350-04FB-4113-8A14-BA1600CF9CA6}"/>
              </a:ext>
            </a:extLst>
          </p:cNvPr>
          <p:cNvPicPr>
            <a:picLocks noGrp="1" noChangeAspect="1"/>
          </p:cNvPicPr>
          <p:nvPr>
            <p:ph idx="1"/>
          </p:nvPr>
        </p:nvPicPr>
        <p:blipFill>
          <a:blip r:embed="rId2"/>
          <a:stretch>
            <a:fillRect/>
          </a:stretch>
        </p:blipFill>
        <p:spPr>
          <a:xfrm>
            <a:off x="1022230" y="1647824"/>
            <a:ext cx="7099539" cy="3317875"/>
          </a:xfrm>
          <a:prstGeom prst="rect">
            <a:avLst/>
          </a:prstGeom>
        </p:spPr>
      </p:pic>
      <p:sp>
        <p:nvSpPr>
          <p:cNvPr id="4" name="Date Placeholder 3">
            <a:extLst>
              <a:ext uri="{FF2B5EF4-FFF2-40B4-BE49-F238E27FC236}">
                <a16:creationId xmlns:a16="http://schemas.microsoft.com/office/drawing/2014/main" id="{BCF40147-F1B7-4782-B22A-C8C475ECB184}"/>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C79179E4-996C-453B-9FE9-0EE11E51AAEE}"/>
              </a:ext>
            </a:extLst>
          </p:cNvPr>
          <p:cNvSpPr>
            <a:spLocks noGrp="1"/>
          </p:cNvSpPr>
          <p:nvPr>
            <p:ph type="sldNum" sz="quarter" idx="12"/>
          </p:nvPr>
        </p:nvSpPr>
        <p:spPr/>
        <p:txBody>
          <a:bodyPr/>
          <a:lstStyle/>
          <a:p>
            <a:pPr>
              <a:defRPr/>
            </a:pPr>
            <a:fld id="{4AEEF2DB-3D68-4EFF-B92B-90C34555BE45}" type="slidenum">
              <a:rPr lang="en-US" smtClean="0"/>
              <a:pPr>
                <a:defRPr/>
              </a:pPr>
              <a:t>47</a:t>
            </a:fld>
            <a:endParaRPr lang="en-US" dirty="0"/>
          </a:p>
        </p:txBody>
      </p:sp>
      <p:sp>
        <p:nvSpPr>
          <p:cNvPr id="6" name="Footer Placeholder 5">
            <a:extLst>
              <a:ext uri="{FF2B5EF4-FFF2-40B4-BE49-F238E27FC236}">
                <a16:creationId xmlns:a16="http://schemas.microsoft.com/office/drawing/2014/main" id="{0C5C90C6-8EE9-4BC0-89A4-0B6632D410FA}"/>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8" name="TextBox 4">
            <a:extLst>
              <a:ext uri="{FF2B5EF4-FFF2-40B4-BE49-F238E27FC236}">
                <a16:creationId xmlns:a16="http://schemas.microsoft.com/office/drawing/2014/main" id="{D03C9948-C302-492E-BF01-B2B01C92C0A2}"/>
              </a:ext>
            </a:extLst>
          </p:cNvPr>
          <p:cNvSpPr txBox="1">
            <a:spLocks noChangeArrowheads="1"/>
          </p:cNvSpPr>
          <p:nvPr/>
        </p:nvSpPr>
        <p:spPr bwMode="auto">
          <a:xfrm>
            <a:off x="1514475" y="5210176"/>
            <a:ext cx="62484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i="1">
                <a:solidFill>
                  <a:srgbClr val="FF0000"/>
                </a:solidFill>
                <a:latin typeface="+mn-lt"/>
                <a:ea typeface="ＭＳ Ｐゴシック" charset="-128"/>
                <a:cs typeface="Times New Roman" charset="0"/>
              </a:rPr>
              <a:t>Advertises is a many-to-many (*:*) relationship</a:t>
            </a:r>
          </a:p>
        </p:txBody>
      </p:sp>
    </p:spTree>
    <p:extLst>
      <p:ext uri="{BB962C8B-B14F-4D97-AF65-F5344CB8AC3E}">
        <p14:creationId xmlns:p14="http://schemas.microsoft.com/office/powerpoint/2010/main" val="2148674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D17E-39B6-4D76-9B60-A900604F2DE9}"/>
              </a:ext>
            </a:extLst>
          </p:cNvPr>
          <p:cNvSpPr>
            <a:spLocks noGrp="1"/>
          </p:cNvSpPr>
          <p:nvPr>
            <p:ph type="title"/>
          </p:nvPr>
        </p:nvSpPr>
        <p:spPr/>
        <p:txBody>
          <a:bodyPr/>
          <a:lstStyle/>
          <a:p>
            <a:r>
              <a:rPr lang="en-MY" dirty="0"/>
              <a:t>Structural Constraint (Complex Relationship)</a:t>
            </a:r>
            <a:endParaRPr lang="en-US" dirty="0"/>
          </a:p>
        </p:txBody>
      </p:sp>
      <p:sp>
        <p:nvSpPr>
          <p:cNvPr id="3" name="Content Placeholder 2">
            <a:extLst>
              <a:ext uri="{FF2B5EF4-FFF2-40B4-BE49-F238E27FC236}">
                <a16:creationId xmlns:a16="http://schemas.microsoft.com/office/drawing/2014/main" id="{F7E7724F-A499-4A40-B524-FBB30F629733}"/>
              </a:ext>
            </a:extLst>
          </p:cNvPr>
          <p:cNvSpPr>
            <a:spLocks noGrp="1"/>
          </p:cNvSpPr>
          <p:nvPr>
            <p:ph idx="1"/>
          </p:nvPr>
        </p:nvSpPr>
        <p:spPr/>
        <p:txBody>
          <a:bodyPr/>
          <a:lstStyle/>
          <a:p>
            <a:r>
              <a:rPr lang="en-US" b="1" dirty="0">
                <a:solidFill>
                  <a:srgbClr val="0070C0"/>
                </a:solidFill>
              </a:rPr>
              <a:t>Multiplicity for Complex Relationships </a:t>
            </a:r>
          </a:p>
          <a:p>
            <a:pPr lvl="1"/>
            <a:r>
              <a:rPr lang="en-US" dirty="0"/>
              <a:t>Complex relationship – relationship higher than binary</a:t>
            </a:r>
          </a:p>
          <a:p>
            <a:pPr lvl="1"/>
            <a:r>
              <a:rPr lang="en-US" dirty="0"/>
              <a:t>Number (or range) of possible occurrences of an entity type in an </a:t>
            </a:r>
            <a:r>
              <a:rPr lang="en-US" i="1" dirty="0"/>
              <a:t>n</a:t>
            </a:r>
            <a:r>
              <a:rPr lang="en-US" dirty="0"/>
              <a:t>-</a:t>
            </a:r>
            <a:r>
              <a:rPr lang="en-US" dirty="0" err="1"/>
              <a:t>ary</a:t>
            </a:r>
            <a:r>
              <a:rPr lang="en-US" dirty="0"/>
              <a:t> relationship when other (</a:t>
            </a:r>
            <a:r>
              <a:rPr lang="en-US" i="1" dirty="0"/>
              <a:t>n</a:t>
            </a:r>
            <a:r>
              <a:rPr lang="en-US" dirty="0"/>
              <a:t>-1) values are fixed. </a:t>
            </a:r>
          </a:p>
          <a:p>
            <a:endParaRPr lang="en-US" dirty="0"/>
          </a:p>
        </p:txBody>
      </p:sp>
      <p:sp>
        <p:nvSpPr>
          <p:cNvPr id="4" name="Date Placeholder 3">
            <a:extLst>
              <a:ext uri="{FF2B5EF4-FFF2-40B4-BE49-F238E27FC236}">
                <a16:creationId xmlns:a16="http://schemas.microsoft.com/office/drawing/2014/main" id="{3AC8BD35-A599-41EC-9E65-D64231D07E22}"/>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6C7FD765-FE2A-42FB-A7BC-DF5FF5A85214}"/>
              </a:ext>
            </a:extLst>
          </p:cNvPr>
          <p:cNvSpPr>
            <a:spLocks noGrp="1"/>
          </p:cNvSpPr>
          <p:nvPr>
            <p:ph type="sldNum" sz="quarter" idx="12"/>
          </p:nvPr>
        </p:nvSpPr>
        <p:spPr/>
        <p:txBody>
          <a:bodyPr/>
          <a:lstStyle/>
          <a:p>
            <a:pPr>
              <a:defRPr/>
            </a:pPr>
            <a:fld id="{4AEEF2DB-3D68-4EFF-B92B-90C34555BE45}" type="slidenum">
              <a:rPr lang="en-US" smtClean="0"/>
              <a:pPr>
                <a:defRPr/>
              </a:pPr>
              <a:t>48</a:t>
            </a:fld>
            <a:endParaRPr lang="en-US" dirty="0"/>
          </a:p>
        </p:txBody>
      </p:sp>
      <p:sp>
        <p:nvSpPr>
          <p:cNvPr id="6" name="Footer Placeholder 5">
            <a:extLst>
              <a:ext uri="{FF2B5EF4-FFF2-40B4-BE49-F238E27FC236}">
                <a16:creationId xmlns:a16="http://schemas.microsoft.com/office/drawing/2014/main" id="{C810AE0C-3B78-4B8A-AC68-760F3583774C}"/>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327347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11DD-3AC6-4BCC-BF4C-9B588E44CA1D}"/>
              </a:ext>
            </a:extLst>
          </p:cNvPr>
          <p:cNvSpPr>
            <a:spLocks noGrp="1"/>
          </p:cNvSpPr>
          <p:nvPr>
            <p:ph type="title"/>
          </p:nvPr>
        </p:nvSpPr>
        <p:spPr/>
        <p:txBody>
          <a:bodyPr/>
          <a:lstStyle/>
          <a:p>
            <a:r>
              <a:rPr lang="en-US" sz="2400" dirty="0"/>
              <a:t>Semantic Net: Ternary </a:t>
            </a:r>
            <a:r>
              <a:rPr lang="en-US" sz="2400" dirty="0">
                <a:solidFill>
                  <a:srgbClr val="0070C0"/>
                </a:solidFill>
              </a:rPr>
              <a:t>Registers</a:t>
            </a:r>
            <a:r>
              <a:rPr lang="en-US" sz="2400" dirty="0"/>
              <a:t> Relationship with Values for Staff and Branch Entities Fixed</a:t>
            </a:r>
          </a:p>
        </p:txBody>
      </p:sp>
      <p:pic>
        <p:nvPicPr>
          <p:cNvPr id="7" name="Content Placeholder 6">
            <a:extLst>
              <a:ext uri="{FF2B5EF4-FFF2-40B4-BE49-F238E27FC236}">
                <a16:creationId xmlns:a16="http://schemas.microsoft.com/office/drawing/2014/main" id="{E248AF83-4DE3-4F03-BD29-EF264E27A925}"/>
              </a:ext>
            </a:extLst>
          </p:cNvPr>
          <p:cNvPicPr>
            <a:picLocks noGrp="1" noChangeAspect="1"/>
          </p:cNvPicPr>
          <p:nvPr>
            <p:ph idx="1"/>
          </p:nvPr>
        </p:nvPicPr>
        <p:blipFill>
          <a:blip r:embed="rId2"/>
          <a:stretch>
            <a:fillRect/>
          </a:stretch>
        </p:blipFill>
        <p:spPr>
          <a:xfrm>
            <a:off x="966284" y="2106361"/>
            <a:ext cx="7211431" cy="3610479"/>
          </a:xfrm>
          <a:prstGeom prst="rect">
            <a:avLst/>
          </a:prstGeom>
        </p:spPr>
      </p:pic>
      <p:sp>
        <p:nvSpPr>
          <p:cNvPr id="4" name="Date Placeholder 3">
            <a:extLst>
              <a:ext uri="{FF2B5EF4-FFF2-40B4-BE49-F238E27FC236}">
                <a16:creationId xmlns:a16="http://schemas.microsoft.com/office/drawing/2014/main" id="{3C634C9E-A699-46C3-BEF3-531B246C5CF9}"/>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F6761FC-0A04-40A1-9B4E-2BFF7DA50133}"/>
              </a:ext>
            </a:extLst>
          </p:cNvPr>
          <p:cNvSpPr>
            <a:spLocks noGrp="1"/>
          </p:cNvSpPr>
          <p:nvPr>
            <p:ph type="sldNum" sz="quarter" idx="12"/>
          </p:nvPr>
        </p:nvSpPr>
        <p:spPr/>
        <p:txBody>
          <a:bodyPr/>
          <a:lstStyle/>
          <a:p>
            <a:pPr>
              <a:defRPr/>
            </a:pPr>
            <a:fld id="{4AEEF2DB-3D68-4EFF-B92B-90C34555BE45}" type="slidenum">
              <a:rPr lang="en-US" smtClean="0"/>
              <a:pPr>
                <a:defRPr/>
              </a:pPr>
              <a:t>49</a:t>
            </a:fld>
            <a:endParaRPr lang="en-US" dirty="0"/>
          </a:p>
        </p:txBody>
      </p:sp>
      <p:sp>
        <p:nvSpPr>
          <p:cNvPr id="6" name="Footer Placeholder 5">
            <a:extLst>
              <a:ext uri="{FF2B5EF4-FFF2-40B4-BE49-F238E27FC236}">
                <a16:creationId xmlns:a16="http://schemas.microsoft.com/office/drawing/2014/main" id="{A424A901-DF96-4564-A2B5-5F10E6D5B52B}"/>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98964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5B21-EB6C-4472-9D16-5274E701BE94}"/>
              </a:ext>
            </a:extLst>
          </p:cNvPr>
          <p:cNvSpPr>
            <a:spLocks noGrp="1"/>
          </p:cNvSpPr>
          <p:nvPr>
            <p:ph type="title"/>
          </p:nvPr>
        </p:nvSpPr>
        <p:spPr/>
        <p:txBody>
          <a:bodyPr/>
          <a:lstStyle/>
          <a:p>
            <a:r>
              <a:rPr lang="en-MY" dirty="0"/>
              <a:t>ER Diagram of Branch View of </a:t>
            </a:r>
            <a:r>
              <a:rPr lang="en-MY" dirty="0" err="1"/>
              <a:t>DreamHome</a:t>
            </a:r>
            <a:endParaRPr lang="en-US" dirty="0"/>
          </a:p>
        </p:txBody>
      </p:sp>
      <p:sp>
        <p:nvSpPr>
          <p:cNvPr id="4" name="Date Placeholder 3">
            <a:extLst>
              <a:ext uri="{FF2B5EF4-FFF2-40B4-BE49-F238E27FC236}">
                <a16:creationId xmlns:a16="http://schemas.microsoft.com/office/drawing/2014/main" id="{E4C72E01-A6EA-4CE7-8C6A-5AAE63E394D6}"/>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222DA0A7-A399-4979-A3CA-343630B45840}"/>
              </a:ext>
            </a:extLst>
          </p:cNvPr>
          <p:cNvSpPr>
            <a:spLocks noGrp="1"/>
          </p:cNvSpPr>
          <p:nvPr>
            <p:ph type="sldNum" sz="quarter" idx="12"/>
          </p:nvPr>
        </p:nvSpPr>
        <p:spPr/>
        <p:txBody>
          <a:bodyPr/>
          <a:lstStyle/>
          <a:p>
            <a:pPr>
              <a:defRPr/>
            </a:pPr>
            <a:fld id="{4AEEF2DB-3D68-4EFF-B92B-90C34555BE45}" type="slidenum">
              <a:rPr lang="en-US" smtClean="0"/>
              <a:pPr>
                <a:defRPr/>
              </a:pPr>
              <a:t>5</a:t>
            </a:fld>
            <a:endParaRPr lang="en-US" dirty="0"/>
          </a:p>
        </p:txBody>
      </p:sp>
      <p:sp>
        <p:nvSpPr>
          <p:cNvPr id="6" name="Footer Placeholder 5">
            <a:extLst>
              <a:ext uri="{FF2B5EF4-FFF2-40B4-BE49-F238E27FC236}">
                <a16:creationId xmlns:a16="http://schemas.microsoft.com/office/drawing/2014/main" id="{BF6C8563-0B72-4723-9036-AFB400D5E8C0}"/>
              </a:ext>
            </a:extLst>
          </p:cNvPr>
          <p:cNvSpPr>
            <a:spLocks noGrp="1"/>
          </p:cNvSpPr>
          <p:nvPr>
            <p:ph type="ftr" sz="quarter" idx="3"/>
          </p:nvPr>
        </p:nvSpPr>
        <p:spPr/>
        <p:txBody>
          <a:bodyPr/>
          <a:lstStyle/>
          <a:p>
            <a:pPr>
              <a:defRPr/>
            </a:pPr>
            <a:r>
              <a:rPr lang="en-US"/>
              <a:t>SCSD2523 Database - Entity Relationship Modeling</a:t>
            </a:r>
            <a:endParaRPr lang="en-US" dirty="0"/>
          </a:p>
        </p:txBody>
      </p:sp>
      <p:pic>
        <p:nvPicPr>
          <p:cNvPr id="7" name="Picture 8" descr="DS3-Figure 11-01">
            <a:extLst>
              <a:ext uri="{FF2B5EF4-FFF2-40B4-BE49-F238E27FC236}">
                <a16:creationId xmlns:a16="http://schemas.microsoft.com/office/drawing/2014/main" id="{667506CF-062E-4002-AFC9-2CA4BAC1E3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0321" y="1238930"/>
            <a:ext cx="6423358" cy="503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09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9EB8-126B-4C0C-BD27-26E4A16AE2DA}"/>
              </a:ext>
            </a:extLst>
          </p:cNvPr>
          <p:cNvSpPr>
            <a:spLocks noGrp="1"/>
          </p:cNvSpPr>
          <p:nvPr>
            <p:ph type="title"/>
          </p:nvPr>
        </p:nvSpPr>
        <p:spPr/>
        <p:txBody>
          <a:bodyPr/>
          <a:lstStyle/>
          <a:p>
            <a:r>
              <a:rPr lang="en-US" dirty="0"/>
              <a:t>Multiplicity of Ternary Registers Relationship</a:t>
            </a:r>
          </a:p>
        </p:txBody>
      </p:sp>
      <p:pic>
        <p:nvPicPr>
          <p:cNvPr id="8" name="Content Placeholder 7">
            <a:extLst>
              <a:ext uri="{FF2B5EF4-FFF2-40B4-BE49-F238E27FC236}">
                <a16:creationId xmlns:a16="http://schemas.microsoft.com/office/drawing/2014/main" id="{F3016015-3479-4C3D-A703-84D9700AD913}"/>
              </a:ext>
            </a:extLst>
          </p:cNvPr>
          <p:cNvPicPr>
            <a:picLocks noGrp="1" noChangeAspect="1"/>
          </p:cNvPicPr>
          <p:nvPr>
            <p:ph idx="1"/>
          </p:nvPr>
        </p:nvPicPr>
        <p:blipFill>
          <a:blip r:embed="rId2"/>
          <a:stretch>
            <a:fillRect/>
          </a:stretch>
        </p:blipFill>
        <p:spPr>
          <a:xfrm>
            <a:off x="694784" y="2425493"/>
            <a:ext cx="7754432" cy="2972215"/>
          </a:xfrm>
          <a:prstGeom prst="rect">
            <a:avLst/>
          </a:prstGeom>
        </p:spPr>
      </p:pic>
      <p:sp>
        <p:nvSpPr>
          <p:cNvPr id="4" name="Date Placeholder 3">
            <a:extLst>
              <a:ext uri="{FF2B5EF4-FFF2-40B4-BE49-F238E27FC236}">
                <a16:creationId xmlns:a16="http://schemas.microsoft.com/office/drawing/2014/main" id="{5A5EF029-DBBD-4435-B6E5-1A536E4D3643}"/>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202368D6-6733-42C4-8822-26FBA17DA19E}"/>
              </a:ext>
            </a:extLst>
          </p:cNvPr>
          <p:cNvSpPr>
            <a:spLocks noGrp="1"/>
          </p:cNvSpPr>
          <p:nvPr>
            <p:ph type="sldNum" sz="quarter" idx="12"/>
          </p:nvPr>
        </p:nvSpPr>
        <p:spPr/>
        <p:txBody>
          <a:bodyPr/>
          <a:lstStyle/>
          <a:p>
            <a:pPr>
              <a:defRPr/>
            </a:pPr>
            <a:fld id="{4AEEF2DB-3D68-4EFF-B92B-90C34555BE45}" type="slidenum">
              <a:rPr lang="en-US" smtClean="0"/>
              <a:pPr>
                <a:defRPr/>
              </a:pPr>
              <a:t>50</a:t>
            </a:fld>
            <a:endParaRPr lang="en-US" dirty="0"/>
          </a:p>
        </p:txBody>
      </p:sp>
      <p:sp>
        <p:nvSpPr>
          <p:cNvPr id="6" name="Footer Placeholder 5">
            <a:extLst>
              <a:ext uri="{FF2B5EF4-FFF2-40B4-BE49-F238E27FC236}">
                <a16:creationId xmlns:a16="http://schemas.microsoft.com/office/drawing/2014/main" id="{2B9F824D-96D3-4F2C-87F4-32921FB96D17}"/>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9" name="Text Box 6">
            <a:extLst>
              <a:ext uri="{FF2B5EF4-FFF2-40B4-BE49-F238E27FC236}">
                <a16:creationId xmlns:a16="http://schemas.microsoft.com/office/drawing/2014/main" id="{A466075D-3C12-491F-9F4A-1CA1CDA564D9}"/>
              </a:ext>
            </a:extLst>
          </p:cNvPr>
          <p:cNvSpPr txBox="1">
            <a:spLocks noChangeArrowheads="1"/>
          </p:cNvSpPr>
          <p:nvPr/>
        </p:nvSpPr>
        <p:spPr bwMode="auto">
          <a:xfrm>
            <a:off x="1371600" y="5410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400" b="1" i="1" dirty="0">
                <a:solidFill>
                  <a:srgbClr val="CC3300"/>
                </a:solidFill>
                <a:latin typeface="+mn-lt"/>
                <a:ea typeface="ＭＳ Ｐゴシック" charset="-128"/>
                <a:cs typeface="Times New Roman" charset="0"/>
              </a:rPr>
              <a:t>Staff of a branch registers zero client or more</a:t>
            </a:r>
          </a:p>
        </p:txBody>
      </p:sp>
    </p:spTree>
    <p:extLst>
      <p:ext uri="{BB962C8B-B14F-4D97-AF65-F5344CB8AC3E}">
        <p14:creationId xmlns:p14="http://schemas.microsoft.com/office/powerpoint/2010/main" val="1063152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BBBC-2EC6-4D78-95EA-D8E07B853CC2}"/>
              </a:ext>
            </a:extLst>
          </p:cNvPr>
          <p:cNvSpPr>
            <a:spLocks noGrp="1"/>
          </p:cNvSpPr>
          <p:nvPr>
            <p:ph type="title"/>
          </p:nvPr>
        </p:nvSpPr>
        <p:spPr/>
        <p:txBody>
          <a:bodyPr/>
          <a:lstStyle/>
          <a:p>
            <a:r>
              <a:rPr lang="en-MY" dirty="0"/>
              <a:t>Summary of Multiplicity Constraints</a:t>
            </a:r>
            <a:endParaRPr lang="en-US" dirty="0"/>
          </a:p>
        </p:txBody>
      </p:sp>
      <p:pic>
        <p:nvPicPr>
          <p:cNvPr id="7" name="Content Placeholder 6">
            <a:extLst>
              <a:ext uri="{FF2B5EF4-FFF2-40B4-BE49-F238E27FC236}">
                <a16:creationId xmlns:a16="http://schemas.microsoft.com/office/drawing/2014/main" id="{75094002-5C94-4522-94A9-DF7FA4A4573E}"/>
              </a:ext>
            </a:extLst>
          </p:cNvPr>
          <p:cNvPicPr>
            <a:picLocks noGrp="1" noChangeAspect="1"/>
          </p:cNvPicPr>
          <p:nvPr>
            <p:ph idx="1"/>
          </p:nvPr>
        </p:nvPicPr>
        <p:blipFill>
          <a:blip r:embed="rId2"/>
          <a:stretch>
            <a:fillRect/>
          </a:stretch>
        </p:blipFill>
        <p:spPr>
          <a:xfrm>
            <a:off x="628650" y="1973183"/>
            <a:ext cx="7886700" cy="3876835"/>
          </a:xfrm>
          <a:prstGeom prst="rect">
            <a:avLst/>
          </a:prstGeom>
        </p:spPr>
      </p:pic>
      <p:sp>
        <p:nvSpPr>
          <p:cNvPr id="4" name="Date Placeholder 3">
            <a:extLst>
              <a:ext uri="{FF2B5EF4-FFF2-40B4-BE49-F238E27FC236}">
                <a16:creationId xmlns:a16="http://schemas.microsoft.com/office/drawing/2014/main" id="{FC1506B0-D592-4522-A605-CA2FE671B52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B3EB1860-AEE0-40F6-AA4D-C4D923F81B5B}"/>
              </a:ext>
            </a:extLst>
          </p:cNvPr>
          <p:cNvSpPr>
            <a:spLocks noGrp="1"/>
          </p:cNvSpPr>
          <p:nvPr>
            <p:ph type="sldNum" sz="quarter" idx="12"/>
          </p:nvPr>
        </p:nvSpPr>
        <p:spPr/>
        <p:txBody>
          <a:bodyPr/>
          <a:lstStyle/>
          <a:p>
            <a:pPr>
              <a:defRPr/>
            </a:pPr>
            <a:fld id="{4AEEF2DB-3D68-4EFF-B92B-90C34555BE45}" type="slidenum">
              <a:rPr lang="en-US" smtClean="0"/>
              <a:pPr>
                <a:defRPr/>
              </a:pPr>
              <a:t>51</a:t>
            </a:fld>
            <a:endParaRPr lang="en-US" dirty="0"/>
          </a:p>
        </p:txBody>
      </p:sp>
      <p:sp>
        <p:nvSpPr>
          <p:cNvPr id="6" name="Footer Placeholder 5">
            <a:extLst>
              <a:ext uri="{FF2B5EF4-FFF2-40B4-BE49-F238E27FC236}">
                <a16:creationId xmlns:a16="http://schemas.microsoft.com/office/drawing/2014/main" id="{6ED71BB2-6288-4E6A-A053-38F8D34D7321}"/>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292305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903759-7C9D-4BB5-8C5C-02C7C1C89DE2}"/>
              </a:ext>
            </a:extLst>
          </p:cNvPr>
          <p:cNvSpPr/>
          <p:nvPr/>
        </p:nvSpPr>
        <p:spPr>
          <a:xfrm>
            <a:off x="1028700" y="3409950"/>
            <a:ext cx="7486650" cy="1003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7F73F-5612-4BBD-88CD-BA5777050FBB}"/>
              </a:ext>
            </a:extLst>
          </p:cNvPr>
          <p:cNvSpPr>
            <a:spLocks noGrp="1"/>
          </p:cNvSpPr>
          <p:nvPr>
            <p:ph type="title"/>
          </p:nvPr>
        </p:nvSpPr>
        <p:spPr/>
        <p:txBody>
          <a:bodyPr/>
          <a:lstStyle/>
          <a:p>
            <a:r>
              <a:rPr lang="en-MY" dirty="0"/>
              <a:t>Constraints (Cardinality &amp; Participation)</a:t>
            </a:r>
            <a:endParaRPr lang="en-US" dirty="0"/>
          </a:p>
        </p:txBody>
      </p:sp>
      <p:sp>
        <p:nvSpPr>
          <p:cNvPr id="4" name="Date Placeholder 3">
            <a:extLst>
              <a:ext uri="{FF2B5EF4-FFF2-40B4-BE49-F238E27FC236}">
                <a16:creationId xmlns:a16="http://schemas.microsoft.com/office/drawing/2014/main" id="{B3EFBABD-C736-4CCD-B97B-6E961B253866}"/>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388CA26E-E901-4CA1-8B07-3197B781E08A}"/>
              </a:ext>
            </a:extLst>
          </p:cNvPr>
          <p:cNvSpPr>
            <a:spLocks noGrp="1"/>
          </p:cNvSpPr>
          <p:nvPr>
            <p:ph type="sldNum" sz="quarter" idx="12"/>
          </p:nvPr>
        </p:nvSpPr>
        <p:spPr/>
        <p:txBody>
          <a:bodyPr/>
          <a:lstStyle/>
          <a:p>
            <a:pPr>
              <a:defRPr/>
            </a:pPr>
            <a:fld id="{4AEEF2DB-3D68-4EFF-B92B-90C34555BE45}" type="slidenum">
              <a:rPr lang="en-US" smtClean="0"/>
              <a:pPr>
                <a:defRPr/>
              </a:pPr>
              <a:t>52</a:t>
            </a:fld>
            <a:endParaRPr lang="en-US" dirty="0"/>
          </a:p>
        </p:txBody>
      </p:sp>
      <p:sp>
        <p:nvSpPr>
          <p:cNvPr id="6" name="Footer Placeholder 5">
            <a:extLst>
              <a:ext uri="{FF2B5EF4-FFF2-40B4-BE49-F238E27FC236}">
                <a16:creationId xmlns:a16="http://schemas.microsoft.com/office/drawing/2014/main" id="{010C5AAC-E9B9-42DE-92F9-6DB6B90E651A}"/>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3" name="Content Placeholder 2">
            <a:extLst>
              <a:ext uri="{FF2B5EF4-FFF2-40B4-BE49-F238E27FC236}">
                <a16:creationId xmlns:a16="http://schemas.microsoft.com/office/drawing/2014/main" id="{645EB02F-3D01-4C8E-AAE2-00ABE43E6004}"/>
              </a:ext>
            </a:extLst>
          </p:cNvPr>
          <p:cNvSpPr>
            <a:spLocks noGrp="1"/>
          </p:cNvSpPr>
          <p:nvPr>
            <p:ph idx="1"/>
          </p:nvPr>
        </p:nvSpPr>
        <p:spPr/>
        <p:txBody>
          <a:bodyPr/>
          <a:lstStyle/>
          <a:p>
            <a:r>
              <a:rPr lang="en-US" dirty="0"/>
              <a:t>From multiplicity we can actually identify two type of restrictions on relationships: </a:t>
            </a:r>
            <a:r>
              <a:rPr lang="en-US" b="1" u="sng" dirty="0">
                <a:solidFill>
                  <a:srgbClr val="0070C0"/>
                </a:solidFill>
              </a:rPr>
              <a:t>cardinality</a:t>
            </a:r>
            <a:r>
              <a:rPr lang="en-US" dirty="0"/>
              <a:t> and </a:t>
            </a:r>
            <a:r>
              <a:rPr lang="en-US" b="1" u="sng" dirty="0">
                <a:solidFill>
                  <a:srgbClr val="0070C0"/>
                </a:solidFill>
              </a:rPr>
              <a:t>participation</a:t>
            </a:r>
            <a:r>
              <a:rPr lang="en-US" dirty="0"/>
              <a:t>.</a:t>
            </a:r>
          </a:p>
          <a:p>
            <a:r>
              <a:rPr lang="en-US" b="1" dirty="0">
                <a:solidFill>
                  <a:srgbClr val="0070C0"/>
                </a:solidFill>
              </a:rPr>
              <a:t>Cardinality</a:t>
            </a:r>
            <a:r>
              <a:rPr lang="en-US" dirty="0"/>
              <a:t> </a:t>
            </a:r>
          </a:p>
          <a:p>
            <a:pPr lvl="1"/>
            <a:r>
              <a:rPr lang="en-US" dirty="0"/>
              <a:t>Describes maximum number of possible relationship occurrences for an entity participating in a given relationship type. </a:t>
            </a:r>
          </a:p>
          <a:p>
            <a:pPr lvl="1"/>
            <a:r>
              <a:rPr lang="en-US" dirty="0"/>
              <a:t>Appears as the maximum values for the multiplicity ranges on either side of the relationship</a:t>
            </a:r>
          </a:p>
          <a:p>
            <a:endParaRPr lang="en-US" dirty="0"/>
          </a:p>
        </p:txBody>
      </p:sp>
    </p:spTree>
    <p:extLst>
      <p:ext uri="{BB962C8B-B14F-4D97-AF65-F5344CB8AC3E}">
        <p14:creationId xmlns:p14="http://schemas.microsoft.com/office/powerpoint/2010/main" val="2910607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F42A14-E44B-46C2-8394-E30FF7D96165}"/>
              </a:ext>
            </a:extLst>
          </p:cNvPr>
          <p:cNvSpPr/>
          <p:nvPr/>
        </p:nvSpPr>
        <p:spPr>
          <a:xfrm>
            <a:off x="1028700" y="2076450"/>
            <a:ext cx="7486650" cy="768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2D3DA-74BF-41A8-B31F-5EA97DEB3A8A}"/>
              </a:ext>
            </a:extLst>
          </p:cNvPr>
          <p:cNvSpPr>
            <a:spLocks noGrp="1"/>
          </p:cNvSpPr>
          <p:nvPr>
            <p:ph type="title"/>
          </p:nvPr>
        </p:nvSpPr>
        <p:spPr/>
        <p:txBody>
          <a:bodyPr/>
          <a:lstStyle/>
          <a:p>
            <a:r>
              <a:rPr lang="en-MY" dirty="0"/>
              <a:t>Constraints (Cardinality &amp; Participation)</a:t>
            </a:r>
            <a:endParaRPr lang="en-US" dirty="0"/>
          </a:p>
        </p:txBody>
      </p:sp>
      <p:sp>
        <p:nvSpPr>
          <p:cNvPr id="3" name="Content Placeholder 2">
            <a:extLst>
              <a:ext uri="{FF2B5EF4-FFF2-40B4-BE49-F238E27FC236}">
                <a16:creationId xmlns:a16="http://schemas.microsoft.com/office/drawing/2014/main" id="{C9DB30DD-AF63-49E7-A8B5-501A14F7FA6C}"/>
              </a:ext>
            </a:extLst>
          </p:cNvPr>
          <p:cNvSpPr>
            <a:spLocks noGrp="1"/>
          </p:cNvSpPr>
          <p:nvPr>
            <p:ph idx="1"/>
          </p:nvPr>
        </p:nvSpPr>
        <p:spPr/>
        <p:txBody>
          <a:bodyPr/>
          <a:lstStyle/>
          <a:p>
            <a:r>
              <a:rPr lang="en-US" b="1" dirty="0">
                <a:solidFill>
                  <a:srgbClr val="0070C0"/>
                </a:solidFill>
              </a:rPr>
              <a:t>Participation (mandatory/optional)</a:t>
            </a:r>
          </a:p>
          <a:p>
            <a:pPr lvl="1"/>
            <a:r>
              <a:rPr lang="en-US" dirty="0"/>
              <a:t>determines whether </a:t>
            </a:r>
            <a:r>
              <a:rPr lang="en-US" b="1" dirty="0">
                <a:solidFill>
                  <a:srgbClr val="C00000"/>
                </a:solidFill>
              </a:rPr>
              <a:t>all</a:t>
            </a:r>
            <a:r>
              <a:rPr lang="en-US" dirty="0"/>
              <a:t> or </a:t>
            </a:r>
            <a:r>
              <a:rPr lang="en-US" b="1" dirty="0">
                <a:solidFill>
                  <a:srgbClr val="C00000"/>
                </a:solidFill>
              </a:rPr>
              <a:t>only some</a:t>
            </a:r>
            <a:r>
              <a:rPr lang="en-US" b="1" dirty="0"/>
              <a:t> </a:t>
            </a:r>
            <a:r>
              <a:rPr lang="en-US" dirty="0"/>
              <a:t>entity occurrences are involved (participate) in a relationship.</a:t>
            </a:r>
          </a:p>
          <a:p>
            <a:pPr lvl="1"/>
            <a:r>
              <a:rPr lang="en-US" dirty="0">
                <a:highlight>
                  <a:srgbClr val="FFFF00"/>
                </a:highlight>
              </a:rPr>
              <a:t>All</a:t>
            </a:r>
            <a:r>
              <a:rPr lang="en-US" dirty="0"/>
              <a:t> is </a:t>
            </a:r>
            <a:r>
              <a:rPr lang="en-US" b="1" dirty="0">
                <a:solidFill>
                  <a:srgbClr val="C00000"/>
                </a:solidFill>
              </a:rPr>
              <a:t>mandatory</a:t>
            </a:r>
            <a:r>
              <a:rPr lang="en-US" dirty="0"/>
              <a:t> (minimum value </a:t>
            </a:r>
            <a:r>
              <a:rPr lang="en-US" b="1" dirty="0"/>
              <a:t>1</a:t>
            </a:r>
            <a:r>
              <a:rPr lang="en-US" dirty="0"/>
              <a:t>) ;  </a:t>
            </a:r>
          </a:p>
          <a:p>
            <a:pPr lvl="1"/>
            <a:r>
              <a:rPr lang="en-US" dirty="0">
                <a:highlight>
                  <a:srgbClr val="FFFF00"/>
                </a:highlight>
              </a:rPr>
              <a:t>only some</a:t>
            </a:r>
            <a:r>
              <a:rPr lang="en-US" dirty="0"/>
              <a:t> is </a:t>
            </a:r>
            <a:r>
              <a:rPr lang="en-US" b="1" dirty="0">
                <a:solidFill>
                  <a:srgbClr val="C00000"/>
                </a:solidFill>
              </a:rPr>
              <a:t>optional</a:t>
            </a:r>
            <a:r>
              <a:rPr lang="en-US" dirty="0"/>
              <a:t> (minimum value </a:t>
            </a:r>
            <a:r>
              <a:rPr lang="en-US" b="1" dirty="0"/>
              <a:t>0</a:t>
            </a:r>
            <a:r>
              <a:rPr lang="en-US" dirty="0"/>
              <a:t>)</a:t>
            </a:r>
          </a:p>
          <a:p>
            <a:pPr lvl="1"/>
            <a:r>
              <a:rPr lang="en-US" dirty="0"/>
              <a:t>How to determine an entity’s participation on a diagram?</a:t>
            </a:r>
          </a:p>
          <a:p>
            <a:pPr lvl="2"/>
            <a:r>
              <a:rPr lang="en-US" dirty="0"/>
              <a:t>Look at the minimum value of a range at one entity.  </a:t>
            </a:r>
          </a:p>
          <a:p>
            <a:pPr lvl="2"/>
            <a:r>
              <a:rPr lang="en-US" dirty="0"/>
              <a:t>If value is 0, then the </a:t>
            </a:r>
            <a:r>
              <a:rPr lang="en-US" u="sng" dirty="0"/>
              <a:t>opposite entity </a:t>
            </a:r>
            <a:r>
              <a:rPr lang="en-US" dirty="0"/>
              <a:t>(in that relationship) has an </a:t>
            </a:r>
            <a:r>
              <a:rPr lang="en-US" b="1" dirty="0">
                <a:solidFill>
                  <a:srgbClr val="C00000"/>
                </a:solidFill>
              </a:rPr>
              <a:t>optional participation</a:t>
            </a:r>
          </a:p>
          <a:p>
            <a:pPr lvl="2"/>
            <a:r>
              <a:rPr lang="en-US" dirty="0"/>
              <a:t>If value is 1, then the </a:t>
            </a:r>
            <a:r>
              <a:rPr lang="en-US" u="sng" dirty="0"/>
              <a:t>opposite entity</a:t>
            </a:r>
            <a:r>
              <a:rPr lang="en-US" dirty="0"/>
              <a:t> (in that relationship) has a </a:t>
            </a:r>
            <a:r>
              <a:rPr lang="en-US" b="1" dirty="0">
                <a:solidFill>
                  <a:srgbClr val="C00000"/>
                </a:solidFill>
              </a:rPr>
              <a:t>mandatory participation</a:t>
            </a:r>
          </a:p>
          <a:p>
            <a:endParaRPr lang="en-US" dirty="0"/>
          </a:p>
        </p:txBody>
      </p:sp>
      <p:sp>
        <p:nvSpPr>
          <p:cNvPr id="4" name="Date Placeholder 3">
            <a:extLst>
              <a:ext uri="{FF2B5EF4-FFF2-40B4-BE49-F238E27FC236}">
                <a16:creationId xmlns:a16="http://schemas.microsoft.com/office/drawing/2014/main" id="{EC791553-5ABD-49A7-A37A-4BA713A8BC42}"/>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9D1A9F68-970C-42E3-95FC-47DF0DE0F368}"/>
              </a:ext>
            </a:extLst>
          </p:cNvPr>
          <p:cNvSpPr>
            <a:spLocks noGrp="1"/>
          </p:cNvSpPr>
          <p:nvPr>
            <p:ph type="sldNum" sz="quarter" idx="12"/>
          </p:nvPr>
        </p:nvSpPr>
        <p:spPr/>
        <p:txBody>
          <a:bodyPr/>
          <a:lstStyle/>
          <a:p>
            <a:pPr>
              <a:defRPr/>
            </a:pPr>
            <a:fld id="{4AEEF2DB-3D68-4EFF-B92B-90C34555BE45}" type="slidenum">
              <a:rPr lang="en-US" smtClean="0"/>
              <a:pPr>
                <a:defRPr/>
              </a:pPr>
              <a:t>53</a:t>
            </a:fld>
            <a:endParaRPr lang="en-US" dirty="0"/>
          </a:p>
        </p:txBody>
      </p:sp>
      <p:sp>
        <p:nvSpPr>
          <p:cNvPr id="6" name="Footer Placeholder 5">
            <a:extLst>
              <a:ext uri="{FF2B5EF4-FFF2-40B4-BE49-F238E27FC236}">
                <a16:creationId xmlns:a16="http://schemas.microsoft.com/office/drawing/2014/main" id="{88DD319C-DE54-4F8B-ACBD-F039F8CE553D}"/>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808887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1E29-3008-48F5-AE3B-B3111AEF623F}"/>
              </a:ext>
            </a:extLst>
          </p:cNvPr>
          <p:cNvSpPr>
            <a:spLocks noGrp="1"/>
          </p:cNvSpPr>
          <p:nvPr>
            <p:ph type="title"/>
          </p:nvPr>
        </p:nvSpPr>
        <p:spPr/>
        <p:txBody>
          <a:bodyPr/>
          <a:lstStyle/>
          <a:p>
            <a:r>
              <a:rPr lang="en-US" dirty="0"/>
              <a:t>Multiplicity as Cardinality and Participation Constraints</a:t>
            </a:r>
          </a:p>
        </p:txBody>
      </p:sp>
      <p:pic>
        <p:nvPicPr>
          <p:cNvPr id="7" name="Content Placeholder 6">
            <a:extLst>
              <a:ext uri="{FF2B5EF4-FFF2-40B4-BE49-F238E27FC236}">
                <a16:creationId xmlns:a16="http://schemas.microsoft.com/office/drawing/2014/main" id="{BD8CEB25-CF3B-4E1D-B638-B51941505F47}"/>
              </a:ext>
            </a:extLst>
          </p:cNvPr>
          <p:cNvPicPr>
            <a:picLocks noGrp="1" noChangeAspect="1"/>
          </p:cNvPicPr>
          <p:nvPr>
            <p:ph idx="1"/>
          </p:nvPr>
        </p:nvPicPr>
        <p:blipFill>
          <a:blip r:embed="rId2"/>
          <a:stretch>
            <a:fillRect/>
          </a:stretch>
        </p:blipFill>
        <p:spPr>
          <a:xfrm>
            <a:off x="1591037" y="1646238"/>
            <a:ext cx="5961926" cy="4530725"/>
          </a:xfrm>
          <a:prstGeom prst="rect">
            <a:avLst/>
          </a:prstGeom>
        </p:spPr>
      </p:pic>
      <p:sp>
        <p:nvSpPr>
          <p:cNvPr id="4" name="Date Placeholder 3">
            <a:extLst>
              <a:ext uri="{FF2B5EF4-FFF2-40B4-BE49-F238E27FC236}">
                <a16:creationId xmlns:a16="http://schemas.microsoft.com/office/drawing/2014/main" id="{3B2A7F76-1E99-41AE-A534-271EDD91704A}"/>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A30B6DB7-BEBB-4173-BE88-D509E436C8AF}"/>
              </a:ext>
            </a:extLst>
          </p:cNvPr>
          <p:cNvSpPr>
            <a:spLocks noGrp="1"/>
          </p:cNvSpPr>
          <p:nvPr>
            <p:ph type="sldNum" sz="quarter" idx="12"/>
          </p:nvPr>
        </p:nvSpPr>
        <p:spPr/>
        <p:txBody>
          <a:bodyPr/>
          <a:lstStyle/>
          <a:p>
            <a:pPr>
              <a:defRPr/>
            </a:pPr>
            <a:fld id="{4AEEF2DB-3D68-4EFF-B92B-90C34555BE45}" type="slidenum">
              <a:rPr lang="en-US" smtClean="0"/>
              <a:pPr>
                <a:defRPr/>
              </a:pPr>
              <a:t>54</a:t>
            </a:fld>
            <a:endParaRPr lang="en-US" dirty="0"/>
          </a:p>
        </p:txBody>
      </p:sp>
      <p:sp>
        <p:nvSpPr>
          <p:cNvPr id="6" name="Footer Placeholder 5">
            <a:extLst>
              <a:ext uri="{FF2B5EF4-FFF2-40B4-BE49-F238E27FC236}">
                <a16:creationId xmlns:a16="http://schemas.microsoft.com/office/drawing/2014/main" id="{6E4455FF-00BB-4918-A28F-B267B1E1BE8C}"/>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760786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E0B1-9A03-4285-BC25-F22C829F2826}"/>
              </a:ext>
            </a:extLst>
          </p:cNvPr>
          <p:cNvSpPr>
            <a:spLocks noGrp="1"/>
          </p:cNvSpPr>
          <p:nvPr>
            <p:ph type="title"/>
          </p:nvPr>
        </p:nvSpPr>
        <p:spPr/>
        <p:txBody>
          <a:bodyPr/>
          <a:lstStyle/>
          <a:p>
            <a:r>
              <a:rPr lang="en-MY" dirty="0"/>
              <a:t>Practice 4: Problem 1</a:t>
            </a:r>
            <a:endParaRPr lang="en-US" dirty="0"/>
          </a:p>
        </p:txBody>
      </p:sp>
      <p:sp>
        <p:nvSpPr>
          <p:cNvPr id="3" name="Content Placeholder 2">
            <a:extLst>
              <a:ext uri="{FF2B5EF4-FFF2-40B4-BE49-F238E27FC236}">
                <a16:creationId xmlns:a16="http://schemas.microsoft.com/office/drawing/2014/main" id="{A6D3C181-61A0-40DD-9605-58B6BBC652A5}"/>
              </a:ext>
            </a:extLst>
          </p:cNvPr>
          <p:cNvSpPr>
            <a:spLocks noGrp="1"/>
          </p:cNvSpPr>
          <p:nvPr>
            <p:ph idx="1"/>
          </p:nvPr>
        </p:nvSpPr>
        <p:spPr/>
        <p:txBody>
          <a:bodyPr/>
          <a:lstStyle/>
          <a:p>
            <a:r>
              <a:rPr lang="en-US" dirty="0"/>
              <a:t>Complete the ERD for the problem by:</a:t>
            </a:r>
          </a:p>
          <a:p>
            <a:pPr lvl="1"/>
            <a:r>
              <a:rPr lang="en-US" dirty="0"/>
              <a:t>Determine whether the entities are strong entity or weak entity;</a:t>
            </a:r>
          </a:p>
          <a:p>
            <a:pPr lvl="1"/>
            <a:r>
              <a:rPr lang="en-US" dirty="0"/>
              <a:t>Determine the multiplicity and structural constraints (cardinality and participation) for each relationship in the diagram</a:t>
            </a:r>
          </a:p>
          <a:p>
            <a:endParaRPr lang="en-US" dirty="0"/>
          </a:p>
        </p:txBody>
      </p:sp>
      <p:sp>
        <p:nvSpPr>
          <p:cNvPr id="4" name="Date Placeholder 3">
            <a:extLst>
              <a:ext uri="{FF2B5EF4-FFF2-40B4-BE49-F238E27FC236}">
                <a16:creationId xmlns:a16="http://schemas.microsoft.com/office/drawing/2014/main" id="{00F04B62-C6FF-4229-AA4D-36D065B920A4}"/>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8F041982-6E66-4F4C-A32B-C4643C5B215B}"/>
              </a:ext>
            </a:extLst>
          </p:cNvPr>
          <p:cNvSpPr>
            <a:spLocks noGrp="1"/>
          </p:cNvSpPr>
          <p:nvPr>
            <p:ph type="sldNum" sz="quarter" idx="12"/>
          </p:nvPr>
        </p:nvSpPr>
        <p:spPr/>
        <p:txBody>
          <a:bodyPr/>
          <a:lstStyle/>
          <a:p>
            <a:pPr>
              <a:defRPr/>
            </a:pPr>
            <a:fld id="{4AEEF2DB-3D68-4EFF-B92B-90C34555BE45}" type="slidenum">
              <a:rPr lang="en-US" smtClean="0"/>
              <a:pPr>
                <a:defRPr/>
              </a:pPr>
              <a:t>55</a:t>
            </a:fld>
            <a:endParaRPr lang="en-US" dirty="0"/>
          </a:p>
        </p:txBody>
      </p:sp>
      <p:sp>
        <p:nvSpPr>
          <p:cNvPr id="6" name="Footer Placeholder 5">
            <a:extLst>
              <a:ext uri="{FF2B5EF4-FFF2-40B4-BE49-F238E27FC236}">
                <a16:creationId xmlns:a16="http://schemas.microsoft.com/office/drawing/2014/main" id="{EA2EAC5A-6C26-416F-93D8-E63E2050A453}"/>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624918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2900-3CEA-4E03-9E13-A6F517AA5861}"/>
              </a:ext>
            </a:extLst>
          </p:cNvPr>
          <p:cNvSpPr>
            <a:spLocks noGrp="1"/>
          </p:cNvSpPr>
          <p:nvPr>
            <p:ph type="title"/>
          </p:nvPr>
        </p:nvSpPr>
        <p:spPr/>
        <p:txBody>
          <a:bodyPr/>
          <a:lstStyle/>
          <a:p>
            <a:r>
              <a:rPr lang="en-US" dirty="0"/>
              <a:t>Structural Constraints (</a:t>
            </a:r>
            <a:r>
              <a:rPr lang="en-US" dirty="0" err="1"/>
              <a:t>cont</a:t>
            </a:r>
            <a:r>
              <a:rPr lang="en-US" dirty="0"/>
              <a:t>)</a:t>
            </a:r>
          </a:p>
        </p:txBody>
      </p:sp>
      <p:sp>
        <p:nvSpPr>
          <p:cNvPr id="3" name="Content Placeholder 2">
            <a:extLst>
              <a:ext uri="{FF2B5EF4-FFF2-40B4-BE49-F238E27FC236}">
                <a16:creationId xmlns:a16="http://schemas.microsoft.com/office/drawing/2014/main" id="{36729D1C-5093-4491-80B7-F1C4AC9CA32C}"/>
              </a:ext>
            </a:extLst>
          </p:cNvPr>
          <p:cNvSpPr>
            <a:spLocks noGrp="1"/>
          </p:cNvSpPr>
          <p:nvPr>
            <p:ph idx="1"/>
          </p:nvPr>
        </p:nvSpPr>
        <p:spPr/>
        <p:txBody>
          <a:bodyPr/>
          <a:lstStyle/>
          <a:p>
            <a:r>
              <a:rPr lang="en-US" dirty="0"/>
              <a:t>Why need to understand and able to differentiate between the different type of structural constraints in data model (ERD)?</a:t>
            </a:r>
          </a:p>
          <a:p>
            <a:pPr lvl="1"/>
            <a:r>
              <a:rPr lang="en-US" dirty="0"/>
              <a:t>Relational schemas will be created from entities-relationship in ERD</a:t>
            </a:r>
          </a:p>
          <a:p>
            <a:pPr lvl="1"/>
            <a:r>
              <a:rPr lang="en-US" dirty="0"/>
              <a:t>Different type of constraints will affect the schemas created (will be discussed in logical database design topic)</a:t>
            </a:r>
          </a:p>
          <a:p>
            <a:endParaRPr lang="en-US" dirty="0"/>
          </a:p>
        </p:txBody>
      </p:sp>
      <p:sp>
        <p:nvSpPr>
          <p:cNvPr id="4" name="Date Placeholder 3">
            <a:extLst>
              <a:ext uri="{FF2B5EF4-FFF2-40B4-BE49-F238E27FC236}">
                <a16:creationId xmlns:a16="http://schemas.microsoft.com/office/drawing/2014/main" id="{11D24C2F-35F1-4288-9504-A78720E3143C}"/>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2920C011-4084-4CCA-9B9F-96B6F0BAA336}"/>
              </a:ext>
            </a:extLst>
          </p:cNvPr>
          <p:cNvSpPr>
            <a:spLocks noGrp="1"/>
          </p:cNvSpPr>
          <p:nvPr>
            <p:ph type="sldNum" sz="quarter" idx="12"/>
          </p:nvPr>
        </p:nvSpPr>
        <p:spPr/>
        <p:txBody>
          <a:bodyPr/>
          <a:lstStyle/>
          <a:p>
            <a:pPr>
              <a:defRPr/>
            </a:pPr>
            <a:fld id="{4AEEF2DB-3D68-4EFF-B92B-90C34555BE45}" type="slidenum">
              <a:rPr lang="en-US" smtClean="0"/>
              <a:pPr>
                <a:defRPr/>
              </a:pPr>
              <a:t>56</a:t>
            </a:fld>
            <a:endParaRPr lang="en-US" dirty="0"/>
          </a:p>
        </p:txBody>
      </p:sp>
      <p:sp>
        <p:nvSpPr>
          <p:cNvPr id="6" name="Footer Placeholder 5">
            <a:extLst>
              <a:ext uri="{FF2B5EF4-FFF2-40B4-BE49-F238E27FC236}">
                <a16:creationId xmlns:a16="http://schemas.microsoft.com/office/drawing/2014/main" id="{2A5682AB-FE82-4B7C-9B10-5DA7EBE74E3E}"/>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697862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993E-99E6-4F60-9355-62CA7A1F953B}"/>
              </a:ext>
            </a:extLst>
          </p:cNvPr>
          <p:cNvSpPr>
            <a:spLocks noGrp="1"/>
          </p:cNvSpPr>
          <p:nvPr>
            <p:ph type="title"/>
          </p:nvPr>
        </p:nvSpPr>
        <p:spPr/>
        <p:txBody>
          <a:bodyPr/>
          <a:lstStyle/>
          <a:p>
            <a:r>
              <a:rPr lang="en-MY" dirty="0"/>
              <a:t>Problem 2: </a:t>
            </a:r>
            <a:r>
              <a:rPr lang="en-US" dirty="0"/>
              <a:t>Produce ERD to represent </a:t>
            </a:r>
            <a:br>
              <a:rPr lang="en-US" dirty="0"/>
            </a:br>
            <a:r>
              <a:rPr lang="en-US" dirty="0"/>
              <a:t>the following situation</a:t>
            </a:r>
          </a:p>
        </p:txBody>
      </p:sp>
      <p:sp>
        <p:nvSpPr>
          <p:cNvPr id="3" name="Content Placeholder 2">
            <a:extLst>
              <a:ext uri="{FF2B5EF4-FFF2-40B4-BE49-F238E27FC236}">
                <a16:creationId xmlns:a16="http://schemas.microsoft.com/office/drawing/2014/main" id="{689FD4FA-8E82-4A78-831E-1AD45E43377B}"/>
              </a:ext>
            </a:extLst>
          </p:cNvPr>
          <p:cNvSpPr>
            <a:spLocks noGrp="1"/>
          </p:cNvSpPr>
          <p:nvPr>
            <p:ph idx="1"/>
          </p:nvPr>
        </p:nvSpPr>
        <p:spPr/>
        <p:txBody>
          <a:bodyPr/>
          <a:lstStyle/>
          <a:p>
            <a:r>
              <a:rPr lang="en-US" sz="1800" dirty="0"/>
              <a:t>Model the USA-type geography, where the following is of interest:</a:t>
            </a:r>
          </a:p>
          <a:p>
            <a:pPr lvl="1"/>
            <a:r>
              <a:rPr lang="en-US" sz="1600" dirty="0"/>
              <a:t>States of a country including their name, population, area and date established.</a:t>
            </a:r>
          </a:p>
          <a:p>
            <a:pPr lvl="1"/>
            <a:r>
              <a:rPr lang="en-US" sz="1600" dirty="0"/>
              <a:t>Cities including their name, population, date established and founder's name.</a:t>
            </a:r>
          </a:p>
          <a:p>
            <a:pPr lvl="1"/>
            <a:r>
              <a:rPr lang="en-US" sz="1600" dirty="0"/>
              <a:t>Rivers including their name and length.</a:t>
            </a:r>
          </a:p>
          <a:p>
            <a:pPr lvl="1"/>
            <a:r>
              <a:rPr lang="en-US" sz="1600" dirty="0"/>
              <a:t>The capital city of each state, including the date declared.</a:t>
            </a:r>
          </a:p>
          <a:p>
            <a:pPr lvl="1"/>
            <a:r>
              <a:rPr lang="en-US" sz="1600" dirty="0"/>
              <a:t>The source of each river, i.e. the state in which it begins (which may be none)</a:t>
            </a:r>
          </a:p>
          <a:p>
            <a:pPr lvl="1"/>
            <a:r>
              <a:rPr lang="en-US" sz="1600" dirty="0"/>
              <a:t>The fact that cities may be located on particular rivers.</a:t>
            </a:r>
          </a:p>
          <a:p>
            <a:pPr lvl="1"/>
            <a:r>
              <a:rPr lang="en-US" sz="1600" dirty="0"/>
              <a:t>The fact that cities are located in states.</a:t>
            </a:r>
          </a:p>
          <a:p>
            <a:pPr lvl="1"/>
            <a:r>
              <a:rPr lang="en-US" sz="1600" dirty="0"/>
              <a:t>The length of each river within each state.</a:t>
            </a:r>
          </a:p>
          <a:p>
            <a:pPr lvl="1"/>
            <a:r>
              <a:rPr lang="en-US" sz="1600" dirty="0"/>
              <a:t>Information about states that adjoin each another, and the length of their common border.</a:t>
            </a:r>
          </a:p>
          <a:p>
            <a:pPr lvl="1"/>
            <a:r>
              <a:rPr lang="en-US" sz="1600" dirty="0"/>
              <a:t>Assume that the names of states and rivers are unique. City names are only unique within a state.</a:t>
            </a:r>
          </a:p>
          <a:p>
            <a:endParaRPr lang="en-US" sz="1800" dirty="0"/>
          </a:p>
        </p:txBody>
      </p:sp>
      <p:sp>
        <p:nvSpPr>
          <p:cNvPr id="4" name="Date Placeholder 3">
            <a:extLst>
              <a:ext uri="{FF2B5EF4-FFF2-40B4-BE49-F238E27FC236}">
                <a16:creationId xmlns:a16="http://schemas.microsoft.com/office/drawing/2014/main" id="{3382FAEB-4A1C-419F-98B5-1D3E346AF587}"/>
              </a:ext>
            </a:extLst>
          </p:cNvPr>
          <p:cNvSpPr>
            <a:spLocks noGrp="1"/>
          </p:cNvSpPr>
          <p:nvPr>
            <p:ph type="dt" sz="half" idx="10"/>
          </p:nvPr>
        </p:nvSpPr>
        <p:spPr/>
        <p:txBody>
          <a:bodyPr/>
          <a:lstStyle/>
          <a:p>
            <a:pPr>
              <a:defRPr/>
            </a:pPr>
            <a:fld id="{1363E2FE-7B78-47A0-A345-7278BBA4ECA7}" type="datetime5">
              <a:rPr lang="en-US" smtClean="0"/>
              <a:t>29-Sep-19</a:t>
            </a:fld>
            <a:endParaRPr lang="en-US" dirty="0"/>
          </a:p>
        </p:txBody>
      </p:sp>
      <p:sp>
        <p:nvSpPr>
          <p:cNvPr id="5" name="Slide Number Placeholder 4">
            <a:extLst>
              <a:ext uri="{FF2B5EF4-FFF2-40B4-BE49-F238E27FC236}">
                <a16:creationId xmlns:a16="http://schemas.microsoft.com/office/drawing/2014/main" id="{E0BA206F-3700-4D51-B683-D27F10FD4789}"/>
              </a:ext>
            </a:extLst>
          </p:cNvPr>
          <p:cNvSpPr>
            <a:spLocks noGrp="1"/>
          </p:cNvSpPr>
          <p:nvPr>
            <p:ph type="sldNum" sz="quarter" idx="12"/>
          </p:nvPr>
        </p:nvSpPr>
        <p:spPr/>
        <p:txBody>
          <a:bodyPr/>
          <a:lstStyle/>
          <a:p>
            <a:pPr>
              <a:defRPr/>
            </a:pPr>
            <a:fld id="{4AEEF2DB-3D68-4EFF-B92B-90C34555BE45}" type="slidenum">
              <a:rPr lang="en-US" smtClean="0"/>
              <a:pPr>
                <a:defRPr/>
              </a:pPr>
              <a:t>57</a:t>
            </a:fld>
            <a:endParaRPr lang="en-US" dirty="0"/>
          </a:p>
        </p:txBody>
      </p:sp>
      <p:sp>
        <p:nvSpPr>
          <p:cNvPr id="6" name="Footer Placeholder 5">
            <a:extLst>
              <a:ext uri="{FF2B5EF4-FFF2-40B4-BE49-F238E27FC236}">
                <a16:creationId xmlns:a16="http://schemas.microsoft.com/office/drawing/2014/main" id="{4A6C1A20-9217-455C-84E3-871F06E51EA7}"/>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609010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7B17-EA6E-47C3-9B34-BF459C043C48}"/>
              </a:ext>
            </a:extLst>
          </p:cNvPr>
          <p:cNvSpPr>
            <a:spLocks noGrp="1"/>
          </p:cNvSpPr>
          <p:nvPr>
            <p:ph type="title"/>
          </p:nvPr>
        </p:nvSpPr>
        <p:spPr/>
        <p:txBody>
          <a:bodyPr/>
          <a:lstStyle/>
          <a:p>
            <a:r>
              <a:rPr lang="en-US" dirty="0"/>
              <a:t>Problem 3: Produce ERD to represent </a:t>
            </a:r>
            <a:br>
              <a:rPr lang="en-US" dirty="0"/>
            </a:br>
            <a:r>
              <a:rPr lang="en-US" dirty="0"/>
              <a:t>the following situation</a:t>
            </a:r>
          </a:p>
        </p:txBody>
      </p:sp>
      <p:sp>
        <p:nvSpPr>
          <p:cNvPr id="3" name="Content Placeholder 2">
            <a:extLst>
              <a:ext uri="{FF2B5EF4-FFF2-40B4-BE49-F238E27FC236}">
                <a16:creationId xmlns:a16="http://schemas.microsoft.com/office/drawing/2014/main" id="{A9332376-B8AF-4A3A-BB80-D5B894309FC4}"/>
              </a:ext>
            </a:extLst>
          </p:cNvPr>
          <p:cNvSpPr>
            <a:spLocks noGrp="1"/>
          </p:cNvSpPr>
          <p:nvPr>
            <p:ph idx="1"/>
          </p:nvPr>
        </p:nvSpPr>
        <p:spPr/>
        <p:txBody>
          <a:bodyPr/>
          <a:lstStyle/>
          <a:p>
            <a:r>
              <a:rPr lang="en-US" sz="1800" dirty="0"/>
              <a:t>Consider the following set of requirements for a university database that is used to keep track of students' transcripts.</a:t>
            </a:r>
          </a:p>
          <a:p>
            <a:pPr lvl="1"/>
            <a:r>
              <a:rPr lang="en-US" sz="1600" dirty="0"/>
              <a:t>The university keeps track of each student's name, student number, current address, permanent address and phone, birthdate, gender, year of study (1st, 2nd, 3rd, 4th ), major department, minor department (if any), and degree program (B.A., B.Sc., ..., Ph.D.). Some user applications need to refer to the city, county, and post code of the student's permanent address and to the student's last name.</a:t>
            </a:r>
          </a:p>
          <a:p>
            <a:pPr lvl="1"/>
            <a:r>
              <a:rPr lang="en-US" sz="1600" dirty="0"/>
              <a:t>Each department is described by name, department code, office number and office phones. Both name and code have unique values for each department.</a:t>
            </a:r>
          </a:p>
          <a:p>
            <a:pPr lvl="1"/>
            <a:r>
              <a:rPr lang="en-US" sz="1600" dirty="0"/>
              <a:t>Each course has a course name, description, code number, number of semester hours and offering department. The value of the code number is unique for each course.</a:t>
            </a:r>
          </a:p>
          <a:p>
            <a:pPr lvl="1"/>
            <a:r>
              <a:rPr lang="en-US" sz="1600" dirty="0"/>
              <a:t>Each module has an instructor, semester, year, course and module number. The module number distinguishes different modules of the same course that are taught during the same semester/year; its values are 1, 2, 3, ..., up to the number of taught during each semester.</a:t>
            </a:r>
          </a:p>
          <a:p>
            <a:pPr lvl="1"/>
            <a:r>
              <a:rPr lang="en-US" sz="1600" dirty="0"/>
              <a:t>A grade report has a student, module and grade. modules</a:t>
            </a:r>
          </a:p>
          <a:p>
            <a:endParaRPr lang="en-US" sz="1800" dirty="0"/>
          </a:p>
        </p:txBody>
      </p:sp>
      <p:sp>
        <p:nvSpPr>
          <p:cNvPr id="4" name="Date Placeholder 3">
            <a:extLst>
              <a:ext uri="{FF2B5EF4-FFF2-40B4-BE49-F238E27FC236}">
                <a16:creationId xmlns:a16="http://schemas.microsoft.com/office/drawing/2014/main" id="{8DCBBCF4-7759-4F7E-8F81-68ED1A93E1B4}"/>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A3C107A7-0229-4E5C-B1A6-0F55AD416FB0}"/>
              </a:ext>
            </a:extLst>
          </p:cNvPr>
          <p:cNvSpPr>
            <a:spLocks noGrp="1"/>
          </p:cNvSpPr>
          <p:nvPr>
            <p:ph type="sldNum" sz="quarter" idx="12"/>
          </p:nvPr>
        </p:nvSpPr>
        <p:spPr/>
        <p:txBody>
          <a:bodyPr/>
          <a:lstStyle/>
          <a:p>
            <a:pPr>
              <a:defRPr/>
            </a:pPr>
            <a:fld id="{4AEEF2DB-3D68-4EFF-B92B-90C34555BE45}" type="slidenum">
              <a:rPr lang="en-US" smtClean="0"/>
              <a:pPr>
                <a:defRPr/>
              </a:pPr>
              <a:t>58</a:t>
            </a:fld>
            <a:endParaRPr lang="en-US" dirty="0"/>
          </a:p>
        </p:txBody>
      </p:sp>
      <p:sp>
        <p:nvSpPr>
          <p:cNvPr id="6" name="Footer Placeholder 5">
            <a:extLst>
              <a:ext uri="{FF2B5EF4-FFF2-40B4-BE49-F238E27FC236}">
                <a16:creationId xmlns:a16="http://schemas.microsoft.com/office/drawing/2014/main" id="{3FB9AD1E-45BD-4DFA-850A-9001D584E104}"/>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171487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E450-3FD5-463F-A763-EF19BF2A3DF2}"/>
              </a:ext>
            </a:extLst>
          </p:cNvPr>
          <p:cNvSpPr>
            <a:spLocks noGrp="1"/>
          </p:cNvSpPr>
          <p:nvPr>
            <p:ph type="title"/>
          </p:nvPr>
        </p:nvSpPr>
        <p:spPr/>
        <p:txBody>
          <a:bodyPr/>
          <a:lstStyle/>
          <a:p>
            <a:r>
              <a:rPr lang="en-US" dirty="0"/>
              <a:t>ER Modelling Notations</a:t>
            </a:r>
          </a:p>
        </p:txBody>
      </p:sp>
      <p:graphicFrame>
        <p:nvGraphicFramePr>
          <p:cNvPr id="7" name="Table 7">
            <a:extLst>
              <a:ext uri="{FF2B5EF4-FFF2-40B4-BE49-F238E27FC236}">
                <a16:creationId xmlns:a16="http://schemas.microsoft.com/office/drawing/2014/main" id="{0D3D0346-7D28-4D27-B9DB-72FCC5FD75A5}"/>
              </a:ext>
            </a:extLst>
          </p:cNvPr>
          <p:cNvGraphicFramePr>
            <a:graphicFrameLocks noGrp="1"/>
          </p:cNvGraphicFramePr>
          <p:nvPr>
            <p:ph idx="1"/>
            <p:extLst>
              <p:ext uri="{D42A27DB-BD31-4B8C-83A1-F6EECF244321}">
                <p14:modId xmlns:p14="http://schemas.microsoft.com/office/powerpoint/2010/main" val="2228643782"/>
              </p:ext>
            </p:extLst>
          </p:nvPr>
        </p:nvGraphicFramePr>
        <p:xfrm>
          <a:off x="252663" y="1646237"/>
          <a:ext cx="8662737" cy="2949826"/>
        </p:xfrm>
        <a:graphic>
          <a:graphicData uri="http://schemas.openxmlformats.org/drawingml/2006/table">
            <a:tbl>
              <a:tblPr firstRow="1" bandRow="1">
                <a:tableStyleId>{5C22544A-7EE6-4342-B048-85BDC9FD1C3A}</a:tableStyleId>
              </a:tblPr>
              <a:tblGrid>
                <a:gridCol w="2887579">
                  <a:extLst>
                    <a:ext uri="{9D8B030D-6E8A-4147-A177-3AD203B41FA5}">
                      <a16:colId xmlns:a16="http://schemas.microsoft.com/office/drawing/2014/main" val="3509410836"/>
                    </a:ext>
                  </a:extLst>
                </a:gridCol>
                <a:gridCol w="2887579">
                  <a:extLst>
                    <a:ext uri="{9D8B030D-6E8A-4147-A177-3AD203B41FA5}">
                      <a16:colId xmlns:a16="http://schemas.microsoft.com/office/drawing/2014/main" val="2155627348"/>
                    </a:ext>
                  </a:extLst>
                </a:gridCol>
                <a:gridCol w="2887579">
                  <a:extLst>
                    <a:ext uri="{9D8B030D-6E8A-4147-A177-3AD203B41FA5}">
                      <a16:colId xmlns:a16="http://schemas.microsoft.com/office/drawing/2014/main" val="766443603"/>
                    </a:ext>
                  </a:extLst>
                </a:gridCol>
              </a:tblGrid>
              <a:tr h="529669">
                <a:tc>
                  <a:txBody>
                    <a:bodyPr/>
                    <a:lstStyle/>
                    <a:p>
                      <a:r>
                        <a:rPr lang="en-MY" dirty="0"/>
                        <a:t>UML Notation</a:t>
                      </a:r>
                      <a:endParaRPr lang="en-US" dirty="0"/>
                    </a:p>
                  </a:txBody>
                  <a:tcPr/>
                </a:tc>
                <a:tc>
                  <a:txBody>
                    <a:bodyPr/>
                    <a:lstStyle/>
                    <a:p>
                      <a:r>
                        <a:rPr lang="en-MY" dirty="0"/>
                        <a:t>Chen’s Notation</a:t>
                      </a:r>
                      <a:endParaRPr lang="en-US" dirty="0"/>
                    </a:p>
                  </a:txBody>
                  <a:tcPr/>
                </a:tc>
                <a:tc>
                  <a:txBody>
                    <a:bodyPr/>
                    <a:lstStyle/>
                    <a:p>
                      <a:r>
                        <a:rPr lang="en-MY" dirty="0"/>
                        <a:t>Crow’s Feet Notation</a:t>
                      </a:r>
                      <a:endParaRPr lang="en-US" dirty="0"/>
                    </a:p>
                  </a:txBody>
                  <a:tcPr/>
                </a:tc>
                <a:extLst>
                  <a:ext uri="{0D108BD9-81ED-4DB2-BD59-A6C34878D82A}">
                    <a16:rowId xmlns:a16="http://schemas.microsoft.com/office/drawing/2014/main" val="2664858070"/>
                  </a:ext>
                </a:extLst>
              </a:tr>
              <a:tr h="2420157">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623922271"/>
                  </a:ext>
                </a:extLst>
              </a:tr>
            </a:tbl>
          </a:graphicData>
        </a:graphic>
      </p:graphicFrame>
      <p:sp>
        <p:nvSpPr>
          <p:cNvPr id="4" name="Date Placeholder 3">
            <a:extLst>
              <a:ext uri="{FF2B5EF4-FFF2-40B4-BE49-F238E27FC236}">
                <a16:creationId xmlns:a16="http://schemas.microsoft.com/office/drawing/2014/main" id="{2845B585-1868-42EF-B057-0361B1D71DED}"/>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9DC89D71-B86C-4856-B78F-44BA50C6146E}"/>
              </a:ext>
            </a:extLst>
          </p:cNvPr>
          <p:cNvSpPr>
            <a:spLocks noGrp="1"/>
          </p:cNvSpPr>
          <p:nvPr>
            <p:ph type="sldNum" sz="quarter" idx="12"/>
          </p:nvPr>
        </p:nvSpPr>
        <p:spPr/>
        <p:txBody>
          <a:bodyPr/>
          <a:lstStyle/>
          <a:p>
            <a:pPr>
              <a:defRPr/>
            </a:pPr>
            <a:fld id="{4AEEF2DB-3D68-4EFF-B92B-90C34555BE45}" type="slidenum">
              <a:rPr lang="en-US" smtClean="0"/>
              <a:pPr>
                <a:defRPr/>
              </a:pPr>
              <a:t>6</a:t>
            </a:fld>
            <a:endParaRPr lang="en-US" dirty="0"/>
          </a:p>
        </p:txBody>
      </p:sp>
      <p:sp>
        <p:nvSpPr>
          <p:cNvPr id="6" name="Footer Placeholder 5">
            <a:extLst>
              <a:ext uri="{FF2B5EF4-FFF2-40B4-BE49-F238E27FC236}">
                <a16:creationId xmlns:a16="http://schemas.microsoft.com/office/drawing/2014/main" id="{E2934675-453B-468F-BB44-5C0B6384B941}"/>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16" name="Rectangle 15">
            <a:extLst>
              <a:ext uri="{FF2B5EF4-FFF2-40B4-BE49-F238E27FC236}">
                <a16:creationId xmlns:a16="http://schemas.microsoft.com/office/drawing/2014/main" id="{32E60A02-3684-4E04-B186-8DF6B9C39F42}"/>
              </a:ext>
            </a:extLst>
          </p:cNvPr>
          <p:cNvSpPr/>
          <p:nvPr/>
        </p:nvSpPr>
        <p:spPr>
          <a:xfrm>
            <a:off x="252663" y="1646236"/>
            <a:ext cx="2851923" cy="345916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3C2A74-254A-499C-98B4-B62486225227}"/>
              </a:ext>
            </a:extLst>
          </p:cNvPr>
          <p:cNvSpPr/>
          <p:nvPr/>
        </p:nvSpPr>
        <p:spPr>
          <a:xfrm>
            <a:off x="252663" y="5108102"/>
            <a:ext cx="2851923" cy="694602"/>
          </a:xfrm>
          <a:prstGeom prst="rect">
            <a:avLst/>
          </a:prstGeom>
          <a:solidFill>
            <a:srgbClr val="FF0000"/>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effectLst>
                  <a:outerShdw blurRad="38100" dist="38100" dir="2700000" algn="tl">
                    <a:srgbClr val="000000">
                      <a:alpha val="43137"/>
                    </a:srgbClr>
                  </a:outerShdw>
                </a:effectLst>
              </a:rPr>
              <a:t>We are using this in this course</a:t>
            </a:r>
            <a:endParaRPr lang="en-US" b="1" dirty="0">
              <a:effectLst>
                <a:outerShdw blurRad="38100" dist="38100" dir="2700000" algn="tl">
                  <a:srgbClr val="000000">
                    <a:alpha val="43137"/>
                  </a:srgbClr>
                </a:outerShdw>
              </a:effectLst>
            </a:endParaRPr>
          </a:p>
        </p:txBody>
      </p:sp>
      <p:pic>
        <p:nvPicPr>
          <p:cNvPr id="18" name="Picture 17">
            <a:extLst>
              <a:ext uri="{FF2B5EF4-FFF2-40B4-BE49-F238E27FC236}">
                <a16:creationId xmlns:a16="http://schemas.microsoft.com/office/drawing/2014/main" id="{7A89BA13-69B7-4419-A1B2-567AD4CDB107}"/>
              </a:ext>
            </a:extLst>
          </p:cNvPr>
          <p:cNvPicPr>
            <a:picLocks noChangeAspect="1"/>
          </p:cNvPicPr>
          <p:nvPr/>
        </p:nvPicPr>
        <p:blipFill rotWithShape="1">
          <a:blip r:embed="rId2"/>
          <a:srcRect l="2268" r="4551" b="1321"/>
          <a:stretch/>
        </p:blipFill>
        <p:spPr>
          <a:xfrm>
            <a:off x="3174264" y="2251045"/>
            <a:ext cx="2816292" cy="1658968"/>
          </a:xfrm>
          <a:prstGeom prst="rect">
            <a:avLst/>
          </a:prstGeom>
        </p:spPr>
      </p:pic>
      <p:pic>
        <p:nvPicPr>
          <p:cNvPr id="19" name="Picture 18">
            <a:extLst>
              <a:ext uri="{FF2B5EF4-FFF2-40B4-BE49-F238E27FC236}">
                <a16:creationId xmlns:a16="http://schemas.microsoft.com/office/drawing/2014/main" id="{0384A046-F136-4F10-BA67-68D170EB5969}"/>
              </a:ext>
            </a:extLst>
          </p:cNvPr>
          <p:cNvPicPr>
            <a:picLocks noChangeAspect="1"/>
          </p:cNvPicPr>
          <p:nvPr/>
        </p:nvPicPr>
        <p:blipFill>
          <a:blip r:embed="rId3"/>
          <a:stretch>
            <a:fillRect/>
          </a:stretch>
        </p:blipFill>
        <p:spPr>
          <a:xfrm>
            <a:off x="6039416" y="2248674"/>
            <a:ext cx="2852043" cy="1751826"/>
          </a:xfrm>
          <a:prstGeom prst="rect">
            <a:avLst/>
          </a:prstGeom>
        </p:spPr>
      </p:pic>
      <p:pic>
        <p:nvPicPr>
          <p:cNvPr id="20" name="Picture 19">
            <a:extLst>
              <a:ext uri="{FF2B5EF4-FFF2-40B4-BE49-F238E27FC236}">
                <a16:creationId xmlns:a16="http://schemas.microsoft.com/office/drawing/2014/main" id="{2EE254B5-FCC2-489E-AB5B-ED03895D9AF3}"/>
              </a:ext>
            </a:extLst>
          </p:cNvPr>
          <p:cNvPicPr>
            <a:picLocks noChangeAspect="1"/>
          </p:cNvPicPr>
          <p:nvPr/>
        </p:nvPicPr>
        <p:blipFill>
          <a:blip r:embed="rId4"/>
          <a:stretch>
            <a:fillRect/>
          </a:stretch>
        </p:blipFill>
        <p:spPr>
          <a:xfrm>
            <a:off x="327652" y="2177326"/>
            <a:ext cx="2701943" cy="2781300"/>
          </a:xfrm>
          <a:prstGeom prst="rect">
            <a:avLst/>
          </a:prstGeom>
        </p:spPr>
      </p:pic>
    </p:spTree>
    <p:extLst>
      <p:ext uri="{BB962C8B-B14F-4D97-AF65-F5344CB8AC3E}">
        <p14:creationId xmlns:p14="http://schemas.microsoft.com/office/powerpoint/2010/main" val="297300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1B6AC-8D24-495E-8875-379685A39193}"/>
              </a:ext>
            </a:extLst>
          </p:cNvPr>
          <p:cNvSpPr>
            <a:spLocks noGrp="1"/>
          </p:cNvSpPr>
          <p:nvPr>
            <p:ph type="title"/>
          </p:nvPr>
        </p:nvSpPr>
        <p:spPr/>
        <p:txBody>
          <a:bodyPr/>
          <a:lstStyle/>
          <a:p>
            <a:r>
              <a:rPr lang="en-MY" dirty="0"/>
              <a:t>Concepts of the ER Model</a:t>
            </a:r>
            <a:endParaRPr lang="en-US" dirty="0"/>
          </a:p>
        </p:txBody>
      </p:sp>
      <p:sp>
        <p:nvSpPr>
          <p:cNvPr id="3" name="Content Placeholder 2">
            <a:extLst>
              <a:ext uri="{FF2B5EF4-FFF2-40B4-BE49-F238E27FC236}">
                <a16:creationId xmlns:a16="http://schemas.microsoft.com/office/drawing/2014/main" id="{FC746CEB-E327-417D-AE8B-4DD6FD2C9161}"/>
              </a:ext>
            </a:extLst>
          </p:cNvPr>
          <p:cNvSpPr>
            <a:spLocks noGrp="1"/>
          </p:cNvSpPr>
          <p:nvPr>
            <p:ph idx="1"/>
          </p:nvPr>
        </p:nvSpPr>
        <p:spPr/>
        <p:txBody>
          <a:bodyPr/>
          <a:lstStyle/>
          <a:p>
            <a:r>
              <a:rPr lang="en-MY" dirty="0"/>
              <a:t>Entity types</a:t>
            </a:r>
          </a:p>
          <a:p>
            <a:r>
              <a:rPr lang="en-MY" dirty="0"/>
              <a:t>Relationship types</a:t>
            </a:r>
          </a:p>
          <a:p>
            <a:r>
              <a:rPr lang="en-MY" dirty="0"/>
              <a:t>Attributes</a:t>
            </a:r>
            <a:endParaRPr lang="en-US" dirty="0"/>
          </a:p>
        </p:txBody>
      </p:sp>
      <p:sp>
        <p:nvSpPr>
          <p:cNvPr id="4" name="Date Placeholder 3">
            <a:extLst>
              <a:ext uri="{FF2B5EF4-FFF2-40B4-BE49-F238E27FC236}">
                <a16:creationId xmlns:a16="http://schemas.microsoft.com/office/drawing/2014/main" id="{98442C5B-4D75-4180-86FA-D00F131337C4}"/>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044D9742-571E-420C-ABE8-100EC01FE3D4}"/>
              </a:ext>
            </a:extLst>
          </p:cNvPr>
          <p:cNvSpPr>
            <a:spLocks noGrp="1"/>
          </p:cNvSpPr>
          <p:nvPr>
            <p:ph type="sldNum" sz="quarter" idx="12"/>
          </p:nvPr>
        </p:nvSpPr>
        <p:spPr/>
        <p:txBody>
          <a:bodyPr/>
          <a:lstStyle/>
          <a:p>
            <a:pPr>
              <a:defRPr/>
            </a:pPr>
            <a:fld id="{4AEEF2DB-3D68-4EFF-B92B-90C34555BE45}" type="slidenum">
              <a:rPr lang="en-US" smtClean="0"/>
              <a:pPr>
                <a:defRPr/>
              </a:pPr>
              <a:t>7</a:t>
            </a:fld>
            <a:endParaRPr lang="en-US" dirty="0"/>
          </a:p>
        </p:txBody>
      </p:sp>
      <p:sp>
        <p:nvSpPr>
          <p:cNvPr id="6" name="Footer Placeholder 5">
            <a:extLst>
              <a:ext uri="{FF2B5EF4-FFF2-40B4-BE49-F238E27FC236}">
                <a16:creationId xmlns:a16="http://schemas.microsoft.com/office/drawing/2014/main" id="{4F2F128D-2AF7-40E8-A68C-4358CBE42267}"/>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272597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B1E2-4CA3-4C54-8E8D-951D51D09BC9}"/>
              </a:ext>
            </a:extLst>
          </p:cNvPr>
          <p:cNvSpPr>
            <a:spLocks noGrp="1"/>
          </p:cNvSpPr>
          <p:nvPr>
            <p:ph type="title"/>
          </p:nvPr>
        </p:nvSpPr>
        <p:spPr/>
        <p:txBody>
          <a:bodyPr/>
          <a:lstStyle/>
          <a:p>
            <a:r>
              <a:rPr lang="en-MY" dirty="0"/>
              <a:t>Entity Types</a:t>
            </a:r>
            <a:endParaRPr lang="en-US" dirty="0"/>
          </a:p>
        </p:txBody>
      </p:sp>
      <p:sp>
        <p:nvSpPr>
          <p:cNvPr id="3" name="Content Placeholder 2">
            <a:extLst>
              <a:ext uri="{FF2B5EF4-FFF2-40B4-BE49-F238E27FC236}">
                <a16:creationId xmlns:a16="http://schemas.microsoft.com/office/drawing/2014/main" id="{0574B720-A393-41A7-8A2E-142A0E7EF4A5}"/>
              </a:ext>
            </a:extLst>
          </p:cNvPr>
          <p:cNvSpPr>
            <a:spLocks noGrp="1"/>
          </p:cNvSpPr>
          <p:nvPr>
            <p:ph idx="1"/>
          </p:nvPr>
        </p:nvSpPr>
        <p:spPr/>
        <p:txBody>
          <a:bodyPr/>
          <a:lstStyle/>
          <a:p>
            <a:r>
              <a:rPr lang="en-US" b="1" dirty="0">
                <a:solidFill>
                  <a:srgbClr val="0070C0"/>
                </a:solidFill>
              </a:rPr>
              <a:t>Entity types</a:t>
            </a:r>
          </a:p>
          <a:p>
            <a:pPr lvl="1"/>
            <a:r>
              <a:rPr lang="en-US" dirty="0"/>
              <a:t>Group of objects with same properties, identified by enterprise as having an independent existence.</a:t>
            </a:r>
          </a:p>
          <a:p>
            <a:pPr lvl="1"/>
            <a:r>
              <a:rPr lang="en-US" dirty="0">
                <a:solidFill>
                  <a:srgbClr val="830E3E"/>
                </a:solidFill>
              </a:rPr>
              <a:t>“Something” of significance to the business about which data must be known</a:t>
            </a:r>
          </a:p>
          <a:p>
            <a:pPr lvl="1"/>
            <a:r>
              <a:rPr lang="en-US" dirty="0"/>
              <a:t>A name for the things that you can list</a:t>
            </a:r>
          </a:p>
          <a:p>
            <a:pPr lvl="1"/>
            <a:r>
              <a:rPr lang="en-US" dirty="0"/>
              <a:t>Usually a noun</a:t>
            </a:r>
          </a:p>
          <a:p>
            <a:r>
              <a:rPr lang="en-US" b="1" dirty="0">
                <a:solidFill>
                  <a:srgbClr val="0070C0"/>
                </a:solidFill>
              </a:rPr>
              <a:t>Entity occurrence/instances</a:t>
            </a:r>
          </a:p>
          <a:p>
            <a:pPr lvl="1"/>
            <a:r>
              <a:rPr lang="en-US" dirty="0"/>
              <a:t>Uniquely identifiable object of an entity type.</a:t>
            </a:r>
          </a:p>
          <a:p>
            <a:endParaRPr lang="en-US" dirty="0"/>
          </a:p>
        </p:txBody>
      </p:sp>
      <p:sp>
        <p:nvSpPr>
          <p:cNvPr id="4" name="Date Placeholder 3">
            <a:extLst>
              <a:ext uri="{FF2B5EF4-FFF2-40B4-BE49-F238E27FC236}">
                <a16:creationId xmlns:a16="http://schemas.microsoft.com/office/drawing/2014/main" id="{63245EB7-5BD2-4571-9862-8FEF6BBC85E0}"/>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73106B38-FA07-4865-A08F-28BAEC12475C}"/>
              </a:ext>
            </a:extLst>
          </p:cNvPr>
          <p:cNvSpPr>
            <a:spLocks noGrp="1"/>
          </p:cNvSpPr>
          <p:nvPr>
            <p:ph type="sldNum" sz="quarter" idx="12"/>
          </p:nvPr>
        </p:nvSpPr>
        <p:spPr/>
        <p:txBody>
          <a:bodyPr/>
          <a:lstStyle/>
          <a:p>
            <a:pPr>
              <a:defRPr/>
            </a:pPr>
            <a:fld id="{4AEEF2DB-3D68-4EFF-B92B-90C34555BE45}" type="slidenum">
              <a:rPr lang="en-US" smtClean="0"/>
              <a:pPr>
                <a:defRPr/>
              </a:pPr>
              <a:t>8</a:t>
            </a:fld>
            <a:endParaRPr lang="en-US" dirty="0"/>
          </a:p>
        </p:txBody>
      </p:sp>
      <p:sp>
        <p:nvSpPr>
          <p:cNvPr id="6" name="Footer Placeholder 5">
            <a:extLst>
              <a:ext uri="{FF2B5EF4-FFF2-40B4-BE49-F238E27FC236}">
                <a16:creationId xmlns:a16="http://schemas.microsoft.com/office/drawing/2014/main" id="{B3C2E080-782A-4AB5-A0B3-4EF125B9F897}"/>
              </a:ext>
            </a:extLst>
          </p:cNvPr>
          <p:cNvSpPr>
            <a:spLocks noGrp="1"/>
          </p:cNvSpPr>
          <p:nvPr>
            <p:ph type="ftr" sz="quarter" idx="3"/>
          </p:nvPr>
        </p:nvSpPr>
        <p:spPr/>
        <p:txBody>
          <a:bodyPr/>
          <a:lstStyle/>
          <a:p>
            <a:pPr>
              <a:defRPr/>
            </a:pPr>
            <a:r>
              <a:rPr lang="en-US"/>
              <a:t>SCSD2523 Database - Entity Relationship Modeling</a:t>
            </a:r>
            <a:endParaRPr lang="en-US" dirty="0"/>
          </a:p>
        </p:txBody>
      </p:sp>
    </p:spTree>
    <p:extLst>
      <p:ext uri="{BB962C8B-B14F-4D97-AF65-F5344CB8AC3E}">
        <p14:creationId xmlns:p14="http://schemas.microsoft.com/office/powerpoint/2010/main" val="317921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7D14-240B-40AA-AA7F-AA7AF86E364C}"/>
              </a:ext>
            </a:extLst>
          </p:cNvPr>
          <p:cNvSpPr>
            <a:spLocks noGrp="1"/>
          </p:cNvSpPr>
          <p:nvPr>
            <p:ph type="title"/>
          </p:nvPr>
        </p:nvSpPr>
        <p:spPr/>
        <p:txBody>
          <a:bodyPr/>
          <a:lstStyle/>
          <a:p>
            <a:r>
              <a:rPr lang="en-MY" dirty="0"/>
              <a:t>Example of Entities and Instances</a:t>
            </a:r>
            <a:endParaRPr lang="en-US" dirty="0"/>
          </a:p>
        </p:txBody>
      </p:sp>
      <p:sp>
        <p:nvSpPr>
          <p:cNvPr id="4" name="Date Placeholder 3">
            <a:extLst>
              <a:ext uri="{FF2B5EF4-FFF2-40B4-BE49-F238E27FC236}">
                <a16:creationId xmlns:a16="http://schemas.microsoft.com/office/drawing/2014/main" id="{C5F1F2AB-AE37-48EC-A314-A0AF111DE410}"/>
              </a:ext>
            </a:extLst>
          </p:cNvPr>
          <p:cNvSpPr>
            <a:spLocks noGrp="1"/>
          </p:cNvSpPr>
          <p:nvPr>
            <p:ph type="dt" sz="half" idx="10"/>
          </p:nvPr>
        </p:nvSpPr>
        <p:spPr/>
        <p:txBody>
          <a:bodyPr/>
          <a:lstStyle/>
          <a:p>
            <a:pPr>
              <a:defRPr/>
            </a:pPr>
            <a:fld id="{1363E2FE-7B78-47A0-A345-7278BBA4ECA7}" type="datetime5">
              <a:rPr lang="en-US" smtClean="0"/>
              <a:t>29-Sep-19</a:t>
            </a:fld>
            <a:endParaRPr lang="en-US"/>
          </a:p>
        </p:txBody>
      </p:sp>
      <p:sp>
        <p:nvSpPr>
          <p:cNvPr id="5" name="Slide Number Placeholder 4">
            <a:extLst>
              <a:ext uri="{FF2B5EF4-FFF2-40B4-BE49-F238E27FC236}">
                <a16:creationId xmlns:a16="http://schemas.microsoft.com/office/drawing/2014/main" id="{194F4D9A-CDB5-4043-A43A-1F0272D00D8A}"/>
              </a:ext>
            </a:extLst>
          </p:cNvPr>
          <p:cNvSpPr>
            <a:spLocks noGrp="1"/>
          </p:cNvSpPr>
          <p:nvPr>
            <p:ph type="sldNum" sz="quarter" idx="12"/>
          </p:nvPr>
        </p:nvSpPr>
        <p:spPr/>
        <p:txBody>
          <a:bodyPr/>
          <a:lstStyle/>
          <a:p>
            <a:pPr>
              <a:defRPr/>
            </a:pPr>
            <a:fld id="{4AEEF2DB-3D68-4EFF-B92B-90C34555BE45}" type="slidenum">
              <a:rPr lang="en-US" smtClean="0"/>
              <a:pPr>
                <a:defRPr/>
              </a:pPr>
              <a:t>9</a:t>
            </a:fld>
            <a:endParaRPr lang="en-US" dirty="0"/>
          </a:p>
        </p:txBody>
      </p:sp>
      <p:sp>
        <p:nvSpPr>
          <p:cNvPr id="6" name="Footer Placeholder 5">
            <a:extLst>
              <a:ext uri="{FF2B5EF4-FFF2-40B4-BE49-F238E27FC236}">
                <a16:creationId xmlns:a16="http://schemas.microsoft.com/office/drawing/2014/main" id="{53694434-178F-4703-9059-80C257FC3BB7}"/>
              </a:ext>
            </a:extLst>
          </p:cNvPr>
          <p:cNvSpPr>
            <a:spLocks noGrp="1"/>
          </p:cNvSpPr>
          <p:nvPr>
            <p:ph type="ftr" sz="quarter" idx="3"/>
          </p:nvPr>
        </p:nvSpPr>
        <p:spPr/>
        <p:txBody>
          <a:bodyPr/>
          <a:lstStyle/>
          <a:p>
            <a:pPr>
              <a:defRPr/>
            </a:pPr>
            <a:r>
              <a:rPr lang="en-US"/>
              <a:t>SCSD2523 Database - Entity Relationship Modeling</a:t>
            </a:r>
            <a:endParaRPr lang="en-US" dirty="0"/>
          </a:p>
        </p:txBody>
      </p:sp>
      <p:sp>
        <p:nvSpPr>
          <p:cNvPr id="7" name="Rectangle 1027">
            <a:extLst>
              <a:ext uri="{FF2B5EF4-FFF2-40B4-BE49-F238E27FC236}">
                <a16:creationId xmlns:a16="http://schemas.microsoft.com/office/drawing/2014/main" id="{01808D41-D526-42A4-9652-4CD1F62CBC75}"/>
              </a:ext>
            </a:extLst>
          </p:cNvPr>
          <p:cNvSpPr txBox="1">
            <a:spLocks noChangeArrowheads="1"/>
          </p:cNvSpPr>
          <p:nvPr/>
        </p:nvSpPr>
        <p:spPr>
          <a:xfrm>
            <a:off x="787401" y="1874538"/>
            <a:ext cx="3479800" cy="39814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ea typeface="Times New Roman" charset="0"/>
                <a:cs typeface="Times New Roman" charset="0"/>
              </a:rPr>
              <a:t>PERSON</a:t>
            </a:r>
          </a:p>
          <a:p>
            <a:r>
              <a:rPr lang="en-US" altLang="en-US" sz="1800" dirty="0">
                <a:ea typeface="Times New Roman" charset="0"/>
                <a:cs typeface="Times New Roman" charset="0"/>
              </a:rPr>
              <a:t>PRODUCT</a:t>
            </a:r>
          </a:p>
          <a:p>
            <a:r>
              <a:rPr lang="en-US" altLang="en-US" sz="1800" dirty="0">
                <a:ea typeface="Times New Roman" charset="0"/>
                <a:cs typeface="Times New Roman" charset="0"/>
              </a:rPr>
              <a:t>PRODUCT TYPE</a:t>
            </a:r>
          </a:p>
          <a:p>
            <a:r>
              <a:rPr lang="en-US" altLang="en-US" sz="1800" dirty="0">
                <a:ea typeface="Times New Roman" charset="0"/>
                <a:cs typeface="Times New Roman" charset="0"/>
              </a:rPr>
              <a:t>EMPLOYMENT CONTRACT</a:t>
            </a:r>
          </a:p>
          <a:p>
            <a:r>
              <a:rPr lang="en-US" altLang="en-US" sz="1800" dirty="0">
                <a:ea typeface="Times New Roman" charset="0"/>
                <a:cs typeface="Times New Roman" charset="0"/>
              </a:rPr>
              <a:t>JOB</a:t>
            </a:r>
          </a:p>
          <a:p>
            <a:r>
              <a:rPr lang="en-US" altLang="en-US" sz="1800" dirty="0">
                <a:ea typeface="Times New Roman" charset="0"/>
                <a:cs typeface="Times New Roman" charset="0"/>
              </a:rPr>
              <a:t>SKILL LEVEL</a:t>
            </a:r>
          </a:p>
          <a:p>
            <a:r>
              <a:rPr lang="en-US" altLang="en-US" sz="1800" dirty="0">
                <a:ea typeface="Times New Roman" charset="0"/>
                <a:cs typeface="Times New Roman" charset="0"/>
              </a:rPr>
              <a:t>TICKET RESERVATION</a:t>
            </a:r>
          </a:p>
          <a:p>
            <a:r>
              <a:rPr lang="en-US" altLang="en-US" sz="1800" dirty="0">
                <a:ea typeface="Times New Roman" charset="0"/>
                <a:cs typeface="Times New Roman" charset="0"/>
              </a:rPr>
              <a:t>PURCHASE</a:t>
            </a:r>
          </a:p>
          <a:p>
            <a:r>
              <a:rPr lang="en-US" altLang="en-US" sz="1800" dirty="0">
                <a:ea typeface="Times New Roman" charset="0"/>
                <a:cs typeface="Times New Roman" charset="0"/>
              </a:rPr>
              <a:t>ELECTION</a:t>
            </a:r>
          </a:p>
          <a:p>
            <a:r>
              <a:rPr lang="en-US" altLang="en-US" sz="1800" dirty="0">
                <a:ea typeface="Times New Roman" charset="0"/>
                <a:cs typeface="Times New Roman" charset="0"/>
              </a:rPr>
              <a:t>PRINTER PREFERENCE</a:t>
            </a:r>
          </a:p>
          <a:p>
            <a:r>
              <a:rPr lang="en-US" altLang="en-US" sz="1800" dirty="0">
                <a:ea typeface="Times New Roman" charset="0"/>
                <a:cs typeface="Times New Roman" charset="0"/>
              </a:rPr>
              <a:t>DOCUMENT VERSION</a:t>
            </a:r>
          </a:p>
        </p:txBody>
      </p:sp>
      <p:sp>
        <p:nvSpPr>
          <p:cNvPr id="8" name="Rectangle 1028">
            <a:extLst>
              <a:ext uri="{FF2B5EF4-FFF2-40B4-BE49-F238E27FC236}">
                <a16:creationId xmlns:a16="http://schemas.microsoft.com/office/drawing/2014/main" id="{21E34703-4D21-4C73-8E3C-9E774873DD60}"/>
              </a:ext>
            </a:extLst>
          </p:cNvPr>
          <p:cNvSpPr txBox="1">
            <a:spLocks noChangeArrowheads="1"/>
          </p:cNvSpPr>
          <p:nvPr/>
        </p:nvSpPr>
        <p:spPr>
          <a:xfrm>
            <a:off x="4758747" y="1874538"/>
            <a:ext cx="3616325" cy="4017126"/>
          </a:xfrm>
          <a:prstGeom prst="rect">
            <a:avLst/>
          </a:prstGeom>
        </p:spPr>
        <p:txBody>
          <a:bodyPr vert="horz" lIns="92075" tIns="46038" rIns="92075" bIns="4603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ea typeface="Times New Roman" charset="0"/>
                <a:cs typeface="Times New Roman" charset="0"/>
              </a:rPr>
              <a:t>Mahatma Gandhi</a:t>
            </a:r>
          </a:p>
          <a:p>
            <a:r>
              <a:rPr lang="en-US" altLang="en-US" sz="2000" dirty="0">
                <a:ea typeface="Times New Roman" charset="0"/>
                <a:cs typeface="Times New Roman" charset="0"/>
              </a:rPr>
              <a:t>2.5 x 35 mm copper nail</a:t>
            </a:r>
          </a:p>
          <a:p>
            <a:r>
              <a:rPr lang="en-US" altLang="en-US" sz="2000" dirty="0">
                <a:ea typeface="Times New Roman" charset="0"/>
                <a:cs typeface="Times New Roman" charset="0"/>
              </a:rPr>
              <a:t>nail</a:t>
            </a:r>
          </a:p>
          <a:p>
            <a:r>
              <a:rPr lang="en-US" altLang="en-US" sz="2000" dirty="0">
                <a:ea typeface="Times New Roman" charset="0"/>
                <a:cs typeface="Times New Roman" charset="0"/>
              </a:rPr>
              <a:t>my previous contract</a:t>
            </a:r>
          </a:p>
          <a:p>
            <a:r>
              <a:rPr lang="en-US" altLang="en-US" sz="2000" dirty="0">
                <a:ea typeface="Times New Roman" charset="0"/>
                <a:cs typeface="Times New Roman" charset="0"/>
              </a:rPr>
              <a:t>violinist</a:t>
            </a:r>
          </a:p>
          <a:p>
            <a:r>
              <a:rPr lang="en-US" altLang="en-US" sz="2000" dirty="0">
                <a:ea typeface="Times New Roman" charset="0"/>
                <a:cs typeface="Times New Roman" charset="0"/>
              </a:rPr>
              <a:t>fluent</a:t>
            </a:r>
          </a:p>
          <a:p>
            <a:r>
              <a:rPr lang="en-US" altLang="en-US" sz="2000" dirty="0">
                <a:ea typeface="Times New Roman" charset="0"/>
                <a:cs typeface="Times New Roman" charset="0"/>
              </a:rPr>
              <a:t>tonight: Hamlet in the Royal</a:t>
            </a:r>
          </a:p>
          <a:p>
            <a:r>
              <a:rPr lang="en-US" altLang="en-US" sz="2000" dirty="0">
                <a:ea typeface="Times New Roman" charset="0"/>
                <a:cs typeface="Times New Roman" charset="0"/>
              </a:rPr>
              <a:t>the CD I bought yesterday</a:t>
            </a:r>
          </a:p>
          <a:p>
            <a:r>
              <a:rPr lang="en-US" altLang="en-US" sz="2000" dirty="0">
                <a:ea typeface="Times New Roman" charset="0"/>
                <a:cs typeface="Times New Roman" charset="0"/>
              </a:rPr>
              <a:t>for parliament next fall</a:t>
            </a:r>
          </a:p>
          <a:p>
            <a:r>
              <a:rPr lang="en-US" altLang="en-US" sz="2000" dirty="0">
                <a:ea typeface="Times New Roman" charset="0"/>
                <a:cs typeface="Times New Roman" charset="0"/>
              </a:rPr>
              <a:t>…</a:t>
            </a:r>
          </a:p>
        </p:txBody>
      </p:sp>
      <p:sp>
        <p:nvSpPr>
          <p:cNvPr id="9" name="TextBox 4">
            <a:extLst>
              <a:ext uri="{FF2B5EF4-FFF2-40B4-BE49-F238E27FC236}">
                <a16:creationId xmlns:a16="http://schemas.microsoft.com/office/drawing/2014/main" id="{29AE7CBE-4E50-4EAF-BF81-AACE03CB659A}"/>
              </a:ext>
            </a:extLst>
          </p:cNvPr>
          <p:cNvSpPr txBox="1">
            <a:spLocks noChangeArrowheads="1"/>
          </p:cNvSpPr>
          <p:nvPr/>
        </p:nvSpPr>
        <p:spPr bwMode="auto">
          <a:xfrm>
            <a:off x="1496290" y="1290637"/>
            <a:ext cx="1083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dirty="0">
                <a:solidFill>
                  <a:srgbClr val="0000CC"/>
                </a:solidFill>
                <a:latin typeface="+mn-lt"/>
                <a:ea typeface="ＭＳ Ｐゴシック" charset="-128"/>
                <a:cs typeface="Times New Roman" charset="0"/>
              </a:rPr>
              <a:t>ENTITY</a:t>
            </a:r>
          </a:p>
        </p:txBody>
      </p:sp>
      <p:sp>
        <p:nvSpPr>
          <p:cNvPr id="10" name="TextBox 5">
            <a:extLst>
              <a:ext uri="{FF2B5EF4-FFF2-40B4-BE49-F238E27FC236}">
                <a16:creationId xmlns:a16="http://schemas.microsoft.com/office/drawing/2014/main" id="{A864A3E3-3708-44CA-B69B-056B188445E5}"/>
              </a:ext>
            </a:extLst>
          </p:cNvPr>
          <p:cNvSpPr txBox="1">
            <a:spLocks noChangeArrowheads="1"/>
          </p:cNvSpPr>
          <p:nvPr/>
        </p:nvSpPr>
        <p:spPr bwMode="auto">
          <a:xfrm>
            <a:off x="5384800" y="1290637"/>
            <a:ext cx="1584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a:solidFill>
                  <a:srgbClr val="0000CC"/>
                </a:solidFill>
                <a:latin typeface="+mn-lt"/>
                <a:ea typeface="ＭＳ Ｐゴシック" charset="-128"/>
                <a:cs typeface="Times New Roman" charset="0"/>
              </a:rPr>
              <a:t>INSTANCES</a:t>
            </a:r>
          </a:p>
        </p:txBody>
      </p:sp>
    </p:spTree>
    <p:extLst>
      <p:ext uri="{BB962C8B-B14F-4D97-AF65-F5344CB8AC3E}">
        <p14:creationId xmlns:p14="http://schemas.microsoft.com/office/powerpoint/2010/main" val="1367713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2563</Words>
  <Application>Microsoft Office PowerPoint</Application>
  <PresentationFormat>On-screen Show (4:3)</PresentationFormat>
  <Paragraphs>455</Paragraphs>
  <Slides>58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Calibri Light</vt:lpstr>
      <vt:lpstr>Times New Roman</vt:lpstr>
      <vt:lpstr>Office Theme</vt:lpstr>
      <vt:lpstr>Awe Document</vt:lpstr>
      <vt:lpstr>Entity Relationship Modeling</vt:lpstr>
      <vt:lpstr>Learning Objective</vt:lpstr>
      <vt:lpstr>Entity Relationship Modeling</vt:lpstr>
      <vt:lpstr>Goals of Entity Relationship Modeling</vt:lpstr>
      <vt:lpstr>ER Diagram of Branch View of DreamHome</vt:lpstr>
      <vt:lpstr>ER Modelling Notations</vt:lpstr>
      <vt:lpstr>Concepts of the ER Model</vt:lpstr>
      <vt:lpstr>Entity Types</vt:lpstr>
      <vt:lpstr>Example of Entities and Instances</vt:lpstr>
      <vt:lpstr>Examples of Entity Types</vt:lpstr>
      <vt:lpstr>Entities and Sets</vt:lpstr>
      <vt:lpstr>Entity Representation in Diagram</vt:lpstr>
      <vt:lpstr>Remarks on creating Entities</vt:lpstr>
      <vt:lpstr>Relationship</vt:lpstr>
      <vt:lpstr>Relationship Examples</vt:lpstr>
      <vt:lpstr>Semantic Net of Has Relationship Type</vt:lpstr>
      <vt:lpstr>Relationship Has Between Staff and Branch</vt:lpstr>
      <vt:lpstr>Employees have Jobs</vt:lpstr>
      <vt:lpstr>Employees Have Jobs</vt:lpstr>
      <vt:lpstr>Relationship Types</vt:lpstr>
      <vt:lpstr>Example a binary relationship called: POwns</vt:lpstr>
      <vt:lpstr>Example of a ternary relationship called: Registers</vt:lpstr>
      <vt:lpstr>Example of a quaternary relationship called: Arranges</vt:lpstr>
      <vt:lpstr>Relationship Types</vt:lpstr>
      <vt:lpstr>Example of recursive relationship called: Supervises with role names</vt:lpstr>
      <vt:lpstr>Entities associated through two distinct Relationships with Role Names</vt:lpstr>
      <vt:lpstr>Practice 1 (Problem 1): Identify all entities and relationship between entities.</vt:lpstr>
      <vt:lpstr>Attributes</vt:lpstr>
      <vt:lpstr>Attribute examples</vt:lpstr>
      <vt:lpstr>Attribute (Simple vs Composite)</vt:lpstr>
      <vt:lpstr>Attribute (Single-valued vs Multi-valued)</vt:lpstr>
      <vt:lpstr>Attribute (Derived)</vt:lpstr>
      <vt:lpstr>Practice 2 (Problem 1)</vt:lpstr>
      <vt:lpstr>Attribute: Keys</vt:lpstr>
      <vt:lpstr>ER Diagram of Staff and Branch Entities and their Attributes</vt:lpstr>
      <vt:lpstr>Practice 3 (Problem 1)</vt:lpstr>
      <vt:lpstr>Entity Type</vt:lpstr>
      <vt:lpstr>Strong vs Weak Entity</vt:lpstr>
      <vt:lpstr>Relationship with Attributes</vt:lpstr>
      <vt:lpstr>Structural Constraints</vt:lpstr>
      <vt:lpstr>Structural Constraint (Binary Relationship)</vt:lpstr>
      <vt:lpstr>Semantic Net: Staff manages Branch</vt:lpstr>
      <vt:lpstr>ERD: Staff manages Branch</vt:lpstr>
      <vt:lpstr>Semantic Net: Staff oversees PropertyForRent</vt:lpstr>
      <vt:lpstr>ERD: Staff oversees PropertyForRent</vt:lpstr>
      <vt:lpstr>Semantic Net: Newspaper Advertises PropertyForRent</vt:lpstr>
      <vt:lpstr>ERD: Newspaper Advertises PropertyForRent</vt:lpstr>
      <vt:lpstr>Structural Constraint (Complex Relationship)</vt:lpstr>
      <vt:lpstr>Semantic Net: Ternary Registers Relationship with Values for Staff and Branch Entities Fixed</vt:lpstr>
      <vt:lpstr>Multiplicity of Ternary Registers Relationship</vt:lpstr>
      <vt:lpstr>Summary of Multiplicity Constraints</vt:lpstr>
      <vt:lpstr>Constraints (Cardinality &amp; Participation)</vt:lpstr>
      <vt:lpstr>Constraints (Cardinality &amp; Participation)</vt:lpstr>
      <vt:lpstr>Multiplicity as Cardinality and Participation Constraints</vt:lpstr>
      <vt:lpstr>Practice 4: Problem 1</vt:lpstr>
      <vt:lpstr>Structural Constraints (cont)</vt:lpstr>
      <vt:lpstr>Problem 2: Produce ERD to represent  the following situation</vt:lpstr>
      <vt:lpstr>Problem 3: Produce ERD to represent  the following situation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acidfed</dc:creator>
  <cp:lastModifiedBy>Weng Howe Chan</cp:lastModifiedBy>
  <cp:revision>97</cp:revision>
  <dcterms:created xsi:type="dcterms:W3CDTF">2019-01-07T08:53:08Z</dcterms:created>
  <dcterms:modified xsi:type="dcterms:W3CDTF">2019-09-28T18:20:49Z</dcterms:modified>
</cp:coreProperties>
</file>