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8"/>
  </p:notesMasterIdLst>
  <p:sldIdLst>
    <p:sldId id="256" r:id="rId2"/>
    <p:sldId id="345" r:id="rId3"/>
    <p:sldId id="346" r:id="rId4"/>
    <p:sldId id="347" r:id="rId5"/>
    <p:sldId id="350" r:id="rId6"/>
    <p:sldId id="349" r:id="rId7"/>
    <p:sldId id="348" r:id="rId8"/>
    <p:sldId id="352" r:id="rId9"/>
    <p:sldId id="353" r:id="rId10"/>
    <p:sldId id="354" r:id="rId11"/>
    <p:sldId id="355" r:id="rId12"/>
    <p:sldId id="359" r:id="rId13"/>
    <p:sldId id="360" r:id="rId14"/>
    <p:sldId id="361" r:id="rId15"/>
    <p:sldId id="357" r:id="rId16"/>
    <p:sldId id="362" r:id="rId1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51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5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1406E-D2AE-4001-B5C9-30B613F6E942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DB0BF-9344-4D2E-A2F9-71AA29A49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183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593B2-CBD4-4AB4-9265-EC09C4C0B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9B4299-4993-4617-B3B4-575A9F0F9012}" type="datetime1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2FA8D-0EB6-4871-B130-C4DCFAD8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D69B1-AC47-4DF4-AA04-2D8F41CFD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522D2-97B7-453B-BD18-4012062B3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889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3813D-A99E-41D1-98EC-6AABCECBE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D22515-1585-4800-945A-6241864E03EE}" type="datetime1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CEDE4-E108-451B-A925-46EE1552E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BD75C-0667-4652-B049-AC27AA28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522D2-97B7-453B-BD18-4012062B3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36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980EA-9D3A-4033-AFB6-CA0BD934A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B696E7-9DA6-40ED-B593-1D71EB72FADF}" type="datetime1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DB889-7040-482C-AED4-720D55B44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67AA7-4B8B-4CB4-A759-3489D0CA6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522D2-97B7-453B-BD18-4012062B3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29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D63BD-7B16-40A0-89CF-E3258874E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B022A7-6C41-4CFF-BBD6-A6F1CC661383}" type="datetime1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B6349-DD48-47A7-AF2A-F2A187B9C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5B395-955E-4F9B-B4E7-10F1C40DD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522D2-97B7-453B-BD18-4012062B3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91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B48E8-96A6-47C3-9B31-4A9074299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AB0551-70B6-46DE-AE8D-4D3080D67C23}" type="datetime1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D136D-5C63-4447-BFCB-B810A3C94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CE7DD-C3A8-4B7C-9014-FA9B5AD68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522D2-97B7-453B-BD18-4012062B3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32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6E6D18-B635-4D1D-9C40-B7918EF16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974F40-540D-4113-8F7A-769FAAECEED1}" type="datetime1">
              <a:rPr lang="en-GB" smtClean="0"/>
              <a:t>15/11/2020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0A40A1-022B-4CDE-B465-EFA9467D5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CFADBF-F51A-4498-8D2F-439CEE38B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522D2-97B7-453B-BD18-4012062B3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12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7C7C4CE-961C-4C63-B6E4-6A8AA7BB6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F5590A-746F-4D61-8D15-ED58F89A1564}" type="datetime1">
              <a:rPr lang="en-GB" smtClean="0"/>
              <a:t>15/11/2020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A2F55D-E18A-48D2-9529-FA3C9D1F8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475C9A5-2F2B-415A-8E44-DE63B49C1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522D2-97B7-453B-BD18-4012062B3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409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83CFA1B-7E68-49D0-8F46-943952CC9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784C8F-458D-438B-90DE-EADC5BD984CB}" type="datetime1">
              <a:rPr lang="en-GB" smtClean="0"/>
              <a:t>15/11/2020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B92C237-01A8-46B2-938B-7B315FE68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F85B39C-D4F7-44D9-A862-3CFCF5C32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522D2-97B7-453B-BD18-4012062B3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769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8ACA3CE-0AD5-42E4-87BB-95C2CD858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67410A-BA27-47B2-B000-EFB393237792}" type="datetime1">
              <a:rPr lang="en-GB" smtClean="0"/>
              <a:t>15/11/2020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AF4B40D-01B0-47A3-923B-1D9E8FE7D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541FE82-70A6-44E8-8CA7-D8BC9A6C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522D2-97B7-453B-BD18-4012062B3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293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B96449-7F89-47DD-B6B3-1420DC6D5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56CF72-43F2-4D44-92C5-3A379CA9696A}" type="datetime1">
              <a:rPr lang="en-GB" smtClean="0"/>
              <a:t>15/11/2020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151F65-1213-4B05-8AB3-6F2FE6319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F137BB-F86E-4F77-9A70-09452A175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522D2-97B7-453B-BD18-4012062B3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83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C9F277-C37A-4A56-B23F-2FBAD96D7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E58388-D8CF-45AE-BE72-0109CA7C68E2}" type="datetime1">
              <a:rPr lang="en-GB" smtClean="0"/>
              <a:t>15/11/2020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77DFBB-FFA6-4A9C-808B-FFB4B6E51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44E01A-23E7-48F2-B36E-9E1F59BAD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522D2-97B7-453B-BD18-4012062B3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60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>
            <a:extLst>
              <a:ext uri="{FF2B5EF4-FFF2-40B4-BE49-F238E27FC236}">
                <a16:creationId xmlns:a16="http://schemas.microsoft.com/office/drawing/2014/main" id="{8AB28D90-9319-4E34-982F-7810D9ED5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231274DF-E296-46A0-81B6-DEC205C559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94DFC233-3E48-4AB9-94E4-E597E469DD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C4447-075D-41DF-B47F-9E77D440E8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22866D9-567E-4519-BBC9-0CC3C00FE631}" type="datetime1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A488F-8C9B-4C78-BA7A-54DD4EA02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BE2EF-7DD0-4A43-A113-A9611AD1C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DD522D2-97B7-453B-BD18-4012062B3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62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BBED3-EF27-4092-82CB-BC8380AD59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4400"/>
              <a:t>Data Structures and Algorithms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1D7181-B6B9-4CDD-9EA9-65B6E724D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007454"/>
          </a:xfrm>
        </p:spPr>
        <p:txBody>
          <a:bodyPr anchor="ctr"/>
          <a:lstStyle/>
          <a:p>
            <a:r>
              <a:rPr lang="en-US" sz="4000" b="1" dirty="0"/>
              <a:t>Chapter 5 Sorting</a:t>
            </a:r>
          </a:p>
          <a:p>
            <a:endParaRPr lang="en-US" sz="4000" b="1" dirty="0"/>
          </a:p>
          <a:p>
            <a:r>
              <a:rPr lang="en-GB" sz="4000" b="1" dirty="0"/>
              <a:t>Advanced Sort</a:t>
            </a:r>
          </a:p>
        </p:txBody>
      </p:sp>
    </p:spTree>
    <p:extLst>
      <p:ext uri="{BB962C8B-B14F-4D97-AF65-F5344CB8AC3E}">
        <p14:creationId xmlns:p14="http://schemas.microsoft.com/office/powerpoint/2010/main" val="3787758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1F5AD-5B0E-6B4E-A7E0-B14D7A0E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01B9505-C8F1-194B-A345-9CF07E7B2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65" y="400050"/>
            <a:ext cx="6593576" cy="609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42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81F5AD-5B0E-6B4E-A7E0-B14D7A0E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/>
              <a:t>11</a:t>
            </a:fld>
            <a:endParaRPr lang="en-GB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384A29D-3F68-DC47-936E-0A00591A6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533400"/>
            <a:ext cx="751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15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1C4A6-5FDC-9B44-98D6-26E3E20D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/>
              <a:t>12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EC0BDD-49EB-6C40-B5A7-5CB51EBA648E}"/>
              </a:ext>
            </a:extLst>
          </p:cNvPr>
          <p:cNvSpPr/>
          <p:nvPr/>
        </p:nvSpPr>
        <p:spPr>
          <a:xfrm>
            <a:off x="347662" y="1062593"/>
            <a:ext cx="844867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000" b="1" dirty="0">
                <a:solidFill>
                  <a:srgbClr val="292929"/>
                </a:solidFill>
                <a:latin typeface="Charter" panose="02040503050506020203" pitchFamily="18" charset="0"/>
              </a:rPr>
              <a:t>Line 62 (Fig 1) :-</a:t>
            </a:r>
            <a:r>
              <a:rPr lang="en-MY" sz="2000" dirty="0">
                <a:solidFill>
                  <a:srgbClr val="292929"/>
                </a:solidFill>
                <a:latin typeface="charter" panose="02040503050506020203" pitchFamily="18" charset="0"/>
              </a:rPr>
              <a:t> Here starts our program , declaring an array named as </a:t>
            </a:r>
            <a:r>
              <a:rPr lang="en-MY" sz="2000" i="1" dirty="0" err="1">
                <a:solidFill>
                  <a:srgbClr val="292929"/>
                </a:solidFill>
                <a:latin typeface="Charter" panose="02040503050506020203" pitchFamily="18" charset="0"/>
              </a:rPr>
              <a:t>myarray</a:t>
            </a:r>
            <a:r>
              <a:rPr lang="en-MY" sz="2000" dirty="0">
                <a:solidFill>
                  <a:srgbClr val="292929"/>
                </a:solidFill>
                <a:latin typeface="charter" panose="02040503050506020203" pitchFamily="18" charset="0"/>
              </a:rPr>
              <a:t> of “5” and declaring an integer for carrying the size of array that is “5” named as </a:t>
            </a:r>
            <a:r>
              <a:rPr lang="en-MY" sz="2000" i="1" dirty="0" err="1">
                <a:solidFill>
                  <a:srgbClr val="292929"/>
                </a:solidFill>
                <a:latin typeface="Charter" panose="02040503050506020203" pitchFamily="18" charset="0"/>
              </a:rPr>
              <a:t>arr_size</a:t>
            </a:r>
            <a:r>
              <a:rPr lang="en-MY" sz="2000" dirty="0">
                <a:solidFill>
                  <a:srgbClr val="292929"/>
                </a:solidFill>
                <a:latin typeface="charter" panose="02040503050506020203" pitchFamily="18" charset="0"/>
              </a:rPr>
              <a:t> . Now asking to the user to enter the elements for the array then printing the array before sorted .</a:t>
            </a:r>
          </a:p>
          <a:p>
            <a:r>
              <a:rPr lang="en-MY" sz="2000" b="1" dirty="0">
                <a:solidFill>
                  <a:srgbClr val="292929"/>
                </a:solidFill>
                <a:latin typeface="Charter" panose="02040503050506020203" pitchFamily="18" charset="0"/>
              </a:rPr>
              <a:t>Line 76 (Fig 1) :-</a:t>
            </a:r>
            <a:r>
              <a:rPr lang="en-MY" sz="2000" dirty="0">
                <a:solidFill>
                  <a:srgbClr val="292929"/>
                </a:solidFill>
                <a:latin typeface="charter" panose="02040503050506020203" pitchFamily="18" charset="0"/>
              </a:rPr>
              <a:t> Here we are calling the </a:t>
            </a:r>
            <a:r>
              <a:rPr lang="en-MY" sz="2000" i="1" dirty="0" err="1">
                <a:solidFill>
                  <a:srgbClr val="292929"/>
                </a:solidFill>
                <a:latin typeface="Charter" panose="02040503050506020203" pitchFamily="18" charset="0"/>
              </a:rPr>
              <a:t>mergeSort</a:t>
            </a:r>
            <a:r>
              <a:rPr lang="en-MY" sz="2000" dirty="0">
                <a:solidFill>
                  <a:srgbClr val="292929"/>
                </a:solidFill>
                <a:latin typeface="charter" panose="02040503050506020203" pitchFamily="18" charset="0"/>
              </a:rPr>
              <a:t> function to make them sort , by passing the array and left most index and right most index of the array .</a:t>
            </a:r>
          </a:p>
          <a:p>
            <a:r>
              <a:rPr lang="en-MY" sz="2000" b="1" dirty="0"/>
              <a:t>Line 48 (Fig 2) :-</a:t>
            </a:r>
            <a:r>
              <a:rPr lang="en-MY" sz="2000" dirty="0"/>
              <a:t> Now in this function we are taking parameters , array , left most index , right most index respectively .</a:t>
            </a:r>
          </a:p>
          <a:p>
            <a:r>
              <a:rPr lang="en-MY" sz="2000" b="1" dirty="0"/>
              <a:t>Line 49 (Fig 2) :-</a:t>
            </a:r>
            <a:r>
              <a:rPr lang="en-MY" sz="2000" dirty="0"/>
              <a:t> In this If , we are checking </a:t>
            </a:r>
            <a:r>
              <a:rPr lang="en-MY" sz="2000" dirty="0" err="1"/>
              <a:t>wether</a:t>
            </a:r>
            <a:r>
              <a:rPr lang="en-MY" sz="2000" dirty="0"/>
              <a:t> the left most index of array that is 0 is less then the right most index (right most index could be any number , depend of size of array ) . It’s obvious that left most index is always going to zero .</a:t>
            </a:r>
            <a:r>
              <a:rPr lang="en-MY" sz="2000" i="1" dirty="0"/>
              <a:t> So the purpose to check this is to make sure that there is more than one element in array or not</a:t>
            </a:r>
            <a:r>
              <a:rPr lang="en-MY" sz="2000" dirty="0"/>
              <a:t> .</a:t>
            </a:r>
          </a:p>
          <a:p>
            <a:r>
              <a:rPr lang="en-MY" sz="2000" b="1" dirty="0"/>
              <a:t>Line 51 (Fig 2) :- </a:t>
            </a:r>
            <a:r>
              <a:rPr lang="en-MY" sz="2000" dirty="0"/>
              <a:t>Here we are finding the middle index of the array to divide and conquer .</a:t>
            </a:r>
          </a:p>
          <a:p>
            <a:endParaRPr lang="en-MY" b="0" i="0" u="none" strike="noStrike" dirty="0">
              <a:solidFill>
                <a:srgbClr val="292929"/>
              </a:solidFill>
              <a:effectLst/>
              <a:latin typeface="charter" panose="020405030505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930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6338B-F0F5-0241-8FCA-2039885AE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50BEC-82CB-154D-A20E-BCE64D4C9C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25802-0247-DF4F-A758-8ED37C9B3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/>
              <a:t>13</a:t>
            </a:fld>
            <a:endParaRPr lang="en-GB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8E567770-36EF-8F44-A5BA-6AB13BD13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805311"/>
            <a:ext cx="8451850" cy="555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98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BBA0F-6926-2A49-9D1A-F3BB9E442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/>
              <a:t>14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01465A-3B8D-4B41-9312-C8F3A47E822F}"/>
              </a:ext>
            </a:extLst>
          </p:cNvPr>
          <p:cNvSpPr/>
          <p:nvPr/>
        </p:nvSpPr>
        <p:spPr>
          <a:xfrm>
            <a:off x="190500" y="1120676"/>
            <a:ext cx="84963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2000" b="1" dirty="0">
                <a:solidFill>
                  <a:srgbClr val="292929"/>
                </a:solidFill>
                <a:latin typeface="Charter" panose="02040503050506020203" pitchFamily="18" charset="0"/>
              </a:rPr>
              <a:t>Line 54 (Fig 2) :-</a:t>
            </a:r>
            <a:r>
              <a:rPr lang="en-MY" sz="2000" dirty="0">
                <a:solidFill>
                  <a:srgbClr val="292929"/>
                </a:solidFill>
                <a:latin typeface="charter" panose="02040503050506020203" pitchFamily="18" charset="0"/>
              </a:rPr>
              <a:t> Here we are dividing the array in left part , that why we are passing the parameters as array , left most and middle (which is the right most index for left half of the array) .</a:t>
            </a:r>
          </a:p>
          <a:p>
            <a:pPr algn="just"/>
            <a:r>
              <a:rPr lang="en-MY" sz="2000" b="1" dirty="0">
                <a:solidFill>
                  <a:srgbClr val="292929"/>
                </a:solidFill>
                <a:latin typeface="Charter" panose="02040503050506020203" pitchFamily="18" charset="0"/>
              </a:rPr>
              <a:t>Line 55 (Fig 2) :-</a:t>
            </a:r>
            <a:r>
              <a:rPr lang="en-MY" sz="2000" dirty="0">
                <a:solidFill>
                  <a:srgbClr val="292929"/>
                </a:solidFill>
                <a:latin typeface="charter" panose="02040503050506020203" pitchFamily="18" charset="0"/>
              </a:rPr>
              <a:t> Here we are dividing the array in right part , </a:t>
            </a:r>
            <a:r>
              <a:rPr lang="en-MY" sz="2000" dirty="0" err="1">
                <a:solidFill>
                  <a:srgbClr val="292929"/>
                </a:solidFill>
                <a:latin typeface="charter" panose="02040503050506020203" pitchFamily="18" charset="0"/>
              </a:rPr>
              <a:t>thats</a:t>
            </a:r>
            <a:r>
              <a:rPr lang="en-MY" sz="2000" dirty="0">
                <a:solidFill>
                  <a:srgbClr val="292929"/>
                </a:solidFill>
                <a:latin typeface="charter" panose="02040503050506020203" pitchFamily="18" charset="0"/>
              </a:rPr>
              <a:t> why we are passing the parameters as array , middle + 1 (which is left most for right half of the array) , right most .</a:t>
            </a:r>
          </a:p>
          <a:p>
            <a:pPr algn="just"/>
            <a:r>
              <a:rPr lang="en-MY" sz="2000" b="1" dirty="0">
                <a:solidFill>
                  <a:srgbClr val="292929"/>
                </a:solidFill>
                <a:latin typeface="Charter" panose="02040503050506020203" pitchFamily="18" charset="0"/>
              </a:rPr>
              <a:t>Line 58 (Fig 2) :-</a:t>
            </a:r>
            <a:r>
              <a:rPr lang="en-MY" sz="2000" dirty="0">
                <a:solidFill>
                  <a:srgbClr val="292929"/>
                </a:solidFill>
                <a:latin typeface="charter" panose="02040503050506020203" pitchFamily="18" charset="0"/>
              </a:rPr>
              <a:t> Here we are calling the </a:t>
            </a:r>
            <a:r>
              <a:rPr lang="en-MY" sz="2000" i="1" dirty="0">
                <a:solidFill>
                  <a:srgbClr val="292929"/>
                </a:solidFill>
                <a:latin typeface="Charter" panose="02040503050506020203" pitchFamily="18" charset="0"/>
              </a:rPr>
              <a:t>merge</a:t>
            </a:r>
            <a:r>
              <a:rPr lang="en-MY" sz="2000" dirty="0">
                <a:solidFill>
                  <a:srgbClr val="292929"/>
                </a:solidFill>
                <a:latin typeface="charter" panose="02040503050506020203" pitchFamily="18" charset="0"/>
              </a:rPr>
              <a:t> function to merge the array by sorting them . And passing the arguments as array ,left most , middle , right most </a:t>
            </a:r>
            <a:r>
              <a:rPr lang="en-MY" dirty="0">
                <a:solidFill>
                  <a:srgbClr val="292929"/>
                </a:solidFill>
                <a:latin typeface="charter" panose="02040503050506020203" pitchFamily="18" charset="0"/>
              </a:rPr>
              <a:t>.</a:t>
            </a:r>
            <a:endParaRPr lang="en-MY" b="0" i="0" u="none" strike="noStrike" dirty="0">
              <a:solidFill>
                <a:srgbClr val="292929"/>
              </a:solidFill>
              <a:effectLst/>
              <a:latin typeface="charter" panose="020405030505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437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FE5A7-761C-D940-9E06-6A70ECBFB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/>
              <a:t>15</a:t>
            </a:fld>
            <a:endParaRPr lang="en-GB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1C342699-08A3-0447-B8CC-555CD3C6B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605" y="166612"/>
            <a:ext cx="5356399" cy="655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42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75274-59EC-E644-9E5C-537EEE865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/>
              <a:t>16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EA53AE-39B2-A94A-9518-F94D5C0C45F0}"/>
              </a:ext>
            </a:extLst>
          </p:cNvPr>
          <p:cNvSpPr/>
          <p:nvPr/>
        </p:nvSpPr>
        <p:spPr>
          <a:xfrm>
            <a:off x="266700" y="986641"/>
            <a:ext cx="85344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000" b="1" dirty="0">
                <a:solidFill>
                  <a:srgbClr val="292929"/>
                </a:solidFill>
                <a:latin typeface="Charter" panose="02040503050506020203" pitchFamily="18" charset="0"/>
              </a:rPr>
              <a:t>Line 4 (Fig 3) :-</a:t>
            </a:r>
            <a:r>
              <a:rPr lang="en-MY" sz="2000" dirty="0">
                <a:solidFill>
                  <a:srgbClr val="292929"/>
                </a:solidFill>
                <a:latin typeface="charter" panose="02040503050506020203" pitchFamily="18" charset="0"/>
              </a:rPr>
              <a:t> In this merge function we are passing parameters as array , left most , right most , and middle . And initialising some integers like , </a:t>
            </a:r>
            <a:r>
              <a:rPr lang="en-MY" sz="2000" dirty="0" err="1">
                <a:solidFill>
                  <a:srgbClr val="292929"/>
                </a:solidFill>
                <a:latin typeface="charter" panose="02040503050506020203" pitchFamily="18" charset="0"/>
              </a:rPr>
              <a:t>i</a:t>
            </a:r>
            <a:r>
              <a:rPr lang="en-MY" sz="2000" dirty="0">
                <a:solidFill>
                  <a:srgbClr val="292929"/>
                </a:solidFill>
                <a:latin typeface="charter" panose="02040503050506020203" pitchFamily="18" charset="0"/>
              </a:rPr>
              <a:t> which will be left most index , j which represents the starting of right part of array , and k for left most .</a:t>
            </a:r>
          </a:p>
          <a:p>
            <a:r>
              <a:rPr lang="en-MY" sz="2000" b="1" dirty="0">
                <a:solidFill>
                  <a:srgbClr val="292929"/>
                </a:solidFill>
                <a:latin typeface="Charter" panose="02040503050506020203" pitchFamily="18" charset="0"/>
              </a:rPr>
              <a:t>Line 9 (Fig 3) :-</a:t>
            </a:r>
            <a:r>
              <a:rPr lang="en-MY" sz="2000" dirty="0">
                <a:solidFill>
                  <a:srgbClr val="292929"/>
                </a:solidFill>
                <a:latin typeface="charter" panose="02040503050506020203" pitchFamily="18" charset="0"/>
              </a:rPr>
              <a:t> Creating a temp array for storing sorted elements .</a:t>
            </a:r>
          </a:p>
          <a:p>
            <a:r>
              <a:rPr lang="en-MY" sz="2000" b="1" dirty="0">
                <a:solidFill>
                  <a:srgbClr val="292929"/>
                </a:solidFill>
                <a:latin typeface="Charter" panose="02040503050506020203" pitchFamily="18" charset="0"/>
              </a:rPr>
              <a:t>Line 10 (Fig 3) :-</a:t>
            </a:r>
            <a:r>
              <a:rPr lang="en-MY" sz="2000" dirty="0">
                <a:solidFill>
                  <a:srgbClr val="292929"/>
                </a:solidFill>
                <a:latin typeface="charter" panose="02040503050506020203" pitchFamily="18" charset="0"/>
              </a:rPr>
              <a:t> Here we are giving two conditions to run the while loop , first one is to check </a:t>
            </a:r>
            <a:r>
              <a:rPr lang="en-MY" sz="2000" dirty="0" err="1">
                <a:solidFill>
                  <a:srgbClr val="292929"/>
                </a:solidFill>
                <a:latin typeface="charter" panose="02040503050506020203" pitchFamily="18" charset="0"/>
              </a:rPr>
              <a:t>wether</a:t>
            </a:r>
            <a:r>
              <a:rPr lang="en-MY" sz="2000" dirty="0">
                <a:solidFill>
                  <a:srgbClr val="292929"/>
                </a:solidFill>
                <a:latin typeface="charter" panose="02040503050506020203" pitchFamily="18" charset="0"/>
              </a:rPr>
              <a:t> left most index is less than or equal to middle and second thing is to check </a:t>
            </a:r>
            <a:r>
              <a:rPr lang="en-MY" sz="2000" dirty="0" err="1">
                <a:solidFill>
                  <a:srgbClr val="292929"/>
                </a:solidFill>
                <a:latin typeface="charter" panose="02040503050506020203" pitchFamily="18" charset="0"/>
              </a:rPr>
              <a:t>wether</a:t>
            </a:r>
            <a:r>
              <a:rPr lang="en-MY" sz="2000" dirty="0">
                <a:solidFill>
                  <a:srgbClr val="292929"/>
                </a:solidFill>
                <a:latin typeface="charter" panose="02040503050506020203" pitchFamily="18" charset="0"/>
              </a:rPr>
              <a:t> j is less then or equal to right most or not .</a:t>
            </a:r>
          </a:p>
          <a:p>
            <a:r>
              <a:rPr lang="en-MY" sz="2000" dirty="0"/>
              <a:t>By checking in while loop , we are making restrict to loop to be left part as in left and right one to be in right . Then comparing the elements to swap .</a:t>
            </a:r>
          </a:p>
          <a:p>
            <a:r>
              <a:rPr lang="en-MY" sz="2000" dirty="0"/>
              <a:t>And doing same thing in further while loops , to compare the left part with right part .</a:t>
            </a:r>
          </a:p>
          <a:p>
            <a:r>
              <a:rPr lang="en-MY" sz="2000" b="1" dirty="0"/>
              <a:t>Line 34 (Fig 3) :-</a:t>
            </a:r>
            <a:r>
              <a:rPr lang="en-MY" sz="2000" dirty="0"/>
              <a:t> Storing sorted array in </a:t>
            </a:r>
            <a:r>
              <a:rPr lang="en-MY" sz="2000" i="1" dirty="0" err="1"/>
              <a:t>arr</a:t>
            </a:r>
            <a:r>
              <a:rPr lang="en-MY" sz="2000" dirty="0"/>
              <a:t> to pass in parameter .</a:t>
            </a:r>
          </a:p>
          <a:p>
            <a:r>
              <a:rPr lang="en-MY" sz="2000" dirty="0"/>
              <a:t>Then as in main function , we are printing after calling the merge sort function .</a:t>
            </a:r>
          </a:p>
          <a:p>
            <a:endParaRPr lang="en-MY" b="0" i="0" u="none" strike="noStrike" dirty="0">
              <a:solidFill>
                <a:srgbClr val="292929"/>
              </a:solidFill>
              <a:effectLst/>
              <a:latin typeface="charter" panose="020405030505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572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C4AD7-31F9-0649-AD97-C3146BE0C1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72AAD-D24E-5040-AA4D-863E399F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/>
              <a:t>2</a:t>
            </a:fld>
            <a:endParaRPr lang="en-GB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D766E9DE-2B97-D84F-89CB-0A62144FA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67" y="768349"/>
            <a:ext cx="8584600" cy="571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70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BABA0-17A0-CD4D-A296-E079C8F9F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95C43-58CB-F04B-86F8-BC72CC6D8A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DC227-370C-B746-A149-EB1B3FDEB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/>
              <a:t>3</a:t>
            </a:fld>
            <a:endParaRPr lang="en-GB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8EF41AB0-9F7C-4A4D-A20D-936710D5A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55" y="993422"/>
            <a:ext cx="8669867" cy="523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64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F8EE8-BD55-004E-B27D-EE2132EA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/>
              <a:t>4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5F22D9-EA4B-7844-A9BC-85BA6BC4F3C4}"/>
              </a:ext>
            </a:extLst>
          </p:cNvPr>
          <p:cNvSpPr/>
          <p:nvPr/>
        </p:nvSpPr>
        <p:spPr>
          <a:xfrm>
            <a:off x="325614" y="925689"/>
            <a:ext cx="849277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// read input array and call </a:t>
            </a:r>
            <a:r>
              <a:rPr lang="en-US" sz="2000" dirty="0" err="1">
                <a:latin typeface="Courier" pitchFamily="2" charset="0"/>
              </a:rPr>
              <a:t>mergesort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int main()</a:t>
            </a:r>
          </a:p>
          <a:p>
            <a:r>
              <a:rPr lang="en-US" sz="2000" dirty="0">
                <a:latin typeface="Courier" pitchFamily="2" charset="0"/>
              </a:rPr>
              <a:t>{</a:t>
            </a:r>
          </a:p>
          <a:p>
            <a:r>
              <a:rPr lang="en-US" sz="2000" dirty="0">
                <a:latin typeface="Courier" pitchFamily="2" charset="0"/>
              </a:rPr>
              <a:t>    int </a:t>
            </a:r>
            <a:r>
              <a:rPr lang="en-US" sz="2000" dirty="0" err="1">
                <a:latin typeface="Courier" pitchFamily="2" charset="0"/>
              </a:rPr>
              <a:t>myarray</a:t>
            </a:r>
            <a:r>
              <a:rPr lang="en-US" sz="2000" dirty="0">
                <a:latin typeface="Courier" pitchFamily="2" charset="0"/>
              </a:rPr>
              <a:t>[30], num;</a:t>
            </a:r>
          </a:p>
          <a:p>
            <a:r>
              <a:rPr lang="en-US" sz="2000" dirty="0">
                <a:latin typeface="Courier" pitchFamily="2" charset="0"/>
              </a:rPr>
              <a:t>    </a:t>
            </a:r>
            <a:r>
              <a:rPr lang="en-US" sz="2000" dirty="0" err="1">
                <a:latin typeface="Courier" pitchFamily="2" charset="0"/>
              </a:rPr>
              <a:t>cout</a:t>
            </a:r>
            <a:r>
              <a:rPr lang="en-US" sz="2000" dirty="0">
                <a:latin typeface="Courier" pitchFamily="2" charset="0"/>
              </a:rPr>
              <a:t>&lt;&lt;"Enter number of elements to be sorted:";</a:t>
            </a:r>
          </a:p>
          <a:p>
            <a:r>
              <a:rPr lang="en-US" sz="2000" dirty="0">
                <a:latin typeface="Courier" pitchFamily="2" charset="0"/>
              </a:rPr>
              <a:t>    </a:t>
            </a:r>
            <a:r>
              <a:rPr lang="en-US" sz="2000" dirty="0" err="1">
                <a:latin typeface="Courier" pitchFamily="2" charset="0"/>
              </a:rPr>
              <a:t>cin</a:t>
            </a:r>
            <a:r>
              <a:rPr lang="en-US" sz="2000" dirty="0">
                <a:latin typeface="Courier" pitchFamily="2" charset="0"/>
              </a:rPr>
              <a:t>&gt;&gt;num;</a:t>
            </a:r>
          </a:p>
          <a:p>
            <a:r>
              <a:rPr lang="en-US" sz="2000" dirty="0">
                <a:latin typeface="Courier" pitchFamily="2" charset="0"/>
              </a:rPr>
              <a:t>    </a:t>
            </a:r>
            <a:r>
              <a:rPr lang="en-US" sz="2000" dirty="0" err="1">
                <a:latin typeface="Courier" pitchFamily="2" charset="0"/>
              </a:rPr>
              <a:t>cout</a:t>
            </a:r>
            <a:r>
              <a:rPr lang="en-US" sz="2000" dirty="0">
                <a:latin typeface="Courier" pitchFamily="2" charset="0"/>
              </a:rPr>
              <a:t>&lt;&lt;"Enter "&lt;&lt;num&lt;&lt;" elements to be sorted:";</a:t>
            </a:r>
          </a:p>
          <a:p>
            <a:r>
              <a:rPr lang="en-US" sz="2000" dirty="0">
                <a:latin typeface="Courier" pitchFamily="2" charset="0"/>
              </a:rPr>
              <a:t>    for (int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= 0;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&lt; num;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++) { </a:t>
            </a:r>
          </a:p>
          <a:p>
            <a:r>
              <a:rPr lang="en-US" sz="2000" dirty="0">
                <a:latin typeface="Courier" pitchFamily="2" charset="0"/>
              </a:rPr>
              <a:t>    </a:t>
            </a:r>
            <a:r>
              <a:rPr lang="en-US" sz="2000" dirty="0" err="1">
                <a:latin typeface="Courier" pitchFamily="2" charset="0"/>
              </a:rPr>
              <a:t>cin</a:t>
            </a:r>
            <a:r>
              <a:rPr lang="en-US" sz="2000" dirty="0">
                <a:latin typeface="Courier" pitchFamily="2" charset="0"/>
              </a:rPr>
              <a:t>&gt;&gt;</a:t>
            </a:r>
            <a:r>
              <a:rPr lang="en-US" sz="2000" dirty="0" err="1">
                <a:latin typeface="Courier" pitchFamily="2" charset="0"/>
              </a:rPr>
              <a:t>myarray</a:t>
            </a:r>
            <a:r>
              <a:rPr lang="en-US" sz="2000" dirty="0">
                <a:latin typeface="Courier" pitchFamily="2" charset="0"/>
              </a:rPr>
              <a:t>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];</a:t>
            </a:r>
          </a:p>
          <a:p>
            <a:r>
              <a:rPr lang="en-US" sz="2000" dirty="0">
                <a:latin typeface="Courier" pitchFamily="2" charset="0"/>
              </a:rPr>
              <a:t>    }</a:t>
            </a:r>
          </a:p>
          <a:p>
            <a:r>
              <a:rPr lang="en-US" sz="2000" dirty="0">
                <a:latin typeface="Courier" pitchFamily="2" charset="0"/>
              </a:rPr>
              <a:t>    </a:t>
            </a:r>
            <a:r>
              <a:rPr lang="en-US" sz="2000" dirty="0" err="1">
                <a:latin typeface="Courier" pitchFamily="2" charset="0"/>
              </a:rPr>
              <a:t>merge_sort</a:t>
            </a:r>
            <a:r>
              <a:rPr lang="en-US" sz="2000" dirty="0">
                <a:latin typeface="Courier" pitchFamily="2" charset="0"/>
              </a:rPr>
              <a:t>(</a:t>
            </a:r>
            <a:r>
              <a:rPr lang="en-US" sz="2000" dirty="0" err="1">
                <a:latin typeface="Courier" pitchFamily="2" charset="0"/>
              </a:rPr>
              <a:t>myarray</a:t>
            </a:r>
            <a:r>
              <a:rPr lang="en-US" sz="2000" dirty="0">
                <a:latin typeface="Courier" pitchFamily="2" charset="0"/>
              </a:rPr>
              <a:t>, 0, num-1);</a:t>
            </a:r>
          </a:p>
          <a:p>
            <a:r>
              <a:rPr lang="en-US" sz="2000" dirty="0">
                <a:latin typeface="Courier" pitchFamily="2" charset="0"/>
              </a:rPr>
              <a:t>    </a:t>
            </a:r>
            <a:r>
              <a:rPr lang="en-US" sz="2000" dirty="0" err="1">
                <a:latin typeface="Courier" pitchFamily="2" charset="0"/>
              </a:rPr>
              <a:t>cout</a:t>
            </a:r>
            <a:r>
              <a:rPr lang="en-US" sz="2000" dirty="0">
                <a:latin typeface="Courier" pitchFamily="2" charset="0"/>
              </a:rPr>
              <a:t>&lt;&lt;"Sorted array\n";</a:t>
            </a:r>
          </a:p>
          <a:p>
            <a:r>
              <a:rPr lang="en-US" sz="2000" dirty="0">
                <a:latin typeface="Courier" pitchFamily="2" charset="0"/>
              </a:rPr>
              <a:t>    for (int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= 0;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&lt; num;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++)</a:t>
            </a:r>
          </a:p>
          <a:p>
            <a:r>
              <a:rPr lang="en-US" sz="2000" dirty="0">
                <a:latin typeface="Courier" pitchFamily="2" charset="0"/>
              </a:rPr>
              <a:t>    {</a:t>
            </a:r>
          </a:p>
          <a:p>
            <a:r>
              <a:rPr lang="en-US" sz="2000" dirty="0">
                <a:latin typeface="Courier" pitchFamily="2" charset="0"/>
              </a:rPr>
              <a:t>        </a:t>
            </a:r>
            <a:r>
              <a:rPr lang="en-US" sz="2000" dirty="0" err="1">
                <a:latin typeface="Courier" pitchFamily="2" charset="0"/>
              </a:rPr>
              <a:t>cout</a:t>
            </a:r>
            <a:r>
              <a:rPr lang="en-US" sz="2000" dirty="0">
                <a:latin typeface="Courier" pitchFamily="2" charset="0"/>
              </a:rPr>
              <a:t>&lt;&lt;</a:t>
            </a:r>
            <a:r>
              <a:rPr lang="en-US" sz="2000" dirty="0" err="1">
                <a:latin typeface="Courier" pitchFamily="2" charset="0"/>
              </a:rPr>
              <a:t>myarray</a:t>
            </a:r>
            <a:r>
              <a:rPr lang="en-US" sz="2000" dirty="0">
                <a:latin typeface="Courier" pitchFamily="2" charset="0"/>
              </a:rPr>
              <a:t>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]&lt;&lt;"\t";</a:t>
            </a:r>
          </a:p>
          <a:p>
            <a:r>
              <a:rPr lang="en-US" sz="2000" dirty="0">
                <a:latin typeface="Courier" pitchFamily="2" charset="0"/>
              </a:rPr>
              <a:t>    }</a:t>
            </a:r>
          </a:p>
          <a:p>
            <a:r>
              <a:rPr lang="en-US" sz="1400" dirty="0">
                <a:latin typeface="Courier" pitchFamily="2" charset="0"/>
              </a:rPr>
              <a:t>}    </a:t>
            </a:r>
          </a:p>
        </p:txBody>
      </p:sp>
    </p:spTree>
    <p:extLst>
      <p:ext uri="{BB962C8B-B14F-4D97-AF65-F5344CB8AC3E}">
        <p14:creationId xmlns:p14="http://schemas.microsoft.com/office/powerpoint/2010/main" val="2980849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F8EE8-BD55-004E-B27D-EE2132EA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/>
              <a:t>5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5F22D9-EA4B-7844-A9BC-85BA6BC4F3C4}"/>
              </a:ext>
            </a:extLst>
          </p:cNvPr>
          <p:cNvSpPr/>
          <p:nvPr/>
        </p:nvSpPr>
        <p:spPr>
          <a:xfrm>
            <a:off x="325614" y="925689"/>
            <a:ext cx="84927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urier" pitchFamily="2" charset="0"/>
              </a:rPr>
              <a:t>void merge(int </a:t>
            </a:r>
            <a:r>
              <a:rPr lang="en-US" sz="1400" dirty="0" err="1">
                <a:latin typeface="Courier" pitchFamily="2" charset="0"/>
              </a:rPr>
              <a:t>arr</a:t>
            </a:r>
            <a:r>
              <a:rPr lang="en-US" sz="1400" dirty="0">
                <a:latin typeface="Courier" pitchFamily="2" charset="0"/>
              </a:rPr>
              <a:t>[], int l, int m, int r)</a:t>
            </a:r>
          </a:p>
          <a:p>
            <a:r>
              <a:rPr lang="en-US" sz="1400" dirty="0">
                <a:latin typeface="Courier" pitchFamily="2" charset="0"/>
              </a:rPr>
              <a:t>{</a:t>
            </a:r>
          </a:p>
          <a:p>
            <a:r>
              <a:rPr lang="en-US" sz="1400" dirty="0">
                <a:latin typeface="Courier" pitchFamily="2" charset="0"/>
              </a:rPr>
              <a:t>    int n1 = m - l + 1;</a:t>
            </a:r>
          </a:p>
          <a:p>
            <a:r>
              <a:rPr lang="en-US" sz="1400" dirty="0">
                <a:latin typeface="Courier" pitchFamily="2" charset="0"/>
              </a:rPr>
              <a:t>    int n2 = r - m;</a:t>
            </a:r>
          </a:p>
          <a:p>
            <a:r>
              <a:rPr lang="en-US" sz="1400" dirty="0">
                <a:latin typeface="Courier" pitchFamily="2" charset="0"/>
              </a:rPr>
              <a:t> </a:t>
            </a:r>
          </a:p>
          <a:p>
            <a:r>
              <a:rPr lang="en-US" sz="1400" dirty="0">
                <a:latin typeface="Courier" pitchFamily="2" charset="0"/>
              </a:rPr>
              <a:t>    // Create temp arrays</a:t>
            </a:r>
          </a:p>
          <a:p>
            <a:r>
              <a:rPr lang="en-US" sz="1400" dirty="0">
                <a:latin typeface="Courier" pitchFamily="2" charset="0"/>
              </a:rPr>
              <a:t>    int L[n1], R[n2];</a:t>
            </a:r>
          </a:p>
          <a:p>
            <a:r>
              <a:rPr lang="en-US" sz="1400" dirty="0">
                <a:latin typeface="Courier" pitchFamily="2" charset="0"/>
              </a:rPr>
              <a:t> </a:t>
            </a:r>
          </a:p>
          <a:p>
            <a:r>
              <a:rPr lang="en-US" sz="1400" dirty="0">
                <a:latin typeface="Courier" pitchFamily="2" charset="0"/>
              </a:rPr>
              <a:t>    // Copy data to temp arrays L[] and R[]</a:t>
            </a:r>
          </a:p>
          <a:p>
            <a:r>
              <a:rPr lang="en-US" sz="1400" dirty="0">
                <a:latin typeface="Courier" pitchFamily="2" charset="0"/>
              </a:rPr>
              <a:t>    for (int 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 = 0; 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 &lt; n1; 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++)</a:t>
            </a:r>
          </a:p>
          <a:p>
            <a:r>
              <a:rPr lang="en-US" sz="1400" dirty="0">
                <a:latin typeface="Courier" pitchFamily="2" charset="0"/>
              </a:rPr>
              <a:t>        L[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] = </a:t>
            </a:r>
            <a:r>
              <a:rPr lang="en-US" sz="1400" dirty="0" err="1">
                <a:latin typeface="Courier" pitchFamily="2" charset="0"/>
              </a:rPr>
              <a:t>arr</a:t>
            </a:r>
            <a:r>
              <a:rPr lang="en-US" sz="1400" dirty="0">
                <a:latin typeface="Courier" pitchFamily="2" charset="0"/>
              </a:rPr>
              <a:t>[l + 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];</a:t>
            </a:r>
          </a:p>
          <a:p>
            <a:r>
              <a:rPr lang="en-US" sz="1400" dirty="0">
                <a:latin typeface="Courier" pitchFamily="2" charset="0"/>
              </a:rPr>
              <a:t>    for (int j = 0; j &lt; n2; </a:t>
            </a:r>
            <a:r>
              <a:rPr lang="en-US" sz="1400" dirty="0" err="1">
                <a:latin typeface="Courier" pitchFamily="2" charset="0"/>
              </a:rPr>
              <a:t>j++</a:t>
            </a:r>
            <a:r>
              <a:rPr lang="en-US" sz="1400" dirty="0">
                <a:latin typeface="Courier" pitchFamily="2" charset="0"/>
              </a:rPr>
              <a:t>)</a:t>
            </a:r>
          </a:p>
          <a:p>
            <a:r>
              <a:rPr lang="en-US" sz="1400" dirty="0">
                <a:latin typeface="Courier" pitchFamily="2" charset="0"/>
              </a:rPr>
              <a:t>        R[j] = </a:t>
            </a:r>
            <a:r>
              <a:rPr lang="en-US" sz="1400" dirty="0" err="1">
                <a:latin typeface="Courier" pitchFamily="2" charset="0"/>
              </a:rPr>
              <a:t>arr</a:t>
            </a:r>
            <a:r>
              <a:rPr lang="en-US" sz="1400" dirty="0">
                <a:latin typeface="Courier" pitchFamily="2" charset="0"/>
              </a:rPr>
              <a:t>[m + 1 + j];</a:t>
            </a:r>
          </a:p>
          <a:p>
            <a:r>
              <a:rPr lang="en-US" sz="1400" dirty="0">
                <a:latin typeface="Courier" pitchFamily="2" charset="0"/>
              </a:rPr>
              <a:t> </a:t>
            </a:r>
          </a:p>
          <a:p>
            <a:r>
              <a:rPr lang="en-US" sz="1400" dirty="0">
                <a:latin typeface="Courier" pitchFamily="2" charset="0"/>
              </a:rPr>
              <a:t>    // Merge the temp arrays back into </a:t>
            </a:r>
            <a:r>
              <a:rPr lang="en-US" sz="1400" dirty="0" err="1">
                <a:latin typeface="Courier" pitchFamily="2" charset="0"/>
              </a:rPr>
              <a:t>arr</a:t>
            </a:r>
            <a:r>
              <a:rPr lang="en-US" sz="1400" dirty="0">
                <a:latin typeface="Courier" pitchFamily="2" charset="0"/>
              </a:rPr>
              <a:t>[</a:t>
            </a:r>
            <a:r>
              <a:rPr lang="en-US" sz="1400" dirty="0" err="1">
                <a:latin typeface="Courier" pitchFamily="2" charset="0"/>
              </a:rPr>
              <a:t>l..r</a:t>
            </a:r>
            <a:r>
              <a:rPr lang="en-US" sz="1400" dirty="0">
                <a:latin typeface="Courier" pitchFamily="2" charset="0"/>
              </a:rPr>
              <a:t>]</a:t>
            </a:r>
          </a:p>
          <a:p>
            <a:r>
              <a:rPr lang="en-US" sz="1400" dirty="0">
                <a:latin typeface="Courier" pitchFamily="2" charset="0"/>
              </a:rPr>
              <a:t> </a:t>
            </a:r>
          </a:p>
          <a:p>
            <a:r>
              <a:rPr lang="en-US" sz="1400" dirty="0">
                <a:latin typeface="Courier" pitchFamily="2" charset="0"/>
              </a:rPr>
              <a:t>    // Initial index of first subarray</a:t>
            </a:r>
          </a:p>
          <a:p>
            <a:r>
              <a:rPr lang="en-US" sz="1400" dirty="0">
                <a:latin typeface="Courier" pitchFamily="2" charset="0"/>
              </a:rPr>
              <a:t>    int 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 = 0;</a:t>
            </a:r>
          </a:p>
          <a:p>
            <a:r>
              <a:rPr lang="en-US" sz="1400" dirty="0">
                <a:latin typeface="Courier" pitchFamily="2" charset="0"/>
              </a:rPr>
              <a:t> </a:t>
            </a:r>
          </a:p>
          <a:p>
            <a:r>
              <a:rPr lang="en-US" sz="1400" dirty="0">
                <a:latin typeface="Courier" pitchFamily="2" charset="0"/>
              </a:rPr>
              <a:t>    // Initial index of second subarray</a:t>
            </a:r>
          </a:p>
          <a:p>
            <a:r>
              <a:rPr lang="en-US" sz="1400" dirty="0">
                <a:latin typeface="Courier" pitchFamily="2" charset="0"/>
              </a:rPr>
              <a:t>    int j = 0;</a:t>
            </a:r>
          </a:p>
          <a:p>
            <a:r>
              <a:rPr lang="en-US" sz="1400" dirty="0">
                <a:latin typeface="Courier" pitchFamily="2" charset="0"/>
              </a:rPr>
              <a:t> </a:t>
            </a:r>
          </a:p>
          <a:p>
            <a:r>
              <a:rPr lang="en-US" sz="1400" dirty="0">
                <a:latin typeface="Courier" pitchFamily="2" charset="0"/>
              </a:rPr>
              <a:t>    // Initial index of merged subarray</a:t>
            </a:r>
          </a:p>
          <a:p>
            <a:r>
              <a:rPr lang="en-US" sz="1400" dirty="0">
                <a:latin typeface="Courier" pitchFamily="2" charset="0"/>
              </a:rPr>
              <a:t>    int k = l;</a:t>
            </a:r>
          </a:p>
          <a:p>
            <a:r>
              <a:rPr lang="en-US" sz="1400" dirty="0">
                <a:latin typeface="Courier" pitchFamily="2" charset="0"/>
              </a:rPr>
              <a:t> </a:t>
            </a:r>
          </a:p>
          <a:p>
            <a:r>
              <a:rPr lang="en-US" sz="1400" dirty="0">
                <a:latin typeface="Courier" pitchFamily="2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648965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F8EE8-BD55-004E-B27D-EE2132EA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/>
              <a:t>6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5F22D9-EA4B-7844-A9BC-85BA6BC4F3C4}"/>
              </a:ext>
            </a:extLst>
          </p:cNvPr>
          <p:cNvSpPr/>
          <p:nvPr/>
        </p:nvSpPr>
        <p:spPr>
          <a:xfrm>
            <a:off x="154516" y="564444"/>
            <a:ext cx="8729839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    while (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 &lt; n1 &amp;&amp; j &lt; n2) {</a:t>
            </a:r>
          </a:p>
          <a:p>
            <a:r>
              <a:rPr lang="en-US" sz="1400" dirty="0">
                <a:latin typeface="Courier" pitchFamily="2" charset="0"/>
              </a:rPr>
              <a:t>        if (L[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] &lt;= R[j]) {</a:t>
            </a:r>
          </a:p>
          <a:p>
            <a:r>
              <a:rPr lang="en-US" sz="1400" dirty="0">
                <a:latin typeface="Courier" pitchFamily="2" charset="0"/>
              </a:rPr>
              <a:t>            </a:t>
            </a:r>
            <a:r>
              <a:rPr lang="en-US" sz="1400" dirty="0" err="1">
                <a:latin typeface="Courier" pitchFamily="2" charset="0"/>
              </a:rPr>
              <a:t>arr</a:t>
            </a:r>
            <a:r>
              <a:rPr lang="en-US" sz="1400" dirty="0">
                <a:latin typeface="Courier" pitchFamily="2" charset="0"/>
              </a:rPr>
              <a:t>[k] = L[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];</a:t>
            </a:r>
          </a:p>
          <a:p>
            <a:r>
              <a:rPr lang="en-US" sz="1400" dirty="0">
                <a:latin typeface="Courier" pitchFamily="2" charset="0"/>
              </a:rPr>
              <a:t>            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++;</a:t>
            </a:r>
          </a:p>
          <a:p>
            <a:r>
              <a:rPr lang="en-US" sz="1400" dirty="0">
                <a:latin typeface="Courier" pitchFamily="2" charset="0"/>
              </a:rPr>
              <a:t>        }</a:t>
            </a:r>
          </a:p>
          <a:p>
            <a:r>
              <a:rPr lang="en-US" sz="1400" dirty="0">
                <a:latin typeface="Courier" pitchFamily="2" charset="0"/>
              </a:rPr>
              <a:t>        else {</a:t>
            </a:r>
          </a:p>
          <a:p>
            <a:r>
              <a:rPr lang="en-US" sz="1400" dirty="0">
                <a:latin typeface="Courier" pitchFamily="2" charset="0"/>
              </a:rPr>
              <a:t>            </a:t>
            </a:r>
            <a:r>
              <a:rPr lang="en-US" sz="1400" dirty="0" err="1">
                <a:latin typeface="Courier" pitchFamily="2" charset="0"/>
              </a:rPr>
              <a:t>arr</a:t>
            </a:r>
            <a:r>
              <a:rPr lang="en-US" sz="1400" dirty="0">
                <a:latin typeface="Courier" pitchFamily="2" charset="0"/>
              </a:rPr>
              <a:t>[k] = R[j];</a:t>
            </a:r>
          </a:p>
          <a:p>
            <a:r>
              <a:rPr lang="en-US" sz="1400" dirty="0">
                <a:latin typeface="Courier" pitchFamily="2" charset="0"/>
              </a:rPr>
              <a:t>            </a:t>
            </a:r>
            <a:r>
              <a:rPr lang="en-US" sz="1400" dirty="0" err="1">
                <a:latin typeface="Courier" pitchFamily="2" charset="0"/>
              </a:rPr>
              <a:t>j++</a:t>
            </a:r>
            <a:r>
              <a:rPr lang="en-US" sz="1400" dirty="0">
                <a:latin typeface="Courier" pitchFamily="2" charset="0"/>
              </a:rPr>
              <a:t>;</a:t>
            </a:r>
          </a:p>
          <a:p>
            <a:r>
              <a:rPr lang="en-US" sz="1400" dirty="0">
                <a:latin typeface="Courier" pitchFamily="2" charset="0"/>
              </a:rPr>
              <a:t>        }</a:t>
            </a:r>
          </a:p>
          <a:p>
            <a:r>
              <a:rPr lang="en-US" sz="1400" dirty="0">
                <a:latin typeface="Courier" pitchFamily="2" charset="0"/>
              </a:rPr>
              <a:t>        k++;</a:t>
            </a:r>
          </a:p>
          <a:p>
            <a:r>
              <a:rPr lang="en-US" sz="1400" dirty="0">
                <a:latin typeface="Courier" pitchFamily="2" charset="0"/>
              </a:rPr>
              <a:t>    }</a:t>
            </a:r>
          </a:p>
          <a:p>
            <a:r>
              <a:rPr lang="en-US" sz="1400" dirty="0">
                <a:latin typeface="Courier" pitchFamily="2" charset="0"/>
              </a:rPr>
              <a:t> </a:t>
            </a:r>
          </a:p>
          <a:p>
            <a:r>
              <a:rPr lang="en-US" sz="1400" dirty="0">
                <a:latin typeface="Courier" pitchFamily="2" charset="0"/>
              </a:rPr>
              <a:t>    // Copy the remaining elements of</a:t>
            </a:r>
          </a:p>
          <a:p>
            <a:r>
              <a:rPr lang="en-US" sz="1400" dirty="0">
                <a:latin typeface="Courier" pitchFamily="2" charset="0"/>
              </a:rPr>
              <a:t>    // L[], if there are any</a:t>
            </a:r>
          </a:p>
          <a:p>
            <a:r>
              <a:rPr lang="en-US" sz="1400" dirty="0">
                <a:latin typeface="Courier" pitchFamily="2" charset="0"/>
              </a:rPr>
              <a:t>    while (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 &lt; n1) {</a:t>
            </a:r>
          </a:p>
          <a:p>
            <a:r>
              <a:rPr lang="en-US" sz="1400" dirty="0">
                <a:latin typeface="Courier" pitchFamily="2" charset="0"/>
              </a:rPr>
              <a:t>        </a:t>
            </a:r>
            <a:r>
              <a:rPr lang="en-US" sz="1400" dirty="0" err="1">
                <a:latin typeface="Courier" pitchFamily="2" charset="0"/>
              </a:rPr>
              <a:t>arr</a:t>
            </a:r>
            <a:r>
              <a:rPr lang="en-US" sz="1400" dirty="0">
                <a:latin typeface="Courier" pitchFamily="2" charset="0"/>
              </a:rPr>
              <a:t>[k] = L[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];</a:t>
            </a:r>
          </a:p>
          <a:p>
            <a:r>
              <a:rPr lang="en-US" sz="1400" dirty="0">
                <a:latin typeface="Courier" pitchFamily="2" charset="0"/>
              </a:rPr>
              <a:t>        </a:t>
            </a:r>
            <a:r>
              <a:rPr lang="en-US" sz="1400" dirty="0" err="1">
                <a:latin typeface="Courier" pitchFamily="2" charset="0"/>
              </a:rPr>
              <a:t>i</a:t>
            </a:r>
            <a:r>
              <a:rPr lang="en-US" sz="1400" dirty="0">
                <a:latin typeface="Courier" pitchFamily="2" charset="0"/>
              </a:rPr>
              <a:t>++;</a:t>
            </a:r>
          </a:p>
          <a:p>
            <a:r>
              <a:rPr lang="en-US" sz="1400" dirty="0">
                <a:latin typeface="Courier" pitchFamily="2" charset="0"/>
              </a:rPr>
              <a:t>        k++;</a:t>
            </a:r>
          </a:p>
          <a:p>
            <a:r>
              <a:rPr lang="en-US" sz="1400" dirty="0">
                <a:latin typeface="Courier" pitchFamily="2" charset="0"/>
              </a:rPr>
              <a:t>    }</a:t>
            </a:r>
          </a:p>
          <a:p>
            <a:r>
              <a:rPr lang="en-US" sz="1400" dirty="0">
                <a:latin typeface="Courier" pitchFamily="2" charset="0"/>
              </a:rPr>
              <a:t> </a:t>
            </a:r>
          </a:p>
          <a:p>
            <a:r>
              <a:rPr lang="en-US" sz="1400" dirty="0">
                <a:latin typeface="Courier" pitchFamily="2" charset="0"/>
              </a:rPr>
              <a:t>    // Copy the remaining elements of</a:t>
            </a:r>
          </a:p>
          <a:p>
            <a:r>
              <a:rPr lang="en-US" sz="1400" dirty="0">
                <a:latin typeface="Courier" pitchFamily="2" charset="0"/>
              </a:rPr>
              <a:t>    // R[], if there are any</a:t>
            </a:r>
          </a:p>
          <a:p>
            <a:r>
              <a:rPr lang="en-US" sz="1400" dirty="0">
                <a:latin typeface="Courier" pitchFamily="2" charset="0"/>
              </a:rPr>
              <a:t>    while (j &lt; n2) {</a:t>
            </a:r>
          </a:p>
          <a:p>
            <a:r>
              <a:rPr lang="en-US" sz="1400" dirty="0">
                <a:latin typeface="Courier" pitchFamily="2" charset="0"/>
              </a:rPr>
              <a:t>        </a:t>
            </a:r>
            <a:r>
              <a:rPr lang="en-US" sz="1400" dirty="0" err="1">
                <a:latin typeface="Courier" pitchFamily="2" charset="0"/>
              </a:rPr>
              <a:t>arr</a:t>
            </a:r>
            <a:r>
              <a:rPr lang="en-US" sz="1400" dirty="0">
                <a:latin typeface="Courier" pitchFamily="2" charset="0"/>
              </a:rPr>
              <a:t>[k] = R[j];</a:t>
            </a:r>
          </a:p>
          <a:p>
            <a:r>
              <a:rPr lang="en-US" sz="1400" dirty="0">
                <a:latin typeface="Courier" pitchFamily="2" charset="0"/>
              </a:rPr>
              <a:t>        </a:t>
            </a:r>
            <a:r>
              <a:rPr lang="en-US" sz="1400" dirty="0" err="1">
                <a:latin typeface="Courier" pitchFamily="2" charset="0"/>
              </a:rPr>
              <a:t>j++</a:t>
            </a:r>
            <a:r>
              <a:rPr lang="en-US" sz="1400" dirty="0">
                <a:latin typeface="Courier" pitchFamily="2" charset="0"/>
              </a:rPr>
              <a:t>;</a:t>
            </a:r>
          </a:p>
          <a:p>
            <a:r>
              <a:rPr lang="en-US" sz="1400" dirty="0">
                <a:latin typeface="Courier" pitchFamily="2" charset="0"/>
              </a:rPr>
              <a:t>        k++;</a:t>
            </a:r>
          </a:p>
          <a:p>
            <a:r>
              <a:rPr lang="en-US" sz="1400" dirty="0">
                <a:latin typeface="Courier" pitchFamily="2" charset="0"/>
              </a:rPr>
              <a:t>    }</a:t>
            </a:r>
          </a:p>
          <a:p>
            <a:r>
              <a:rPr lang="en-US" sz="1400" dirty="0">
                <a:latin typeface="Courier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86958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F8EE8-BD55-004E-B27D-EE2132EA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/>
              <a:t>7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5F22D9-EA4B-7844-A9BC-85BA6BC4F3C4}"/>
              </a:ext>
            </a:extLst>
          </p:cNvPr>
          <p:cNvSpPr/>
          <p:nvPr/>
        </p:nvSpPr>
        <p:spPr>
          <a:xfrm>
            <a:off x="628650" y="1009753"/>
            <a:ext cx="78867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void </a:t>
            </a:r>
            <a:r>
              <a:rPr lang="en-US" sz="2400" dirty="0" err="1">
                <a:latin typeface="Courier" pitchFamily="2" charset="0"/>
              </a:rPr>
              <a:t>merge_sort</a:t>
            </a:r>
            <a:r>
              <a:rPr lang="en-US" sz="2400" dirty="0">
                <a:latin typeface="Courier" pitchFamily="2" charset="0"/>
              </a:rPr>
              <a:t>(int *</a:t>
            </a:r>
            <a:r>
              <a:rPr lang="en-US" sz="2400" dirty="0" err="1">
                <a:latin typeface="Courier" pitchFamily="2" charset="0"/>
              </a:rPr>
              <a:t>arr</a:t>
            </a:r>
            <a:r>
              <a:rPr lang="en-US" sz="2400" dirty="0">
                <a:latin typeface="Courier" pitchFamily="2" charset="0"/>
              </a:rPr>
              <a:t>, int low, int high)</a:t>
            </a:r>
          </a:p>
          <a:p>
            <a:r>
              <a:rPr lang="en-US" sz="2400" dirty="0">
                <a:latin typeface="Courier" pitchFamily="2" charset="0"/>
              </a:rPr>
              <a:t>{</a:t>
            </a:r>
          </a:p>
          <a:p>
            <a:r>
              <a:rPr lang="en-US" sz="2400" dirty="0">
                <a:latin typeface="Courier" pitchFamily="2" charset="0"/>
              </a:rPr>
              <a:t>    int mid;</a:t>
            </a:r>
          </a:p>
          <a:p>
            <a:r>
              <a:rPr lang="en-US" sz="2400" dirty="0">
                <a:latin typeface="Courier" pitchFamily="2" charset="0"/>
              </a:rPr>
              <a:t>    if (low &lt; high){</a:t>
            </a:r>
          </a:p>
          <a:p>
            <a:r>
              <a:rPr lang="en-US" sz="2400" dirty="0">
                <a:latin typeface="Courier" pitchFamily="2" charset="0"/>
              </a:rPr>
              <a:t>        </a:t>
            </a:r>
            <a:r>
              <a:rPr lang="en-US" sz="2400" dirty="0">
                <a:solidFill>
                  <a:srgbClr val="C00000"/>
                </a:solidFill>
                <a:latin typeface="Courier" pitchFamily="2" charset="0"/>
              </a:rPr>
              <a:t>//divide the array at mid and sort </a:t>
            </a:r>
          </a:p>
          <a:p>
            <a:r>
              <a:rPr lang="en-US" sz="2400" dirty="0">
                <a:solidFill>
                  <a:srgbClr val="C00000"/>
                </a:solidFill>
                <a:latin typeface="Courier" pitchFamily="2" charset="0"/>
              </a:rPr>
              <a:t>        independently using merge sort</a:t>
            </a:r>
          </a:p>
          <a:p>
            <a:r>
              <a:rPr lang="en-US" sz="2400" dirty="0">
                <a:latin typeface="Courier" pitchFamily="2" charset="0"/>
              </a:rPr>
              <a:t>        mid=(</a:t>
            </a:r>
            <a:r>
              <a:rPr lang="en-US" sz="2400" dirty="0" err="1">
                <a:latin typeface="Courier" pitchFamily="2" charset="0"/>
              </a:rPr>
              <a:t>low+high</a:t>
            </a:r>
            <a:r>
              <a:rPr lang="en-US" sz="2400" dirty="0">
                <a:latin typeface="Courier" pitchFamily="2" charset="0"/>
              </a:rPr>
              <a:t>)/2;</a:t>
            </a:r>
          </a:p>
          <a:p>
            <a:r>
              <a:rPr lang="en-US" sz="2400" dirty="0">
                <a:latin typeface="Courier" pitchFamily="2" charset="0"/>
              </a:rPr>
              <a:t>        </a:t>
            </a:r>
            <a:r>
              <a:rPr lang="en-US" sz="2400" dirty="0" err="1">
                <a:latin typeface="Courier" pitchFamily="2" charset="0"/>
              </a:rPr>
              <a:t>merge_sort</a:t>
            </a:r>
            <a:r>
              <a:rPr lang="en-US" sz="2400" dirty="0">
                <a:latin typeface="Courier" pitchFamily="2" charset="0"/>
              </a:rPr>
              <a:t>(</a:t>
            </a:r>
            <a:r>
              <a:rPr lang="en-US" sz="2400" dirty="0" err="1">
                <a:latin typeface="Courier" pitchFamily="2" charset="0"/>
              </a:rPr>
              <a:t>arr,low,mid</a:t>
            </a:r>
            <a:r>
              <a:rPr lang="en-US" sz="2400" dirty="0">
                <a:latin typeface="Courier" pitchFamily="2" charset="0"/>
              </a:rPr>
              <a:t>);</a:t>
            </a:r>
          </a:p>
          <a:p>
            <a:r>
              <a:rPr lang="en-US" sz="2400" dirty="0">
                <a:latin typeface="Courier" pitchFamily="2" charset="0"/>
              </a:rPr>
              <a:t>        </a:t>
            </a:r>
            <a:r>
              <a:rPr lang="en-US" sz="2400" dirty="0" err="1">
                <a:latin typeface="Courier" pitchFamily="2" charset="0"/>
              </a:rPr>
              <a:t>merge_sort</a:t>
            </a:r>
            <a:r>
              <a:rPr lang="en-US" sz="2400" dirty="0">
                <a:latin typeface="Courier" pitchFamily="2" charset="0"/>
              </a:rPr>
              <a:t>(arr,mid+1,high);</a:t>
            </a:r>
          </a:p>
          <a:p>
            <a:r>
              <a:rPr lang="en-US" sz="2400" dirty="0">
                <a:latin typeface="Courier" pitchFamily="2" charset="0"/>
              </a:rPr>
              <a:t>        //merge or conquer sorted arrays</a:t>
            </a:r>
          </a:p>
          <a:p>
            <a:r>
              <a:rPr lang="en-US" sz="2400" dirty="0">
                <a:latin typeface="Courier" pitchFamily="2" charset="0"/>
              </a:rPr>
              <a:t>        merge(</a:t>
            </a:r>
            <a:r>
              <a:rPr lang="en-US" sz="2400" dirty="0" err="1">
                <a:latin typeface="Courier" pitchFamily="2" charset="0"/>
              </a:rPr>
              <a:t>arr,low,high,mid</a:t>
            </a:r>
            <a:r>
              <a:rPr lang="en-US" sz="2400" dirty="0">
                <a:latin typeface="Courier" pitchFamily="2" charset="0"/>
              </a:rPr>
              <a:t>);</a:t>
            </a:r>
          </a:p>
          <a:p>
            <a:r>
              <a:rPr lang="en-US" sz="2400" dirty="0">
                <a:latin typeface="Courier" pitchFamily="2" charset="0"/>
              </a:rPr>
              <a:t>    }</a:t>
            </a:r>
          </a:p>
          <a:p>
            <a:r>
              <a:rPr lang="en-US" sz="2400" dirty="0">
                <a:latin typeface="Courier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79470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2E344-F74F-3D49-805F-8CBC55EEA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/>
              <a:t>8</a:t>
            </a:fld>
            <a:endParaRPr lang="en-GB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39042DF-85C8-7745-9239-1CF6756C2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3" y="986785"/>
            <a:ext cx="8341901" cy="500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18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2E344-F74F-3D49-805F-8CBC55EEA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/>
              <a:t>9</a:t>
            </a:fld>
            <a:endParaRPr lang="en-GB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3C1866A-0463-1645-A4EE-6572FB7AF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58" y="1092274"/>
            <a:ext cx="8462683" cy="5334414"/>
          </a:xfrm>
          <a:prstGeom prst="rect">
            <a:avLst/>
          </a:prstGeom>
        </p:spPr>
      </p:pic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832457C6-EF71-4E4F-B2C9-815D01528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299" y="5516080"/>
            <a:ext cx="2057401" cy="120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50053"/>
      </p:ext>
    </p:extLst>
  </p:cSld>
  <p:clrMapOvr>
    <a:masterClrMapping/>
  </p:clrMapOvr>
</p:sld>
</file>

<file path=ppt/theme/theme1.xml><?xml version="1.0" encoding="utf-8"?>
<a:theme xmlns:a="http://schemas.openxmlformats.org/drawingml/2006/main" name="Slide-3-UTM-2019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1130</Words>
  <Application>Microsoft Macintosh PowerPoint</Application>
  <PresentationFormat>On-screen Show (4:3)</PresentationFormat>
  <Paragraphs>119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charter</vt:lpstr>
      <vt:lpstr>Courier</vt:lpstr>
      <vt:lpstr>Slide-3-UTM-2019</vt:lpstr>
      <vt:lpstr>Data Structures and Algorithms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Structures and Algorithms</dc:title>
  <dc:creator>anna ahmad</dc:creator>
  <cp:lastModifiedBy>anna ahmad</cp:lastModifiedBy>
  <cp:revision>5</cp:revision>
  <dcterms:created xsi:type="dcterms:W3CDTF">2020-11-15T15:42:31Z</dcterms:created>
  <dcterms:modified xsi:type="dcterms:W3CDTF">2020-11-15T16:44:53Z</dcterms:modified>
</cp:coreProperties>
</file>