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2"/>
  </p:notesMasterIdLst>
  <p:sldIdLst>
    <p:sldId id="256" r:id="rId2"/>
    <p:sldId id="263" r:id="rId3"/>
    <p:sldId id="257" r:id="rId4"/>
    <p:sldId id="259" r:id="rId5"/>
    <p:sldId id="261" r:id="rId6"/>
    <p:sldId id="262" r:id="rId7"/>
    <p:sldId id="258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0" r:id="rId19"/>
    <p:sldId id="275" r:id="rId20"/>
    <p:sldId id="274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D29"/>
    <a:srgbClr val="007033"/>
    <a:srgbClr val="6C1A00"/>
    <a:srgbClr val="C79E37"/>
    <a:srgbClr val="202E54"/>
    <a:srgbClr val="FF2549"/>
    <a:srgbClr val="1D3A00"/>
    <a:srgbClr val="5EEC3C"/>
    <a:srgbClr val="9900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63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01-04-20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27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20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724456"/>
            <a:ext cx="8246070" cy="1374345"/>
          </a:xfr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4D29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098800"/>
            <a:ext cx="8231372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703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F4D2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512213"/>
          </a:xfrm>
        </p:spPr>
        <p:txBody>
          <a:bodyPr/>
          <a:lstStyle>
            <a:lvl1pPr algn="l">
              <a:defRPr sz="2800">
                <a:solidFill>
                  <a:srgbClr val="007033"/>
                </a:solidFill>
              </a:defRPr>
            </a:lvl1pPr>
            <a:lvl2pPr algn="l">
              <a:defRPr>
                <a:solidFill>
                  <a:srgbClr val="007033"/>
                </a:solidFill>
              </a:defRPr>
            </a:lvl2pPr>
            <a:lvl3pPr algn="l">
              <a:defRPr>
                <a:solidFill>
                  <a:srgbClr val="007033"/>
                </a:solidFill>
              </a:defRPr>
            </a:lvl3pPr>
            <a:lvl4pPr algn="l">
              <a:defRPr>
                <a:solidFill>
                  <a:srgbClr val="007033"/>
                </a:solidFill>
              </a:defRPr>
            </a:lvl4pPr>
            <a:lvl5pPr algn="l">
              <a:defRPr>
                <a:solidFill>
                  <a:srgbClr val="0070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6413609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4D2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97405"/>
            <a:ext cx="6413609" cy="3511061"/>
          </a:xfrm>
        </p:spPr>
        <p:txBody>
          <a:bodyPr/>
          <a:lstStyle>
            <a:lvl1pPr>
              <a:defRPr sz="2800">
                <a:solidFill>
                  <a:srgbClr val="007033"/>
                </a:solidFill>
              </a:defRPr>
            </a:lvl1pPr>
            <a:lvl2pPr>
              <a:defRPr>
                <a:solidFill>
                  <a:srgbClr val="007033"/>
                </a:solidFill>
              </a:defRPr>
            </a:lvl2pPr>
            <a:lvl3pPr>
              <a:defRPr>
                <a:solidFill>
                  <a:srgbClr val="007033"/>
                </a:solidFill>
              </a:defRPr>
            </a:lvl3pPr>
            <a:lvl4pPr>
              <a:defRPr>
                <a:solidFill>
                  <a:srgbClr val="007033"/>
                </a:solidFill>
              </a:defRPr>
            </a:lvl4pPr>
            <a:lvl5pPr>
              <a:defRPr>
                <a:solidFill>
                  <a:srgbClr val="0070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7" y="281175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F4D2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19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70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27916"/>
            <a:ext cx="4040188" cy="2276294"/>
          </a:xfrm>
        </p:spPr>
        <p:txBody>
          <a:bodyPr/>
          <a:lstStyle>
            <a:lvl1pPr algn="ctr">
              <a:defRPr sz="2400">
                <a:solidFill>
                  <a:srgbClr val="007033"/>
                </a:solidFill>
              </a:defRPr>
            </a:lvl1pPr>
            <a:lvl2pPr algn="ctr">
              <a:defRPr sz="2000">
                <a:solidFill>
                  <a:srgbClr val="007033"/>
                </a:solidFill>
              </a:defRPr>
            </a:lvl2pPr>
            <a:lvl3pPr algn="ctr">
              <a:defRPr sz="1800">
                <a:solidFill>
                  <a:srgbClr val="007033"/>
                </a:solidFill>
              </a:defRPr>
            </a:lvl3pPr>
            <a:lvl4pPr algn="ctr">
              <a:defRPr sz="1600">
                <a:solidFill>
                  <a:srgbClr val="007033"/>
                </a:solidFill>
              </a:defRPr>
            </a:lvl4pPr>
            <a:lvl5pPr algn="ctr">
              <a:defRPr sz="1600">
                <a:solidFill>
                  <a:srgbClr val="00703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19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70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27916"/>
            <a:ext cx="4041775" cy="2276294"/>
          </a:xfrm>
        </p:spPr>
        <p:txBody>
          <a:bodyPr/>
          <a:lstStyle>
            <a:lvl1pPr algn="ctr">
              <a:defRPr sz="2400">
                <a:solidFill>
                  <a:srgbClr val="007033"/>
                </a:solidFill>
              </a:defRPr>
            </a:lvl1pPr>
            <a:lvl2pPr algn="ctr">
              <a:defRPr sz="2000">
                <a:solidFill>
                  <a:srgbClr val="007033"/>
                </a:solidFill>
              </a:defRPr>
            </a:lvl2pPr>
            <a:lvl3pPr algn="ctr">
              <a:defRPr sz="1800">
                <a:solidFill>
                  <a:srgbClr val="007033"/>
                </a:solidFill>
              </a:defRPr>
            </a:lvl3pPr>
            <a:lvl4pPr algn="ctr">
              <a:defRPr sz="1600">
                <a:solidFill>
                  <a:srgbClr val="007033"/>
                </a:solidFill>
              </a:defRPr>
            </a:lvl4pPr>
            <a:lvl5pPr algn="ctr">
              <a:defRPr sz="1600">
                <a:solidFill>
                  <a:srgbClr val="00703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01-04-20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182570"/>
            <a:ext cx="8246070" cy="1374345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Morning Routine </a:t>
            </a:r>
            <a:br>
              <a:rPr lang="en-US" dirty="0" smtClean="0"/>
            </a:br>
            <a:r>
              <a:rPr lang="en-US" dirty="0" smtClean="0"/>
              <a:t>Among UTM Student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Spend </a:t>
            </a:r>
            <a:br>
              <a:rPr lang="en-US" dirty="0" smtClean="0"/>
            </a:br>
            <a:r>
              <a:rPr lang="en-US" dirty="0" smtClean="0"/>
              <a:t>To Finish Breakfast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 algn="l"/>
            <a:endParaRPr lang="en-US" dirty="0" smtClean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295" y="1655518"/>
            <a:ext cx="4486275" cy="33595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40017" y="1655519"/>
            <a:ext cx="4179278" cy="335951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/>
              <a:t>Maximum</a:t>
            </a:r>
          </a:p>
          <a:p>
            <a:pPr lvl="1" algn="l"/>
            <a:r>
              <a:rPr lang="en-US" dirty="0" smtClean="0"/>
              <a:t>20 minutes</a:t>
            </a:r>
          </a:p>
          <a:p>
            <a:pPr algn="l"/>
            <a:r>
              <a:rPr lang="en-US" dirty="0" smtClean="0"/>
              <a:t>Minimum</a:t>
            </a:r>
          </a:p>
          <a:p>
            <a:pPr lvl="1" algn="l"/>
            <a:r>
              <a:rPr lang="en-US" dirty="0" smtClean="0"/>
              <a:t>0 minutes</a:t>
            </a:r>
          </a:p>
          <a:p>
            <a:pPr algn="l"/>
            <a:r>
              <a:rPr lang="en-US" dirty="0" smtClean="0"/>
              <a:t>First Quartile</a:t>
            </a:r>
          </a:p>
          <a:p>
            <a:pPr lvl="1" algn="l"/>
            <a:r>
              <a:rPr lang="en-US" dirty="0" smtClean="0"/>
              <a:t>6 minutes</a:t>
            </a:r>
          </a:p>
          <a:p>
            <a:pPr algn="l"/>
            <a:r>
              <a:rPr lang="en-US" dirty="0" smtClean="0"/>
              <a:t>Median</a:t>
            </a:r>
          </a:p>
          <a:p>
            <a:pPr lvl="1" algn="l"/>
            <a:r>
              <a:rPr lang="en-US" dirty="0" smtClean="0"/>
              <a:t>8 minutes</a:t>
            </a:r>
          </a:p>
          <a:p>
            <a:pPr algn="l"/>
            <a:r>
              <a:rPr lang="en-US" dirty="0" smtClean="0"/>
              <a:t>Third Quartile</a:t>
            </a:r>
          </a:p>
          <a:p>
            <a:pPr lvl="1" algn="l"/>
            <a:r>
              <a:rPr lang="en-US" dirty="0" smtClean="0"/>
              <a:t>13 minutes</a:t>
            </a:r>
          </a:p>
          <a:p>
            <a:pPr algn="l"/>
            <a:r>
              <a:rPr lang="en-US" dirty="0" smtClean="0"/>
              <a:t>Mean</a:t>
            </a:r>
          </a:p>
          <a:p>
            <a:pPr lvl="1" algn="l"/>
            <a:r>
              <a:rPr lang="en-US" dirty="0" smtClean="0"/>
              <a:t>8 – 13 minutes</a:t>
            </a:r>
          </a:p>
          <a:p>
            <a:pPr lvl="1"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43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9785" y="770983"/>
            <a:ext cx="8093365" cy="7635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Taking Breakfast Influence </a:t>
            </a:r>
            <a:br>
              <a:rPr lang="en-US" dirty="0" smtClean="0"/>
            </a:br>
            <a:r>
              <a:rPr lang="en-US" dirty="0" smtClean="0"/>
              <a:t>Our Daily Performance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96260" y="1783989"/>
            <a:ext cx="4179278" cy="335951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Strongly Agree</a:t>
            </a:r>
          </a:p>
          <a:p>
            <a:pPr lvl="1" algn="l"/>
            <a:r>
              <a:rPr lang="en-US" dirty="0" smtClean="0"/>
              <a:t>29.5 %</a:t>
            </a:r>
          </a:p>
          <a:p>
            <a:pPr algn="l"/>
            <a:r>
              <a:rPr lang="en-US" dirty="0" smtClean="0"/>
              <a:t>Agree</a:t>
            </a:r>
          </a:p>
          <a:p>
            <a:pPr lvl="1" algn="l"/>
            <a:r>
              <a:rPr lang="en-US" dirty="0" smtClean="0"/>
              <a:t>40.9 %</a:t>
            </a:r>
          </a:p>
          <a:p>
            <a:pPr algn="l"/>
            <a:r>
              <a:rPr lang="en-US" dirty="0" smtClean="0"/>
              <a:t>Neutral</a:t>
            </a:r>
          </a:p>
          <a:p>
            <a:pPr lvl="1" algn="l"/>
            <a:r>
              <a:rPr lang="en-US" dirty="0" smtClean="0"/>
              <a:t>27.3 %</a:t>
            </a:r>
          </a:p>
          <a:p>
            <a:pPr algn="l"/>
            <a:r>
              <a:rPr lang="en-US" dirty="0" smtClean="0"/>
              <a:t>Disagree</a:t>
            </a:r>
          </a:p>
          <a:p>
            <a:pPr lvl="1" algn="l"/>
            <a:r>
              <a:rPr lang="en-US" dirty="0" smtClean="0"/>
              <a:t>0 %</a:t>
            </a:r>
          </a:p>
          <a:p>
            <a:pPr algn="l"/>
            <a:r>
              <a:rPr lang="en-US" dirty="0" smtClean="0"/>
              <a:t>Strongly Disagree</a:t>
            </a:r>
          </a:p>
          <a:p>
            <a:pPr lvl="1" algn="l"/>
            <a:r>
              <a:rPr lang="en-US" dirty="0" smtClean="0"/>
              <a:t>29.5 %</a:t>
            </a:r>
          </a:p>
          <a:p>
            <a:pPr lvl="1" algn="l"/>
            <a:endParaRPr lang="en-US" dirty="0" smtClean="0"/>
          </a:p>
        </p:txBody>
      </p:sp>
      <p:pic>
        <p:nvPicPr>
          <p:cNvPr id="2052" name="Picture 4" descr="WhatsApp Image 2020-04-01 a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75" y="1783835"/>
            <a:ext cx="50800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62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73929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Time To Take Breakfast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6-8 am (Median)</a:t>
            </a:r>
          </a:p>
          <a:p>
            <a:pPr lvl="1" algn="l"/>
            <a:r>
              <a:rPr lang="en-US" dirty="0" smtClean="0"/>
              <a:t>16 students (36.36 %)</a:t>
            </a:r>
          </a:p>
          <a:p>
            <a:pPr algn="l"/>
            <a:r>
              <a:rPr lang="en-US" dirty="0" smtClean="0"/>
              <a:t>8-10 am (Highest)</a:t>
            </a:r>
          </a:p>
          <a:p>
            <a:pPr lvl="1" algn="l"/>
            <a:r>
              <a:rPr lang="en-US" dirty="0" smtClean="0"/>
              <a:t>21 students ( 47.73 %)</a:t>
            </a:r>
          </a:p>
          <a:p>
            <a:pPr algn="l"/>
            <a:r>
              <a:rPr lang="en-US" dirty="0" smtClean="0"/>
              <a:t>10-11 am (Lowest)</a:t>
            </a:r>
          </a:p>
          <a:p>
            <a:pPr lvl="1" algn="l"/>
            <a:r>
              <a:rPr lang="en-US" dirty="0" smtClean="0"/>
              <a:t>7 students ( 15.91 %)</a:t>
            </a:r>
            <a:endParaRPr lang="en-US" dirty="0"/>
          </a:p>
          <a:p>
            <a:pPr lvl="1" algn="l"/>
            <a:endParaRPr lang="en-US" dirty="0" smtClean="0"/>
          </a:p>
        </p:txBody>
      </p:sp>
      <p:pic>
        <p:nvPicPr>
          <p:cNvPr id="3075" name="Picture 3" descr="WhatsApp Image 2020-04-01 a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00" y="2266340"/>
            <a:ext cx="2519633" cy="1994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820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3178" y="445501"/>
            <a:ext cx="8093365" cy="7635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Days Spend </a:t>
            </a:r>
            <a:br>
              <a:rPr lang="en-US" dirty="0" smtClean="0"/>
            </a:br>
            <a:r>
              <a:rPr lang="en-US" dirty="0" smtClean="0"/>
              <a:t>On Exercise Per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 algn="l"/>
            <a:endParaRPr lang="en-US" dirty="0" smtClean="0"/>
          </a:p>
        </p:txBody>
      </p:sp>
      <p:pic>
        <p:nvPicPr>
          <p:cNvPr id="4098" name="Picture 2" descr="WhatsApp Image 2020-04-01 a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5" y="1655520"/>
            <a:ext cx="4678410" cy="319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30115" y="1655520"/>
            <a:ext cx="35836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Highest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0 days per week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25 students(56.82%)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Second Highest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1 days per week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6 students(13.64%)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Lowest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5 days per week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1 student (2.27%)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0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Spend On </a:t>
            </a:r>
            <a:br>
              <a:rPr lang="en-US" dirty="0" smtClean="0"/>
            </a:br>
            <a:r>
              <a:rPr lang="en-US" dirty="0" smtClean="0"/>
              <a:t>Doing Morning Exercise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48964" y="1438022"/>
            <a:ext cx="4733855" cy="357700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Highest</a:t>
            </a:r>
          </a:p>
          <a:p>
            <a:pPr lvl="1" algn="l"/>
            <a:r>
              <a:rPr lang="en-US" dirty="0" smtClean="0"/>
              <a:t>0.5 minutes</a:t>
            </a:r>
          </a:p>
          <a:p>
            <a:pPr lvl="1" algn="l"/>
            <a:r>
              <a:rPr lang="en-US" dirty="0" smtClean="0"/>
              <a:t>23 students ( 52.27 %)</a:t>
            </a:r>
          </a:p>
          <a:p>
            <a:pPr algn="l"/>
            <a:r>
              <a:rPr lang="en-US" dirty="0" smtClean="0"/>
              <a:t>Second Highest</a:t>
            </a:r>
          </a:p>
          <a:p>
            <a:pPr lvl="1" algn="l"/>
            <a:r>
              <a:rPr lang="en-US" dirty="0" smtClean="0"/>
              <a:t>5.5 minutes</a:t>
            </a:r>
          </a:p>
          <a:p>
            <a:pPr lvl="1" algn="l"/>
            <a:r>
              <a:rPr lang="en-US" dirty="0" smtClean="0"/>
              <a:t>11 students (25 %)</a:t>
            </a:r>
          </a:p>
          <a:p>
            <a:pPr algn="l"/>
            <a:r>
              <a:rPr lang="en-US" dirty="0" smtClean="0"/>
              <a:t>Lowest</a:t>
            </a:r>
          </a:p>
          <a:p>
            <a:pPr lvl="1" algn="l"/>
            <a:r>
              <a:rPr lang="en-US" dirty="0" smtClean="0"/>
              <a:t>15.5 minutes &amp; 35.0 minutes</a:t>
            </a:r>
          </a:p>
          <a:p>
            <a:pPr lvl="1" algn="l"/>
            <a:r>
              <a:rPr lang="en-US" dirty="0" smtClean="0"/>
              <a:t>2 students for 15.5 minutes (4.55%)</a:t>
            </a:r>
          </a:p>
          <a:p>
            <a:pPr lvl="1" algn="l"/>
            <a:r>
              <a:rPr lang="en-US" dirty="0" smtClean="0"/>
              <a:t>2 students for 35.0 minutes (4.55%)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525" y="1350110"/>
            <a:ext cx="2443280" cy="33595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5525" y="4812684"/>
            <a:ext cx="2748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Key: 0|5 = 0.5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36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Do You </a:t>
            </a:r>
            <a:br>
              <a:rPr lang="en-US" dirty="0" smtClean="0"/>
            </a:br>
            <a:r>
              <a:rPr lang="en-US" dirty="0" smtClean="0"/>
              <a:t>Prefer Do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 algn="l"/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40017" y="1655519"/>
            <a:ext cx="4179278" cy="335951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After Breakfast</a:t>
            </a:r>
          </a:p>
          <a:p>
            <a:pPr lvl="1" algn="l"/>
            <a:r>
              <a:rPr lang="en-US" dirty="0" smtClean="0"/>
              <a:t>15 students (34.09 %)</a:t>
            </a:r>
          </a:p>
          <a:p>
            <a:pPr lvl="1" algn="l"/>
            <a:endParaRPr lang="en-US" dirty="0" smtClean="0"/>
          </a:p>
          <a:p>
            <a:pPr marL="400050" algn="l"/>
            <a:r>
              <a:rPr lang="en-US" dirty="0" smtClean="0"/>
              <a:t>Before Breakfast</a:t>
            </a:r>
          </a:p>
          <a:p>
            <a:pPr lvl="1" algn="l"/>
            <a:r>
              <a:rPr lang="en-US" dirty="0" smtClean="0"/>
              <a:t>29 students (65.91 %)</a:t>
            </a:r>
          </a:p>
        </p:txBody>
      </p:sp>
      <p:pic>
        <p:nvPicPr>
          <p:cNvPr id="6" name="Picture 5" descr="C:\Users\Chia\AppData\Local\Microsoft\Windows\INetCache\Content.Word\graph 3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612" y="1960930"/>
            <a:ext cx="3437603" cy="183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65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739290"/>
            <a:ext cx="8093365" cy="7635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Skipping Breakfast</a:t>
            </a:r>
            <a:br>
              <a:rPr lang="en-US" dirty="0" smtClean="0"/>
            </a:br>
            <a:r>
              <a:rPr lang="en-US" dirty="0" smtClean="0"/>
              <a:t>Will Cause Obesity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5488230" y="1808224"/>
            <a:ext cx="3512215" cy="290139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Strongly Agree</a:t>
            </a:r>
          </a:p>
          <a:p>
            <a:pPr lvl="1" algn="l"/>
            <a:r>
              <a:rPr lang="en-US" dirty="0" smtClean="0"/>
              <a:t>7 %</a:t>
            </a:r>
          </a:p>
          <a:p>
            <a:pPr algn="l"/>
            <a:r>
              <a:rPr lang="en-US" dirty="0" smtClean="0"/>
              <a:t>Agree</a:t>
            </a:r>
          </a:p>
          <a:p>
            <a:pPr lvl="1" algn="l"/>
            <a:r>
              <a:rPr lang="en-US" dirty="0" smtClean="0"/>
              <a:t>36 %</a:t>
            </a:r>
          </a:p>
          <a:p>
            <a:pPr algn="l"/>
            <a:r>
              <a:rPr lang="en-US" dirty="0" smtClean="0"/>
              <a:t>Neutral</a:t>
            </a:r>
          </a:p>
          <a:p>
            <a:pPr lvl="1" algn="l"/>
            <a:r>
              <a:rPr lang="en-US" dirty="0" smtClean="0"/>
              <a:t>41 %</a:t>
            </a:r>
          </a:p>
          <a:p>
            <a:pPr algn="l"/>
            <a:r>
              <a:rPr lang="en-US" dirty="0" smtClean="0"/>
              <a:t>Disagree</a:t>
            </a:r>
          </a:p>
          <a:p>
            <a:pPr lvl="1" algn="l"/>
            <a:r>
              <a:rPr lang="en-US" dirty="0" smtClean="0"/>
              <a:t>11 %</a:t>
            </a:r>
          </a:p>
          <a:p>
            <a:pPr algn="l"/>
            <a:r>
              <a:rPr lang="en-US" dirty="0" smtClean="0"/>
              <a:t>Strongly Disagree</a:t>
            </a:r>
          </a:p>
          <a:p>
            <a:pPr lvl="1" algn="l"/>
            <a:r>
              <a:rPr lang="en-US" dirty="0" smtClean="0"/>
              <a:t>5 %</a:t>
            </a:r>
            <a:endParaRPr lang="en-US" dirty="0"/>
          </a:p>
          <a:p>
            <a:pPr lvl="1" algn="l"/>
            <a:endParaRPr lang="en-US" dirty="0" smtClean="0"/>
          </a:p>
        </p:txBody>
      </p:sp>
      <p:pic>
        <p:nvPicPr>
          <p:cNvPr id="6146" name="Picture 2" descr="WhatsApp Image 2020-04-01 a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5" y="1808225"/>
            <a:ext cx="5191011" cy="306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004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</a:t>
            </a:r>
            <a:br>
              <a:rPr lang="en-US" dirty="0" smtClean="0"/>
            </a:br>
            <a:r>
              <a:rPr lang="en-US" dirty="0" smtClean="0"/>
              <a:t>Of Taking Breakfast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 algn="l"/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40017" y="1655519"/>
            <a:ext cx="4179278" cy="335951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dirty="0" smtClean="0"/>
          </a:p>
          <a:p>
            <a:pPr lvl="1" algn="l"/>
            <a:endParaRPr lang="en-US" dirty="0" smtClean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55" y="1731870"/>
            <a:ext cx="4581150" cy="320680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77410" y="1357848"/>
            <a:ext cx="41230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4 ( Very Important)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23 students (52.27%)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3 ( Important)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33"/>
                </a:solidFill>
              </a:rPr>
              <a:t> </a:t>
            </a:r>
            <a:r>
              <a:rPr lang="en-US" sz="2400" dirty="0" smtClean="0">
                <a:solidFill>
                  <a:srgbClr val="007033"/>
                </a:solidFill>
              </a:rPr>
              <a:t>12 students (27.27%)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2 (Neutral 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33"/>
                </a:solidFill>
              </a:rPr>
              <a:t> </a:t>
            </a:r>
            <a:r>
              <a:rPr lang="en-US" sz="2400" dirty="0" smtClean="0">
                <a:solidFill>
                  <a:srgbClr val="007033"/>
                </a:solidFill>
              </a:rPr>
              <a:t>8 students (18.18%)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1 ( Not Important)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1 students (2.27 %)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33"/>
                </a:solidFill>
              </a:rPr>
              <a:t>0 ( Very Not Important)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7033"/>
                </a:solidFill>
              </a:rPr>
              <a:t> 0 students</a:t>
            </a:r>
            <a:endParaRPr lang="en-US" sz="2400" dirty="0">
              <a:solidFill>
                <a:srgbClr val="007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6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5525" y="891995"/>
            <a:ext cx="3359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4D29"/>
                </a:solidFill>
              </a:rPr>
              <a:t>Conclusion</a:t>
            </a:r>
            <a:endParaRPr lang="en-US" sz="3600" dirty="0">
              <a:solidFill>
                <a:srgbClr val="FF4D2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260" y="1655520"/>
            <a:ext cx="79406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of the students choose bread as their breakfast and they spend about RM1 – RM5 per meal.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of the students take their breakfast each days or 7 days per week. They love to take their breakfast at 8-10 am and they spend 8-13 minutes to finish their breakfast.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of the students does not do exercise in the morning and they tend to do exercise before taking breakfast.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of the students agree with the statement that taking breakfast will influence their performance and concentration in daily life. Most of them agree that skipping breakfast will cause obesity.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of the students agree that breakfast is important in their daily life.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19295" y="586585"/>
            <a:ext cx="4886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4D29"/>
                </a:solidFill>
              </a:rPr>
              <a:t>Suggestion To Encourage Students Take Breakfast</a:t>
            </a:r>
            <a:endParaRPr lang="en-US" sz="3600" dirty="0">
              <a:solidFill>
                <a:srgbClr val="FF4D2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260" y="2113635"/>
            <a:ext cx="79406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Prepare a free food counter to the students with financial problem can have their breakfast.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Students themselves need to wake up earlier and do not oversleep so they have enough time to take breakfast.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Organize a talk about the benefits of taking breakfast and invite the professional person to giving the talk.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91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02815"/>
            <a:ext cx="8246071" cy="33595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Obesity Among Teenagers </a:t>
            </a:r>
          </a:p>
          <a:p>
            <a:r>
              <a:rPr lang="en-US" dirty="0" smtClean="0"/>
              <a:t>Cause Of Obesity </a:t>
            </a:r>
          </a:p>
          <a:p>
            <a:pPr lvl="1"/>
            <a:r>
              <a:rPr lang="en-US" dirty="0" smtClean="0"/>
              <a:t>Skipping Breakfast</a:t>
            </a:r>
          </a:p>
          <a:p>
            <a:pPr lvl="1"/>
            <a:r>
              <a:rPr lang="en-US" dirty="0" smtClean="0"/>
              <a:t>Does Not Do Exercise</a:t>
            </a:r>
          </a:p>
          <a:p>
            <a:r>
              <a:rPr lang="en-US" dirty="0" smtClean="0"/>
              <a:t>Disadvantage Of Obesity</a:t>
            </a:r>
          </a:p>
          <a:p>
            <a:pPr lvl="1"/>
            <a:r>
              <a:rPr lang="en-US" dirty="0" smtClean="0"/>
              <a:t>Diabetes</a:t>
            </a:r>
          </a:p>
          <a:p>
            <a:pPr lvl="1"/>
            <a:r>
              <a:rPr lang="en-US" dirty="0" smtClean="0"/>
              <a:t>Stroke</a:t>
            </a:r>
          </a:p>
          <a:p>
            <a:pPr lvl="1"/>
            <a:r>
              <a:rPr lang="en-US" dirty="0" smtClean="0"/>
              <a:t>Heart Attack</a:t>
            </a:r>
          </a:p>
          <a:p>
            <a:pPr lvl="1"/>
            <a:r>
              <a:rPr lang="en-US" smtClean="0"/>
              <a:t>Gastritis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7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3065" y="2419045"/>
            <a:ext cx="1832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 YOU</a:t>
            </a: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22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02815"/>
            <a:ext cx="8246071" cy="33595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 Study Morning Behavior Among UTM Students </a:t>
            </a:r>
          </a:p>
          <a:p>
            <a:r>
              <a:rPr lang="en-US" dirty="0" smtClean="0"/>
              <a:t>Lack Of Time</a:t>
            </a:r>
          </a:p>
          <a:p>
            <a:pPr lvl="1"/>
            <a:r>
              <a:rPr lang="en-US" dirty="0" smtClean="0"/>
              <a:t>Busy With Academic And Work</a:t>
            </a:r>
          </a:p>
          <a:p>
            <a:r>
              <a:rPr lang="en-US" dirty="0" smtClean="0"/>
              <a:t>Shift Their Breakfast To Western Style</a:t>
            </a:r>
          </a:p>
          <a:p>
            <a:pPr lvl="1"/>
            <a:r>
              <a:rPr lang="en-US" dirty="0" smtClean="0"/>
              <a:t>Easy and Convenient</a:t>
            </a:r>
          </a:p>
          <a:p>
            <a:pPr lvl="1"/>
            <a:r>
              <a:rPr lang="en-US" dirty="0" smtClean="0"/>
              <a:t>Save Time</a:t>
            </a:r>
          </a:p>
          <a:p>
            <a:r>
              <a:rPr lang="en-US" dirty="0" smtClean="0"/>
              <a:t>Do </a:t>
            </a:r>
            <a:r>
              <a:rPr lang="en-US" dirty="0"/>
              <a:t>M</a:t>
            </a:r>
            <a:r>
              <a:rPr lang="en-US" dirty="0" smtClean="0"/>
              <a:t>orning Exercise</a:t>
            </a:r>
          </a:p>
          <a:p>
            <a:pPr lvl="1"/>
            <a:r>
              <a:rPr lang="en-US" dirty="0" smtClean="0"/>
              <a:t>Maintain Health  And Weight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Heart ( Prepare questioner)</a:t>
            </a:r>
            <a:endParaRPr lang="en-US" dirty="0"/>
          </a:p>
          <a:p>
            <a:r>
              <a:rPr lang="en-US" dirty="0" smtClean="0"/>
              <a:t>WhatsApp ( Collect The Primary Data)</a:t>
            </a:r>
            <a:endParaRPr lang="en-US" dirty="0"/>
          </a:p>
          <a:p>
            <a:r>
              <a:rPr lang="en-US" dirty="0" smtClean="0"/>
              <a:t>R Studio ( Analyses Data)</a:t>
            </a:r>
            <a:endParaRPr lang="en-US" dirty="0"/>
          </a:p>
          <a:p>
            <a:r>
              <a:rPr lang="en-US" dirty="0" smtClean="0"/>
              <a:t>PowerPoint ( Present Data)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Type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Nominal</a:t>
            </a:r>
            <a:endParaRPr lang="en-US" dirty="0"/>
          </a:p>
          <a:p>
            <a:r>
              <a:rPr lang="en-US" dirty="0" smtClean="0"/>
              <a:t>Ordinal</a:t>
            </a:r>
          </a:p>
          <a:p>
            <a:r>
              <a:rPr lang="en-US" dirty="0" smtClean="0"/>
              <a:t>Interval</a:t>
            </a:r>
          </a:p>
          <a:p>
            <a:r>
              <a:rPr lang="en-US" dirty="0" smtClean="0"/>
              <a:t>Ratio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1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Graphical Presentation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Bar Chart</a:t>
            </a:r>
            <a:endParaRPr lang="en-US" dirty="0"/>
          </a:p>
          <a:p>
            <a:r>
              <a:rPr lang="en-US" dirty="0" smtClean="0"/>
              <a:t>Pie Chart</a:t>
            </a:r>
          </a:p>
          <a:p>
            <a:r>
              <a:rPr lang="en-US" dirty="0" smtClean="0"/>
              <a:t>Boxplot</a:t>
            </a:r>
          </a:p>
          <a:p>
            <a:r>
              <a:rPr lang="en-US" dirty="0" smtClean="0"/>
              <a:t>Scatter plot</a:t>
            </a:r>
          </a:p>
          <a:p>
            <a:r>
              <a:rPr lang="en-US" dirty="0" smtClean="0"/>
              <a:t>Histogram</a:t>
            </a:r>
          </a:p>
          <a:p>
            <a:r>
              <a:rPr lang="en-US" dirty="0" smtClean="0"/>
              <a:t>Stem- and - Leaf</a:t>
            </a:r>
            <a:endParaRPr lang="en-US" dirty="0"/>
          </a:p>
          <a:p>
            <a:r>
              <a:rPr lang="en-US" dirty="0" smtClean="0"/>
              <a:t>Frequency Distribution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8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43388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Amount Of Students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91" y="1808226"/>
            <a:ext cx="4064562" cy="2901394"/>
          </a:xfrm>
        </p:spPr>
      </p:pic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Total Number Of Students</a:t>
            </a:r>
          </a:p>
          <a:p>
            <a:pPr lvl="1" algn="l"/>
            <a:r>
              <a:rPr lang="en-US" dirty="0" smtClean="0"/>
              <a:t>44 Students</a:t>
            </a:r>
          </a:p>
          <a:p>
            <a:pPr lvl="1" algn="l"/>
            <a:r>
              <a:rPr lang="en-US" dirty="0" smtClean="0"/>
              <a:t>23 Female Students (52.27%)</a:t>
            </a:r>
          </a:p>
          <a:p>
            <a:pPr lvl="1" algn="l"/>
            <a:r>
              <a:rPr lang="en-US" dirty="0" smtClean="0"/>
              <a:t>21 Male Students (47.73%)</a:t>
            </a:r>
            <a:endParaRPr lang="en-US" dirty="0"/>
          </a:p>
          <a:p>
            <a:pPr lvl="1"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433880"/>
            <a:ext cx="8093365" cy="10689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Type Of Food &amp;</a:t>
            </a:r>
            <a:br>
              <a:rPr lang="en-US" dirty="0" smtClean="0"/>
            </a:br>
            <a:r>
              <a:rPr lang="en-US" dirty="0" smtClean="0"/>
              <a:t>Amount Of Money Spend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4877410" y="1655520"/>
            <a:ext cx="4041775" cy="30541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/>
              <a:t>Type Of Food</a:t>
            </a:r>
          </a:p>
          <a:p>
            <a:pPr lvl="1" algn="l"/>
            <a:r>
              <a:rPr lang="en-US" dirty="0"/>
              <a:t>Breads</a:t>
            </a:r>
          </a:p>
          <a:p>
            <a:pPr lvl="1" algn="l"/>
            <a:r>
              <a:rPr lang="en-US" dirty="0"/>
              <a:t>Cereal and Oats</a:t>
            </a:r>
          </a:p>
          <a:p>
            <a:pPr lvl="1" algn="l"/>
            <a:r>
              <a:rPr lang="en-US" dirty="0"/>
              <a:t>Noodles</a:t>
            </a:r>
          </a:p>
          <a:p>
            <a:pPr lvl="1" algn="l"/>
            <a:r>
              <a:rPr lang="en-US" dirty="0"/>
              <a:t>Rice</a:t>
            </a:r>
          </a:p>
          <a:p>
            <a:pPr lvl="1" algn="l"/>
            <a:r>
              <a:rPr lang="en-US" dirty="0"/>
              <a:t>Others</a:t>
            </a:r>
          </a:p>
          <a:p>
            <a:pPr lvl="1" algn="l"/>
            <a:endParaRPr lang="en-US" dirty="0" smtClean="0"/>
          </a:p>
          <a:p>
            <a:pPr algn="l"/>
            <a:r>
              <a:rPr lang="en-US" dirty="0" smtClean="0"/>
              <a:t>Amounts Of Money Spend</a:t>
            </a:r>
          </a:p>
          <a:p>
            <a:pPr lvl="1" algn="l"/>
            <a:r>
              <a:rPr lang="en-US" dirty="0" smtClean="0"/>
              <a:t>RM 0</a:t>
            </a:r>
          </a:p>
          <a:p>
            <a:pPr lvl="1" algn="l"/>
            <a:r>
              <a:rPr lang="en-US" dirty="0" smtClean="0"/>
              <a:t>RM 1 – RM 5</a:t>
            </a:r>
          </a:p>
          <a:p>
            <a:pPr lvl="1" algn="l"/>
            <a:r>
              <a:rPr lang="en-US" dirty="0" smtClean="0"/>
              <a:t>RM 6 – RM 10</a:t>
            </a:r>
          </a:p>
          <a:p>
            <a:pPr lvl="1" algn="l"/>
            <a:r>
              <a:rPr lang="en-US" dirty="0" smtClean="0"/>
              <a:t>&gt; RM 20</a:t>
            </a:r>
          </a:p>
          <a:p>
            <a:pPr lvl="1" algn="l"/>
            <a:endParaRPr lang="en-US" dirty="0" smtClean="0"/>
          </a:p>
          <a:p>
            <a:pPr lvl="1" algn="l"/>
            <a:endParaRPr lang="en-US" dirty="0"/>
          </a:p>
          <a:p>
            <a:pPr lvl="1" algn="l"/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4417" y="1655520"/>
            <a:ext cx="4540008" cy="3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5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317" y="586585"/>
            <a:ext cx="8618683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How Often The Students </a:t>
            </a:r>
            <a:br>
              <a:rPr lang="en-US" dirty="0" smtClean="0"/>
            </a:br>
            <a:r>
              <a:rPr lang="en-US" dirty="0" smtClean="0"/>
              <a:t>Take Breakfast Per Week</a:t>
            </a:r>
            <a:endParaRPr lang="en-US" dirty="0"/>
          </a:p>
        </p:txBody>
      </p:sp>
      <p:pic>
        <p:nvPicPr>
          <p:cNvPr id="1026" name="Picture 2" descr="WhatsApp Image 2020-04-01 a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139" y="1808225"/>
            <a:ext cx="4362169" cy="3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96259" y="1815216"/>
            <a:ext cx="4040188" cy="30541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Most Highest</a:t>
            </a:r>
          </a:p>
          <a:p>
            <a:pPr lvl="1" algn="l"/>
            <a:r>
              <a:rPr lang="en-US" dirty="0" smtClean="0"/>
              <a:t>7 days per week</a:t>
            </a:r>
          </a:p>
          <a:p>
            <a:pPr lvl="1" algn="l"/>
            <a:r>
              <a:rPr lang="en-US" dirty="0" smtClean="0"/>
              <a:t>16 students (36.36%)</a:t>
            </a:r>
            <a:endParaRPr lang="en-US" dirty="0"/>
          </a:p>
          <a:p>
            <a:pPr algn="l"/>
            <a:r>
              <a:rPr lang="en-US" dirty="0" smtClean="0"/>
              <a:t>Second Highest</a:t>
            </a:r>
          </a:p>
          <a:p>
            <a:pPr lvl="1" algn="l"/>
            <a:r>
              <a:rPr lang="en-US" dirty="0" smtClean="0"/>
              <a:t>3 days per week</a:t>
            </a:r>
          </a:p>
          <a:p>
            <a:pPr lvl="1" algn="l"/>
            <a:r>
              <a:rPr lang="en-US" dirty="0" smtClean="0"/>
              <a:t>12 students (27.27%)</a:t>
            </a:r>
          </a:p>
          <a:p>
            <a:pPr algn="l"/>
            <a:r>
              <a:rPr lang="en-US" dirty="0" smtClean="0"/>
              <a:t>The Lowest</a:t>
            </a:r>
          </a:p>
          <a:p>
            <a:pPr lvl="1" algn="l"/>
            <a:r>
              <a:rPr lang="en-US" dirty="0" smtClean="0"/>
              <a:t>0 days, 2 days, 6 days per week</a:t>
            </a:r>
          </a:p>
          <a:p>
            <a:pPr lvl="1" algn="l"/>
            <a:r>
              <a:rPr lang="en-US" dirty="0" smtClean="0"/>
              <a:t>1 students per day</a:t>
            </a:r>
          </a:p>
          <a:p>
            <a:pPr lvl="1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9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629</Words>
  <Application>Microsoft Office PowerPoint</Application>
  <PresentationFormat>On-screen Show (16:9)</PresentationFormat>
  <Paragraphs>176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Office Theme</vt:lpstr>
      <vt:lpstr> Morning Routine  Among UTM Student</vt:lpstr>
      <vt:lpstr>Introduction</vt:lpstr>
      <vt:lpstr>Introduction</vt:lpstr>
      <vt:lpstr>Methodology</vt:lpstr>
      <vt:lpstr>Data Type</vt:lpstr>
      <vt:lpstr>Graphical Presentation</vt:lpstr>
      <vt:lpstr>Amount Of Students</vt:lpstr>
      <vt:lpstr>Type Of Food &amp; Amount Of Money Spend</vt:lpstr>
      <vt:lpstr>How Often The Students  Take Breakfast Per Week</vt:lpstr>
      <vt:lpstr>Time Spend  To Finish Breakfast</vt:lpstr>
      <vt:lpstr>Taking Breakfast Influence  Our Daily Performance</vt:lpstr>
      <vt:lpstr>Time To Take Breakfast</vt:lpstr>
      <vt:lpstr>Days Spend  On Exercise Per Week</vt:lpstr>
      <vt:lpstr>Time Spend On  Doing Morning Exercise</vt:lpstr>
      <vt:lpstr>When Do You  Prefer Do Exercise</vt:lpstr>
      <vt:lpstr>Skipping Breakfast Will Cause Obesity</vt:lpstr>
      <vt:lpstr>Importance  Of Taking Breakfast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2020-04-01T14:16:54Z</dcterms:modified>
</cp:coreProperties>
</file>