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3" r:id="rId7"/>
    <p:sldId id="261" r:id="rId8"/>
    <p:sldId id="262" r:id="rId9"/>
    <p:sldId id="265" r:id="rId10"/>
    <p:sldId id="269" r:id="rId11"/>
    <p:sldId id="266" r:id="rId12"/>
    <p:sldId id="268" r:id="rId13"/>
    <p:sldId id="283" r:id="rId14"/>
    <p:sldId id="270" r:id="rId15"/>
    <p:sldId id="271" r:id="rId16"/>
    <p:sldId id="276" r:id="rId17"/>
    <p:sldId id="281" r:id="rId18"/>
    <p:sldId id="277" r:id="rId19"/>
    <p:sldId id="279" r:id="rId20"/>
    <p:sldId id="284"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4" d="100"/>
          <a:sy n="74" d="100"/>
        </p:scale>
        <p:origin x="-348" y="-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svg"/><Relationship Id="rId1" Type="http://schemas.openxmlformats.org/officeDocument/2006/relationships/image" Target="../media/image4.png"/><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svg"/><Relationship Id="rId1" Type="http://schemas.openxmlformats.org/officeDocument/2006/relationships/image" Target="../media/image21.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1.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8F3E3-B69F-431C-B169-E499EBD6BAE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7151226-62AE-43D4-A242-9CE7E0DF2310}">
      <dgm:prSet/>
      <dgm:spPr/>
      <dgm:t>
        <a:bodyPr/>
        <a:lstStyle/>
        <a:p>
          <a:r>
            <a:rPr lang="en-US"/>
            <a:t>A database (DB), in the most general sense, is an organized collection of data. More specifically, a database is an electronic system that allows data to be easily accessed, manipulated and updated. </a:t>
          </a:r>
        </a:p>
      </dgm:t>
    </dgm:pt>
    <dgm:pt modelId="{B7753862-AEAB-41F8-8EB6-3AC2CEB48898}" type="parTrans" cxnId="{3F464961-29CB-4659-B8CB-7AE89CAA0BF5}">
      <dgm:prSet/>
      <dgm:spPr/>
      <dgm:t>
        <a:bodyPr/>
        <a:lstStyle/>
        <a:p>
          <a:endParaRPr lang="en-US"/>
        </a:p>
      </dgm:t>
    </dgm:pt>
    <dgm:pt modelId="{5B5BE4BC-E40C-41C4-8DA0-EF7F7110BF2E}" type="sibTrans" cxnId="{3F464961-29CB-4659-B8CB-7AE89CAA0BF5}">
      <dgm:prSet/>
      <dgm:spPr/>
      <dgm:t>
        <a:bodyPr/>
        <a:lstStyle/>
        <a:p>
          <a:endParaRPr lang="en-US"/>
        </a:p>
      </dgm:t>
    </dgm:pt>
    <dgm:pt modelId="{619DB7A0-8C48-4140-8174-E812470E7279}">
      <dgm:prSet/>
      <dgm:spPr/>
      <dgm:t>
        <a:bodyPr/>
        <a:lstStyle/>
        <a:p>
          <a:r>
            <a:rPr lang="en-US"/>
            <a:t>In other words, a database is used by an organization as a method of storing, managing and retrieving information. Modern databases are managed using a database management system (DBMS). </a:t>
          </a:r>
        </a:p>
      </dgm:t>
    </dgm:pt>
    <dgm:pt modelId="{B94E51A0-BA58-4A56-80E8-B2AB7F8187D7}" type="parTrans" cxnId="{BC1A8C72-17E5-4128-A2B6-38CB11B059B5}">
      <dgm:prSet/>
      <dgm:spPr/>
      <dgm:t>
        <a:bodyPr/>
        <a:lstStyle/>
        <a:p>
          <a:endParaRPr lang="en-US"/>
        </a:p>
      </dgm:t>
    </dgm:pt>
    <dgm:pt modelId="{54E71C4D-860B-40D3-84DC-D62179F5248E}" type="sibTrans" cxnId="{BC1A8C72-17E5-4128-A2B6-38CB11B059B5}">
      <dgm:prSet/>
      <dgm:spPr/>
      <dgm:t>
        <a:bodyPr/>
        <a:lstStyle/>
        <a:p>
          <a:endParaRPr lang="en-US"/>
        </a:p>
      </dgm:t>
    </dgm:pt>
    <dgm:pt modelId="{152DC321-D411-442E-BF29-E16BAC9126E3}" type="pres">
      <dgm:prSet presAssocID="{91D8F3E3-B69F-431C-B169-E499EBD6BAE3}" presName="root" presStyleCnt="0">
        <dgm:presLayoutVars>
          <dgm:dir/>
          <dgm:resizeHandles val="exact"/>
        </dgm:presLayoutVars>
      </dgm:prSet>
      <dgm:spPr/>
      <dgm:t>
        <a:bodyPr/>
        <a:lstStyle/>
        <a:p>
          <a:endParaRPr lang="en-US"/>
        </a:p>
      </dgm:t>
    </dgm:pt>
    <dgm:pt modelId="{771B0DD6-2AB6-40C2-B7E8-F59D4B01C029}" type="pres">
      <dgm:prSet presAssocID="{57151226-62AE-43D4-A242-9CE7E0DF2310}" presName="compNode" presStyleCnt="0"/>
      <dgm:spPr/>
    </dgm:pt>
    <dgm:pt modelId="{E807D773-F796-4FBB-94B8-FA37895AF621}" type="pres">
      <dgm:prSet presAssocID="{57151226-62AE-43D4-A242-9CE7E0DF2310}" presName="bgRect" presStyleLbl="bgShp" presStyleIdx="0" presStyleCnt="2"/>
      <dgm:spPr>
        <a:solidFill>
          <a:schemeClr val="bg2">
            <a:lumMod val="60000"/>
            <a:lumOff val="40000"/>
          </a:schemeClr>
        </a:solidFill>
      </dgm:spPr>
    </dgm:pt>
    <dgm:pt modelId="{0EB50DB2-0D84-4245-A95B-CDDF8FF3E791}" type="pres">
      <dgm:prSet presAssocID="{57151226-62AE-43D4-A242-9CE7E0DF231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Database"/>
        </a:ext>
      </dgm:extLst>
    </dgm:pt>
    <dgm:pt modelId="{CD90A100-D164-4B3C-85C8-93C122F69F0A}" type="pres">
      <dgm:prSet presAssocID="{57151226-62AE-43D4-A242-9CE7E0DF2310}" presName="spaceRect" presStyleCnt="0"/>
      <dgm:spPr/>
    </dgm:pt>
    <dgm:pt modelId="{10D84174-8EF5-401A-AB8C-6C99F382FC7D}" type="pres">
      <dgm:prSet presAssocID="{57151226-62AE-43D4-A242-9CE7E0DF2310}" presName="parTx" presStyleLbl="revTx" presStyleIdx="0" presStyleCnt="2">
        <dgm:presLayoutVars>
          <dgm:chMax val="0"/>
          <dgm:chPref val="0"/>
        </dgm:presLayoutVars>
      </dgm:prSet>
      <dgm:spPr/>
      <dgm:t>
        <a:bodyPr/>
        <a:lstStyle/>
        <a:p>
          <a:endParaRPr lang="en-US"/>
        </a:p>
      </dgm:t>
    </dgm:pt>
    <dgm:pt modelId="{B619D7CE-D16A-48E3-87BF-F266088BD950}" type="pres">
      <dgm:prSet presAssocID="{5B5BE4BC-E40C-41C4-8DA0-EF7F7110BF2E}" presName="sibTrans" presStyleCnt="0"/>
      <dgm:spPr/>
    </dgm:pt>
    <dgm:pt modelId="{63945749-40D6-4FE8-A78E-0FA6A5D51304}" type="pres">
      <dgm:prSet presAssocID="{619DB7A0-8C48-4140-8174-E812470E7279}" presName="compNode" presStyleCnt="0"/>
      <dgm:spPr/>
    </dgm:pt>
    <dgm:pt modelId="{423DE17F-C816-4573-BB1F-26A430289E0C}" type="pres">
      <dgm:prSet presAssocID="{619DB7A0-8C48-4140-8174-E812470E7279}" presName="bgRect" presStyleLbl="bgShp" presStyleIdx="1" presStyleCnt="2"/>
      <dgm:spPr/>
    </dgm:pt>
    <dgm:pt modelId="{0012006D-8F3A-47E5-95AC-896648DD8584}" type="pres">
      <dgm:prSet presAssocID="{619DB7A0-8C48-4140-8174-E812470E727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Processor"/>
        </a:ext>
      </dgm:extLst>
    </dgm:pt>
    <dgm:pt modelId="{69FFF55B-9EA8-4559-8B23-CCEDAD619F76}" type="pres">
      <dgm:prSet presAssocID="{619DB7A0-8C48-4140-8174-E812470E7279}" presName="spaceRect" presStyleCnt="0"/>
      <dgm:spPr/>
    </dgm:pt>
    <dgm:pt modelId="{10F69782-91D3-4CDA-8F44-D4D50944B175}" type="pres">
      <dgm:prSet presAssocID="{619DB7A0-8C48-4140-8174-E812470E7279}" presName="parTx" presStyleLbl="revTx" presStyleIdx="1" presStyleCnt="2">
        <dgm:presLayoutVars>
          <dgm:chMax val="0"/>
          <dgm:chPref val="0"/>
        </dgm:presLayoutVars>
      </dgm:prSet>
      <dgm:spPr/>
      <dgm:t>
        <a:bodyPr/>
        <a:lstStyle/>
        <a:p>
          <a:endParaRPr lang="en-US"/>
        </a:p>
      </dgm:t>
    </dgm:pt>
  </dgm:ptLst>
  <dgm:cxnLst>
    <dgm:cxn modelId="{4D85467E-4A31-45CC-9885-E458BDDAD492}" type="presOf" srcId="{57151226-62AE-43D4-A242-9CE7E0DF2310}" destId="{10D84174-8EF5-401A-AB8C-6C99F382FC7D}" srcOrd="0" destOrd="0" presId="urn:microsoft.com/office/officeart/2018/2/layout/IconVerticalSolidList"/>
    <dgm:cxn modelId="{4B9305F9-E7AF-4407-9B53-ABAD56B8C4C1}" type="presOf" srcId="{91D8F3E3-B69F-431C-B169-E499EBD6BAE3}" destId="{152DC321-D411-442E-BF29-E16BAC9126E3}" srcOrd="0" destOrd="0" presId="urn:microsoft.com/office/officeart/2018/2/layout/IconVerticalSolidList"/>
    <dgm:cxn modelId="{3F464961-29CB-4659-B8CB-7AE89CAA0BF5}" srcId="{91D8F3E3-B69F-431C-B169-E499EBD6BAE3}" destId="{57151226-62AE-43D4-A242-9CE7E0DF2310}" srcOrd="0" destOrd="0" parTransId="{B7753862-AEAB-41F8-8EB6-3AC2CEB48898}" sibTransId="{5B5BE4BC-E40C-41C4-8DA0-EF7F7110BF2E}"/>
    <dgm:cxn modelId="{BC1A8C72-17E5-4128-A2B6-38CB11B059B5}" srcId="{91D8F3E3-B69F-431C-B169-E499EBD6BAE3}" destId="{619DB7A0-8C48-4140-8174-E812470E7279}" srcOrd="1" destOrd="0" parTransId="{B94E51A0-BA58-4A56-80E8-B2AB7F8187D7}" sibTransId="{54E71C4D-860B-40D3-84DC-D62179F5248E}"/>
    <dgm:cxn modelId="{7890D6E2-45FE-4F38-841B-8A7B431DFE6B}" type="presOf" srcId="{619DB7A0-8C48-4140-8174-E812470E7279}" destId="{10F69782-91D3-4CDA-8F44-D4D50944B175}" srcOrd="0" destOrd="0" presId="urn:microsoft.com/office/officeart/2018/2/layout/IconVerticalSolidList"/>
    <dgm:cxn modelId="{58C059C4-E5F9-49F4-980E-C2FE61135FDE}" type="presParOf" srcId="{152DC321-D411-442E-BF29-E16BAC9126E3}" destId="{771B0DD6-2AB6-40C2-B7E8-F59D4B01C029}" srcOrd="0" destOrd="0" presId="urn:microsoft.com/office/officeart/2018/2/layout/IconVerticalSolidList"/>
    <dgm:cxn modelId="{49E48445-8317-409F-B5A0-082D039D94CF}" type="presParOf" srcId="{771B0DD6-2AB6-40C2-B7E8-F59D4B01C029}" destId="{E807D773-F796-4FBB-94B8-FA37895AF621}" srcOrd="0" destOrd="0" presId="urn:microsoft.com/office/officeart/2018/2/layout/IconVerticalSolidList"/>
    <dgm:cxn modelId="{78CB7295-0946-467F-A48B-AC450554AD62}" type="presParOf" srcId="{771B0DD6-2AB6-40C2-B7E8-F59D4B01C029}" destId="{0EB50DB2-0D84-4245-A95B-CDDF8FF3E791}" srcOrd="1" destOrd="0" presId="urn:microsoft.com/office/officeart/2018/2/layout/IconVerticalSolidList"/>
    <dgm:cxn modelId="{E9DF2FB9-8FE0-485D-A424-0BE331A0B00C}" type="presParOf" srcId="{771B0DD6-2AB6-40C2-B7E8-F59D4B01C029}" destId="{CD90A100-D164-4B3C-85C8-93C122F69F0A}" srcOrd="2" destOrd="0" presId="urn:microsoft.com/office/officeart/2018/2/layout/IconVerticalSolidList"/>
    <dgm:cxn modelId="{E4B533C2-C31A-43FA-B3DF-772539E5391E}" type="presParOf" srcId="{771B0DD6-2AB6-40C2-B7E8-F59D4B01C029}" destId="{10D84174-8EF5-401A-AB8C-6C99F382FC7D}" srcOrd="3" destOrd="0" presId="urn:microsoft.com/office/officeart/2018/2/layout/IconVerticalSolidList"/>
    <dgm:cxn modelId="{E1A853AD-98A0-4D57-BF11-096688B6915E}" type="presParOf" srcId="{152DC321-D411-442E-BF29-E16BAC9126E3}" destId="{B619D7CE-D16A-48E3-87BF-F266088BD950}" srcOrd="1" destOrd="0" presId="urn:microsoft.com/office/officeart/2018/2/layout/IconVerticalSolidList"/>
    <dgm:cxn modelId="{EC235E02-1ACF-4D05-9C2E-47C3CE8EB664}" type="presParOf" srcId="{152DC321-D411-442E-BF29-E16BAC9126E3}" destId="{63945749-40D6-4FE8-A78E-0FA6A5D51304}" srcOrd="2" destOrd="0" presId="urn:microsoft.com/office/officeart/2018/2/layout/IconVerticalSolidList"/>
    <dgm:cxn modelId="{7206FAF2-54C3-4DB9-B17E-8E36EE1AA50F}" type="presParOf" srcId="{63945749-40D6-4FE8-A78E-0FA6A5D51304}" destId="{423DE17F-C816-4573-BB1F-26A430289E0C}" srcOrd="0" destOrd="0" presId="urn:microsoft.com/office/officeart/2018/2/layout/IconVerticalSolidList"/>
    <dgm:cxn modelId="{7D268A39-BB33-487E-A21C-DADD7D86B7EC}" type="presParOf" srcId="{63945749-40D6-4FE8-A78E-0FA6A5D51304}" destId="{0012006D-8F3A-47E5-95AC-896648DD8584}" srcOrd="1" destOrd="0" presId="urn:microsoft.com/office/officeart/2018/2/layout/IconVerticalSolidList"/>
    <dgm:cxn modelId="{B61BDC8D-EDD1-4C0A-9480-C16948526D04}" type="presParOf" srcId="{63945749-40D6-4FE8-A78E-0FA6A5D51304}" destId="{69FFF55B-9EA8-4559-8B23-CCEDAD619F76}" srcOrd="2" destOrd="0" presId="urn:microsoft.com/office/officeart/2018/2/layout/IconVerticalSolidList"/>
    <dgm:cxn modelId="{B38DAB0E-BAB2-483A-B248-BCA6C371B56E}" type="presParOf" srcId="{63945749-40D6-4FE8-A78E-0FA6A5D51304}" destId="{10F69782-91D3-4CDA-8F44-D4D50944B175}"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E8B6B-5F9A-4E3E-AD43-ADDD968A7A6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0307BB9-672D-4696-BDA1-6AA28F3B1419}">
      <dgm:prSet/>
      <dgm:spPr/>
      <dgm:t>
        <a:bodyPr/>
        <a:lstStyle/>
        <a:p>
          <a:r>
            <a:rPr lang="en-US" dirty="0">
              <a:solidFill>
                <a:schemeClr val="bg1"/>
              </a:solidFill>
            </a:rPr>
            <a:t>Data Security: vulnerability to hacking and data leaks.</a:t>
          </a:r>
        </a:p>
      </dgm:t>
    </dgm:pt>
    <dgm:pt modelId="{FCE3E9C9-6060-46F8-BDFC-00BC2C007FA7}" type="parTrans" cxnId="{F1F1AED4-30E9-403A-8685-05785A705B9D}">
      <dgm:prSet/>
      <dgm:spPr/>
      <dgm:t>
        <a:bodyPr/>
        <a:lstStyle/>
        <a:p>
          <a:endParaRPr lang="en-US"/>
        </a:p>
      </dgm:t>
    </dgm:pt>
    <dgm:pt modelId="{F5A594F1-F3EC-473F-81C7-80CB19E05791}" type="sibTrans" cxnId="{F1F1AED4-30E9-403A-8685-05785A705B9D}">
      <dgm:prSet/>
      <dgm:spPr/>
      <dgm:t>
        <a:bodyPr/>
        <a:lstStyle/>
        <a:p>
          <a:endParaRPr lang="en-US"/>
        </a:p>
      </dgm:t>
    </dgm:pt>
    <dgm:pt modelId="{7783E8E9-B0F2-4697-8820-9DAA384E07AF}">
      <dgm:prSet/>
      <dgm:spPr/>
      <dgm:t>
        <a:bodyPr/>
        <a:lstStyle/>
        <a:p>
          <a:r>
            <a:rPr lang="en-MY" dirty="0">
              <a:solidFill>
                <a:schemeClr val="bg1"/>
              </a:solidFill>
            </a:rPr>
            <a:t>Performance: data needs to be processed, but data keeps on expanding over time.</a:t>
          </a:r>
          <a:endParaRPr lang="en-US" dirty="0">
            <a:solidFill>
              <a:schemeClr val="bg1"/>
            </a:solidFill>
          </a:endParaRPr>
        </a:p>
      </dgm:t>
    </dgm:pt>
    <dgm:pt modelId="{F4D45687-0AF7-4746-97F5-891AABEB0871}" type="parTrans" cxnId="{06C411F8-89FB-4031-8F38-1B2F09085C02}">
      <dgm:prSet/>
      <dgm:spPr/>
      <dgm:t>
        <a:bodyPr/>
        <a:lstStyle/>
        <a:p>
          <a:endParaRPr lang="en-US"/>
        </a:p>
      </dgm:t>
    </dgm:pt>
    <dgm:pt modelId="{4E86C008-A99E-4A88-90C6-1E6C3BB6C205}" type="sibTrans" cxnId="{06C411F8-89FB-4031-8F38-1B2F09085C02}">
      <dgm:prSet/>
      <dgm:spPr/>
      <dgm:t>
        <a:bodyPr/>
        <a:lstStyle/>
        <a:p>
          <a:endParaRPr lang="en-US"/>
        </a:p>
      </dgm:t>
    </dgm:pt>
    <dgm:pt modelId="{948B8F20-C482-425D-9FFD-E42C95A3F973}">
      <dgm:prSet/>
      <dgm:spPr/>
      <dgm:t>
        <a:bodyPr/>
        <a:lstStyle/>
        <a:p>
          <a:r>
            <a:rPr lang="en-MY" dirty="0">
              <a:solidFill>
                <a:schemeClr val="bg1"/>
              </a:solidFill>
            </a:rPr>
            <a:t>Data safety: data processing may result in data lost or corrupted.</a:t>
          </a:r>
          <a:endParaRPr lang="en-US" dirty="0">
            <a:solidFill>
              <a:schemeClr val="bg1"/>
            </a:solidFill>
          </a:endParaRPr>
        </a:p>
      </dgm:t>
    </dgm:pt>
    <dgm:pt modelId="{F8F10024-4351-4B1B-8FCC-0DE53D834BE7}" type="parTrans" cxnId="{6908E0FF-26BF-4E49-909A-6FF393454108}">
      <dgm:prSet/>
      <dgm:spPr/>
      <dgm:t>
        <a:bodyPr/>
        <a:lstStyle/>
        <a:p>
          <a:endParaRPr lang="en-US"/>
        </a:p>
      </dgm:t>
    </dgm:pt>
    <dgm:pt modelId="{C8BF44BD-51E1-403D-B5FF-3C61C2E26FD4}" type="sibTrans" cxnId="{6908E0FF-26BF-4E49-909A-6FF393454108}">
      <dgm:prSet/>
      <dgm:spPr/>
      <dgm:t>
        <a:bodyPr/>
        <a:lstStyle/>
        <a:p>
          <a:endParaRPr lang="en-US"/>
        </a:p>
      </dgm:t>
    </dgm:pt>
    <dgm:pt modelId="{D08BE4FC-838E-4C76-93DC-E0C4921688E9}" type="pres">
      <dgm:prSet presAssocID="{EF3E8B6B-5F9A-4E3E-AD43-ADDD968A7A6A}" presName="root" presStyleCnt="0">
        <dgm:presLayoutVars>
          <dgm:dir/>
          <dgm:resizeHandles val="exact"/>
        </dgm:presLayoutVars>
      </dgm:prSet>
      <dgm:spPr/>
      <dgm:t>
        <a:bodyPr/>
        <a:lstStyle/>
        <a:p>
          <a:endParaRPr lang="en-US"/>
        </a:p>
      </dgm:t>
    </dgm:pt>
    <dgm:pt modelId="{7333C29C-24E6-4F5B-865D-C83AD167BE15}" type="pres">
      <dgm:prSet presAssocID="{50307BB9-672D-4696-BDA1-6AA28F3B1419}" presName="compNode" presStyleCnt="0"/>
      <dgm:spPr/>
    </dgm:pt>
    <dgm:pt modelId="{5BF802E2-C98E-4FE6-ABD8-6639BE199337}" type="pres">
      <dgm:prSet presAssocID="{50307BB9-672D-4696-BDA1-6AA28F3B14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Lock"/>
        </a:ext>
      </dgm:extLst>
    </dgm:pt>
    <dgm:pt modelId="{B09E89A7-74E9-4CF2-A2FA-CF0945C2684A}" type="pres">
      <dgm:prSet presAssocID="{50307BB9-672D-4696-BDA1-6AA28F3B1419}" presName="spaceRect" presStyleCnt="0"/>
      <dgm:spPr/>
    </dgm:pt>
    <dgm:pt modelId="{AE574A90-A35D-497D-AAB9-95E0F28F7A9E}" type="pres">
      <dgm:prSet presAssocID="{50307BB9-672D-4696-BDA1-6AA28F3B1419}" presName="textRect" presStyleLbl="revTx" presStyleIdx="0" presStyleCnt="3">
        <dgm:presLayoutVars>
          <dgm:chMax val="1"/>
          <dgm:chPref val="1"/>
        </dgm:presLayoutVars>
      </dgm:prSet>
      <dgm:spPr/>
      <dgm:t>
        <a:bodyPr/>
        <a:lstStyle/>
        <a:p>
          <a:endParaRPr lang="en-US"/>
        </a:p>
      </dgm:t>
    </dgm:pt>
    <dgm:pt modelId="{59C3A0F0-5A9D-4485-81D8-AB675097AB6B}" type="pres">
      <dgm:prSet presAssocID="{F5A594F1-F3EC-473F-81C7-80CB19E05791}" presName="sibTrans" presStyleCnt="0"/>
      <dgm:spPr/>
    </dgm:pt>
    <dgm:pt modelId="{DBF10F7B-F55D-401A-8267-61C57D8D11EA}" type="pres">
      <dgm:prSet presAssocID="{7783E8E9-B0F2-4697-8820-9DAA384E07AF}" presName="compNode" presStyleCnt="0"/>
      <dgm:spPr/>
    </dgm:pt>
    <dgm:pt modelId="{14577FB4-5C5F-4507-8C23-0587F902ABF5}" type="pres">
      <dgm:prSet presAssocID="{7783E8E9-B0F2-4697-8820-9DAA384E07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Database"/>
        </a:ext>
      </dgm:extLst>
    </dgm:pt>
    <dgm:pt modelId="{F6B8F395-D21D-4703-BE41-595441C747E5}" type="pres">
      <dgm:prSet presAssocID="{7783E8E9-B0F2-4697-8820-9DAA384E07AF}" presName="spaceRect" presStyleCnt="0"/>
      <dgm:spPr/>
    </dgm:pt>
    <dgm:pt modelId="{13D3AAE7-EB35-4AE8-BECF-357872ED75C0}" type="pres">
      <dgm:prSet presAssocID="{7783E8E9-B0F2-4697-8820-9DAA384E07AF}" presName="textRect" presStyleLbl="revTx" presStyleIdx="1" presStyleCnt="3">
        <dgm:presLayoutVars>
          <dgm:chMax val="1"/>
          <dgm:chPref val="1"/>
        </dgm:presLayoutVars>
      </dgm:prSet>
      <dgm:spPr/>
      <dgm:t>
        <a:bodyPr/>
        <a:lstStyle/>
        <a:p>
          <a:endParaRPr lang="en-US"/>
        </a:p>
      </dgm:t>
    </dgm:pt>
    <dgm:pt modelId="{FFA45882-7A3C-43A6-919B-45E8B1540D87}" type="pres">
      <dgm:prSet presAssocID="{4E86C008-A99E-4A88-90C6-1E6C3BB6C205}" presName="sibTrans" presStyleCnt="0"/>
      <dgm:spPr/>
    </dgm:pt>
    <dgm:pt modelId="{285416C2-DD99-4ED8-B9B1-321AACB59B1E}" type="pres">
      <dgm:prSet presAssocID="{948B8F20-C482-425D-9FFD-E42C95A3F973}" presName="compNode" presStyleCnt="0"/>
      <dgm:spPr/>
    </dgm:pt>
    <dgm:pt modelId="{97480689-A316-416A-94F8-49BD5E1A651D}" type="pres">
      <dgm:prSet presAssocID="{948B8F20-C482-425D-9FFD-E42C95A3F9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xmlns="" id="0" name="" descr="Warning"/>
        </a:ext>
      </dgm:extLst>
    </dgm:pt>
    <dgm:pt modelId="{2A886BDD-0D5C-42F1-BC27-CDBADB36EF3D}" type="pres">
      <dgm:prSet presAssocID="{948B8F20-C482-425D-9FFD-E42C95A3F973}" presName="spaceRect" presStyleCnt="0"/>
      <dgm:spPr/>
    </dgm:pt>
    <dgm:pt modelId="{EA03FC60-F85D-4502-9DE5-D5A966EF66EA}" type="pres">
      <dgm:prSet presAssocID="{948B8F20-C482-425D-9FFD-E42C95A3F973}" presName="textRect" presStyleLbl="revTx" presStyleIdx="2" presStyleCnt="3">
        <dgm:presLayoutVars>
          <dgm:chMax val="1"/>
          <dgm:chPref val="1"/>
        </dgm:presLayoutVars>
      </dgm:prSet>
      <dgm:spPr/>
      <dgm:t>
        <a:bodyPr/>
        <a:lstStyle/>
        <a:p>
          <a:endParaRPr lang="en-US"/>
        </a:p>
      </dgm:t>
    </dgm:pt>
  </dgm:ptLst>
  <dgm:cxnLst>
    <dgm:cxn modelId="{707C956C-2315-4742-9695-9C5F9E07BB0C}" type="presOf" srcId="{50307BB9-672D-4696-BDA1-6AA28F3B1419}" destId="{AE574A90-A35D-497D-AAB9-95E0F28F7A9E}" srcOrd="0" destOrd="0" presId="urn:microsoft.com/office/officeart/2018/2/layout/IconLabelList"/>
    <dgm:cxn modelId="{F1F1AED4-30E9-403A-8685-05785A705B9D}" srcId="{EF3E8B6B-5F9A-4E3E-AD43-ADDD968A7A6A}" destId="{50307BB9-672D-4696-BDA1-6AA28F3B1419}" srcOrd="0" destOrd="0" parTransId="{FCE3E9C9-6060-46F8-BDFC-00BC2C007FA7}" sibTransId="{F5A594F1-F3EC-473F-81C7-80CB19E05791}"/>
    <dgm:cxn modelId="{CAA2B999-AA08-4FA8-A02E-88F26FC3110B}" type="presOf" srcId="{EF3E8B6B-5F9A-4E3E-AD43-ADDD968A7A6A}" destId="{D08BE4FC-838E-4C76-93DC-E0C4921688E9}" srcOrd="0" destOrd="0" presId="urn:microsoft.com/office/officeart/2018/2/layout/IconLabelList"/>
    <dgm:cxn modelId="{6908E0FF-26BF-4E49-909A-6FF393454108}" srcId="{EF3E8B6B-5F9A-4E3E-AD43-ADDD968A7A6A}" destId="{948B8F20-C482-425D-9FFD-E42C95A3F973}" srcOrd="2" destOrd="0" parTransId="{F8F10024-4351-4B1B-8FCC-0DE53D834BE7}" sibTransId="{C8BF44BD-51E1-403D-B5FF-3C61C2E26FD4}"/>
    <dgm:cxn modelId="{06C411F8-89FB-4031-8F38-1B2F09085C02}" srcId="{EF3E8B6B-5F9A-4E3E-AD43-ADDD968A7A6A}" destId="{7783E8E9-B0F2-4697-8820-9DAA384E07AF}" srcOrd="1" destOrd="0" parTransId="{F4D45687-0AF7-4746-97F5-891AABEB0871}" sibTransId="{4E86C008-A99E-4A88-90C6-1E6C3BB6C205}"/>
    <dgm:cxn modelId="{62E869A9-4F6F-438C-9DE6-B2ED0082971B}" type="presOf" srcId="{7783E8E9-B0F2-4697-8820-9DAA384E07AF}" destId="{13D3AAE7-EB35-4AE8-BECF-357872ED75C0}" srcOrd="0" destOrd="0" presId="urn:microsoft.com/office/officeart/2018/2/layout/IconLabelList"/>
    <dgm:cxn modelId="{D7E6CDF7-EA12-4132-906D-80772A9C68A4}" type="presOf" srcId="{948B8F20-C482-425D-9FFD-E42C95A3F973}" destId="{EA03FC60-F85D-4502-9DE5-D5A966EF66EA}" srcOrd="0" destOrd="0" presId="urn:microsoft.com/office/officeart/2018/2/layout/IconLabelList"/>
    <dgm:cxn modelId="{E7BAEAA6-00A8-4EB6-BF0E-A4B2D7755653}" type="presParOf" srcId="{D08BE4FC-838E-4C76-93DC-E0C4921688E9}" destId="{7333C29C-24E6-4F5B-865D-C83AD167BE15}" srcOrd="0" destOrd="0" presId="urn:microsoft.com/office/officeart/2018/2/layout/IconLabelList"/>
    <dgm:cxn modelId="{BA80EA24-D488-400C-A3C1-9A01AB83CE80}" type="presParOf" srcId="{7333C29C-24E6-4F5B-865D-C83AD167BE15}" destId="{5BF802E2-C98E-4FE6-ABD8-6639BE199337}" srcOrd="0" destOrd="0" presId="urn:microsoft.com/office/officeart/2018/2/layout/IconLabelList"/>
    <dgm:cxn modelId="{F70AC294-AE00-4F34-89DD-3683FA2EF72E}" type="presParOf" srcId="{7333C29C-24E6-4F5B-865D-C83AD167BE15}" destId="{B09E89A7-74E9-4CF2-A2FA-CF0945C2684A}" srcOrd="1" destOrd="0" presId="urn:microsoft.com/office/officeart/2018/2/layout/IconLabelList"/>
    <dgm:cxn modelId="{0F110264-3F6E-446D-8AE3-3D9DA11D5FA8}" type="presParOf" srcId="{7333C29C-24E6-4F5B-865D-C83AD167BE15}" destId="{AE574A90-A35D-497D-AAB9-95E0F28F7A9E}" srcOrd="2" destOrd="0" presId="urn:microsoft.com/office/officeart/2018/2/layout/IconLabelList"/>
    <dgm:cxn modelId="{9B658D22-3980-439B-AD51-1D74F25A3B21}" type="presParOf" srcId="{D08BE4FC-838E-4C76-93DC-E0C4921688E9}" destId="{59C3A0F0-5A9D-4485-81D8-AB675097AB6B}" srcOrd="1" destOrd="0" presId="urn:microsoft.com/office/officeart/2018/2/layout/IconLabelList"/>
    <dgm:cxn modelId="{2BF426A7-C134-47E6-8616-E8C840D35055}" type="presParOf" srcId="{D08BE4FC-838E-4C76-93DC-E0C4921688E9}" destId="{DBF10F7B-F55D-401A-8267-61C57D8D11EA}" srcOrd="2" destOrd="0" presId="urn:microsoft.com/office/officeart/2018/2/layout/IconLabelList"/>
    <dgm:cxn modelId="{242D2B3F-4C04-4EB8-A087-BF076027596B}" type="presParOf" srcId="{DBF10F7B-F55D-401A-8267-61C57D8D11EA}" destId="{14577FB4-5C5F-4507-8C23-0587F902ABF5}" srcOrd="0" destOrd="0" presId="urn:microsoft.com/office/officeart/2018/2/layout/IconLabelList"/>
    <dgm:cxn modelId="{8DE82831-3145-45E9-9DBA-316EA2DCE8E1}" type="presParOf" srcId="{DBF10F7B-F55D-401A-8267-61C57D8D11EA}" destId="{F6B8F395-D21D-4703-BE41-595441C747E5}" srcOrd="1" destOrd="0" presId="urn:microsoft.com/office/officeart/2018/2/layout/IconLabelList"/>
    <dgm:cxn modelId="{479F38EA-34D4-479A-9C64-240B970B9545}" type="presParOf" srcId="{DBF10F7B-F55D-401A-8267-61C57D8D11EA}" destId="{13D3AAE7-EB35-4AE8-BECF-357872ED75C0}" srcOrd="2" destOrd="0" presId="urn:microsoft.com/office/officeart/2018/2/layout/IconLabelList"/>
    <dgm:cxn modelId="{BB82E541-300F-49D2-B968-BE2CE986AADE}" type="presParOf" srcId="{D08BE4FC-838E-4C76-93DC-E0C4921688E9}" destId="{FFA45882-7A3C-43A6-919B-45E8B1540D87}" srcOrd="3" destOrd="0" presId="urn:microsoft.com/office/officeart/2018/2/layout/IconLabelList"/>
    <dgm:cxn modelId="{0F5FE637-7C62-40F0-A4AF-4E8286B011A4}" type="presParOf" srcId="{D08BE4FC-838E-4C76-93DC-E0C4921688E9}" destId="{285416C2-DD99-4ED8-B9B1-321AACB59B1E}" srcOrd="4" destOrd="0" presId="urn:microsoft.com/office/officeart/2018/2/layout/IconLabelList"/>
    <dgm:cxn modelId="{CEFE5A98-06FB-4D65-800C-FFCF5937A35C}" type="presParOf" srcId="{285416C2-DD99-4ED8-B9B1-321AACB59B1E}" destId="{97480689-A316-416A-94F8-49BD5E1A651D}" srcOrd="0" destOrd="0" presId="urn:microsoft.com/office/officeart/2018/2/layout/IconLabelList"/>
    <dgm:cxn modelId="{4A285CA2-3EDC-4AC9-9610-FE20C8AFCEC6}" type="presParOf" srcId="{285416C2-DD99-4ED8-B9B1-321AACB59B1E}" destId="{2A886BDD-0D5C-42F1-BC27-CDBADB36EF3D}" srcOrd="1" destOrd="0" presId="urn:microsoft.com/office/officeart/2018/2/layout/IconLabelList"/>
    <dgm:cxn modelId="{200FDB65-4BB6-4D93-88A5-5815374725C0}" type="presParOf" srcId="{285416C2-DD99-4ED8-B9B1-321AACB59B1E}" destId="{EA03FC60-F85D-4502-9DE5-D5A966EF66EA}" srcOrd="2" destOrd="0" presId="urn:microsoft.com/office/officeart/2018/2/layout/IconLabel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7D773-F796-4FBB-94B8-FA37895AF621}">
      <dsp:nvSpPr>
        <dsp:cNvPr id="0" name=""/>
        <dsp:cNvSpPr/>
      </dsp:nvSpPr>
      <dsp:spPr>
        <a:xfrm>
          <a:off x="0" y="707092"/>
          <a:ext cx="10515600" cy="1305401"/>
        </a:xfrm>
        <a:prstGeom prst="roundRect">
          <a:avLst>
            <a:gd name="adj" fmla="val 1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dsp:style>
    </dsp:sp>
    <dsp:sp modelId="{0EB50DB2-0D84-4245-A95B-CDDF8FF3E791}">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D84174-8EF5-401A-AB8C-6C99F382FC7D}">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a:t>A database (DB), in the most general sense, is an organized collection of data. More specifically, a database is an electronic system that allows data to be easily accessed, manipulated and updated. </a:t>
          </a:r>
        </a:p>
      </dsp:txBody>
      <dsp:txXfrm>
        <a:off x="1507738" y="707092"/>
        <a:ext cx="9007861" cy="1305401"/>
      </dsp:txXfrm>
    </dsp:sp>
    <dsp:sp modelId="{423DE17F-C816-4573-BB1F-26A430289E0C}">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12006D-8F3A-47E5-95AC-896648DD8584}">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F69782-91D3-4CDA-8F44-D4D50944B175}">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kern="1200"/>
            <a:t>In other words, a database is used by an organization as a method of storing, managing and retrieving information. Modern databases are managed using a database management system (DBMS). </a:t>
          </a:r>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802E2-C98E-4FE6-ABD8-6639BE199337}">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574A90-A35D-497D-AAB9-95E0F28F7A9E}">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Data Security: vulnerability to hacking and data leaks.</a:t>
          </a:r>
        </a:p>
      </dsp:txBody>
      <dsp:txXfrm>
        <a:off x="417971" y="2644140"/>
        <a:ext cx="2889450" cy="720000"/>
      </dsp:txXfrm>
    </dsp:sp>
    <dsp:sp modelId="{14577FB4-5C5F-4507-8C23-0587F902ABF5}">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D3AAE7-EB35-4AE8-BECF-357872ED75C0}">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MY" sz="1700" kern="1200" dirty="0">
              <a:solidFill>
                <a:schemeClr val="bg1"/>
              </a:solidFill>
            </a:rPr>
            <a:t>Performance: data needs to be processed, but data keeps on expanding over time.</a:t>
          </a:r>
          <a:endParaRPr lang="en-US" sz="1700" kern="1200" dirty="0">
            <a:solidFill>
              <a:schemeClr val="bg1"/>
            </a:solidFill>
          </a:endParaRPr>
        </a:p>
      </dsp:txBody>
      <dsp:txXfrm>
        <a:off x="3813075" y="2644140"/>
        <a:ext cx="2889450" cy="720000"/>
      </dsp:txXfrm>
    </dsp:sp>
    <dsp:sp modelId="{97480689-A316-416A-94F8-49BD5E1A651D}">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03FC60-F85D-4502-9DE5-D5A966EF66EA}">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MY" sz="1700" kern="1200" dirty="0">
              <a:solidFill>
                <a:schemeClr val="bg1"/>
              </a:solidFill>
            </a:rPr>
            <a:t>Data safety: data processing may result in data lost or corrupted.</a:t>
          </a:r>
          <a:endParaRPr lang="en-US" sz="1700" kern="1200" dirty="0">
            <a:solidFill>
              <a:schemeClr val="bg1"/>
            </a:solidFill>
          </a:endParaRPr>
        </a:p>
      </dsp:txBody>
      <dsp:txXfrm>
        <a:off x="7208178" y="2644140"/>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24571-BFE6-4347-981C-C31F10902C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xmlns="" id="{3BA5F525-27A6-4413-888A-674B87D6E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xmlns="" id="{90A55BA7-C98E-430D-B3B7-B672564B624C}"/>
              </a:ext>
            </a:extLst>
          </p:cNvPr>
          <p:cNvSpPr>
            <a:spLocks noGrp="1"/>
          </p:cNvSpPr>
          <p:nvPr>
            <p:ph type="dt" sz="half" idx="10"/>
          </p:nvPr>
        </p:nvSpPr>
        <p:spPr/>
        <p:txBody>
          <a:bodyPr/>
          <a:lstStyle/>
          <a:p>
            <a:fld id="{FCDDEBE0-1C91-4F92-9AB7-F622A92AD987}" type="datetimeFigureOut">
              <a:rPr lang="en-MY" smtClean="0"/>
              <a:pPr/>
              <a:t>15/12/2019</a:t>
            </a:fld>
            <a:endParaRPr lang="en-MY"/>
          </a:p>
        </p:txBody>
      </p:sp>
      <p:sp>
        <p:nvSpPr>
          <p:cNvPr id="5" name="Footer Placeholder 4">
            <a:extLst>
              <a:ext uri="{FF2B5EF4-FFF2-40B4-BE49-F238E27FC236}">
                <a16:creationId xmlns:a16="http://schemas.microsoft.com/office/drawing/2014/main" xmlns="" id="{7A631BC6-F79A-4A47-860F-F3136AEC779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xmlns="" id="{D10615DD-5524-4023-8AC8-85FA9BE795C2}"/>
              </a:ext>
            </a:extLst>
          </p:cNvPr>
          <p:cNvSpPr>
            <a:spLocks noGrp="1"/>
          </p:cNvSpPr>
          <p:nvPr>
            <p:ph type="sldNum" sz="quarter" idx="12"/>
          </p:nvPr>
        </p:nvSpPr>
        <p:spPr/>
        <p:txBody>
          <a:bodyPr/>
          <a:lstStyle/>
          <a:p>
            <a:fld id="{4937E06C-0A99-4A99-AA41-B5A83F4E2ED1}" type="slidenum">
              <a:rPr lang="en-MY" smtClean="0"/>
              <a:pPr/>
              <a:t>‹#›</a:t>
            </a:fld>
            <a:endParaRPr lang="en-MY"/>
          </a:p>
        </p:txBody>
      </p:sp>
    </p:spTree>
    <p:extLst>
      <p:ext uri="{BB962C8B-B14F-4D97-AF65-F5344CB8AC3E}">
        <p14:creationId xmlns:p14="http://schemas.microsoft.com/office/powerpoint/2010/main" xmlns="" val="293158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D833F-0623-4E0A-A12B-0FD23773EB4B}"/>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xmlns="" id="{2DA3FF48-5E3B-4281-8F88-1AE3D54BB7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xmlns="" id="{A4AA66A8-5ECB-414D-95A7-49670E76A6D5}"/>
              </a:ext>
            </a:extLst>
          </p:cNvPr>
          <p:cNvSpPr>
            <a:spLocks noGrp="1"/>
          </p:cNvSpPr>
          <p:nvPr>
            <p:ph type="dt" sz="half" idx="10"/>
          </p:nvPr>
        </p:nvSpPr>
        <p:spPr/>
        <p:txBody>
          <a:bodyPr/>
          <a:lstStyle/>
          <a:p>
            <a:fld id="{FCDDEBE0-1C91-4F92-9AB7-F622A92AD987}" type="datetimeFigureOut">
              <a:rPr lang="en-MY" smtClean="0"/>
              <a:pPr/>
              <a:t>15/12/2019</a:t>
            </a:fld>
            <a:endParaRPr lang="en-MY"/>
          </a:p>
        </p:txBody>
      </p:sp>
      <p:sp>
        <p:nvSpPr>
          <p:cNvPr id="5" name="Footer Placeholder 4">
            <a:extLst>
              <a:ext uri="{FF2B5EF4-FFF2-40B4-BE49-F238E27FC236}">
                <a16:creationId xmlns:a16="http://schemas.microsoft.com/office/drawing/2014/main" xmlns="" id="{5D25A940-46F4-4A8A-AC5E-5DC9CA1FA7D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xmlns="" id="{A5CFD9F2-0479-44FE-82E6-BB2FDF312D44}"/>
              </a:ext>
            </a:extLst>
          </p:cNvPr>
          <p:cNvSpPr>
            <a:spLocks noGrp="1"/>
          </p:cNvSpPr>
          <p:nvPr>
            <p:ph type="sldNum" sz="quarter" idx="12"/>
          </p:nvPr>
        </p:nvSpPr>
        <p:spPr/>
        <p:txBody>
          <a:bodyPr/>
          <a:lstStyle/>
          <a:p>
            <a:fld id="{4937E06C-0A99-4A99-AA41-B5A83F4E2ED1}" type="slidenum">
              <a:rPr lang="en-MY" smtClean="0"/>
              <a:pPr/>
              <a:t>‹#›</a:t>
            </a:fld>
            <a:endParaRPr lang="en-MY"/>
          </a:p>
        </p:txBody>
      </p:sp>
    </p:spTree>
    <p:extLst>
      <p:ext uri="{BB962C8B-B14F-4D97-AF65-F5344CB8AC3E}">
        <p14:creationId xmlns:p14="http://schemas.microsoft.com/office/powerpoint/2010/main" xmlns="" val="3823431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D401E09-7A82-42F9-9936-13E37D002A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xmlns="" id="{36A8A561-5728-4E7E-B847-ECD3060E36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xmlns="" id="{668FBC31-A12D-4E33-93F4-8589F7E5006A}"/>
              </a:ext>
            </a:extLst>
          </p:cNvPr>
          <p:cNvSpPr>
            <a:spLocks noGrp="1"/>
          </p:cNvSpPr>
          <p:nvPr>
            <p:ph type="dt" sz="half" idx="10"/>
          </p:nvPr>
        </p:nvSpPr>
        <p:spPr/>
        <p:txBody>
          <a:bodyPr/>
          <a:lstStyle/>
          <a:p>
            <a:fld id="{FCDDEBE0-1C91-4F92-9AB7-F622A92AD987}" type="datetimeFigureOut">
              <a:rPr lang="en-MY" smtClean="0"/>
              <a:pPr/>
              <a:t>15/12/2019</a:t>
            </a:fld>
            <a:endParaRPr lang="en-MY"/>
          </a:p>
        </p:txBody>
      </p:sp>
      <p:sp>
        <p:nvSpPr>
          <p:cNvPr id="5" name="Footer Placeholder 4">
            <a:extLst>
              <a:ext uri="{FF2B5EF4-FFF2-40B4-BE49-F238E27FC236}">
                <a16:creationId xmlns:a16="http://schemas.microsoft.com/office/drawing/2014/main" xmlns="" id="{D46A2F60-2993-44FD-8E7B-8215AEA387A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xmlns="" id="{A17C3ABD-C605-40B6-BFF0-336961EDD67B}"/>
              </a:ext>
            </a:extLst>
          </p:cNvPr>
          <p:cNvSpPr>
            <a:spLocks noGrp="1"/>
          </p:cNvSpPr>
          <p:nvPr>
            <p:ph type="sldNum" sz="quarter" idx="12"/>
          </p:nvPr>
        </p:nvSpPr>
        <p:spPr/>
        <p:txBody>
          <a:bodyPr/>
          <a:lstStyle/>
          <a:p>
            <a:fld id="{4937E06C-0A99-4A99-AA41-B5A83F4E2ED1}" type="slidenum">
              <a:rPr lang="en-MY" smtClean="0"/>
              <a:pPr/>
              <a:t>‹#›</a:t>
            </a:fld>
            <a:endParaRPr lang="en-MY"/>
          </a:p>
        </p:txBody>
      </p:sp>
    </p:spTree>
    <p:extLst>
      <p:ext uri="{BB962C8B-B14F-4D97-AF65-F5344CB8AC3E}">
        <p14:creationId xmlns:p14="http://schemas.microsoft.com/office/powerpoint/2010/main" xmlns="" val="97622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32DF5-51EC-4324-917D-A2808E7105B7}"/>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xmlns="" id="{B71F4621-7384-49B0-ABC4-999A5868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xmlns="" id="{2AF7FC16-1333-4D60-9F49-DFD79C6E6FF4}"/>
              </a:ext>
            </a:extLst>
          </p:cNvPr>
          <p:cNvSpPr>
            <a:spLocks noGrp="1"/>
          </p:cNvSpPr>
          <p:nvPr>
            <p:ph type="dt" sz="half" idx="10"/>
          </p:nvPr>
        </p:nvSpPr>
        <p:spPr/>
        <p:txBody>
          <a:bodyPr/>
          <a:lstStyle/>
          <a:p>
            <a:fld id="{FCDDEBE0-1C91-4F92-9AB7-F622A92AD987}" type="datetimeFigureOut">
              <a:rPr lang="en-MY" smtClean="0"/>
              <a:pPr/>
              <a:t>15/12/2019</a:t>
            </a:fld>
            <a:endParaRPr lang="en-MY"/>
          </a:p>
        </p:txBody>
      </p:sp>
      <p:sp>
        <p:nvSpPr>
          <p:cNvPr id="5" name="Footer Placeholder 4">
            <a:extLst>
              <a:ext uri="{FF2B5EF4-FFF2-40B4-BE49-F238E27FC236}">
                <a16:creationId xmlns:a16="http://schemas.microsoft.com/office/drawing/2014/main" xmlns="" id="{65FB098B-0076-4628-9248-2944C585D6BD}"/>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xmlns="" id="{D63DD526-6301-443B-BB9E-CBE141CEB59C}"/>
              </a:ext>
            </a:extLst>
          </p:cNvPr>
          <p:cNvSpPr>
            <a:spLocks noGrp="1"/>
          </p:cNvSpPr>
          <p:nvPr>
            <p:ph type="sldNum" sz="quarter" idx="12"/>
          </p:nvPr>
        </p:nvSpPr>
        <p:spPr/>
        <p:txBody>
          <a:bodyPr/>
          <a:lstStyle/>
          <a:p>
            <a:fld id="{4937E06C-0A99-4A99-AA41-B5A83F4E2ED1}" type="slidenum">
              <a:rPr lang="en-MY" smtClean="0"/>
              <a:pPr/>
              <a:t>‹#›</a:t>
            </a:fld>
            <a:endParaRPr lang="en-MY"/>
          </a:p>
        </p:txBody>
      </p:sp>
    </p:spTree>
    <p:extLst>
      <p:ext uri="{BB962C8B-B14F-4D97-AF65-F5344CB8AC3E}">
        <p14:creationId xmlns:p14="http://schemas.microsoft.com/office/powerpoint/2010/main" xmlns="" val="199252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A9C8A3-D05D-4FE3-986E-6D157DED09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xmlns="" id="{AF29CB48-73A8-4550-8184-4AAD80C83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04B5E75-EFD2-432C-A4B7-B2E96AB99CC4}"/>
              </a:ext>
            </a:extLst>
          </p:cNvPr>
          <p:cNvSpPr>
            <a:spLocks noGrp="1"/>
          </p:cNvSpPr>
          <p:nvPr>
            <p:ph type="dt" sz="half" idx="10"/>
          </p:nvPr>
        </p:nvSpPr>
        <p:spPr/>
        <p:txBody>
          <a:bodyPr/>
          <a:lstStyle/>
          <a:p>
            <a:fld id="{FCDDEBE0-1C91-4F92-9AB7-F622A92AD987}" type="datetimeFigureOut">
              <a:rPr lang="en-MY" smtClean="0"/>
              <a:pPr/>
              <a:t>15/12/2019</a:t>
            </a:fld>
            <a:endParaRPr lang="en-MY"/>
          </a:p>
        </p:txBody>
      </p:sp>
      <p:sp>
        <p:nvSpPr>
          <p:cNvPr id="5" name="Footer Placeholder 4">
            <a:extLst>
              <a:ext uri="{FF2B5EF4-FFF2-40B4-BE49-F238E27FC236}">
                <a16:creationId xmlns:a16="http://schemas.microsoft.com/office/drawing/2014/main" xmlns="" id="{D55E429D-D683-418B-BB43-0EA0503201E5}"/>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xmlns="" id="{73800757-59B6-49F9-8BF0-E2BD4240C947}"/>
              </a:ext>
            </a:extLst>
          </p:cNvPr>
          <p:cNvSpPr>
            <a:spLocks noGrp="1"/>
          </p:cNvSpPr>
          <p:nvPr>
            <p:ph type="sldNum" sz="quarter" idx="12"/>
          </p:nvPr>
        </p:nvSpPr>
        <p:spPr/>
        <p:txBody>
          <a:bodyPr/>
          <a:lstStyle/>
          <a:p>
            <a:fld id="{4937E06C-0A99-4A99-AA41-B5A83F4E2ED1}" type="slidenum">
              <a:rPr lang="en-MY" smtClean="0"/>
              <a:pPr/>
              <a:t>‹#›</a:t>
            </a:fld>
            <a:endParaRPr lang="en-MY"/>
          </a:p>
        </p:txBody>
      </p:sp>
    </p:spTree>
    <p:extLst>
      <p:ext uri="{BB962C8B-B14F-4D97-AF65-F5344CB8AC3E}">
        <p14:creationId xmlns:p14="http://schemas.microsoft.com/office/powerpoint/2010/main" xmlns="" val="103992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1BC8E2-E9FC-4492-86D3-D3F06B429BFA}"/>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xmlns="" id="{98DA0160-8F8D-45B6-9C1D-D801CBF581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xmlns="" id="{3F73BE63-F1B5-4DBD-81CC-1C79ED7E41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xmlns="" id="{B09521CC-C318-4CB0-B590-B6915A127F4E}"/>
              </a:ext>
            </a:extLst>
          </p:cNvPr>
          <p:cNvSpPr>
            <a:spLocks noGrp="1"/>
          </p:cNvSpPr>
          <p:nvPr>
            <p:ph type="dt" sz="half" idx="10"/>
          </p:nvPr>
        </p:nvSpPr>
        <p:spPr/>
        <p:txBody>
          <a:bodyPr/>
          <a:lstStyle/>
          <a:p>
            <a:fld id="{FCDDEBE0-1C91-4F92-9AB7-F622A92AD987}" type="datetimeFigureOut">
              <a:rPr lang="en-MY" smtClean="0"/>
              <a:pPr/>
              <a:t>15/12/2019</a:t>
            </a:fld>
            <a:endParaRPr lang="en-MY"/>
          </a:p>
        </p:txBody>
      </p:sp>
      <p:sp>
        <p:nvSpPr>
          <p:cNvPr id="6" name="Footer Placeholder 5">
            <a:extLst>
              <a:ext uri="{FF2B5EF4-FFF2-40B4-BE49-F238E27FC236}">
                <a16:creationId xmlns:a16="http://schemas.microsoft.com/office/drawing/2014/main" xmlns="" id="{91CF4C47-8D18-488F-827A-91B4FB5C535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xmlns="" id="{AC4A2057-B3B7-4AB7-B0C4-8FADAA297E0A}"/>
              </a:ext>
            </a:extLst>
          </p:cNvPr>
          <p:cNvSpPr>
            <a:spLocks noGrp="1"/>
          </p:cNvSpPr>
          <p:nvPr>
            <p:ph type="sldNum" sz="quarter" idx="12"/>
          </p:nvPr>
        </p:nvSpPr>
        <p:spPr/>
        <p:txBody>
          <a:bodyPr/>
          <a:lstStyle/>
          <a:p>
            <a:fld id="{4937E06C-0A99-4A99-AA41-B5A83F4E2ED1}" type="slidenum">
              <a:rPr lang="en-MY" smtClean="0"/>
              <a:pPr/>
              <a:t>‹#›</a:t>
            </a:fld>
            <a:endParaRPr lang="en-MY"/>
          </a:p>
        </p:txBody>
      </p:sp>
    </p:spTree>
    <p:extLst>
      <p:ext uri="{BB962C8B-B14F-4D97-AF65-F5344CB8AC3E}">
        <p14:creationId xmlns:p14="http://schemas.microsoft.com/office/powerpoint/2010/main" xmlns="" val="224316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6BECFF-D2D1-450F-9889-9DAC392B819D}"/>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xmlns="" id="{E8803AAD-6BAD-427D-9A86-AC460752AD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60E2005-C065-47C2-9727-E3AD9C753D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xmlns="" id="{CAEC8F0B-7443-47FE-89FA-C78A7C138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E4C3EE3-A182-4CC7-8DA1-EEE43A5D4F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xmlns="" id="{D53AEF22-8FBE-4A4B-92C4-1AD4FE9C0B72}"/>
              </a:ext>
            </a:extLst>
          </p:cNvPr>
          <p:cNvSpPr>
            <a:spLocks noGrp="1"/>
          </p:cNvSpPr>
          <p:nvPr>
            <p:ph type="dt" sz="half" idx="10"/>
          </p:nvPr>
        </p:nvSpPr>
        <p:spPr/>
        <p:txBody>
          <a:bodyPr/>
          <a:lstStyle/>
          <a:p>
            <a:fld id="{FCDDEBE0-1C91-4F92-9AB7-F622A92AD987}" type="datetimeFigureOut">
              <a:rPr lang="en-MY" smtClean="0"/>
              <a:pPr/>
              <a:t>15/12/2019</a:t>
            </a:fld>
            <a:endParaRPr lang="en-MY"/>
          </a:p>
        </p:txBody>
      </p:sp>
      <p:sp>
        <p:nvSpPr>
          <p:cNvPr id="8" name="Footer Placeholder 7">
            <a:extLst>
              <a:ext uri="{FF2B5EF4-FFF2-40B4-BE49-F238E27FC236}">
                <a16:creationId xmlns:a16="http://schemas.microsoft.com/office/drawing/2014/main" xmlns="" id="{E3085ABA-FC5D-46E7-B648-A577867AB4AF}"/>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xmlns="" id="{DB93055D-A0C2-46F3-8B98-485F3D882CCD}"/>
              </a:ext>
            </a:extLst>
          </p:cNvPr>
          <p:cNvSpPr>
            <a:spLocks noGrp="1"/>
          </p:cNvSpPr>
          <p:nvPr>
            <p:ph type="sldNum" sz="quarter" idx="12"/>
          </p:nvPr>
        </p:nvSpPr>
        <p:spPr/>
        <p:txBody>
          <a:bodyPr/>
          <a:lstStyle/>
          <a:p>
            <a:fld id="{4937E06C-0A99-4A99-AA41-B5A83F4E2ED1}" type="slidenum">
              <a:rPr lang="en-MY" smtClean="0"/>
              <a:pPr/>
              <a:t>‹#›</a:t>
            </a:fld>
            <a:endParaRPr lang="en-MY"/>
          </a:p>
        </p:txBody>
      </p:sp>
    </p:spTree>
    <p:extLst>
      <p:ext uri="{BB962C8B-B14F-4D97-AF65-F5344CB8AC3E}">
        <p14:creationId xmlns:p14="http://schemas.microsoft.com/office/powerpoint/2010/main" xmlns="" val="72200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C15567-8A3B-41AD-93E9-6830BE8BD8CD}"/>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xmlns="" id="{2BCE7F69-375B-4F19-B939-55ABFC396060}"/>
              </a:ext>
            </a:extLst>
          </p:cNvPr>
          <p:cNvSpPr>
            <a:spLocks noGrp="1"/>
          </p:cNvSpPr>
          <p:nvPr>
            <p:ph type="dt" sz="half" idx="10"/>
          </p:nvPr>
        </p:nvSpPr>
        <p:spPr/>
        <p:txBody>
          <a:bodyPr/>
          <a:lstStyle/>
          <a:p>
            <a:fld id="{FCDDEBE0-1C91-4F92-9AB7-F622A92AD987}" type="datetimeFigureOut">
              <a:rPr lang="en-MY" smtClean="0"/>
              <a:pPr/>
              <a:t>15/12/2019</a:t>
            </a:fld>
            <a:endParaRPr lang="en-MY"/>
          </a:p>
        </p:txBody>
      </p:sp>
      <p:sp>
        <p:nvSpPr>
          <p:cNvPr id="4" name="Footer Placeholder 3">
            <a:extLst>
              <a:ext uri="{FF2B5EF4-FFF2-40B4-BE49-F238E27FC236}">
                <a16:creationId xmlns:a16="http://schemas.microsoft.com/office/drawing/2014/main" xmlns="" id="{A533005F-29B9-4A52-BC23-939588F379A6}"/>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xmlns="" id="{6B045B53-45A9-4DB7-A1F1-F157576F1C45}"/>
              </a:ext>
            </a:extLst>
          </p:cNvPr>
          <p:cNvSpPr>
            <a:spLocks noGrp="1"/>
          </p:cNvSpPr>
          <p:nvPr>
            <p:ph type="sldNum" sz="quarter" idx="12"/>
          </p:nvPr>
        </p:nvSpPr>
        <p:spPr/>
        <p:txBody>
          <a:bodyPr/>
          <a:lstStyle/>
          <a:p>
            <a:fld id="{4937E06C-0A99-4A99-AA41-B5A83F4E2ED1}" type="slidenum">
              <a:rPr lang="en-MY" smtClean="0"/>
              <a:pPr/>
              <a:t>‹#›</a:t>
            </a:fld>
            <a:endParaRPr lang="en-MY"/>
          </a:p>
        </p:txBody>
      </p:sp>
    </p:spTree>
    <p:extLst>
      <p:ext uri="{BB962C8B-B14F-4D97-AF65-F5344CB8AC3E}">
        <p14:creationId xmlns:p14="http://schemas.microsoft.com/office/powerpoint/2010/main" xmlns="" val="181416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D788CDC-D2DB-4A94-B847-476747C79B40}"/>
              </a:ext>
            </a:extLst>
          </p:cNvPr>
          <p:cNvSpPr>
            <a:spLocks noGrp="1"/>
          </p:cNvSpPr>
          <p:nvPr>
            <p:ph type="dt" sz="half" idx="10"/>
          </p:nvPr>
        </p:nvSpPr>
        <p:spPr/>
        <p:txBody>
          <a:bodyPr/>
          <a:lstStyle/>
          <a:p>
            <a:fld id="{FCDDEBE0-1C91-4F92-9AB7-F622A92AD987}" type="datetimeFigureOut">
              <a:rPr lang="en-MY" smtClean="0"/>
              <a:pPr/>
              <a:t>15/12/2019</a:t>
            </a:fld>
            <a:endParaRPr lang="en-MY"/>
          </a:p>
        </p:txBody>
      </p:sp>
      <p:sp>
        <p:nvSpPr>
          <p:cNvPr id="3" name="Footer Placeholder 2">
            <a:extLst>
              <a:ext uri="{FF2B5EF4-FFF2-40B4-BE49-F238E27FC236}">
                <a16:creationId xmlns:a16="http://schemas.microsoft.com/office/drawing/2014/main" xmlns="" id="{52E35169-01ED-4578-AC5E-07796B3EADB1}"/>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xmlns="" id="{86C954BD-3D11-4CA3-8CBF-ED9BCD484020}"/>
              </a:ext>
            </a:extLst>
          </p:cNvPr>
          <p:cNvSpPr>
            <a:spLocks noGrp="1"/>
          </p:cNvSpPr>
          <p:nvPr>
            <p:ph type="sldNum" sz="quarter" idx="12"/>
          </p:nvPr>
        </p:nvSpPr>
        <p:spPr/>
        <p:txBody>
          <a:bodyPr/>
          <a:lstStyle/>
          <a:p>
            <a:fld id="{4937E06C-0A99-4A99-AA41-B5A83F4E2ED1}" type="slidenum">
              <a:rPr lang="en-MY" smtClean="0"/>
              <a:pPr/>
              <a:t>‹#›</a:t>
            </a:fld>
            <a:endParaRPr lang="en-MY"/>
          </a:p>
        </p:txBody>
      </p:sp>
    </p:spTree>
    <p:extLst>
      <p:ext uri="{BB962C8B-B14F-4D97-AF65-F5344CB8AC3E}">
        <p14:creationId xmlns:p14="http://schemas.microsoft.com/office/powerpoint/2010/main" xmlns="" val="108774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87BA67-3055-4579-9B4C-92D137BB6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xmlns="" id="{9F92A0C9-517A-4E07-8752-C6FEE330E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xmlns="" id="{5FE7839A-5E9C-476B-B606-14E04F6F0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B84D1FA-F212-4ED2-88CF-7996CE500198}"/>
              </a:ext>
            </a:extLst>
          </p:cNvPr>
          <p:cNvSpPr>
            <a:spLocks noGrp="1"/>
          </p:cNvSpPr>
          <p:nvPr>
            <p:ph type="dt" sz="half" idx="10"/>
          </p:nvPr>
        </p:nvSpPr>
        <p:spPr/>
        <p:txBody>
          <a:bodyPr/>
          <a:lstStyle/>
          <a:p>
            <a:fld id="{FCDDEBE0-1C91-4F92-9AB7-F622A92AD987}" type="datetimeFigureOut">
              <a:rPr lang="en-MY" smtClean="0"/>
              <a:pPr/>
              <a:t>15/12/2019</a:t>
            </a:fld>
            <a:endParaRPr lang="en-MY"/>
          </a:p>
        </p:txBody>
      </p:sp>
      <p:sp>
        <p:nvSpPr>
          <p:cNvPr id="6" name="Footer Placeholder 5">
            <a:extLst>
              <a:ext uri="{FF2B5EF4-FFF2-40B4-BE49-F238E27FC236}">
                <a16:creationId xmlns:a16="http://schemas.microsoft.com/office/drawing/2014/main" xmlns="" id="{94BFDCA5-1A27-45E1-B936-52357E8E79AD}"/>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xmlns="" id="{95ACC912-1D04-4A23-B115-F4B6B8CE5397}"/>
              </a:ext>
            </a:extLst>
          </p:cNvPr>
          <p:cNvSpPr>
            <a:spLocks noGrp="1"/>
          </p:cNvSpPr>
          <p:nvPr>
            <p:ph type="sldNum" sz="quarter" idx="12"/>
          </p:nvPr>
        </p:nvSpPr>
        <p:spPr/>
        <p:txBody>
          <a:bodyPr/>
          <a:lstStyle/>
          <a:p>
            <a:fld id="{4937E06C-0A99-4A99-AA41-B5A83F4E2ED1}" type="slidenum">
              <a:rPr lang="en-MY" smtClean="0"/>
              <a:pPr/>
              <a:t>‹#›</a:t>
            </a:fld>
            <a:endParaRPr lang="en-MY"/>
          </a:p>
        </p:txBody>
      </p:sp>
    </p:spTree>
    <p:extLst>
      <p:ext uri="{BB962C8B-B14F-4D97-AF65-F5344CB8AC3E}">
        <p14:creationId xmlns:p14="http://schemas.microsoft.com/office/powerpoint/2010/main" xmlns="" val="243196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F46592-550B-48C6-A842-52CDA71F3A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xmlns="" id="{0D01089A-3639-4BD9-B6CC-DD37CEED18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xmlns="" id="{C273D5A3-0FE2-443A-9532-68C28A130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6BF48DB-C2D7-4A5B-A853-EEAD5CA91C8A}"/>
              </a:ext>
            </a:extLst>
          </p:cNvPr>
          <p:cNvSpPr>
            <a:spLocks noGrp="1"/>
          </p:cNvSpPr>
          <p:nvPr>
            <p:ph type="dt" sz="half" idx="10"/>
          </p:nvPr>
        </p:nvSpPr>
        <p:spPr/>
        <p:txBody>
          <a:bodyPr/>
          <a:lstStyle/>
          <a:p>
            <a:fld id="{FCDDEBE0-1C91-4F92-9AB7-F622A92AD987}" type="datetimeFigureOut">
              <a:rPr lang="en-MY" smtClean="0"/>
              <a:pPr/>
              <a:t>15/12/2019</a:t>
            </a:fld>
            <a:endParaRPr lang="en-MY"/>
          </a:p>
        </p:txBody>
      </p:sp>
      <p:sp>
        <p:nvSpPr>
          <p:cNvPr id="6" name="Footer Placeholder 5">
            <a:extLst>
              <a:ext uri="{FF2B5EF4-FFF2-40B4-BE49-F238E27FC236}">
                <a16:creationId xmlns:a16="http://schemas.microsoft.com/office/drawing/2014/main" xmlns="" id="{BC2FB83D-78CE-4064-96C7-7C418C0982E8}"/>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xmlns="" id="{3B1D6C76-10EC-4D67-8047-8B7D895D8275}"/>
              </a:ext>
            </a:extLst>
          </p:cNvPr>
          <p:cNvSpPr>
            <a:spLocks noGrp="1"/>
          </p:cNvSpPr>
          <p:nvPr>
            <p:ph type="sldNum" sz="quarter" idx="12"/>
          </p:nvPr>
        </p:nvSpPr>
        <p:spPr/>
        <p:txBody>
          <a:bodyPr/>
          <a:lstStyle/>
          <a:p>
            <a:fld id="{4937E06C-0A99-4A99-AA41-B5A83F4E2ED1}" type="slidenum">
              <a:rPr lang="en-MY" smtClean="0"/>
              <a:pPr/>
              <a:t>‹#›</a:t>
            </a:fld>
            <a:endParaRPr lang="en-MY"/>
          </a:p>
        </p:txBody>
      </p:sp>
    </p:spTree>
    <p:extLst>
      <p:ext uri="{BB962C8B-B14F-4D97-AF65-F5344CB8AC3E}">
        <p14:creationId xmlns:p14="http://schemas.microsoft.com/office/powerpoint/2010/main" xmlns="" val="210561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2CBB8C-AF6D-4AE9-A341-2C580FD7F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xmlns="" id="{66E51A3B-7709-4143-94A2-01254B6C90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xmlns="" id="{C9A95A18-BF49-484A-A895-180F20245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DEBE0-1C91-4F92-9AB7-F622A92AD987}" type="datetimeFigureOut">
              <a:rPr lang="en-MY" smtClean="0"/>
              <a:pPr/>
              <a:t>15/12/2019</a:t>
            </a:fld>
            <a:endParaRPr lang="en-MY"/>
          </a:p>
        </p:txBody>
      </p:sp>
      <p:sp>
        <p:nvSpPr>
          <p:cNvPr id="5" name="Footer Placeholder 4">
            <a:extLst>
              <a:ext uri="{FF2B5EF4-FFF2-40B4-BE49-F238E27FC236}">
                <a16:creationId xmlns:a16="http://schemas.microsoft.com/office/drawing/2014/main" xmlns="" id="{5EABBE66-7782-4B74-828B-7802460537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xmlns="" id="{B97CD020-48E1-4A51-A413-0661C167FB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7E06C-0A99-4A99-AA41-B5A83F4E2ED1}" type="slidenum">
              <a:rPr lang="en-MY" smtClean="0"/>
              <a:pPr/>
              <a:t>‹#›</a:t>
            </a:fld>
            <a:endParaRPr lang="en-MY"/>
          </a:p>
        </p:txBody>
      </p:sp>
    </p:spTree>
    <p:extLst>
      <p:ext uri="{BB962C8B-B14F-4D97-AF65-F5344CB8AC3E}">
        <p14:creationId xmlns:p14="http://schemas.microsoft.com/office/powerpoint/2010/main" xmlns="" val="3610619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1238EA3-BCA2-4917-A051-FAAE1638EF44}"/>
              </a:ext>
            </a:extLst>
          </p:cNvPr>
          <p:cNvSpPr/>
          <p:nvPr/>
        </p:nvSpPr>
        <p:spPr>
          <a:xfrm>
            <a:off x="0" y="0"/>
            <a:ext cx="12192000" cy="6858000"/>
          </a:xfrm>
          <a:prstGeom prst="rect">
            <a:avLst/>
          </a:prstGeom>
          <a:solidFill>
            <a:schemeClr val="tx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Rectangle 6">
            <a:extLst>
              <a:ext uri="{FF2B5EF4-FFF2-40B4-BE49-F238E27FC236}">
                <a16:creationId xmlns:a16="http://schemas.microsoft.com/office/drawing/2014/main" xmlns="" id="{227D78F1-CAA1-493E-9270-36DD82F5C65A}"/>
              </a:ext>
            </a:extLst>
          </p:cNvPr>
          <p:cNvSpPr/>
          <p:nvPr/>
        </p:nvSpPr>
        <p:spPr>
          <a:xfrm>
            <a:off x="3247570" y="1588548"/>
            <a:ext cx="5548087" cy="2152017"/>
          </a:xfrm>
          <a:prstGeom prst="rect">
            <a:avLst/>
          </a:prstGeom>
          <a:solidFill>
            <a:schemeClr val="dk1">
              <a:alpha val="8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2" name="Title 1">
            <a:extLst>
              <a:ext uri="{FF2B5EF4-FFF2-40B4-BE49-F238E27FC236}">
                <a16:creationId xmlns:a16="http://schemas.microsoft.com/office/drawing/2014/main" xmlns="" id="{209D7910-5ACF-44D2-A7C5-AD59641B002E}"/>
              </a:ext>
            </a:extLst>
          </p:cNvPr>
          <p:cNvSpPr>
            <a:spLocks noGrp="1"/>
          </p:cNvSpPr>
          <p:nvPr>
            <p:ph type="ctrTitle"/>
          </p:nvPr>
        </p:nvSpPr>
        <p:spPr>
          <a:xfrm>
            <a:off x="3142341" y="1122363"/>
            <a:ext cx="5907315" cy="2387600"/>
          </a:xfrm>
        </p:spPr>
        <p:txBody>
          <a:bodyPr>
            <a:scene3d>
              <a:camera prst="perspectiveRight"/>
              <a:lightRig rig="threePt" dir="t"/>
            </a:scene3d>
          </a:bodyPr>
          <a:lstStyle/>
          <a:p>
            <a:r>
              <a:rPr lang="en-US" dirty="0">
                <a:ln>
                  <a:solidFill>
                    <a:schemeClr val="tx1">
                      <a:lumMod val="95000"/>
                      <a:lumOff val="5000"/>
                    </a:schemeClr>
                  </a:solidFill>
                </a:ln>
                <a:solidFill>
                  <a:schemeClr val="bg1"/>
                </a:solidFill>
                <a:effectLst>
                  <a:outerShdw blurRad="50800" dist="38100" dir="8100000" algn="tr" rotWithShape="0">
                    <a:prstClr val="black">
                      <a:alpha val="40000"/>
                    </a:prstClr>
                  </a:outerShdw>
                </a:effectLst>
                <a:latin typeface="Bahnschrift SemiBold" panose="020B0502040204020203" pitchFamily="34" charset="0"/>
              </a:rPr>
              <a:t>Design Thinking:</a:t>
            </a:r>
            <a:br>
              <a:rPr lang="en-US" dirty="0">
                <a:ln>
                  <a:solidFill>
                    <a:schemeClr val="tx1">
                      <a:lumMod val="95000"/>
                      <a:lumOff val="5000"/>
                    </a:schemeClr>
                  </a:solidFill>
                </a:ln>
                <a:solidFill>
                  <a:schemeClr val="bg1"/>
                </a:solidFill>
                <a:effectLst>
                  <a:outerShdw blurRad="50800" dist="38100" dir="8100000" algn="tr" rotWithShape="0">
                    <a:prstClr val="black">
                      <a:alpha val="40000"/>
                    </a:prstClr>
                  </a:outerShdw>
                </a:effectLst>
                <a:latin typeface="Bahnschrift SemiBold" panose="020B0502040204020203" pitchFamily="34" charset="0"/>
              </a:rPr>
            </a:br>
            <a:r>
              <a:rPr lang="en-US" dirty="0">
                <a:ln>
                  <a:solidFill>
                    <a:schemeClr val="tx1">
                      <a:lumMod val="95000"/>
                      <a:lumOff val="5000"/>
                    </a:schemeClr>
                  </a:solidFill>
                </a:ln>
                <a:solidFill>
                  <a:schemeClr val="bg1"/>
                </a:solidFill>
                <a:effectLst>
                  <a:outerShdw blurRad="50800" dist="38100" dir="8100000" algn="tr" rotWithShape="0">
                    <a:prstClr val="black">
                      <a:alpha val="40000"/>
                    </a:prstClr>
                  </a:outerShdw>
                </a:effectLst>
                <a:latin typeface="Bahnschrift SemiBold" panose="020B0502040204020203" pitchFamily="34" charset="0"/>
              </a:rPr>
              <a:t>Database</a:t>
            </a:r>
            <a:endParaRPr lang="en-MY" dirty="0">
              <a:ln>
                <a:solidFill>
                  <a:schemeClr val="tx1">
                    <a:lumMod val="95000"/>
                    <a:lumOff val="5000"/>
                  </a:schemeClr>
                </a:solidFill>
              </a:ln>
              <a:solidFill>
                <a:schemeClr val="bg1"/>
              </a:solidFill>
              <a:effectLst>
                <a:outerShdw blurRad="50800" dist="38100" dir="8100000" algn="tr" rotWithShape="0">
                  <a:prstClr val="black">
                    <a:alpha val="40000"/>
                  </a:prstClr>
                </a:outerShdw>
              </a:effectLst>
              <a:latin typeface="Bahnschrift SemiBold" panose="020B0502040204020203" pitchFamily="34" charset="0"/>
            </a:endParaRPr>
          </a:p>
        </p:txBody>
      </p:sp>
      <p:sp>
        <p:nvSpPr>
          <p:cNvPr id="4" name="Rectangle 3">
            <a:extLst>
              <a:ext uri="{FF2B5EF4-FFF2-40B4-BE49-F238E27FC236}">
                <a16:creationId xmlns:a16="http://schemas.microsoft.com/office/drawing/2014/main" xmlns="" id="{E380CF8F-871F-44A7-A7E3-2DD3702A9B77}"/>
              </a:ext>
            </a:extLst>
          </p:cNvPr>
          <p:cNvSpPr/>
          <p:nvPr/>
        </p:nvSpPr>
        <p:spPr>
          <a:xfrm>
            <a:off x="3810000" y="4022503"/>
            <a:ext cx="4572000" cy="2152017"/>
          </a:xfrm>
          <a:prstGeom prst="rect">
            <a:avLst/>
          </a:prstGeom>
          <a:solidFill>
            <a:schemeClr val="dk1">
              <a:alpha val="8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MY"/>
          </a:p>
        </p:txBody>
      </p:sp>
      <p:sp>
        <p:nvSpPr>
          <p:cNvPr id="3" name="Subtitle 2">
            <a:extLst>
              <a:ext uri="{FF2B5EF4-FFF2-40B4-BE49-F238E27FC236}">
                <a16:creationId xmlns:a16="http://schemas.microsoft.com/office/drawing/2014/main" xmlns="" id="{407E14DD-88A9-4609-ABEC-79233C78688F}"/>
              </a:ext>
            </a:extLst>
          </p:cNvPr>
          <p:cNvSpPr>
            <a:spLocks noGrp="1"/>
          </p:cNvSpPr>
          <p:nvPr>
            <p:ph type="subTitle" idx="1"/>
          </p:nvPr>
        </p:nvSpPr>
        <p:spPr>
          <a:xfrm>
            <a:off x="1524000" y="4193443"/>
            <a:ext cx="9144000" cy="1981077"/>
          </a:xfrm>
        </p:spPr>
        <p:txBody>
          <a:bodyPr>
            <a:normAutofit fontScale="70000" lnSpcReduction="20000"/>
          </a:bodyPr>
          <a:lstStyle/>
          <a:p>
            <a:r>
              <a:rPr lang="en-US" sz="3600" b="1" dirty="0">
                <a:ln w="3175">
                  <a:solidFill>
                    <a:schemeClr val="tx1"/>
                  </a:solidFill>
                </a:ln>
                <a:solidFill>
                  <a:schemeClr val="bg1"/>
                </a:solidFill>
              </a:rPr>
              <a:t>A Nahda La </a:t>
            </a:r>
            <a:r>
              <a:rPr lang="en-US" sz="3600" b="1" dirty="0" err="1" smtClean="0">
                <a:ln w="3175">
                  <a:solidFill>
                    <a:schemeClr val="tx1"/>
                  </a:solidFill>
                </a:ln>
                <a:solidFill>
                  <a:schemeClr val="bg1"/>
                </a:solidFill>
              </a:rPr>
              <a:t>Roiba</a:t>
            </a:r>
            <a:endParaRPr lang="en-US" sz="3600" b="1" dirty="0">
              <a:ln w="3175">
                <a:solidFill>
                  <a:schemeClr val="tx1"/>
                </a:solidFill>
              </a:ln>
              <a:solidFill>
                <a:schemeClr val="bg1"/>
              </a:solidFill>
            </a:endParaRPr>
          </a:p>
          <a:p>
            <a:r>
              <a:rPr lang="en-US" sz="3600" b="1" dirty="0">
                <a:ln w="3175">
                  <a:solidFill>
                    <a:schemeClr val="tx1"/>
                  </a:solidFill>
                </a:ln>
                <a:solidFill>
                  <a:schemeClr val="bg1"/>
                </a:solidFill>
              </a:rPr>
              <a:t>Brian </a:t>
            </a:r>
            <a:r>
              <a:rPr lang="en-US" sz="3600" b="1" dirty="0" err="1">
                <a:ln w="3175">
                  <a:solidFill>
                    <a:schemeClr val="tx1"/>
                  </a:solidFill>
                </a:ln>
                <a:solidFill>
                  <a:schemeClr val="bg1"/>
                </a:solidFill>
              </a:rPr>
              <a:t>Tracia</a:t>
            </a:r>
            <a:r>
              <a:rPr lang="en-US" sz="3600" b="1" dirty="0">
                <a:ln w="3175">
                  <a:solidFill>
                    <a:schemeClr val="tx1"/>
                  </a:solidFill>
                </a:ln>
                <a:solidFill>
                  <a:schemeClr val="bg1"/>
                </a:solidFill>
              </a:rPr>
              <a:t> Bahagia</a:t>
            </a:r>
          </a:p>
          <a:p>
            <a:r>
              <a:rPr lang="en-US" sz="3600" b="1" dirty="0" err="1">
                <a:ln w="3175">
                  <a:solidFill>
                    <a:schemeClr val="tx1"/>
                  </a:solidFill>
                </a:ln>
                <a:solidFill>
                  <a:schemeClr val="bg1"/>
                </a:solidFill>
              </a:rPr>
              <a:t>Sarim</a:t>
            </a:r>
            <a:r>
              <a:rPr lang="en-US" sz="3600" b="1" dirty="0">
                <a:ln w="3175">
                  <a:solidFill>
                    <a:schemeClr val="tx1"/>
                  </a:solidFill>
                </a:ln>
                <a:solidFill>
                  <a:schemeClr val="bg1"/>
                </a:solidFill>
              </a:rPr>
              <a:t> Ali Ghazi</a:t>
            </a:r>
          </a:p>
          <a:p>
            <a:r>
              <a:rPr lang="en-US" sz="3600" b="1" dirty="0" err="1">
                <a:ln w="3175">
                  <a:solidFill>
                    <a:schemeClr val="tx1"/>
                  </a:solidFill>
                </a:ln>
                <a:solidFill>
                  <a:schemeClr val="bg1"/>
                </a:solidFill>
              </a:rPr>
              <a:t>Shadman</a:t>
            </a:r>
            <a:r>
              <a:rPr lang="en-US" sz="3600" b="1" dirty="0">
                <a:ln w="3175">
                  <a:solidFill>
                    <a:schemeClr val="tx1"/>
                  </a:solidFill>
                </a:ln>
                <a:solidFill>
                  <a:schemeClr val="bg1"/>
                </a:solidFill>
              </a:rPr>
              <a:t> Rahman</a:t>
            </a:r>
          </a:p>
          <a:p>
            <a:r>
              <a:rPr lang="en-US" sz="3600" b="1" dirty="0">
                <a:ln w="3175">
                  <a:solidFill>
                    <a:schemeClr val="tx1"/>
                  </a:solidFill>
                </a:ln>
                <a:solidFill>
                  <a:schemeClr val="bg1"/>
                </a:solidFill>
              </a:rPr>
              <a:t>William Lau</a:t>
            </a:r>
          </a:p>
          <a:p>
            <a:endParaRPr lang="en-MY" b="1" dirty="0"/>
          </a:p>
        </p:txBody>
      </p:sp>
    </p:spTree>
    <p:extLst>
      <p:ext uri="{BB962C8B-B14F-4D97-AF65-F5344CB8AC3E}">
        <p14:creationId xmlns:p14="http://schemas.microsoft.com/office/powerpoint/2010/main" xmlns="" val="2754222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BEB3801-351B-4E97-AC46-CBA85842F2A7}"/>
              </a:ext>
            </a:extLst>
          </p:cNvPr>
          <p:cNvSpPr/>
          <p:nvPr/>
        </p:nvSpPr>
        <p:spPr>
          <a:xfrm>
            <a:off x="8545" y="-3764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xmlns="" id="{ABF7246D-D654-47F1-92A8-97E77E7A8BB3}"/>
              </a:ext>
            </a:extLst>
          </p:cNvPr>
          <p:cNvSpPr/>
          <p:nvPr/>
        </p:nvSpPr>
        <p:spPr>
          <a:xfrm>
            <a:off x="1521421" y="757921"/>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Bahnschrift SemiBold" panose="020B0502040204020203" pitchFamily="34" charset="0"/>
              </a:rPr>
              <a:t>FINDING SOLUTIONS: </a:t>
            </a:r>
          </a:p>
          <a:p>
            <a:pPr algn="ctr"/>
            <a:r>
              <a:rPr lang="en-US" sz="2400" b="1" dirty="0" smtClean="0">
                <a:latin typeface="Bahnschrift SemiBold" panose="020B0502040204020203" pitchFamily="34" charset="0"/>
              </a:rPr>
              <a:t>Cookie Verifier</a:t>
            </a:r>
            <a:endParaRPr lang="en-MY" sz="3600" b="1" dirty="0">
              <a:latin typeface="Bahnschrift SemiBold" panose="020B0502040204020203" pitchFamily="34" charset="0"/>
            </a:endParaRPr>
          </a:p>
        </p:txBody>
      </p:sp>
      <p:sp>
        <p:nvSpPr>
          <p:cNvPr id="6" name="Hexagon 5">
            <a:extLst>
              <a:ext uri="{FF2B5EF4-FFF2-40B4-BE49-F238E27FC236}">
                <a16:creationId xmlns:a16="http://schemas.microsoft.com/office/drawing/2014/main" xmlns="" id="{6F19959C-7F9C-4B30-8EE9-225A264E8A15}"/>
              </a:ext>
            </a:extLst>
          </p:cNvPr>
          <p:cNvSpPr/>
          <p:nvPr/>
        </p:nvSpPr>
        <p:spPr>
          <a:xfrm>
            <a:off x="-1" y="80996"/>
            <a:ext cx="2888343" cy="2241025"/>
          </a:xfrm>
          <a:prstGeom prst="hexagon">
            <a:avLst/>
          </a:prstGeom>
          <a:solidFill>
            <a:schemeClr val="tx1">
              <a:lumMod val="65000"/>
              <a:lumOff val="35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IDEATE</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7" name="Rectangle 6">
            <a:extLst>
              <a:ext uri="{FF2B5EF4-FFF2-40B4-BE49-F238E27FC236}">
                <a16:creationId xmlns:a16="http://schemas.microsoft.com/office/drawing/2014/main" xmlns="" id="{3F8DCB05-15D2-4145-9574-B6897006371F}"/>
              </a:ext>
            </a:extLst>
          </p:cNvPr>
          <p:cNvSpPr/>
          <p:nvPr/>
        </p:nvSpPr>
        <p:spPr>
          <a:xfrm>
            <a:off x="537029" y="2467882"/>
            <a:ext cx="10607551" cy="4226737"/>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t>Cookies enhance user’s browsing </a:t>
            </a:r>
            <a:r>
              <a:rPr lang="en-US" dirty="0" smtClean="0"/>
              <a:t>experience by identifying </a:t>
            </a:r>
            <a:r>
              <a:rPr lang="en-US" dirty="0"/>
              <a:t>visitors and possibly prepare customized </a:t>
            </a:r>
            <a:r>
              <a:rPr lang="en-US" dirty="0" smtClean="0"/>
              <a:t>web pages. But since </a:t>
            </a:r>
            <a:r>
              <a:rPr lang="en-US" dirty="0"/>
              <a:t>some cookies collect data from you for advertisements purposes or for user profiling which some users find to be </a:t>
            </a:r>
            <a:r>
              <a:rPr lang="en-US" dirty="0" smtClean="0"/>
              <a:t>detrimental we came up with the Cookie Verifying idea that verifies cookies.</a:t>
            </a:r>
            <a:endParaRPr lang="en-US" dirty="0"/>
          </a:p>
          <a:p>
            <a:endParaRPr lang="en-US" b="1" dirty="0"/>
          </a:p>
        </p:txBody>
      </p:sp>
    </p:spTree>
    <p:extLst>
      <p:ext uri="{BB962C8B-B14F-4D97-AF65-F5344CB8AC3E}">
        <p14:creationId xmlns:p14="http://schemas.microsoft.com/office/powerpoint/2010/main" xmlns="" val="1121932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7AB1BF8-DF70-4E6F-979E-5536A3935EC3}"/>
              </a:ext>
            </a:extLst>
          </p:cNvPr>
          <p:cNvSpPr/>
          <p:nvPr/>
        </p:nvSpPr>
        <p:spPr>
          <a:xfrm>
            <a:off x="-1" y="-3764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xmlns="" id="{BD3DE0F4-DBB7-419A-B896-AD9F5826C45E}"/>
              </a:ext>
            </a:extLst>
          </p:cNvPr>
          <p:cNvSpPr/>
          <p:nvPr/>
        </p:nvSpPr>
        <p:spPr>
          <a:xfrm>
            <a:off x="1521421" y="757921"/>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Bahnschrift SemiBold" panose="020B0502040204020203" pitchFamily="34" charset="0"/>
              </a:rPr>
              <a:t>FINDING SOLUTIONS: </a:t>
            </a:r>
          </a:p>
          <a:p>
            <a:pPr algn="ctr"/>
            <a:r>
              <a:rPr lang="en-US" sz="2400" b="1" dirty="0">
                <a:latin typeface="Bahnschrift SemiBold" panose="020B0502040204020203" pitchFamily="34" charset="0"/>
              </a:rPr>
              <a:t>Preventing data breaches</a:t>
            </a:r>
            <a:r>
              <a:rPr lang="en-US" sz="3600" b="1" dirty="0">
                <a:latin typeface="Bahnschrift SemiBold" panose="020B0502040204020203" pitchFamily="34" charset="0"/>
              </a:rPr>
              <a:t>.</a:t>
            </a:r>
            <a:endParaRPr lang="en-MY" sz="3600" b="1" dirty="0">
              <a:latin typeface="Bahnschrift SemiBold" panose="020B0502040204020203" pitchFamily="34" charset="0"/>
            </a:endParaRPr>
          </a:p>
        </p:txBody>
      </p:sp>
      <p:sp>
        <p:nvSpPr>
          <p:cNvPr id="6" name="Hexagon 5">
            <a:extLst>
              <a:ext uri="{FF2B5EF4-FFF2-40B4-BE49-F238E27FC236}">
                <a16:creationId xmlns:a16="http://schemas.microsoft.com/office/drawing/2014/main" xmlns="" id="{E8029565-49D6-4692-B4D1-5DA7BA44E6DF}"/>
              </a:ext>
            </a:extLst>
          </p:cNvPr>
          <p:cNvSpPr/>
          <p:nvPr/>
        </p:nvSpPr>
        <p:spPr>
          <a:xfrm>
            <a:off x="-1" y="80996"/>
            <a:ext cx="2888343" cy="2241025"/>
          </a:xfrm>
          <a:prstGeom prst="hexagon">
            <a:avLst/>
          </a:prstGeom>
          <a:solidFill>
            <a:schemeClr val="tx1">
              <a:lumMod val="65000"/>
              <a:lumOff val="35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IDEATE</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7" name="Rectangle 6">
            <a:extLst>
              <a:ext uri="{FF2B5EF4-FFF2-40B4-BE49-F238E27FC236}">
                <a16:creationId xmlns:a16="http://schemas.microsoft.com/office/drawing/2014/main" xmlns="" id="{A72D719A-5A5C-46C3-BF5B-CB1EECDC4EEC}"/>
              </a:ext>
            </a:extLst>
          </p:cNvPr>
          <p:cNvSpPr/>
          <p:nvPr/>
        </p:nvSpPr>
        <p:spPr>
          <a:xfrm>
            <a:off x="537029" y="2467882"/>
            <a:ext cx="10607551" cy="4226737"/>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buFontTx/>
              <a:buChar char="-"/>
            </a:pPr>
            <a:r>
              <a:rPr lang="en-US" b="1" dirty="0" smtClean="0"/>
              <a:t>Data </a:t>
            </a:r>
            <a:r>
              <a:rPr lang="en-US" b="1" dirty="0"/>
              <a:t>Encryption </a:t>
            </a:r>
            <a:r>
              <a:rPr lang="en-US" dirty="0"/>
              <a:t>is necessary to protect data from unauthorized access. </a:t>
            </a:r>
            <a:r>
              <a:rPr lang="en-US" dirty="0" smtClean="0"/>
              <a:t>Thus we came up with the solution of Data Encryption using HSM (Hardware Security Module) which is a co-processor.</a:t>
            </a:r>
          </a:p>
          <a:p>
            <a:endParaRPr lang="en-US" b="1" dirty="0"/>
          </a:p>
        </p:txBody>
      </p:sp>
      <p:pic>
        <p:nvPicPr>
          <p:cNvPr id="1026" name="Picture 2" descr="C:\Users\user\Desktop\TIS design\HSM.png"/>
          <p:cNvPicPr>
            <a:picLocks noChangeAspect="1" noChangeArrowheads="1"/>
          </p:cNvPicPr>
          <p:nvPr/>
        </p:nvPicPr>
        <p:blipFill>
          <a:blip r:embed="rId2"/>
          <a:srcRect/>
          <a:stretch>
            <a:fillRect/>
          </a:stretch>
        </p:blipFill>
        <p:spPr bwMode="auto">
          <a:xfrm>
            <a:off x="3015776" y="3172266"/>
            <a:ext cx="5376194" cy="3369304"/>
          </a:xfrm>
          <a:prstGeom prst="rect">
            <a:avLst/>
          </a:prstGeom>
          <a:noFill/>
        </p:spPr>
      </p:pic>
    </p:spTree>
    <p:extLst>
      <p:ext uri="{BB962C8B-B14F-4D97-AF65-F5344CB8AC3E}">
        <p14:creationId xmlns:p14="http://schemas.microsoft.com/office/powerpoint/2010/main" xmlns="" val="21632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AD2E561-38D1-40A2-AA7B-245BA8B34029}"/>
              </a:ext>
            </a:extLst>
          </p:cNvPr>
          <p:cNvSpPr/>
          <p:nvPr/>
        </p:nvSpPr>
        <p:spPr>
          <a:xfrm>
            <a:off x="0" y="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xmlns="" id="{44A5F7B1-4877-4627-B876-7EE02AD24691}"/>
              </a:ext>
            </a:extLst>
          </p:cNvPr>
          <p:cNvSpPr/>
          <p:nvPr/>
        </p:nvSpPr>
        <p:spPr>
          <a:xfrm>
            <a:off x="1521422" y="795561"/>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Bahnschrift SemiBold" panose="020B0502040204020203" pitchFamily="34" charset="0"/>
              </a:rPr>
              <a:t>FINDING SOLUTIONS: </a:t>
            </a:r>
          </a:p>
          <a:p>
            <a:pPr algn="ctr"/>
            <a:r>
              <a:rPr lang="en-MY" sz="3600" b="1" dirty="0">
                <a:latin typeface="Bahnschrift SemiBold" panose="020B0502040204020203" pitchFamily="34" charset="0"/>
              </a:rPr>
              <a:t>Impregnable Data </a:t>
            </a:r>
            <a:r>
              <a:rPr lang="en-MY" sz="3600" b="1" dirty="0" err="1">
                <a:latin typeface="Bahnschrift SemiBold" panose="020B0502040204020203" pitchFamily="34" charset="0"/>
              </a:rPr>
              <a:t>Center</a:t>
            </a:r>
            <a:endParaRPr lang="en-MY" sz="3600" b="1" dirty="0">
              <a:latin typeface="Bahnschrift SemiBold" panose="020B0502040204020203" pitchFamily="34" charset="0"/>
            </a:endParaRPr>
          </a:p>
        </p:txBody>
      </p:sp>
      <p:sp>
        <p:nvSpPr>
          <p:cNvPr id="6" name="Hexagon 5">
            <a:extLst>
              <a:ext uri="{FF2B5EF4-FFF2-40B4-BE49-F238E27FC236}">
                <a16:creationId xmlns:a16="http://schemas.microsoft.com/office/drawing/2014/main" xmlns="" id="{31DCBB8B-851F-419E-A4CE-6B744096D5B8}"/>
              </a:ext>
            </a:extLst>
          </p:cNvPr>
          <p:cNvSpPr/>
          <p:nvPr/>
        </p:nvSpPr>
        <p:spPr>
          <a:xfrm>
            <a:off x="0" y="118636"/>
            <a:ext cx="2888343" cy="2241025"/>
          </a:xfrm>
          <a:prstGeom prst="hexagon">
            <a:avLst/>
          </a:prstGeom>
          <a:solidFill>
            <a:schemeClr val="tx1">
              <a:lumMod val="65000"/>
              <a:lumOff val="35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IDEATE</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7" name="Rectangle 6">
            <a:extLst>
              <a:ext uri="{FF2B5EF4-FFF2-40B4-BE49-F238E27FC236}">
                <a16:creationId xmlns:a16="http://schemas.microsoft.com/office/drawing/2014/main" xmlns="" id="{097842E6-13AF-41F5-AC78-D49BF8DB1135}"/>
              </a:ext>
            </a:extLst>
          </p:cNvPr>
          <p:cNvSpPr/>
          <p:nvPr/>
        </p:nvSpPr>
        <p:spPr>
          <a:xfrm>
            <a:off x="537030" y="2505522"/>
            <a:ext cx="10607551" cy="4226737"/>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a:t>Data centers</a:t>
            </a:r>
            <a:r>
              <a:rPr lang="en-US" dirty="0"/>
              <a:t> are also vulnerable to infiltration and thievery. Hard drive which contains vital and private information can also be stolen. To prevent that data centers need security system to prevent infiltration or any unauthorized access to the data center</a:t>
            </a:r>
            <a:r>
              <a:rPr lang="en-US" dirty="0" smtClean="0"/>
              <a:t>. We propose the implementation of server racks with our designed special hard-drive brackets/mounts. </a:t>
            </a:r>
            <a:endParaRPr lang="en-US" b="1" dirty="0" smtClean="0"/>
          </a:p>
        </p:txBody>
      </p:sp>
      <p:pic>
        <p:nvPicPr>
          <p:cNvPr id="11265" name="Picture 1" descr="C:\Users\user\Downloads\WhatsApp Image 2019-12-02 at 2.11.53 PM.jpeg"/>
          <p:cNvPicPr>
            <a:picLocks noChangeAspect="1" noChangeArrowheads="1"/>
          </p:cNvPicPr>
          <p:nvPr/>
        </p:nvPicPr>
        <p:blipFill>
          <a:blip r:embed="rId2"/>
          <a:srcRect/>
          <a:stretch>
            <a:fillRect/>
          </a:stretch>
        </p:blipFill>
        <p:spPr bwMode="auto">
          <a:xfrm>
            <a:off x="3358497" y="3721217"/>
            <a:ext cx="4218062" cy="2812041"/>
          </a:xfrm>
          <a:prstGeom prst="rect">
            <a:avLst/>
          </a:prstGeom>
          <a:noFill/>
        </p:spPr>
      </p:pic>
    </p:spTree>
    <p:extLst>
      <p:ext uri="{BB962C8B-B14F-4D97-AF65-F5344CB8AC3E}">
        <p14:creationId xmlns:p14="http://schemas.microsoft.com/office/powerpoint/2010/main" xmlns="" val="994194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AD2E561-38D1-40A2-AA7B-245BA8B34029}"/>
              </a:ext>
            </a:extLst>
          </p:cNvPr>
          <p:cNvSpPr/>
          <p:nvPr/>
        </p:nvSpPr>
        <p:spPr>
          <a:xfrm>
            <a:off x="0" y="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xmlns="" id="{44A5F7B1-4877-4627-B876-7EE02AD24691}"/>
              </a:ext>
            </a:extLst>
          </p:cNvPr>
          <p:cNvSpPr/>
          <p:nvPr/>
        </p:nvSpPr>
        <p:spPr>
          <a:xfrm>
            <a:off x="1529967" y="787015"/>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Bahnschrift SemiBold" panose="020B0502040204020203" pitchFamily="34" charset="0"/>
              </a:rPr>
              <a:t>FINDING SOLUTIONS: </a:t>
            </a:r>
          </a:p>
          <a:p>
            <a:pPr algn="ctr"/>
            <a:r>
              <a:rPr lang="en-MY" sz="3600" b="1" dirty="0" smtClean="0">
                <a:latin typeface="Bahnschrift SemiBold" panose="020B0502040204020203" pitchFamily="34" charset="0"/>
              </a:rPr>
              <a:t>SUDOS</a:t>
            </a:r>
            <a:endParaRPr lang="en-MY" sz="3600" b="1" dirty="0">
              <a:latin typeface="Bahnschrift SemiBold" panose="020B0502040204020203" pitchFamily="34" charset="0"/>
            </a:endParaRPr>
          </a:p>
        </p:txBody>
      </p:sp>
      <p:sp>
        <p:nvSpPr>
          <p:cNvPr id="6" name="Hexagon 5">
            <a:extLst>
              <a:ext uri="{FF2B5EF4-FFF2-40B4-BE49-F238E27FC236}">
                <a16:creationId xmlns:a16="http://schemas.microsoft.com/office/drawing/2014/main" xmlns="" id="{31DCBB8B-851F-419E-A4CE-6B744096D5B8}"/>
              </a:ext>
            </a:extLst>
          </p:cNvPr>
          <p:cNvSpPr/>
          <p:nvPr/>
        </p:nvSpPr>
        <p:spPr>
          <a:xfrm>
            <a:off x="0" y="118636"/>
            <a:ext cx="2888343" cy="2241025"/>
          </a:xfrm>
          <a:prstGeom prst="hexagon">
            <a:avLst/>
          </a:prstGeom>
          <a:solidFill>
            <a:schemeClr val="tx1">
              <a:lumMod val="65000"/>
              <a:lumOff val="35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IDEATE</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7" name="Rectangle 6">
            <a:extLst>
              <a:ext uri="{FF2B5EF4-FFF2-40B4-BE49-F238E27FC236}">
                <a16:creationId xmlns:a16="http://schemas.microsoft.com/office/drawing/2014/main" xmlns="" id="{097842E6-13AF-41F5-AC78-D49BF8DB1135}"/>
              </a:ext>
            </a:extLst>
          </p:cNvPr>
          <p:cNvSpPr/>
          <p:nvPr/>
        </p:nvSpPr>
        <p:spPr>
          <a:xfrm>
            <a:off x="537030" y="2505522"/>
            <a:ext cx="10607551" cy="4226737"/>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t>Internet has currently become one of the human’s life need, that help almost on every aspect, meanwhile Internet also have a lot of drawbacks, and the most important issue is when we are talking about data’s security.</a:t>
            </a:r>
          </a:p>
          <a:p>
            <a:r>
              <a:rPr lang="en-US" dirty="0" smtClean="0"/>
              <a:t>As a result we propose a solution of having Application consist of one simple page, where the user can have a better understanding about how’s their cookies are processed, which web page are taking their data for any purpose.</a:t>
            </a:r>
          </a:p>
        </p:txBody>
      </p:sp>
      <p:pic>
        <p:nvPicPr>
          <p:cNvPr id="8" name="Picture 7"/>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666145" y="4050707"/>
            <a:ext cx="4648911" cy="2700471"/>
          </a:xfrm>
          <a:prstGeom prst="rect">
            <a:avLst/>
          </a:prstGeom>
          <a:noFill/>
          <a:ln>
            <a:noFill/>
          </a:ln>
        </p:spPr>
      </p:pic>
    </p:spTree>
    <p:extLst>
      <p:ext uri="{BB962C8B-B14F-4D97-AF65-F5344CB8AC3E}">
        <p14:creationId xmlns:p14="http://schemas.microsoft.com/office/powerpoint/2010/main" xmlns="" val="994194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C31B2BA-A720-4FB5-AFBF-5C6D205DE167}"/>
              </a:ext>
            </a:extLst>
          </p:cNvPr>
          <p:cNvSpPr/>
          <p:nvPr/>
        </p:nvSpPr>
        <p:spPr>
          <a:xfrm>
            <a:off x="0" y="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xmlns="" id="{B76C46B0-7418-4514-B27F-1AAE9FF77EDC}"/>
              </a:ext>
            </a:extLst>
          </p:cNvPr>
          <p:cNvSpPr/>
          <p:nvPr/>
        </p:nvSpPr>
        <p:spPr>
          <a:xfrm>
            <a:off x="1521422" y="795561"/>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Bahnschrift SemiBold" panose="020B0502040204020203" pitchFamily="34" charset="0"/>
              </a:rPr>
              <a:t>Summary of Ideation</a:t>
            </a:r>
          </a:p>
        </p:txBody>
      </p:sp>
      <p:sp>
        <p:nvSpPr>
          <p:cNvPr id="6" name="Hexagon 5">
            <a:extLst>
              <a:ext uri="{FF2B5EF4-FFF2-40B4-BE49-F238E27FC236}">
                <a16:creationId xmlns:a16="http://schemas.microsoft.com/office/drawing/2014/main" xmlns="" id="{542BAC1A-F2AE-4876-AEBF-4C73694C88A3}"/>
              </a:ext>
            </a:extLst>
          </p:cNvPr>
          <p:cNvSpPr/>
          <p:nvPr/>
        </p:nvSpPr>
        <p:spPr>
          <a:xfrm>
            <a:off x="0" y="118636"/>
            <a:ext cx="2888343" cy="2241025"/>
          </a:xfrm>
          <a:prstGeom prst="hexagon">
            <a:avLst/>
          </a:prstGeom>
          <a:solidFill>
            <a:schemeClr val="tx1">
              <a:lumMod val="65000"/>
              <a:lumOff val="35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IDEATE</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7" name="Rectangle 6">
            <a:extLst>
              <a:ext uri="{FF2B5EF4-FFF2-40B4-BE49-F238E27FC236}">
                <a16:creationId xmlns:a16="http://schemas.microsoft.com/office/drawing/2014/main" xmlns="" id="{7C0219C1-CB7A-4034-8374-37306842E8F7}"/>
              </a:ext>
            </a:extLst>
          </p:cNvPr>
          <p:cNvSpPr/>
          <p:nvPr/>
        </p:nvSpPr>
        <p:spPr>
          <a:xfrm>
            <a:off x="537030" y="2505522"/>
            <a:ext cx="10607551" cy="4226737"/>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b="1" dirty="0"/>
          </a:p>
        </p:txBody>
      </p:sp>
      <p:graphicFrame>
        <p:nvGraphicFramePr>
          <p:cNvPr id="2" name="Table 2">
            <a:extLst>
              <a:ext uri="{FF2B5EF4-FFF2-40B4-BE49-F238E27FC236}">
                <a16:creationId xmlns:a16="http://schemas.microsoft.com/office/drawing/2014/main" xmlns="" id="{7BBF6675-6EBC-4BB2-89D5-BE2C12453485}"/>
              </a:ext>
            </a:extLst>
          </p:cNvPr>
          <p:cNvGraphicFramePr>
            <a:graphicFrameLocks noGrp="1"/>
          </p:cNvGraphicFramePr>
          <p:nvPr>
            <p:extLst>
              <p:ext uri="{D42A27DB-BD31-4B8C-83A1-F6EECF244321}">
                <p14:modId xmlns:p14="http://schemas.microsoft.com/office/powerpoint/2010/main" xmlns="" val="1497935073"/>
              </p:ext>
            </p:extLst>
          </p:nvPr>
        </p:nvGraphicFramePr>
        <p:xfrm>
          <a:off x="2103582" y="2877104"/>
          <a:ext cx="7984836" cy="3538732"/>
        </p:xfrm>
        <a:graphic>
          <a:graphicData uri="http://schemas.openxmlformats.org/drawingml/2006/table">
            <a:tbl>
              <a:tblPr firstRow="1" bandRow="1">
                <a:tableStyleId>{073A0DAA-6AF3-43AB-8588-CEC1D06C72B9}</a:tableStyleId>
              </a:tblPr>
              <a:tblGrid>
                <a:gridCol w="1996209">
                  <a:extLst>
                    <a:ext uri="{9D8B030D-6E8A-4147-A177-3AD203B41FA5}">
                      <a16:colId xmlns:a16="http://schemas.microsoft.com/office/drawing/2014/main" xmlns="" val="2353889332"/>
                    </a:ext>
                  </a:extLst>
                </a:gridCol>
                <a:gridCol w="1996209">
                  <a:extLst>
                    <a:ext uri="{9D8B030D-6E8A-4147-A177-3AD203B41FA5}">
                      <a16:colId xmlns:a16="http://schemas.microsoft.com/office/drawing/2014/main" xmlns="" val="2950186269"/>
                    </a:ext>
                  </a:extLst>
                </a:gridCol>
                <a:gridCol w="1996209">
                  <a:extLst>
                    <a:ext uri="{9D8B030D-6E8A-4147-A177-3AD203B41FA5}">
                      <a16:colId xmlns:a16="http://schemas.microsoft.com/office/drawing/2014/main" xmlns="" val="538104253"/>
                    </a:ext>
                  </a:extLst>
                </a:gridCol>
                <a:gridCol w="1996209">
                  <a:extLst>
                    <a:ext uri="{9D8B030D-6E8A-4147-A177-3AD203B41FA5}">
                      <a16:colId xmlns:a16="http://schemas.microsoft.com/office/drawing/2014/main" xmlns="" val="3077047826"/>
                    </a:ext>
                  </a:extLst>
                </a:gridCol>
              </a:tblGrid>
              <a:tr h="795532">
                <a:tc>
                  <a:txBody>
                    <a:bodyPr/>
                    <a:lstStyle/>
                    <a:p>
                      <a:endParaRPr lang="en-MY" dirty="0"/>
                    </a:p>
                  </a:txBody>
                  <a:tcPr/>
                </a:tc>
                <a:tc>
                  <a:txBody>
                    <a:bodyPr/>
                    <a:lstStyle/>
                    <a:p>
                      <a:r>
                        <a:rPr lang="en-US" dirty="0"/>
                        <a:t>Quick Win</a:t>
                      </a:r>
                      <a:endParaRPr lang="en-MY" dirty="0"/>
                    </a:p>
                  </a:txBody>
                  <a:tcPr/>
                </a:tc>
                <a:tc>
                  <a:txBody>
                    <a:bodyPr/>
                    <a:lstStyle/>
                    <a:p>
                      <a:r>
                        <a:rPr lang="en-US" dirty="0"/>
                        <a:t>Intermediate</a:t>
                      </a:r>
                      <a:endParaRPr lang="en-MY" dirty="0"/>
                    </a:p>
                  </a:txBody>
                  <a:tcPr/>
                </a:tc>
                <a:tc>
                  <a:txBody>
                    <a:bodyPr/>
                    <a:lstStyle/>
                    <a:p>
                      <a:r>
                        <a:rPr lang="en-US" dirty="0"/>
                        <a:t>Radical</a:t>
                      </a:r>
                      <a:endParaRPr lang="en-MY" dirty="0"/>
                    </a:p>
                  </a:txBody>
                  <a:tcPr/>
                </a:tc>
                <a:extLst>
                  <a:ext uri="{0D108BD9-81ED-4DB2-BD59-A6C34878D82A}">
                    <a16:rowId xmlns:a16="http://schemas.microsoft.com/office/drawing/2014/main" xmlns="" val="4080843610"/>
                  </a:ext>
                </a:extLst>
              </a:tr>
              <a:tr h="795532">
                <a:tc>
                  <a:txBody>
                    <a:bodyPr/>
                    <a:lstStyle/>
                    <a:p>
                      <a:r>
                        <a:rPr lang="en-US" dirty="0"/>
                        <a:t>Malicious Cookie prevention</a:t>
                      </a:r>
                      <a:endParaRPr lang="en-MY"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Cookie Verifier add </a:t>
                      </a:r>
                      <a:r>
                        <a:rPr lang="en-US" dirty="0" err="1"/>
                        <a:t>ons</a:t>
                      </a:r>
                      <a:endParaRPr lang="en-MY" dirty="0"/>
                    </a:p>
                    <a:p>
                      <a:endParaRPr lang="en-MY" dirty="0"/>
                    </a:p>
                  </a:txBody>
                  <a:tcPr/>
                </a:tc>
                <a:tc>
                  <a:txBody>
                    <a:bodyPr/>
                    <a:lstStyle/>
                    <a:p>
                      <a:endParaRPr lang="en-MY" dirty="0"/>
                    </a:p>
                  </a:txBody>
                  <a:tcPr/>
                </a:tc>
                <a:tc>
                  <a:txBody>
                    <a:bodyPr/>
                    <a:lstStyle/>
                    <a:p>
                      <a:r>
                        <a:rPr lang="en-US" dirty="0"/>
                        <a:t>SUDOS</a:t>
                      </a:r>
                      <a:endParaRPr lang="en-MY" dirty="0"/>
                    </a:p>
                  </a:txBody>
                  <a:tcPr/>
                </a:tc>
                <a:extLst>
                  <a:ext uri="{0D108BD9-81ED-4DB2-BD59-A6C34878D82A}">
                    <a16:rowId xmlns:a16="http://schemas.microsoft.com/office/drawing/2014/main" xmlns="" val="3441076390"/>
                  </a:ext>
                </a:extLst>
              </a:tr>
              <a:tr h="795532">
                <a:tc>
                  <a:txBody>
                    <a:bodyPr/>
                    <a:lstStyle/>
                    <a:p>
                      <a:r>
                        <a:rPr lang="en-US" dirty="0"/>
                        <a:t>Data Breach prevention</a:t>
                      </a:r>
                      <a:endParaRPr lang="en-MY" dirty="0"/>
                    </a:p>
                  </a:txBody>
                  <a:tcPr/>
                </a:tc>
                <a:tc>
                  <a:txBody>
                    <a:bodyPr/>
                    <a:lstStyle/>
                    <a:p>
                      <a:endParaRPr lang="en-MY" dirty="0"/>
                    </a:p>
                  </a:txBody>
                  <a:tcPr/>
                </a:tc>
                <a:tc>
                  <a:txBody>
                    <a:bodyPr/>
                    <a:lstStyle/>
                    <a:p>
                      <a:r>
                        <a:rPr lang="en-US" dirty="0"/>
                        <a:t>Protecting database system using HSM</a:t>
                      </a:r>
                      <a:endParaRPr lang="en-MY" dirty="0"/>
                    </a:p>
                  </a:txBody>
                  <a:tcPr/>
                </a:tc>
                <a:tc>
                  <a:txBody>
                    <a:bodyPr/>
                    <a:lstStyle/>
                    <a:p>
                      <a:endParaRPr lang="en-MY" dirty="0"/>
                    </a:p>
                  </a:txBody>
                  <a:tcPr/>
                </a:tc>
                <a:extLst>
                  <a:ext uri="{0D108BD9-81ED-4DB2-BD59-A6C34878D82A}">
                    <a16:rowId xmlns:a16="http://schemas.microsoft.com/office/drawing/2014/main" xmlns="" val="3462215259"/>
                  </a:ext>
                </a:extLst>
              </a:tr>
              <a:tr h="795532">
                <a:tc>
                  <a:txBody>
                    <a:bodyPr/>
                    <a:lstStyle/>
                    <a:p>
                      <a:r>
                        <a:rPr lang="en-US" dirty="0"/>
                        <a:t>Physical data protection</a:t>
                      </a:r>
                      <a:endParaRPr lang="en-MY" dirty="0"/>
                    </a:p>
                  </a:txBody>
                  <a:tcPr/>
                </a:tc>
                <a:tc>
                  <a:txBody>
                    <a:bodyPr/>
                    <a:lstStyle/>
                    <a:p>
                      <a:endParaRPr lang="en-MY" dirty="0"/>
                    </a:p>
                  </a:txBody>
                  <a:tcPr/>
                </a:tc>
                <a:tc>
                  <a:txBody>
                    <a:bodyPr/>
                    <a:lstStyle/>
                    <a:p>
                      <a:endParaRPr lang="en-MY" dirty="0"/>
                    </a:p>
                  </a:txBody>
                  <a:tcPr/>
                </a:tc>
                <a:tc>
                  <a:txBody>
                    <a:bodyPr/>
                    <a:lstStyle/>
                    <a:p>
                      <a:r>
                        <a:rPr lang="en-US" dirty="0"/>
                        <a:t>Concealable hard-drive rack for data </a:t>
                      </a:r>
                      <a:r>
                        <a:rPr lang="en-US" dirty="0" err="1"/>
                        <a:t>centres</a:t>
                      </a:r>
                      <a:endParaRPr lang="en-MY" dirty="0"/>
                    </a:p>
                  </a:txBody>
                  <a:tcPr/>
                </a:tc>
                <a:extLst>
                  <a:ext uri="{0D108BD9-81ED-4DB2-BD59-A6C34878D82A}">
                    <a16:rowId xmlns:a16="http://schemas.microsoft.com/office/drawing/2014/main" xmlns="" val="1406235805"/>
                  </a:ext>
                </a:extLst>
              </a:tr>
            </a:tbl>
          </a:graphicData>
        </a:graphic>
      </p:graphicFrame>
    </p:spTree>
    <p:extLst>
      <p:ext uri="{BB962C8B-B14F-4D97-AF65-F5344CB8AC3E}">
        <p14:creationId xmlns:p14="http://schemas.microsoft.com/office/powerpoint/2010/main" xmlns="" val="1564400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6B76C52-BC2B-46E0-A4EC-CB33C2DFAF22}"/>
              </a:ext>
            </a:extLst>
          </p:cNvPr>
          <p:cNvSpPr/>
          <p:nvPr/>
        </p:nvSpPr>
        <p:spPr>
          <a:xfrm>
            <a:off x="0" y="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Rectangle 2">
            <a:extLst>
              <a:ext uri="{FF2B5EF4-FFF2-40B4-BE49-F238E27FC236}">
                <a16:creationId xmlns:a16="http://schemas.microsoft.com/office/drawing/2014/main" xmlns="" id="{42A72C90-DB3A-4142-A23F-7539434660D4}"/>
              </a:ext>
            </a:extLst>
          </p:cNvPr>
          <p:cNvSpPr/>
          <p:nvPr/>
        </p:nvSpPr>
        <p:spPr>
          <a:xfrm>
            <a:off x="1521422" y="795561"/>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Bahnschrift SemiBold" panose="020B0502040204020203" pitchFamily="34" charset="0"/>
              </a:rPr>
              <a:t>Finalizing Prototype</a:t>
            </a:r>
            <a:endParaRPr lang="en-US" sz="2400" b="1" dirty="0">
              <a:latin typeface="Bahnschrift SemiBold" panose="020B0502040204020203" pitchFamily="34" charset="0"/>
            </a:endParaRPr>
          </a:p>
        </p:txBody>
      </p:sp>
      <p:sp>
        <p:nvSpPr>
          <p:cNvPr id="4" name="Hexagon 3">
            <a:extLst>
              <a:ext uri="{FF2B5EF4-FFF2-40B4-BE49-F238E27FC236}">
                <a16:creationId xmlns:a16="http://schemas.microsoft.com/office/drawing/2014/main" xmlns="" id="{CE875492-3C9C-4A2C-8568-3E71D1D75EB8}"/>
              </a:ext>
            </a:extLst>
          </p:cNvPr>
          <p:cNvSpPr/>
          <p:nvPr/>
        </p:nvSpPr>
        <p:spPr>
          <a:xfrm>
            <a:off x="0" y="118636"/>
            <a:ext cx="2888343" cy="2241025"/>
          </a:xfrm>
          <a:prstGeom prst="hexagon">
            <a:avLst/>
          </a:prstGeom>
          <a:solidFill>
            <a:schemeClr val="tx1">
              <a:lumMod val="75000"/>
              <a:lumOff val="25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Prototype</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5" name="Rectangle 4">
            <a:extLst>
              <a:ext uri="{FF2B5EF4-FFF2-40B4-BE49-F238E27FC236}">
                <a16:creationId xmlns:a16="http://schemas.microsoft.com/office/drawing/2014/main" xmlns="" id="{2BB5398F-062F-4210-820D-FA2BA92954D5}"/>
              </a:ext>
            </a:extLst>
          </p:cNvPr>
          <p:cNvSpPr/>
          <p:nvPr/>
        </p:nvSpPr>
        <p:spPr>
          <a:xfrm>
            <a:off x="537030" y="2505522"/>
            <a:ext cx="10607551" cy="4226737"/>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smtClean="0"/>
              <a:t> Since we are emphasizing more towards database thus we thought of excluding  Cookie verifier . On the other hand cost is an important factor because not all organization or individual  has the capability to afford expensive systems thus we decided to eliminate Concealable hard-drive rack as well.</a:t>
            </a:r>
            <a:endParaRPr lang="en-US" b="1" dirty="0"/>
          </a:p>
        </p:txBody>
      </p:sp>
    </p:spTree>
    <p:extLst>
      <p:ext uri="{BB962C8B-B14F-4D97-AF65-F5344CB8AC3E}">
        <p14:creationId xmlns:p14="http://schemas.microsoft.com/office/powerpoint/2010/main" xmlns="" val="2744528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784A67C-99CD-4E3A-AC03-D7C3CE5A848F}"/>
              </a:ext>
            </a:extLst>
          </p:cNvPr>
          <p:cNvSpPr/>
          <p:nvPr/>
        </p:nvSpPr>
        <p:spPr>
          <a:xfrm>
            <a:off x="0" y="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xmlns="" id="{A44212CB-1F68-49C1-AF4C-577468775764}"/>
              </a:ext>
            </a:extLst>
          </p:cNvPr>
          <p:cNvSpPr/>
          <p:nvPr/>
        </p:nvSpPr>
        <p:spPr>
          <a:xfrm>
            <a:off x="743755" y="710103"/>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Bahnschrift SemiBold" panose="020B0502040204020203" pitchFamily="34" charset="0"/>
              </a:rPr>
              <a:t>SUDOS</a:t>
            </a:r>
          </a:p>
        </p:txBody>
      </p:sp>
      <p:sp>
        <p:nvSpPr>
          <p:cNvPr id="6" name="Hexagon 5">
            <a:extLst>
              <a:ext uri="{FF2B5EF4-FFF2-40B4-BE49-F238E27FC236}">
                <a16:creationId xmlns:a16="http://schemas.microsoft.com/office/drawing/2014/main" xmlns="" id="{B4EE5C05-1D28-49A5-8385-655DEFA2714C}"/>
              </a:ext>
            </a:extLst>
          </p:cNvPr>
          <p:cNvSpPr/>
          <p:nvPr/>
        </p:nvSpPr>
        <p:spPr>
          <a:xfrm>
            <a:off x="0" y="118636"/>
            <a:ext cx="2888343" cy="2241025"/>
          </a:xfrm>
          <a:prstGeom prst="hexagon">
            <a:avLst/>
          </a:prstGeom>
          <a:solidFill>
            <a:schemeClr val="tx1">
              <a:lumMod val="75000"/>
              <a:lumOff val="25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Prototype</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7" name="Rectangle 6">
            <a:extLst>
              <a:ext uri="{FF2B5EF4-FFF2-40B4-BE49-F238E27FC236}">
                <a16:creationId xmlns:a16="http://schemas.microsoft.com/office/drawing/2014/main" xmlns="" id="{516EFFE3-D3B0-4548-BA78-9D53E04E7C7B}"/>
              </a:ext>
            </a:extLst>
          </p:cNvPr>
          <p:cNvSpPr/>
          <p:nvPr/>
        </p:nvSpPr>
        <p:spPr>
          <a:xfrm>
            <a:off x="502846" y="2505522"/>
            <a:ext cx="10607551" cy="4226737"/>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b="1" dirty="0" smtClean="0"/>
              <a:t> 1) </a:t>
            </a:r>
            <a:r>
              <a:rPr lang="en-US" dirty="0" smtClean="0"/>
              <a:t>The program will run whenever user toggle the active button.</a:t>
            </a:r>
          </a:p>
          <a:p>
            <a:r>
              <a:rPr lang="en-US" dirty="0" smtClean="0"/>
              <a:t>2) This step requires user’s web browser that is already plugged with SUDOS’s browser extension to connect the desktop application with the browser.</a:t>
            </a:r>
          </a:p>
          <a:p>
            <a:r>
              <a:rPr lang="en-US" dirty="0" smtClean="0"/>
              <a:t>3) Checks website security after the browser extension is plugged in, users can start using the internet then on.</a:t>
            </a:r>
          </a:p>
          <a:p>
            <a:r>
              <a:rPr lang="en-US" dirty="0" smtClean="0"/>
              <a:t>4) If SUDOS detect any of the privacy related problems or any malicious websites, SUDOS automatically will deny the user access to the web page.</a:t>
            </a:r>
          </a:p>
          <a:p>
            <a:endParaRPr lang="en-US" dirty="0" smtClean="0"/>
          </a:p>
          <a:p>
            <a:endParaRPr lang="en-US" b="1" dirty="0"/>
          </a:p>
        </p:txBody>
      </p:sp>
    </p:spTree>
    <p:extLst>
      <p:ext uri="{BB962C8B-B14F-4D97-AF65-F5344CB8AC3E}">
        <p14:creationId xmlns:p14="http://schemas.microsoft.com/office/powerpoint/2010/main" xmlns="" val="3685213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784A67C-99CD-4E3A-AC03-D7C3CE5A848F}"/>
              </a:ext>
            </a:extLst>
          </p:cNvPr>
          <p:cNvSpPr/>
          <p:nvPr/>
        </p:nvSpPr>
        <p:spPr>
          <a:xfrm>
            <a:off x="0" y="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xmlns="" id="{A44212CB-1F68-49C1-AF4C-577468775764}"/>
              </a:ext>
            </a:extLst>
          </p:cNvPr>
          <p:cNvSpPr/>
          <p:nvPr/>
        </p:nvSpPr>
        <p:spPr>
          <a:xfrm>
            <a:off x="743755" y="710103"/>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Bahnschrift SemiBold" panose="020B0502040204020203" pitchFamily="34" charset="0"/>
              </a:rPr>
              <a:t>SUDOS</a:t>
            </a:r>
          </a:p>
        </p:txBody>
      </p:sp>
      <p:sp>
        <p:nvSpPr>
          <p:cNvPr id="6" name="Hexagon 5">
            <a:extLst>
              <a:ext uri="{FF2B5EF4-FFF2-40B4-BE49-F238E27FC236}">
                <a16:creationId xmlns:a16="http://schemas.microsoft.com/office/drawing/2014/main" xmlns="" id="{B4EE5C05-1D28-49A5-8385-655DEFA2714C}"/>
              </a:ext>
            </a:extLst>
          </p:cNvPr>
          <p:cNvSpPr/>
          <p:nvPr/>
        </p:nvSpPr>
        <p:spPr>
          <a:xfrm>
            <a:off x="0" y="118636"/>
            <a:ext cx="2888343" cy="2241025"/>
          </a:xfrm>
          <a:prstGeom prst="hexagon">
            <a:avLst/>
          </a:prstGeom>
          <a:solidFill>
            <a:schemeClr val="tx1">
              <a:lumMod val="75000"/>
              <a:lumOff val="25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Prototype</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7" name="Rectangle 6">
            <a:extLst>
              <a:ext uri="{FF2B5EF4-FFF2-40B4-BE49-F238E27FC236}">
                <a16:creationId xmlns:a16="http://schemas.microsoft.com/office/drawing/2014/main" xmlns="" id="{516EFFE3-D3B0-4548-BA78-9D53E04E7C7B}"/>
              </a:ext>
            </a:extLst>
          </p:cNvPr>
          <p:cNvSpPr/>
          <p:nvPr/>
        </p:nvSpPr>
        <p:spPr>
          <a:xfrm>
            <a:off x="502846" y="2505522"/>
            <a:ext cx="10607551" cy="4226737"/>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b="1" dirty="0"/>
          </a:p>
        </p:txBody>
      </p:sp>
      <p:pic>
        <p:nvPicPr>
          <p:cNvPr id="12" name="Picture 11"/>
          <p:cNvPicPr/>
          <p:nvPr/>
        </p:nvPicPr>
        <p:blipFill>
          <a:blip r:embed="rId2">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213503" y="3136307"/>
            <a:ext cx="2493948" cy="3116936"/>
          </a:xfrm>
          <a:prstGeom prst="rect">
            <a:avLst/>
          </a:prstGeom>
          <a:noFill/>
          <a:ln>
            <a:noFill/>
          </a:ln>
        </p:spPr>
      </p:pic>
      <p:pic>
        <p:nvPicPr>
          <p:cNvPr id="13" name="Picture 12"/>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876859" y="2973081"/>
            <a:ext cx="1993900" cy="3390121"/>
          </a:xfrm>
          <a:prstGeom prst="rect">
            <a:avLst/>
          </a:prstGeom>
          <a:noFill/>
          <a:ln>
            <a:noFill/>
          </a:ln>
        </p:spPr>
      </p:pic>
      <p:graphicFrame>
        <p:nvGraphicFramePr>
          <p:cNvPr id="14" name="Table 13"/>
          <p:cNvGraphicFramePr>
            <a:graphicFrameLocks noGrp="1"/>
          </p:cNvGraphicFramePr>
          <p:nvPr/>
        </p:nvGraphicFramePr>
        <p:xfrm>
          <a:off x="7289561" y="3657598"/>
          <a:ext cx="3591822" cy="2717564"/>
        </p:xfrm>
        <a:graphic>
          <a:graphicData uri="http://schemas.openxmlformats.org/drawingml/2006/table">
            <a:tbl>
              <a:tblPr/>
              <a:tblGrid>
                <a:gridCol w="1795911"/>
                <a:gridCol w="1795911"/>
              </a:tblGrid>
              <a:tr h="688902">
                <a:tc>
                  <a:txBody>
                    <a:bodyPr/>
                    <a:lstStyle/>
                    <a:p>
                      <a:pPr marL="0" marR="0" algn="ctr">
                        <a:lnSpc>
                          <a:spcPct val="115000"/>
                        </a:lnSpc>
                        <a:spcBef>
                          <a:spcPts val="0"/>
                        </a:spcBef>
                        <a:spcAft>
                          <a:spcPts val="0"/>
                        </a:spcAft>
                      </a:pPr>
                      <a:r>
                        <a:rPr lang="en-US" sz="1400" b="1" dirty="0">
                          <a:latin typeface="Calibri"/>
                          <a:ea typeface="Times New Roman"/>
                          <a:cs typeface="Times New Roman"/>
                        </a:rPr>
                        <a:t>Location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Calibri"/>
                          <a:ea typeface="Times New Roman"/>
                          <a:cs typeface="Times New Roman"/>
                        </a:rPr>
                        <a:t>Data</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857">
                <a:tc>
                  <a:txBody>
                    <a:bodyPr/>
                    <a:lstStyle/>
                    <a:p>
                      <a:pPr marL="0" marR="0" algn="ctr">
                        <a:lnSpc>
                          <a:spcPct val="115000"/>
                        </a:lnSpc>
                        <a:spcBef>
                          <a:spcPts val="0"/>
                        </a:spcBef>
                        <a:spcAft>
                          <a:spcPts val="0"/>
                        </a:spcAft>
                      </a:pPr>
                      <a:r>
                        <a:rPr lang="en-US" sz="1100" dirty="0">
                          <a:latin typeface="Calibri"/>
                          <a:ea typeface="Times New Roman"/>
                          <a:cs typeface="Times New Roman"/>
                        </a:rPr>
                        <a:t>Local Storage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D" sz="1300" b="1" dirty="0">
                          <a:solidFill>
                            <a:srgbClr val="000000"/>
                          </a:solidFill>
                          <a:latin typeface="Verdana"/>
                          <a:ea typeface="Times New Roman"/>
                          <a:cs typeface="Times New Roman"/>
                        </a:rPr>
                        <a:t>0936f1ee9a</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8948">
                <a:tc>
                  <a:txBody>
                    <a:bodyPr/>
                    <a:lstStyle/>
                    <a:p>
                      <a:pPr marL="0" marR="0" algn="ctr">
                        <a:lnSpc>
                          <a:spcPct val="115000"/>
                        </a:lnSpc>
                        <a:spcBef>
                          <a:spcPts val="0"/>
                        </a:spcBef>
                        <a:spcAft>
                          <a:spcPts val="0"/>
                        </a:spcAft>
                      </a:pPr>
                      <a:r>
                        <a:rPr lang="en-US" sz="1100">
                          <a:latin typeface="Calibri"/>
                          <a:ea typeface="Times New Roman"/>
                          <a:cs typeface="Times New Roman"/>
                        </a:rPr>
                        <a:t>SUDOS Data Center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D" sz="1300" b="1">
                          <a:solidFill>
                            <a:srgbClr val="000000"/>
                          </a:solidFill>
                          <a:latin typeface="Verdana"/>
                          <a:ea typeface="Times New Roman"/>
                          <a:cs typeface="Times New Roman"/>
                        </a:rPr>
                        <a:t>d102fbb126be9087011c</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857">
                <a:tc>
                  <a:txBody>
                    <a:bodyPr/>
                    <a:lstStyle/>
                    <a:p>
                      <a:pPr marL="0" marR="0" algn="ctr">
                        <a:lnSpc>
                          <a:spcPct val="115000"/>
                        </a:lnSpc>
                        <a:spcBef>
                          <a:spcPts val="0"/>
                        </a:spcBef>
                        <a:spcAft>
                          <a:spcPts val="0"/>
                        </a:spcAft>
                      </a:pPr>
                      <a:r>
                        <a:rPr lang="en-US" sz="1100">
                          <a:latin typeface="Calibri"/>
                          <a:ea typeface="Times New Roman"/>
                          <a:cs typeface="Times New Roman"/>
                        </a:rPr>
                        <a:t>Internet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D" sz="1300" b="1" dirty="0">
                          <a:solidFill>
                            <a:srgbClr val="000000"/>
                          </a:solidFill>
                          <a:latin typeface="Verdana"/>
                          <a:ea typeface="Times New Roman"/>
                          <a:cs typeface="Times New Roman"/>
                        </a:rPr>
                        <a:t>e2db39f218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68521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827EE23-6E55-42A0-AE37-8C46268D6734}"/>
              </a:ext>
            </a:extLst>
          </p:cNvPr>
          <p:cNvSpPr/>
          <p:nvPr/>
        </p:nvSpPr>
        <p:spPr>
          <a:xfrm>
            <a:off x="0" y="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xmlns="" id="{8C007EFF-9443-4E99-A684-139A3CAF0412}"/>
              </a:ext>
            </a:extLst>
          </p:cNvPr>
          <p:cNvSpPr/>
          <p:nvPr/>
        </p:nvSpPr>
        <p:spPr>
          <a:xfrm>
            <a:off x="1521422" y="795561"/>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Bahnschrift SemiBold" panose="020B0502040204020203" pitchFamily="34" charset="0"/>
              </a:rPr>
              <a:t>HSM</a:t>
            </a:r>
          </a:p>
        </p:txBody>
      </p:sp>
      <p:sp>
        <p:nvSpPr>
          <p:cNvPr id="6" name="Hexagon 5">
            <a:extLst>
              <a:ext uri="{FF2B5EF4-FFF2-40B4-BE49-F238E27FC236}">
                <a16:creationId xmlns:a16="http://schemas.microsoft.com/office/drawing/2014/main" xmlns="" id="{D78EA1DB-C8F3-4728-AF76-F19D8AA0334D}"/>
              </a:ext>
            </a:extLst>
          </p:cNvPr>
          <p:cNvSpPr/>
          <p:nvPr/>
        </p:nvSpPr>
        <p:spPr>
          <a:xfrm>
            <a:off x="0" y="118636"/>
            <a:ext cx="2888343" cy="2241025"/>
          </a:xfrm>
          <a:prstGeom prst="hexagon">
            <a:avLst/>
          </a:prstGeom>
          <a:solidFill>
            <a:schemeClr val="tx1">
              <a:lumMod val="75000"/>
              <a:lumOff val="25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Prototype</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7" name="Rectangle 6">
            <a:extLst>
              <a:ext uri="{FF2B5EF4-FFF2-40B4-BE49-F238E27FC236}">
                <a16:creationId xmlns:a16="http://schemas.microsoft.com/office/drawing/2014/main" xmlns="" id="{04C49E15-2367-4CF5-8C12-143750A99548}"/>
              </a:ext>
            </a:extLst>
          </p:cNvPr>
          <p:cNvSpPr/>
          <p:nvPr/>
        </p:nvSpPr>
        <p:spPr>
          <a:xfrm>
            <a:off x="537030" y="2505522"/>
            <a:ext cx="10607551" cy="4226737"/>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buAutoNum type="arabicParenR"/>
            </a:pPr>
            <a:r>
              <a:rPr lang="en-US" dirty="0" smtClean="0"/>
              <a:t>First of all the HSM data encryption system is set by the ISPs and third party organization.</a:t>
            </a:r>
          </a:p>
          <a:p>
            <a:pPr marL="342900" indent="-342900">
              <a:buFontTx/>
              <a:buAutoNum type="arabicParenR"/>
            </a:pPr>
            <a:r>
              <a:rPr lang="en-US" dirty="0" smtClean="0"/>
              <a:t>HSM provides dedicated encryption services that are</a:t>
            </a:r>
            <a:r>
              <a:rPr lang="en-US" b="1" dirty="0" smtClean="0"/>
              <a:t> </a:t>
            </a:r>
            <a:r>
              <a:rPr lang="en-US" dirty="0" smtClean="0"/>
              <a:t>offline from host itself as a result a trusted path exists between an application and encrypted data elements when its being transmitted to its destination.</a:t>
            </a:r>
          </a:p>
          <a:p>
            <a:pPr marL="342900" indent="-342900">
              <a:buFontTx/>
              <a:buAutoNum type="arabicParenR"/>
            </a:pPr>
            <a:r>
              <a:rPr lang="en-US" dirty="0" smtClean="0"/>
              <a:t>HSM has tamper-proof seals to prevent cyber attacker stealing data from database using electronic snooping or radio frequency.</a:t>
            </a:r>
            <a:br>
              <a:rPr lang="en-US" dirty="0" smtClean="0"/>
            </a:br>
            <a:endParaRPr lang="en-US" dirty="0" smtClean="0"/>
          </a:p>
          <a:p>
            <a:pPr marL="342900" indent="-342900">
              <a:buAutoNum type="arabicParenR"/>
            </a:pPr>
            <a:endParaRPr lang="en-US" dirty="0" smtClean="0"/>
          </a:p>
        </p:txBody>
      </p:sp>
      <p:pic>
        <p:nvPicPr>
          <p:cNvPr id="3073" name="Picture 1" descr="HSM-HLA-v2"/>
          <p:cNvPicPr>
            <a:picLocks noChangeAspect="1" noChangeArrowheads="1"/>
          </p:cNvPicPr>
          <p:nvPr/>
        </p:nvPicPr>
        <p:blipFill>
          <a:blip r:embed="rId2"/>
          <a:srcRect/>
          <a:stretch>
            <a:fillRect/>
          </a:stretch>
        </p:blipFill>
        <p:spPr bwMode="auto">
          <a:xfrm>
            <a:off x="7031420" y="3879791"/>
            <a:ext cx="3958472" cy="2739776"/>
          </a:xfrm>
          <a:prstGeom prst="rect">
            <a:avLst/>
          </a:prstGeom>
          <a:noFill/>
          <a:ln w="9525">
            <a:noFill/>
            <a:miter lim="800000"/>
            <a:headEnd/>
            <a:tailEnd/>
          </a:ln>
        </p:spPr>
      </p:pic>
    </p:spTree>
    <p:extLst>
      <p:ext uri="{BB962C8B-B14F-4D97-AF65-F5344CB8AC3E}">
        <p14:creationId xmlns:p14="http://schemas.microsoft.com/office/powerpoint/2010/main" xmlns="" val="392292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0473195-5B95-4899-9EA9-3D3B3D718E24}"/>
              </a:ext>
            </a:extLst>
          </p:cNvPr>
          <p:cNvSpPr/>
          <p:nvPr/>
        </p:nvSpPr>
        <p:spPr>
          <a:xfrm>
            <a:off x="0" y="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xmlns="" id="{D36203CC-CF12-4F85-923B-79B4BC3C0A2F}"/>
              </a:ext>
            </a:extLst>
          </p:cNvPr>
          <p:cNvSpPr/>
          <p:nvPr/>
        </p:nvSpPr>
        <p:spPr>
          <a:xfrm>
            <a:off x="1521422" y="795561"/>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Bahnschrift SemiBold" panose="020B0502040204020203" pitchFamily="34" charset="0"/>
            </a:endParaRPr>
          </a:p>
        </p:txBody>
      </p:sp>
      <p:sp>
        <p:nvSpPr>
          <p:cNvPr id="6" name="Hexagon 5">
            <a:extLst>
              <a:ext uri="{FF2B5EF4-FFF2-40B4-BE49-F238E27FC236}">
                <a16:creationId xmlns:a16="http://schemas.microsoft.com/office/drawing/2014/main" xmlns="" id="{2FA5742B-34D1-4728-958D-869654B32D15}"/>
              </a:ext>
            </a:extLst>
          </p:cNvPr>
          <p:cNvSpPr/>
          <p:nvPr/>
        </p:nvSpPr>
        <p:spPr>
          <a:xfrm>
            <a:off x="-9843" y="84628"/>
            <a:ext cx="2888343" cy="2241025"/>
          </a:xfrm>
          <a:prstGeom prst="hexagon">
            <a:avLst/>
          </a:prstGeom>
          <a:solidFill>
            <a:schemeClr val="tx1">
              <a:lumMod val="85000"/>
              <a:lumOff val="15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Test</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7" name="Rectangle 6">
            <a:extLst>
              <a:ext uri="{FF2B5EF4-FFF2-40B4-BE49-F238E27FC236}">
                <a16:creationId xmlns:a16="http://schemas.microsoft.com/office/drawing/2014/main" xmlns="" id="{B701D055-3084-4866-B569-13464E49CEC4}"/>
              </a:ext>
            </a:extLst>
          </p:cNvPr>
          <p:cNvSpPr/>
          <p:nvPr/>
        </p:nvSpPr>
        <p:spPr>
          <a:xfrm>
            <a:off x="0" y="2325653"/>
            <a:ext cx="12192000" cy="4345374"/>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a:t>In the test phase of design thinking, we have our user test on our </a:t>
            </a:r>
            <a:r>
              <a:rPr lang="en-US" b="1" dirty="0" smtClean="0"/>
              <a:t>prototypes. The interviewee was pretty much satisfied with our proposed solution. Besides that  he himself proposed a few features to add as well.</a:t>
            </a:r>
            <a:endParaRPr lang="en-US" b="1" dirty="0"/>
          </a:p>
        </p:txBody>
      </p:sp>
      <p:pic>
        <p:nvPicPr>
          <p:cNvPr id="9" name="Picture 8" descr="A person on a computer&#10;&#10;Description automatically generated">
            <a:extLst>
              <a:ext uri="{FF2B5EF4-FFF2-40B4-BE49-F238E27FC236}">
                <a16:creationId xmlns:a16="http://schemas.microsoft.com/office/drawing/2014/main" xmlns="" id="{84EC7DC8-88E8-47F8-B1CA-C5E763636E4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3075" y="3689388"/>
            <a:ext cx="4904674" cy="2836965"/>
          </a:xfrm>
          <a:prstGeom prst="rect">
            <a:avLst/>
          </a:prstGeom>
        </p:spPr>
      </p:pic>
      <p:pic>
        <p:nvPicPr>
          <p:cNvPr id="11" name="Picture 10" descr="A picture containing person, indoor, man, computer&#10;&#10;Description automatically generated">
            <a:extLst>
              <a:ext uri="{FF2B5EF4-FFF2-40B4-BE49-F238E27FC236}">
                <a16:creationId xmlns:a16="http://schemas.microsoft.com/office/drawing/2014/main" xmlns="" id="{23F3A923-BF3C-4D72-A3D0-80374919CFE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38315" y="3542326"/>
            <a:ext cx="5874871" cy="2855840"/>
          </a:xfrm>
          <a:prstGeom prst="rect">
            <a:avLst/>
          </a:prstGeom>
        </p:spPr>
      </p:pic>
    </p:spTree>
    <p:extLst>
      <p:ext uri="{BB962C8B-B14F-4D97-AF65-F5344CB8AC3E}">
        <p14:creationId xmlns:p14="http://schemas.microsoft.com/office/powerpoint/2010/main" xmlns="" val="247811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diagBrick">
          <a:fgClr>
            <a:schemeClr val="tx1">
              <a:lumMod val="5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8A81A-2BF7-4B62-B500-E86EBF957B87}"/>
              </a:ext>
            </a:extLst>
          </p:cNvPr>
          <p:cNvSpPr>
            <a:spLocks noGrp="1"/>
          </p:cNvSpPr>
          <p:nvPr>
            <p:ph type="title"/>
          </p:nvPr>
        </p:nvSpPr>
        <p:spPr>
          <a:xfrm>
            <a:off x="838200" y="365125"/>
            <a:ext cx="10515600" cy="1325563"/>
          </a:xfrm>
        </p:spPr>
        <p:txBody>
          <a:bodyPr>
            <a:normAutofit/>
          </a:bodyPr>
          <a:lstStyle/>
          <a:p>
            <a:pPr algn="ctr"/>
            <a:r>
              <a:rPr lang="en-US" b="1" dirty="0">
                <a:latin typeface="Bahnschrift SemiBold" panose="020B0502040204020203" pitchFamily="34" charset="0"/>
              </a:rPr>
              <a:t>WHAT IS DATABASE</a:t>
            </a:r>
            <a:endParaRPr lang="en-MY" b="1" dirty="0">
              <a:latin typeface="Bahnschrift SemiBold" panose="020B0502040204020203" pitchFamily="34" charset="0"/>
            </a:endParaRPr>
          </a:p>
        </p:txBody>
      </p:sp>
      <p:graphicFrame>
        <p:nvGraphicFramePr>
          <p:cNvPr id="5" name="Content Placeholder 2">
            <a:extLst>
              <a:ext uri="{FF2B5EF4-FFF2-40B4-BE49-F238E27FC236}">
                <a16:creationId xmlns:a16="http://schemas.microsoft.com/office/drawing/2014/main" xmlns="" id="{2F1EFF13-0FD3-4F84-B0FB-926AC321F2B0}"/>
              </a:ext>
            </a:extLst>
          </p:cNvPr>
          <p:cNvGraphicFramePr>
            <a:graphicFrameLocks noGrp="1"/>
          </p:cNvGraphicFramePr>
          <p:nvPr>
            <p:ph idx="1"/>
            <p:extLst>
              <p:ext uri="{D42A27DB-BD31-4B8C-83A1-F6EECF244321}">
                <p14:modId xmlns:p14="http://schemas.microsoft.com/office/powerpoint/2010/main" xmlns="" val="42702053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6032245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0473195-5B95-4899-9EA9-3D3B3D718E24}"/>
              </a:ext>
            </a:extLst>
          </p:cNvPr>
          <p:cNvSpPr/>
          <p:nvPr/>
        </p:nvSpPr>
        <p:spPr>
          <a:xfrm>
            <a:off x="0" y="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xmlns="" id="{D36203CC-CF12-4F85-923B-79B4BC3C0A2F}"/>
              </a:ext>
            </a:extLst>
          </p:cNvPr>
          <p:cNvSpPr/>
          <p:nvPr/>
        </p:nvSpPr>
        <p:spPr>
          <a:xfrm>
            <a:off x="1521422" y="795561"/>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Bahnschrift SemiBold" panose="020B0502040204020203" pitchFamily="34" charset="0"/>
            </a:endParaRPr>
          </a:p>
        </p:txBody>
      </p:sp>
      <p:sp>
        <p:nvSpPr>
          <p:cNvPr id="6" name="Hexagon 5">
            <a:extLst>
              <a:ext uri="{FF2B5EF4-FFF2-40B4-BE49-F238E27FC236}">
                <a16:creationId xmlns:a16="http://schemas.microsoft.com/office/drawing/2014/main" xmlns="" id="{2FA5742B-34D1-4728-958D-869654B32D15}"/>
              </a:ext>
            </a:extLst>
          </p:cNvPr>
          <p:cNvSpPr/>
          <p:nvPr/>
        </p:nvSpPr>
        <p:spPr>
          <a:xfrm>
            <a:off x="-9843" y="84628"/>
            <a:ext cx="2888343" cy="2241025"/>
          </a:xfrm>
          <a:prstGeom prst="hexagon">
            <a:avLst/>
          </a:prstGeom>
          <a:solidFill>
            <a:schemeClr val="tx1">
              <a:lumMod val="85000"/>
              <a:lumOff val="15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Test</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7" name="Rectangle 6">
            <a:extLst>
              <a:ext uri="{FF2B5EF4-FFF2-40B4-BE49-F238E27FC236}">
                <a16:creationId xmlns:a16="http://schemas.microsoft.com/office/drawing/2014/main" xmlns="" id="{B701D055-3084-4866-B569-13464E49CEC4}"/>
              </a:ext>
            </a:extLst>
          </p:cNvPr>
          <p:cNvSpPr/>
          <p:nvPr/>
        </p:nvSpPr>
        <p:spPr>
          <a:xfrm>
            <a:off x="0" y="2325653"/>
            <a:ext cx="12192000" cy="4345374"/>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t>Question and answer session</a:t>
            </a:r>
          </a:p>
          <a:p>
            <a:pPr algn="ctr"/>
            <a:endParaRPr lang="en-US" b="1" dirty="0" smtClean="0"/>
          </a:p>
          <a:p>
            <a:pPr algn="ctr"/>
            <a:r>
              <a:rPr lang="en-US" b="1" u="sng" dirty="0" smtClean="0"/>
              <a:t>Opinion on HSM Database Encryption</a:t>
            </a:r>
            <a:r>
              <a:rPr lang="en-US" b="1" dirty="0" smtClean="0"/>
              <a:t>- I find this data Encryption and decryption system really cool provided its improving the data flow of data as well.</a:t>
            </a:r>
          </a:p>
          <a:p>
            <a:pPr algn="ctr"/>
            <a:endParaRPr lang="en-US" b="1" dirty="0" smtClean="0"/>
          </a:p>
          <a:p>
            <a:pPr algn="ctr"/>
            <a:r>
              <a:rPr lang="en-US" b="1" u="sng" dirty="0" smtClean="0"/>
              <a:t>Opinion on SUDOS </a:t>
            </a:r>
            <a:r>
              <a:rPr lang="en-US" b="1" dirty="0" smtClean="0"/>
              <a:t>–</a:t>
            </a:r>
          </a:p>
          <a:p>
            <a:pPr algn="ctr"/>
            <a:r>
              <a:rPr lang="en-US" b="1" dirty="0" smtClean="0"/>
              <a:t>First of all, I am really impressed with the fact that SUDOS store data on three different location thus making it almost impossible for hackers to snoop personal information.</a:t>
            </a:r>
          </a:p>
          <a:p>
            <a:pPr algn="ctr"/>
            <a:r>
              <a:rPr lang="en-US" b="1" dirty="0" smtClean="0"/>
              <a:t>Secondly, compiling all the data from three different location require three-way handshaking so it might take a long time to </a:t>
            </a:r>
            <a:r>
              <a:rPr lang="en-US" b="1" dirty="0" smtClean="0"/>
              <a:t>process.</a:t>
            </a:r>
            <a:endParaRPr lang="en-US" b="1" dirty="0" smtClean="0"/>
          </a:p>
          <a:p>
            <a:pPr algn="ctr"/>
            <a:r>
              <a:rPr lang="en-US" b="1" dirty="0" smtClean="0"/>
              <a:t>VIDEO LINK BELOW CONTAINING INTERVIEW AND TESTING:</a:t>
            </a:r>
            <a:br>
              <a:rPr lang="en-US" b="1" dirty="0" smtClean="0"/>
            </a:br>
            <a:r>
              <a:rPr lang="en-US" b="1" dirty="0" smtClean="0"/>
              <a:t>https://www.youtube.com/watch?v=bVoaIfgPnQU&amp;feature=youtu.be</a:t>
            </a:r>
            <a:endParaRPr lang="en-US" b="1" dirty="0" smtClean="0"/>
          </a:p>
        </p:txBody>
      </p:sp>
    </p:spTree>
    <p:extLst>
      <p:ext uri="{BB962C8B-B14F-4D97-AF65-F5344CB8AC3E}">
        <p14:creationId xmlns:p14="http://schemas.microsoft.com/office/powerpoint/2010/main" xmlns="" val="2478113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0473195-5B95-4899-9EA9-3D3B3D718E24}"/>
              </a:ext>
            </a:extLst>
          </p:cNvPr>
          <p:cNvSpPr/>
          <p:nvPr/>
        </p:nvSpPr>
        <p:spPr>
          <a:xfrm>
            <a:off x="0" y="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xmlns="" id="{D36203CC-CF12-4F85-923B-79B4BC3C0A2F}"/>
              </a:ext>
            </a:extLst>
          </p:cNvPr>
          <p:cNvSpPr/>
          <p:nvPr/>
        </p:nvSpPr>
        <p:spPr>
          <a:xfrm>
            <a:off x="1521422" y="795561"/>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Bahnschrift SemiBold" panose="020B0502040204020203" pitchFamily="34" charset="0"/>
              </a:rPr>
              <a:t>QUESTIONS and ANSWERS</a:t>
            </a:r>
            <a:endParaRPr lang="en-US" sz="2400" b="1" dirty="0">
              <a:latin typeface="Bahnschrift SemiBold" panose="020B0502040204020203" pitchFamily="34" charset="0"/>
            </a:endParaRPr>
          </a:p>
        </p:txBody>
      </p:sp>
      <p:sp>
        <p:nvSpPr>
          <p:cNvPr id="7" name="Rectangle 6">
            <a:extLst>
              <a:ext uri="{FF2B5EF4-FFF2-40B4-BE49-F238E27FC236}">
                <a16:creationId xmlns:a16="http://schemas.microsoft.com/office/drawing/2014/main" xmlns="" id="{B701D055-3084-4866-B569-13464E49CEC4}"/>
              </a:ext>
            </a:extLst>
          </p:cNvPr>
          <p:cNvSpPr/>
          <p:nvPr/>
        </p:nvSpPr>
        <p:spPr>
          <a:xfrm>
            <a:off x="0" y="2325653"/>
            <a:ext cx="12192000" cy="4345374"/>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t>I</a:t>
            </a:r>
            <a:endParaRPr lang="en-US" b="1" dirty="0"/>
          </a:p>
        </p:txBody>
      </p:sp>
    </p:spTree>
    <p:extLst>
      <p:ext uri="{BB962C8B-B14F-4D97-AF65-F5344CB8AC3E}">
        <p14:creationId xmlns:p14="http://schemas.microsoft.com/office/powerpoint/2010/main" xmlns="" val="2478113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535EBB-66B9-445C-91BA-4713C163AF2C}"/>
              </a:ext>
            </a:extLst>
          </p:cNvPr>
          <p:cNvSpPr>
            <a:spLocks noGrp="1"/>
          </p:cNvSpPr>
          <p:nvPr>
            <p:ph type="title"/>
          </p:nvPr>
        </p:nvSpPr>
        <p:spPr>
          <a:xfrm>
            <a:off x="838200" y="365125"/>
            <a:ext cx="10515600" cy="1325563"/>
          </a:xfrm>
        </p:spPr>
        <p:txBody>
          <a:bodyPr>
            <a:normAutofit/>
          </a:bodyPr>
          <a:lstStyle/>
          <a:p>
            <a:r>
              <a:rPr lang="en-US" dirty="0">
                <a:solidFill>
                  <a:schemeClr val="bg1"/>
                </a:solidFill>
              </a:rPr>
              <a:t>Common Problems in Database </a:t>
            </a:r>
            <a:endParaRPr lang="en-MY" dirty="0">
              <a:solidFill>
                <a:schemeClr val="bg1"/>
              </a:solidFill>
            </a:endParaRPr>
          </a:p>
        </p:txBody>
      </p:sp>
      <p:graphicFrame>
        <p:nvGraphicFramePr>
          <p:cNvPr id="5" name="Content Placeholder 2">
            <a:extLst>
              <a:ext uri="{FF2B5EF4-FFF2-40B4-BE49-F238E27FC236}">
                <a16:creationId xmlns:a16="http://schemas.microsoft.com/office/drawing/2014/main" xmlns="" id="{56438A0F-9B05-4F83-B15A-41771258767B}"/>
              </a:ext>
            </a:extLst>
          </p:cNvPr>
          <p:cNvGraphicFramePr>
            <a:graphicFrameLocks noGrp="1"/>
          </p:cNvGraphicFramePr>
          <p:nvPr>
            <p:ph idx="1"/>
            <p:extLst>
              <p:ext uri="{D42A27DB-BD31-4B8C-83A1-F6EECF244321}">
                <p14:modId xmlns:p14="http://schemas.microsoft.com/office/powerpoint/2010/main" xmlns="" val="12969578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1154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tx1">
              <a:lumMod val="5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9D3258-B0D3-4C0D-9E80-3A17CB90D6BC}"/>
              </a:ext>
            </a:extLst>
          </p:cNvPr>
          <p:cNvSpPr>
            <a:spLocks noGrp="1"/>
          </p:cNvSpPr>
          <p:nvPr>
            <p:ph type="title"/>
          </p:nvPr>
        </p:nvSpPr>
        <p:spPr>
          <a:xfrm>
            <a:off x="838198" y="24832"/>
            <a:ext cx="10515600" cy="1325563"/>
          </a:xfrm>
        </p:spPr>
        <p:txBody>
          <a:bodyPr>
            <a:normAutofit/>
          </a:bodyPr>
          <a:lstStyle/>
          <a:p>
            <a:pPr algn="ctr"/>
            <a:r>
              <a:rPr lang="en-US" dirty="0">
                <a:latin typeface="Bahnschrift SemiBold" panose="020B0502040204020203" pitchFamily="34" charset="0"/>
              </a:rPr>
              <a:t>WHAT IS DESIGN THINKING</a:t>
            </a:r>
            <a:endParaRPr lang="en-MY" dirty="0">
              <a:latin typeface="Bahnschrift SemiBold" panose="020B0502040204020203" pitchFamily="34" charset="0"/>
            </a:endParaRPr>
          </a:p>
        </p:txBody>
      </p:sp>
      <p:sp>
        <p:nvSpPr>
          <p:cNvPr id="8" name="TextBox 7">
            <a:extLst>
              <a:ext uri="{FF2B5EF4-FFF2-40B4-BE49-F238E27FC236}">
                <a16:creationId xmlns:a16="http://schemas.microsoft.com/office/drawing/2014/main" xmlns="" id="{BD993F53-41DA-41F9-BE9C-876E7193E948}"/>
              </a:ext>
            </a:extLst>
          </p:cNvPr>
          <p:cNvSpPr txBox="1"/>
          <p:nvPr/>
        </p:nvSpPr>
        <p:spPr>
          <a:xfrm>
            <a:off x="1404450" y="1675596"/>
            <a:ext cx="10295069" cy="646331"/>
          </a:xfrm>
          <a:prstGeom prst="rect">
            <a:avLst/>
          </a:prstGeom>
          <a:noFill/>
        </p:spPr>
        <p:txBody>
          <a:bodyPr wrap="square" rtlCol="0">
            <a:spAutoFit/>
          </a:bodyPr>
          <a:lstStyle/>
          <a:p>
            <a:r>
              <a:rPr lang="en-US" dirty="0"/>
              <a:t>Design thinking is a human-centric problem-solving process. It focuses on the people for which a product is created. This process is done to conceive better products and services.</a:t>
            </a:r>
            <a:endParaRPr lang="en-MY" dirty="0"/>
          </a:p>
        </p:txBody>
      </p:sp>
      <p:sp>
        <p:nvSpPr>
          <p:cNvPr id="9" name="Rectangle 8" descr="Light Bulb and Gear">
            <a:extLst>
              <a:ext uri="{FF2B5EF4-FFF2-40B4-BE49-F238E27FC236}">
                <a16:creationId xmlns:a16="http://schemas.microsoft.com/office/drawing/2014/main" xmlns="" id="{F3FD27D5-F218-4F80-969D-F7A503B18F74}"/>
              </a:ext>
            </a:extLst>
          </p:cNvPr>
          <p:cNvSpPr/>
          <p:nvPr/>
        </p:nvSpPr>
        <p:spPr>
          <a:xfrm>
            <a:off x="459595" y="1696162"/>
            <a:ext cx="757205" cy="677034"/>
          </a:xfrm>
          <a:prstGeom prst="rect">
            <a:avLst/>
          </a:prstGeom>
          <a: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xmlns="" id="{1A93E0CD-582D-413B-A3CE-49BA158E9F2B}"/>
              </a:ext>
            </a:extLst>
          </p:cNvPr>
          <p:cNvSpPr txBox="1"/>
          <p:nvPr/>
        </p:nvSpPr>
        <p:spPr>
          <a:xfrm>
            <a:off x="3068688" y="2478700"/>
            <a:ext cx="6020531"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Design thinking process is mainly composed of 5 steps, which are:</a:t>
            </a:r>
          </a:p>
        </p:txBody>
      </p:sp>
      <p:sp>
        <p:nvSpPr>
          <p:cNvPr id="16" name="Hexagon 15">
            <a:extLst>
              <a:ext uri="{FF2B5EF4-FFF2-40B4-BE49-F238E27FC236}">
                <a16:creationId xmlns:a16="http://schemas.microsoft.com/office/drawing/2014/main" xmlns="" id="{DBC00349-5674-4A97-9BFC-9E6A04364955}"/>
              </a:ext>
            </a:extLst>
          </p:cNvPr>
          <p:cNvSpPr/>
          <p:nvPr/>
        </p:nvSpPr>
        <p:spPr>
          <a:xfrm>
            <a:off x="1216800" y="2759651"/>
            <a:ext cx="2376860" cy="1939496"/>
          </a:xfrm>
          <a:prstGeom prst="hexagon">
            <a:avLst/>
          </a:prstGeom>
          <a:solidFill>
            <a:schemeClr val="tx1">
              <a:lumMod val="75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69850" h="69850" prst="divot"/>
            </a:sp3d>
          </a:bodyPr>
          <a:lstStyle/>
          <a:p>
            <a:pPr algn="ctr"/>
            <a:r>
              <a:rPr lang="en-US" sz="2200" b="1" dirty="0">
                <a:solidFill>
                  <a:schemeClr val="tx1"/>
                </a:solidFill>
                <a:latin typeface="Bahnschrift SemiBold" panose="020B0502040204020203" pitchFamily="34" charset="0"/>
              </a:rPr>
              <a:t>EMPATHIZE</a:t>
            </a:r>
            <a:endParaRPr lang="en-MY" sz="2200" b="1" dirty="0">
              <a:solidFill>
                <a:schemeClr val="tx1"/>
              </a:solidFill>
              <a:latin typeface="Bahnschrift SemiBold" panose="020B0502040204020203" pitchFamily="34" charset="0"/>
            </a:endParaRPr>
          </a:p>
        </p:txBody>
      </p:sp>
      <p:sp>
        <p:nvSpPr>
          <p:cNvPr id="17" name="Hexagon 16">
            <a:extLst>
              <a:ext uri="{FF2B5EF4-FFF2-40B4-BE49-F238E27FC236}">
                <a16:creationId xmlns:a16="http://schemas.microsoft.com/office/drawing/2014/main" xmlns="" id="{B176C5CC-D920-42C1-A462-015366AA93C8}"/>
              </a:ext>
            </a:extLst>
          </p:cNvPr>
          <p:cNvSpPr/>
          <p:nvPr/>
        </p:nvSpPr>
        <p:spPr>
          <a:xfrm>
            <a:off x="2972621" y="3729399"/>
            <a:ext cx="2376860" cy="1939496"/>
          </a:xfrm>
          <a:prstGeom prst="hexagon">
            <a:avLst/>
          </a:prstGeom>
          <a:solidFill>
            <a:schemeClr val="tx1">
              <a:lumMod val="50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Bahnschrift SemiBold" panose="020B0502040204020203" pitchFamily="34" charset="0"/>
              </a:rPr>
              <a:t>DEFINE</a:t>
            </a:r>
            <a:endParaRPr lang="en-MY" sz="2200" b="1" dirty="0">
              <a:latin typeface="Bahnschrift SemiBold" panose="020B0502040204020203" pitchFamily="34" charset="0"/>
            </a:endParaRPr>
          </a:p>
        </p:txBody>
      </p:sp>
      <p:sp>
        <p:nvSpPr>
          <p:cNvPr id="18" name="Hexagon 17">
            <a:extLst>
              <a:ext uri="{FF2B5EF4-FFF2-40B4-BE49-F238E27FC236}">
                <a16:creationId xmlns:a16="http://schemas.microsoft.com/office/drawing/2014/main" xmlns="" id="{23D4CA92-19D3-4624-A2E7-65BB1686304D}"/>
              </a:ext>
            </a:extLst>
          </p:cNvPr>
          <p:cNvSpPr/>
          <p:nvPr/>
        </p:nvSpPr>
        <p:spPr>
          <a:xfrm>
            <a:off x="4728442" y="2852626"/>
            <a:ext cx="2376860" cy="1939496"/>
          </a:xfrm>
          <a:prstGeom prst="hexagon">
            <a:avLst/>
          </a:prstGeom>
          <a:solidFill>
            <a:schemeClr val="bg1">
              <a:lumMod val="65000"/>
              <a:lumOff val="35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Bahnschrift SemiBold" panose="020B0502040204020203" pitchFamily="34" charset="0"/>
              </a:rPr>
              <a:t>IDEATE</a:t>
            </a:r>
            <a:endParaRPr lang="en-MY" sz="2200" b="1" dirty="0">
              <a:latin typeface="Bahnschrift SemiBold" panose="020B0502040204020203" pitchFamily="34" charset="0"/>
            </a:endParaRPr>
          </a:p>
        </p:txBody>
      </p:sp>
      <p:sp>
        <p:nvSpPr>
          <p:cNvPr id="19" name="Hexagon 18">
            <a:extLst>
              <a:ext uri="{FF2B5EF4-FFF2-40B4-BE49-F238E27FC236}">
                <a16:creationId xmlns:a16="http://schemas.microsoft.com/office/drawing/2014/main" xmlns="" id="{257AF70D-7488-4C12-8D20-B84A5EF41815}"/>
              </a:ext>
            </a:extLst>
          </p:cNvPr>
          <p:cNvSpPr/>
          <p:nvPr/>
        </p:nvSpPr>
        <p:spPr>
          <a:xfrm>
            <a:off x="6484263" y="3822374"/>
            <a:ext cx="2376860" cy="1939496"/>
          </a:xfrm>
          <a:prstGeom prst="hexagon">
            <a:avLst/>
          </a:prstGeom>
          <a:solidFill>
            <a:schemeClr val="bg1">
              <a:lumMod val="85000"/>
              <a:lumOff val="15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Bahnschrift SemiBold" panose="020B0502040204020203" pitchFamily="34" charset="0"/>
              </a:rPr>
              <a:t>PROTOTYPE</a:t>
            </a:r>
            <a:endParaRPr lang="en-MY" sz="2200" b="1" dirty="0">
              <a:latin typeface="Bahnschrift SemiBold" panose="020B0502040204020203" pitchFamily="34" charset="0"/>
            </a:endParaRPr>
          </a:p>
        </p:txBody>
      </p:sp>
      <p:sp>
        <p:nvSpPr>
          <p:cNvPr id="20" name="Hexagon 19">
            <a:extLst>
              <a:ext uri="{FF2B5EF4-FFF2-40B4-BE49-F238E27FC236}">
                <a16:creationId xmlns:a16="http://schemas.microsoft.com/office/drawing/2014/main" xmlns="" id="{5FED599B-EFD2-4E04-BBAF-4CBCBEAFFDD6}"/>
              </a:ext>
            </a:extLst>
          </p:cNvPr>
          <p:cNvSpPr/>
          <p:nvPr/>
        </p:nvSpPr>
        <p:spPr>
          <a:xfrm>
            <a:off x="8240084" y="4792122"/>
            <a:ext cx="2376860" cy="1939496"/>
          </a:xfrm>
          <a:prstGeom prst="hexagon">
            <a:avLst/>
          </a:prstGeom>
          <a:solidFill>
            <a:schemeClr val="bg1"/>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Bahnschrift SemiBold" panose="020B0502040204020203" pitchFamily="34" charset="0"/>
              </a:rPr>
              <a:t>TEST</a:t>
            </a:r>
            <a:endParaRPr lang="en-MY" sz="2200" b="1" dirty="0">
              <a:latin typeface="Bahnschrift SemiBold" panose="020B0502040204020203" pitchFamily="34" charset="0"/>
            </a:endParaRPr>
          </a:p>
        </p:txBody>
      </p:sp>
    </p:spTree>
    <p:extLst>
      <p:ext uri="{BB962C8B-B14F-4D97-AF65-F5344CB8AC3E}">
        <p14:creationId xmlns:p14="http://schemas.microsoft.com/office/powerpoint/2010/main" xmlns="" val="131694640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04179C0-605F-4030-BB55-F592AC7A1D22}"/>
              </a:ext>
            </a:extLst>
          </p:cNvPr>
          <p:cNvSpPr/>
          <p:nvPr/>
        </p:nvSpPr>
        <p:spPr>
          <a:xfrm>
            <a:off x="0" y="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Rectangle 6">
            <a:extLst>
              <a:ext uri="{FF2B5EF4-FFF2-40B4-BE49-F238E27FC236}">
                <a16:creationId xmlns:a16="http://schemas.microsoft.com/office/drawing/2014/main" xmlns="" id="{DB24F5C0-1A00-46EA-A67D-20BD1AC619E8}"/>
              </a:ext>
            </a:extLst>
          </p:cNvPr>
          <p:cNvSpPr/>
          <p:nvPr/>
        </p:nvSpPr>
        <p:spPr>
          <a:xfrm>
            <a:off x="1462698" y="753203"/>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Bahnschrift SemiBold" panose="020B0502040204020203" pitchFamily="34" charset="0"/>
              </a:rPr>
              <a:t>PROCEDURE</a:t>
            </a:r>
            <a:endParaRPr lang="en-MY" sz="3600" b="1" dirty="0">
              <a:latin typeface="Bahnschrift SemiBold" panose="020B0502040204020203" pitchFamily="34" charset="0"/>
            </a:endParaRPr>
          </a:p>
        </p:txBody>
      </p:sp>
      <p:sp>
        <p:nvSpPr>
          <p:cNvPr id="6" name="Hexagon 5">
            <a:extLst>
              <a:ext uri="{FF2B5EF4-FFF2-40B4-BE49-F238E27FC236}">
                <a16:creationId xmlns:a16="http://schemas.microsoft.com/office/drawing/2014/main" xmlns="" id="{9902BD0A-AC57-447D-B68E-0A88CD95D38B}"/>
              </a:ext>
            </a:extLst>
          </p:cNvPr>
          <p:cNvSpPr/>
          <p:nvPr/>
        </p:nvSpPr>
        <p:spPr>
          <a:xfrm>
            <a:off x="-1" y="80996"/>
            <a:ext cx="2888343" cy="2241025"/>
          </a:xfrm>
          <a:prstGeom prst="hexagon">
            <a:avLst/>
          </a:prstGeom>
          <a:solidFill>
            <a:schemeClr val="bg2">
              <a:lumMod val="90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EMPATHIZE</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9" name="Rectangle 8">
            <a:extLst>
              <a:ext uri="{FF2B5EF4-FFF2-40B4-BE49-F238E27FC236}">
                <a16:creationId xmlns:a16="http://schemas.microsoft.com/office/drawing/2014/main" xmlns="" id="{ED7A6CC7-BDF4-44F2-9441-7558F56913CF}"/>
              </a:ext>
            </a:extLst>
          </p:cNvPr>
          <p:cNvSpPr/>
          <p:nvPr/>
        </p:nvSpPr>
        <p:spPr>
          <a:xfrm>
            <a:off x="537028" y="2420806"/>
            <a:ext cx="10607551" cy="4226737"/>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buFontTx/>
              <a:buChar char="-"/>
            </a:pPr>
            <a:r>
              <a:rPr lang="en-US" sz="3200" dirty="0">
                <a:latin typeface="Bahnschrift SemiBold" panose="020B0502040204020203" pitchFamily="34" charset="0"/>
              </a:rPr>
              <a:t>Conducting an interview with a user.</a:t>
            </a:r>
          </a:p>
          <a:p>
            <a:pPr marL="457200" indent="-457200">
              <a:buFontTx/>
              <a:buChar char="-"/>
            </a:pPr>
            <a:r>
              <a:rPr lang="en-US" sz="3200" dirty="0">
                <a:latin typeface="Bahnschrift SemiBold" panose="020B0502040204020203" pitchFamily="34" charset="0"/>
              </a:rPr>
              <a:t>User Information:</a:t>
            </a:r>
          </a:p>
          <a:p>
            <a:pPr marL="914400" lvl="1" indent="-457200">
              <a:buFontTx/>
              <a:buChar char="-"/>
            </a:pPr>
            <a:r>
              <a:rPr lang="en-US" sz="3200" dirty="0">
                <a:latin typeface="Bahnschrift SemiBold" panose="020B0502040204020203" pitchFamily="34" charset="0"/>
              </a:rPr>
              <a:t>Name: Osama Abdalla Mohamed Suliman</a:t>
            </a:r>
          </a:p>
          <a:p>
            <a:pPr marL="914400" lvl="1" indent="-457200">
              <a:buFontTx/>
              <a:buChar char="-"/>
            </a:pPr>
            <a:r>
              <a:rPr lang="en-US" sz="3200" dirty="0">
                <a:latin typeface="Bahnschrift SemiBold" panose="020B0502040204020203" pitchFamily="34" charset="0"/>
              </a:rPr>
              <a:t>Occupation: Undergrad Student at UTM.</a:t>
            </a:r>
          </a:p>
          <a:p>
            <a:pPr marL="914400" lvl="1" indent="-457200">
              <a:buFontTx/>
              <a:buChar char="-"/>
            </a:pPr>
            <a:r>
              <a:rPr lang="en-US" sz="3200" dirty="0">
                <a:latin typeface="Bahnschrift SemiBold" panose="020B0502040204020203" pitchFamily="34" charset="0"/>
              </a:rPr>
              <a:t>Program: Software Engineering.</a:t>
            </a:r>
          </a:p>
        </p:txBody>
      </p:sp>
    </p:spTree>
    <p:extLst>
      <p:ext uri="{BB962C8B-B14F-4D97-AF65-F5344CB8AC3E}">
        <p14:creationId xmlns:p14="http://schemas.microsoft.com/office/powerpoint/2010/main" xmlns="" val="281515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9D9C3C3-2828-4AB3-A258-06A109906239}"/>
              </a:ext>
            </a:extLst>
          </p:cNvPr>
          <p:cNvSpPr/>
          <p:nvPr/>
        </p:nvSpPr>
        <p:spPr>
          <a:xfrm>
            <a:off x="-1" y="3175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xmlns="" id="{84C6B0EF-8C85-4C7F-8F6B-0BBEBBC35720}"/>
              </a:ext>
            </a:extLst>
          </p:cNvPr>
          <p:cNvSpPr/>
          <p:nvPr/>
        </p:nvSpPr>
        <p:spPr>
          <a:xfrm>
            <a:off x="1462698" y="753203"/>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Bahnschrift SemiBold" panose="020B0502040204020203" pitchFamily="34" charset="0"/>
              </a:rPr>
              <a:t>INTERVIEW SESSION</a:t>
            </a:r>
            <a:endParaRPr lang="en-MY" sz="3600" b="1" dirty="0">
              <a:latin typeface="Bahnschrift SemiBold" panose="020B0502040204020203" pitchFamily="34" charset="0"/>
            </a:endParaRPr>
          </a:p>
        </p:txBody>
      </p:sp>
      <p:sp>
        <p:nvSpPr>
          <p:cNvPr id="6" name="Hexagon 5">
            <a:extLst>
              <a:ext uri="{FF2B5EF4-FFF2-40B4-BE49-F238E27FC236}">
                <a16:creationId xmlns:a16="http://schemas.microsoft.com/office/drawing/2014/main" xmlns="" id="{08AD5337-4EE7-4CA7-A826-DDC474FD93D5}"/>
              </a:ext>
            </a:extLst>
          </p:cNvPr>
          <p:cNvSpPr/>
          <p:nvPr/>
        </p:nvSpPr>
        <p:spPr>
          <a:xfrm>
            <a:off x="-1" y="80996"/>
            <a:ext cx="2888343" cy="2241025"/>
          </a:xfrm>
          <a:prstGeom prst="hexagon">
            <a:avLst/>
          </a:prstGeom>
          <a:solidFill>
            <a:schemeClr val="bg2">
              <a:lumMod val="90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EMPATHIZE</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7" name="Rectangle 6">
            <a:extLst>
              <a:ext uri="{FF2B5EF4-FFF2-40B4-BE49-F238E27FC236}">
                <a16:creationId xmlns:a16="http://schemas.microsoft.com/office/drawing/2014/main" xmlns="" id="{3F8F8B96-E239-48B6-8CA9-C5664A785283}"/>
              </a:ext>
            </a:extLst>
          </p:cNvPr>
          <p:cNvSpPr/>
          <p:nvPr/>
        </p:nvSpPr>
        <p:spPr>
          <a:xfrm>
            <a:off x="537028" y="2420806"/>
            <a:ext cx="10607551" cy="4226737"/>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US" dirty="0"/>
              <a:t>Have you ever used a database system before?</a:t>
            </a:r>
            <a:br>
              <a:rPr lang="en-US" dirty="0"/>
            </a:br>
            <a:r>
              <a:rPr lang="en-US" b="1" dirty="0"/>
              <a:t>Answer</a:t>
            </a:r>
            <a:r>
              <a:rPr lang="en-US" dirty="0"/>
              <a:t>- Yes I have. Actually I am building a prototyping database system based on SQL.</a:t>
            </a:r>
            <a:endParaRPr lang="en-MY" dirty="0"/>
          </a:p>
          <a:p>
            <a:pPr lvl="0"/>
            <a:endParaRPr lang="en-US" dirty="0"/>
          </a:p>
          <a:p>
            <a:pPr lvl="0"/>
            <a:r>
              <a:rPr lang="en-US" dirty="0"/>
              <a:t>Have you ever had any problem related to the database system?</a:t>
            </a:r>
            <a:br>
              <a:rPr lang="en-US" dirty="0"/>
            </a:br>
            <a:r>
              <a:rPr lang="en-US" b="1" dirty="0"/>
              <a:t>Answer-</a:t>
            </a:r>
            <a:r>
              <a:rPr lang="en-US" dirty="0"/>
              <a:t>Currently we are having a problem regarding the design of the database system. We are yet uncertain is it fit to be used by an individual.</a:t>
            </a:r>
            <a:endParaRPr lang="en-MY" dirty="0"/>
          </a:p>
          <a:p>
            <a:endParaRPr lang="en-US" dirty="0"/>
          </a:p>
          <a:p>
            <a:endParaRPr lang="en-US" dirty="0"/>
          </a:p>
          <a:p>
            <a:r>
              <a:rPr lang="en-US" dirty="0"/>
              <a:t>What are the generally used database system and the problems related to it?</a:t>
            </a:r>
            <a:br>
              <a:rPr lang="en-US" dirty="0"/>
            </a:br>
            <a:r>
              <a:rPr lang="en-US" b="1" dirty="0"/>
              <a:t>Answer</a:t>
            </a:r>
            <a:r>
              <a:rPr lang="en-US" dirty="0"/>
              <a:t>- I think one of the common database systems is Cookies. When I am searching online these cookies store my personal information such as email Id for the own benefit of the third party applications such as Online shopping </a:t>
            </a:r>
            <a:r>
              <a:rPr lang="en-US" dirty="0" err="1"/>
              <a:t>wbsites</a:t>
            </a:r>
            <a:r>
              <a:rPr lang="en-US" dirty="0"/>
              <a:t>.</a:t>
            </a:r>
            <a:endParaRPr lang="en-US" sz="3200" dirty="0">
              <a:latin typeface="Bahnschrift SemiBold" panose="020B0502040204020203" pitchFamily="34" charset="0"/>
            </a:endParaRPr>
          </a:p>
        </p:txBody>
      </p:sp>
    </p:spTree>
    <p:extLst>
      <p:ext uri="{BB962C8B-B14F-4D97-AF65-F5344CB8AC3E}">
        <p14:creationId xmlns:p14="http://schemas.microsoft.com/office/powerpoint/2010/main" xmlns="" val="2958396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063E55A-BB39-4D00-BAB0-618B0A6082A1}"/>
              </a:ext>
            </a:extLst>
          </p:cNvPr>
          <p:cNvSpPr/>
          <p:nvPr/>
        </p:nvSpPr>
        <p:spPr>
          <a:xfrm>
            <a:off x="0" y="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xmlns="" id="{D9F39A9A-E08D-44BC-B25F-5C1D871BB54C}"/>
              </a:ext>
            </a:extLst>
          </p:cNvPr>
          <p:cNvSpPr/>
          <p:nvPr/>
        </p:nvSpPr>
        <p:spPr>
          <a:xfrm>
            <a:off x="1462698" y="753203"/>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Bahnschrift SemiBold" panose="020B0502040204020203" pitchFamily="34" charset="0"/>
              </a:rPr>
              <a:t>Summary</a:t>
            </a:r>
            <a:endParaRPr lang="en-MY" sz="3600" b="1" dirty="0">
              <a:latin typeface="Bahnschrift SemiBold" panose="020B0502040204020203" pitchFamily="34" charset="0"/>
            </a:endParaRPr>
          </a:p>
        </p:txBody>
      </p:sp>
      <p:sp>
        <p:nvSpPr>
          <p:cNvPr id="6" name="Hexagon 5">
            <a:extLst>
              <a:ext uri="{FF2B5EF4-FFF2-40B4-BE49-F238E27FC236}">
                <a16:creationId xmlns:a16="http://schemas.microsoft.com/office/drawing/2014/main" xmlns="" id="{DB3495C9-D6C7-4222-9B74-E212587D4338}"/>
              </a:ext>
            </a:extLst>
          </p:cNvPr>
          <p:cNvSpPr/>
          <p:nvPr/>
        </p:nvSpPr>
        <p:spPr>
          <a:xfrm>
            <a:off x="-1" y="80996"/>
            <a:ext cx="2888343" cy="2241025"/>
          </a:xfrm>
          <a:prstGeom prst="hexagon">
            <a:avLst/>
          </a:prstGeom>
          <a:solidFill>
            <a:schemeClr val="bg2">
              <a:lumMod val="90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EMPATHIZE</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7" name="Rectangle 6">
            <a:extLst>
              <a:ext uri="{FF2B5EF4-FFF2-40B4-BE49-F238E27FC236}">
                <a16:creationId xmlns:a16="http://schemas.microsoft.com/office/drawing/2014/main" xmlns="" id="{4B11FBE2-29F6-411B-84F8-E845FF8EDBF5}"/>
              </a:ext>
            </a:extLst>
          </p:cNvPr>
          <p:cNvSpPr/>
          <p:nvPr/>
        </p:nvSpPr>
        <p:spPr>
          <a:xfrm>
            <a:off x="537028" y="2420806"/>
            <a:ext cx="10607551" cy="4226737"/>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buFontTx/>
              <a:buChar char="-"/>
            </a:pPr>
            <a:r>
              <a:rPr lang="en-US" sz="3200" dirty="0">
                <a:latin typeface="Bahnschrift SemiBold" panose="020B0502040204020203" pitchFamily="34" charset="0"/>
              </a:rPr>
              <a:t>User posited that cookies serve as a bridge for third-party (mostly advertisers) to collect our personal data as we browse the internet.</a:t>
            </a:r>
          </a:p>
          <a:p>
            <a:pPr marL="457200" indent="-457200">
              <a:buFontTx/>
              <a:buChar char="-"/>
            </a:pPr>
            <a:r>
              <a:rPr lang="en-US" sz="3200" dirty="0">
                <a:latin typeface="Bahnschrift SemiBold" panose="020B0502040204020203" pitchFamily="34" charset="0"/>
              </a:rPr>
              <a:t>User is concerned with the privacy and security of user’s personal data.</a:t>
            </a:r>
          </a:p>
        </p:txBody>
      </p:sp>
    </p:spTree>
    <p:extLst>
      <p:ext uri="{BB962C8B-B14F-4D97-AF65-F5344CB8AC3E}">
        <p14:creationId xmlns:p14="http://schemas.microsoft.com/office/powerpoint/2010/main" xmlns="" val="180962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47F96C2-9C3E-4E42-8331-3C10585A5548}"/>
              </a:ext>
            </a:extLst>
          </p:cNvPr>
          <p:cNvSpPr/>
          <p:nvPr/>
        </p:nvSpPr>
        <p:spPr>
          <a:xfrm>
            <a:off x="-1" y="-3764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 name="Rectangle 3">
            <a:extLst>
              <a:ext uri="{FF2B5EF4-FFF2-40B4-BE49-F238E27FC236}">
                <a16:creationId xmlns:a16="http://schemas.microsoft.com/office/drawing/2014/main" xmlns="" id="{217BB054-661C-4180-8A2C-F5A0858FCFA9}"/>
              </a:ext>
            </a:extLst>
          </p:cNvPr>
          <p:cNvSpPr/>
          <p:nvPr/>
        </p:nvSpPr>
        <p:spPr>
          <a:xfrm>
            <a:off x="1462698" y="753203"/>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Bahnschrift SemiBold" panose="020B0502040204020203" pitchFamily="34" charset="0"/>
              </a:rPr>
              <a:t>PROBLEM ID</a:t>
            </a:r>
            <a:endParaRPr lang="en-MY" sz="3600" b="1" dirty="0">
              <a:latin typeface="Bahnschrift SemiBold" panose="020B0502040204020203" pitchFamily="34" charset="0"/>
            </a:endParaRPr>
          </a:p>
        </p:txBody>
      </p:sp>
      <p:sp>
        <p:nvSpPr>
          <p:cNvPr id="5" name="Hexagon 4">
            <a:extLst>
              <a:ext uri="{FF2B5EF4-FFF2-40B4-BE49-F238E27FC236}">
                <a16:creationId xmlns:a16="http://schemas.microsoft.com/office/drawing/2014/main" xmlns="" id="{1F0A56CD-8137-4CEF-B6D6-3E8DD894540C}"/>
              </a:ext>
            </a:extLst>
          </p:cNvPr>
          <p:cNvSpPr/>
          <p:nvPr/>
        </p:nvSpPr>
        <p:spPr>
          <a:xfrm>
            <a:off x="-1" y="80996"/>
            <a:ext cx="2888343" cy="2241025"/>
          </a:xfrm>
          <a:prstGeom prst="hexagon">
            <a:avLst/>
          </a:prstGeom>
          <a:solidFill>
            <a:schemeClr val="bg1">
              <a:lumMod val="50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DEFINE</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6" name="Rectangle 5">
            <a:extLst>
              <a:ext uri="{FF2B5EF4-FFF2-40B4-BE49-F238E27FC236}">
                <a16:creationId xmlns:a16="http://schemas.microsoft.com/office/drawing/2014/main" xmlns="" id="{7978FB1C-972B-4381-B87E-CBF3003BD3E2}"/>
              </a:ext>
            </a:extLst>
          </p:cNvPr>
          <p:cNvSpPr/>
          <p:nvPr/>
        </p:nvSpPr>
        <p:spPr>
          <a:xfrm>
            <a:off x="537028" y="2420806"/>
            <a:ext cx="10607551" cy="4226737"/>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buFontTx/>
              <a:buChar char="-"/>
            </a:pPr>
            <a:r>
              <a:rPr lang="en-US" sz="3200" dirty="0">
                <a:latin typeface="Bahnschrift SemiBold" panose="020B0502040204020203" pitchFamily="34" charset="0"/>
              </a:rPr>
              <a:t>The user’s qualms was about how third party (mainly advertisers) extract his personal data without his consent using cookies. </a:t>
            </a:r>
          </a:p>
          <a:p>
            <a:pPr marL="457200" indent="-457200">
              <a:buFontTx/>
              <a:buChar char="-"/>
            </a:pPr>
            <a:r>
              <a:rPr lang="en-US" sz="3200" dirty="0">
                <a:latin typeface="Bahnschrift SemiBold" panose="020B0502040204020203" pitchFamily="34" charset="0"/>
              </a:rPr>
              <a:t>This risks the privacy of the user since he has no way of knowing what kind of data is extracted from him through these cookies.</a:t>
            </a:r>
          </a:p>
          <a:p>
            <a:pPr marL="457200" indent="-457200">
              <a:buFontTx/>
              <a:buChar char="-"/>
            </a:pPr>
            <a:r>
              <a:rPr lang="en-US" sz="3200" dirty="0">
                <a:latin typeface="Bahnschrift SemiBold" panose="020B0502040204020203" pitchFamily="34" charset="0"/>
              </a:rPr>
              <a:t>To summarize. The main problem is not just the cookies, but the </a:t>
            </a:r>
            <a:r>
              <a:rPr lang="en-US" sz="3200" b="1" u="sng" dirty="0">
                <a:latin typeface="Bahnschrift SemiBold" panose="020B0502040204020203" pitchFamily="34" charset="0"/>
              </a:rPr>
              <a:t>privacy and security of personal data</a:t>
            </a:r>
            <a:r>
              <a:rPr lang="en-US" sz="3200" b="1" dirty="0">
                <a:latin typeface="Bahnschrift SemiBold" panose="020B0502040204020203" pitchFamily="34" charset="0"/>
              </a:rPr>
              <a:t>.</a:t>
            </a:r>
          </a:p>
        </p:txBody>
      </p:sp>
    </p:spTree>
    <p:extLst>
      <p:ext uri="{BB962C8B-B14F-4D97-AF65-F5344CB8AC3E}">
        <p14:creationId xmlns:p14="http://schemas.microsoft.com/office/powerpoint/2010/main" xmlns="" val="131065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267A4BA-8C0E-4D71-9B42-282FEB347B8A}"/>
              </a:ext>
            </a:extLst>
          </p:cNvPr>
          <p:cNvSpPr/>
          <p:nvPr/>
        </p:nvSpPr>
        <p:spPr>
          <a:xfrm>
            <a:off x="-1" y="-37640"/>
            <a:ext cx="12192000" cy="6933279"/>
          </a:xfrm>
          <a:prstGeom prst="rect">
            <a:avLst/>
          </a:prstGeom>
          <a:solidFill>
            <a:schemeClr val="tx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Rectangle 4">
            <a:extLst>
              <a:ext uri="{FF2B5EF4-FFF2-40B4-BE49-F238E27FC236}">
                <a16:creationId xmlns:a16="http://schemas.microsoft.com/office/drawing/2014/main" xmlns="" id="{9292219F-046E-4C52-8381-2CAEC4130AD5}"/>
              </a:ext>
            </a:extLst>
          </p:cNvPr>
          <p:cNvSpPr/>
          <p:nvPr/>
        </p:nvSpPr>
        <p:spPr>
          <a:xfrm>
            <a:off x="1462698" y="753203"/>
            <a:ext cx="9681882" cy="914400"/>
          </a:xfrm>
          <a:prstGeom prst="rect">
            <a:avLst/>
          </a:prstGeom>
          <a:pattFill prst="diagBrick">
            <a:fgClr>
              <a:schemeClr val="tx1">
                <a:lumMod val="50000"/>
                <a:lumOff val="50000"/>
              </a:schemeClr>
            </a:fgClr>
            <a:bgClr>
              <a:schemeClr val="tx1">
                <a:lumMod val="95000"/>
                <a:lumOff val="5000"/>
              </a:schemeClr>
            </a:bgClr>
          </a:patt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Bahnschrift SemiBold" panose="020B0502040204020203" pitchFamily="34" charset="0"/>
              </a:rPr>
              <a:t>PROBLEM ANALYSIS</a:t>
            </a:r>
            <a:endParaRPr lang="en-MY" sz="3600" b="1" dirty="0">
              <a:latin typeface="Bahnschrift SemiBold" panose="020B0502040204020203" pitchFamily="34" charset="0"/>
            </a:endParaRPr>
          </a:p>
        </p:txBody>
      </p:sp>
      <p:sp>
        <p:nvSpPr>
          <p:cNvPr id="6" name="Hexagon 5">
            <a:extLst>
              <a:ext uri="{FF2B5EF4-FFF2-40B4-BE49-F238E27FC236}">
                <a16:creationId xmlns:a16="http://schemas.microsoft.com/office/drawing/2014/main" xmlns="" id="{A2BA3AF6-23C5-4CD6-8FD3-A9BCB6237813}"/>
              </a:ext>
            </a:extLst>
          </p:cNvPr>
          <p:cNvSpPr/>
          <p:nvPr/>
        </p:nvSpPr>
        <p:spPr>
          <a:xfrm>
            <a:off x="-1" y="80996"/>
            <a:ext cx="2888343" cy="2241025"/>
          </a:xfrm>
          <a:prstGeom prst="hexagon">
            <a:avLst/>
          </a:prstGeom>
          <a:solidFill>
            <a:schemeClr val="bg1">
              <a:lumMod val="50000"/>
            </a:schemeClr>
          </a:solidFill>
          <a:ln>
            <a:noFill/>
          </a:ln>
          <a:effectLst>
            <a:outerShdw blurRad="50800" dist="38100" dir="13500000" algn="br" rotWithShape="0">
              <a:prstClr val="black">
                <a:alpha val="40000"/>
              </a:prstClr>
            </a:outerShdw>
          </a:effectLst>
          <a:scene3d>
            <a:camera prst="perspectiveRight"/>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sp3d extrusionH="57150">
              <a:bevelT w="69850" h="69850" prst="divot"/>
            </a:sp3d>
          </a:bodyPr>
          <a:lstStyle/>
          <a:p>
            <a:pPr algn="ctr"/>
            <a:endParaRPr lang="en-US" sz="2700" b="1" dirty="0">
              <a:effectLst>
                <a:outerShdw blurRad="50800" dist="38100" dir="10800000" algn="r" rotWithShape="0">
                  <a:prstClr val="black">
                    <a:alpha val="40000"/>
                  </a:prstClr>
                </a:outerShdw>
              </a:effectLst>
              <a:latin typeface="Bahnschrift SemiBold" panose="020B0502040204020203" pitchFamily="34" charset="0"/>
            </a:endParaRPr>
          </a:p>
          <a:p>
            <a:pPr algn="ctr"/>
            <a:r>
              <a:rPr lang="en-US" sz="2700" b="1" dirty="0">
                <a:effectLst>
                  <a:outerShdw blurRad="50800" dist="38100" dir="10800000" algn="r" rotWithShape="0">
                    <a:prstClr val="black">
                      <a:alpha val="40000"/>
                    </a:prstClr>
                  </a:outerShdw>
                </a:effectLst>
                <a:latin typeface="Bahnschrift SemiBold" panose="020B0502040204020203" pitchFamily="34" charset="0"/>
              </a:rPr>
              <a:t>DEFINE</a:t>
            </a:r>
            <a:endParaRPr lang="en-MY" sz="2700" b="1" dirty="0">
              <a:effectLst>
                <a:outerShdw blurRad="50800" dist="38100" dir="10800000" algn="r" rotWithShape="0">
                  <a:prstClr val="black">
                    <a:alpha val="40000"/>
                  </a:prstClr>
                </a:outerShdw>
              </a:effectLst>
              <a:latin typeface="Bahnschrift SemiBold" panose="020B0502040204020203" pitchFamily="34" charset="0"/>
            </a:endParaRPr>
          </a:p>
          <a:p>
            <a:pPr algn="ctr"/>
            <a:endParaRPr lang="en-MY" sz="2700" b="1" dirty="0">
              <a:solidFill>
                <a:schemeClr val="tx1"/>
              </a:solidFill>
              <a:latin typeface="Bahnschrift SemiBold" panose="020B0502040204020203" pitchFamily="34" charset="0"/>
            </a:endParaRPr>
          </a:p>
        </p:txBody>
      </p:sp>
      <p:sp>
        <p:nvSpPr>
          <p:cNvPr id="7" name="Rectangle 6">
            <a:extLst>
              <a:ext uri="{FF2B5EF4-FFF2-40B4-BE49-F238E27FC236}">
                <a16:creationId xmlns:a16="http://schemas.microsoft.com/office/drawing/2014/main" xmlns="" id="{28E7C1AE-FDC3-472B-ADFC-2BA896A50080}"/>
              </a:ext>
            </a:extLst>
          </p:cNvPr>
          <p:cNvSpPr/>
          <p:nvPr/>
        </p:nvSpPr>
        <p:spPr>
          <a:xfrm>
            <a:off x="537029" y="2467882"/>
            <a:ext cx="10607551" cy="4226737"/>
          </a:xfrm>
          <a:prstGeom prst="rect">
            <a:avLst/>
          </a:prstGeom>
          <a:solidFill>
            <a:schemeClr val="bg1">
              <a:alpha val="15000"/>
            </a:schemeClr>
          </a:solidFill>
          <a:ln>
            <a:solidFill>
              <a:schemeClr val="tx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b="1" dirty="0">
                <a:latin typeface="Bahnschrift SemiBold" panose="020B0502040204020203" pitchFamily="34" charset="0"/>
              </a:rPr>
              <a:t>FACTORS THAT MAY COMPROMISE PRIVACY AND SECURITY OF DATABASE:</a:t>
            </a:r>
          </a:p>
          <a:p>
            <a:pPr marL="342900" indent="-342900">
              <a:buFontTx/>
              <a:buChar char="-"/>
            </a:pPr>
            <a:r>
              <a:rPr lang="en-US" sz="2400" b="1" dirty="0">
                <a:latin typeface="Bahnschrift SemiBold" panose="020B0502040204020203" pitchFamily="34" charset="0"/>
              </a:rPr>
              <a:t>Malicious Cookies: </a:t>
            </a:r>
            <a:r>
              <a:rPr lang="en-US" sz="2400" dirty="0"/>
              <a:t>Websites may sell the information collected from cookies to third parties or use it to hack into social networks or other online accounts.</a:t>
            </a:r>
          </a:p>
          <a:p>
            <a:pPr marL="342900" indent="-342900">
              <a:buFontTx/>
              <a:buChar char="-"/>
            </a:pPr>
            <a:r>
              <a:rPr lang="en-US" sz="2400" b="1" dirty="0">
                <a:latin typeface="Bahnschrift SemiBold" panose="020B0502040204020203" pitchFamily="34" charset="0"/>
              </a:rPr>
              <a:t>Data Breach: </a:t>
            </a:r>
            <a:r>
              <a:rPr lang="en-US" sz="2400" dirty="0"/>
              <a:t>If the database information is not well encrypted there are high chances cyber attacker might breach into the database system taking advantage of the poorly encrypted data. </a:t>
            </a:r>
          </a:p>
          <a:p>
            <a:pPr marL="342900" indent="-342900">
              <a:buFontTx/>
              <a:buChar char="-"/>
            </a:pPr>
            <a:r>
              <a:rPr lang="en-US" sz="2400" b="1" dirty="0"/>
              <a:t>Hard-drive stolen from data centers:</a:t>
            </a:r>
            <a:r>
              <a:rPr lang="en-US" sz="2400" dirty="0"/>
              <a:t> Data requires hardware within which it is stored. And hardware can be stolen. Data centers that lack security can easily be infiltrated and had their hard drives stolen.</a:t>
            </a:r>
            <a:endParaRPr lang="en-US" sz="2400" b="1" dirty="0"/>
          </a:p>
        </p:txBody>
      </p:sp>
    </p:spTree>
    <p:extLst>
      <p:ext uri="{BB962C8B-B14F-4D97-AF65-F5344CB8AC3E}">
        <p14:creationId xmlns:p14="http://schemas.microsoft.com/office/powerpoint/2010/main" xmlns="" val="484759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1104</Words>
  <Application>Microsoft Office PowerPoint</Application>
  <PresentationFormat>Custom</PresentationFormat>
  <Paragraphs>133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Design Thinking: Database</vt:lpstr>
      <vt:lpstr>WHAT IS DATABASE</vt:lpstr>
      <vt:lpstr>Common Problems in Database </vt:lpstr>
      <vt:lpstr>WHAT IS DESIGN THINKING</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Thinking: Database</dc:title>
  <dc:creator>nahda laroiba</dc:creator>
  <cp:lastModifiedBy>user</cp:lastModifiedBy>
  <cp:revision>141</cp:revision>
  <dcterms:created xsi:type="dcterms:W3CDTF">2019-11-29T13:07:32Z</dcterms:created>
  <dcterms:modified xsi:type="dcterms:W3CDTF">2019-12-15T12:20:56Z</dcterms:modified>
</cp:coreProperties>
</file>