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24" r:id="rId3"/>
    <p:sldId id="323" r:id="rId4"/>
    <p:sldId id="328" r:id="rId5"/>
    <p:sldId id="326" r:id="rId6"/>
    <p:sldId id="325" r:id="rId7"/>
    <p:sldId id="327" r:id="rId8"/>
    <p:sldId id="333" r:id="rId9"/>
    <p:sldId id="334" r:id="rId10"/>
    <p:sldId id="329" r:id="rId11"/>
    <p:sldId id="330" r:id="rId12"/>
    <p:sldId id="331" r:id="rId13"/>
    <p:sldId id="332" r:id="rId14"/>
    <p:sldId id="335" r:id="rId15"/>
    <p:sldId id="336" r:id="rId16"/>
    <p:sldId id="340" r:id="rId17"/>
    <p:sldId id="338" r:id="rId18"/>
    <p:sldId id="339" r:id="rId19"/>
    <p:sldId id="337" r:id="rId20"/>
    <p:sldId id="341" r:id="rId21"/>
    <p:sldId id="342" r:id="rId22"/>
    <p:sldId id="343" r:id="rId23"/>
    <p:sldId id="25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51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B2AC1-01E8-437F-825A-620D4D03A860}" type="datetimeFigureOut">
              <a:rPr lang="en-US" smtClean="0"/>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8B174-75C4-4F35-B429-D2D984ABA331}" type="slidenum">
              <a:rPr lang="en-US" smtClean="0"/>
              <a:pPr/>
              <a:t>‹#›</a:t>
            </a:fld>
            <a:endParaRPr lang="en-US"/>
          </a:p>
        </p:txBody>
      </p:sp>
    </p:spTree>
    <p:extLst>
      <p:ext uri="{BB962C8B-B14F-4D97-AF65-F5344CB8AC3E}">
        <p14:creationId xmlns:p14="http://schemas.microsoft.com/office/powerpoint/2010/main" xmlns="" val="268574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3</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4</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5</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6</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7</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8</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67926F4-4D1E-4DBB-8004-146B9615DDCB}" type="slidenum">
              <a:rPr lang="en-US">
                <a:latin typeface="Arial" pitchFamily="34" charset="0"/>
              </a:rPr>
              <a:pPr/>
              <a:t>9</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After the CANCER project, the next innovation was the SPICE program.  SPICE stands for Simulation Program with Integrated Circuit Emphasis.  This new acronym was created from the fact that many of the components being placed on the new integrated circuit were becoming smaller than the discrete components themselves.  With this in mind, the SPICE creators wanted to save money by not having to manufacture chips to test the circuits.  The next logical step was to let a computer do the testing for them.</a:t>
            </a:r>
          </a:p>
          <a:p>
            <a:pPr eaLnBrk="1" hangingPunct="1"/>
            <a:r>
              <a:rPr lang="en-US" smtClean="0">
                <a:latin typeface="Arial" pitchFamily="34" charset="0"/>
              </a:rPr>
              <a:t>By not building the physical circuit, the designers can save a lot of time and money.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D779A9C5-1C91-42C6-9B80-104435898424}" type="datetimeFigureOut">
              <a:rPr lang="en-US"/>
              <a:pPr/>
              <a:t>12/14/2011</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5116016-127C-4CEC-8535-3BB3890D6F18}" type="slidenum">
              <a:rPr lang="en-MY"/>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E3823362-605C-43DE-9345-6AAC53CAA1BC}" type="datetimeFigureOut">
              <a:rPr lang="en-US"/>
              <a:pPr/>
              <a:t>12/14/2011</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D06886A-C330-452E-9B82-4DE2D58455E6}" type="slidenum">
              <a:rPr lang="en-MY"/>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8615868A-A85B-435A-A976-58BB57CC13F3}" type="datetimeFigureOut">
              <a:rPr lang="en-US"/>
              <a:pPr/>
              <a:t>12/14/2011</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14E5248-8D0E-4CE2-B010-D1DF409218EA}"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fld id="{F907EE4A-6112-4B9B-8776-622E3DA46579}" type="datetimeFigureOut">
              <a:rPr lang="en-US"/>
              <a:pPr/>
              <a:t>12/14/2011</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EC45238-C0A5-418E-8822-3C1DF0943C80}" type="slidenum">
              <a:rPr lang="en-MY"/>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8E012D-5A74-40E2-AF75-489E4424E871}" type="datetimeFigureOut">
              <a:rPr lang="en-US"/>
              <a:pPr/>
              <a:t>12/14/2011</a:t>
            </a:fld>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D361CAC-4F00-4C82-84C2-57BCFFCA73ED}"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fld id="{8DAB7330-E41D-4A58-B2F6-2522EDF0AC53}" type="datetimeFigureOut">
              <a:rPr lang="en-US"/>
              <a:pPr/>
              <a:t>12/14/2011</a:t>
            </a:fld>
            <a:endParaRPr lang="en-MY"/>
          </a:p>
        </p:txBody>
      </p:sp>
      <p:sp>
        <p:nvSpPr>
          <p:cNvPr id="6" name="Footer Placeholder 4"/>
          <p:cNvSpPr>
            <a:spLocks noGrp="1"/>
          </p:cNvSpPr>
          <p:nvPr>
            <p:ph type="ftr" sz="quarter" idx="11"/>
          </p:nvPr>
        </p:nvSpPr>
        <p:spPr/>
        <p:txBody>
          <a:bodyPr/>
          <a:lstStyle>
            <a:lvl1pPr>
              <a:defRPr/>
            </a:lvl1pPr>
          </a:lstStyle>
          <a:p>
            <a:endParaRPr lang="en-MY"/>
          </a:p>
        </p:txBody>
      </p:sp>
      <p:sp>
        <p:nvSpPr>
          <p:cNvPr id="7" name="Slide Number Placeholder 5"/>
          <p:cNvSpPr>
            <a:spLocks noGrp="1"/>
          </p:cNvSpPr>
          <p:nvPr>
            <p:ph type="sldNum" sz="quarter" idx="12"/>
          </p:nvPr>
        </p:nvSpPr>
        <p:spPr/>
        <p:txBody>
          <a:bodyPr/>
          <a:lstStyle>
            <a:lvl1pPr>
              <a:defRPr/>
            </a:lvl1pPr>
          </a:lstStyle>
          <a:p>
            <a:fld id="{DC136088-CDCC-484E-8871-28427C0B7820}" type="slidenum">
              <a:rPr lang="en-MY"/>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fld id="{34C5716D-9938-4226-B3BB-B94A31B54419}" type="datetimeFigureOut">
              <a:rPr lang="en-US"/>
              <a:pPr/>
              <a:t>12/14/2011</a:t>
            </a:fld>
            <a:endParaRPr lang="en-MY"/>
          </a:p>
        </p:txBody>
      </p:sp>
      <p:sp>
        <p:nvSpPr>
          <p:cNvPr id="8" name="Footer Placeholder 4"/>
          <p:cNvSpPr>
            <a:spLocks noGrp="1"/>
          </p:cNvSpPr>
          <p:nvPr>
            <p:ph type="ftr" sz="quarter" idx="11"/>
          </p:nvPr>
        </p:nvSpPr>
        <p:spPr/>
        <p:txBody>
          <a:bodyPr/>
          <a:lstStyle>
            <a:lvl1pPr>
              <a:defRPr/>
            </a:lvl1pPr>
          </a:lstStyle>
          <a:p>
            <a:endParaRPr lang="en-MY"/>
          </a:p>
        </p:txBody>
      </p:sp>
      <p:sp>
        <p:nvSpPr>
          <p:cNvPr id="9" name="Slide Number Placeholder 5"/>
          <p:cNvSpPr>
            <a:spLocks noGrp="1"/>
          </p:cNvSpPr>
          <p:nvPr>
            <p:ph type="sldNum" sz="quarter" idx="12"/>
          </p:nvPr>
        </p:nvSpPr>
        <p:spPr/>
        <p:txBody>
          <a:bodyPr/>
          <a:lstStyle>
            <a:lvl1pPr>
              <a:defRPr/>
            </a:lvl1pPr>
          </a:lstStyle>
          <a:p>
            <a:fld id="{89311121-1FE6-4F52-9466-176656874E60}" type="slidenum">
              <a:rPr lang="en-MY"/>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fld id="{BEFAF708-ACCE-406E-8D06-6BEC3FCCCF3B}" type="datetimeFigureOut">
              <a:rPr lang="en-US"/>
              <a:pPr/>
              <a:t>12/14/2011</a:t>
            </a:fld>
            <a:endParaRPr lang="en-MY"/>
          </a:p>
        </p:txBody>
      </p:sp>
      <p:sp>
        <p:nvSpPr>
          <p:cNvPr id="4" name="Footer Placeholder 4"/>
          <p:cNvSpPr>
            <a:spLocks noGrp="1"/>
          </p:cNvSpPr>
          <p:nvPr>
            <p:ph type="ftr" sz="quarter" idx="11"/>
          </p:nvPr>
        </p:nvSpPr>
        <p:spPr/>
        <p:txBody>
          <a:bodyPr/>
          <a:lstStyle>
            <a:lvl1pPr>
              <a:defRPr/>
            </a:lvl1pPr>
          </a:lstStyle>
          <a:p>
            <a:endParaRPr lang="en-MY"/>
          </a:p>
        </p:txBody>
      </p:sp>
      <p:sp>
        <p:nvSpPr>
          <p:cNvPr id="5" name="Slide Number Placeholder 5"/>
          <p:cNvSpPr>
            <a:spLocks noGrp="1"/>
          </p:cNvSpPr>
          <p:nvPr>
            <p:ph type="sldNum" sz="quarter" idx="12"/>
          </p:nvPr>
        </p:nvSpPr>
        <p:spPr/>
        <p:txBody>
          <a:bodyPr/>
          <a:lstStyle>
            <a:lvl1pPr>
              <a:defRPr/>
            </a:lvl1pPr>
          </a:lstStyle>
          <a:p>
            <a:fld id="{85801C29-A577-4EB0-9A12-89730D504DB2}" type="slidenum">
              <a:rPr lang="en-MY"/>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E3559B2-BF52-4BE2-B9A1-F884414AF00D}" type="datetimeFigureOut">
              <a:rPr lang="en-US"/>
              <a:pPr/>
              <a:t>12/14/2011</a:t>
            </a:fld>
            <a:endParaRPr lang="en-MY"/>
          </a:p>
        </p:txBody>
      </p:sp>
      <p:sp>
        <p:nvSpPr>
          <p:cNvPr id="3" name="Footer Placeholder 4"/>
          <p:cNvSpPr>
            <a:spLocks noGrp="1"/>
          </p:cNvSpPr>
          <p:nvPr>
            <p:ph type="ftr" sz="quarter" idx="11"/>
          </p:nvPr>
        </p:nvSpPr>
        <p:spPr/>
        <p:txBody>
          <a:bodyPr/>
          <a:lstStyle>
            <a:lvl1pPr>
              <a:defRPr/>
            </a:lvl1pPr>
          </a:lstStyle>
          <a:p>
            <a:endParaRPr lang="en-MY"/>
          </a:p>
        </p:txBody>
      </p:sp>
      <p:sp>
        <p:nvSpPr>
          <p:cNvPr id="4" name="Slide Number Placeholder 5"/>
          <p:cNvSpPr>
            <a:spLocks noGrp="1"/>
          </p:cNvSpPr>
          <p:nvPr>
            <p:ph type="sldNum" sz="quarter" idx="12"/>
          </p:nvPr>
        </p:nvSpPr>
        <p:spPr/>
        <p:txBody>
          <a:bodyPr/>
          <a:lstStyle>
            <a:lvl1pPr>
              <a:defRPr/>
            </a:lvl1pPr>
          </a:lstStyle>
          <a:p>
            <a:fld id="{8571D944-1E7E-468D-9895-F6AE660C6F08}" type="slidenum">
              <a:rPr lang="en-MY"/>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9A09C1-99BE-406C-94BC-3557042F2296}" type="datetimeFigureOut">
              <a:rPr lang="en-US"/>
              <a:pPr/>
              <a:t>12/14/2011</a:t>
            </a:fld>
            <a:endParaRPr lang="en-MY"/>
          </a:p>
        </p:txBody>
      </p:sp>
      <p:sp>
        <p:nvSpPr>
          <p:cNvPr id="6" name="Footer Placeholder 4"/>
          <p:cNvSpPr>
            <a:spLocks noGrp="1"/>
          </p:cNvSpPr>
          <p:nvPr>
            <p:ph type="ftr" sz="quarter" idx="11"/>
          </p:nvPr>
        </p:nvSpPr>
        <p:spPr/>
        <p:txBody>
          <a:bodyPr/>
          <a:lstStyle>
            <a:lvl1pPr>
              <a:defRPr/>
            </a:lvl1pPr>
          </a:lstStyle>
          <a:p>
            <a:endParaRPr lang="en-MY"/>
          </a:p>
        </p:txBody>
      </p:sp>
      <p:sp>
        <p:nvSpPr>
          <p:cNvPr id="7" name="Slide Number Placeholder 5"/>
          <p:cNvSpPr>
            <a:spLocks noGrp="1"/>
          </p:cNvSpPr>
          <p:nvPr>
            <p:ph type="sldNum" sz="quarter" idx="12"/>
          </p:nvPr>
        </p:nvSpPr>
        <p:spPr/>
        <p:txBody>
          <a:bodyPr/>
          <a:lstStyle>
            <a:lvl1pPr>
              <a:defRPr/>
            </a:lvl1pPr>
          </a:lstStyle>
          <a:p>
            <a:fld id="{CE7EAB0A-3836-42B2-90DB-A91DC0FFEC9F}" type="slidenum">
              <a:rPr lang="en-MY"/>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0EE48B-11F9-448B-9A37-8C20772CF265}" type="datetimeFigureOut">
              <a:rPr lang="en-US"/>
              <a:pPr/>
              <a:t>12/14/2011</a:t>
            </a:fld>
            <a:endParaRPr lang="en-MY"/>
          </a:p>
        </p:txBody>
      </p:sp>
      <p:sp>
        <p:nvSpPr>
          <p:cNvPr id="6" name="Footer Placeholder 4"/>
          <p:cNvSpPr>
            <a:spLocks noGrp="1"/>
          </p:cNvSpPr>
          <p:nvPr>
            <p:ph type="ftr" sz="quarter" idx="11"/>
          </p:nvPr>
        </p:nvSpPr>
        <p:spPr/>
        <p:txBody>
          <a:bodyPr/>
          <a:lstStyle>
            <a:lvl1pPr>
              <a:defRPr/>
            </a:lvl1pPr>
          </a:lstStyle>
          <a:p>
            <a:endParaRPr lang="en-MY"/>
          </a:p>
        </p:txBody>
      </p:sp>
      <p:sp>
        <p:nvSpPr>
          <p:cNvPr id="7" name="Slide Number Placeholder 5"/>
          <p:cNvSpPr>
            <a:spLocks noGrp="1"/>
          </p:cNvSpPr>
          <p:nvPr>
            <p:ph type="sldNum" sz="quarter" idx="12"/>
          </p:nvPr>
        </p:nvSpPr>
        <p:spPr/>
        <p:txBody>
          <a:bodyPr/>
          <a:lstStyle>
            <a:lvl1pPr>
              <a:defRPr/>
            </a:lvl1pPr>
          </a:lstStyle>
          <a:p>
            <a:fld id="{A9191A9A-DBC6-4927-9145-0CB2DACA287E}" type="slidenum">
              <a:rPr lang="en-MY"/>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MY"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962EAB77-04D4-4B74-870A-7CF41445E835}" type="datetimeFigureOut">
              <a:rPr lang="en-US"/>
              <a:pPr/>
              <a:t>12/14/2011</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5B4A96B-172F-456E-889C-DEDA571B692F}"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85800" y="3111103"/>
            <a:ext cx="7772400" cy="1470025"/>
          </a:xfrm>
          <a:prstGeom prst="rect">
            <a:avLst/>
          </a:prstGeom>
        </p:spPr>
        <p:txBody>
          <a:bodyPr anchor="ctr">
            <a:normAutofit/>
          </a:bodyPr>
          <a:lstStyle/>
          <a:p>
            <a:pPr algn="ctr"/>
            <a:r>
              <a:rPr lang="en-US" sz="4400" b="1" dirty="0" smtClean="0">
                <a:latin typeface="Calibri" pitchFamily="34" charset="0"/>
              </a:rPr>
              <a:t>MATLAB LABORATORY SESSION</a:t>
            </a:r>
            <a:endParaRPr lang="en-MY" sz="4400" b="1" dirty="0">
              <a:latin typeface="Calibri" pitchFamily="34" charset="0"/>
            </a:endParaRPr>
          </a:p>
        </p:txBody>
      </p:sp>
      <p:sp>
        <p:nvSpPr>
          <p:cNvPr id="3" name="Rectangle 2"/>
          <p:cNvSpPr/>
          <p:nvPr/>
        </p:nvSpPr>
        <p:spPr>
          <a:xfrm>
            <a:off x="570042" y="2132856"/>
            <a:ext cx="8003922" cy="584775"/>
          </a:xfrm>
          <a:prstGeom prst="rect">
            <a:avLst/>
          </a:prstGeom>
        </p:spPr>
        <p:txBody>
          <a:bodyPr wrap="none">
            <a:spAutoFit/>
          </a:bodyPr>
          <a:lstStyle/>
          <a:p>
            <a:pPr algn="ctr"/>
            <a:r>
              <a:rPr lang="en-US" sz="3200" dirty="0" smtClean="0">
                <a:solidFill>
                  <a:schemeClr val="accent1">
                    <a:lumMod val="75000"/>
                  </a:schemeClr>
                </a:solidFill>
                <a:latin typeface="Calibri" pitchFamily="34" charset="0"/>
              </a:rPr>
              <a:t>SEE1012: Introduction to Electrical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MY" dirty="0"/>
          </a:p>
        </p:txBody>
      </p:sp>
      <p:sp>
        <p:nvSpPr>
          <p:cNvPr id="3" name="Content Placeholder 2"/>
          <p:cNvSpPr>
            <a:spLocks noGrp="1"/>
          </p:cNvSpPr>
          <p:nvPr>
            <p:ph idx="1"/>
          </p:nvPr>
        </p:nvSpPr>
        <p:spPr/>
        <p:txBody>
          <a:bodyPr/>
          <a:lstStyle/>
          <a:p>
            <a:r>
              <a:rPr lang="en-US" dirty="0" smtClean="0"/>
              <a:t>MATLAB provides many ways of solving equations</a:t>
            </a:r>
          </a:p>
          <a:p>
            <a:r>
              <a:rPr lang="en-US" dirty="0" smtClean="0"/>
              <a:t>Example</a:t>
            </a:r>
          </a:p>
          <a:p>
            <a:r>
              <a:rPr lang="en-US" dirty="0" smtClean="0"/>
              <a:t>Lets try solving two equations</a:t>
            </a:r>
          </a:p>
          <a:p>
            <a:pPr marL="0" indent="0">
              <a:buNone/>
            </a:pPr>
            <a:r>
              <a:rPr lang="en-US" dirty="0" smtClean="0"/>
              <a:t>y=x</a:t>
            </a:r>
            <a:r>
              <a:rPr lang="en-US" baseline="30000" dirty="0" smtClean="0"/>
              <a:t>2  </a:t>
            </a:r>
            <a:r>
              <a:rPr lang="en-MY" dirty="0" smtClean="0"/>
              <a:t>and y=x+4</a:t>
            </a:r>
          </a:p>
          <a:p>
            <a:pPr marL="0" indent="0">
              <a:buNone/>
            </a:pPr>
            <a:endParaRPr lang="en-US" baseline="30000" dirty="0"/>
          </a:p>
          <a:p>
            <a:r>
              <a:rPr lang="en-US" dirty="0" smtClean="0"/>
              <a:t>Get help on ‘solve’</a:t>
            </a:r>
          </a:p>
          <a:p>
            <a:pPr marL="0" indent="0">
              <a:buNone/>
            </a:pPr>
            <a:r>
              <a:rPr lang="en-US" dirty="0" smtClean="0"/>
              <a:t>&gt;&gt; </a:t>
            </a:r>
            <a:r>
              <a:rPr lang="en-US" i="1" dirty="0" smtClean="0"/>
              <a:t>doc solve</a:t>
            </a:r>
          </a:p>
        </p:txBody>
      </p:sp>
    </p:spTree>
    <p:extLst>
      <p:ext uri="{BB962C8B-B14F-4D97-AF65-F5344CB8AC3E}">
        <p14:creationId xmlns:p14="http://schemas.microsoft.com/office/powerpoint/2010/main" xmlns="" val="3217608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MY" dirty="0"/>
          </a:p>
        </p:txBody>
      </p:sp>
      <p:sp>
        <p:nvSpPr>
          <p:cNvPr id="3" name="Content Placeholder 2"/>
          <p:cNvSpPr>
            <a:spLocks noGrp="1"/>
          </p:cNvSpPr>
          <p:nvPr>
            <p:ph idx="1"/>
          </p:nvPr>
        </p:nvSpPr>
        <p:spPr/>
        <p:txBody>
          <a:bodyPr/>
          <a:lstStyle/>
          <a:p>
            <a:r>
              <a:rPr lang="en-US" dirty="0" smtClean="0"/>
              <a:t>To solve the two equations</a:t>
            </a:r>
          </a:p>
          <a:p>
            <a:pPr marL="0" indent="0">
              <a:buNone/>
            </a:pPr>
            <a:r>
              <a:rPr lang="en-US" dirty="0" smtClean="0"/>
              <a:t>&gt;&gt; </a:t>
            </a:r>
            <a:r>
              <a:rPr lang="en-US" i="1" dirty="0" smtClean="0"/>
              <a:t>S </a:t>
            </a:r>
            <a:r>
              <a:rPr lang="en-US" i="1" dirty="0"/>
              <a:t>= solve('y-x^2',</a:t>
            </a:r>
            <a:r>
              <a:rPr lang="en-US" i="1" dirty="0" smtClean="0"/>
              <a:t>'y-x-4’)</a:t>
            </a:r>
          </a:p>
        </p:txBody>
      </p:sp>
    </p:spTree>
    <p:extLst>
      <p:ext uri="{BB962C8B-B14F-4D97-AF65-F5344CB8AC3E}">
        <p14:creationId xmlns:p14="http://schemas.microsoft.com/office/powerpoint/2010/main" xmlns="" val="3879168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MY" dirty="0"/>
          </a:p>
        </p:txBody>
      </p:sp>
      <p:sp>
        <p:nvSpPr>
          <p:cNvPr id="3" name="Content Placeholder 2"/>
          <p:cNvSpPr>
            <a:spLocks noGrp="1"/>
          </p:cNvSpPr>
          <p:nvPr>
            <p:ph idx="1"/>
          </p:nvPr>
        </p:nvSpPr>
        <p:spPr/>
        <p:txBody>
          <a:bodyPr/>
          <a:lstStyle/>
          <a:p>
            <a:r>
              <a:rPr lang="en-US" dirty="0" smtClean="0"/>
              <a:t>To solve the two equations</a:t>
            </a:r>
          </a:p>
          <a:p>
            <a:pPr marL="0" indent="0">
              <a:buNone/>
            </a:pPr>
            <a:r>
              <a:rPr lang="en-US" dirty="0" smtClean="0"/>
              <a:t>&gt;&gt; s</a:t>
            </a:r>
            <a:r>
              <a:rPr lang="en-US" i="1" dirty="0" smtClean="0"/>
              <a:t> </a:t>
            </a:r>
            <a:r>
              <a:rPr lang="en-US" i="1" dirty="0"/>
              <a:t>= solve('y-x^2',</a:t>
            </a:r>
            <a:r>
              <a:rPr lang="en-US" i="1" dirty="0" smtClean="0"/>
              <a:t>'y-x-4’)</a:t>
            </a:r>
          </a:p>
          <a:p>
            <a:r>
              <a:rPr lang="en-US" dirty="0" smtClean="0"/>
              <a:t>This will flag an error.  Why?</a:t>
            </a:r>
          </a:p>
          <a:p>
            <a:pPr marL="0" indent="0">
              <a:buNone/>
            </a:pPr>
            <a:r>
              <a:rPr lang="en-US" dirty="0"/>
              <a:t>&gt;&gt; </a:t>
            </a:r>
            <a:r>
              <a:rPr lang="en-US" dirty="0" smtClean="0"/>
              <a:t>s</a:t>
            </a:r>
            <a:r>
              <a:rPr lang="en-US" i="1" dirty="0" smtClean="0"/>
              <a:t> </a:t>
            </a:r>
            <a:r>
              <a:rPr lang="en-US" i="1" dirty="0"/>
              <a:t>= solve(</a:t>
            </a:r>
            <a:r>
              <a:rPr lang="en-US" i="1" dirty="0" smtClean="0"/>
              <a:t>'y-x.^</a:t>
            </a:r>
            <a:r>
              <a:rPr lang="en-US" i="1" dirty="0"/>
              <a:t>2','y-x-4</a:t>
            </a:r>
            <a:r>
              <a:rPr lang="en-US" i="1" dirty="0" smtClean="0"/>
              <a:t>’)</a:t>
            </a:r>
          </a:p>
          <a:p>
            <a:pPr marL="0" indent="0">
              <a:buNone/>
            </a:pPr>
            <a:r>
              <a:rPr lang="en-US" i="1" dirty="0" smtClean="0"/>
              <a:t>&gt;&gt; </a:t>
            </a:r>
            <a:r>
              <a:rPr lang="en-US" i="1" dirty="0" err="1" smtClean="0"/>
              <a:t>s.x</a:t>
            </a:r>
            <a:endParaRPr lang="en-US" i="1" dirty="0" smtClean="0"/>
          </a:p>
          <a:p>
            <a:pPr marL="0" indent="0">
              <a:buNone/>
            </a:pPr>
            <a:r>
              <a:rPr lang="en-US" i="1" dirty="0" smtClean="0"/>
              <a:t>&gt;&gt; x=double(</a:t>
            </a:r>
            <a:r>
              <a:rPr lang="en-US" i="1" dirty="0" err="1" smtClean="0"/>
              <a:t>s.x</a:t>
            </a:r>
            <a:r>
              <a:rPr lang="en-US" i="1" dirty="0" smtClean="0"/>
              <a:t>)</a:t>
            </a:r>
          </a:p>
          <a:p>
            <a:pPr marL="0" indent="0">
              <a:buNone/>
            </a:pPr>
            <a:r>
              <a:rPr lang="en-US" i="1" dirty="0" smtClean="0"/>
              <a:t>&gt;&gt; y=double(</a:t>
            </a:r>
            <a:r>
              <a:rPr lang="en-US" i="1" dirty="0" err="1" smtClean="0"/>
              <a:t>s.y</a:t>
            </a:r>
            <a:r>
              <a:rPr lang="en-US" i="1" dirty="0" smtClean="0"/>
              <a:t>)</a:t>
            </a:r>
            <a:endParaRPr lang="en-US" i="1" dirty="0"/>
          </a:p>
          <a:p>
            <a:endParaRPr lang="en-US" dirty="0"/>
          </a:p>
        </p:txBody>
      </p:sp>
    </p:spTree>
    <p:extLst>
      <p:ext uri="{BB962C8B-B14F-4D97-AF65-F5344CB8AC3E}">
        <p14:creationId xmlns:p14="http://schemas.microsoft.com/office/powerpoint/2010/main" xmlns="" val="847122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Equations</a:t>
            </a:r>
            <a:endParaRPr lang="en-MY" dirty="0"/>
          </a:p>
        </p:txBody>
      </p:sp>
      <p:sp>
        <p:nvSpPr>
          <p:cNvPr id="3" name="Content Placeholder 2"/>
          <p:cNvSpPr>
            <a:spLocks noGrp="1"/>
          </p:cNvSpPr>
          <p:nvPr>
            <p:ph idx="1"/>
          </p:nvPr>
        </p:nvSpPr>
        <p:spPr/>
        <p:txBody>
          <a:bodyPr/>
          <a:lstStyle/>
          <a:p>
            <a:r>
              <a:rPr lang="en-US" dirty="0" smtClean="0"/>
              <a:t>Lets see the intersection of the two graphs</a:t>
            </a:r>
          </a:p>
          <a:p>
            <a:pPr marL="0" indent="0">
              <a:buNone/>
            </a:pPr>
            <a:r>
              <a:rPr lang="en-US" i="1" dirty="0"/>
              <a:t>&gt;&gt; x=-2:.</a:t>
            </a:r>
            <a:r>
              <a:rPr lang="en-US" i="1" dirty="0" smtClean="0"/>
              <a:t>1:3</a:t>
            </a:r>
          </a:p>
          <a:p>
            <a:pPr marL="0" indent="0">
              <a:buNone/>
            </a:pPr>
            <a:r>
              <a:rPr lang="en-US" i="1" dirty="0" smtClean="0"/>
              <a:t>&gt;&gt; plot(x,x</a:t>
            </a:r>
            <a:r>
              <a:rPr lang="en-US" i="1" dirty="0"/>
              <a:t>.^2,x,x+4)</a:t>
            </a:r>
          </a:p>
          <a:p>
            <a:endParaRPr lang="en-US" dirty="0"/>
          </a:p>
        </p:txBody>
      </p:sp>
    </p:spTree>
    <p:extLst>
      <p:ext uri="{BB962C8B-B14F-4D97-AF65-F5344CB8AC3E}">
        <p14:creationId xmlns:p14="http://schemas.microsoft.com/office/powerpoint/2010/main" xmlns="" val="726375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ifferentiation</a:t>
            </a:r>
            <a:endParaRPr lang="en-MY" dirty="0"/>
          </a:p>
        </p:txBody>
      </p:sp>
      <p:sp>
        <p:nvSpPr>
          <p:cNvPr id="3" name="Content Placeholder 2"/>
          <p:cNvSpPr>
            <a:spLocks noGrp="1"/>
          </p:cNvSpPr>
          <p:nvPr>
            <p:ph idx="1"/>
          </p:nvPr>
        </p:nvSpPr>
        <p:spPr/>
        <p:txBody>
          <a:bodyPr/>
          <a:lstStyle/>
          <a:p>
            <a:r>
              <a:rPr lang="en-US" dirty="0" smtClean="0"/>
              <a:t>MATLAB is able to differentiate an equation</a:t>
            </a:r>
          </a:p>
          <a:p>
            <a:pPr marL="0" indent="0">
              <a:buNone/>
            </a:pPr>
            <a:r>
              <a:rPr lang="en-US" dirty="0" smtClean="0"/>
              <a:t>Let </a:t>
            </a:r>
            <a:r>
              <a:rPr lang="en-US" i="1" dirty="0" smtClean="0"/>
              <a:t>y=x</a:t>
            </a:r>
            <a:r>
              <a:rPr lang="en-US" i="1" baseline="30000" dirty="0" smtClean="0"/>
              <a:t>4</a:t>
            </a:r>
            <a:r>
              <a:rPr lang="en-US" i="1" dirty="0" smtClean="0"/>
              <a:t>+2x</a:t>
            </a:r>
            <a:r>
              <a:rPr lang="en-US" i="1" baseline="30000" dirty="0" smtClean="0"/>
              <a:t>3</a:t>
            </a:r>
            <a:r>
              <a:rPr lang="en-US" i="1" dirty="0" smtClean="0"/>
              <a:t>+3x</a:t>
            </a:r>
            <a:r>
              <a:rPr lang="en-US" i="1" baseline="30000" dirty="0" smtClean="0"/>
              <a:t>2</a:t>
            </a:r>
            <a:r>
              <a:rPr lang="en-US" i="1" dirty="0" smtClean="0"/>
              <a:t>+4x+5</a:t>
            </a:r>
          </a:p>
          <a:p>
            <a:endParaRPr lang="en-US" dirty="0" smtClean="0"/>
          </a:p>
          <a:p>
            <a:pPr marL="0" indent="0">
              <a:buNone/>
            </a:pPr>
            <a:r>
              <a:rPr lang="en-US" dirty="0" smtClean="0"/>
              <a:t>&gt;&gt; y=[1 2 3 4 5]</a:t>
            </a:r>
          </a:p>
          <a:p>
            <a:pPr marL="0" indent="0">
              <a:buNone/>
            </a:pPr>
            <a:r>
              <a:rPr lang="en-US" dirty="0" smtClean="0"/>
              <a:t>&gt;&gt; diff(y)</a:t>
            </a:r>
            <a:endParaRPr lang="en-MY" dirty="0"/>
          </a:p>
        </p:txBody>
      </p:sp>
    </p:spTree>
    <p:extLst>
      <p:ext uri="{BB962C8B-B14F-4D97-AF65-F5344CB8AC3E}">
        <p14:creationId xmlns:p14="http://schemas.microsoft.com/office/powerpoint/2010/main" xmlns="" val="280796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MY" dirty="0"/>
          </a:p>
        </p:txBody>
      </p:sp>
      <p:sp>
        <p:nvSpPr>
          <p:cNvPr id="3" name="Content Placeholder 2"/>
          <p:cNvSpPr>
            <a:spLocks noGrp="1"/>
          </p:cNvSpPr>
          <p:nvPr>
            <p:ph idx="1"/>
          </p:nvPr>
        </p:nvSpPr>
        <p:spPr/>
        <p:txBody>
          <a:bodyPr/>
          <a:lstStyle/>
          <a:p>
            <a:r>
              <a:rPr lang="en-US" dirty="0" smtClean="0"/>
              <a:t>Function can be created using m-files.</a:t>
            </a:r>
          </a:p>
          <a:p>
            <a:r>
              <a:rPr lang="en-US" dirty="0" smtClean="0"/>
              <a:t>The name of the file must be similar to the name of the function.</a:t>
            </a:r>
          </a:p>
          <a:p>
            <a:endParaRPr lang="en-US" dirty="0"/>
          </a:p>
          <a:p>
            <a:r>
              <a:rPr lang="en-US" dirty="0" smtClean="0"/>
              <a:t>Create a new file</a:t>
            </a:r>
          </a:p>
          <a:p>
            <a:r>
              <a:rPr lang="en-US" dirty="0" smtClean="0"/>
              <a:t>Save the file as </a:t>
            </a:r>
            <a:r>
              <a:rPr lang="en-US" i="1" dirty="0" err="1" smtClean="0"/>
              <a:t>not_a_function.m</a:t>
            </a:r>
            <a:r>
              <a:rPr lang="en-US" dirty="0" smtClean="0"/>
              <a:t> in MATLAB subdirectory</a:t>
            </a:r>
            <a:endParaRPr lang="en-MY" dirty="0"/>
          </a:p>
        </p:txBody>
      </p:sp>
    </p:spTree>
    <p:extLst>
      <p:ext uri="{BB962C8B-B14F-4D97-AF65-F5344CB8AC3E}">
        <p14:creationId xmlns:p14="http://schemas.microsoft.com/office/powerpoint/2010/main" xmlns="" val="2863735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4525963"/>
          </a:xfrm>
        </p:spPr>
        <p:txBody>
          <a:bodyPr/>
          <a:lstStyle/>
          <a:p>
            <a:pPr marL="0" indent="0">
              <a:buNone/>
            </a:pPr>
            <a:r>
              <a:rPr lang="en-US" dirty="0" smtClean="0"/>
              <a:t>Content of </a:t>
            </a:r>
            <a:r>
              <a:rPr lang="en-US" dirty="0" err="1" smtClean="0"/>
              <a:t>not_a_function.m</a:t>
            </a:r>
            <a:r>
              <a:rPr lang="en-US" dirty="0" smtClean="0"/>
              <a:t> file</a:t>
            </a:r>
            <a:endParaRPr lang="en-MY" dirty="0" smtClean="0"/>
          </a:p>
          <a:p>
            <a:pPr marL="0" indent="0">
              <a:buNone/>
            </a:pPr>
            <a:r>
              <a:rPr lang="en-MY" dirty="0" smtClean="0"/>
              <a:t>subplot(2,2,1</a:t>
            </a:r>
            <a:r>
              <a:rPr lang="en-MY" dirty="0"/>
              <a:t>)</a:t>
            </a:r>
          </a:p>
          <a:p>
            <a:pPr marL="0" indent="0">
              <a:buNone/>
            </a:pPr>
            <a:r>
              <a:rPr lang="en-MY" dirty="0" smtClean="0"/>
              <a:t>plot(</a:t>
            </a:r>
            <a:r>
              <a:rPr lang="en-MY" dirty="0" err="1" smtClean="0"/>
              <a:t>x,sin</a:t>
            </a:r>
            <a:r>
              <a:rPr lang="en-MY" dirty="0" smtClean="0"/>
              <a:t>(x</a:t>
            </a:r>
            <a:r>
              <a:rPr lang="en-MY" dirty="0" smtClean="0"/>
              <a:t>))</a:t>
            </a:r>
          </a:p>
          <a:p>
            <a:pPr marL="0" indent="0">
              <a:buNone/>
            </a:pPr>
            <a:r>
              <a:rPr lang="en-MY" dirty="0" smtClean="0"/>
              <a:t>subplot(2,2,2)</a:t>
            </a:r>
          </a:p>
          <a:p>
            <a:pPr marL="0" indent="0">
              <a:buNone/>
            </a:pPr>
            <a:r>
              <a:rPr lang="en-MY" dirty="0" smtClean="0"/>
              <a:t>plot(</a:t>
            </a:r>
            <a:r>
              <a:rPr lang="en-MY" dirty="0" err="1" smtClean="0"/>
              <a:t>x,sin</a:t>
            </a:r>
            <a:r>
              <a:rPr lang="en-MY" dirty="0" smtClean="0"/>
              <a:t>(</a:t>
            </a:r>
            <a:r>
              <a:rPr lang="en-MY" dirty="0" err="1" smtClean="0"/>
              <a:t>x+pi</a:t>
            </a:r>
            <a:r>
              <a:rPr lang="en-MY" dirty="0" smtClean="0"/>
              <a:t>/2))</a:t>
            </a:r>
          </a:p>
          <a:p>
            <a:pPr marL="0" indent="0">
              <a:buNone/>
            </a:pPr>
            <a:r>
              <a:rPr lang="en-MY" dirty="0" smtClean="0"/>
              <a:t>subplot(2,2,3)</a:t>
            </a:r>
          </a:p>
          <a:p>
            <a:pPr marL="0" indent="0">
              <a:buNone/>
            </a:pPr>
            <a:r>
              <a:rPr lang="en-MY" dirty="0" smtClean="0"/>
              <a:t>plot(</a:t>
            </a:r>
            <a:r>
              <a:rPr lang="en-MY" dirty="0" err="1" smtClean="0"/>
              <a:t>x,cos</a:t>
            </a:r>
            <a:r>
              <a:rPr lang="en-MY" dirty="0" smtClean="0"/>
              <a:t>(x))</a:t>
            </a:r>
          </a:p>
          <a:p>
            <a:pPr marL="0" indent="0">
              <a:buNone/>
            </a:pPr>
            <a:r>
              <a:rPr lang="en-MY" dirty="0" smtClean="0"/>
              <a:t>subplot(2,2,4)</a:t>
            </a:r>
          </a:p>
          <a:p>
            <a:pPr marL="0" indent="0">
              <a:buNone/>
            </a:pPr>
            <a:r>
              <a:rPr lang="en-MY" dirty="0" smtClean="0"/>
              <a:t>plot(</a:t>
            </a:r>
            <a:r>
              <a:rPr lang="en-MY" dirty="0" err="1" smtClean="0"/>
              <a:t>x,cos</a:t>
            </a:r>
            <a:r>
              <a:rPr lang="en-MY" dirty="0" smtClean="0"/>
              <a:t>(</a:t>
            </a:r>
            <a:r>
              <a:rPr lang="en-MY" dirty="0" err="1" smtClean="0"/>
              <a:t>x+pi</a:t>
            </a:r>
            <a:r>
              <a:rPr lang="en-MY" dirty="0" smtClean="0"/>
              <a:t>/2</a:t>
            </a:r>
            <a:r>
              <a:rPr lang="en-MY" dirty="0"/>
              <a:t>))</a:t>
            </a:r>
          </a:p>
        </p:txBody>
      </p:sp>
    </p:spTree>
    <p:extLst>
      <p:ext uri="{BB962C8B-B14F-4D97-AF65-F5344CB8AC3E}">
        <p14:creationId xmlns:p14="http://schemas.microsoft.com/office/powerpoint/2010/main" xmlns="" val="322625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MY" dirty="0"/>
          </a:p>
        </p:txBody>
      </p:sp>
      <p:sp>
        <p:nvSpPr>
          <p:cNvPr id="3" name="Content Placeholder 2"/>
          <p:cNvSpPr>
            <a:spLocks noGrp="1"/>
          </p:cNvSpPr>
          <p:nvPr>
            <p:ph idx="1"/>
          </p:nvPr>
        </p:nvSpPr>
        <p:spPr/>
        <p:txBody>
          <a:bodyPr/>
          <a:lstStyle/>
          <a:p>
            <a:r>
              <a:rPr lang="en-US" dirty="0" smtClean="0"/>
              <a:t>From the MATLAB workspace type :</a:t>
            </a:r>
          </a:p>
          <a:p>
            <a:pPr marL="0" indent="0">
              <a:buNone/>
            </a:pPr>
            <a:r>
              <a:rPr lang="en-US" dirty="0"/>
              <a:t>&gt;&gt; </a:t>
            </a:r>
            <a:r>
              <a:rPr lang="en-US" i="1" dirty="0" smtClean="0"/>
              <a:t>x=0:pi/50:4*pi;</a:t>
            </a:r>
          </a:p>
          <a:p>
            <a:pPr marL="0" indent="0">
              <a:buNone/>
            </a:pPr>
            <a:r>
              <a:rPr lang="en-US" dirty="0" smtClean="0"/>
              <a:t>&gt;&gt;</a:t>
            </a:r>
            <a:r>
              <a:rPr lang="en-US" i="1" dirty="0" smtClean="0"/>
              <a:t> </a:t>
            </a:r>
            <a:r>
              <a:rPr lang="en-US" i="1" dirty="0" err="1" smtClean="0"/>
              <a:t>not_a_function</a:t>
            </a:r>
            <a:endParaRPr lang="en-MY" i="1" dirty="0"/>
          </a:p>
        </p:txBody>
      </p:sp>
    </p:spTree>
    <p:extLst>
      <p:ext uri="{BB962C8B-B14F-4D97-AF65-F5344CB8AC3E}">
        <p14:creationId xmlns:p14="http://schemas.microsoft.com/office/powerpoint/2010/main" xmlns="" val="2808795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MY" dirty="0"/>
          </a:p>
        </p:txBody>
      </p:sp>
      <p:sp>
        <p:nvSpPr>
          <p:cNvPr id="3" name="Content Placeholder 2"/>
          <p:cNvSpPr>
            <a:spLocks noGrp="1"/>
          </p:cNvSpPr>
          <p:nvPr>
            <p:ph idx="1"/>
          </p:nvPr>
        </p:nvSpPr>
        <p:spPr/>
        <p:txBody>
          <a:bodyPr/>
          <a:lstStyle/>
          <a:p>
            <a:r>
              <a:rPr lang="en-US" dirty="0" smtClean="0"/>
              <a:t>A function can be created by naming a file similar to the name of the function.</a:t>
            </a:r>
          </a:p>
          <a:p>
            <a:endParaRPr lang="en-US" dirty="0"/>
          </a:p>
          <a:p>
            <a:pPr marL="0" indent="0">
              <a:buNone/>
            </a:pPr>
            <a:r>
              <a:rPr lang="en-US" b="1" dirty="0" smtClean="0"/>
              <a:t>Example</a:t>
            </a:r>
          </a:p>
          <a:p>
            <a:r>
              <a:rPr lang="en-US" dirty="0" smtClean="0"/>
              <a:t>To create a function, open </a:t>
            </a:r>
            <a:r>
              <a:rPr lang="en-US" dirty="0" err="1" smtClean="0"/>
              <a:t>not_a_function.m</a:t>
            </a:r>
            <a:r>
              <a:rPr lang="en-US" dirty="0" smtClean="0"/>
              <a:t> </a:t>
            </a:r>
          </a:p>
          <a:p>
            <a:r>
              <a:rPr lang="en-US" dirty="0" smtClean="0"/>
              <a:t>Save the file as </a:t>
            </a:r>
            <a:r>
              <a:rPr lang="en-US" i="1" dirty="0" err="1" smtClean="0"/>
              <a:t>myfunction.m</a:t>
            </a:r>
            <a:r>
              <a:rPr lang="en-US" dirty="0" smtClean="0"/>
              <a:t> in MATLAB subdirectory</a:t>
            </a:r>
            <a:endParaRPr lang="en-MY" dirty="0"/>
          </a:p>
        </p:txBody>
      </p:sp>
    </p:spTree>
    <p:extLst>
      <p:ext uri="{BB962C8B-B14F-4D97-AF65-F5344CB8AC3E}">
        <p14:creationId xmlns:p14="http://schemas.microsoft.com/office/powerpoint/2010/main" xmlns="" val="1101327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4525963"/>
          </a:xfrm>
        </p:spPr>
        <p:txBody>
          <a:bodyPr/>
          <a:lstStyle/>
          <a:p>
            <a:pPr marL="0" indent="0">
              <a:buNone/>
            </a:pPr>
            <a:r>
              <a:rPr lang="en-US" dirty="0" smtClean="0"/>
              <a:t>Content of </a:t>
            </a:r>
            <a:r>
              <a:rPr lang="en-US" dirty="0" err="1" smtClean="0"/>
              <a:t>myfunction.m</a:t>
            </a:r>
            <a:r>
              <a:rPr lang="en-US" dirty="0" smtClean="0"/>
              <a:t> file</a:t>
            </a:r>
            <a:endParaRPr lang="en-MY" dirty="0" smtClean="0"/>
          </a:p>
          <a:p>
            <a:pPr marL="0" indent="0">
              <a:buNone/>
            </a:pPr>
            <a:r>
              <a:rPr lang="en-MY" dirty="0" smtClean="0"/>
              <a:t>function </a:t>
            </a:r>
            <a:r>
              <a:rPr lang="en-MY" dirty="0" err="1" smtClean="0"/>
              <a:t>myfunction</a:t>
            </a:r>
            <a:r>
              <a:rPr lang="en-MY" dirty="0" smtClean="0"/>
              <a:t>(x</a:t>
            </a:r>
            <a:r>
              <a:rPr lang="en-MY" dirty="0" smtClean="0"/>
              <a:t>)</a:t>
            </a:r>
          </a:p>
          <a:p>
            <a:pPr marL="0" indent="0">
              <a:buNone/>
            </a:pPr>
            <a:r>
              <a:rPr lang="en-MY" dirty="0" smtClean="0"/>
              <a:t>% This is my first function in MATLAB</a:t>
            </a:r>
          </a:p>
          <a:p>
            <a:pPr marL="0" indent="0">
              <a:buNone/>
            </a:pPr>
            <a:r>
              <a:rPr lang="en-MY" dirty="0" smtClean="0"/>
              <a:t>% I hope I will use it a lot later</a:t>
            </a:r>
          </a:p>
          <a:p>
            <a:pPr marL="0" indent="0">
              <a:buNone/>
            </a:pPr>
            <a:r>
              <a:rPr lang="en-MY" dirty="0" smtClean="0"/>
              <a:t>%</a:t>
            </a:r>
          </a:p>
          <a:p>
            <a:pPr marL="0" indent="0">
              <a:buNone/>
            </a:pPr>
            <a:r>
              <a:rPr lang="en-MY" dirty="0" smtClean="0"/>
              <a:t>% See you then</a:t>
            </a:r>
            <a:endParaRPr lang="en-MY" dirty="0" smtClean="0"/>
          </a:p>
          <a:p>
            <a:pPr marL="0" indent="0">
              <a:buNone/>
            </a:pPr>
            <a:r>
              <a:rPr lang="en-MY" dirty="0" smtClean="0"/>
              <a:t>subplot(2,2,1</a:t>
            </a:r>
            <a:r>
              <a:rPr lang="en-MY" dirty="0"/>
              <a:t>)</a:t>
            </a:r>
          </a:p>
          <a:p>
            <a:pPr marL="0" indent="0">
              <a:buNone/>
            </a:pPr>
            <a:r>
              <a:rPr lang="en-MY" dirty="0" smtClean="0"/>
              <a:t>…</a:t>
            </a:r>
          </a:p>
          <a:p>
            <a:pPr marL="0" indent="0">
              <a:buNone/>
            </a:pPr>
            <a:r>
              <a:rPr lang="en-US" dirty="0" smtClean="0"/>
              <a:t>…</a:t>
            </a:r>
            <a:endParaRPr lang="en-MY" dirty="0" smtClean="0"/>
          </a:p>
          <a:p>
            <a:pPr marL="0" indent="0">
              <a:buNone/>
            </a:pPr>
            <a:r>
              <a:rPr lang="en-MY" dirty="0" smtClean="0"/>
              <a:t>plot(</a:t>
            </a:r>
            <a:r>
              <a:rPr lang="en-MY" dirty="0" err="1" smtClean="0"/>
              <a:t>x,cos</a:t>
            </a:r>
            <a:r>
              <a:rPr lang="en-MY" dirty="0" smtClean="0"/>
              <a:t>(</a:t>
            </a:r>
            <a:r>
              <a:rPr lang="en-MY" dirty="0" err="1" smtClean="0"/>
              <a:t>x+pi</a:t>
            </a:r>
            <a:r>
              <a:rPr lang="en-MY" dirty="0" smtClean="0"/>
              <a:t>/2</a:t>
            </a:r>
            <a:r>
              <a:rPr lang="en-MY" dirty="0"/>
              <a:t>))</a:t>
            </a:r>
          </a:p>
        </p:txBody>
      </p:sp>
    </p:spTree>
    <p:extLst>
      <p:ext uri="{BB962C8B-B14F-4D97-AF65-F5344CB8AC3E}">
        <p14:creationId xmlns:p14="http://schemas.microsoft.com/office/powerpoint/2010/main" xmlns="" val="706188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MY" dirty="0"/>
          </a:p>
        </p:txBody>
      </p:sp>
      <p:sp>
        <p:nvSpPr>
          <p:cNvPr id="3" name="Content Placeholder 2"/>
          <p:cNvSpPr>
            <a:spLocks noGrp="1"/>
          </p:cNvSpPr>
          <p:nvPr>
            <p:ph idx="1"/>
          </p:nvPr>
        </p:nvSpPr>
        <p:spPr>
          <a:xfrm>
            <a:off x="457200" y="1268760"/>
            <a:ext cx="8229600" cy="4525963"/>
          </a:xfrm>
        </p:spPr>
        <p:txBody>
          <a:bodyPr/>
          <a:lstStyle/>
          <a:p>
            <a:r>
              <a:rPr lang="en-US" dirty="0" smtClean="0"/>
              <a:t>To access MATLAB help or documentation</a:t>
            </a:r>
          </a:p>
          <a:p>
            <a:pPr marL="0" indent="0">
              <a:buNone/>
            </a:pPr>
            <a:r>
              <a:rPr lang="en-US" dirty="0" smtClean="0"/>
              <a:t>&gt;&gt; help</a:t>
            </a:r>
          </a:p>
          <a:p>
            <a:r>
              <a:rPr lang="en-US" dirty="0" smtClean="0"/>
              <a:t>Or</a:t>
            </a:r>
          </a:p>
          <a:p>
            <a:pPr marL="0" indent="0">
              <a:buNone/>
            </a:pPr>
            <a:r>
              <a:rPr lang="en-US" dirty="0" smtClean="0"/>
              <a:t>&gt;&gt; doc</a:t>
            </a:r>
          </a:p>
          <a:p>
            <a:endParaRPr lang="en-US" dirty="0"/>
          </a:p>
          <a:p>
            <a:r>
              <a:rPr lang="en-US" dirty="0" smtClean="0"/>
              <a:t>To access help on specific topic e.g. sin(x)</a:t>
            </a:r>
          </a:p>
          <a:p>
            <a:pPr marL="0" indent="0">
              <a:buNone/>
            </a:pPr>
            <a:r>
              <a:rPr lang="en-US" dirty="0" smtClean="0"/>
              <a:t>&gt;&gt; help sin</a:t>
            </a:r>
          </a:p>
          <a:p>
            <a:r>
              <a:rPr lang="en-US" dirty="0" smtClean="0"/>
              <a:t>Or </a:t>
            </a:r>
          </a:p>
          <a:p>
            <a:pPr marL="0" indent="0">
              <a:buNone/>
            </a:pPr>
            <a:r>
              <a:rPr lang="en-US" dirty="0" smtClean="0"/>
              <a:t>&gt;&gt; doc sin</a:t>
            </a:r>
            <a:endParaRPr lang="en-MY" dirty="0"/>
          </a:p>
        </p:txBody>
      </p:sp>
    </p:spTree>
    <p:extLst>
      <p:ext uri="{BB962C8B-B14F-4D97-AF65-F5344CB8AC3E}">
        <p14:creationId xmlns:p14="http://schemas.microsoft.com/office/powerpoint/2010/main" xmlns="" val="284302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MY" dirty="0"/>
          </a:p>
        </p:txBody>
      </p:sp>
      <p:sp>
        <p:nvSpPr>
          <p:cNvPr id="3" name="Content Placeholder 2"/>
          <p:cNvSpPr>
            <a:spLocks noGrp="1"/>
          </p:cNvSpPr>
          <p:nvPr>
            <p:ph idx="1"/>
          </p:nvPr>
        </p:nvSpPr>
        <p:spPr/>
        <p:txBody>
          <a:bodyPr/>
          <a:lstStyle/>
          <a:p>
            <a:r>
              <a:rPr lang="en-US" dirty="0" smtClean="0"/>
              <a:t>From the MATLAB workspace type :</a:t>
            </a:r>
          </a:p>
          <a:p>
            <a:pPr marL="0" indent="0">
              <a:buNone/>
            </a:pPr>
            <a:r>
              <a:rPr lang="en-US" dirty="0"/>
              <a:t>&gt;&gt; </a:t>
            </a:r>
            <a:r>
              <a:rPr lang="en-US" dirty="0" smtClean="0"/>
              <a:t>clear x</a:t>
            </a:r>
          </a:p>
          <a:p>
            <a:pPr marL="0" indent="0">
              <a:buNone/>
            </a:pPr>
            <a:r>
              <a:rPr lang="en-US" i="1" dirty="0" smtClean="0"/>
              <a:t>&gt;&gt; x=0:pi/50:4*pi;</a:t>
            </a:r>
          </a:p>
          <a:p>
            <a:pPr marL="0" indent="0">
              <a:buNone/>
            </a:pPr>
            <a:r>
              <a:rPr lang="en-US" dirty="0" smtClean="0"/>
              <a:t>&gt;&gt;</a:t>
            </a:r>
            <a:r>
              <a:rPr lang="en-US" i="1" dirty="0" smtClean="0"/>
              <a:t> </a:t>
            </a:r>
            <a:r>
              <a:rPr lang="en-US" i="1" dirty="0" err="1" smtClean="0"/>
              <a:t>myfunction</a:t>
            </a:r>
            <a:r>
              <a:rPr lang="en-US" i="1" dirty="0" smtClean="0"/>
              <a:t>(x)</a:t>
            </a:r>
            <a:endParaRPr lang="en-MY" i="1" dirty="0"/>
          </a:p>
        </p:txBody>
      </p:sp>
    </p:spTree>
    <p:extLst>
      <p:ext uri="{BB962C8B-B14F-4D97-AF65-F5344CB8AC3E}">
        <p14:creationId xmlns:p14="http://schemas.microsoft.com/office/powerpoint/2010/main" xmlns="" val="787500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Toolbox</a:t>
            </a:r>
            <a:endParaRPr lang="en-MY" dirty="0"/>
          </a:p>
        </p:txBody>
      </p:sp>
      <p:sp>
        <p:nvSpPr>
          <p:cNvPr id="3" name="Content Placeholder 2"/>
          <p:cNvSpPr>
            <a:spLocks noGrp="1"/>
          </p:cNvSpPr>
          <p:nvPr>
            <p:ph idx="1"/>
          </p:nvPr>
        </p:nvSpPr>
        <p:spPr/>
        <p:txBody>
          <a:bodyPr/>
          <a:lstStyle/>
          <a:p>
            <a:r>
              <a:rPr lang="en-US" dirty="0" smtClean="0"/>
              <a:t>To use symbolic toolbox, type</a:t>
            </a:r>
          </a:p>
          <a:p>
            <a:pPr marL="0" indent="0">
              <a:buNone/>
            </a:pPr>
            <a:r>
              <a:rPr lang="en-US" dirty="0" smtClean="0"/>
              <a:t>&gt;&gt; help </a:t>
            </a:r>
            <a:r>
              <a:rPr lang="en-US" dirty="0" err="1" smtClean="0"/>
              <a:t>syms</a:t>
            </a:r>
            <a:endParaRPr lang="en-US" dirty="0" smtClean="0"/>
          </a:p>
          <a:p>
            <a:pPr marL="0" indent="0">
              <a:buNone/>
            </a:pPr>
            <a:endParaRPr lang="en-US" dirty="0"/>
          </a:p>
          <a:p>
            <a:pPr marL="0" indent="0">
              <a:buNone/>
            </a:pPr>
            <a:r>
              <a:rPr lang="en-US" dirty="0" smtClean="0"/>
              <a:t>To declare s as a variable</a:t>
            </a:r>
          </a:p>
          <a:p>
            <a:pPr marL="0" indent="0">
              <a:buNone/>
            </a:pPr>
            <a:r>
              <a:rPr lang="en-US" dirty="0" smtClean="0"/>
              <a:t>&gt;&gt; </a:t>
            </a:r>
            <a:r>
              <a:rPr lang="en-US" dirty="0" err="1" smtClean="0"/>
              <a:t>syms</a:t>
            </a:r>
            <a:r>
              <a:rPr lang="en-US" dirty="0" smtClean="0"/>
              <a:t> s</a:t>
            </a:r>
          </a:p>
          <a:p>
            <a:pPr marL="0" indent="0">
              <a:buNone/>
            </a:pPr>
            <a:endParaRPr lang="en-US" dirty="0"/>
          </a:p>
          <a:p>
            <a:pPr marL="0" indent="0">
              <a:buNone/>
            </a:pPr>
            <a:endParaRPr lang="en-MY" dirty="0"/>
          </a:p>
        </p:txBody>
      </p:sp>
    </p:spTree>
    <p:extLst>
      <p:ext uri="{BB962C8B-B14F-4D97-AF65-F5344CB8AC3E}">
        <p14:creationId xmlns:p14="http://schemas.microsoft.com/office/powerpoint/2010/main" xmlns="" val="329666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Toolbox</a:t>
            </a:r>
            <a:endParaRPr lang="en-MY" dirty="0"/>
          </a:p>
        </p:txBody>
      </p:sp>
      <p:sp>
        <p:nvSpPr>
          <p:cNvPr id="3" name="Content Placeholder 2"/>
          <p:cNvSpPr>
            <a:spLocks noGrp="1"/>
          </p:cNvSpPr>
          <p:nvPr>
            <p:ph idx="1"/>
          </p:nvPr>
        </p:nvSpPr>
        <p:spPr/>
        <p:txBody>
          <a:bodyPr/>
          <a:lstStyle/>
          <a:p>
            <a:r>
              <a:rPr lang="en-US" dirty="0" smtClean="0"/>
              <a:t>To differentiate a function in s</a:t>
            </a:r>
          </a:p>
          <a:p>
            <a:pPr marL="0" indent="0">
              <a:buNone/>
            </a:pPr>
            <a:r>
              <a:rPr lang="en-US" dirty="0" smtClean="0"/>
              <a:t>&gt;&gt; d=diff(3*s^2+4*s+5)</a:t>
            </a:r>
            <a:endParaRPr lang="en-US" dirty="0"/>
          </a:p>
          <a:p>
            <a:endParaRPr lang="en-US" dirty="0" smtClean="0"/>
          </a:p>
          <a:p>
            <a:r>
              <a:rPr lang="en-US" dirty="0" smtClean="0"/>
              <a:t>To integrate a function in s</a:t>
            </a:r>
          </a:p>
          <a:p>
            <a:pPr marL="0" indent="0">
              <a:buNone/>
            </a:pPr>
            <a:r>
              <a:rPr lang="en-US" dirty="0" smtClean="0"/>
              <a:t>&gt;&gt; </a:t>
            </a:r>
            <a:r>
              <a:rPr lang="en-US" dirty="0" err="1" smtClean="0"/>
              <a:t>i</a:t>
            </a:r>
            <a:r>
              <a:rPr lang="en-US" dirty="0" smtClean="0"/>
              <a:t>=</a:t>
            </a:r>
            <a:r>
              <a:rPr lang="en-US" dirty="0" err="1" smtClean="0"/>
              <a:t>int</a:t>
            </a:r>
            <a:r>
              <a:rPr lang="en-US" smtClean="0"/>
              <a:t>(d)</a:t>
            </a:r>
            <a:endParaRPr lang="en-US" dirty="0" smtClean="0"/>
          </a:p>
          <a:p>
            <a:pPr marL="0" indent="0">
              <a:buNone/>
            </a:pPr>
            <a:endParaRPr lang="en-US" dirty="0"/>
          </a:p>
          <a:p>
            <a:pPr marL="0" indent="0">
              <a:buNone/>
            </a:pPr>
            <a:endParaRPr lang="en-MY" dirty="0"/>
          </a:p>
        </p:txBody>
      </p:sp>
    </p:spTree>
    <p:extLst>
      <p:ext uri="{BB962C8B-B14F-4D97-AF65-F5344CB8AC3E}">
        <p14:creationId xmlns:p14="http://schemas.microsoft.com/office/powerpoint/2010/main" xmlns="" val="3878011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5696" y="3068960"/>
            <a:ext cx="5544616" cy="769441"/>
          </a:xfrm>
          <a:prstGeom prst="rect">
            <a:avLst/>
          </a:prstGeom>
          <a:noFill/>
        </p:spPr>
        <p:txBody>
          <a:bodyPr wrap="square" rtlCol="0">
            <a:spAutoFit/>
          </a:bodyPr>
          <a:lstStyle/>
          <a:p>
            <a:pPr algn="ctr"/>
            <a:r>
              <a:rPr lang="en-US" sz="4400" dirty="0" smtClean="0"/>
              <a:t>THE END</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MATLAB provides a number of plots</a:t>
            </a:r>
          </a:p>
          <a:p>
            <a:pPr lvl="2" eaLnBrk="1" hangingPunct="1"/>
            <a:r>
              <a:rPr lang="en-US" sz="3200" dirty="0" smtClean="0"/>
              <a:t>Getting help on plot </a:t>
            </a:r>
          </a:p>
          <a:p>
            <a:pPr marL="914400" lvl="2" indent="0" eaLnBrk="1" hangingPunct="1">
              <a:buNone/>
            </a:pPr>
            <a:r>
              <a:rPr lang="en-US" sz="3200" dirty="0" smtClean="0"/>
              <a:t>&gt;&gt; doc plot</a:t>
            </a:r>
          </a:p>
          <a:p>
            <a:pPr marL="914400" lvl="2" indent="0" eaLnBrk="1" hangingPunct="1">
              <a:buNone/>
            </a:pPr>
            <a:r>
              <a:rPr lang="en-US" sz="3200" dirty="0" smtClean="0"/>
              <a:t>&gt;&gt; doc subplot</a:t>
            </a:r>
          </a:p>
          <a:p>
            <a:pPr marL="914400" lvl="2" indent="0" eaLnBrk="1" hangingPunct="1">
              <a:buNone/>
            </a:pPr>
            <a:r>
              <a:rPr lang="en-US" sz="3200" dirty="0" smtClean="0"/>
              <a:t>&gt;&gt; doc plot3</a:t>
            </a:r>
          </a:p>
          <a:p>
            <a:pPr marL="914400" lvl="2" indent="0" eaLnBrk="1" hangingPunct="1">
              <a:buNone/>
            </a:pPr>
            <a:r>
              <a:rPr lang="en-US" sz="3200" dirty="0" smtClean="0"/>
              <a:t>&gt;&gt; doc pie</a:t>
            </a:r>
          </a:p>
          <a:p>
            <a:pPr marL="914400" lvl="2" indent="0" eaLnBrk="1" hangingPunct="1">
              <a:buNone/>
            </a:pPr>
            <a:r>
              <a:rPr lang="en-US" sz="3200" dirty="0" smtClean="0"/>
              <a:t>&gt;&gt; doc polar</a:t>
            </a:r>
          </a:p>
          <a:p>
            <a:pPr marL="914400" lvl="2" indent="0" eaLnBrk="1" hangingPunct="1">
              <a:buNone/>
            </a:pPr>
            <a:r>
              <a:rPr lang="en-US" sz="3200" dirty="0" smtClean="0"/>
              <a:t>&gt;&gt; doc bar</a:t>
            </a:r>
          </a:p>
          <a:p>
            <a:pPr lvl="2" eaLnBrk="1" hangingPunct="1"/>
            <a:endParaRPr lang="en-US" sz="32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MATLAB provides a number of plots</a:t>
            </a:r>
          </a:p>
          <a:p>
            <a:pPr lvl="2" eaLnBrk="1" hangingPunct="1"/>
            <a:r>
              <a:rPr lang="en-US" sz="3200" dirty="0" smtClean="0"/>
              <a:t>Single plot </a:t>
            </a:r>
          </a:p>
          <a:p>
            <a:pPr marL="914400" lvl="2" indent="0" eaLnBrk="1" hangingPunct="1">
              <a:buNone/>
            </a:pPr>
            <a:r>
              <a:rPr lang="en-US" sz="3200" dirty="0" smtClean="0"/>
              <a:t>e.g.</a:t>
            </a:r>
          </a:p>
          <a:p>
            <a:pPr marL="914400" lvl="2" indent="0" eaLnBrk="1" hangingPunct="1">
              <a:buNone/>
            </a:pPr>
            <a:r>
              <a:rPr lang="en-US" sz="3200" dirty="0" smtClean="0"/>
              <a:t>&gt;&gt; x=0:pi/50:4*pi</a:t>
            </a:r>
          </a:p>
          <a:p>
            <a:pPr marL="914400" lvl="2" indent="0" eaLnBrk="1" hangingPunct="1">
              <a:buNone/>
            </a:pPr>
            <a:r>
              <a:rPr lang="en-US" sz="3200" dirty="0" smtClean="0"/>
              <a:t>&gt;&gt; plot(</a:t>
            </a:r>
            <a:r>
              <a:rPr lang="en-US" sz="3200" dirty="0" err="1" smtClean="0"/>
              <a:t>x,sin</a:t>
            </a:r>
            <a:r>
              <a:rPr lang="en-US" sz="3200" dirty="0" smtClean="0"/>
              <a:t>(x))</a:t>
            </a:r>
          </a:p>
          <a:p>
            <a:pPr lvl="2" eaLnBrk="1" hangingPunct="1"/>
            <a:endParaRPr lang="en-US" sz="3200" dirty="0" smtClean="0"/>
          </a:p>
        </p:txBody>
      </p:sp>
    </p:spTree>
    <p:extLst>
      <p:ext uri="{BB962C8B-B14F-4D97-AF65-F5344CB8AC3E}">
        <p14:creationId xmlns:p14="http://schemas.microsoft.com/office/powerpoint/2010/main" xmlns="" val="10946385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Double line on single graph</a:t>
            </a:r>
          </a:p>
          <a:p>
            <a:pPr marL="914400" lvl="2" indent="0" eaLnBrk="1" hangingPunct="1">
              <a:buNone/>
            </a:pPr>
            <a:r>
              <a:rPr lang="en-US" sz="3200" dirty="0"/>
              <a:t>e.g.</a:t>
            </a:r>
          </a:p>
          <a:p>
            <a:pPr marL="914400" lvl="2" indent="0" eaLnBrk="1" hangingPunct="1">
              <a:buNone/>
            </a:pPr>
            <a:r>
              <a:rPr lang="en-US" sz="3200" dirty="0"/>
              <a:t>&gt;&gt; x=0:pi/50:4*pi</a:t>
            </a:r>
          </a:p>
          <a:p>
            <a:pPr marL="914400" lvl="2" indent="0" eaLnBrk="1" hangingPunct="1">
              <a:buNone/>
            </a:pPr>
            <a:r>
              <a:rPr lang="en-US" sz="3200" dirty="0"/>
              <a:t>&gt;&gt; plot(</a:t>
            </a:r>
            <a:r>
              <a:rPr lang="en-US" sz="3200" dirty="0" err="1"/>
              <a:t>x,sin</a:t>
            </a:r>
            <a:r>
              <a:rPr lang="en-US" sz="3200" dirty="0"/>
              <a:t>(x</a:t>
            </a:r>
            <a:r>
              <a:rPr lang="en-US" sz="3200" dirty="0" smtClean="0"/>
              <a:t>),</a:t>
            </a:r>
            <a:r>
              <a:rPr lang="en-US" sz="3200" dirty="0" err="1" smtClean="0"/>
              <a:t>x,cos</a:t>
            </a:r>
            <a:r>
              <a:rPr lang="en-US" sz="3200" dirty="0" smtClean="0"/>
              <a:t>(x))</a:t>
            </a:r>
            <a:endParaRPr lang="en-US" sz="3200" dirty="0"/>
          </a:p>
          <a:p>
            <a:pPr lvl="2" eaLnBrk="1" hangingPunct="1"/>
            <a:endParaRPr lang="en-US" sz="3200" dirty="0"/>
          </a:p>
          <a:p>
            <a:pPr lvl="2" eaLnBrk="1" hangingPunct="1"/>
            <a:endParaRPr lang="en-US" sz="3200" dirty="0" smtClean="0"/>
          </a:p>
        </p:txBody>
      </p:sp>
    </p:spTree>
    <p:extLst>
      <p:ext uri="{BB962C8B-B14F-4D97-AF65-F5344CB8AC3E}">
        <p14:creationId xmlns:p14="http://schemas.microsoft.com/office/powerpoint/2010/main" xmlns="" val="41305517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Multiple separate graphs</a:t>
            </a:r>
          </a:p>
          <a:p>
            <a:pPr marL="914400" lvl="2" indent="0" eaLnBrk="1" hangingPunct="1">
              <a:buNone/>
            </a:pPr>
            <a:r>
              <a:rPr lang="en-US" sz="3200" dirty="0"/>
              <a:t>e.g.</a:t>
            </a:r>
          </a:p>
          <a:p>
            <a:pPr marL="914400" lvl="2" indent="0" eaLnBrk="1" hangingPunct="1">
              <a:buNone/>
            </a:pPr>
            <a:r>
              <a:rPr lang="en-US" sz="3200" dirty="0"/>
              <a:t>&gt;&gt; x=0:pi/50:4*pi</a:t>
            </a:r>
          </a:p>
          <a:p>
            <a:pPr marL="914400" lvl="2" indent="0">
              <a:buNone/>
            </a:pPr>
            <a:r>
              <a:rPr lang="en-US" sz="3200" dirty="0"/>
              <a:t>&gt;&gt; subplot(1,2,1)</a:t>
            </a:r>
          </a:p>
          <a:p>
            <a:pPr marL="914400" lvl="2" indent="0" eaLnBrk="1" hangingPunct="1">
              <a:buNone/>
            </a:pPr>
            <a:r>
              <a:rPr lang="en-US" sz="3200" dirty="0" smtClean="0"/>
              <a:t>&gt;&gt; </a:t>
            </a:r>
            <a:r>
              <a:rPr lang="en-US" sz="3200" dirty="0"/>
              <a:t>plot(</a:t>
            </a:r>
            <a:r>
              <a:rPr lang="en-US" sz="3200" dirty="0" err="1"/>
              <a:t>x,sin</a:t>
            </a:r>
            <a:r>
              <a:rPr lang="en-US" sz="3200" dirty="0"/>
              <a:t>(x))</a:t>
            </a:r>
          </a:p>
          <a:p>
            <a:pPr marL="914400" lvl="2" indent="0">
              <a:buNone/>
            </a:pPr>
            <a:r>
              <a:rPr lang="en-US" sz="3200" dirty="0"/>
              <a:t>&gt;&gt; </a:t>
            </a:r>
            <a:r>
              <a:rPr lang="en-US" sz="3200" dirty="0" smtClean="0"/>
              <a:t>subplot(1,2,2)</a:t>
            </a:r>
            <a:endParaRPr lang="en-US" sz="3200" dirty="0"/>
          </a:p>
          <a:p>
            <a:pPr marL="914400" lvl="2" indent="0" eaLnBrk="1" hangingPunct="1">
              <a:buNone/>
            </a:pPr>
            <a:r>
              <a:rPr lang="en-US" sz="3200" dirty="0"/>
              <a:t>&gt;&gt; </a:t>
            </a:r>
            <a:r>
              <a:rPr lang="en-US" sz="3200" dirty="0" smtClean="0"/>
              <a:t>plot(</a:t>
            </a:r>
            <a:r>
              <a:rPr lang="en-US" sz="3200" dirty="0" err="1" smtClean="0"/>
              <a:t>x,cos</a:t>
            </a:r>
            <a:r>
              <a:rPr lang="en-US" sz="3200" dirty="0" smtClean="0"/>
              <a:t>(x</a:t>
            </a:r>
            <a:r>
              <a:rPr lang="en-US" sz="3200" dirty="0"/>
              <a:t>))</a:t>
            </a:r>
          </a:p>
          <a:p>
            <a:pPr lvl="2" eaLnBrk="1" hangingPunct="1"/>
            <a:endParaRPr lang="en-US" sz="3200" dirty="0"/>
          </a:p>
          <a:p>
            <a:pPr lvl="2" eaLnBrk="1" hangingPunct="1"/>
            <a:endParaRPr lang="en-US" sz="3200" dirty="0" smtClean="0"/>
          </a:p>
        </p:txBody>
      </p:sp>
    </p:spTree>
    <p:extLst>
      <p:ext uri="{BB962C8B-B14F-4D97-AF65-F5344CB8AC3E}">
        <p14:creationId xmlns:p14="http://schemas.microsoft.com/office/powerpoint/2010/main" xmlns="" val="11714327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3 dimensional plot</a:t>
            </a:r>
          </a:p>
          <a:p>
            <a:pPr marL="914400" lvl="2" indent="0" eaLnBrk="1" hangingPunct="1">
              <a:buNone/>
            </a:pPr>
            <a:r>
              <a:rPr lang="en-US" sz="3200" dirty="0"/>
              <a:t>e.g</a:t>
            </a:r>
            <a:r>
              <a:rPr lang="en-US" sz="3200" dirty="0" smtClean="0"/>
              <a:t>. plot of a helix</a:t>
            </a:r>
            <a:endParaRPr lang="en-US" sz="3200" dirty="0"/>
          </a:p>
          <a:p>
            <a:pPr marL="914400" lvl="2" indent="0" eaLnBrk="1" hangingPunct="1">
              <a:buNone/>
            </a:pPr>
            <a:r>
              <a:rPr lang="en-US" sz="3200" dirty="0"/>
              <a:t>&gt;&gt; </a:t>
            </a:r>
            <a:r>
              <a:rPr lang="fr-FR" sz="3200" dirty="0"/>
              <a:t>t = 0:pi/50:10*pi; </a:t>
            </a:r>
            <a:endParaRPr lang="fr-FR" sz="3200" dirty="0" smtClean="0"/>
          </a:p>
          <a:p>
            <a:pPr marL="914400" lvl="2" indent="0" eaLnBrk="1" hangingPunct="1">
              <a:buNone/>
            </a:pPr>
            <a:r>
              <a:rPr lang="fr-FR" sz="3200" dirty="0" smtClean="0"/>
              <a:t>&gt;&gt; plot3(sin(t</a:t>
            </a:r>
            <a:r>
              <a:rPr lang="fr-FR" sz="3200" dirty="0"/>
              <a:t>),cos(t),t</a:t>
            </a:r>
            <a:r>
              <a:rPr lang="fr-FR" sz="3200" dirty="0" smtClean="0"/>
              <a:t>)</a:t>
            </a:r>
          </a:p>
          <a:p>
            <a:pPr marL="914400" lvl="2" indent="0" eaLnBrk="1" hangingPunct="1">
              <a:buNone/>
            </a:pPr>
            <a:r>
              <a:rPr lang="fr-FR" sz="3200" dirty="0" smtClean="0"/>
              <a:t>&gt;&gt; </a:t>
            </a:r>
            <a:r>
              <a:rPr lang="fr-FR" sz="3200" dirty="0" err="1"/>
              <a:t>grid</a:t>
            </a:r>
            <a:r>
              <a:rPr lang="fr-FR" sz="3200" dirty="0"/>
              <a:t> on axis square</a:t>
            </a:r>
            <a:endParaRPr lang="en-US" sz="3200" dirty="0"/>
          </a:p>
          <a:p>
            <a:pPr lvl="2" eaLnBrk="1" hangingPunct="1"/>
            <a:endParaRPr lang="en-US" sz="3200" dirty="0" smtClean="0"/>
          </a:p>
        </p:txBody>
      </p:sp>
    </p:spTree>
    <p:extLst>
      <p:ext uri="{BB962C8B-B14F-4D97-AF65-F5344CB8AC3E}">
        <p14:creationId xmlns:p14="http://schemas.microsoft.com/office/powerpoint/2010/main" xmlns="" val="3430125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MATLAB can draw a sphere</a:t>
            </a:r>
          </a:p>
          <a:p>
            <a:pPr marL="914400" lvl="2" indent="0" eaLnBrk="1" hangingPunct="1">
              <a:buNone/>
            </a:pPr>
            <a:r>
              <a:rPr lang="en-US" sz="3200" dirty="0" smtClean="0"/>
              <a:t>&gt;&gt; sphere</a:t>
            </a:r>
          </a:p>
          <a:p>
            <a:pPr marL="914400" lvl="2" indent="0" eaLnBrk="1" hangingPunct="1">
              <a:buNone/>
            </a:pPr>
            <a:r>
              <a:rPr lang="en-US" sz="3200" dirty="0" smtClean="0"/>
              <a:t>&gt;&gt; axis equal</a:t>
            </a:r>
          </a:p>
          <a:p>
            <a:pPr marL="914400" lvl="2" indent="0" eaLnBrk="1" hangingPunct="1">
              <a:buNone/>
            </a:pPr>
            <a:endParaRPr lang="en-US" sz="3200" dirty="0"/>
          </a:p>
          <a:p>
            <a:pPr marL="914400" lvl="2" indent="0" eaLnBrk="1" hangingPunct="1">
              <a:buNone/>
            </a:pPr>
            <a:endParaRPr lang="en-US" sz="3200" dirty="0"/>
          </a:p>
          <a:p>
            <a:pPr lvl="2" eaLnBrk="1" hangingPunct="1"/>
            <a:endParaRPr lang="en-US" sz="3200" dirty="0" smtClean="0"/>
          </a:p>
        </p:txBody>
      </p:sp>
    </p:spTree>
    <p:extLst>
      <p:ext uri="{BB962C8B-B14F-4D97-AF65-F5344CB8AC3E}">
        <p14:creationId xmlns:p14="http://schemas.microsoft.com/office/powerpoint/2010/main" xmlns="" val="32162993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defRPr/>
            </a:pPr>
            <a:r>
              <a:rPr lang="en-US" dirty="0" smtClean="0"/>
              <a:t>PLOT</a:t>
            </a:r>
          </a:p>
        </p:txBody>
      </p:sp>
      <p:sp>
        <p:nvSpPr>
          <p:cNvPr id="8195" name="Rectangle 3"/>
          <p:cNvSpPr>
            <a:spLocks noGrp="1" noChangeArrowheads="1"/>
          </p:cNvSpPr>
          <p:nvPr>
            <p:ph type="body" idx="1"/>
          </p:nvPr>
        </p:nvSpPr>
        <p:spPr>
          <a:xfrm>
            <a:off x="457200" y="1600200"/>
            <a:ext cx="8229600" cy="3352800"/>
          </a:xfrm>
        </p:spPr>
        <p:txBody>
          <a:bodyPr/>
          <a:lstStyle/>
          <a:p>
            <a:pPr lvl="2" eaLnBrk="1" hangingPunct="1"/>
            <a:r>
              <a:rPr lang="en-US" sz="3200" dirty="0" smtClean="0"/>
              <a:t>MATLAB can draw other shapes as well.</a:t>
            </a:r>
          </a:p>
          <a:p>
            <a:pPr marL="914400" lvl="2" indent="0" eaLnBrk="1" hangingPunct="1">
              <a:buNone/>
            </a:pPr>
            <a:r>
              <a:rPr lang="en-US" sz="3200" dirty="0" smtClean="0"/>
              <a:t>&gt;&gt; </a:t>
            </a:r>
            <a:r>
              <a:rPr lang="en-US" sz="3200" i="1" dirty="0" smtClean="0"/>
              <a:t>[</a:t>
            </a:r>
            <a:r>
              <a:rPr lang="en-US" sz="3200" i="1" dirty="0" err="1" smtClean="0"/>
              <a:t>x,y</a:t>
            </a:r>
            <a:r>
              <a:rPr lang="en-US" sz="3200" i="1" dirty="0" smtClean="0"/>
              <a:t>] </a:t>
            </a:r>
            <a:r>
              <a:rPr lang="en-US" sz="3200" i="1" dirty="0"/>
              <a:t>= </a:t>
            </a:r>
            <a:r>
              <a:rPr lang="en-US" sz="3200" i="1" dirty="0" err="1"/>
              <a:t>meshgrid</a:t>
            </a:r>
            <a:r>
              <a:rPr lang="en-US" sz="3200" i="1" dirty="0"/>
              <a:t>(-16:1.0:16);</a:t>
            </a:r>
          </a:p>
          <a:p>
            <a:pPr marL="914400" lvl="2" indent="0" eaLnBrk="1" hangingPunct="1">
              <a:buNone/>
            </a:pPr>
            <a:r>
              <a:rPr lang="en-US" sz="3200" dirty="0" smtClean="0"/>
              <a:t>&gt;&gt; </a:t>
            </a:r>
            <a:r>
              <a:rPr lang="en-US" sz="3200" i="1" dirty="0" smtClean="0"/>
              <a:t>z </a:t>
            </a:r>
            <a:r>
              <a:rPr lang="en-US" sz="3200" i="1" dirty="0"/>
              <a:t>= </a:t>
            </a:r>
            <a:r>
              <a:rPr lang="en-US" sz="3200" i="1" dirty="0" err="1" smtClean="0"/>
              <a:t>sqrt</a:t>
            </a:r>
            <a:r>
              <a:rPr lang="en-US" sz="3200" i="1" dirty="0" smtClean="0"/>
              <a:t>(x.^</a:t>
            </a:r>
            <a:r>
              <a:rPr lang="en-US" sz="3200" i="1" dirty="0"/>
              <a:t>2 + </a:t>
            </a:r>
            <a:r>
              <a:rPr lang="en-US" sz="3200" i="1" dirty="0" smtClean="0"/>
              <a:t>y.^</a:t>
            </a:r>
            <a:r>
              <a:rPr lang="en-US" sz="3200" i="1" dirty="0"/>
              <a:t>2 + 5000);</a:t>
            </a:r>
          </a:p>
          <a:p>
            <a:pPr marL="914400" lvl="2" indent="0" eaLnBrk="1" hangingPunct="1">
              <a:buNone/>
            </a:pPr>
            <a:r>
              <a:rPr lang="en-US" sz="3200" dirty="0" smtClean="0"/>
              <a:t>&gt;&gt; </a:t>
            </a:r>
            <a:r>
              <a:rPr lang="en-US" sz="3200" i="1" dirty="0" smtClean="0"/>
              <a:t>surf(z)</a:t>
            </a:r>
            <a:endParaRPr lang="en-US" sz="3200" i="1" dirty="0"/>
          </a:p>
          <a:p>
            <a:pPr marL="914400" lvl="2" indent="0" eaLnBrk="1" hangingPunct="1">
              <a:buNone/>
            </a:pPr>
            <a:r>
              <a:rPr lang="en-US" sz="3200" dirty="0" smtClean="0"/>
              <a:t>&gt;&gt; </a:t>
            </a:r>
            <a:r>
              <a:rPr lang="en-US" sz="3200" i="1" dirty="0" smtClean="0"/>
              <a:t>shading </a:t>
            </a:r>
            <a:r>
              <a:rPr lang="en-US" sz="3200" i="1" dirty="0" err="1"/>
              <a:t>interp</a:t>
            </a:r>
            <a:endParaRPr lang="en-US" sz="3200" i="1" dirty="0"/>
          </a:p>
          <a:p>
            <a:pPr marL="914400" lvl="2" indent="0" eaLnBrk="1" hangingPunct="1">
              <a:buNone/>
            </a:pPr>
            <a:endParaRPr lang="en-US" sz="3200" dirty="0"/>
          </a:p>
          <a:p>
            <a:pPr lvl="2" eaLnBrk="1" hangingPunct="1"/>
            <a:endParaRPr lang="en-US" sz="3200" dirty="0" smtClean="0"/>
          </a:p>
        </p:txBody>
      </p:sp>
    </p:spTree>
    <p:extLst>
      <p:ext uri="{BB962C8B-B14F-4D97-AF65-F5344CB8AC3E}">
        <p14:creationId xmlns:p14="http://schemas.microsoft.com/office/powerpoint/2010/main" xmlns="" val="29036538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1280</Words>
  <Application>Microsoft Office PowerPoint</Application>
  <PresentationFormat>On-screen Show (4:3)</PresentationFormat>
  <Paragraphs>160</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HELP</vt:lpstr>
      <vt:lpstr>PLOT</vt:lpstr>
      <vt:lpstr>PLOT</vt:lpstr>
      <vt:lpstr>PLOT</vt:lpstr>
      <vt:lpstr>PLOT</vt:lpstr>
      <vt:lpstr>PLOT</vt:lpstr>
      <vt:lpstr>PLOT</vt:lpstr>
      <vt:lpstr>PLOT</vt:lpstr>
      <vt:lpstr>Solving Equations</vt:lpstr>
      <vt:lpstr>Solving Equations</vt:lpstr>
      <vt:lpstr>Solving Equations</vt:lpstr>
      <vt:lpstr>Solving Equations</vt:lpstr>
      <vt:lpstr>Differentiation</vt:lpstr>
      <vt:lpstr>FUNCTION</vt:lpstr>
      <vt:lpstr>Slide 16</vt:lpstr>
      <vt:lpstr>FUNCTION</vt:lpstr>
      <vt:lpstr>FUNCTION</vt:lpstr>
      <vt:lpstr>Slide 19</vt:lpstr>
      <vt:lpstr>FUNCTION</vt:lpstr>
      <vt:lpstr>Symbolic Toolbox</vt:lpstr>
      <vt:lpstr>Symbolic Toolbox</vt:lpstr>
      <vt:lpstr>Slide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idiana.hamidi</dc:creator>
  <cp:lastModifiedBy> </cp:lastModifiedBy>
  <cp:revision>25</cp:revision>
  <dcterms:created xsi:type="dcterms:W3CDTF">2010-07-01T05:51:27Z</dcterms:created>
  <dcterms:modified xsi:type="dcterms:W3CDTF">2011-12-14T07:33:25Z</dcterms:modified>
</cp:coreProperties>
</file>