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B713-EC59-4F41-A5EA-098998286CB9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45A4-5FC6-4F23-964B-E4A2483D6C7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7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F32E-0A68-43C7-8926-15AAB04B411C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599A9-7ABE-4519-B421-755BCB15741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9666-C8B9-4A1A-98A7-C733E3E88650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B461-F491-4AB5-AF61-62002CFE3FB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9C44-FEDB-411E-B6AC-AF4408C4FEDF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AE67-C5BC-4675-947C-AE286544551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4870-A94F-4059-8088-9C04AF02EC3F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00B7-537A-4DEB-A165-13EF52143DF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FD98-A858-4722-A8D1-806D004D88AF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2E13-D6B2-42DA-99DE-C3263503B50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1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084-0E30-46AB-9A89-8DBE142862CB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398E4-AEB2-4F3B-B7A0-99814170A5E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B508-693B-4690-98AE-AE0B02F3C56F}" type="datetime1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0EB4-A26A-4A4E-9D5F-D86396BC7D9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C30E-3483-4994-82DF-569A132B4E70}" type="datetime1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C389-2280-4B89-8DD4-B6812898F81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61E8-0B6F-45AE-85BB-8CF297B8C28B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B6D26-E438-45D9-B6CC-3D287B577F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5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75C153-F695-468A-80B6-1AF8338499EB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AB1786-ABDD-49EF-A4B9-4345C4EB55D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6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3511550" y="3740150"/>
            <a:ext cx="5772150" cy="12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MY" sz="2000" b="1" spc="-5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Chapter 09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MY" sz="6600" b="1" spc="-5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Queue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MY" altLang="en-US" sz="2400" b="1" spc="-5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ritannic Bold" panose="020B0903060703020204" pitchFamily="34" charset="0"/>
                <a:sym typeface="+mn-ea"/>
              </a:rPr>
              <a:t>Part 2 -</a:t>
            </a:r>
            <a:r>
              <a:rPr lang="en-MY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24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 </a:t>
            </a:r>
            <a:r>
              <a:rPr lang="en-MY" sz="24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Linked</a:t>
            </a:r>
            <a:r>
              <a:rPr lang="en-MY" sz="2400" spc="-9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24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List</a:t>
            </a:r>
            <a:endParaRPr lang="en-MY" sz="2400" dirty="0">
              <a:solidFill>
                <a:srgbClr val="C00000"/>
              </a:solidFill>
              <a:latin typeface="Britannic Bold" panose="020B0903060703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MY" altLang="en-US" sz="2400" b="1" spc="-5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ritannic Bold" panose="020B0903060703020204" pitchFamily="34" charset="0"/>
                <a:sym typeface="+mn-ea"/>
              </a:rPr>
              <a:t> </a:t>
            </a:r>
            <a:endParaRPr lang="en-US" altLang="en-US" sz="2400" b="1" spc="-5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Britannic Bold" panose="020B0903060703020204" pitchFamily="34" charset="0"/>
              <a:sym typeface="+mn-ea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945255" y="1752599"/>
            <a:ext cx="582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ritannic Bold" panose="020B0903060703020204" pitchFamily="34" charset="0"/>
              </a:rPr>
              <a:t>DATA STRUCTURE &amp; ALGORITHM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E707-ECDB-4249-9946-D88DDB11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FA445A4-5FC6-4F23-964B-E4A2483D6C7E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2728"/>
    </mc:Choice>
    <mc:Fallback xmlns="">
      <p:transition advTm="727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7D946-5A31-4CA6-A7E8-333BC2FF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790A8-B5E7-491A-A5CC-33B88004C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27" y="1780848"/>
            <a:ext cx="8211696" cy="4686954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8D54C78-742A-48EB-9B71-12FACB76FF8B}"/>
              </a:ext>
            </a:extLst>
          </p:cNvPr>
          <p:cNvSpPr txBox="1">
            <a:spLocks/>
          </p:cNvSpPr>
          <p:nvPr/>
        </p:nvSpPr>
        <p:spPr>
          <a:xfrm>
            <a:off x="4070350" y="456546"/>
            <a:ext cx="7188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Circular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3E926-E4B1-4BDC-AE55-661E4575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0A494-60DC-4CF9-8CF8-AEBBE448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714188"/>
            <a:ext cx="7624766" cy="447737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BAA7FA6-A345-4F56-B070-5D4343864732}"/>
              </a:ext>
            </a:extLst>
          </p:cNvPr>
          <p:cNvSpPr txBox="1">
            <a:spLocks/>
          </p:cNvSpPr>
          <p:nvPr/>
        </p:nvSpPr>
        <p:spPr>
          <a:xfrm>
            <a:off x="4260850" y="328244"/>
            <a:ext cx="7188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Circular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AEF1E6-92F5-465B-81E0-259876B5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66E9F-ADA1-4B9E-B084-DB25A241FFA6}"/>
              </a:ext>
            </a:extLst>
          </p:cNvPr>
          <p:cNvSpPr/>
          <p:nvPr/>
        </p:nvSpPr>
        <p:spPr>
          <a:xfrm>
            <a:off x="4128739" y="510660"/>
            <a:ext cx="5294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Comparing</a:t>
            </a:r>
            <a:r>
              <a:rPr lang="en-MY" sz="3200" spc="-5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7108D2E-A5EC-4F5E-91EE-48663933C945}"/>
              </a:ext>
            </a:extLst>
          </p:cNvPr>
          <p:cNvSpPr txBox="1"/>
          <p:nvPr/>
        </p:nvSpPr>
        <p:spPr>
          <a:xfrm>
            <a:off x="2583816" y="1538923"/>
            <a:ext cx="7983855" cy="378015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defTabSz="457200" eaLnBrk="0" fontAlgn="base" hangingPunct="0">
              <a:spcBef>
                <a:spcPts val="800"/>
              </a:spcBef>
              <a:spcAft>
                <a:spcPct val="0"/>
              </a:spcAft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Fixed 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size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versus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dynamic</a:t>
            </a:r>
            <a:r>
              <a:rPr sz="2800" spc="1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size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605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statically allocated</a:t>
            </a:r>
            <a:r>
              <a:rPr sz="2400" spc="1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array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lnSpc>
                <a:spcPts val="2395"/>
              </a:lnSpc>
              <a:spcBef>
                <a:spcPts val="520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Prevents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enqueue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operation 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adding an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item 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0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queue</a:t>
            </a:r>
          </a:p>
          <a:p>
            <a:pPr marL="1155700" defTabSz="457200" eaLnBrk="0" fontAlgn="base" hangingPunct="0">
              <a:lnSpc>
                <a:spcPts val="2395"/>
              </a:lnSpc>
              <a:spcBef>
                <a:spcPct val="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if the </a:t>
            </a:r>
            <a:r>
              <a:rPr sz="2000" spc="-20" dirty="0">
                <a:solidFill>
                  <a:prstClr val="black"/>
                </a:solidFill>
                <a:latin typeface="Calibri"/>
                <a:cs typeface="Calibri"/>
              </a:rPr>
              <a:t>array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full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550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resizable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array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reference-based</a:t>
            </a:r>
            <a:r>
              <a:rPr sz="2400" spc="25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implementation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520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Does not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impose this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restriction on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enqueue</a:t>
            </a:r>
            <a:r>
              <a:rPr sz="2000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operation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457200" eaLnBrk="0" fontAlgn="base" hangingPunct="0">
              <a:spcBef>
                <a:spcPts val="605"/>
              </a:spcBef>
              <a:spcAft>
                <a:spcPct val="0"/>
              </a:spcAft>
              <a:tabLst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Pointer-based</a:t>
            </a:r>
            <a:r>
              <a:rPr sz="28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implementations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605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linked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list</a:t>
            </a:r>
            <a:r>
              <a:rPr sz="2400" spc="2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implementation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509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More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efficient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3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8550C-D7A5-44BA-8FD0-22F3008B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7D5760F-FC4E-4286-B798-3469E57ABB5A}"/>
              </a:ext>
            </a:extLst>
          </p:cNvPr>
          <p:cNvSpPr txBox="1"/>
          <p:nvPr/>
        </p:nvSpPr>
        <p:spPr>
          <a:xfrm>
            <a:off x="3067696" y="1344302"/>
            <a:ext cx="7187565" cy="32855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defTabSz="457200" eaLnBrk="0" fontAlgn="base" hangingPunct="0">
              <a:spcBef>
                <a:spcPts val="900"/>
              </a:spcBef>
              <a:spcAft>
                <a:spcPct val="0"/>
              </a:spcAft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Pointer-Based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690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More complicated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than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ADT</a:t>
            </a:r>
            <a:r>
              <a:rPr sz="28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List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675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Most flexible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No 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size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restrictions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457200" eaLnBrk="0" fontAlgn="base" hangingPunct="0">
              <a:spcBef>
                <a:spcPts val="750"/>
              </a:spcBef>
              <a:spcAft>
                <a:spcPct val="0"/>
              </a:spcAft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Array-Based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690"/>
              </a:spcBef>
              <a:spcAft>
                <a:spcPct val="0"/>
              </a:spcAft>
              <a:tabLst>
                <a:tab pos="95567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No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overhead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pointer</a:t>
            </a:r>
            <a:r>
              <a:rPr sz="28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manipulation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675"/>
              </a:spcBef>
              <a:spcAft>
                <a:spcPct val="0"/>
              </a:spcAft>
              <a:tabLst>
                <a:tab pos="95567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Prevents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adding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elements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if the 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array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2800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full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FB651-B702-4E60-B1CE-45DA52C1BF7B}"/>
              </a:ext>
            </a:extLst>
          </p:cNvPr>
          <p:cNvSpPr/>
          <p:nvPr/>
        </p:nvSpPr>
        <p:spPr>
          <a:xfrm>
            <a:off x="4014439" y="442314"/>
            <a:ext cx="5294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Comparing</a:t>
            </a:r>
            <a:r>
              <a:rPr lang="en-MY" sz="3200" spc="-5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D3482-43DC-45E6-8126-711A82D0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F728DB8-8C8C-462E-AFA6-39FBDC0D1E14}"/>
              </a:ext>
            </a:extLst>
          </p:cNvPr>
          <p:cNvSpPr txBox="1">
            <a:spLocks/>
          </p:cNvSpPr>
          <p:nvPr/>
        </p:nvSpPr>
        <p:spPr>
          <a:xfrm>
            <a:off x="4143375" y="486286"/>
            <a:ext cx="7886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Summary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of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Position-Oriented</a:t>
            </a:r>
            <a:r>
              <a:rPr lang="en-MY" sz="3200" spc="-75" dirty="0">
                <a:solidFill>
                  <a:srgbClr val="C00000"/>
                </a:solidFill>
                <a:latin typeface="Britannic Bold" panose="020B0903060703020204" pitchFamily="34" charset="0"/>
              </a:rPr>
              <a:t> ADTs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D62E9AC-4DEF-4BFA-A3FA-FF5937ECFECC}"/>
              </a:ext>
            </a:extLst>
          </p:cNvPr>
          <p:cNvSpPr txBox="1"/>
          <p:nvPr/>
        </p:nvSpPr>
        <p:spPr>
          <a:xfrm>
            <a:off x="2720976" y="1623821"/>
            <a:ext cx="7947025" cy="47478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defTabSz="457200" eaLnBrk="0" fontAlgn="base" hangingPunct="0">
              <a:spcBef>
                <a:spcPts val="320"/>
              </a:spcBef>
              <a:spcAft>
                <a:spcPct val="0"/>
              </a:spcAft>
            </a:pP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Stacks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457200" eaLnBrk="0" fontAlgn="base" hangingPunct="0">
              <a:spcBef>
                <a:spcPts val="165"/>
              </a:spcBef>
              <a:spcAft>
                <a:spcPct val="0"/>
              </a:spcAft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Operations are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defined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terms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of position of 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data</a:t>
            </a:r>
            <a:r>
              <a:rPr sz="20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items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080" indent="-343535" defTabSz="457200" eaLnBrk="0" fontAlgn="base" hangingPunct="0">
              <a:lnSpc>
                <a:spcPts val="2039"/>
              </a:lnSpc>
              <a:spcBef>
                <a:spcPts val="489"/>
              </a:spcBef>
              <a:spcAft>
                <a:spcPct val="0"/>
              </a:spcAft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Position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restricted 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000" spc="-60" dirty="0">
                <a:solidFill>
                  <a:prstClr val="black"/>
                </a:solidFill>
                <a:latin typeface="Calibri"/>
                <a:cs typeface="Calibri"/>
              </a:rPr>
              <a:t>Top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stack.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Only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one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end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position can be  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accessed</a:t>
            </a:r>
          </a:p>
          <a:p>
            <a:pPr marL="12700" defTabSz="457200" eaLnBrk="0" fontAlgn="base" hangingPunct="0">
              <a:spcBef>
                <a:spcPts val="110"/>
              </a:spcBef>
              <a:spcAft>
                <a:spcPct val="0"/>
              </a:spcAft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prstClr val="black"/>
                </a:solidFill>
                <a:latin typeface="Calibri"/>
                <a:cs typeface="Calibri"/>
              </a:rPr>
              <a:t>Operations: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160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create: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spcBef>
                <a:spcPts val="8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Creates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empty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ADT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Stack</a:t>
            </a:r>
            <a:r>
              <a:rPr spc="-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type</a:t>
            </a:r>
          </a:p>
          <a:p>
            <a:pPr marL="927100" defTabSz="457200" eaLnBrk="0" fontAlgn="base" hangingPunct="0">
              <a:spcBef>
                <a:spcPts val="145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isEmpty: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spcBef>
                <a:spcPts val="8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Determines whether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exists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ADT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150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push: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spcBef>
                <a:spcPts val="8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Inserts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new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into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Top</a:t>
            </a:r>
            <a:r>
              <a:rPr spc="-1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position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150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pop: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spcBef>
                <a:spcPts val="8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Deletes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from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Top</a:t>
            </a:r>
            <a:r>
              <a:rPr spc="-1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position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114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peek: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spcBef>
                <a:spcPts val="114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Retrieves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from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Top</a:t>
            </a:r>
            <a:r>
              <a:rPr spc="-1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position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5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C4CE1-4ADC-4D55-A9FE-4DDFF90E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4379BED-CFF0-45AB-B468-ABA9C2919BD5}"/>
              </a:ext>
            </a:extLst>
          </p:cNvPr>
          <p:cNvSpPr txBox="1"/>
          <p:nvPr/>
        </p:nvSpPr>
        <p:spPr>
          <a:xfrm>
            <a:off x="2613660" y="1641468"/>
            <a:ext cx="8054340" cy="4743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457200" eaLnBrk="0" fontAlgn="base" hangingPunct="0">
              <a:spcBef>
                <a:spcPts val="95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Queues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20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Operations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defined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terms of position of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data</a:t>
            </a:r>
            <a:r>
              <a:rPr sz="2400" spc="2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items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marR="5080" indent="-287020" defTabSz="457200" eaLnBrk="0" fontAlgn="base" hangingPunct="0">
              <a:lnSpc>
                <a:spcPts val="2300"/>
              </a:lnSpc>
              <a:spcBef>
                <a:spcPts val="560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Position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restricted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front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back of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queue.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Only 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the end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positions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accessed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defTabSz="457200" eaLnBrk="0" fontAlgn="base" hangingPunct="0">
              <a:spcBef>
                <a:spcPts val="25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Operations: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15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create: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spcBef>
                <a:spcPts val="1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Creates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empty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ADT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Queue</a:t>
            </a:r>
            <a:r>
              <a:rPr spc="-1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type</a:t>
            </a:r>
          </a:p>
          <a:p>
            <a:pPr marL="927100" defTabSz="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isEmpty: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Determines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whether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exists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ADT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lnSpc>
                <a:spcPts val="2400"/>
              </a:lnSpc>
              <a:spcBef>
                <a:spcPts val="5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enqueue: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Inserts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new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Back</a:t>
            </a:r>
            <a:r>
              <a:rPr spc="-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position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lnSpc>
                <a:spcPts val="2400"/>
              </a:lnSpc>
              <a:spcBef>
                <a:spcPts val="5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dequeue: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Deletes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from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Front</a:t>
            </a:r>
            <a:r>
              <a:rPr spc="-1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position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lnSpc>
                <a:spcPts val="2400"/>
              </a:lnSpc>
              <a:spcBef>
                <a:spcPts val="5"/>
              </a:spcBef>
              <a:spcAft>
                <a:spcPct val="0"/>
              </a:spcAft>
              <a:tabLst>
                <a:tab pos="11557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peek: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4300" defTabSz="457200" eaLnBrk="0" fontAlgn="base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Retrieves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item from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Front</a:t>
            </a:r>
            <a:r>
              <a:rPr spc="-1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position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E75927D-70CA-4FC3-8404-99F6E261D919}"/>
              </a:ext>
            </a:extLst>
          </p:cNvPr>
          <p:cNvSpPr txBox="1">
            <a:spLocks/>
          </p:cNvSpPr>
          <p:nvPr/>
        </p:nvSpPr>
        <p:spPr>
          <a:xfrm>
            <a:off x="4114800" y="473083"/>
            <a:ext cx="7886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Summary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of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Position-Oriented</a:t>
            </a:r>
            <a:r>
              <a:rPr lang="en-MY" sz="3200" spc="-75" dirty="0">
                <a:solidFill>
                  <a:srgbClr val="C00000"/>
                </a:solidFill>
                <a:latin typeface="Britannic Bold" panose="020B0903060703020204" pitchFamily="34" charset="0"/>
              </a:rPr>
              <a:t> ADTs</a:t>
            </a:r>
          </a:p>
        </p:txBody>
      </p:sp>
    </p:spTree>
    <p:extLst>
      <p:ext uri="{BB962C8B-B14F-4D97-AF65-F5344CB8AC3E}">
        <p14:creationId xmlns:p14="http://schemas.microsoft.com/office/powerpoint/2010/main" val="41293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C9793-9645-447D-BD82-760FFD6E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5EAA1D8-F032-467F-8EEE-398233DDC2A4}"/>
              </a:ext>
            </a:extLst>
          </p:cNvPr>
          <p:cNvSpPr txBox="1"/>
          <p:nvPr/>
        </p:nvSpPr>
        <p:spPr>
          <a:xfrm>
            <a:off x="2440940" y="1948088"/>
            <a:ext cx="7965440" cy="34385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defTabSz="457200" eaLnBrk="0" fontAlgn="base" hangingPunct="0">
              <a:spcBef>
                <a:spcPts val="509"/>
              </a:spcBef>
              <a:spcAft>
                <a:spcPct val="0"/>
              </a:spcAft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Stacks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queues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very</a:t>
            </a:r>
            <a:r>
              <a:rPr sz="3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similar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marR="5080" indent="-287020" defTabSz="457200" eaLnBrk="0" fontAlgn="base" hangingPunct="0">
              <a:lnSpc>
                <a:spcPts val="3020"/>
              </a:lnSpc>
              <a:spcBef>
                <a:spcPts val="740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Operations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stacks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queues can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paired off 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defTabSz="457200" eaLnBrk="0" fontAlgn="base" hangingPunct="0">
              <a:spcBef>
                <a:spcPts val="290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createStack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400" spc="1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createQueue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27100" defTabSz="457200" eaLnBrk="0" fontAlgn="base" hangingPunct="0">
              <a:spcBef>
                <a:spcPts val="285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Stack </a:t>
            </a:r>
            <a:r>
              <a:rPr sz="2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isEmpty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queue</a:t>
            </a:r>
            <a:r>
              <a:rPr sz="2400" spc="2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isEmpty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27100" defTabSz="457200" eaLnBrk="0" fontAlgn="base" hangingPunct="0">
              <a:spcBef>
                <a:spcPts val="290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push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400" spc="2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enqueue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27100" defTabSz="457200" eaLnBrk="0" fontAlgn="base" hangingPunct="0">
              <a:spcBef>
                <a:spcPts val="290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pop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400" spc="2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dequeue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27100" defTabSz="457200" eaLnBrk="0" fontAlgn="base" hangingPunct="0">
              <a:spcBef>
                <a:spcPts val="290"/>
              </a:spcBef>
              <a:spcAft>
                <a:spcPct val="0"/>
              </a:spcAf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Stack </a:t>
            </a:r>
            <a:r>
              <a:rPr sz="240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getTop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queue</a:t>
            </a:r>
            <a:r>
              <a:rPr sz="2400" spc="2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getFront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F717020-534C-4E7C-A899-98DBE99AC502}"/>
              </a:ext>
            </a:extLst>
          </p:cNvPr>
          <p:cNvSpPr txBox="1">
            <a:spLocks/>
          </p:cNvSpPr>
          <p:nvPr/>
        </p:nvSpPr>
        <p:spPr>
          <a:xfrm>
            <a:off x="4114800" y="473083"/>
            <a:ext cx="7886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Summary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of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Position-Oriented</a:t>
            </a:r>
            <a:r>
              <a:rPr lang="en-MY" sz="3200" spc="-75" dirty="0">
                <a:solidFill>
                  <a:srgbClr val="C00000"/>
                </a:solidFill>
                <a:latin typeface="Britannic Bold" panose="020B0903060703020204" pitchFamily="34" charset="0"/>
              </a:rPr>
              <a:t> ADTs</a:t>
            </a:r>
          </a:p>
        </p:txBody>
      </p:sp>
    </p:spTree>
    <p:extLst>
      <p:ext uri="{BB962C8B-B14F-4D97-AF65-F5344CB8AC3E}">
        <p14:creationId xmlns:p14="http://schemas.microsoft.com/office/powerpoint/2010/main" val="18556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0729E4-342F-43C7-AF77-AFEEFADA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E6A9BFA-62E8-47B4-9E73-22F54D121BED}"/>
              </a:ext>
            </a:extLst>
          </p:cNvPr>
          <p:cNvSpPr txBox="1">
            <a:spLocks/>
          </p:cNvSpPr>
          <p:nvPr/>
        </p:nvSpPr>
        <p:spPr>
          <a:xfrm>
            <a:off x="4810505" y="461594"/>
            <a:ext cx="25730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b="1" spc="-25" dirty="0">
                <a:solidFill>
                  <a:srgbClr val="C00000"/>
                </a:solidFill>
                <a:latin typeface="Britannic Bold" panose="020B0903060703020204" pitchFamily="34" charset="0"/>
                <a:cs typeface="Calibri"/>
              </a:rPr>
              <a:t>References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03A6C9D-4C3E-4B22-8E30-C39DE065068C}"/>
              </a:ext>
            </a:extLst>
          </p:cNvPr>
          <p:cNvSpPr txBox="1"/>
          <p:nvPr/>
        </p:nvSpPr>
        <p:spPr>
          <a:xfrm>
            <a:off x="2310766" y="2255343"/>
            <a:ext cx="8056245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defTabSz="457200" eaLnBrk="0" fontAlgn="base" hangingPunct="0">
              <a:spcBef>
                <a:spcPts val="105"/>
              </a:spcBef>
              <a:spcAft>
                <a:spcPct val="0"/>
              </a:spcAft>
              <a:tabLst>
                <a:tab pos="381000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Frank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M.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Carano,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Janet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J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Prichard.</a:t>
            </a:r>
            <a:r>
              <a:rPr sz="3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“</a:t>
            </a:r>
            <a:r>
              <a:rPr sz="3200" i="1" spc="-15" dirty="0">
                <a:solidFill>
                  <a:prstClr val="black"/>
                </a:solidFill>
                <a:latin typeface="Calibri"/>
                <a:cs typeface="Calibri"/>
              </a:rPr>
              <a:t>Data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81000" marR="3048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i="1" spc="-10" dirty="0">
                <a:solidFill>
                  <a:prstClr val="black"/>
                </a:solidFill>
                <a:latin typeface="Calibri"/>
                <a:cs typeface="Calibri"/>
              </a:rPr>
              <a:t>Abstraction </a:t>
            </a:r>
            <a:r>
              <a:rPr sz="3200" i="1" spc="-5" dirty="0">
                <a:solidFill>
                  <a:prstClr val="black"/>
                </a:solidFill>
                <a:latin typeface="Calibri"/>
                <a:cs typeface="Calibri"/>
              </a:rPr>
              <a:t>and problem solving </a:t>
            </a:r>
            <a:r>
              <a:rPr sz="3200" i="1" dirty="0">
                <a:solidFill>
                  <a:prstClr val="black"/>
                </a:solidFill>
                <a:latin typeface="Calibri"/>
                <a:cs typeface="Calibri"/>
              </a:rPr>
              <a:t>with C++”  </a:t>
            </a:r>
            <a:r>
              <a:rPr sz="3200" i="1" spc="-30" dirty="0">
                <a:solidFill>
                  <a:prstClr val="black"/>
                </a:solidFill>
                <a:latin typeface="Calibri"/>
                <a:cs typeface="Calibri"/>
              </a:rPr>
              <a:t>Walls </a:t>
            </a:r>
            <a:r>
              <a:rPr sz="3200" i="1" spc="-5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3200" i="1" dirty="0">
                <a:solidFill>
                  <a:prstClr val="black"/>
                </a:solidFill>
                <a:latin typeface="Calibri"/>
                <a:cs typeface="Calibri"/>
              </a:rPr>
              <a:t>Mirrors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sz="3200" spc="5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3150" spc="7" baseline="25132" dirty="0">
                <a:solidFill>
                  <a:prstClr val="black"/>
                </a:solidFill>
                <a:latin typeface="Calibri"/>
                <a:cs typeface="Calibri"/>
              </a:rPr>
              <a:t>th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edition (2007). Addision  </a:t>
            </a:r>
            <a:r>
              <a:rPr sz="3200" spc="-55" dirty="0">
                <a:solidFill>
                  <a:prstClr val="black"/>
                </a:solidFill>
                <a:latin typeface="Calibri"/>
                <a:cs typeface="Calibri"/>
              </a:rPr>
              <a:t>Wesley.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8100" defTabSz="457200" eaLnBrk="0" fontAlgn="base" hangingPunct="0">
              <a:spcBef>
                <a:spcPts val="770"/>
              </a:spcBef>
              <a:spcAft>
                <a:spcPct val="0"/>
              </a:spcAft>
              <a:tabLst>
                <a:tab pos="381000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Nor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Bahiah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al. “</a:t>
            </a:r>
            <a:r>
              <a:rPr sz="3200" i="1" spc="-5" dirty="0">
                <a:solidFill>
                  <a:prstClr val="black"/>
                </a:solidFill>
                <a:latin typeface="Calibri"/>
                <a:cs typeface="Calibri"/>
              </a:rPr>
              <a:t>Struktur </a:t>
            </a:r>
            <a:r>
              <a:rPr sz="3200" i="1" spc="-15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3200" i="1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z="3200" i="1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prstClr val="black"/>
                </a:solidFill>
                <a:latin typeface="Calibri"/>
                <a:cs typeface="Calibri"/>
              </a:rPr>
              <a:t>algoritma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81000" defTabSz="457200" eaLnBrk="0" fontAlgn="base" hangingPunct="0">
              <a:spcBef>
                <a:spcPts val="5"/>
              </a:spcBef>
              <a:spcAft>
                <a:spcPct val="0"/>
              </a:spcAft>
            </a:pPr>
            <a:r>
              <a:rPr sz="3200" i="1" spc="-15" dirty="0">
                <a:solidFill>
                  <a:prstClr val="black"/>
                </a:solidFill>
                <a:latin typeface="Calibri"/>
                <a:cs typeface="Calibri"/>
              </a:rPr>
              <a:t>menggunakan </a:t>
            </a:r>
            <a:r>
              <a:rPr sz="3200" i="1" spc="-60" dirty="0">
                <a:solidFill>
                  <a:prstClr val="black"/>
                </a:solidFill>
                <a:latin typeface="Calibri"/>
                <a:cs typeface="Calibri"/>
              </a:rPr>
              <a:t>C++”. </a:t>
            </a:r>
            <a:r>
              <a:rPr sz="3200" i="1" spc="-5" dirty="0">
                <a:solidFill>
                  <a:prstClr val="black"/>
                </a:solidFill>
                <a:latin typeface="Calibri"/>
                <a:cs typeface="Calibri"/>
              </a:rPr>
              <a:t>Penerbit </a:t>
            </a:r>
            <a:r>
              <a:rPr sz="3200" i="1" dirty="0">
                <a:solidFill>
                  <a:prstClr val="black"/>
                </a:solidFill>
                <a:latin typeface="Calibri"/>
                <a:cs typeface="Calibri"/>
              </a:rPr>
              <a:t>UTM.</a:t>
            </a:r>
            <a:r>
              <a:rPr sz="3200" i="1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prstClr val="black"/>
                </a:solidFill>
                <a:latin typeface="Calibri"/>
                <a:cs typeface="Calibri"/>
              </a:rPr>
              <a:t>2005.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5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9B2CEA-DA16-4C99-B126-DDAF4195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45E55-1155-4828-926E-371FBF8E783F}"/>
              </a:ext>
            </a:extLst>
          </p:cNvPr>
          <p:cNvSpPr/>
          <p:nvPr/>
        </p:nvSpPr>
        <p:spPr>
          <a:xfrm>
            <a:off x="3882487" y="567810"/>
            <a:ext cx="6337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Linked</a:t>
            </a:r>
            <a:r>
              <a:rPr lang="en-MY" sz="3200" spc="-9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List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8DA02-0FD2-4079-83A5-439946307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943" y="1651906"/>
            <a:ext cx="6554115" cy="488700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356DA4F-6118-40AE-B10C-961471841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62"/>
    </mc:Choice>
    <mc:Fallback>
      <p:transition advTm="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32394-69F6-47D4-958D-6ACA660E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5E1DD-3237-4606-BB70-C18043D1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51" y="1352189"/>
            <a:ext cx="8411749" cy="48107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759B10-66DC-4114-917E-9F090ACE978C}"/>
              </a:ext>
            </a:extLst>
          </p:cNvPr>
          <p:cNvSpPr/>
          <p:nvPr/>
        </p:nvSpPr>
        <p:spPr>
          <a:xfrm>
            <a:off x="3882487" y="567810"/>
            <a:ext cx="6337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Linked</a:t>
            </a:r>
            <a:r>
              <a:rPr lang="en-MY" sz="3200" spc="-9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List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1CCE3-32A8-4C3B-9A36-5970FD5D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CC842EF-710C-49EE-869A-93005EBED616}"/>
              </a:ext>
            </a:extLst>
          </p:cNvPr>
          <p:cNvSpPr txBox="1"/>
          <p:nvPr/>
        </p:nvSpPr>
        <p:spPr>
          <a:xfrm>
            <a:off x="3181033" y="1382858"/>
            <a:ext cx="5829935" cy="43535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defTabSz="457200" eaLnBrk="0" fontAlgn="base" hangingPunct="0">
              <a:spcBef>
                <a:spcPts val="1095"/>
              </a:spcBef>
              <a:spcAft>
                <a:spcPct val="0"/>
              </a:spcAft>
            </a:pPr>
            <a:r>
              <a:rPr sz="3200" b="1" i="1" spc="-5" dirty="0">
                <a:solidFill>
                  <a:prstClr val="black"/>
                </a:solidFill>
                <a:latin typeface="Courier New"/>
                <a:cs typeface="Courier New"/>
              </a:rPr>
              <a:t>createQueue()</a:t>
            </a:r>
            <a:endParaRPr sz="32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69900" defTabSz="457200" eaLnBrk="0" fontAlgn="base" hangingPunct="0">
              <a:spcBef>
                <a:spcPts val="625"/>
              </a:spcBef>
              <a:spcAft>
                <a:spcPct val="0"/>
              </a:spcAft>
            </a:pP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backPtr </a:t>
            </a:r>
            <a:r>
              <a:rPr sz="2000" b="1" dirty="0">
                <a:solidFill>
                  <a:srgbClr val="006FC0"/>
                </a:solidFill>
                <a:latin typeface="Courier New"/>
                <a:cs typeface="Courier New"/>
              </a:rPr>
              <a:t>=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Null; frontPtr </a:t>
            </a:r>
            <a:r>
              <a:rPr sz="2000" b="1" dirty="0">
                <a:solidFill>
                  <a:srgbClr val="006FC0"/>
                </a:solidFill>
                <a:latin typeface="Courier New"/>
                <a:cs typeface="Courier New"/>
              </a:rPr>
              <a:t>=</a:t>
            </a:r>
            <a:r>
              <a:rPr sz="2000" b="1" spc="-2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NULL;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 defTabSz="457200" eaLnBrk="0" fontAlgn="base" hangingPunct="0">
              <a:spcBef>
                <a:spcPts val="625"/>
              </a:spcBef>
              <a:spcAft>
                <a:spcPct val="0"/>
              </a:spcAft>
            </a:pPr>
            <a:r>
              <a:rPr sz="3200" b="1" i="1" spc="-5" dirty="0">
                <a:solidFill>
                  <a:prstClr val="black"/>
                </a:solidFill>
                <a:latin typeface="Courier New"/>
                <a:cs typeface="Courier New"/>
              </a:rPr>
              <a:t>destroyQueue()</a:t>
            </a:r>
            <a:endParaRPr sz="32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69900" defTabSz="457200" eaLnBrk="0" fontAlgn="base" hangingPunct="0">
              <a:lnSpc>
                <a:spcPts val="3320"/>
              </a:lnSpc>
              <a:spcBef>
                <a:spcPts val="890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Destroy the whole nodes in the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queue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27100" marR="1389380" defTabSz="457200" eaLnBrk="0" fontAlgn="base" hangingPunct="0">
              <a:lnSpc>
                <a:spcPts val="2400"/>
              </a:lnSpc>
              <a:spcBef>
                <a:spcPts val="45"/>
              </a:spcBef>
              <a:spcAft>
                <a:spcPct val="0"/>
              </a:spcAft>
            </a:pP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nodeQ *temp </a:t>
            </a:r>
            <a:r>
              <a:rPr sz="2000" b="1" dirty="0">
                <a:solidFill>
                  <a:srgbClr val="006FC0"/>
                </a:solidFill>
                <a:latin typeface="Courier New"/>
                <a:cs typeface="Courier New"/>
              </a:rPr>
              <a:t>=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frontPtr;  while</a:t>
            </a:r>
            <a:r>
              <a:rPr sz="2000" b="1" spc="-1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(temp){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927100" defTabSz="457200" eaLnBrk="0" fontAlgn="base" hangingPunct="0">
              <a:lnSpc>
                <a:spcPts val="232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frontPtr </a:t>
            </a:r>
            <a:r>
              <a:rPr sz="2000" b="1" dirty="0">
                <a:solidFill>
                  <a:srgbClr val="006FC0"/>
                </a:solidFill>
                <a:latin typeface="Courier New"/>
                <a:cs typeface="Courier New"/>
              </a:rPr>
              <a:t>=</a:t>
            </a:r>
            <a:r>
              <a:rPr sz="2000" b="1" spc="-1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temp-&gt;next;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927100" defTabSz="457200" eaLnBrk="0" fontAlgn="base" hangingPunct="0">
              <a:spcBef>
                <a:spcPts val="480"/>
              </a:spcBef>
              <a:spcAft>
                <a:spcPct val="0"/>
              </a:spcAft>
            </a:pP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delete temp; temp=frontPtr;</a:t>
            </a:r>
            <a:r>
              <a:rPr sz="2000" b="1" spc="-2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ourier New"/>
                <a:cs typeface="Courier New"/>
              </a:rPr>
              <a:t>}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 defTabSz="457200" eaLnBrk="0" fontAlgn="base" hangingPunct="0">
              <a:spcBef>
                <a:spcPts val="625"/>
              </a:spcBef>
              <a:spcAft>
                <a:spcPct val="0"/>
              </a:spcAft>
            </a:pPr>
            <a:r>
              <a:rPr sz="3200" b="1" i="1" spc="-5" dirty="0">
                <a:solidFill>
                  <a:prstClr val="black"/>
                </a:solidFill>
                <a:latin typeface="Courier New"/>
                <a:cs typeface="Courier New"/>
              </a:rPr>
              <a:t>isEmpty()</a:t>
            </a:r>
            <a:endParaRPr sz="32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69900" defTabSz="457200" eaLnBrk="0" fontAlgn="base" hangingPunct="0">
              <a:spcBef>
                <a:spcPts val="625"/>
              </a:spcBef>
              <a:spcAft>
                <a:spcPct val="0"/>
              </a:spcAft>
            </a:pP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backPtr </a:t>
            </a:r>
            <a:r>
              <a:rPr sz="2000" b="1" dirty="0">
                <a:solidFill>
                  <a:srgbClr val="006FC0"/>
                </a:solidFill>
                <a:latin typeface="Courier New"/>
                <a:cs typeface="Courier New"/>
              </a:rPr>
              <a:t>== Null &amp;&amp;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frontPtr </a:t>
            </a:r>
            <a:r>
              <a:rPr sz="2000" b="1" dirty="0">
                <a:solidFill>
                  <a:srgbClr val="006FC0"/>
                </a:solidFill>
                <a:latin typeface="Courier New"/>
                <a:cs typeface="Courier New"/>
              </a:rPr>
              <a:t>==</a:t>
            </a:r>
            <a:r>
              <a:rPr sz="2000" b="1" spc="-3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NULL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7CBBF-B970-4B8B-8ED5-7E1C5F37F836}"/>
              </a:ext>
            </a:extLst>
          </p:cNvPr>
          <p:cNvSpPr/>
          <p:nvPr/>
        </p:nvSpPr>
        <p:spPr>
          <a:xfrm>
            <a:off x="3882487" y="567810"/>
            <a:ext cx="6337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Linked</a:t>
            </a:r>
            <a:r>
              <a:rPr lang="en-MY" sz="3200" spc="-9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List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8E586-DA3F-4260-B905-857803A7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B61542D-708F-4DDE-8C51-A693B8A3D6E6}"/>
              </a:ext>
            </a:extLst>
          </p:cNvPr>
          <p:cNvSpPr txBox="1">
            <a:spLocks/>
          </p:cNvSpPr>
          <p:nvPr/>
        </p:nvSpPr>
        <p:spPr>
          <a:xfrm>
            <a:off x="4308730" y="385394"/>
            <a:ext cx="532955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Insert </a:t>
            </a:r>
            <a:r>
              <a:rPr lang="en-MY" sz="3200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to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a linear</a:t>
            </a:r>
            <a:r>
              <a:rPr lang="en-MY" sz="3200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B7811A-B781-4019-A8BD-16BD8CF0E79D}"/>
              </a:ext>
            </a:extLst>
          </p:cNvPr>
          <p:cNvSpPr txBox="1"/>
          <p:nvPr/>
        </p:nvSpPr>
        <p:spPr>
          <a:xfrm>
            <a:off x="2593644" y="1862454"/>
            <a:ext cx="7359650" cy="33540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3845" marR="5080" indent="-271780" defTabSz="457200" eaLnBrk="0" fontAlgn="base" hangingPunct="0">
              <a:lnSpc>
                <a:spcPts val="2860"/>
              </a:lnSpc>
              <a:spcBef>
                <a:spcPts val="605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Inserting a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new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node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at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Back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needs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pointer 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changes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457200" eaLnBrk="0" fontAlgn="base" hangingPunct="0">
              <a:spcBef>
                <a:spcPts val="45"/>
              </a:spcBef>
              <a:spcAft>
                <a:spcPct val="0"/>
              </a:spcAft>
            </a:pPr>
            <a:endParaRPr sz="2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808355" defTabSz="457200" eaLnBrk="0" fontAlgn="base" hangingPunct="0">
              <a:lnSpc>
                <a:spcPts val="2860"/>
              </a:lnSpc>
              <a:spcBef>
                <a:spcPct val="0"/>
              </a:spcBef>
              <a:spcAft>
                <a:spcPct val="0"/>
              </a:spcAft>
            </a:pP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Change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Next pointer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new node 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Change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Next pointer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Back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node 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Change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the External</a:t>
            </a:r>
            <a:r>
              <a:rPr sz="28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pointer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457200" eaLnBrk="0" fontAlgn="base" hangingPunct="0">
              <a:lnSpc>
                <a:spcPts val="3110"/>
              </a:lnSpc>
              <a:spcBef>
                <a:spcPts val="2335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Special</a:t>
            </a:r>
            <a:r>
              <a:rPr sz="2800" spc="-4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case: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6465" defTabSz="457200" eaLnBrk="0" fontAlgn="base" hangingPunct="0">
              <a:lnSpc>
                <a:spcPts val="3110"/>
              </a:lnSpc>
              <a:spcBef>
                <a:spcPct val="0"/>
              </a:spcBef>
              <a:spcAft>
                <a:spcPct val="0"/>
              </a:spcAf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the queue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28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empty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013F1-6D81-4F96-AE3B-E9169DC5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1EAC3-DF28-4F16-9C1F-85DEBA83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36496"/>
            <a:ext cx="7924800" cy="4972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FFBB65-A016-4BC2-857C-E3E0465ACD95}"/>
              </a:ext>
            </a:extLst>
          </p:cNvPr>
          <p:cNvSpPr/>
          <p:nvPr/>
        </p:nvSpPr>
        <p:spPr>
          <a:xfrm>
            <a:off x="3882487" y="567810"/>
            <a:ext cx="6337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Linked</a:t>
            </a:r>
            <a:r>
              <a:rPr lang="en-MY" sz="3200" spc="-9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List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951A7-8164-4990-8A62-346A5493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8D695164-067A-42B8-ABEA-60353C8C64D5}"/>
              </a:ext>
            </a:extLst>
          </p:cNvPr>
          <p:cNvSpPr txBox="1">
            <a:spLocks/>
          </p:cNvSpPr>
          <p:nvPr/>
        </p:nvSpPr>
        <p:spPr>
          <a:xfrm>
            <a:off x="4411217" y="248696"/>
            <a:ext cx="58242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Delete 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from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Linear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E0CD1-7DCA-4DCE-9067-688DE799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142681"/>
            <a:ext cx="817245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53C0F-D47B-4C2E-A94C-ED5CB27E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C9D19-1B44-47B0-8101-2DE07F93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1114102"/>
            <a:ext cx="7297168" cy="4629796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B915C4F1-2587-4BD2-AAC5-3CD989776262}"/>
              </a:ext>
            </a:extLst>
          </p:cNvPr>
          <p:cNvSpPr txBox="1">
            <a:spLocks/>
          </p:cNvSpPr>
          <p:nvPr/>
        </p:nvSpPr>
        <p:spPr>
          <a:xfrm>
            <a:off x="4544567" y="401096"/>
            <a:ext cx="58242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Delete 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from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Linear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20315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F39FE-B598-4466-9439-8AF1C8EF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4CB461-F491-4AB5-AF61-62002CFE3FB6}" type="slidenum">
              <a:rPr lang="en-US" altLang="en-US">
                <a:latin typeface="Calibri" panose="020F050202020403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73CCB4A-6ED0-4038-A350-19DEB862AE1B}"/>
              </a:ext>
            </a:extLst>
          </p:cNvPr>
          <p:cNvSpPr txBox="1">
            <a:spLocks/>
          </p:cNvSpPr>
          <p:nvPr/>
        </p:nvSpPr>
        <p:spPr>
          <a:xfrm>
            <a:off x="4260850" y="328244"/>
            <a:ext cx="7188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Circular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6DB23-59F8-424A-8883-A4965A81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461760"/>
            <a:ext cx="8324850" cy="51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569</Words>
  <Application>Microsoft Office PowerPoint</Application>
  <PresentationFormat>Widescreen</PresentationFormat>
  <Paragraphs>106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Courier New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Norsham Idris</dc:creator>
  <cp:lastModifiedBy>Norsham Idris</cp:lastModifiedBy>
  <cp:revision>3</cp:revision>
  <dcterms:created xsi:type="dcterms:W3CDTF">2021-01-01T11:49:19Z</dcterms:created>
  <dcterms:modified xsi:type="dcterms:W3CDTF">2021-01-01T13:36:16Z</dcterms:modified>
</cp:coreProperties>
</file>