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ACDE-E171-4C24-92E7-A7B8DD59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6EA9A-D837-4D48-97A0-B7D077C36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549CE-A5B4-4047-8CF1-81F6012C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A9D7-F967-4D40-BEC9-3F1EF5F1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D2877-D751-459B-B29C-2C6DF3CC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21B9-58A6-4E7B-A31D-F343BA9D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72F8C-AA61-48C1-9095-B7F994B41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AA3C-F60C-421E-870E-76BC05D1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16139-27B2-4999-AA94-B7CB3C5D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D7E7-A597-44B4-BCA2-37F5530F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E460D-0BBF-4EF0-8495-706424C38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D0620-9D48-4E3B-8179-3F48FBC3C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E8A7-87B9-456D-9CEC-219C3915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CEB8-B82A-4E59-8452-316AEF3A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D55D-AB66-4938-8DCC-56A832ED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4009-EFE9-4805-A54D-ADF64B5A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A971-0C7B-4561-9DC8-D6EE068E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E897-959B-4263-86A3-EE1BF2BD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CE46D-68DB-4BE7-BF77-67BC1F2B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D54B7-17E7-423A-904B-81EE7D4A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8E9B-30E5-4608-AC36-B412F01A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F6938-3D24-42F3-9316-C45C02BE6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523EB-82B9-45E2-8CC6-123C2FB7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5E079-88F7-40CD-BA05-27D8F1B5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8F02B-06C8-4DED-B310-136C38CF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E182-3015-4DFF-9605-CC2AC028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188D-4E2D-4F2A-86D8-DB30357D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7E6A0-F083-49B9-BA86-B9EBDAE89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8972A-20CC-4C60-84D4-8F015458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CE5A8-0FF6-4C11-AA1E-9D0206F3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B692C-E776-4AF6-A530-E2D91973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4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D14B-4AF3-41E3-AA7D-9AF016DD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6D71-F1DA-465B-9114-03EF77799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9647D-B458-40D9-A75F-A5A9E79B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48E85-34D0-4E0C-898C-B053242C8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F89A4-608F-4641-9A6D-DE343854E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31671-7A94-4547-81A5-56BE074E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57931-66D7-494A-B1CF-F43179F7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A69F9-5E93-4EC8-A584-092D30BE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5114-339F-400D-8ED0-20574D1B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D388F-A146-4C21-9FF0-2EAA4BBF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3B844-714D-4F76-B4C0-FF8C5198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80E7E-2010-4F2B-8393-5AF88586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4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79950-5428-4C05-B5D7-6CA08834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4E923-E8E9-4A62-9509-06599163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52718-9B21-4692-9ED6-A0B7CDCF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9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106B-9409-4770-82B2-6DFF81B2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2E78-C48D-4982-9DE8-58719941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58D5A-E697-4645-BD5E-D65C8FB22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9A7EE-223A-4055-80EC-B26413CE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FC11A-C99B-49D5-8377-A2AC1682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34CE-865B-4396-B197-46CF6774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5717-C210-49EB-ACE4-66F2AAF0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60D4-2428-44C6-9514-2DAB8EAA4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6231-DCA3-44A0-9093-B12E0E357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B30F7-5CAC-4C2D-A7F3-3835F245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03AFA-3A34-4F3B-AA1F-C172A051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0FEC3-5C10-4992-964B-A5969E98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3AF58-F0CE-4890-9C7B-8623303F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70B7A-C4D6-45B8-BE39-0A9E7FDF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9179-553C-4702-9E10-C67AFB715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2C5A-BA74-42AB-B706-09DC4F0B998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79D8B-A37E-487A-8CFF-B9311FA6F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87FD-33A5-43A7-B640-2F74D529D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D7EB-AF8F-4FEB-A00F-507F9693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Isometric internet technology concept Royalty Free Vector">
            <a:extLst>
              <a:ext uri="{FF2B5EF4-FFF2-40B4-BE49-F238E27FC236}">
                <a16:creationId xmlns:a16="http://schemas.microsoft.com/office/drawing/2014/main" id="{485799A3-5020-4C5C-9448-700B3FE59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" r="-1" b="14065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Freeform: Shape 19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E7B80-4137-44F6-988C-9AC9F4654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067" y="525408"/>
            <a:ext cx="5525395" cy="1385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UTM Students’ Choice of Telecommunication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FCEC3-70B9-45D6-BBD9-DE34949CC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53" y="2437181"/>
            <a:ext cx="4973051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800" b="1" dirty="0"/>
              <a:t>Prepared by: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Saharulnizam</a:t>
            </a:r>
            <a:r>
              <a:rPr lang="en-US" dirty="0"/>
              <a:t> </a:t>
            </a:r>
            <a:r>
              <a:rPr lang="en-US" dirty="0" err="1"/>
              <a:t>Hakimy</a:t>
            </a:r>
            <a:r>
              <a:rPr lang="en-US" dirty="0"/>
              <a:t> bin </a:t>
            </a:r>
            <a:r>
              <a:rPr lang="en-US" dirty="0" err="1"/>
              <a:t>Shobri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Ahmad </a:t>
            </a:r>
            <a:r>
              <a:rPr lang="en-US" dirty="0" err="1"/>
              <a:t>Zulhakim</a:t>
            </a:r>
            <a:r>
              <a:rPr lang="en-US" dirty="0"/>
              <a:t> bin</a:t>
            </a:r>
            <a:r>
              <a:rPr lang="en-US" altLang="zh-CN" dirty="0"/>
              <a:t> Zainal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Lee Tong Ming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Rasmin</a:t>
            </a:r>
            <a:r>
              <a:rPr lang="en-US" dirty="0"/>
              <a:t> Kaur Sandhu</a:t>
            </a:r>
          </a:p>
        </p:txBody>
      </p:sp>
      <p:sp>
        <p:nvSpPr>
          <p:cNvPr id="4" name="AutoShape 4" descr="Best 56+ Colorful PowerPoint Backgrounds on HipWallpaper ...">
            <a:extLst>
              <a:ext uri="{FF2B5EF4-FFF2-40B4-BE49-F238E27FC236}">
                <a16:creationId xmlns:a16="http://schemas.microsoft.com/office/drawing/2014/main" id="{12875ED5-B863-48B7-9B03-1FDD72F4F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est 56+ Colorful PowerPoint Backgrounds on HipWallpaper ...">
            <a:extLst>
              <a:ext uri="{FF2B5EF4-FFF2-40B4-BE49-F238E27FC236}">
                <a16:creationId xmlns:a16="http://schemas.microsoft.com/office/drawing/2014/main" id="{F7C7EC29-CAF3-4A0B-A6C7-BEBD647D28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9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The Increasing Market Adoption of Mobile Social CRM">
            <a:extLst>
              <a:ext uri="{FF2B5EF4-FFF2-40B4-BE49-F238E27FC236}">
                <a16:creationId xmlns:a16="http://schemas.microsoft.com/office/drawing/2014/main" id="{4401C3D3-A8F1-4347-AF69-9CFC2A7C2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3697" b="18171"/>
          <a:stretch/>
        </p:blipFill>
        <p:spPr bwMode="auto">
          <a:xfrm>
            <a:off x="3523485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67232-D070-45FF-B066-6A79C0520538}"/>
              </a:ext>
            </a:extLst>
          </p:cNvPr>
          <p:cNvSpPr txBox="1"/>
          <p:nvPr/>
        </p:nvSpPr>
        <p:spPr>
          <a:xfrm>
            <a:off x="274780" y="718015"/>
            <a:ext cx="8479753" cy="1292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TELECOMMUNICATION DESCRIPTION: MOST FREQUENT USED APPS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2AC32C-A5BA-4AE9-995D-03C3545F1D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9" y="2335554"/>
            <a:ext cx="5550287" cy="3410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D9C25-8D9D-488E-B378-660958F7ECE3}"/>
              </a:ext>
            </a:extLst>
          </p:cNvPr>
          <p:cNvSpPr txBox="1"/>
          <p:nvPr/>
        </p:nvSpPr>
        <p:spPr>
          <a:xfrm>
            <a:off x="6751777" y="1893681"/>
            <a:ext cx="4971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Analysis: Horizontal Bar Chart</a:t>
            </a:r>
          </a:p>
          <a:p>
            <a:r>
              <a:rPr lang="en-US" sz="2400" b="1" dirty="0"/>
              <a:t>** </a:t>
            </a:r>
            <a:r>
              <a:rPr lang="en-US" sz="2400" dirty="0"/>
              <a:t>Each respondent select</a:t>
            </a:r>
            <a:r>
              <a:rPr lang="en-US" sz="2400" b="1" dirty="0"/>
              <a:t> 3 </a:t>
            </a:r>
            <a:r>
              <a:rPr lang="en-US" sz="2400" dirty="0"/>
              <a:t>most frequent used apps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Instagram: 60 respondents(75.0%)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WhatsApp: 60 respondents(75.0%)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Youtube</a:t>
            </a:r>
            <a:r>
              <a:rPr lang="en-US" sz="2400" dirty="0"/>
              <a:t>: 44 respondents(55.0%)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Twitter: 31 respondents(38.8%)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Facebook: 16 respondents(20.0%)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Games: 11 respondents(13.8%)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Browser: 9 respondents(11.3%)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TikTok</a:t>
            </a:r>
            <a:r>
              <a:rPr lang="en-US" sz="2400" dirty="0"/>
              <a:t>: 9 respondents(11.3%)</a:t>
            </a:r>
          </a:p>
        </p:txBody>
      </p:sp>
    </p:spTree>
    <p:extLst>
      <p:ext uri="{BB962C8B-B14F-4D97-AF65-F5344CB8AC3E}">
        <p14:creationId xmlns:p14="http://schemas.microsoft.com/office/powerpoint/2010/main" val="171674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Spending Money Illustrations, Royalty-Free Vector Graphics &amp; Clip ...">
            <a:extLst>
              <a:ext uri="{FF2B5EF4-FFF2-40B4-BE49-F238E27FC236}">
                <a16:creationId xmlns:a16="http://schemas.microsoft.com/office/drawing/2014/main" id="{E4CF451C-B08C-4844-8042-05368830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"/>
            <a:ext cx="12192000" cy="68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79B1F-1618-4D6F-B6BF-AF9B2B4F9136}"/>
              </a:ext>
            </a:extLst>
          </p:cNvPr>
          <p:cNvSpPr txBox="1"/>
          <p:nvPr/>
        </p:nvSpPr>
        <p:spPr>
          <a:xfrm>
            <a:off x="110960" y="126622"/>
            <a:ext cx="8092496" cy="14973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TELECOMMUNICATION DESCRIPTION: MONEY SPENT FOR INTERNET PLAN PER MONTH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1AC79-13C9-434C-8AD7-DF30A31F0BE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69" y="1913467"/>
            <a:ext cx="5377227" cy="40078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787EE6-CB18-497D-BFEB-FF054D09A238}"/>
              </a:ext>
            </a:extLst>
          </p:cNvPr>
          <p:cNvSpPr txBox="1"/>
          <p:nvPr/>
        </p:nvSpPr>
        <p:spPr>
          <a:xfrm>
            <a:off x="534293" y="2617881"/>
            <a:ext cx="57141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Analysis: Histogram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RM0 – RM20 spending: 10 respondents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RM20 – RM40 spending: 29 respondents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RM40 – RM60 spending: 23 respondents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≥ RM60 spending: 18 respondents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991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Set men and women spending time online Royalty Free Vector">
            <a:extLst>
              <a:ext uri="{FF2B5EF4-FFF2-40B4-BE49-F238E27FC236}">
                <a16:creationId xmlns:a16="http://schemas.microsoft.com/office/drawing/2014/main" id="{C07F5FA4-7EA5-4C1D-9945-58759228E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b="11358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5C65E9-BFF1-4116-965B-D612F6FE31E8}"/>
              </a:ext>
            </a:extLst>
          </p:cNvPr>
          <p:cNvSpPr txBox="1"/>
          <p:nvPr/>
        </p:nvSpPr>
        <p:spPr>
          <a:xfrm>
            <a:off x="228599" y="315732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TELECOMMUNICATION DESCRIPTION: TIME SPENT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34E08-2917-43CD-86B5-069292D452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" y="1513157"/>
            <a:ext cx="5574030" cy="42071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22533-498F-4D05-9BA9-5A79EC8483F1}"/>
              </a:ext>
            </a:extLst>
          </p:cNvPr>
          <p:cNvSpPr txBox="1"/>
          <p:nvPr/>
        </p:nvSpPr>
        <p:spPr>
          <a:xfrm>
            <a:off x="6304915" y="2305615"/>
            <a:ext cx="56781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Analysis: Histogram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0 – 2 hours usage: 1 respondent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2 – 4 hours usage: 7 respondents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4 – 6 hours usage: 23 respondents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 ≥ 6 hours usage: 49 respondents</a:t>
            </a:r>
          </a:p>
        </p:txBody>
      </p:sp>
    </p:spTree>
    <p:extLst>
      <p:ext uri="{BB962C8B-B14F-4D97-AF65-F5344CB8AC3E}">
        <p14:creationId xmlns:p14="http://schemas.microsoft.com/office/powerpoint/2010/main" val="355345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Abstract Blue Light Speed Technology Network Internet Background ...">
            <a:extLst>
              <a:ext uri="{FF2B5EF4-FFF2-40B4-BE49-F238E27FC236}">
                <a16:creationId xmlns:a16="http://schemas.microsoft.com/office/drawing/2014/main" id="{DF1D23E2-FE8B-48B7-9800-C7AEBB13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4DE57-AE56-4A47-A306-1747D13F0481}"/>
              </a:ext>
            </a:extLst>
          </p:cNvPr>
          <p:cNvSpPr/>
          <p:nvPr/>
        </p:nvSpPr>
        <p:spPr>
          <a:xfrm>
            <a:off x="168666" y="826496"/>
            <a:ext cx="638265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Analysis: Histogram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0GB – 5GB usage: 8 respondents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5GB – 10GB usage: 17 respondents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10GB – 20GB usage: 24 respondents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≥ 20GB usage: 31 respondents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C27F2-8099-4012-BE9C-8D5E523D7FF6}"/>
              </a:ext>
            </a:extLst>
          </p:cNvPr>
          <p:cNvSpPr txBox="1"/>
          <p:nvPr/>
        </p:nvSpPr>
        <p:spPr>
          <a:xfrm>
            <a:off x="7662363" y="610050"/>
            <a:ext cx="4588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TELECOMMUNICATION DESCRIPTION: AVERAGE DATA USAGE PER MONTH</a:t>
            </a:r>
          </a:p>
        </p:txBody>
      </p:sp>
      <p:pic>
        <p:nvPicPr>
          <p:cNvPr id="8200" name="Picture 8" descr="Data Usage for Android - APK Download">
            <a:extLst>
              <a:ext uri="{FF2B5EF4-FFF2-40B4-BE49-F238E27FC236}">
                <a16:creationId xmlns:a16="http://schemas.microsoft.com/office/drawing/2014/main" id="{6BE4B342-900C-42EC-93AB-DCAB6353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856" y="3918051"/>
            <a:ext cx="2979478" cy="29794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882C9-0243-4361-9F86-E6C481E70BD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84125" y="2789872"/>
            <a:ext cx="5104332" cy="35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39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P Endorses Dimension Data with Global AMS Certification - SAP ...">
            <a:extLst>
              <a:ext uri="{FF2B5EF4-FFF2-40B4-BE49-F238E27FC236}">
                <a16:creationId xmlns:a16="http://schemas.microsoft.com/office/drawing/2014/main" id="{F42F196F-405A-41AE-9E25-DEA9DDDAB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 bwMode="auto">
          <a:xfrm>
            <a:off x="-8" y="-7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D3305BC-13F0-45F7-AA78-FEB3A127E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121" y="839535"/>
            <a:ext cx="5689757" cy="5027349"/>
          </a:xfrm>
          <a:custGeom>
            <a:avLst/>
            <a:gdLst>
              <a:gd name="connsiteX0" fmla="*/ 1638118 w 5689757"/>
              <a:gd name="connsiteY0" fmla="*/ 0 h 5027349"/>
              <a:gd name="connsiteX1" fmla="*/ 4051638 w 5689757"/>
              <a:gd name="connsiteY1" fmla="*/ 0 h 5027349"/>
              <a:gd name="connsiteX2" fmla="*/ 4426960 w 5689757"/>
              <a:gd name="connsiteY2" fmla="*/ 218128 h 5027349"/>
              <a:gd name="connsiteX3" fmla="*/ 5631113 w 5689757"/>
              <a:gd name="connsiteY3" fmla="*/ 2300740 h 5027349"/>
              <a:gd name="connsiteX4" fmla="*/ 5631113 w 5689757"/>
              <a:gd name="connsiteY4" fmla="*/ 2726611 h 5027349"/>
              <a:gd name="connsiteX5" fmla="*/ 5184003 w 5689757"/>
              <a:gd name="connsiteY5" fmla="*/ 3499898 h 5027349"/>
              <a:gd name="connsiteX6" fmla="*/ 5179849 w 5689757"/>
              <a:gd name="connsiteY6" fmla="*/ 3507081 h 5027349"/>
              <a:gd name="connsiteX7" fmla="*/ 5161054 w 5689757"/>
              <a:gd name="connsiteY7" fmla="*/ 3493907 h 5027349"/>
              <a:gd name="connsiteX8" fmla="*/ 5074850 w 5689757"/>
              <a:gd name="connsiteY8" fmla="*/ 3469060 h 5027349"/>
              <a:gd name="connsiteX9" fmla="*/ 4002084 w 5689757"/>
              <a:gd name="connsiteY9" fmla="*/ 3469060 h 5027349"/>
              <a:gd name="connsiteX10" fmla="*/ 3848833 w 5689757"/>
              <a:gd name="connsiteY10" fmla="*/ 3554248 h 5027349"/>
              <a:gd name="connsiteX11" fmla="*/ 3312449 w 5689757"/>
              <a:gd name="connsiteY11" fmla="*/ 4472382 h 5027349"/>
              <a:gd name="connsiteX12" fmla="*/ 3312449 w 5689757"/>
              <a:gd name="connsiteY12" fmla="*/ 4649068 h 5027349"/>
              <a:gd name="connsiteX13" fmla="*/ 3486748 w 5689757"/>
              <a:gd name="connsiteY13" fmla="*/ 4947416 h 5027349"/>
              <a:gd name="connsiteX14" fmla="*/ 3533445 w 5689757"/>
              <a:gd name="connsiteY14" fmla="*/ 5027349 h 5027349"/>
              <a:gd name="connsiteX15" fmla="*/ 3462401 w 5689757"/>
              <a:gd name="connsiteY15" fmla="*/ 5027349 h 5027349"/>
              <a:gd name="connsiteX16" fmla="*/ 1638118 w 5689757"/>
              <a:gd name="connsiteY16" fmla="*/ 5027349 h 5027349"/>
              <a:gd name="connsiteX17" fmla="*/ 1268010 w 5689757"/>
              <a:gd name="connsiteY17" fmla="*/ 4809219 h 5027349"/>
              <a:gd name="connsiteX18" fmla="*/ 58645 w 5689757"/>
              <a:gd name="connsiteY18" fmla="*/ 2726611 h 5027349"/>
              <a:gd name="connsiteX19" fmla="*/ 58645 w 5689757"/>
              <a:gd name="connsiteY19" fmla="*/ 2300740 h 5027349"/>
              <a:gd name="connsiteX20" fmla="*/ 1268010 w 5689757"/>
              <a:gd name="connsiteY20" fmla="*/ 218128 h 5027349"/>
              <a:gd name="connsiteX21" fmla="*/ 1638118 w 5689757"/>
              <a:gd name="connsiteY21" fmla="*/ 0 h 50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89757" h="5027349">
                <a:moveTo>
                  <a:pt x="1638118" y="0"/>
                </a:moveTo>
                <a:cubicBezTo>
                  <a:pt x="1638118" y="0"/>
                  <a:pt x="1638118" y="0"/>
                  <a:pt x="4051638" y="0"/>
                </a:cubicBezTo>
                <a:cubicBezTo>
                  <a:pt x="4208022" y="0"/>
                  <a:pt x="4348769" y="83096"/>
                  <a:pt x="4426960" y="218128"/>
                </a:cubicBezTo>
                <a:cubicBezTo>
                  <a:pt x="4426960" y="218128"/>
                  <a:pt x="4426960" y="218128"/>
                  <a:pt x="5631113" y="2300740"/>
                </a:cubicBezTo>
                <a:cubicBezTo>
                  <a:pt x="5709306" y="2430577"/>
                  <a:pt x="5709306" y="2596771"/>
                  <a:pt x="5631113" y="2726611"/>
                </a:cubicBezTo>
                <a:cubicBezTo>
                  <a:pt x="5631113" y="2726611"/>
                  <a:pt x="5631113" y="2726611"/>
                  <a:pt x="5184003" y="3499898"/>
                </a:cubicBezTo>
                <a:lnTo>
                  <a:pt x="5179849" y="3507081"/>
                </a:lnTo>
                <a:lnTo>
                  <a:pt x="5161054" y="3493907"/>
                </a:lnTo>
                <a:cubicBezTo>
                  <a:pt x="5133118" y="3478526"/>
                  <a:pt x="5101988" y="3469060"/>
                  <a:pt x="5074850" y="3469060"/>
                </a:cubicBezTo>
                <a:cubicBezTo>
                  <a:pt x="5074850" y="3469060"/>
                  <a:pt x="5074850" y="3469060"/>
                  <a:pt x="4002084" y="3469060"/>
                </a:cubicBezTo>
                <a:cubicBezTo>
                  <a:pt x="3944615" y="3469060"/>
                  <a:pt x="3874374" y="3506922"/>
                  <a:pt x="3848833" y="3554248"/>
                </a:cubicBezTo>
                <a:cubicBezTo>
                  <a:pt x="3848833" y="3554248"/>
                  <a:pt x="3848833" y="3554248"/>
                  <a:pt x="3312449" y="4472382"/>
                </a:cubicBezTo>
                <a:cubicBezTo>
                  <a:pt x="3283714" y="4522863"/>
                  <a:pt x="3283714" y="4598585"/>
                  <a:pt x="3312449" y="4649068"/>
                </a:cubicBezTo>
                <a:cubicBezTo>
                  <a:pt x="3312449" y="4649068"/>
                  <a:pt x="3312449" y="4649068"/>
                  <a:pt x="3486748" y="4947416"/>
                </a:cubicBezTo>
                <a:lnTo>
                  <a:pt x="3533445" y="5027349"/>
                </a:lnTo>
                <a:lnTo>
                  <a:pt x="3462401" y="5027349"/>
                </a:lnTo>
                <a:cubicBezTo>
                  <a:pt x="3108857" y="5027349"/>
                  <a:pt x="2543189" y="5027349"/>
                  <a:pt x="1638118" y="5027349"/>
                </a:cubicBezTo>
                <a:cubicBezTo>
                  <a:pt x="1486947" y="5027349"/>
                  <a:pt x="1340989" y="4944252"/>
                  <a:pt x="1268010" y="4809219"/>
                </a:cubicBezTo>
                <a:cubicBezTo>
                  <a:pt x="1268010" y="4809219"/>
                  <a:pt x="1268010" y="4809219"/>
                  <a:pt x="58645" y="2726611"/>
                </a:cubicBezTo>
                <a:cubicBezTo>
                  <a:pt x="-19548" y="2596771"/>
                  <a:pt x="-19548" y="2430577"/>
                  <a:pt x="58645" y="2300740"/>
                </a:cubicBezTo>
                <a:cubicBezTo>
                  <a:pt x="58645" y="2300740"/>
                  <a:pt x="58645" y="2300740"/>
                  <a:pt x="1268010" y="218128"/>
                </a:cubicBezTo>
                <a:cubicBezTo>
                  <a:pt x="1340989" y="83096"/>
                  <a:pt x="1486947" y="0"/>
                  <a:pt x="16381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EA42DB-F66F-4178-BB66-D5BDC3EA0733}"/>
              </a:ext>
            </a:extLst>
          </p:cNvPr>
          <p:cNvSpPr/>
          <p:nvPr/>
        </p:nvSpPr>
        <p:spPr>
          <a:xfrm>
            <a:off x="1941912" y="1192185"/>
            <a:ext cx="3573440" cy="118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TELECOMMUNICATION DESCRIPTION: AVERAGE INTERNET SPEED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F50161-64EB-4533-A767-15C4715B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4166" y="1198172"/>
            <a:ext cx="2143461" cy="187740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How to Check Your Internet Speed | PCMag">
            <a:extLst>
              <a:ext uri="{FF2B5EF4-FFF2-40B4-BE49-F238E27FC236}">
                <a16:creationId xmlns:a16="http://schemas.microsoft.com/office/drawing/2014/main" id="{7C88AB80-D6EA-40AC-9A0E-DCB6912E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r="14407" b="-3"/>
          <a:stretch/>
        </p:blipFill>
        <p:spPr bwMode="auto">
          <a:xfrm>
            <a:off x="6081118" y="1283088"/>
            <a:ext cx="1949559" cy="1707568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noFill/>
          <a:ln w="793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5326998-025B-4685-A6F0-C8F498C3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1918" y="4277494"/>
            <a:ext cx="2492744" cy="2183328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B2DA6-82ED-42E8-B5A0-31DBB437E10E}"/>
              </a:ext>
            </a:extLst>
          </p:cNvPr>
          <p:cNvSpPr txBox="1"/>
          <p:nvPr/>
        </p:nvSpPr>
        <p:spPr>
          <a:xfrm>
            <a:off x="1424623" y="2692319"/>
            <a:ext cx="4608019" cy="17662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0Mbps – 1Mbps : 15 respondents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1Mbps – 5Mbps : 31 respondents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5Mbps – 10Mbps : 15 respondents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</a:rPr>
              <a:t> ≥10Mbps : 19 respondents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6380D1-882B-47E3-B0FC-AE7239A5CDEF}"/>
              </a:ext>
            </a:extLst>
          </p:cNvPr>
          <p:cNvSpPr/>
          <p:nvPr/>
        </p:nvSpPr>
        <p:spPr>
          <a:xfrm>
            <a:off x="4102386" y="4853700"/>
            <a:ext cx="210157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Analysis: Histogram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00412F-EBE6-4D0E-8687-89B674F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93" y="3160488"/>
            <a:ext cx="4427486" cy="321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70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Global network connection abstract digital big Vector Image">
            <a:extLst>
              <a:ext uri="{FF2B5EF4-FFF2-40B4-BE49-F238E27FC236}">
                <a16:creationId xmlns:a16="http://schemas.microsoft.com/office/drawing/2014/main" id="{000F7C6F-4C1F-49FA-AB17-41E8622DC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24044"/>
          <a:stretch/>
        </p:blipFill>
        <p:spPr bwMode="auto">
          <a:xfrm>
            <a:off x="-19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2333E0-3187-46B4-82C5-29ACC542B983}"/>
              </a:ext>
            </a:extLst>
          </p:cNvPr>
          <p:cNvSpPr txBox="1"/>
          <p:nvPr/>
        </p:nvSpPr>
        <p:spPr>
          <a:xfrm>
            <a:off x="5609220" y="142925"/>
            <a:ext cx="6358465" cy="224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SATISFACTION RATING OF TELECOMMUNICATION SERVICE PROVIDER: QUALITY OF INTERNET COVERAGE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C9762-C348-442A-98F7-AB4912C2D1B6}"/>
              </a:ext>
            </a:extLst>
          </p:cNvPr>
          <p:cNvSpPr txBox="1"/>
          <p:nvPr/>
        </p:nvSpPr>
        <p:spPr>
          <a:xfrm>
            <a:off x="188127" y="1209505"/>
            <a:ext cx="5906330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Analysis: Bar Chart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“Very Good” rating: 8 respondents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“Good” rating: 28 respondents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“Satisfying” rating: 32 respondents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“Bad” rating: 10 respondents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“Very Bad” rating: 2 respondents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B9065-689C-4D33-8C55-87D773EF20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05" y="2404522"/>
            <a:ext cx="5302343" cy="387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80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Speed and Velocity - downloads backgrounds (wallpapers ...">
            <a:extLst>
              <a:ext uri="{FF2B5EF4-FFF2-40B4-BE49-F238E27FC236}">
                <a16:creationId xmlns:a16="http://schemas.microsoft.com/office/drawing/2014/main" id="{0F406DBA-D0CD-4E5E-9927-625408E5C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353278EF-7501-46E0-BC6F-CA63EF673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120" y="839535"/>
            <a:ext cx="6781602" cy="5027349"/>
          </a:xfrm>
          <a:custGeom>
            <a:avLst/>
            <a:gdLst>
              <a:gd name="connsiteX0" fmla="*/ 5796655 w 6781602"/>
              <a:gd name="connsiteY0" fmla="*/ 1003496 h 5027349"/>
              <a:gd name="connsiteX1" fmla="*/ 6383378 w 6781602"/>
              <a:gd name="connsiteY1" fmla="*/ 1003496 h 5027349"/>
              <a:gd name="connsiteX2" fmla="*/ 6474618 w 6781602"/>
              <a:gd name="connsiteY2" fmla="*/ 1056522 h 5027349"/>
              <a:gd name="connsiteX3" fmla="*/ 6767346 w 6781602"/>
              <a:gd name="connsiteY3" fmla="*/ 1562802 h 5027349"/>
              <a:gd name="connsiteX4" fmla="*/ 6767346 w 6781602"/>
              <a:gd name="connsiteY4" fmla="*/ 1666330 h 5027349"/>
              <a:gd name="connsiteX5" fmla="*/ 6474618 w 6781602"/>
              <a:gd name="connsiteY5" fmla="*/ 2172610 h 5027349"/>
              <a:gd name="connsiteX6" fmla="*/ 6383378 w 6781602"/>
              <a:gd name="connsiteY6" fmla="*/ 2225637 h 5027349"/>
              <a:gd name="connsiteX7" fmla="*/ 5796655 w 6781602"/>
              <a:gd name="connsiteY7" fmla="*/ 2225637 h 5027349"/>
              <a:gd name="connsiteX8" fmla="*/ 5706680 w 6781602"/>
              <a:gd name="connsiteY8" fmla="*/ 2172610 h 5027349"/>
              <a:gd name="connsiteX9" fmla="*/ 5412686 w 6781602"/>
              <a:gd name="connsiteY9" fmla="*/ 1666330 h 5027349"/>
              <a:gd name="connsiteX10" fmla="*/ 5412686 w 6781602"/>
              <a:gd name="connsiteY10" fmla="*/ 1562802 h 5027349"/>
              <a:gd name="connsiteX11" fmla="*/ 5706680 w 6781602"/>
              <a:gd name="connsiteY11" fmla="*/ 1056522 h 5027349"/>
              <a:gd name="connsiteX12" fmla="*/ 5796655 w 6781602"/>
              <a:gd name="connsiteY12" fmla="*/ 1003496 h 5027349"/>
              <a:gd name="connsiteX13" fmla="*/ 1638118 w 6781602"/>
              <a:gd name="connsiteY13" fmla="*/ 0 h 5027349"/>
              <a:gd name="connsiteX14" fmla="*/ 4051638 w 6781602"/>
              <a:gd name="connsiteY14" fmla="*/ 0 h 5027349"/>
              <a:gd name="connsiteX15" fmla="*/ 4426960 w 6781602"/>
              <a:gd name="connsiteY15" fmla="*/ 218128 h 5027349"/>
              <a:gd name="connsiteX16" fmla="*/ 5631113 w 6781602"/>
              <a:gd name="connsiteY16" fmla="*/ 2300740 h 5027349"/>
              <a:gd name="connsiteX17" fmla="*/ 5631113 w 6781602"/>
              <a:gd name="connsiteY17" fmla="*/ 2726611 h 5027349"/>
              <a:gd name="connsiteX18" fmla="*/ 5184003 w 6781602"/>
              <a:gd name="connsiteY18" fmla="*/ 3499898 h 5027349"/>
              <a:gd name="connsiteX19" fmla="*/ 5179849 w 6781602"/>
              <a:gd name="connsiteY19" fmla="*/ 3507081 h 5027349"/>
              <a:gd name="connsiteX20" fmla="*/ 5161054 w 6781602"/>
              <a:gd name="connsiteY20" fmla="*/ 3493907 h 5027349"/>
              <a:gd name="connsiteX21" fmla="*/ 5074850 w 6781602"/>
              <a:gd name="connsiteY21" fmla="*/ 3469060 h 5027349"/>
              <a:gd name="connsiteX22" fmla="*/ 4002084 w 6781602"/>
              <a:gd name="connsiteY22" fmla="*/ 3469060 h 5027349"/>
              <a:gd name="connsiteX23" fmla="*/ 3848833 w 6781602"/>
              <a:gd name="connsiteY23" fmla="*/ 3554248 h 5027349"/>
              <a:gd name="connsiteX24" fmla="*/ 3312449 w 6781602"/>
              <a:gd name="connsiteY24" fmla="*/ 4472382 h 5027349"/>
              <a:gd name="connsiteX25" fmla="*/ 3312449 w 6781602"/>
              <a:gd name="connsiteY25" fmla="*/ 4649068 h 5027349"/>
              <a:gd name="connsiteX26" fmla="*/ 3486748 w 6781602"/>
              <a:gd name="connsiteY26" fmla="*/ 4947416 h 5027349"/>
              <a:gd name="connsiteX27" fmla="*/ 3533445 w 6781602"/>
              <a:gd name="connsiteY27" fmla="*/ 5027349 h 5027349"/>
              <a:gd name="connsiteX28" fmla="*/ 3462401 w 6781602"/>
              <a:gd name="connsiteY28" fmla="*/ 5027349 h 5027349"/>
              <a:gd name="connsiteX29" fmla="*/ 1638118 w 6781602"/>
              <a:gd name="connsiteY29" fmla="*/ 5027349 h 5027349"/>
              <a:gd name="connsiteX30" fmla="*/ 1268010 w 6781602"/>
              <a:gd name="connsiteY30" fmla="*/ 4809219 h 5027349"/>
              <a:gd name="connsiteX31" fmla="*/ 58645 w 6781602"/>
              <a:gd name="connsiteY31" fmla="*/ 2726611 h 5027349"/>
              <a:gd name="connsiteX32" fmla="*/ 58645 w 6781602"/>
              <a:gd name="connsiteY32" fmla="*/ 2300740 h 5027349"/>
              <a:gd name="connsiteX33" fmla="*/ 1268010 w 6781602"/>
              <a:gd name="connsiteY33" fmla="*/ 218128 h 5027349"/>
              <a:gd name="connsiteX34" fmla="*/ 1638118 w 6781602"/>
              <a:gd name="connsiteY34" fmla="*/ 0 h 50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81602" h="5027349">
                <a:moveTo>
                  <a:pt x="5796655" y="1003496"/>
                </a:moveTo>
                <a:cubicBezTo>
                  <a:pt x="5796655" y="1003496"/>
                  <a:pt x="5796655" y="1003496"/>
                  <a:pt x="6383378" y="1003496"/>
                </a:cubicBezTo>
                <a:cubicBezTo>
                  <a:pt x="6421395" y="1003496"/>
                  <a:pt x="6455609" y="1023697"/>
                  <a:pt x="6474618" y="1056522"/>
                </a:cubicBezTo>
                <a:cubicBezTo>
                  <a:pt x="6474618" y="1056522"/>
                  <a:pt x="6474618" y="1056522"/>
                  <a:pt x="6767346" y="1562802"/>
                </a:cubicBezTo>
                <a:cubicBezTo>
                  <a:pt x="6786354" y="1594366"/>
                  <a:pt x="6786354" y="1634767"/>
                  <a:pt x="6767346" y="1666330"/>
                </a:cubicBezTo>
                <a:cubicBezTo>
                  <a:pt x="6767346" y="1666330"/>
                  <a:pt x="6767346" y="1666330"/>
                  <a:pt x="6474618" y="2172610"/>
                </a:cubicBezTo>
                <a:cubicBezTo>
                  <a:pt x="6455609" y="2205437"/>
                  <a:pt x="6421395" y="2225637"/>
                  <a:pt x="6383378" y="2225637"/>
                </a:cubicBezTo>
                <a:cubicBezTo>
                  <a:pt x="6383378" y="2225637"/>
                  <a:pt x="6383378" y="2225637"/>
                  <a:pt x="5796655" y="2225637"/>
                </a:cubicBezTo>
                <a:cubicBezTo>
                  <a:pt x="5759904" y="2225637"/>
                  <a:pt x="5724423" y="2205437"/>
                  <a:pt x="5706680" y="2172610"/>
                </a:cubicBezTo>
                <a:cubicBezTo>
                  <a:pt x="5706680" y="2172610"/>
                  <a:pt x="5706680" y="2172610"/>
                  <a:pt x="5412686" y="1666330"/>
                </a:cubicBezTo>
                <a:cubicBezTo>
                  <a:pt x="5393677" y="1634767"/>
                  <a:pt x="5393677" y="1594366"/>
                  <a:pt x="5412686" y="1562802"/>
                </a:cubicBezTo>
                <a:cubicBezTo>
                  <a:pt x="5412686" y="1562802"/>
                  <a:pt x="5412686" y="1562802"/>
                  <a:pt x="5706680" y="1056522"/>
                </a:cubicBezTo>
                <a:cubicBezTo>
                  <a:pt x="5724423" y="1023697"/>
                  <a:pt x="5759904" y="1003496"/>
                  <a:pt x="5796655" y="1003496"/>
                </a:cubicBezTo>
                <a:close/>
                <a:moveTo>
                  <a:pt x="1638118" y="0"/>
                </a:moveTo>
                <a:cubicBezTo>
                  <a:pt x="1638118" y="0"/>
                  <a:pt x="1638118" y="0"/>
                  <a:pt x="4051638" y="0"/>
                </a:cubicBezTo>
                <a:cubicBezTo>
                  <a:pt x="4208022" y="0"/>
                  <a:pt x="4348769" y="83096"/>
                  <a:pt x="4426960" y="218128"/>
                </a:cubicBezTo>
                <a:cubicBezTo>
                  <a:pt x="4426960" y="218128"/>
                  <a:pt x="4426960" y="218128"/>
                  <a:pt x="5631113" y="2300740"/>
                </a:cubicBezTo>
                <a:cubicBezTo>
                  <a:pt x="5709306" y="2430577"/>
                  <a:pt x="5709306" y="2596771"/>
                  <a:pt x="5631113" y="2726611"/>
                </a:cubicBezTo>
                <a:cubicBezTo>
                  <a:pt x="5631113" y="2726611"/>
                  <a:pt x="5631113" y="2726611"/>
                  <a:pt x="5184003" y="3499898"/>
                </a:cubicBezTo>
                <a:lnTo>
                  <a:pt x="5179849" y="3507081"/>
                </a:lnTo>
                <a:lnTo>
                  <a:pt x="5161054" y="3493907"/>
                </a:lnTo>
                <a:cubicBezTo>
                  <a:pt x="5133118" y="3478526"/>
                  <a:pt x="5101988" y="3469060"/>
                  <a:pt x="5074850" y="3469060"/>
                </a:cubicBezTo>
                <a:cubicBezTo>
                  <a:pt x="5074850" y="3469060"/>
                  <a:pt x="5074850" y="3469060"/>
                  <a:pt x="4002084" y="3469060"/>
                </a:cubicBezTo>
                <a:cubicBezTo>
                  <a:pt x="3944615" y="3469060"/>
                  <a:pt x="3874374" y="3506922"/>
                  <a:pt x="3848833" y="3554248"/>
                </a:cubicBezTo>
                <a:cubicBezTo>
                  <a:pt x="3848833" y="3554248"/>
                  <a:pt x="3848833" y="3554248"/>
                  <a:pt x="3312449" y="4472382"/>
                </a:cubicBezTo>
                <a:cubicBezTo>
                  <a:pt x="3283714" y="4522863"/>
                  <a:pt x="3283714" y="4598585"/>
                  <a:pt x="3312449" y="4649068"/>
                </a:cubicBezTo>
                <a:cubicBezTo>
                  <a:pt x="3312449" y="4649068"/>
                  <a:pt x="3312449" y="4649068"/>
                  <a:pt x="3486748" y="4947416"/>
                </a:cubicBezTo>
                <a:lnTo>
                  <a:pt x="3533445" y="5027349"/>
                </a:lnTo>
                <a:lnTo>
                  <a:pt x="3462401" y="5027349"/>
                </a:lnTo>
                <a:cubicBezTo>
                  <a:pt x="3108857" y="5027349"/>
                  <a:pt x="2543189" y="5027349"/>
                  <a:pt x="1638118" y="5027349"/>
                </a:cubicBezTo>
                <a:cubicBezTo>
                  <a:pt x="1486947" y="5027349"/>
                  <a:pt x="1340989" y="4944252"/>
                  <a:pt x="1268010" y="4809219"/>
                </a:cubicBezTo>
                <a:cubicBezTo>
                  <a:pt x="1268010" y="4809219"/>
                  <a:pt x="1268010" y="4809219"/>
                  <a:pt x="58645" y="2726611"/>
                </a:cubicBezTo>
                <a:cubicBezTo>
                  <a:pt x="-19548" y="2596771"/>
                  <a:pt x="-19548" y="2430577"/>
                  <a:pt x="58645" y="2300740"/>
                </a:cubicBezTo>
                <a:cubicBezTo>
                  <a:pt x="58645" y="2300740"/>
                  <a:pt x="58645" y="2300740"/>
                  <a:pt x="1268010" y="218128"/>
                </a:cubicBezTo>
                <a:cubicBezTo>
                  <a:pt x="1340989" y="83096"/>
                  <a:pt x="1486947" y="0"/>
                  <a:pt x="16381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818F1-D34B-4304-AD80-7FD83A4D0A0B}"/>
              </a:ext>
            </a:extLst>
          </p:cNvPr>
          <p:cNvSpPr/>
          <p:nvPr/>
        </p:nvSpPr>
        <p:spPr>
          <a:xfrm>
            <a:off x="203895" y="386543"/>
            <a:ext cx="9160237" cy="8899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SATISFACTION RATING OF TELECOMMUNICATION SERVICE PROVIDER: QUALITY OF DOWNLOAD SPEED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3AAB6-A1FD-4ADE-8ACC-1B8A042BC5C5}"/>
              </a:ext>
            </a:extLst>
          </p:cNvPr>
          <p:cNvSpPr/>
          <p:nvPr/>
        </p:nvSpPr>
        <p:spPr>
          <a:xfrm>
            <a:off x="1265445" y="2192988"/>
            <a:ext cx="4688959" cy="2183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“Very Good” rating: 7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“Good” rating: 31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“Satisfying” rating: 32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“Bad” rating: 9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“Very Bad” rating: 1 respondents</a:t>
            </a: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F5326998-025B-4685-A6F0-C8F498C3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018" y="4308594"/>
            <a:ext cx="2492744" cy="2183328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48" name="Picture 8" descr="Downloads Icon | Android Lollipop Iconset | dtafalonso">
            <a:extLst>
              <a:ext uri="{FF2B5EF4-FFF2-40B4-BE49-F238E27FC236}">
                <a16:creationId xmlns:a16="http://schemas.microsoft.com/office/drawing/2014/main" id="{9B2D367D-8A67-4991-B92E-3ED84597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r="-8" b="7394"/>
          <a:stretch/>
        </p:blipFill>
        <p:spPr bwMode="auto">
          <a:xfrm>
            <a:off x="4090298" y="4418543"/>
            <a:ext cx="2278184" cy="1963430"/>
          </a:xfrm>
          <a:custGeom>
            <a:avLst/>
            <a:gdLst/>
            <a:ahLst/>
            <a:cxnLst/>
            <a:rect l="l" t="t" r="r" b="b"/>
            <a:pathLst>
              <a:path w="2278184" h="1963430">
                <a:moveTo>
                  <a:pt x="649972" y="0"/>
                </a:moveTo>
                <a:cubicBezTo>
                  <a:pt x="1630402" y="0"/>
                  <a:pt x="1630402" y="0"/>
                  <a:pt x="1630402" y="0"/>
                </a:cubicBezTo>
                <a:cubicBezTo>
                  <a:pt x="1680006" y="0"/>
                  <a:pt x="1744201" y="34048"/>
                  <a:pt x="1770463" y="76608"/>
                </a:cubicBezTo>
                <a:cubicBezTo>
                  <a:pt x="2260676" y="902270"/>
                  <a:pt x="2260676" y="902270"/>
                  <a:pt x="2260676" y="902270"/>
                </a:cubicBezTo>
                <a:cubicBezTo>
                  <a:pt x="2284020" y="947667"/>
                  <a:pt x="2284020" y="1015763"/>
                  <a:pt x="2260676" y="1061161"/>
                </a:cubicBezTo>
                <a:cubicBezTo>
                  <a:pt x="1770463" y="1886822"/>
                  <a:pt x="1770463" y="1886822"/>
                  <a:pt x="1770463" y="1886822"/>
                </a:cubicBezTo>
                <a:cubicBezTo>
                  <a:pt x="1744201" y="1929383"/>
                  <a:pt x="1680006" y="1963430"/>
                  <a:pt x="1630402" y="1963430"/>
                </a:cubicBezTo>
                <a:lnTo>
                  <a:pt x="649972" y="1963430"/>
                </a:lnTo>
                <a:cubicBezTo>
                  <a:pt x="597450" y="1963430"/>
                  <a:pt x="533255" y="1929383"/>
                  <a:pt x="509912" y="1886822"/>
                </a:cubicBezTo>
                <a:cubicBezTo>
                  <a:pt x="19697" y="1061161"/>
                  <a:pt x="19697" y="1061161"/>
                  <a:pt x="19697" y="1061161"/>
                </a:cubicBezTo>
                <a:cubicBezTo>
                  <a:pt x="-6565" y="1015763"/>
                  <a:pt x="-6565" y="947667"/>
                  <a:pt x="19697" y="902270"/>
                </a:cubicBezTo>
                <a:cubicBezTo>
                  <a:pt x="509912" y="76608"/>
                  <a:pt x="509912" y="76608"/>
                  <a:pt x="509912" y="76608"/>
                </a:cubicBezTo>
                <a:cubicBezTo>
                  <a:pt x="533255" y="34048"/>
                  <a:pt x="597450" y="0"/>
                  <a:pt x="64997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6EF000-E640-4F08-8202-8E1E120F419F}"/>
              </a:ext>
            </a:extLst>
          </p:cNvPr>
          <p:cNvSpPr/>
          <p:nvPr/>
        </p:nvSpPr>
        <p:spPr>
          <a:xfrm>
            <a:off x="6266232" y="1958475"/>
            <a:ext cx="13718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Analysis: Bar Chart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06793A-9349-4057-A093-9FE7A35E33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07" y="2661432"/>
            <a:ext cx="4833928" cy="3830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32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Youtube web online video streaming | Premium Vector">
            <a:extLst>
              <a:ext uri="{FF2B5EF4-FFF2-40B4-BE49-F238E27FC236}">
                <a16:creationId xmlns:a16="http://schemas.microsoft.com/office/drawing/2014/main" id="{54C4855C-3CC4-47EE-BE0B-7D97AEA1D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8" b="151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7A7AC5-1DDE-48EE-9138-90A2020978E3}"/>
              </a:ext>
            </a:extLst>
          </p:cNvPr>
          <p:cNvSpPr/>
          <p:nvPr/>
        </p:nvSpPr>
        <p:spPr>
          <a:xfrm>
            <a:off x="352212" y="287866"/>
            <a:ext cx="3356188" cy="3141134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QUALITY OF VIDEO STREAMING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273F4-B2A7-4029-A6C2-4102790B922C}"/>
              </a:ext>
            </a:extLst>
          </p:cNvPr>
          <p:cNvSpPr/>
          <p:nvPr/>
        </p:nvSpPr>
        <p:spPr>
          <a:xfrm>
            <a:off x="3894666" y="45778"/>
            <a:ext cx="7945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62626"/>
                </a:solidFill>
              </a:rPr>
              <a:t>SATISFACTION RATING OF TELECOMMUNICATION SERVICE PROVIDER: 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A07BC5-7DF6-4722-9D42-18EBE89C26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2" y="2840236"/>
            <a:ext cx="5086796" cy="372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8E5D34-E34C-4648-980A-47577D0F2B78}"/>
              </a:ext>
            </a:extLst>
          </p:cNvPr>
          <p:cNvSpPr/>
          <p:nvPr/>
        </p:nvSpPr>
        <p:spPr>
          <a:xfrm>
            <a:off x="6019810" y="1327023"/>
            <a:ext cx="5743788" cy="32723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Analysis: Bar Chart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“Very Good” rating: 5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“Good” rating: 26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“Satisfying” rating: 38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“Bad” rating: 9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“Very Bad” rating: 2 respondents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6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Customer Service Antop Antenna Inc Technical Support, PNG ...">
            <a:extLst>
              <a:ext uri="{FF2B5EF4-FFF2-40B4-BE49-F238E27FC236}">
                <a16:creationId xmlns:a16="http://schemas.microsoft.com/office/drawing/2014/main" id="{C3144ED2-D966-4451-B11B-972259F4F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9" b="1594"/>
          <a:stretch/>
        </p:blipFill>
        <p:spPr bwMode="auto">
          <a:xfrm>
            <a:off x="0" y="2042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054C4-5009-4659-85FE-00DC5E86F263}"/>
              </a:ext>
            </a:extLst>
          </p:cNvPr>
          <p:cNvSpPr/>
          <p:nvPr/>
        </p:nvSpPr>
        <p:spPr>
          <a:xfrm>
            <a:off x="480824" y="73492"/>
            <a:ext cx="6563461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SATISFACTION RATING OF TELECOMMUNICATION SERVICE PROVIDER: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01689-60EF-4AC2-8A7A-3C7AF7426E56}"/>
              </a:ext>
            </a:extLst>
          </p:cNvPr>
          <p:cNvSpPr/>
          <p:nvPr/>
        </p:nvSpPr>
        <p:spPr>
          <a:xfrm>
            <a:off x="297733" y="967911"/>
            <a:ext cx="5764401" cy="2283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Analysis: Bar Chart</a:t>
            </a:r>
          </a:p>
          <a:p>
            <a:pPr marL="6286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“Very Good” rating: 7 respondents</a:t>
            </a:r>
          </a:p>
          <a:p>
            <a:pPr marL="6286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“Good” rating: 31 respondents</a:t>
            </a:r>
          </a:p>
          <a:p>
            <a:pPr marL="6286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“Satisfying” rating: 33 respondents</a:t>
            </a:r>
          </a:p>
          <a:p>
            <a:pPr marL="6286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“Bad” rating: 7 respondents</a:t>
            </a:r>
          </a:p>
          <a:p>
            <a:pPr marL="6286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“Very Bad” rating: 2 respondents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4" descr="Customer Satisfaction at Biocatalysts : Biocatalysts">
            <a:extLst>
              <a:ext uri="{FF2B5EF4-FFF2-40B4-BE49-F238E27FC236}">
                <a16:creationId xmlns:a16="http://schemas.microsoft.com/office/drawing/2014/main" id="{DDDCD419-EDAF-4D8A-B890-5C216A41C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r="5018" b="1"/>
          <a:stretch/>
        </p:blipFill>
        <p:spPr bwMode="auto"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53ACB-00AE-4A6A-B098-7ABB6CCC10A7}"/>
              </a:ext>
            </a:extLst>
          </p:cNvPr>
          <p:cNvSpPr/>
          <p:nvPr/>
        </p:nvSpPr>
        <p:spPr>
          <a:xfrm>
            <a:off x="8704824" y="4730227"/>
            <a:ext cx="3487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OVERALL SATISFACTION</a:t>
            </a:r>
            <a:endParaRPr lang="en-US" sz="4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FF2D47-E434-4CFD-9D7B-8C71E4596E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78" y="3200404"/>
            <a:ext cx="4812242" cy="3249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05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d00:10Black wireframe background loop of scientific or network ...">
            <a:extLst>
              <a:ext uri="{FF2B5EF4-FFF2-40B4-BE49-F238E27FC236}">
                <a16:creationId xmlns:a16="http://schemas.microsoft.com/office/drawing/2014/main" id="{AF8D5A8D-CA10-4957-A1CE-CD1507DDE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 bwMode="auto">
          <a:xfrm>
            <a:off x="0" y="-1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C2E87-7057-4316-BED1-D7569D17D0A6}"/>
              </a:ext>
            </a:extLst>
          </p:cNvPr>
          <p:cNvSpPr/>
          <p:nvPr/>
        </p:nvSpPr>
        <p:spPr>
          <a:xfrm>
            <a:off x="6178992" y="1748636"/>
            <a:ext cx="545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Analysis: Box Plot</a:t>
            </a:r>
          </a:p>
          <a:p>
            <a:r>
              <a:rPr lang="en-US" sz="2000" b="1" dirty="0"/>
              <a:t>*Remarks: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Bold black line =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Lower whisker = minimum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Upper whisker = maximum observation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86337-0E83-4DDA-8DBA-B5835AAE9346}"/>
              </a:ext>
            </a:extLst>
          </p:cNvPr>
          <p:cNvSpPr/>
          <p:nvPr/>
        </p:nvSpPr>
        <p:spPr>
          <a:xfrm>
            <a:off x="4928464" y="109988"/>
            <a:ext cx="7038947" cy="1782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SATISFACTION RATING OF TELECOMMUNICATION SERVICE PROVIDER: SATISFACTION RATE OF INTERNET COVERAGE OVER VARIOUS SERVICE PROVIDER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3DB6B-49F3-4454-A4E9-EC1A007594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24" y="3457336"/>
            <a:ext cx="4847735" cy="30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CD53D4-25BF-4719-86AA-DC9A2647B3F4}"/>
              </a:ext>
            </a:extLst>
          </p:cNvPr>
          <p:cNvSpPr/>
          <p:nvPr/>
        </p:nvSpPr>
        <p:spPr>
          <a:xfrm>
            <a:off x="623516" y="271366"/>
            <a:ext cx="4226321" cy="63132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Celcom Users’ Rating: 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Minimum rating: 2 (low satisfaction)</a:t>
            </a:r>
          </a:p>
          <a:p>
            <a:r>
              <a:rPr lang="en-US" sz="1400" dirty="0"/>
              <a:t>       - Median rating: 4 (high satisfaction)</a:t>
            </a:r>
          </a:p>
          <a:p>
            <a:r>
              <a:rPr lang="en-US" sz="1400" dirty="0"/>
              <a:t>       - Maximum rating: 5 (very high satisfaction)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Digi Users’ Rating: 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Minimum rating: 3 (moderate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Median rating: 3 (moderate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Maximum rating: 4 (high satisfaction)</a:t>
            </a:r>
            <a:r>
              <a:rPr lang="en-US" sz="14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Maxis Users’ Rating: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Minimum rating: 1 (very low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Median rating: 3 (moderate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Maximum rating: 5 (very high satisfaction)</a:t>
            </a: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 err="1"/>
              <a:t>redONE</a:t>
            </a:r>
            <a:r>
              <a:rPr lang="en-US" sz="1400" b="1" dirty="0"/>
              <a:t> Users’ Rating: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Minimum rating: 3 (moderate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Median rating: 4 (high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Maximum rating: 4 (high satisfaction)</a:t>
            </a: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U Mobile Users’ Rating: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Minimum rating: 2 (low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Median rating: 3 (moderate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Maximum rating: 5 (very high satisfaction)</a:t>
            </a:r>
            <a:r>
              <a:rPr lang="en-US" sz="14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Unifi Mobile Users’ Rating: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Minimum rating: 3 (moderate satisfaction)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Median rating: 4.5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Maximum rating: 5 (very high satisfaction)</a:t>
            </a: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XOX Mobile Users’ Rating:</a:t>
            </a:r>
          </a:p>
          <a:p>
            <a:r>
              <a:rPr lang="en-US" sz="1400" b="1" dirty="0"/>
              <a:t>       </a:t>
            </a:r>
            <a:r>
              <a:rPr lang="en-US" sz="1400" dirty="0"/>
              <a:t>- Minimum rating: 3 (moderate satisfaction)</a:t>
            </a:r>
          </a:p>
          <a:p>
            <a:r>
              <a:rPr lang="en-US" sz="1400" dirty="0"/>
              <a:t>       - Median rating: 3 (moderate satisfaction)</a:t>
            </a:r>
          </a:p>
          <a:p>
            <a:r>
              <a:rPr lang="en-US" sz="1400" dirty="0"/>
              <a:t>       - Maximum rating: 4 (high satisfaction)</a:t>
            </a:r>
          </a:p>
        </p:txBody>
      </p:sp>
    </p:spTree>
    <p:extLst>
      <p:ext uri="{BB962C8B-B14F-4D97-AF65-F5344CB8AC3E}">
        <p14:creationId xmlns:p14="http://schemas.microsoft.com/office/powerpoint/2010/main" val="313168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A06C0-E49B-446C-81F2-5867FB30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949" y="192504"/>
            <a:ext cx="3966788" cy="980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2056" name="Picture 8" descr="People Chatting and Surfing Internet Stockvideos &amp; Filmmaterial ...">
            <a:extLst>
              <a:ext uri="{FF2B5EF4-FFF2-40B4-BE49-F238E27FC236}">
                <a16:creationId xmlns:a16="http://schemas.microsoft.com/office/drawing/2014/main" id="{1CFE52E9-1206-4686-A39E-27BA640F2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r="17138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C09D73-0854-4867-9F4C-8E51B0ECFE43}"/>
              </a:ext>
            </a:extLst>
          </p:cNvPr>
          <p:cNvSpPr txBox="1"/>
          <p:nvPr/>
        </p:nvSpPr>
        <p:spPr>
          <a:xfrm>
            <a:off x="7743949" y="1325193"/>
            <a:ext cx="4362021" cy="5340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Good telecommunication service provider needed in UTM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Technological devices are students’ companions in UTM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UTM Wi-Fi not strong sometimes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Enable students to catch up with their studies easily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Aim of study: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To provide basic overview of UTM students’ preferred choice of telecommunication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To measure students’ satisfaction level of mobile cellular services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To collect data about students’ info on telecommunication service provider used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83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google brain Archives - ExtremeTech">
            <a:extLst>
              <a:ext uri="{FF2B5EF4-FFF2-40B4-BE49-F238E27FC236}">
                <a16:creationId xmlns:a16="http://schemas.microsoft.com/office/drawing/2014/main" id="{BE6F879E-4BB1-4F3E-B40C-727B1278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0"/>
            <a:ext cx="12192000" cy="68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F3BB20-5628-46FF-A56C-90C5A64745FE}"/>
              </a:ext>
            </a:extLst>
          </p:cNvPr>
          <p:cNvSpPr/>
          <p:nvPr/>
        </p:nvSpPr>
        <p:spPr>
          <a:xfrm>
            <a:off x="7213907" y="271722"/>
            <a:ext cx="4226321" cy="6313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/>
              <a:t>Celcom Users’ Rating: </a:t>
            </a:r>
          </a:p>
          <a:p>
            <a:r>
              <a:rPr lang="en-US" sz="1400" b="1"/>
              <a:t>       </a:t>
            </a:r>
            <a:r>
              <a:rPr lang="en-US" sz="1400"/>
              <a:t>- Minimum rating: 2 (low satisfaction)</a:t>
            </a:r>
          </a:p>
          <a:p>
            <a:r>
              <a:rPr lang="en-US" sz="1400"/>
              <a:t>       - Median rating: 4 (high satisfaction)</a:t>
            </a:r>
          </a:p>
          <a:p>
            <a:r>
              <a:rPr lang="en-US" sz="1400"/>
              <a:t>       - Maximum rating: 5 (very high satisfaction)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/>
              <a:t>Digi Users’ Rating: </a:t>
            </a:r>
          </a:p>
          <a:p>
            <a:r>
              <a:rPr lang="en-US" sz="1400" b="1"/>
              <a:t>       </a:t>
            </a:r>
            <a:r>
              <a:rPr lang="en-US" sz="1400"/>
              <a:t>- Minimum rating: 3 (moderate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Median rating: 3 (moderate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Maximum rating: 4 (high satisfaction)</a:t>
            </a:r>
            <a:r>
              <a:rPr lang="en-US" sz="1400" b="1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/>
              <a:t>Maxis Users’ Rating:</a:t>
            </a:r>
          </a:p>
          <a:p>
            <a:r>
              <a:rPr lang="en-US" sz="1400" b="1"/>
              <a:t>       </a:t>
            </a:r>
            <a:r>
              <a:rPr lang="en-US" sz="1400"/>
              <a:t>- Minimum rating: 2 (low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Median rating: 4 (high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Maximum rating: 5 (very high satisfaction)</a:t>
            </a:r>
            <a:endParaRPr lang="en-US" sz="1400" b="1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/>
              <a:t>redONE Users’ Rating:</a:t>
            </a:r>
          </a:p>
          <a:p>
            <a:r>
              <a:rPr lang="en-US" sz="1400" b="1"/>
              <a:t>       </a:t>
            </a:r>
            <a:r>
              <a:rPr lang="en-US" sz="1400"/>
              <a:t>- Minimum rating: 3 (moderate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Median rating: 3 (moderate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Maximum rating: 4 (high satisfaction)</a:t>
            </a:r>
            <a:endParaRPr lang="en-US" sz="1400" b="1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/>
              <a:t>U Mobile Users’ Rating:</a:t>
            </a:r>
          </a:p>
          <a:p>
            <a:r>
              <a:rPr lang="en-US" sz="1400" b="1"/>
              <a:t>       </a:t>
            </a:r>
            <a:r>
              <a:rPr lang="en-US" sz="1400"/>
              <a:t>- Minimum rating: 2 (low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Median rating: 3 (moderate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Maximum rating: 5 (very high satisfaction)</a:t>
            </a:r>
            <a:r>
              <a:rPr lang="en-US" sz="1400" b="1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/>
              <a:t>Unifi Mobile Users’ Rating:</a:t>
            </a:r>
          </a:p>
          <a:p>
            <a:r>
              <a:rPr lang="en-US" sz="1400" b="1"/>
              <a:t>       </a:t>
            </a:r>
            <a:r>
              <a:rPr lang="en-US" sz="1400"/>
              <a:t>- Minimum rating: 4 (high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Median rating: 4 (high satisfaction)</a:t>
            </a:r>
          </a:p>
          <a:p>
            <a:r>
              <a:rPr lang="en-US" sz="1400" b="1"/>
              <a:t>       </a:t>
            </a:r>
            <a:r>
              <a:rPr lang="en-US" sz="1400"/>
              <a:t>- Maximum rating: 5 (very high satisfaction)</a:t>
            </a:r>
            <a:endParaRPr lang="en-US" sz="1400" b="1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/>
              <a:t>XOX Mobile Users’ Rating:</a:t>
            </a:r>
          </a:p>
          <a:p>
            <a:r>
              <a:rPr lang="en-US" sz="1400" b="1"/>
              <a:t>       </a:t>
            </a:r>
            <a:r>
              <a:rPr lang="en-US" sz="1400"/>
              <a:t>- Minimum rating: 3 (moderate satisfaction)</a:t>
            </a:r>
          </a:p>
          <a:p>
            <a:r>
              <a:rPr lang="en-US" sz="1400"/>
              <a:t>       - Median rating: 4 (high satisfaction)</a:t>
            </a:r>
          </a:p>
          <a:p>
            <a:r>
              <a:rPr lang="en-US" sz="1400"/>
              <a:t>       - Maximum rating: 4 (high satisfaction)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302EC-674E-432D-822A-3CD047B792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4" y="3224463"/>
            <a:ext cx="4620126" cy="33604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59D691-BA61-46F8-B605-E3375A0F000F}"/>
              </a:ext>
            </a:extLst>
          </p:cNvPr>
          <p:cNvSpPr/>
          <p:nvPr/>
        </p:nvSpPr>
        <p:spPr>
          <a:xfrm>
            <a:off x="114390" y="30733"/>
            <a:ext cx="6896009" cy="14881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SATISFACTION RATING OF TELECOMMUNICATION SERVICE PROVIDER: SATISFACTION RATE OF DOWNLOAD SPEED OVER VARIOUS SERVICE PROVIDER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DAF6B-5109-4FE7-87A8-3E4E4C0A38F7}"/>
              </a:ext>
            </a:extLst>
          </p:cNvPr>
          <p:cNvSpPr/>
          <p:nvPr/>
        </p:nvSpPr>
        <p:spPr>
          <a:xfrm>
            <a:off x="880124" y="1518921"/>
            <a:ext cx="545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Analysis: Box Plot</a:t>
            </a:r>
          </a:p>
          <a:p>
            <a:r>
              <a:rPr lang="en-US" sz="2000" b="1" dirty="0"/>
              <a:t>*Remarks: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Bold black line =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Lower whisker = minimum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Upper whisker = maximum observation</a:t>
            </a:r>
          </a:p>
        </p:txBody>
      </p:sp>
    </p:spTree>
    <p:extLst>
      <p:ext uri="{BB962C8B-B14F-4D97-AF65-F5344CB8AC3E}">
        <p14:creationId xmlns:p14="http://schemas.microsoft.com/office/powerpoint/2010/main" val="371554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bstract polygonal blue wireframe network background">
            <a:extLst>
              <a:ext uri="{FF2B5EF4-FFF2-40B4-BE49-F238E27FC236}">
                <a16:creationId xmlns:a16="http://schemas.microsoft.com/office/drawing/2014/main" id="{37B0E199-7EB3-4E72-BC02-079239479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5D64BD1-D7D1-47DF-AF4E-A9C664509632}"/>
              </a:ext>
            </a:extLst>
          </p:cNvPr>
          <p:cNvSpPr/>
          <p:nvPr/>
        </p:nvSpPr>
        <p:spPr>
          <a:xfrm>
            <a:off x="7683822" y="460742"/>
            <a:ext cx="4171640" cy="1652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SATISFACTION RATING OF TELECOMMUNICATION SERVICE PROVIDER: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FE5F1-2913-4C94-961C-A0A613E78DFF}"/>
              </a:ext>
            </a:extLst>
          </p:cNvPr>
          <p:cNvSpPr/>
          <p:nvPr/>
        </p:nvSpPr>
        <p:spPr>
          <a:xfrm>
            <a:off x="7745296" y="3389587"/>
            <a:ext cx="444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SATISFACTION RATE OF INTERNET COVERAGE OVER DOWNLOAD SPEED</a:t>
            </a:r>
            <a:endParaRPr lang="en-US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0D888E-F6BF-4AB1-A070-F7E6AEF193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77" y="2848945"/>
            <a:ext cx="5028649" cy="34377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CC9A0-6998-4ED1-A8FC-C081061B3DDF}"/>
              </a:ext>
            </a:extLst>
          </p:cNvPr>
          <p:cNvSpPr txBox="1"/>
          <p:nvPr/>
        </p:nvSpPr>
        <p:spPr>
          <a:xfrm>
            <a:off x="511273" y="368968"/>
            <a:ext cx="68360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Analysis: Scatter Plot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Most respondents rate higher than 3 (moderate satisfaction) for both internet coverage and download speed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No obvious relationship or association between variables internet coverage and download speed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Data crowded at ratings 3 – 5 for both variables, a few potential outliers at top left corner of the plot.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0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Abstract futuristic circuit board, hi-tech computer digital ...">
            <a:extLst>
              <a:ext uri="{FF2B5EF4-FFF2-40B4-BE49-F238E27FC236}">
                <a16:creationId xmlns:a16="http://schemas.microsoft.com/office/drawing/2014/main" id="{F9B09EA6-1A72-4013-8D6E-1AB82BA82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9" b="19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0" name="Picture 52" descr="Rounded Rectangle Png - Rectangle Quotes Box Png , Transparent ...">
            <a:extLst>
              <a:ext uri="{FF2B5EF4-FFF2-40B4-BE49-F238E27FC236}">
                <a16:creationId xmlns:a16="http://schemas.microsoft.com/office/drawing/2014/main" id="{B7224828-DD4B-4F9F-BF78-9DE47428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56" y="482517"/>
            <a:ext cx="5778642" cy="41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5C7E0-81CC-4854-AC24-CB9AAC85B3F5}"/>
              </a:ext>
            </a:extLst>
          </p:cNvPr>
          <p:cNvSpPr txBox="1"/>
          <p:nvPr/>
        </p:nvSpPr>
        <p:spPr>
          <a:xfrm>
            <a:off x="8742948" y="0"/>
            <a:ext cx="2966576" cy="952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7B5E2-84BA-46FF-A2B5-F2597184542E}"/>
              </a:ext>
            </a:extLst>
          </p:cNvPr>
          <p:cNvSpPr txBox="1"/>
          <p:nvPr/>
        </p:nvSpPr>
        <p:spPr>
          <a:xfrm>
            <a:off x="208007" y="367622"/>
            <a:ext cx="4765046" cy="4949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From the analysis: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The most used service provider is Maxis.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Postpaid plan is the more preferred plan.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The average time spent online per day is more than 6 hours.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The average data usage per month is more than 20GB per month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The average expenditure on internet plan per month is RM40 to RM60.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The most frequent used apps are Instagram and WhatsApp.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The respondents mostly ranked the internet coverage, quality of download speed and quality of video streaming as satisfied/good.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The overall satisfaction with the service provider was rated as satisfied/highly satisfied.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77434-188C-42A2-9940-51AABE6584B6}"/>
              </a:ext>
            </a:extLst>
          </p:cNvPr>
          <p:cNvSpPr txBox="1"/>
          <p:nvPr/>
        </p:nvSpPr>
        <p:spPr>
          <a:xfrm>
            <a:off x="6433872" y="1597669"/>
            <a:ext cx="50057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With or without an Internet plan, there is UTM Wi-Fi for students to catch up with all study materials, so that no one is left behind.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Students should be able to manage their time between studies and online entertainment.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7502" name="Picture 94" descr="Best Yearbook Clipart #10151 - Clipartion.com">
            <a:extLst>
              <a:ext uri="{FF2B5EF4-FFF2-40B4-BE49-F238E27FC236}">
                <a16:creationId xmlns:a16="http://schemas.microsoft.com/office/drawing/2014/main" id="{29452887-52DB-4D4D-8F83-4F51DDE8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9775">
            <a:off x="4657954" y="4419207"/>
            <a:ext cx="2739563" cy="20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04" name="Picture 96" descr="School Background Design clipart - School, Student, Product ...">
            <a:extLst>
              <a:ext uri="{FF2B5EF4-FFF2-40B4-BE49-F238E27FC236}">
                <a16:creationId xmlns:a16="http://schemas.microsoft.com/office/drawing/2014/main" id="{EEB9B43B-A487-48F0-B4D3-72CB5564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32" y="4840577"/>
            <a:ext cx="3782661" cy="18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30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8" name="Rectangle 13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Staf positif Covid-19, UTM jalankan disinfeksi | Harian Metro">
            <a:extLst>
              <a:ext uri="{FF2B5EF4-FFF2-40B4-BE49-F238E27FC236}">
                <a16:creationId xmlns:a16="http://schemas.microsoft.com/office/drawing/2014/main" id="{B9793108-7773-422C-91A7-CAB781088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23391" r="2026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13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C1BF9-D6EF-4DC1-96B8-0C1206BC8DCB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STAY HOME, STAY SAFE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8440" name="Rectangle: Rounded Corners 14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7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Picture 56" descr="Global Network Connections With Points And Lines. Internet ...">
            <a:extLst>
              <a:ext uri="{FF2B5EF4-FFF2-40B4-BE49-F238E27FC236}">
                <a16:creationId xmlns:a16="http://schemas.microsoft.com/office/drawing/2014/main" id="{D1BC0DF6-BF2B-415B-AC54-A63CFBD7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" y="0"/>
            <a:ext cx="12189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Free PowerPoint Templates about Mindmap - PresentationGo.com">
            <a:extLst>
              <a:ext uri="{FF2B5EF4-FFF2-40B4-BE49-F238E27FC236}">
                <a16:creationId xmlns:a16="http://schemas.microsoft.com/office/drawing/2014/main" id="{40EC0643-61FB-4C63-A8EA-52A4664EA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E984E6-AE54-47DB-9A7A-F8EA003333FF}"/>
              </a:ext>
            </a:extLst>
          </p:cNvPr>
          <p:cNvSpPr/>
          <p:nvPr/>
        </p:nvSpPr>
        <p:spPr>
          <a:xfrm>
            <a:off x="2157665" y="174455"/>
            <a:ext cx="2129591" cy="184685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AIM OF STUDY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6DB6BC-680D-4650-9AE1-81C7F27AFEFE}"/>
              </a:ext>
            </a:extLst>
          </p:cNvPr>
          <p:cNvSpPr/>
          <p:nvPr/>
        </p:nvSpPr>
        <p:spPr>
          <a:xfrm>
            <a:off x="4546813" y="2374232"/>
            <a:ext cx="2720261" cy="232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STUDY BACKGROUND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3E7D29-AB9C-4336-9553-53D64528DC76}"/>
              </a:ext>
            </a:extLst>
          </p:cNvPr>
          <p:cNvSpPr/>
          <p:nvPr/>
        </p:nvSpPr>
        <p:spPr>
          <a:xfrm>
            <a:off x="1784684" y="3856117"/>
            <a:ext cx="2057407" cy="18468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haroni" panose="020B0604020202020204" pitchFamily="2" charset="-79"/>
              </a:rPr>
              <a:t>DATA TYPE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4D942A-D8DD-4701-8C9C-565D58CD82B0}"/>
              </a:ext>
            </a:extLst>
          </p:cNvPr>
          <p:cNvSpPr/>
          <p:nvPr/>
        </p:nvSpPr>
        <p:spPr>
          <a:xfrm>
            <a:off x="7917378" y="511338"/>
            <a:ext cx="2720261" cy="18468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DATA DESCRIPTION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78B082-4ECA-49C4-A0CC-FEEAA3B21646}"/>
              </a:ext>
            </a:extLst>
          </p:cNvPr>
          <p:cNvSpPr/>
          <p:nvPr/>
        </p:nvSpPr>
        <p:spPr>
          <a:xfrm>
            <a:off x="6770713" y="5629098"/>
            <a:ext cx="946493" cy="9845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EEA13E-FC1E-4CC8-8B36-30AB1B64CE80}"/>
              </a:ext>
            </a:extLst>
          </p:cNvPr>
          <p:cNvSpPr/>
          <p:nvPr/>
        </p:nvSpPr>
        <p:spPr>
          <a:xfrm>
            <a:off x="9326370" y="2627049"/>
            <a:ext cx="831375" cy="7932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128ED9-9A38-4787-B49F-1E4CA72BB5AE}"/>
              </a:ext>
            </a:extLst>
          </p:cNvPr>
          <p:cNvSpPr/>
          <p:nvPr/>
        </p:nvSpPr>
        <p:spPr>
          <a:xfrm>
            <a:off x="1490119" y="1812756"/>
            <a:ext cx="830449" cy="8361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C584B2-E57D-4F9C-8294-43977FF69983}"/>
              </a:ext>
            </a:extLst>
          </p:cNvPr>
          <p:cNvSpPr/>
          <p:nvPr/>
        </p:nvSpPr>
        <p:spPr>
          <a:xfrm>
            <a:off x="619346" y="342900"/>
            <a:ext cx="894353" cy="8361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8833239-41D5-4A8C-9473-2F4531C0227A}"/>
              </a:ext>
            </a:extLst>
          </p:cNvPr>
          <p:cNvSpPr/>
          <p:nvPr/>
        </p:nvSpPr>
        <p:spPr>
          <a:xfrm>
            <a:off x="3025289" y="2592030"/>
            <a:ext cx="1042161" cy="1040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62F2DF-0B2F-469D-B547-B1ED165B4AC3}"/>
              </a:ext>
            </a:extLst>
          </p:cNvPr>
          <p:cNvSpPr/>
          <p:nvPr/>
        </p:nvSpPr>
        <p:spPr>
          <a:xfrm>
            <a:off x="4970594" y="770021"/>
            <a:ext cx="1261764" cy="11169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05D0A1-D05C-4CD8-9A12-D581A0CC8E63}"/>
              </a:ext>
            </a:extLst>
          </p:cNvPr>
          <p:cNvSpPr/>
          <p:nvPr/>
        </p:nvSpPr>
        <p:spPr>
          <a:xfrm>
            <a:off x="605590" y="2957761"/>
            <a:ext cx="1179094" cy="1094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A14D50A-35EC-41EC-B2B4-D99EDE70C2C6}"/>
              </a:ext>
            </a:extLst>
          </p:cNvPr>
          <p:cNvSpPr/>
          <p:nvPr/>
        </p:nvSpPr>
        <p:spPr>
          <a:xfrm>
            <a:off x="504384" y="5213683"/>
            <a:ext cx="1220207" cy="121318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93B262-40FB-4BD3-9719-8934A462D573}"/>
              </a:ext>
            </a:extLst>
          </p:cNvPr>
          <p:cNvSpPr/>
          <p:nvPr/>
        </p:nvSpPr>
        <p:spPr>
          <a:xfrm>
            <a:off x="4142878" y="5331993"/>
            <a:ext cx="1347535" cy="1094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A7313C7-396D-43AF-9CD8-4BE674DBA80F}"/>
              </a:ext>
            </a:extLst>
          </p:cNvPr>
          <p:cNvSpPr/>
          <p:nvPr/>
        </p:nvSpPr>
        <p:spPr>
          <a:xfrm>
            <a:off x="10579046" y="101680"/>
            <a:ext cx="930637" cy="781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AA2327-0348-4D0B-94C2-75BCCA026D83}"/>
              </a:ext>
            </a:extLst>
          </p:cNvPr>
          <p:cNvSpPr/>
          <p:nvPr/>
        </p:nvSpPr>
        <p:spPr>
          <a:xfrm>
            <a:off x="6701576" y="270110"/>
            <a:ext cx="877020" cy="8574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7148E68-135E-441C-8E85-FD5BAE90E0F3}"/>
              </a:ext>
            </a:extLst>
          </p:cNvPr>
          <p:cNvSpPr/>
          <p:nvPr/>
        </p:nvSpPr>
        <p:spPr>
          <a:xfrm>
            <a:off x="10339138" y="3767886"/>
            <a:ext cx="1067306" cy="10948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95C22BF-5BCB-4BD9-B73F-849D762D08DB}"/>
              </a:ext>
            </a:extLst>
          </p:cNvPr>
          <p:cNvSpPr/>
          <p:nvPr/>
        </p:nvSpPr>
        <p:spPr>
          <a:xfrm>
            <a:off x="9909926" y="5407169"/>
            <a:ext cx="1134439" cy="11222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D00EFDD-663A-4C39-83F9-9A02C5F2BDF9}"/>
              </a:ext>
            </a:extLst>
          </p:cNvPr>
          <p:cNvSpPr/>
          <p:nvPr/>
        </p:nvSpPr>
        <p:spPr>
          <a:xfrm>
            <a:off x="6998461" y="1603483"/>
            <a:ext cx="781809" cy="7386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DF37B-1D6C-4C74-AC7A-06E9786CF315}"/>
              </a:ext>
            </a:extLst>
          </p:cNvPr>
          <p:cNvSpPr txBox="1"/>
          <p:nvPr/>
        </p:nvSpPr>
        <p:spPr>
          <a:xfrm>
            <a:off x="10953001" y="4812042"/>
            <a:ext cx="169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Questionnaire (google forms)</a:t>
            </a:r>
            <a:endParaRPr lang="en-US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4CCB292-FBA7-42AF-B3AD-00A7498A7821}"/>
              </a:ext>
            </a:extLst>
          </p:cNvPr>
          <p:cNvSpPr/>
          <p:nvPr/>
        </p:nvSpPr>
        <p:spPr>
          <a:xfrm>
            <a:off x="7768127" y="3816012"/>
            <a:ext cx="2069432" cy="18468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haroni" panose="020B0604020202020204" pitchFamily="2" charset="-79"/>
              </a:rPr>
              <a:t>SURVEY METHODS</a:t>
            </a:r>
          </a:p>
        </p:txBody>
      </p:sp>
      <p:pic>
        <p:nvPicPr>
          <p:cNvPr id="1052" name="Picture 28" descr="Questionnaire - Free education icons">
            <a:extLst>
              <a:ext uri="{FF2B5EF4-FFF2-40B4-BE49-F238E27FC236}">
                <a16:creationId xmlns:a16="http://schemas.microsoft.com/office/drawing/2014/main" id="{3E8991D6-042B-41B1-B1A9-FF043375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486" y="3916327"/>
            <a:ext cx="767967" cy="7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owerpoint Icon of Flat style - Available in SVG, PNG, EPS, AI ...">
            <a:extLst>
              <a:ext uri="{FF2B5EF4-FFF2-40B4-BE49-F238E27FC236}">
                <a16:creationId xmlns:a16="http://schemas.microsoft.com/office/drawing/2014/main" id="{ACFC03F0-0FBB-4125-A98E-D908E5E4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06" y="5740022"/>
            <a:ext cx="73866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372061F-78F8-4EDF-9A87-5C6E8BD19C8D}"/>
              </a:ext>
            </a:extLst>
          </p:cNvPr>
          <p:cNvSpPr txBox="1"/>
          <p:nvPr/>
        </p:nvSpPr>
        <p:spPr>
          <a:xfrm>
            <a:off x="7761024" y="5888948"/>
            <a:ext cx="1181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Data Presentation (PowerPoint)</a:t>
            </a:r>
          </a:p>
        </p:txBody>
      </p:sp>
      <p:pic>
        <p:nvPicPr>
          <p:cNvPr id="1056" name="Picture 32" descr="RStudio Icon | Button UI - Requests #5 Iconset | BlackVariant">
            <a:extLst>
              <a:ext uri="{FF2B5EF4-FFF2-40B4-BE49-F238E27FC236}">
                <a16:creationId xmlns:a16="http://schemas.microsoft.com/office/drawing/2014/main" id="{8CE83917-8936-4506-A0EA-B5BA7DE4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53" y="5490555"/>
            <a:ext cx="989486" cy="9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5C973C4-1D4D-490B-8153-2D03D6FB99F3}"/>
              </a:ext>
            </a:extLst>
          </p:cNvPr>
          <p:cNvSpPr txBox="1"/>
          <p:nvPr/>
        </p:nvSpPr>
        <p:spPr>
          <a:xfrm>
            <a:off x="10950373" y="6188487"/>
            <a:ext cx="123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Data Analysis (RStudio)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72B395-96E6-4EDB-B498-44FEB08D581B}"/>
              </a:ext>
            </a:extLst>
          </p:cNvPr>
          <p:cNvSpPr txBox="1"/>
          <p:nvPr/>
        </p:nvSpPr>
        <p:spPr>
          <a:xfrm>
            <a:off x="4962966" y="5049997"/>
            <a:ext cx="866164" cy="31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Nominal</a:t>
            </a:r>
          </a:p>
        </p:txBody>
      </p:sp>
      <p:pic>
        <p:nvPicPr>
          <p:cNvPr id="1060" name="Picture 36" descr="Classification icon">
            <a:extLst>
              <a:ext uri="{FF2B5EF4-FFF2-40B4-BE49-F238E27FC236}">
                <a16:creationId xmlns:a16="http://schemas.microsoft.com/office/drawing/2014/main" id="{7C8E5E54-6B9F-423E-9F81-FEBA8CA9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42" y="5407169"/>
            <a:ext cx="875017" cy="8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13949F-F23C-4118-B123-0A0EF55E8826}"/>
              </a:ext>
            </a:extLst>
          </p:cNvPr>
          <p:cNvCxnSpPr>
            <a:cxnSpLocks/>
          </p:cNvCxnSpPr>
          <p:nvPr/>
        </p:nvCxnSpPr>
        <p:spPr>
          <a:xfrm>
            <a:off x="1513699" y="770522"/>
            <a:ext cx="718273" cy="5113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6D1718-40B8-41CC-94A4-11B779343553}"/>
              </a:ext>
            </a:extLst>
          </p:cNvPr>
          <p:cNvCxnSpPr>
            <a:cxnSpLocks/>
            <a:stCxn id="11" idx="6"/>
            <a:endCxn id="37" idx="2"/>
          </p:cNvCxnSpPr>
          <p:nvPr/>
        </p:nvCxnSpPr>
        <p:spPr>
          <a:xfrm>
            <a:off x="4287256" y="1097881"/>
            <a:ext cx="683338" cy="23060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ACF12AE-E55F-4549-B057-57A34B03FD6A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2241497" y="1750841"/>
            <a:ext cx="228039" cy="2219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BF5C2B-55F9-4F9D-A30A-D7B605AA41B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972282" y="1772289"/>
            <a:ext cx="972904" cy="94259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93287B-0C07-4241-A1F5-5C5FCC035BD2}"/>
              </a:ext>
            </a:extLst>
          </p:cNvPr>
          <p:cNvCxnSpPr>
            <a:cxnSpLocks/>
          </p:cNvCxnSpPr>
          <p:nvPr/>
        </p:nvCxnSpPr>
        <p:spPr>
          <a:xfrm>
            <a:off x="7563230" y="821656"/>
            <a:ext cx="437438" cy="3059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A76E13A-2C55-48C0-B00F-6C2B1EBE72EE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10490486" y="768647"/>
            <a:ext cx="224849" cy="245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C70F468-B1EE-4322-A20D-50882F3AC513}"/>
              </a:ext>
            </a:extLst>
          </p:cNvPr>
          <p:cNvCxnSpPr>
            <a:cxnSpLocks/>
          </p:cNvCxnSpPr>
          <p:nvPr/>
        </p:nvCxnSpPr>
        <p:spPr>
          <a:xfrm flipH="1">
            <a:off x="3124934" y="3590925"/>
            <a:ext cx="218341" cy="31272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1B6EC3-C74C-4F6D-B82C-E2D4B9CE3A90}"/>
              </a:ext>
            </a:extLst>
          </p:cNvPr>
          <p:cNvCxnSpPr>
            <a:cxnSpLocks/>
          </p:cNvCxnSpPr>
          <p:nvPr/>
        </p:nvCxnSpPr>
        <p:spPr>
          <a:xfrm>
            <a:off x="9628313" y="5315951"/>
            <a:ext cx="416959" cy="2992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2198072-AB73-4D62-8E57-AFC9514FDD77}"/>
              </a:ext>
            </a:extLst>
          </p:cNvPr>
          <p:cNvCxnSpPr>
            <a:cxnSpLocks/>
          </p:cNvCxnSpPr>
          <p:nvPr/>
        </p:nvCxnSpPr>
        <p:spPr>
          <a:xfrm>
            <a:off x="7260558" y="3704770"/>
            <a:ext cx="793522" cy="4279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568E7D7-E321-486C-B7EC-8335FA2C8AAB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7578595" y="5299909"/>
            <a:ext cx="390946" cy="4733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92051FE-73FD-4887-9C6D-4ED164F85A27}"/>
              </a:ext>
            </a:extLst>
          </p:cNvPr>
          <p:cNvCxnSpPr>
            <a:cxnSpLocks/>
          </p:cNvCxnSpPr>
          <p:nvPr/>
        </p:nvCxnSpPr>
        <p:spPr>
          <a:xfrm flipV="1">
            <a:off x="3800491" y="4127077"/>
            <a:ext cx="919714" cy="4116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66BF9D5-8C20-40AC-B9B2-117D1C40273A}"/>
              </a:ext>
            </a:extLst>
          </p:cNvPr>
          <p:cNvCxnSpPr>
            <a:cxnSpLocks/>
          </p:cNvCxnSpPr>
          <p:nvPr/>
        </p:nvCxnSpPr>
        <p:spPr>
          <a:xfrm flipV="1">
            <a:off x="9837559" y="4427622"/>
            <a:ext cx="517621" cy="12632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1540C2D-E2A1-4B39-B7C2-C8806010350B}"/>
              </a:ext>
            </a:extLst>
          </p:cNvPr>
          <p:cNvCxnSpPr>
            <a:cxnSpLocks/>
          </p:cNvCxnSpPr>
          <p:nvPr/>
        </p:nvCxnSpPr>
        <p:spPr>
          <a:xfrm flipV="1">
            <a:off x="7113581" y="2097249"/>
            <a:ext cx="1192645" cy="9026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1C6EB12-DA32-44D1-9AF7-C00CED5BFE1C}"/>
              </a:ext>
            </a:extLst>
          </p:cNvPr>
          <p:cNvCxnSpPr>
            <a:cxnSpLocks/>
          </p:cNvCxnSpPr>
          <p:nvPr/>
        </p:nvCxnSpPr>
        <p:spPr>
          <a:xfrm>
            <a:off x="9345338" y="2360062"/>
            <a:ext cx="152815" cy="3431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85E11DB-A099-4209-A48E-0386BDB62E88}"/>
              </a:ext>
            </a:extLst>
          </p:cNvPr>
          <p:cNvCxnSpPr>
            <a:cxnSpLocks/>
          </p:cNvCxnSpPr>
          <p:nvPr/>
        </p:nvCxnSpPr>
        <p:spPr>
          <a:xfrm flipV="1">
            <a:off x="7749372" y="1750841"/>
            <a:ext cx="251296" cy="854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010E3FA-B441-4E41-A50B-199377B38F34}"/>
              </a:ext>
            </a:extLst>
          </p:cNvPr>
          <p:cNvCxnSpPr>
            <a:cxnSpLocks/>
          </p:cNvCxnSpPr>
          <p:nvPr/>
        </p:nvCxnSpPr>
        <p:spPr>
          <a:xfrm>
            <a:off x="1680233" y="3842081"/>
            <a:ext cx="373667" cy="3165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37E7E4B-420D-4EE6-9102-66E6A9A42AFC}"/>
              </a:ext>
            </a:extLst>
          </p:cNvPr>
          <p:cNvCxnSpPr>
            <a:cxnSpLocks/>
          </p:cNvCxnSpPr>
          <p:nvPr/>
        </p:nvCxnSpPr>
        <p:spPr>
          <a:xfrm flipV="1">
            <a:off x="1607413" y="5267308"/>
            <a:ext cx="344936" cy="2152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16A78EA-9AD6-457E-A2B1-D6F9FDBA4EA2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789942" y="5083435"/>
            <a:ext cx="550278" cy="4088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66" name="Picture 42" descr="Star Rating Icons - Download Free Vector Icons | Noun Project">
            <a:extLst>
              <a:ext uri="{FF2B5EF4-FFF2-40B4-BE49-F238E27FC236}">
                <a16:creationId xmlns:a16="http://schemas.microsoft.com/office/drawing/2014/main" id="{C88A0562-72F0-4585-B1A6-CAAA53392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23860" r="2187" b="15354"/>
          <a:stretch/>
        </p:blipFill>
        <p:spPr bwMode="auto">
          <a:xfrm>
            <a:off x="527987" y="5484292"/>
            <a:ext cx="1173000" cy="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54AF3095-35A6-4C17-A44D-3756A9FCF4A4}"/>
              </a:ext>
            </a:extLst>
          </p:cNvPr>
          <p:cNvSpPr txBox="1"/>
          <p:nvPr/>
        </p:nvSpPr>
        <p:spPr>
          <a:xfrm>
            <a:off x="378921" y="4042773"/>
            <a:ext cx="866164" cy="31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Interval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AE98768-9D65-4E89-9FE4-EFAAD7F46487}"/>
              </a:ext>
            </a:extLst>
          </p:cNvPr>
          <p:cNvSpPr txBox="1"/>
          <p:nvPr/>
        </p:nvSpPr>
        <p:spPr>
          <a:xfrm>
            <a:off x="2585368" y="3325069"/>
            <a:ext cx="68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Ratio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D0EAB3D-283F-401A-BF80-369E18E05F9D}"/>
              </a:ext>
            </a:extLst>
          </p:cNvPr>
          <p:cNvSpPr txBox="1"/>
          <p:nvPr/>
        </p:nvSpPr>
        <p:spPr>
          <a:xfrm>
            <a:off x="1567573" y="6148564"/>
            <a:ext cx="866164" cy="31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Ordinal</a:t>
            </a:r>
          </a:p>
        </p:txBody>
      </p:sp>
      <p:pic>
        <p:nvPicPr>
          <p:cNvPr id="1070" name="Picture 46" descr="Forever, interval, moment, sustainable, time icon">
            <a:extLst>
              <a:ext uri="{FF2B5EF4-FFF2-40B4-BE49-F238E27FC236}">
                <a16:creationId xmlns:a16="http://schemas.microsoft.com/office/drawing/2014/main" id="{93174CA3-FD99-46E5-88A6-88E78031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6" y="3094185"/>
            <a:ext cx="862281" cy="8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Ratio Icons - Download Free Vector Icons | Noun Project">
            <a:extLst>
              <a:ext uri="{FF2B5EF4-FFF2-40B4-BE49-F238E27FC236}">
                <a16:creationId xmlns:a16="http://schemas.microsoft.com/office/drawing/2014/main" id="{B459F73E-D8D1-4D0D-BAA4-66FA8F86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49" y="2748584"/>
            <a:ext cx="738040" cy="7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Overview Svg Png Icon Free Download (#509261) - OnlineWebFonts.COM">
            <a:extLst>
              <a:ext uri="{FF2B5EF4-FFF2-40B4-BE49-F238E27FC236}">
                <a16:creationId xmlns:a16="http://schemas.microsoft.com/office/drawing/2014/main" id="{C9A051AB-C993-4D55-B4EA-F373E02D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1" y="495296"/>
            <a:ext cx="522879" cy="5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8AD291-FF4B-4733-AB42-88BC31621157}"/>
              </a:ext>
            </a:extLst>
          </p:cNvPr>
          <p:cNvSpPr txBox="1"/>
          <p:nvPr/>
        </p:nvSpPr>
        <p:spPr>
          <a:xfrm>
            <a:off x="193629" y="69385"/>
            <a:ext cx="1893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Provide basic overview</a:t>
            </a:r>
          </a:p>
        </p:txBody>
      </p:sp>
      <p:pic>
        <p:nvPicPr>
          <p:cNvPr id="19460" name="Picture 4" descr="Customer Satisfaction Icons - Download Free Vector Icons | Noun ...">
            <a:extLst>
              <a:ext uri="{FF2B5EF4-FFF2-40B4-BE49-F238E27FC236}">
                <a16:creationId xmlns:a16="http://schemas.microsoft.com/office/drawing/2014/main" id="{19B6BD0C-4AB1-4400-A0BE-8ED04511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47" y="1850168"/>
            <a:ext cx="748654" cy="7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130D0-282D-4254-B7DF-9D127CD02261}"/>
              </a:ext>
            </a:extLst>
          </p:cNvPr>
          <p:cNvSpPr txBox="1"/>
          <p:nvPr/>
        </p:nvSpPr>
        <p:spPr>
          <a:xfrm>
            <a:off x="166724" y="1523564"/>
            <a:ext cx="2449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Measure satisfaction level</a:t>
            </a:r>
          </a:p>
        </p:txBody>
      </p:sp>
      <p:pic>
        <p:nvPicPr>
          <p:cNvPr id="19466" name="Picture 10" descr="Collection, data, pool, stack, supply icon">
            <a:extLst>
              <a:ext uri="{FF2B5EF4-FFF2-40B4-BE49-F238E27FC236}">
                <a16:creationId xmlns:a16="http://schemas.microsoft.com/office/drawing/2014/main" id="{EA269807-26F8-4B9D-B391-1A853078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17" y="966114"/>
            <a:ext cx="865227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956736-F2B6-4EF7-A2AF-BBDD49CE2280}"/>
              </a:ext>
            </a:extLst>
          </p:cNvPr>
          <p:cNvSpPr txBox="1"/>
          <p:nvPr/>
        </p:nvSpPr>
        <p:spPr>
          <a:xfrm>
            <a:off x="4189087" y="99274"/>
            <a:ext cx="1445083" cy="7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Collect data on students’ telco service provider</a:t>
            </a:r>
          </a:p>
        </p:txBody>
      </p:sp>
      <p:pic>
        <p:nvPicPr>
          <p:cNvPr id="19474" name="Picture 18" descr="Scatter Plot Icons - Download Free Vector Icons | Noun Project">
            <a:extLst>
              <a:ext uri="{FF2B5EF4-FFF2-40B4-BE49-F238E27FC236}">
                <a16:creationId xmlns:a16="http://schemas.microsoft.com/office/drawing/2014/main" id="{D3089C8D-9123-492D-9F92-25B19E7C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06" y="386060"/>
            <a:ext cx="577322" cy="5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EFC693-0895-4570-B7E9-655D34ABC497}"/>
              </a:ext>
            </a:extLst>
          </p:cNvPr>
          <p:cNvSpPr txBox="1"/>
          <p:nvPr/>
        </p:nvSpPr>
        <p:spPr>
          <a:xfrm>
            <a:off x="7453831" y="206307"/>
            <a:ext cx="125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Scatter plot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52B9A9-ADF9-4658-9359-BB8DB3206F2C}"/>
              </a:ext>
            </a:extLst>
          </p:cNvPr>
          <p:cNvSpPr/>
          <p:nvPr/>
        </p:nvSpPr>
        <p:spPr>
          <a:xfrm>
            <a:off x="11156103" y="1306324"/>
            <a:ext cx="781809" cy="781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F852841-703F-492A-8115-264FA41F226E}"/>
              </a:ext>
            </a:extLst>
          </p:cNvPr>
          <p:cNvSpPr/>
          <p:nvPr/>
        </p:nvSpPr>
        <p:spPr>
          <a:xfrm>
            <a:off x="8104844" y="2557307"/>
            <a:ext cx="781809" cy="7386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534865-586B-4722-8522-A39F1E51AD4A}"/>
              </a:ext>
            </a:extLst>
          </p:cNvPr>
          <p:cNvCxnSpPr>
            <a:cxnSpLocks/>
            <a:endCxn id="74" idx="2"/>
          </p:cNvCxnSpPr>
          <p:nvPr/>
        </p:nvCxnSpPr>
        <p:spPr>
          <a:xfrm>
            <a:off x="10597469" y="1608517"/>
            <a:ext cx="558634" cy="885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3C62DB8-42C0-4DB6-9259-1FF38DA37D3E}"/>
              </a:ext>
            </a:extLst>
          </p:cNvPr>
          <p:cNvCxnSpPr>
            <a:cxnSpLocks/>
          </p:cNvCxnSpPr>
          <p:nvPr/>
        </p:nvCxnSpPr>
        <p:spPr>
          <a:xfrm flipV="1">
            <a:off x="8669378" y="2302481"/>
            <a:ext cx="151093" cy="2737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CA48B734-247B-4B47-A7F2-FBC6A51BC326}"/>
              </a:ext>
            </a:extLst>
          </p:cNvPr>
          <p:cNvSpPr/>
          <p:nvPr/>
        </p:nvSpPr>
        <p:spPr>
          <a:xfrm>
            <a:off x="10521454" y="2372030"/>
            <a:ext cx="781809" cy="7386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D93E911-218E-4E6F-A574-676D84A933D6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10264493" y="2079704"/>
            <a:ext cx="371454" cy="4005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484" name="Picture 28" descr="Bar, chart, column, elements, graph, infographic icon">
            <a:extLst>
              <a:ext uri="{FF2B5EF4-FFF2-40B4-BE49-F238E27FC236}">
                <a16:creationId xmlns:a16="http://schemas.microsoft.com/office/drawing/2014/main" id="{82AF3047-FB67-4B86-966A-8011D0EB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03" y="1561342"/>
            <a:ext cx="821129" cy="8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5415007-297E-4369-B3A5-D9728E6D7040}"/>
              </a:ext>
            </a:extLst>
          </p:cNvPr>
          <p:cNvSpPr txBox="1"/>
          <p:nvPr/>
        </p:nvSpPr>
        <p:spPr>
          <a:xfrm>
            <a:off x="6597408" y="1339845"/>
            <a:ext cx="1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Bar chart</a:t>
            </a:r>
          </a:p>
        </p:txBody>
      </p:sp>
      <p:pic>
        <p:nvPicPr>
          <p:cNvPr id="19488" name="Picture 32" descr="Pie Chart Icons - Download Free Vector Icons | Noun Project">
            <a:extLst>
              <a:ext uri="{FF2B5EF4-FFF2-40B4-BE49-F238E27FC236}">
                <a16:creationId xmlns:a16="http://schemas.microsoft.com/office/drawing/2014/main" id="{F9DDBC35-00F4-40E5-90E3-BD49B0C9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14" y="2592030"/>
            <a:ext cx="666713" cy="6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B3C1046-BC9D-43A7-8C59-CE5A769438CD}"/>
              </a:ext>
            </a:extLst>
          </p:cNvPr>
          <p:cNvSpPr txBox="1"/>
          <p:nvPr/>
        </p:nvSpPr>
        <p:spPr>
          <a:xfrm>
            <a:off x="7513086" y="3130062"/>
            <a:ext cx="89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Pie chart</a:t>
            </a:r>
          </a:p>
        </p:txBody>
      </p:sp>
      <p:pic>
        <p:nvPicPr>
          <p:cNvPr id="19490" name="Picture 34" descr="Box Plot Icons - Download Free Vector Icons | Noun Project">
            <a:extLst>
              <a:ext uri="{FF2B5EF4-FFF2-40B4-BE49-F238E27FC236}">
                <a16:creationId xmlns:a16="http://schemas.microsoft.com/office/drawing/2014/main" id="{D2CD4421-1783-41A1-ACFA-1EA19173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82" y="2706860"/>
            <a:ext cx="617741" cy="6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399AD05E-6AB0-467F-8B23-01C42C7DFD6F}"/>
              </a:ext>
            </a:extLst>
          </p:cNvPr>
          <p:cNvSpPr txBox="1"/>
          <p:nvPr/>
        </p:nvSpPr>
        <p:spPr>
          <a:xfrm>
            <a:off x="10738574" y="3069450"/>
            <a:ext cx="125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Histogram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8F22BC-C603-4FCF-9645-A4BB24AE49EF}"/>
              </a:ext>
            </a:extLst>
          </p:cNvPr>
          <p:cNvSpPr txBox="1"/>
          <p:nvPr/>
        </p:nvSpPr>
        <p:spPr>
          <a:xfrm>
            <a:off x="9194256" y="3375483"/>
            <a:ext cx="125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Box plot</a:t>
            </a:r>
          </a:p>
        </p:txBody>
      </p:sp>
      <p:pic>
        <p:nvPicPr>
          <p:cNvPr id="19492" name="Picture 36" descr="Bar, chart, histogram icon">
            <a:extLst>
              <a:ext uri="{FF2B5EF4-FFF2-40B4-BE49-F238E27FC236}">
                <a16:creationId xmlns:a16="http://schemas.microsoft.com/office/drawing/2014/main" id="{30A8770A-825D-4EEC-A841-EA55BE0A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07" y="2447734"/>
            <a:ext cx="558339" cy="5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228675D6-8C24-4A03-B1F1-1812DA8A4422}"/>
              </a:ext>
            </a:extLst>
          </p:cNvPr>
          <p:cNvSpPr txBox="1"/>
          <p:nvPr/>
        </p:nvSpPr>
        <p:spPr>
          <a:xfrm>
            <a:off x="10579046" y="1052492"/>
            <a:ext cx="172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Stem and leaf graph</a:t>
            </a:r>
          </a:p>
        </p:txBody>
      </p:sp>
      <p:pic>
        <p:nvPicPr>
          <p:cNvPr id="19494" name="Picture 38" descr="3-Digit Stem-and-Leaf Plots - Video &amp; Lesson Transcript | Study.com">
            <a:extLst>
              <a:ext uri="{FF2B5EF4-FFF2-40B4-BE49-F238E27FC236}">
                <a16:creationId xmlns:a16="http://schemas.microsoft.com/office/drawing/2014/main" id="{5C3DA9D8-99A5-4042-9332-F61FF3FD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1" y="1506432"/>
            <a:ext cx="550552" cy="3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98" name="Picture 42" descr="Normal Distribution Icons - Download Free Vector Icons | Noun Project">
            <a:extLst>
              <a:ext uri="{FF2B5EF4-FFF2-40B4-BE49-F238E27FC236}">
                <a16:creationId xmlns:a16="http://schemas.microsoft.com/office/drawing/2014/main" id="{C24C9BFE-2CEA-4D63-9CA9-CFFF44F6F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1"/>
          <a:stretch/>
        </p:blipFill>
        <p:spPr bwMode="auto">
          <a:xfrm>
            <a:off x="10747204" y="206307"/>
            <a:ext cx="556059" cy="5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8DC8FB8B-DB5B-479A-95E3-4F2F968521F3}"/>
              </a:ext>
            </a:extLst>
          </p:cNvPr>
          <p:cNvSpPr txBox="1"/>
          <p:nvPr/>
        </p:nvSpPr>
        <p:spPr>
          <a:xfrm>
            <a:off x="10064888" y="118935"/>
            <a:ext cx="70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Ogive</a:t>
            </a:r>
          </a:p>
        </p:txBody>
      </p:sp>
    </p:spTree>
    <p:extLst>
      <p:ext uri="{BB962C8B-B14F-4D97-AF65-F5344CB8AC3E}">
        <p14:creationId xmlns:p14="http://schemas.microsoft.com/office/powerpoint/2010/main" val="155874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9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18C0B-E421-4EC9-ABB3-1A47B37788C1}"/>
              </a:ext>
            </a:extLst>
          </p:cNvPr>
          <p:cNvSpPr txBox="1"/>
          <p:nvPr/>
        </p:nvSpPr>
        <p:spPr>
          <a:xfrm>
            <a:off x="5920430" y="270135"/>
            <a:ext cx="6271569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STUDENTS’ INFORMATION: GENDER</a:t>
            </a:r>
          </a:p>
        </p:txBody>
      </p:sp>
      <p:sp>
        <p:nvSpPr>
          <p:cNvPr id="19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tudent Png Download - Transparent Background Students Clipart ...">
            <a:extLst>
              <a:ext uri="{FF2B5EF4-FFF2-40B4-BE49-F238E27FC236}">
                <a16:creationId xmlns:a16="http://schemas.microsoft.com/office/drawing/2014/main" id="{A5FADD0D-F7DF-4D63-B9C2-D7EC405DC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4" r="21897" b="-2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4D8F09-1B88-4B78-BDB5-37AFC9E5CA6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1359" b="7464"/>
          <a:stretch/>
        </p:blipFill>
        <p:spPr bwMode="auto">
          <a:xfrm>
            <a:off x="6618245" y="2772500"/>
            <a:ext cx="5221719" cy="3983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A253FB-D450-4970-95AF-5020AA7C0740}"/>
              </a:ext>
            </a:extLst>
          </p:cNvPr>
          <p:cNvSpPr txBox="1"/>
          <p:nvPr/>
        </p:nvSpPr>
        <p:spPr>
          <a:xfrm>
            <a:off x="6711531" y="1405719"/>
            <a:ext cx="5128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Analysis: Pie Chart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Total Number of Respondents: 80 students</a:t>
            </a:r>
          </a:p>
          <a:p>
            <a:r>
              <a:rPr lang="en-US" sz="2000" dirty="0"/>
              <a:t>    - 42 male students (52.5%)</a:t>
            </a:r>
          </a:p>
          <a:p>
            <a:r>
              <a:rPr lang="en-US" sz="2000" dirty="0"/>
              <a:t>    - 38 female students (47.5%)</a:t>
            </a:r>
          </a:p>
        </p:txBody>
      </p:sp>
    </p:spTree>
    <p:extLst>
      <p:ext uri="{BB962C8B-B14F-4D97-AF65-F5344CB8AC3E}">
        <p14:creationId xmlns:p14="http://schemas.microsoft.com/office/powerpoint/2010/main" val="26431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uman Life Cycle Clipart">
            <a:extLst>
              <a:ext uri="{FF2B5EF4-FFF2-40B4-BE49-F238E27FC236}">
                <a16:creationId xmlns:a16="http://schemas.microsoft.com/office/drawing/2014/main" id="{2BB37C52-9516-4B4E-8C36-063C7A691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b="154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B6B23B-8870-4959-B72D-8614E41D130D}"/>
              </a:ext>
            </a:extLst>
          </p:cNvPr>
          <p:cNvSpPr/>
          <p:nvPr/>
        </p:nvSpPr>
        <p:spPr>
          <a:xfrm>
            <a:off x="0" y="153933"/>
            <a:ext cx="785787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STUDENTS’ INFORMATION: 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C589A-C082-467A-B6FD-7109444A6AF5}"/>
              </a:ext>
            </a:extLst>
          </p:cNvPr>
          <p:cNvSpPr txBox="1"/>
          <p:nvPr/>
        </p:nvSpPr>
        <p:spPr>
          <a:xfrm>
            <a:off x="432997" y="3498596"/>
            <a:ext cx="358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i</a:t>
            </a:r>
            <a:r>
              <a:rPr lang="en-US" sz="2400" b="1" dirty="0"/>
              <a:t>) Stem and Leaf Graph:</a:t>
            </a:r>
          </a:p>
          <a:p>
            <a:pPr marL="514350" indent="-514350">
              <a:buAutoNum type="romanLcParenR"/>
            </a:pP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66622-224C-4AE5-A07B-8BBCAE38A8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29" y="4006879"/>
            <a:ext cx="3756109" cy="2161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D527B9-4A37-49FE-A37F-AE46472277D0}"/>
              </a:ext>
            </a:extLst>
          </p:cNvPr>
          <p:cNvSpPr txBox="1"/>
          <p:nvPr/>
        </p:nvSpPr>
        <p:spPr>
          <a:xfrm>
            <a:off x="5831713" y="974484"/>
            <a:ext cx="5032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ii) Ogive:</a:t>
            </a:r>
          </a:p>
          <a:p>
            <a:r>
              <a:rPr lang="en-US" sz="2400" b="1" dirty="0"/>
              <a:t>      </a:t>
            </a:r>
            <a:r>
              <a:rPr lang="en-US" sz="2400" dirty="0"/>
              <a:t>- 1</a:t>
            </a:r>
            <a:r>
              <a:rPr lang="en-US" sz="2400" baseline="30000" dirty="0"/>
              <a:t>st</a:t>
            </a:r>
            <a:r>
              <a:rPr lang="en-US" sz="2400" dirty="0"/>
              <a:t> Quartile, Q</a:t>
            </a:r>
            <a:r>
              <a:rPr lang="en-US" sz="2400" baseline="-25000" dirty="0"/>
              <a:t>1 </a:t>
            </a:r>
            <a:r>
              <a:rPr lang="en-US" sz="2400" dirty="0"/>
              <a:t>= 19 years old</a:t>
            </a:r>
          </a:p>
          <a:p>
            <a:r>
              <a:rPr lang="en-US" sz="2400" dirty="0"/>
              <a:t>      - 2</a:t>
            </a:r>
            <a:r>
              <a:rPr lang="en-US" sz="2400" baseline="30000" dirty="0"/>
              <a:t>nd</a:t>
            </a:r>
            <a:r>
              <a:rPr lang="en-US" sz="2400" dirty="0"/>
              <a:t> Quartile, Q</a:t>
            </a:r>
            <a:r>
              <a:rPr lang="en-US" sz="2400" baseline="-25000" dirty="0"/>
              <a:t>2 </a:t>
            </a:r>
            <a:r>
              <a:rPr lang="en-US" sz="2400" dirty="0"/>
              <a:t>= 20 years old</a:t>
            </a:r>
          </a:p>
          <a:p>
            <a:r>
              <a:rPr lang="en-US" sz="2400" dirty="0"/>
              <a:t>      - 3</a:t>
            </a:r>
            <a:r>
              <a:rPr lang="en-US" sz="2400" baseline="30000" dirty="0"/>
              <a:t>rd</a:t>
            </a:r>
            <a:r>
              <a:rPr lang="en-US" sz="2400" dirty="0"/>
              <a:t> Quartile, Q</a:t>
            </a:r>
            <a:r>
              <a:rPr lang="en-US" sz="2400" baseline="-25000" dirty="0"/>
              <a:t>3 </a:t>
            </a:r>
            <a:r>
              <a:rPr lang="en-US" sz="2400" dirty="0"/>
              <a:t>= 21 years old</a:t>
            </a:r>
          </a:p>
          <a:p>
            <a:pPr marL="514350" indent="-514350">
              <a:buAutoNum type="romanLcParenR"/>
            </a:pP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C291EB-C85F-4B61-AF87-327880D336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29" y="2810411"/>
            <a:ext cx="5175556" cy="3579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186C2-4672-43C8-ADC0-8305A8A5EFCE}"/>
              </a:ext>
            </a:extLst>
          </p:cNvPr>
          <p:cNvSpPr txBox="1"/>
          <p:nvPr/>
        </p:nvSpPr>
        <p:spPr>
          <a:xfrm>
            <a:off x="1230833" y="6261050"/>
            <a:ext cx="3994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 Key: 19|0 means 19.0 years old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DF5219-E875-4E1F-B84F-A22D1C1D2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09431"/>
              </p:ext>
            </p:extLst>
          </p:nvPr>
        </p:nvGraphicFramePr>
        <p:xfrm>
          <a:off x="1047695" y="1268647"/>
          <a:ext cx="3994044" cy="2161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022">
                  <a:extLst>
                    <a:ext uri="{9D8B030D-6E8A-4147-A177-3AD203B41FA5}">
                      <a16:colId xmlns:a16="http://schemas.microsoft.com/office/drawing/2014/main" val="1833324017"/>
                    </a:ext>
                  </a:extLst>
                </a:gridCol>
                <a:gridCol w="1997022">
                  <a:extLst>
                    <a:ext uri="{9D8B030D-6E8A-4147-A177-3AD203B41FA5}">
                      <a16:colId xmlns:a16="http://schemas.microsoft.com/office/drawing/2014/main" val="464174360"/>
                    </a:ext>
                  </a:extLst>
                </a:gridCol>
              </a:tblGrid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Frequency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998924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3752481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7168094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276158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8066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005551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762863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339462"/>
                  </a:ext>
                </a:extLst>
              </a:tr>
              <a:tr h="2401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5592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E6D4DC-2236-4C42-8B9A-2CA5B90F9123}"/>
              </a:ext>
            </a:extLst>
          </p:cNvPr>
          <p:cNvSpPr txBox="1"/>
          <p:nvPr/>
        </p:nvSpPr>
        <p:spPr>
          <a:xfrm>
            <a:off x="1126567" y="776559"/>
            <a:ext cx="510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Data in Frequency Table: </a:t>
            </a:r>
          </a:p>
        </p:txBody>
      </p:sp>
    </p:spTree>
    <p:extLst>
      <p:ext uri="{BB962C8B-B14F-4D97-AF65-F5344CB8AC3E}">
        <p14:creationId xmlns:p14="http://schemas.microsoft.com/office/powerpoint/2010/main" val="221288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back to school background | Premium Vector">
            <a:extLst>
              <a:ext uri="{FF2B5EF4-FFF2-40B4-BE49-F238E27FC236}">
                <a16:creationId xmlns:a16="http://schemas.microsoft.com/office/drawing/2014/main" id="{02E05430-6147-4C94-B9C4-0EFDA0464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r="1" b="9618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5ED9B-4EA0-408E-BB33-61A2924F6ACF}"/>
              </a:ext>
            </a:extLst>
          </p:cNvPr>
          <p:cNvSpPr txBox="1"/>
          <p:nvPr/>
        </p:nvSpPr>
        <p:spPr>
          <a:xfrm>
            <a:off x="1325247" y="2452526"/>
            <a:ext cx="3840310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STUDENTS’ INFORMATION: YEAR OF STUDY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DA821E-A488-49C2-9D5E-3277B4ABCB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70" y="2800510"/>
            <a:ext cx="4837629" cy="36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742B5-499F-41E3-9137-68271B768D84}"/>
              </a:ext>
            </a:extLst>
          </p:cNvPr>
          <p:cNvSpPr txBox="1"/>
          <p:nvPr/>
        </p:nvSpPr>
        <p:spPr>
          <a:xfrm>
            <a:off x="6506747" y="644729"/>
            <a:ext cx="5367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Analysis: Bar Chart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Year 1 students: 49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Year 2 students: 16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Year 3 students: 11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Year 4 students: 4 respondents</a:t>
            </a:r>
          </a:p>
        </p:txBody>
      </p:sp>
    </p:spTree>
    <p:extLst>
      <p:ext uri="{BB962C8B-B14F-4D97-AF65-F5344CB8AC3E}">
        <p14:creationId xmlns:p14="http://schemas.microsoft.com/office/powerpoint/2010/main" val="21325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Dorm Room in 2020 | Dorm, Dorm room, Room">
            <a:extLst>
              <a:ext uri="{FF2B5EF4-FFF2-40B4-BE49-F238E27FC236}">
                <a16:creationId xmlns:a16="http://schemas.microsoft.com/office/drawing/2014/main" id="{A38BA557-E223-41E2-A4F5-0493B9F64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b="2234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50174-8237-436C-ABD3-E99FF9940164}"/>
              </a:ext>
            </a:extLst>
          </p:cNvPr>
          <p:cNvSpPr txBox="1"/>
          <p:nvPr/>
        </p:nvSpPr>
        <p:spPr>
          <a:xfrm>
            <a:off x="1812039" y="344508"/>
            <a:ext cx="10201555" cy="1111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STUDENTS’ INFORMATION: STUDENTS’ COLLEGE</a:t>
            </a:r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52771-FCF3-4332-83E2-0334858E8740}"/>
              </a:ext>
            </a:extLst>
          </p:cNvPr>
          <p:cNvSpPr txBox="1"/>
          <p:nvPr/>
        </p:nvSpPr>
        <p:spPr>
          <a:xfrm>
            <a:off x="390404" y="1810918"/>
            <a:ext cx="5442479" cy="3786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Analysis: Bar Chart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KTDI residence: 26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KTC residence: 16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KTHO residence: 13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KTR residence: 13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KRP residence: 5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KTF residence: 3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KP residence: 3 respondents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KDOJ residence: 2 respondents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48EBE2-6B59-4943-BF03-D3B9F37321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0918"/>
            <a:ext cx="5442479" cy="4094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88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0EFD-3328-486D-AEA5-3E414F44F0BC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TELECOMMUNICATION DESCRIPTION: TYPES OF PLAN USED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Contact communication icons set vector: Royalty-free vector graphics">
            <a:extLst>
              <a:ext uri="{FF2B5EF4-FFF2-40B4-BE49-F238E27FC236}">
                <a16:creationId xmlns:a16="http://schemas.microsoft.com/office/drawing/2014/main" id="{3FA7A9F2-7851-4227-858C-69C5006A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270" y="2360793"/>
            <a:ext cx="11802530" cy="43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6654E3C-462A-4844-98F5-B8626E6695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466" y="2534377"/>
            <a:ext cx="5330182" cy="399763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20648D-D318-47F7-B2E9-F2E04689CCEA}"/>
              </a:ext>
            </a:extLst>
          </p:cNvPr>
          <p:cNvSpPr txBox="1"/>
          <p:nvPr/>
        </p:nvSpPr>
        <p:spPr>
          <a:xfrm>
            <a:off x="6445909" y="3429000"/>
            <a:ext cx="5345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Analysis: Pie Chart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Postpaid: 49 respondents(61.25%)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/>
              <a:t>Prepaid: 31 respondents(38.75%)</a:t>
            </a:r>
          </a:p>
        </p:txBody>
      </p:sp>
    </p:spTree>
    <p:extLst>
      <p:ext uri="{BB962C8B-B14F-4D97-AF65-F5344CB8AC3E}">
        <p14:creationId xmlns:p14="http://schemas.microsoft.com/office/powerpoint/2010/main" val="239287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45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erlupa No Sendiri? Begini Caranya... (MAXIS,DIGI,CELCOM,TUNETALK ...">
            <a:extLst>
              <a:ext uri="{FF2B5EF4-FFF2-40B4-BE49-F238E27FC236}">
                <a16:creationId xmlns:a16="http://schemas.microsoft.com/office/drawing/2014/main" id="{AE1240EC-90B5-4A1D-8B0C-3DB6DE71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315" y="818866"/>
            <a:ext cx="9579938" cy="5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5B570-4EE8-407E-B2AB-4CB80951ADE0}"/>
              </a:ext>
            </a:extLst>
          </p:cNvPr>
          <p:cNvSpPr txBox="1"/>
          <p:nvPr/>
        </p:nvSpPr>
        <p:spPr>
          <a:xfrm>
            <a:off x="317547" y="2151727"/>
            <a:ext cx="2687250" cy="255454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 PROVIDER USED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1CFA8-D27B-4D81-9F0B-82595E72C48E}"/>
              </a:ext>
            </a:extLst>
          </p:cNvPr>
          <p:cNvSpPr/>
          <p:nvPr/>
        </p:nvSpPr>
        <p:spPr>
          <a:xfrm>
            <a:off x="3239779" y="55728"/>
            <a:ext cx="7342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TELECOMMUNICATION DESCRIPTION: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4AB0E-31D3-4C1B-AEBF-7A8C1CC723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75" y="1794202"/>
            <a:ext cx="4273602" cy="37727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BE0FA-682C-4265-8588-32180EE40ED6}"/>
              </a:ext>
            </a:extLst>
          </p:cNvPr>
          <p:cNvSpPr txBox="1"/>
          <p:nvPr/>
        </p:nvSpPr>
        <p:spPr>
          <a:xfrm>
            <a:off x="3336555" y="2257014"/>
            <a:ext cx="42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Analysis: Bar Chart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Maxis users: 25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Celcom users: 17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Digi users: 15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 Mobile users: 13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Unifi Mobile users: 4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redONE</a:t>
            </a:r>
            <a:r>
              <a:rPr lang="en-US" sz="2000" dirty="0"/>
              <a:t> users: 3 respondents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XOX users: 3 respondents</a:t>
            </a:r>
          </a:p>
        </p:txBody>
      </p:sp>
    </p:spTree>
    <p:extLst>
      <p:ext uri="{BB962C8B-B14F-4D97-AF65-F5344CB8AC3E}">
        <p14:creationId xmlns:p14="http://schemas.microsoft.com/office/powerpoint/2010/main" val="991673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1658</Words>
  <Application>Microsoft Office PowerPoint</Application>
  <PresentationFormat>Widescreen</PresentationFormat>
  <Paragraphs>253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Wingdings</vt:lpstr>
      <vt:lpstr>Office Theme</vt:lpstr>
      <vt:lpstr>UTM Students’ Choice of Telecommunication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UTM Students’ Choice of Telecommunication</dc:title>
  <dc:creator>Tong Ming Lee</dc:creator>
  <cp:lastModifiedBy>ir.shrlnzam@gmail.com</cp:lastModifiedBy>
  <cp:revision>2</cp:revision>
  <dcterms:created xsi:type="dcterms:W3CDTF">2020-04-24T11:22:07Z</dcterms:created>
  <dcterms:modified xsi:type="dcterms:W3CDTF">2020-04-25T00:24:41Z</dcterms:modified>
</cp:coreProperties>
</file>