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2" autoAdjust="0"/>
    <p:restoredTop sz="94660"/>
  </p:normalViewPr>
  <p:slideViewPr>
    <p:cSldViewPr snapToGrid="0">
      <p:cViewPr varScale="1">
        <p:scale>
          <a:sx n="104" d="100"/>
          <a:sy n="104" d="100"/>
        </p:scale>
        <p:origin x="116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4193C14-6890-4E7C-8505-292646AF9C06}" type="datetimeFigureOut">
              <a:rPr lang="en-US" smtClean="0"/>
              <a:t>6/4/18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355887335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193C14-6890-4E7C-8505-292646AF9C06}" type="datetimeFigureOut">
              <a:rPr lang="en-US" smtClean="0"/>
              <a:t>6/4/18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3797673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193C14-6890-4E7C-8505-292646AF9C06}" type="datetimeFigureOut">
              <a:rPr lang="en-US" smtClean="0"/>
              <a:t>6/4/18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77625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193C14-6890-4E7C-8505-292646AF9C06}" type="datetimeFigureOut">
              <a:rPr lang="en-US" smtClean="0"/>
              <a:t>6/4/18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2126204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193C14-6890-4E7C-8505-292646AF9C06}" type="datetimeFigureOut">
              <a:rPr lang="en-US" smtClean="0"/>
              <a:t>6/4/18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2760279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193C14-6890-4E7C-8505-292646AF9C06}" type="datetimeFigureOut">
              <a:rPr lang="en-US" smtClean="0"/>
              <a:t>6/4/18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389125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193C14-6890-4E7C-8505-292646AF9C06}" type="datetimeFigureOut">
              <a:rPr lang="en-US" smtClean="0"/>
              <a:t>6/4/18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911331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193C14-6890-4E7C-8505-292646AF9C06}" type="datetimeFigureOut">
              <a:rPr lang="en-US" smtClean="0"/>
              <a:t>6/4/18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1230832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193C14-6890-4E7C-8505-292646AF9C06}" type="datetimeFigureOut">
              <a:rPr lang="en-US" smtClean="0"/>
              <a:t>6/4/18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416039011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193C14-6890-4E7C-8505-292646AF9C06}" type="datetimeFigureOut">
              <a:rPr lang="en-US" smtClean="0"/>
              <a:t>6/4/18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76258452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193C14-6890-4E7C-8505-292646AF9C06}" type="datetimeFigureOut">
              <a:rPr lang="en-US" smtClean="0"/>
              <a:t>6/4/18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1A3FF-1097-438E-A9CA-BBEA60D91483}" type="slidenum">
              <a:rPr lang="en-US" smtClean="0"/>
              <a:t>‹#›</a:t>
            </a:fld>
            <a:endParaRPr lang="en-US"/>
          </a:p>
        </p:txBody>
      </p:sp>
    </p:spTree>
    <p:extLst>
      <p:ext uri="{BB962C8B-B14F-4D97-AF65-F5344CB8AC3E}">
        <p14:creationId xmlns:p14="http://schemas.microsoft.com/office/powerpoint/2010/main" val="275133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193C14-6890-4E7C-8505-292646AF9C06}" type="datetimeFigureOut">
              <a:rPr lang="en-US" smtClean="0"/>
              <a:t>6/4/18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41A3FF-1097-438E-A9CA-BBEA60D91483}" type="slidenum">
              <a:rPr lang="en-US" smtClean="0"/>
              <a:t>‹#›</a:t>
            </a:fld>
            <a:endParaRPr lang="en-US"/>
          </a:p>
        </p:txBody>
      </p:sp>
    </p:spTree>
    <p:extLst>
      <p:ext uri="{BB962C8B-B14F-4D97-AF65-F5344CB8AC3E}">
        <p14:creationId xmlns:p14="http://schemas.microsoft.com/office/powerpoint/2010/main" val="3565675369"/>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CC8A9E-1CB2-024E-8B9B-8A21FD5712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ctrTitle"/>
          </p:nvPr>
        </p:nvSpPr>
        <p:spPr>
          <a:xfrm>
            <a:off x="1" y="2286000"/>
            <a:ext cx="12056532" cy="4368799"/>
          </a:xfrm>
        </p:spPr>
        <p:txBody>
          <a:bodyPr>
            <a:noAutofit/>
          </a:bodyPr>
          <a:lstStyle/>
          <a:p>
            <a:r>
              <a:rPr lang="en-US" sz="2000" b="1" dirty="0">
                <a:solidFill>
                  <a:schemeClr val="bg1"/>
                </a:solidFill>
              </a:rPr>
              <a:t>Probability, Statistic and Data Analysis</a:t>
            </a:r>
            <a:br>
              <a:rPr lang="en-US" sz="2000" dirty="0">
                <a:solidFill>
                  <a:schemeClr val="bg1"/>
                </a:solidFill>
              </a:rPr>
            </a:br>
            <a:r>
              <a:rPr lang="en-US" sz="2000" b="1" dirty="0">
                <a:solidFill>
                  <a:schemeClr val="bg1"/>
                </a:solidFill>
              </a:rPr>
              <a:t>Project: </a:t>
            </a:r>
            <a:r>
              <a:rPr lang="en-US" sz="2000" dirty="0">
                <a:solidFill>
                  <a:schemeClr val="bg1"/>
                </a:solidFill>
              </a:rPr>
              <a:t>Sport among Students</a:t>
            </a:r>
            <a:br>
              <a:rPr lang="en-US" sz="2000" dirty="0">
                <a:solidFill>
                  <a:schemeClr val="bg1"/>
                </a:solidFill>
              </a:rPr>
            </a:br>
            <a:r>
              <a:rPr lang="en-US" sz="2000" b="1" dirty="0">
                <a:solidFill>
                  <a:schemeClr val="bg1"/>
                </a:solidFill>
              </a:rPr>
              <a:t>Part 2 (Data Testing)</a:t>
            </a:r>
            <a:br>
              <a:rPr lang="en-US" sz="2000" dirty="0">
                <a:solidFill>
                  <a:schemeClr val="bg1"/>
                </a:solidFill>
              </a:rPr>
            </a:br>
            <a:r>
              <a:rPr lang="en-US" sz="2000" b="1" dirty="0">
                <a:solidFill>
                  <a:schemeClr val="bg1"/>
                </a:solidFill>
              </a:rPr>
              <a:t> </a:t>
            </a:r>
            <a:br>
              <a:rPr lang="en-US" sz="2000" dirty="0">
                <a:solidFill>
                  <a:schemeClr val="bg1"/>
                </a:solidFill>
              </a:rPr>
            </a:br>
            <a:r>
              <a:rPr lang="en-US" sz="2000" b="1" dirty="0">
                <a:solidFill>
                  <a:schemeClr val="bg1"/>
                </a:solidFill>
              </a:rPr>
              <a:t>Member:</a:t>
            </a:r>
            <a:br>
              <a:rPr lang="en-US" sz="2000" dirty="0">
                <a:solidFill>
                  <a:schemeClr val="bg1"/>
                </a:solidFill>
              </a:rPr>
            </a:br>
            <a:r>
              <a:rPr lang="en-US" sz="2000" dirty="0">
                <a:solidFill>
                  <a:schemeClr val="bg1"/>
                </a:solidFill>
              </a:rPr>
              <a:t>Daniel </a:t>
            </a:r>
            <a:r>
              <a:rPr lang="en-US" sz="2000" dirty="0" err="1">
                <a:solidFill>
                  <a:schemeClr val="bg1"/>
                </a:solidFill>
              </a:rPr>
              <a:t>Nizri</a:t>
            </a:r>
            <a:br>
              <a:rPr lang="en-US" sz="2000" dirty="0">
                <a:solidFill>
                  <a:schemeClr val="bg1"/>
                </a:solidFill>
              </a:rPr>
            </a:br>
            <a:r>
              <a:rPr lang="en-US" sz="2000" dirty="0" err="1">
                <a:solidFill>
                  <a:schemeClr val="bg1"/>
                </a:solidFill>
              </a:rPr>
              <a:t>Syuraikh</a:t>
            </a:r>
            <a:r>
              <a:rPr lang="en-US" sz="2000" dirty="0">
                <a:solidFill>
                  <a:schemeClr val="bg1"/>
                </a:solidFill>
              </a:rPr>
              <a:t> </a:t>
            </a:r>
            <a:r>
              <a:rPr lang="en-US" sz="2000" dirty="0" err="1">
                <a:solidFill>
                  <a:schemeClr val="bg1"/>
                </a:solidFill>
              </a:rPr>
              <a:t>Ezzuddin</a:t>
            </a:r>
            <a:br>
              <a:rPr lang="en-US" sz="2000" dirty="0">
                <a:solidFill>
                  <a:schemeClr val="bg1"/>
                </a:solidFill>
              </a:rPr>
            </a:br>
            <a:r>
              <a:rPr lang="en-US" sz="2000" dirty="0">
                <a:solidFill>
                  <a:schemeClr val="bg1"/>
                </a:solidFill>
              </a:rPr>
              <a:t>Muhammed Afiq Afwan</a:t>
            </a:r>
            <a:br>
              <a:rPr lang="en-US" sz="2000" dirty="0">
                <a:solidFill>
                  <a:schemeClr val="bg1"/>
                </a:solidFill>
              </a:rPr>
            </a:br>
            <a:r>
              <a:rPr lang="en-US" sz="2000" dirty="0">
                <a:solidFill>
                  <a:schemeClr val="bg1"/>
                </a:solidFill>
              </a:rPr>
              <a:t>Muhammad </a:t>
            </a:r>
            <a:r>
              <a:rPr lang="en-US" sz="2000" dirty="0" err="1">
                <a:solidFill>
                  <a:schemeClr val="bg1"/>
                </a:solidFill>
              </a:rPr>
              <a:t>Shahmi</a:t>
            </a:r>
            <a:br>
              <a:rPr lang="en-US" sz="2000" dirty="0">
                <a:solidFill>
                  <a:schemeClr val="bg1"/>
                </a:solidFill>
              </a:rPr>
            </a:br>
            <a:r>
              <a:rPr lang="en-US" sz="2000" b="1" dirty="0">
                <a:solidFill>
                  <a:schemeClr val="bg1"/>
                </a:solidFill>
              </a:rPr>
              <a:t> </a:t>
            </a:r>
            <a:br>
              <a:rPr lang="en-US" sz="2000" dirty="0">
                <a:solidFill>
                  <a:schemeClr val="bg1"/>
                </a:solidFill>
              </a:rPr>
            </a:br>
            <a:r>
              <a:rPr lang="en-US" sz="2000" b="1" dirty="0">
                <a:solidFill>
                  <a:schemeClr val="bg1"/>
                </a:solidFill>
              </a:rPr>
              <a:t>Lecturer:</a:t>
            </a:r>
            <a:br>
              <a:rPr lang="en-US" sz="2000" dirty="0">
                <a:solidFill>
                  <a:schemeClr val="bg1"/>
                </a:solidFill>
              </a:rPr>
            </a:br>
            <a:r>
              <a:rPr lang="en-US" sz="2000" dirty="0">
                <a:solidFill>
                  <a:schemeClr val="bg1"/>
                </a:solidFill>
              </a:rPr>
              <a:t>Dr. Chan </a:t>
            </a:r>
            <a:r>
              <a:rPr lang="en-US" sz="2000" dirty="0" err="1">
                <a:solidFill>
                  <a:schemeClr val="bg1"/>
                </a:solidFill>
              </a:rPr>
              <a:t>Weng</a:t>
            </a:r>
            <a:r>
              <a:rPr lang="en-US" sz="2000" dirty="0">
                <a:solidFill>
                  <a:schemeClr val="bg1"/>
                </a:solidFill>
              </a:rPr>
              <a:t> Howe</a:t>
            </a:r>
            <a:br>
              <a:rPr lang="en-US" sz="2000" dirty="0">
                <a:solidFill>
                  <a:schemeClr val="bg1"/>
                </a:solidFill>
              </a:rPr>
            </a:br>
            <a:r>
              <a:rPr lang="en-US" sz="2000" b="1" dirty="0">
                <a:solidFill>
                  <a:schemeClr val="bg1"/>
                </a:solidFill>
              </a:rPr>
              <a:t> </a:t>
            </a:r>
            <a:br>
              <a:rPr lang="en-US" sz="2000" dirty="0">
                <a:solidFill>
                  <a:schemeClr val="bg1"/>
                </a:solidFill>
              </a:rPr>
            </a:br>
            <a:r>
              <a:rPr lang="en-US" sz="2000" b="1" dirty="0">
                <a:solidFill>
                  <a:schemeClr val="bg1"/>
                </a:solidFill>
              </a:rPr>
              <a:t>Date of submission:</a:t>
            </a:r>
            <a:br>
              <a:rPr lang="en-US" sz="2000" dirty="0">
                <a:solidFill>
                  <a:schemeClr val="bg1"/>
                </a:solidFill>
              </a:rPr>
            </a:br>
            <a:r>
              <a:rPr lang="en-US" sz="2000" dirty="0">
                <a:solidFill>
                  <a:schemeClr val="bg1"/>
                </a:solidFill>
              </a:rPr>
              <a:t>22 May 2018</a:t>
            </a:r>
          </a:p>
        </p:txBody>
      </p:sp>
      <p:pic>
        <p:nvPicPr>
          <p:cNvPr id="4" name="Picture 3" descr="Image result for utm"/>
          <p:cNvPicPr/>
          <p:nvPr/>
        </p:nvPicPr>
        <p:blipFill rotWithShape="1">
          <a:blip r:embed="rId3" cstate="print">
            <a:extLst>
              <a:ext uri="{28A0092B-C50C-407E-A947-70E740481C1C}">
                <a14:useLocalDpi xmlns:a14="http://schemas.microsoft.com/office/drawing/2010/main" val="0"/>
              </a:ext>
            </a:extLst>
          </a:blip>
          <a:srcRect r="65958"/>
          <a:stretch/>
        </p:blipFill>
        <p:spPr bwMode="auto">
          <a:xfrm>
            <a:off x="5040154" y="164148"/>
            <a:ext cx="1976226" cy="1957705"/>
          </a:xfrm>
          <a:prstGeom prst="rect">
            <a:avLst/>
          </a:prstGeom>
          <a:noFill/>
          <a:ln>
            <a:noFill/>
          </a:ln>
        </p:spPr>
      </p:pic>
    </p:spTree>
    <p:extLst>
      <p:ext uri="{BB962C8B-B14F-4D97-AF65-F5344CB8AC3E}">
        <p14:creationId xmlns:p14="http://schemas.microsoft.com/office/powerpoint/2010/main" val="3048564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1EA9A6-E8DD-1843-9A7D-23446E1BB7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p:cNvSpPr>
            <a:spLocks noGrp="1"/>
          </p:cNvSpPr>
          <p:nvPr>
            <p:ph idx="1"/>
          </p:nvPr>
        </p:nvSpPr>
        <p:spPr>
          <a:xfrm>
            <a:off x="838200" y="541338"/>
            <a:ext cx="10515600" cy="5635625"/>
          </a:xfrm>
          <a:prstGeom prst="rect">
            <a:avLst/>
          </a:prstGeom>
        </p:spPr>
        <p:txBody>
          <a:bodyPr/>
          <a:lstStyle/>
          <a:p>
            <a:pPr marL="0" indent="0">
              <a:buNone/>
            </a:pPr>
            <a:r>
              <a:rPr lang="ms-MY" b="1" dirty="0">
                <a:solidFill>
                  <a:schemeClr val="bg1"/>
                </a:solidFill>
              </a:rPr>
              <a:t>Time spend during a session vs Expenses</a:t>
            </a:r>
            <a:endParaRPr lang="en-US" b="1" dirty="0">
              <a:solidFill>
                <a:schemeClr val="bg1"/>
              </a:solidFill>
            </a:endParaRPr>
          </a:p>
          <a:p>
            <a:pPr marL="0" indent="0">
              <a:buNone/>
            </a:pPr>
            <a:r>
              <a:rPr lang="ms-MY" b="1" dirty="0">
                <a:solidFill>
                  <a:schemeClr val="bg1"/>
                </a:solidFill>
              </a:rPr>
              <a:t>Test: Correlation Test</a:t>
            </a:r>
            <a:endParaRPr lang="en-US" dirty="0">
              <a:solidFill>
                <a:schemeClr val="bg1"/>
              </a:solidFill>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ms-MY" dirty="0">
                <a:solidFill>
                  <a:schemeClr val="bg1"/>
                </a:solidFill>
              </a:rPr>
              <a:t>Conclusion</a:t>
            </a:r>
            <a:r>
              <a:rPr lang="ms-MY" b="1" dirty="0">
                <a:solidFill>
                  <a:schemeClr val="bg1"/>
                </a:solidFill>
              </a:rPr>
              <a:t>: There are no correlation</a:t>
            </a:r>
            <a:endParaRPr lang="en-US" dirty="0">
              <a:solidFill>
                <a:schemeClr val="bg1"/>
              </a:solidFill>
            </a:endParaRPr>
          </a:p>
          <a:p>
            <a:pPr marL="0" indent="0">
              <a:buNone/>
            </a:pPr>
            <a:endParaRPr lang="en-US" dirty="0"/>
          </a:p>
        </p:txBody>
      </p:sp>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838200" y="1557867"/>
            <a:ext cx="6858000" cy="3285066"/>
          </a:xfrm>
          <a:prstGeom prst="rect">
            <a:avLst/>
          </a:prstGeom>
        </p:spPr>
      </p:pic>
    </p:spTree>
    <p:extLst>
      <p:ext uri="{BB962C8B-B14F-4D97-AF65-F5344CB8AC3E}">
        <p14:creationId xmlns:p14="http://schemas.microsoft.com/office/powerpoint/2010/main" val="616865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4BF9775-DB08-FA47-ADB5-08A737ED5B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p:cNvSpPr>
            <a:spLocks noGrp="1"/>
          </p:cNvSpPr>
          <p:nvPr>
            <p:ph idx="1"/>
          </p:nvPr>
        </p:nvSpPr>
        <p:spPr>
          <a:xfrm>
            <a:off x="838200" y="440267"/>
            <a:ext cx="10515600" cy="5736696"/>
          </a:xfrm>
          <a:prstGeom prst="rect">
            <a:avLst/>
          </a:prstGeom>
        </p:spPr>
        <p:txBody>
          <a:bodyPr/>
          <a:lstStyle/>
          <a:p>
            <a:pPr marL="0" indent="0">
              <a:buNone/>
            </a:pPr>
            <a:r>
              <a:rPr lang="ms-MY" b="1" dirty="0">
                <a:solidFill>
                  <a:schemeClr val="bg1"/>
                </a:solidFill>
              </a:rPr>
              <a:t>Days vs Expenses</a:t>
            </a:r>
            <a:endParaRPr lang="en-US" b="1" dirty="0">
              <a:solidFill>
                <a:schemeClr val="bg1"/>
              </a:solidFill>
            </a:endParaRPr>
          </a:p>
          <a:p>
            <a:pPr marL="0" indent="0">
              <a:buNone/>
            </a:pPr>
            <a:r>
              <a:rPr lang="ms-MY" b="1" dirty="0">
                <a:solidFill>
                  <a:schemeClr val="bg1"/>
                </a:solidFill>
              </a:rPr>
              <a:t>Test: Correlation Test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ms-MY" dirty="0">
                <a:solidFill>
                  <a:schemeClr val="bg1"/>
                </a:solidFill>
              </a:rPr>
              <a:t>Conclusion</a:t>
            </a:r>
            <a:r>
              <a:rPr lang="ms-MY" b="1" dirty="0">
                <a:solidFill>
                  <a:schemeClr val="bg1"/>
                </a:solidFill>
              </a:rPr>
              <a:t>: There are no correlation</a:t>
            </a:r>
            <a:endParaRPr lang="en-US" dirty="0">
              <a:solidFill>
                <a:schemeClr val="bg1"/>
              </a:solidFill>
            </a:endParaRPr>
          </a:p>
          <a:p>
            <a:pPr marL="0" indent="0">
              <a:buNone/>
            </a:pPr>
            <a:endParaRPr lang="en-US" dirty="0"/>
          </a:p>
        </p:txBody>
      </p:sp>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838200" y="1422401"/>
            <a:ext cx="6858000" cy="3420532"/>
          </a:xfrm>
          <a:prstGeom prst="rect">
            <a:avLst/>
          </a:prstGeom>
        </p:spPr>
      </p:pic>
    </p:spTree>
    <p:extLst>
      <p:ext uri="{BB962C8B-B14F-4D97-AF65-F5344CB8AC3E}">
        <p14:creationId xmlns:p14="http://schemas.microsoft.com/office/powerpoint/2010/main" val="1763015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F5BD30F-1139-784B-9A41-0CE3818495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8200" y="365126"/>
            <a:ext cx="10515600" cy="566208"/>
          </a:xfrm>
        </p:spPr>
        <p:txBody>
          <a:bodyPr>
            <a:normAutofit fontScale="90000"/>
          </a:bodyPr>
          <a:lstStyle/>
          <a:p>
            <a:pPr algn="ctr"/>
            <a:r>
              <a:rPr lang="ms-MY" b="1" dirty="0">
                <a:solidFill>
                  <a:schemeClr val="bg1"/>
                </a:solidFill>
              </a:rPr>
              <a:t>Conclusion</a:t>
            </a:r>
            <a:br>
              <a:rPr lang="en-US" b="1" dirty="0"/>
            </a:br>
            <a:endParaRPr lang="en-US" dirty="0"/>
          </a:p>
        </p:txBody>
      </p:sp>
      <p:sp>
        <p:nvSpPr>
          <p:cNvPr id="3" name="Content Placeholder 2"/>
          <p:cNvSpPr>
            <a:spLocks noGrp="1"/>
          </p:cNvSpPr>
          <p:nvPr>
            <p:ph idx="1"/>
          </p:nvPr>
        </p:nvSpPr>
        <p:spPr>
          <a:xfrm>
            <a:off x="838200" y="931334"/>
            <a:ext cx="10515600" cy="5245629"/>
          </a:xfrm>
          <a:prstGeom prst="rect">
            <a:avLst/>
          </a:prstGeom>
        </p:spPr>
        <p:txBody>
          <a:bodyPr/>
          <a:lstStyle/>
          <a:p>
            <a:r>
              <a:rPr lang="en-US" dirty="0">
                <a:solidFill>
                  <a:schemeClr val="bg1"/>
                </a:solidFill>
              </a:rPr>
              <a:t>As we can conclude from this </a:t>
            </a:r>
            <a:r>
              <a:rPr lang="en-US" dirty="0" err="1">
                <a:solidFill>
                  <a:schemeClr val="bg1"/>
                </a:solidFill>
              </a:rPr>
              <a:t>finding,in</a:t>
            </a:r>
            <a:r>
              <a:rPr lang="ms-MY" dirty="0">
                <a:solidFill>
                  <a:schemeClr val="bg1"/>
                </a:solidFill>
              </a:rPr>
              <a:t> </a:t>
            </a:r>
            <a:r>
              <a:rPr lang="ms-MY" dirty="0" err="1">
                <a:solidFill>
                  <a:schemeClr val="bg1"/>
                </a:solidFill>
              </a:rPr>
              <a:t>hypothesis</a:t>
            </a:r>
            <a:r>
              <a:rPr lang="ms-MY" dirty="0">
                <a:solidFill>
                  <a:schemeClr val="bg1"/>
                </a:solidFill>
              </a:rPr>
              <a:t> </a:t>
            </a:r>
            <a:r>
              <a:rPr lang="ms-MY" dirty="0" err="1">
                <a:solidFill>
                  <a:schemeClr val="bg1"/>
                </a:solidFill>
              </a:rPr>
              <a:t>testing</a:t>
            </a:r>
            <a:r>
              <a:rPr lang="ms-MY" dirty="0">
                <a:solidFill>
                  <a:schemeClr val="bg1"/>
                </a:solidFill>
              </a:rPr>
              <a:t>, </a:t>
            </a:r>
            <a:r>
              <a:rPr lang="ms-MY" dirty="0" err="1">
                <a:solidFill>
                  <a:schemeClr val="bg1"/>
                </a:solidFill>
              </a:rPr>
              <a:t>there</a:t>
            </a:r>
            <a:r>
              <a:rPr lang="ms-MY" dirty="0">
                <a:solidFill>
                  <a:schemeClr val="bg1"/>
                </a:solidFill>
              </a:rPr>
              <a:t> </a:t>
            </a:r>
            <a:r>
              <a:rPr lang="ms-MY" dirty="0" err="1">
                <a:solidFill>
                  <a:schemeClr val="bg1"/>
                </a:solidFill>
              </a:rPr>
              <a:t>is</a:t>
            </a:r>
            <a:r>
              <a:rPr lang="ms-MY" dirty="0">
                <a:solidFill>
                  <a:schemeClr val="bg1"/>
                </a:solidFill>
              </a:rPr>
              <a:t> </a:t>
            </a:r>
            <a:r>
              <a:rPr lang="ms-MY" dirty="0" err="1">
                <a:solidFill>
                  <a:schemeClr val="bg1"/>
                </a:solidFill>
              </a:rPr>
              <a:t>suffiecient</a:t>
            </a:r>
            <a:r>
              <a:rPr lang="ms-MY" dirty="0">
                <a:solidFill>
                  <a:schemeClr val="bg1"/>
                </a:solidFill>
              </a:rPr>
              <a:t> </a:t>
            </a:r>
            <a:r>
              <a:rPr lang="ms-MY" dirty="0" err="1">
                <a:solidFill>
                  <a:schemeClr val="bg1"/>
                </a:solidFill>
              </a:rPr>
              <a:t>evidence</a:t>
            </a:r>
            <a:r>
              <a:rPr lang="ms-MY" dirty="0">
                <a:solidFill>
                  <a:schemeClr val="bg1"/>
                </a:solidFill>
              </a:rPr>
              <a:t> </a:t>
            </a:r>
            <a:r>
              <a:rPr lang="ms-MY" dirty="0" err="1">
                <a:solidFill>
                  <a:schemeClr val="bg1"/>
                </a:solidFill>
              </a:rPr>
              <a:t>that</a:t>
            </a:r>
            <a:r>
              <a:rPr lang="ms-MY" dirty="0">
                <a:solidFill>
                  <a:schemeClr val="bg1"/>
                </a:solidFill>
              </a:rPr>
              <a:t> </a:t>
            </a:r>
            <a:r>
              <a:rPr lang="ms-MY" dirty="0" err="1">
                <a:solidFill>
                  <a:schemeClr val="bg1"/>
                </a:solidFill>
              </a:rPr>
              <a:t>show</a:t>
            </a:r>
            <a:r>
              <a:rPr lang="ms-MY" dirty="0">
                <a:solidFill>
                  <a:schemeClr val="bg1"/>
                </a:solidFill>
              </a:rPr>
              <a:t> </a:t>
            </a:r>
            <a:r>
              <a:rPr lang="ms-MY" dirty="0" err="1">
                <a:solidFill>
                  <a:schemeClr val="bg1"/>
                </a:solidFill>
              </a:rPr>
              <a:t>that</a:t>
            </a:r>
            <a:r>
              <a:rPr lang="ms-MY" dirty="0">
                <a:solidFill>
                  <a:schemeClr val="bg1"/>
                </a:solidFill>
              </a:rPr>
              <a:t> </a:t>
            </a:r>
            <a:r>
              <a:rPr lang="ms-MY" dirty="0" err="1">
                <a:solidFill>
                  <a:schemeClr val="bg1"/>
                </a:solidFill>
              </a:rPr>
              <a:t>the</a:t>
            </a:r>
            <a:r>
              <a:rPr lang="ms-MY" dirty="0">
                <a:solidFill>
                  <a:schemeClr val="bg1"/>
                </a:solidFill>
              </a:rPr>
              <a:t> </a:t>
            </a:r>
            <a:r>
              <a:rPr lang="ms-MY" dirty="0" err="1">
                <a:solidFill>
                  <a:schemeClr val="bg1"/>
                </a:solidFill>
              </a:rPr>
              <a:t>mean</a:t>
            </a:r>
            <a:r>
              <a:rPr lang="ms-MY" dirty="0">
                <a:solidFill>
                  <a:schemeClr val="bg1"/>
                </a:solidFill>
              </a:rPr>
              <a:t> </a:t>
            </a:r>
            <a:r>
              <a:rPr lang="ms-MY" dirty="0" err="1">
                <a:solidFill>
                  <a:schemeClr val="bg1"/>
                </a:solidFill>
              </a:rPr>
              <a:t>of</a:t>
            </a:r>
            <a:r>
              <a:rPr lang="ms-MY" dirty="0">
                <a:solidFill>
                  <a:schemeClr val="bg1"/>
                </a:solidFill>
              </a:rPr>
              <a:t> </a:t>
            </a:r>
            <a:r>
              <a:rPr lang="ms-MY" dirty="0" err="1">
                <a:solidFill>
                  <a:schemeClr val="bg1"/>
                </a:solidFill>
              </a:rPr>
              <a:t>students</a:t>
            </a:r>
            <a:r>
              <a:rPr lang="ms-MY" dirty="0">
                <a:solidFill>
                  <a:schemeClr val="bg1"/>
                </a:solidFill>
              </a:rPr>
              <a:t> </a:t>
            </a:r>
            <a:r>
              <a:rPr lang="ms-MY" dirty="0" err="1">
                <a:solidFill>
                  <a:schemeClr val="bg1"/>
                </a:solidFill>
              </a:rPr>
              <a:t>that</a:t>
            </a:r>
            <a:r>
              <a:rPr lang="ms-MY" dirty="0">
                <a:solidFill>
                  <a:schemeClr val="bg1"/>
                </a:solidFill>
              </a:rPr>
              <a:t> </a:t>
            </a:r>
            <a:r>
              <a:rPr lang="ms-MY" dirty="0" err="1">
                <a:solidFill>
                  <a:schemeClr val="bg1"/>
                </a:solidFill>
              </a:rPr>
              <a:t>play</a:t>
            </a:r>
            <a:r>
              <a:rPr lang="ms-MY" dirty="0">
                <a:solidFill>
                  <a:schemeClr val="bg1"/>
                </a:solidFill>
              </a:rPr>
              <a:t> sport </a:t>
            </a:r>
            <a:r>
              <a:rPr lang="ms-MY" dirty="0" err="1">
                <a:solidFill>
                  <a:schemeClr val="bg1"/>
                </a:solidFill>
              </a:rPr>
              <a:t>weekly</a:t>
            </a:r>
            <a:r>
              <a:rPr lang="ms-MY" dirty="0">
                <a:solidFill>
                  <a:schemeClr val="bg1"/>
                </a:solidFill>
              </a:rPr>
              <a:t> </a:t>
            </a:r>
            <a:r>
              <a:rPr lang="ms-MY" dirty="0" err="1">
                <a:solidFill>
                  <a:schemeClr val="bg1"/>
                </a:solidFill>
              </a:rPr>
              <a:t>is</a:t>
            </a:r>
            <a:r>
              <a:rPr lang="ms-MY" dirty="0">
                <a:solidFill>
                  <a:schemeClr val="bg1"/>
                </a:solidFill>
              </a:rPr>
              <a:t> </a:t>
            </a:r>
            <a:r>
              <a:rPr lang="ms-MY" dirty="0" err="1">
                <a:solidFill>
                  <a:schemeClr val="bg1"/>
                </a:solidFill>
              </a:rPr>
              <a:t>lower</a:t>
            </a:r>
            <a:r>
              <a:rPr lang="ms-MY" dirty="0">
                <a:solidFill>
                  <a:schemeClr val="bg1"/>
                </a:solidFill>
              </a:rPr>
              <a:t> </a:t>
            </a:r>
            <a:r>
              <a:rPr lang="ms-MY" dirty="0" err="1">
                <a:solidFill>
                  <a:schemeClr val="bg1"/>
                </a:solidFill>
              </a:rPr>
              <a:t>than</a:t>
            </a:r>
            <a:r>
              <a:rPr lang="ms-MY" dirty="0">
                <a:solidFill>
                  <a:schemeClr val="bg1"/>
                </a:solidFill>
              </a:rPr>
              <a:t> 4. </a:t>
            </a:r>
            <a:r>
              <a:rPr lang="ms-MY" dirty="0" err="1">
                <a:solidFill>
                  <a:schemeClr val="bg1"/>
                </a:solidFill>
              </a:rPr>
              <a:t>Also</a:t>
            </a:r>
            <a:r>
              <a:rPr lang="ms-MY" dirty="0">
                <a:solidFill>
                  <a:schemeClr val="bg1"/>
                </a:solidFill>
              </a:rPr>
              <a:t>, </a:t>
            </a:r>
            <a:r>
              <a:rPr lang="ms-MY" dirty="0" err="1">
                <a:solidFill>
                  <a:schemeClr val="bg1"/>
                </a:solidFill>
              </a:rPr>
              <a:t>there</a:t>
            </a:r>
            <a:r>
              <a:rPr lang="ms-MY" dirty="0">
                <a:solidFill>
                  <a:schemeClr val="bg1"/>
                </a:solidFill>
              </a:rPr>
              <a:t> </a:t>
            </a:r>
            <a:r>
              <a:rPr lang="ms-MY" dirty="0" err="1">
                <a:solidFill>
                  <a:schemeClr val="bg1"/>
                </a:solidFill>
              </a:rPr>
              <a:t>is</a:t>
            </a:r>
            <a:r>
              <a:rPr lang="ms-MY" dirty="0">
                <a:solidFill>
                  <a:schemeClr val="bg1"/>
                </a:solidFill>
              </a:rPr>
              <a:t> no </a:t>
            </a:r>
            <a:r>
              <a:rPr lang="ms-MY" dirty="0" err="1">
                <a:solidFill>
                  <a:schemeClr val="bg1"/>
                </a:solidFill>
              </a:rPr>
              <a:t>correlation</a:t>
            </a:r>
            <a:r>
              <a:rPr lang="ms-MY" dirty="0">
                <a:solidFill>
                  <a:schemeClr val="bg1"/>
                </a:solidFill>
              </a:rPr>
              <a:t> </a:t>
            </a:r>
            <a:r>
              <a:rPr lang="ms-MY" dirty="0" err="1">
                <a:solidFill>
                  <a:schemeClr val="bg1"/>
                </a:solidFill>
              </a:rPr>
              <a:t>between</a:t>
            </a:r>
            <a:r>
              <a:rPr lang="ms-MY" dirty="0">
                <a:solidFill>
                  <a:schemeClr val="bg1"/>
                </a:solidFill>
              </a:rPr>
              <a:t> </a:t>
            </a:r>
            <a:r>
              <a:rPr lang="ms-MY" dirty="0" err="1">
                <a:solidFill>
                  <a:schemeClr val="bg1"/>
                </a:solidFill>
              </a:rPr>
              <a:t>days</a:t>
            </a:r>
            <a:r>
              <a:rPr lang="ms-MY" dirty="0">
                <a:solidFill>
                  <a:schemeClr val="bg1"/>
                </a:solidFill>
              </a:rPr>
              <a:t> </a:t>
            </a:r>
            <a:r>
              <a:rPr lang="ms-MY" dirty="0" err="1">
                <a:solidFill>
                  <a:schemeClr val="bg1"/>
                </a:solidFill>
              </a:rPr>
              <a:t>and</a:t>
            </a:r>
            <a:r>
              <a:rPr lang="ms-MY" dirty="0">
                <a:solidFill>
                  <a:schemeClr val="bg1"/>
                </a:solidFill>
              </a:rPr>
              <a:t> </a:t>
            </a:r>
            <a:r>
              <a:rPr lang="ms-MY" dirty="0" err="1">
                <a:solidFill>
                  <a:schemeClr val="bg1"/>
                </a:solidFill>
              </a:rPr>
              <a:t>expenses</a:t>
            </a:r>
            <a:r>
              <a:rPr lang="ms-MY" dirty="0">
                <a:solidFill>
                  <a:schemeClr val="bg1"/>
                </a:solidFill>
              </a:rPr>
              <a:t>, </a:t>
            </a:r>
            <a:r>
              <a:rPr lang="ms-MY" dirty="0" err="1">
                <a:solidFill>
                  <a:schemeClr val="bg1"/>
                </a:solidFill>
              </a:rPr>
              <a:t>time</a:t>
            </a:r>
            <a:r>
              <a:rPr lang="ms-MY" dirty="0">
                <a:solidFill>
                  <a:schemeClr val="bg1"/>
                </a:solidFill>
              </a:rPr>
              <a:t> </a:t>
            </a:r>
            <a:r>
              <a:rPr lang="ms-MY" dirty="0" err="1">
                <a:solidFill>
                  <a:schemeClr val="bg1"/>
                </a:solidFill>
              </a:rPr>
              <a:t>spend</a:t>
            </a:r>
            <a:r>
              <a:rPr lang="ms-MY" dirty="0">
                <a:solidFill>
                  <a:schemeClr val="bg1"/>
                </a:solidFill>
              </a:rPr>
              <a:t> </a:t>
            </a:r>
            <a:r>
              <a:rPr lang="ms-MY" dirty="0" err="1">
                <a:solidFill>
                  <a:schemeClr val="bg1"/>
                </a:solidFill>
              </a:rPr>
              <a:t>during</a:t>
            </a:r>
            <a:r>
              <a:rPr lang="ms-MY" dirty="0">
                <a:solidFill>
                  <a:schemeClr val="bg1"/>
                </a:solidFill>
              </a:rPr>
              <a:t> </a:t>
            </a:r>
            <a:r>
              <a:rPr lang="ms-MY" dirty="0" err="1">
                <a:solidFill>
                  <a:schemeClr val="bg1"/>
                </a:solidFill>
              </a:rPr>
              <a:t>session</a:t>
            </a:r>
            <a:r>
              <a:rPr lang="ms-MY" dirty="0">
                <a:solidFill>
                  <a:schemeClr val="bg1"/>
                </a:solidFill>
              </a:rPr>
              <a:t> </a:t>
            </a:r>
            <a:r>
              <a:rPr lang="ms-MY" dirty="0" err="1">
                <a:solidFill>
                  <a:schemeClr val="bg1"/>
                </a:solidFill>
              </a:rPr>
              <a:t>and</a:t>
            </a:r>
            <a:r>
              <a:rPr lang="ms-MY" dirty="0">
                <a:solidFill>
                  <a:schemeClr val="bg1"/>
                </a:solidFill>
              </a:rPr>
              <a:t> </a:t>
            </a:r>
            <a:r>
              <a:rPr lang="ms-MY" dirty="0" err="1">
                <a:solidFill>
                  <a:schemeClr val="bg1"/>
                </a:solidFill>
              </a:rPr>
              <a:t>expenses</a:t>
            </a:r>
            <a:r>
              <a:rPr lang="ms-MY" dirty="0">
                <a:solidFill>
                  <a:schemeClr val="bg1"/>
                </a:solidFill>
              </a:rPr>
              <a:t> </a:t>
            </a:r>
            <a:r>
              <a:rPr lang="ms-MY" dirty="0" err="1">
                <a:solidFill>
                  <a:schemeClr val="bg1"/>
                </a:solidFill>
              </a:rPr>
              <a:t>and</a:t>
            </a:r>
            <a:r>
              <a:rPr lang="ms-MY" dirty="0">
                <a:solidFill>
                  <a:schemeClr val="bg1"/>
                </a:solidFill>
              </a:rPr>
              <a:t> </a:t>
            </a:r>
            <a:r>
              <a:rPr lang="ms-MY" dirty="0" err="1">
                <a:solidFill>
                  <a:schemeClr val="bg1"/>
                </a:solidFill>
              </a:rPr>
              <a:t>time</a:t>
            </a:r>
            <a:r>
              <a:rPr lang="ms-MY" dirty="0">
                <a:solidFill>
                  <a:schemeClr val="bg1"/>
                </a:solidFill>
              </a:rPr>
              <a:t> </a:t>
            </a:r>
            <a:r>
              <a:rPr lang="ms-MY" dirty="0" err="1">
                <a:solidFill>
                  <a:schemeClr val="bg1"/>
                </a:solidFill>
              </a:rPr>
              <a:t>spend</a:t>
            </a:r>
            <a:r>
              <a:rPr lang="ms-MY" dirty="0">
                <a:solidFill>
                  <a:schemeClr val="bg1"/>
                </a:solidFill>
              </a:rPr>
              <a:t> in </a:t>
            </a:r>
            <a:r>
              <a:rPr lang="ms-MY" dirty="0" err="1">
                <a:solidFill>
                  <a:schemeClr val="bg1"/>
                </a:solidFill>
              </a:rPr>
              <a:t>a</a:t>
            </a:r>
            <a:r>
              <a:rPr lang="ms-MY" dirty="0">
                <a:solidFill>
                  <a:schemeClr val="bg1"/>
                </a:solidFill>
              </a:rPr>
              <a:t> </a:t>
            </a:r>
            <a:r>
              <a:rPr lang="ms-MY" dirty="0" err="1">
                <a:solidFill>
                  <a:schemeClr val="bg1"/>
                </a:solidFill>
              </a:rPr>
              <a:t>session</a:t>
            </a:r>
            <a:r>
              <a:rPr lang="ms-MY" dirty="0">
                <a:solidFill>
                  <a:schemeClr val="bg1"/>
                </a:solidFill>
              </a:rPr>
              <a:t> </a:t>
            </a:r>
            <a:r>
              <a:rPr lang="ms-MY" dirty="0" err="1">
                <a:solidFill>
                  <a:schemeClr val="bg1"/>
                </a:solidFill>
              </a:rPr>
              <a:t>and</a:t>
            </a:r>
            <a:r>
              <a:rPr lang="ms-MY" dirty="0">
                <a:solidFill>
                  <a:schemeClr val="bg1"/>
                </a:solidFill>
              </a:rPr>
              <a:t> </a:t>
            </a:r>
            <a:r>
              <a:rPr lang="ms-MY" dirty="0" err="1">
                <a:solidFill>
                  <a:schemeClr val="bg1"/>
                </a:solidFill>
              </a:rPr>
              <a:t>days</a:t>
            </a:r>
            <a:r>
              <a:rPr lang="ms-MY" dirty="0">
                <a:solidFill>
                  <a:schemeClr val="bg1"/>
                </a:solidFill>
              </a:rPr>
              <a:t> </a:t>
            </a:r>
            <a:r>
              <a:rPr lang="ms-MY" dirty="0" err="1">
                <a:solidFill>
                  <a:schemeClr val="bg1"/>
                </a:solidFill>
              </a:rPr>
              <a:t>played</a:t>
            </a:r>
            <a:r>
              <a:rPr lang="ms-MY" dirty="0">
                <a:solidFill>
                  <a:schemeClr val="bg1"/>
                </a:solidFill>
              </a:rPr>
              <a:t>.</a:t>
            </a:r>
            <a:endParaRPr lang="en-MY" dirty="0">
              <a:solidFill>
                <a:schemeClr val="bg1"/>
              </a:solidFill>
            </a:endParaRPr>
          </a:p>
          <a:p>
            <a:r>
              <a:rPr lang="en-US" dirty="0">
                <a:solidFill>
                  <a:schemeClr val="bg1"/>
                </a:solidFill>
              </a:rPr>
              <a:t>From the testing, a most of the calculation is being done using R-programming to implemented the use of it on a real life situation.</a:t>
            </a:r>
          </a:p>
          <a:p>
            <a:endParaRPr lang="en-US" dirty="0"/>
          </a:p>
        </p:txBody>
      </p:sp>
    </p:spTree>
    <p:extLst>
      <p:ext uri="{BB962C8B-B14F-4D97-AF65-F5344CB8AC3E}">
        <p14:creationId xmlns:p14="http://schemas.microsoft.com/office/powerpoint/2010/main" val="350456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200" y="365126"/>
            <a:ext cx="10388600" cy="617007"/>
          </a:xfrm>
        </p:spPr>
        <p:txBody>
          <a:bodyPr>
            <a:normAutofit fontScale="90000"/>
          </a:bodyPr>
          <a:lstStyle/>
          <a:p>
            <a:pPr algn="ctr"/>
            <a:r>
              <a:rPr lang="ms-MY" b="1" dirty="0"/>
              <a:t>Introduction</a:t>
            </a:r>
            <a:br>
              <a:rPr lang="en-US" b="1" dirty="0"/>
            </a:br>
            <a:endParaRPr lang="en-US" dirty="0"/>
          </a:p>
        </p:txBody>
      </p:sp>
      <p:pic>
        <p:nvPicPr>
          <p:cNvPr id="5" name="Picture 4">
            <a:extLst>
              <a:ext uri="{FF2B5EF4-FFF2-40B4-BE49-F238E27FC236}">
                <a16:creationId xmlns:a16="http://schemas.microsoft.com/office/drawing/2014/main" id="{9568C365-1089-104F-8C65-8042EABEBB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812800"/>
            <a:ext cx="10515600" cy="5364163"/>
          </a:xfrm>
          <a:prstGeom prst="rect">
            <a:avLst/>
          </a:prstGeom>
        </p:spPr>
        <p:txBody>
          <a:bodyPr>
            <a:normAutofit fontScale="92500"/>
          </a:bodyPr>
          <a:lstStyle/>
          <a:p>
            <a:r>
              <a:rPr lang="en-US" dirty="0">
                <a:solidFill>
                  <a:schemeClr val="bg1"/>
                </a:solidFill>
              </a:rPr>
              <a:t>The purpose of this report is to investigate the students of University Technology Malaysia (UTM) regarding their sport and recreational activities around the campus. The report will also include the time or money spent toward any particular sports or activities. A recent studies conduct by Statistic Brain Research Institute shows that around 36,250,000 people around the age of 5 and 18 play organized sport each year in America alone. So we want to know whether this statistic also reflect on the UTM student that range around 19 to 26 years old.</a:t>
            </a:r>
          </a:p>
          <a:p>
            <a:r>
              <a:rPr lang="en-US" dirty="0">
                <a:solidFill>
                  <a:schemeClr val="bg1"/>
                </a:solidFill>
              </a:rPr>
              <a:t>From this finding we are hoping to come out a conclusion toward the activities among the student. Hopefully from the result we could increase or improve on any categories so that it could lead to a better youth society.</a:t>
            </a:r>
          </a:p>
          <a:p>
            <a:r>
              <a:rPr lang="ms-MY" dirty="0">
                <a:solidFill>
                  <a:schemeClr val="bg1"/>
                </a:solidFill>
              </a:rPr>
              <a:t>From this potential testing, we would like to make out a complete conclusion regarding our test topic on whether the hypothesis,variable and even correlation between each others.</a:t>
            </a:r>
            <a:endParaRPr lang="en-US" dirty="0">
              <a:solidFill>
                <a:schemeClr val="bg1"/>
              </a:solidFill>
            </a:endParaRPr>
          </a:p>
        </p:txBody>
      </p:sp>
    </p:spTree>
    <p:extLst>
      <p:ext uri="{BB962C8B-B14F-4D97-AF65-F5344CB8AC3E}">
        <p14:creationId xmlns:p14="http://schemas.microsoft.com/office/powerpoint/2010/main" val="1642427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s-MY" b="1" dirty="0"/>
              <a:t>Type of Data Testing and Review</a:t>
            </a:r>
            <a:br>
              <a:rPr lang="en-US" b="1" dirty="0"/>
            </a:br>
            <a:endParaRPr lang="en-US" dirty="0"/>
          </a:p>
        </p:txBody>
      </p:sp>
      <p:pic>
        <p:nvPicPr>
          <p:cNvPr id="5" name="Picture 4">
            <a:extLst>
              <a:ext uri="{FF2B5EF4-FFF2-40B4-BE49-F238E27FC236}">
                <a16:creationId xmlns:a16="http://schemas.microsoft.com/office/drawing/2014/main" id="{DB0CB24D-9B18-7D47-95DB-A3A1C3FA86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p:txBody>
          <a:bodyPr/>
          <a:lstStyle/>
          <a:p>
            <a:pPr marL="514350" indent="-514350">
              <a:buFont typeface="+mj-lt"/>
              <a:buAutoNum type="arabicPeriod"/>
            </a:pPr>
            <a:r>
              <a:rPr lang="ms-MY" b="1" dirty="0">
                <a:solidFill>
                  <a:schemeClr val="bg1"/>
                </a:solidFill>
              </a:rPr>
              <a:t>Hypothesis Testing</a:t>
            </a:r>
            <a:endParaRPr lang="en-US" b="1" dirty="0">
              <a:solidFill>
                <a:schemeClr val="bg1"/>
              </a:solidFill>
            </a:endParaRPr>
          </a:p>
          <a:p>
            <a:pPr marL="0" indent="0">
              <a:buNone/>
            </a:pPr>
            <a:r>
              <a:rPr lang="ms-MY" dirty="0">
                <a:solidFill>
                  <a:schemeClr val="bg1"/>
                </a:solidFill>
              </a:rPr>
              <a:t>Variables and elements:</a:t>
            </a:r>
            <a:endParaRPr lang="en-US" dirty="0">
              <a:solidFill>
                <a:schemeClr val="bg1"/>
              </a:solidFill>
            </a:endParaRPr>
          </a:p>
          <a:p>
            <a:pPr lvl="0"/>
            <a:r>
              <a:rPr lang="ms-MY" dirty="0">
                <a:solidFill>
                  <a:schemeClr val="bg1"/>
                </a:solidFill>
              </a:rPr>
              <a:t>Hypothesis statement</a:t>
            </a:r>
            <a:endParaRPr lang="en-US" dirty="0">
              <a:solidFill>
                <a:schemeClr val="bg1"/>
              </a:solidFill>
            </a:endParaRPr>
          </a:p>
          <a:p>
            <a:pPr lvl="0"/>
            <a:r>
              <a:rPr lang="ms-MY" dirty="0">
                <a:solidFill>
                  <a:schemeClr val="bg1"/>
                </a:solidFill>
              </a:rPr>
              <a:t>Test Statistic on mean and standard deviation</a:t>
            </a:r>
            <a:endParaRPr lang="en-US" dirty="0">
              <a:solidFill>
                <a:schemeClr val="bg1"/>
              </a:solidFill>
            </a:endParaRPr>
          </a:p>
          <a:p>
            <a:pPr lvl="0"/>
            <a:r>
              <a:rPr lang="ms-MY" dirty="0">
                <a:solidFill>
                  <a:schemeClr val="bg1"/>
                </a:solidFill>
              </a:rPr>
              <a:t>Level of confidence</a:t>
            </a:r>
            <a:endParaRPr lang="en-US" dirty="0">
              <a:solidFill>
                <a:schemeClr val="bg1"/>
              </a:solidFill>
            </a:endParaRPr>
          </a:p>
          <a:p>
            <a:pPr lvl="0"/>
            <a:r>
              <a:rPr lang="ms-MY" dirty="0">
                <a:solidFill>
                  <a:schemeClr val="bg1"/>
                </a:solidFill>
              </a:rPr>
              <a:t>Conclusion/Decision Rule</a:t>
            </a: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47291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D5F87AB-508E-1143-9386-61A11E72E4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694267"/>
            <a:ext cx="10515600" cy="5482696"/>
          </a:xfrm>
          <a:prstGeom prst="rect">
            <a:avLst/>
          </a:prstGeom>
        </p:spPr>
        <p:txBody>
          <a:bodyPr>
            <a:normAutofit/>
          </a:bodyPr>
          <a:lstStyle/>
          <a:p>
            <a:pPr marL="0" lvl="0" indent="0">
              <a:buNone/>
            </a:pPr>
            <a:r>
              <a:rPr lang="ms-MY" b="1" dirty="0">
                <a:solidFill>
                  <a:schemeClr val="bg1"/>
                </a:solidFill>
              </a:rPr>
              <a:t>2. Chi-square Test  &amp; Contingency Analysis</a:t>
            </a:r>
            <a:endParaRPr lang="en-US" b="1" dirty="0">
              <a:solidFill>
                <a:schemeClr val="bg1"/>
              </a:solidFill>
            </a:endParaRPr>
          </a:p>
          <a:p>
            <a:pPr marL="0" indent="0">
              <a:buNone/>
            </a:pPr>
            <a:r>
              <a:rPr lang="ms-MY" dirty="0">
                <a:solidFill>
                  <a:schemeClr val="bg1"/>
                </a:solidFill>
              </a:rPr>
              <a:t>Variables and elements:</a:t>
            </a:r>
            <a:endParaRPr lang="en-US" dirty="0">
              <a:solidFill>
                <a:schemeClr val="bg1"/>
              </a:solidFill>
            </a:endParaRPr>
          </a:p>
          <a:p>
            <a:pPr lvl="0"/>
            <a:r>
              <a:rPr lang="ms-MY" dirty="0">
                <a:solidFill>
                  <a:schemeClr val="bg1"/>
                </a:solidFill>
              </a:rPr>
              <a:t>Goodness-of-fit</a:t>
            </a:r>
            <a:endParaRPr lang="en-US" dirty="0">
              <a:solidFill>
                <a:schemeClr val="bg1"/>
              </a:solidFill>
            </a:endParaRPr>
          </a:p>
          <a:p>
            <a:pPr lvl="0"/>
            <a:r>
              <a:rPr lang="ms-MY" dirty="0">
                <a:solidFill>
                  <a:schemeClr val="bg1"/>
                </a:solidFill>
              </a:rPr>
              <a:t>Expected and observed variables</a:t>
            </a:r>
          </a:p>
          <a:p>
            <a:pPr marL="0" lvl="0" indent="0">
              <a:buNone/>
            </a:pPr>
            <a:endParaRPr lang="en-US" dirty="0">
              <a:solidFill>
                <a:schemeClr val="bg1"/>
              </a:solidFill>
            </a:endParaRPr>
          </a:p>
          <a:p>
            <a:pPr marL="0" lvl="0" indent="0">
              <a:buNone/>
            </a:pPr>
            <a:r>
              <a:rPr lang="ms-MY" b="1" dirty="0">
                <a:solidFill>
                  <a:schemeClr val="bg1"/>
                </a:solidFill>
              </a:rPr>
              <a:t>3. Correlation Analysis</a:t>
            </a:r>
            <a:endParaRPr lang="en-US" b="1" dirty="0">
              <a:solidFill>
                <a:schemeClr val="bg1"/>
              </a:solidFill>
            </a:endParaRPr>
          </a:p>
          <a:p>
            <a:pPr marL="0" indent="0">
              <a:buNone/>
            </a:pPr>
            <a:r>
              <a:rPr lang="ms-MY" dirty="0">
                <a:solidFill>
                  <a:schemeClr val="bg1"/>
                </a:solidFill>
              </a:rPr>
              <a:t>Variables and elements:</a:t>
            </a:r>
            <a:endParaRPr lang="en-US" dirty="0">
              <a:solidFill>
                <a:schemeClr val="bg1"/>
              </a:solidFill>
            </a:endParaRPr>
          </a:p>
          <a:p>
            <a:pPr lvl="0"/>
            <a:r>
              <a:rPr lang="ms-MY" dirty="0">
                <a:solidFill>
                  <a:schemeClr val="bg1"/>
                </a:solidFill>
              </a:rPr>
              <a:t>Scatter plot</a:t>
            </a:r>
            <a:endParaRPr lang="en-US" dirty="0">
              <a:solidFill>
                <a:schemeClr val="bg1"/>
              </a:solidFill>
            </a:endParaRPr>
          </a:p>
          <a:p>
            <a:pPr lvl="0"/>
            <a:r>
              <a:rPr lang="ms-MY" dirty="0">
                <a:solidFill>
                  <a:schemeClr val="bg1"/>
                </a:solidFill>
              </a:rPr>
              <a:t>Population correlation coefficient</a:t>
            </a:r>
            <a:endParaRPr lang="en-US" dirty="0">
              <a:solidFill>
                <a:schemeClr val="bg1"/>
              </a:solidFill>
            </a:endParaRPr>
          </a:p>
          <a:p>
            <a:pPr lvl="0"/>
            <a:r>
              <a:rPr lang="ms-MY" dirty="0">
                <a:solidFill>
                  <a:schemeClr val="bg1"/>
                </a:solidFill>
              </a:rPr>
              <a:t>Sample correlation coefficient</a:t>
            </a:r>
            <a:endParaRPr lang="en-US" dirty="0">
              <a:solidFill>
                <a:schemeClr val="bg1"/>
              </a:solidFill>
            </a:endParaRPr>
          </a:p>
        </p:txBody>
      </p:sp>
    </p:spTree>
    <p:extLst>
      <p:ext uri="{BB962C8B-B14F-4D97-AF65-F5344CB8AC3E}">
        <p14:creationId xmlns:p14="http://schemas.microsoft.com/office/powerpoint/2010/main" val="1989395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798D95-8F30-8F4F-ABC4-D803F3373C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3" name="Content Placeholder 2"/>
          <p:cNvSpPr>
            <a:spLocks noGrp="1"/>
          </p:cNvSpPr>
          <p:nvPr>
            <p:ph idx="1"/>
          </p:nvPr>
        </p:nvSpPr>
        <p:spPr>
          <a:xfrm>
            <a:off x="787400" y="626533"/>
            <a:ext cx="10515600" cy="5567363"/>
          </a:xfrm>
          <a:prstGeom prst="rect">
            <a:avLst/>
          </a:prstGeom>
        </p:spPr>
        <p:txBody>
          <a:bodyPr>
            <a:normAutofit fontScale="92500" lnSpcReduction="20000"/>
          </a:bodyPr>
          <a:lstStyle/>
          <a:p>
            <a:pPr marL="0" lvl="0" indent="0">
              <a:buNone/>
            </a:pPr>
            <a:r>
              <a:rPr lang="ms-MY" b="1" dirty="0">
                <a:solidFill>
                  <a:schemeClr val="bg1"/>
                </a:solidFill>
              </a:rPr>
              <a:t>4. Data Testing and Review</a:t>
            </a:r>
            <a:endParaRPr lang="en-US" b="1" dirty="0">
              <a:solidFill>
                <a:schemeClr val="bg1"/>
              </a:solidFill>
            </a:endParaRPr>
          </a:p>
          <a:p>
            <a:pPr marL="0" indent="0">
              <a:buNone/>
            </a:pPr>
            <a:r>
              <a:rPr lang="ms-MY" b="1" dirty="0">
                <a:solidFill>
                  <a:schemeClr val="bg1"/>
                </a:solidFill>
              </a:rPr>
              <a:t>Students involvement in sports activities</a:t>
            </a:r>
            <a:endParaRPr lang="en-US" b="1" dirty="0">
              <a:solidFill>
                <a:schemeClr val="bg1"/>
              </a:solidFill>
            </a:endParaRPr>
          </a:p>
          <a:p>
            <a:pPr marL="0" indent="0">
              <a:buNone/>
            </a:pPr>
            <a:r>
              <a:rPr lang="ms-MY" b="1" i="1" dirty="0">
                <a:solidFill>
                  <a:schemeClr val="bg1"/>
                </a:solidFill>
              </a:rPr>
              <a:t>Test 1: Test statistic for proportion (right tail test)</a:t>
            </a:r>
            <a:endParaRPr lang="en-US" dirty="0">
              <a:solidFill>
                <a:schemeClr val="bg1"/>
              </a:solidFill>
            </a:endParaRPr>
          </a:p>
          <a:p>
            <a:r>
              <a:rPr lang="ms-MY" dirty="0">
                <a:solidFill>
                  <a:schemeClr val="bg1"/>
                </a:solidFill>
              </a:rPr>
              <a:t>Number of population=</a:t>
            </a:r>
            <a:r>
              <a:rPr lang="ms-MY" b="1" dirty="0">
                <a:solidFill>
                  <a:schemeClr val="bg1"/>
                </a:solidFill>
              </a:rPr>
              <a:t>55</a:t>
            </a:r>
            <a:endParaRPr lang="en-US" dirty="0">
              <a:solidFill>
                <a:schemeClr val="bg1"/>
              </a:solidFill>
            </a:endParaRPr>
          </a:p>
          <a:p>
            <a:r>
              <a:rPr lang="ms-MY" dirty="0">
                <a:solidFill>
                  <a:schemeClr val="bg1"/>
                </a:solidFill>
              </a:rPr>
              <a:t>Student that plays sport=</a:t>
            </a:r>
            <a:r>
              <a:rPr lang="ms-MY" b="1" dirty="0">
                <a:solidFill>
                  <a:schemeClr val="bg1"/>
                </a:solidFill>
              </a:rPr>
              <a:t>38</a:t>
            </a:r>
            <a:endParaRPr lang="en-US" dirty="0">
              <a:solidFill>
                <a:schemeClr val="bg1"/>
              </a:solidFill>
            </a:endParaRPr>
          </a:p>
          <a:p>
            <a:r>
              <a:rPr lang="ms-MY" dirty="0">
                <a:solidFill>
                  <a:schemeClr val="bg1"/>
                </a:solidFill>
              </a:rPr>
              <a:t>Students that do not play sports=</a:t>
            </a:r>
            <a:r>
              <a:rPr lang="ms-MY" b="1" dirty="0">
                <a:solidFill>
                  <a:schemeClr val="bg1"/>
                </a:solidFill>
              </a:rPr>
              <a:t>17</a:t>
            </a:r>
            <a:endParaRPr lang="en-US" dirty="0">
              <a:solidFill>
                <a:schemeClr val="bg1"/>
              </a:solidFill>
            </a:endParaRPr>
          </a:p>
          <a:p>
            <a:r>
              <a:rPr lang="ms-MY" dirty="0">
                <a:solidFill>
                  <a:schemeClr val="bg1"/>
                </a:solidFill>
              </a:rPr>
              <a:t>Probality that students play sport=</a:t>
            </a:r>
            <a:r>
              <a:rPr lang="ms-MY" b="1" dirty="0">
                <a:solidFill>
                  <a:schemeClr val="bg1"/>
                </a:solidFill>
              </a:rPr>
              <a:t>0.69</a:t>
            </a:r>
            <a:endParaRPr lang="en-US" dirty="0">
              <a:solidFill>
                <a:schemeClr val="bg1"/>
              </a:solidFill>
            </a:endParaRPr>
          </a:p>
          <a:p>
            <a:r>
              <a:rPr lang="ms-MY" dirty="0">
                <a:solidFill>
                  <a:schemeClr val="bg1"/>
                </a:solidFill>
              </a:rPr>
              <a:t>Significance level: </a:t>
            </a:r>
            <a:r>
              <a:rPr lang="ms-MY" b="1" dirty="0">
                <a:solidFill>
                  <a:schemeClr val="bg1"/>
                </a:solidFill>
              </a:rPr>
              <a:t>0.05</a:t>
            </a:r>
            <a:endParaRPr lang="en-US" dirty="0">
              <a:solidFill>
                <a:schemeClr val="bg1"/>
              </a:solidFill>
            </a:endParaRPr>
          </a:p>
          <a:p>
            <a:r>
              <a:rPr lang="ms-MY" dirty="0">
                <a:solidFill>
                  <a:schemeClr val="bg1"/>
                </a:solidFill>
              </a:rPr>
              <a:t>Null Hypothesis: p=</a:t>
            </a:r>
            <a:r>
              <a:rPr lang="ms-MY" b="1" dirty="0">
                <a:solidFill>
                  <a:schemeClr val="bg1"/>
                </a:solidFill>
              </a:rPr>
              <a:t>0.5</a:t>
            </a:r>
            <a:endParaRPr lang="en-US" dirty="0">
              <a:solidFill>
                <a:schemeClr val="bg1"/>
              </a:solidFill>
            </a:endParaRPr>
          </a:p>
          <a:p>
            <a:r>
              <a:rPr lang="ms-MY" dirty="0">
                <a:solidFill>
                  <a:schemeClr val="bg1"/>
                </a:solidFill>
              </a:rPr>
              <a:t>Alternate Hypothesis: </a:t>
            </a:r>
            <a:r>
              <a:rPr lang="ms-MY" b="1" dirty="0">
                <a:solidFill>
                  <a:schemeClr val="bg1"/>
                </a:solidFill>
              </a:rPr>
              <a:t>p&gt;0.5</a:t>
            </a:r>
            <a:endParaRPr lang="en-US" dirty="0">
              <a:solidFill>
                <a:schemeClr val="bg1"/>
              </a:solidFill>
            </a:endParaRPr>
          </a:p>
          <a:p>
            <a:r>
              <a:rPr lang="ms-MY" dirty="0">
                <a:solidFill>
                  <a:schemeClr val="bg1"/>
                </a:solidFill>
              </a:rPr>
              <a:t>z-value= </a:t>
            </a:r>
            <a:r>
              <a:rPr lang="ms-MY" b="1" dirty="0">
                <a:solidFill>
                  <a:schemeClr val="bg1"/>
                </a:solidFill>
              </a:rPr>
              <a:t>2.818</a:t>
            </a:r>
            <a:endParaRPr lang="en-US" dirty="0">
              <a:solidFill>
                <a:schemeClr val="bg1"/>
              </a:solidFill>
            </a:endParaRPr>
          </a:p>
          <a:p>
            <a:r>
              <a:rPr lang="ms-MY" dirty="0">
                <a:solidFill>
                  <a:schemeClr val="bg1"/>
                </a:solidFill>
              </a:rPr>
              <a:t>Conclusion</a:t>
            </a:r>
            <a:r>
              <a:rPr lang="ms-MY" b="1" dirty="0">
                <a:solidFill>
                  <a:schemeClr val="bg1"/>
                </a:solidFill>
              </a:rPr>
              <a:t>: Null hypothesis is rejected as there is sufficient evidence that show that there are more than 50% of students that plays sport.</a:t>
            </a:r>
            <a:endParaRPr lang="en-US" dirty="0">
              <a:solidFill>
                <a:schemeClr val="bg1"/>
              </a:solidFill>
            </a:endParaRPr>
          </a:p>
          <a:p>
            <a:pPr marL="0" lvl="0" indent="0">
              <a:buNone/>
            </a:pPr>
            <a:endParaRPr lang="en-US" b="1" dirty="0"/>
          </a:p>
        </p:txBody>
      </p:sp>
    </p:spTree>
    <p:extLst>
      <p:ext uri="{BB962C8B-B14F-4D97-AF65-F5344CB8AC3E}">
        <p14:creationId xmlns:p14="http://schemas.microsoft.com/office/powerpoint/2010/main" val="829097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5E66CB2-FB9D-4A49-AC8F-770CB5BC93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1"/>
          <p:cNvSpPr>
            <a:spLocks noGrp="1"/>
          </p:cNvSpPr>
          <p:nvPr>
            <p:ph idx="1"/>
          </p:nvPr>
        </p:nvSpPr>
        <p:spPr>
          <a:xfrm>
            <a:off x="838200" y="457200"/>
            <a:ext cx="10515600" cy="5719763"/>
          </a:xfrm>
          <a:prstGeom prst="rect">
            <a:avLst/>
          </a:prstGeom>
        </p:spPr>
        <p:txBody>
          <a:bodyPr>
            <a:normAutofit fontScale="92500" lnSpcReduction="10000"/>
          </a:bodyPr>
          <a:lstStyle/>
          <a:p>
            <a:pPr marL="0" indent="0">
              <a:buNone/>
            </a:pPr>
            <a:r>
              <a:rPr lang="ms-MY" b="1" dirty="0">
                <a:solidFill>
                  <a:schemeClr val="bg1"/>
                </a:solidFill>
              </a:rPr>
              <a:t>Days spent in a week for sport activities</a:t>
            </a:r>
            <a:endParaRPr lang="en-US" b="1" dirty="0">
              <a:solidFill>
                <a:schemeClr val="bg1"/>
              </a:solidFill>
            </a:endParaRPr>
          </a:p>
          <a:p>
            <a:pPr marL="0" indent="0">
              <a:buNone/>
            </a:pPr>
            <a:r>
              <a:rPr lang="ms-MY" b="1" i="1" dirty="0">
                <a:solidFill>
                  <a:schemeClr val="bg1"/>
                </a:solidFill>
              </a:rPr>
              <a:t>Test 1: Hypothesis testing on mean(left-tail test with unknown variance)</a:t>
            </a:r>
            <a:endParaRPr lang="en-US" dirty="0">
              <a:solidFill>
                <a:schemeClr val="bg1"/>
              </a:solidFill>
            </a:endParaRPr>
          </a:p>
          <a:p>
            <a:r>
              <a:rPr lang="ms-MY" dirty="0">
                <a:solidFill>
                  <a:schemeClr val="bg1"/>
                </a:solidFill>
              </a:rPr>
              <a:t>Number of population=</a:t>
            </a:r>
            <a:r>
              <a:rPr lang="ms-MY" b="1" dirty="0">
                <a:solidFill>
                  <a:schemeClr val="bg1"/>
                </a:solidFill>
              </a:rPr>
              <a:t>38</a:t>
            </a:r>
            <a:endParaRPr lang="en-US" dirty="0">
              <a:solidFill>
                <a:schemeClr val="bg1"/>
              </a:solidFill>
            </a:endParaRPr>
          </a:p>
          <a:p>
            <a:r>
              <a:rPr lang="ms-MY" dirty="0">
                <a:solidFill>
                  <a:schemeClr val="bg1"/>
                </a:solidFill>
              </a:rPr>
              <a:t>Population mean=</a:t>
            </a:r>
            <a:r>
              <a:rPr lang="ms-MY" b="1" dirty="0">
                <a:solidFill>
                  <a:schemeClr val="bg1"/>
                </a:solidFill>
              </a:rPr>
              <a:t>4</a:t>
            </a:r>
            <a:endParaRPr lang="en-US" dirty="0">
              <a:solidFill>
                <a:schemeClr val="bg1"/>
              </a:solidFill>
            </a:endParaRPr>
          </a:p>
          <a:p>
            <a:r>
              <a:rPr lang="ms-MY" dirty="0">
                <a:solidFill>
                  <a:schemeClr val="bg1"/>
                </a:solidFill>
              </a:rPr>
              <a:t>Sample mean=</a:t>
            </a:r>
            <a:r>
              <a:rPr lang="ms-MY" b="1" dirty="0">
                <a:solidFill>
                  <a:schemeClr val="bg1"/>
                </a:solidFill>
              </a:rPr>
              <a:t>3.378378</a:t>
            </a:r>
            <a:endParaRPr lang="en-US" dirty="0">
              <a:solidFill>
                <a:schemeClr val="bg1"/>
              </a:solidFill>
            </a:endParaRPr>
          </a:p>
          <a:p>
            <a:r>
              <a:rPr lang="ms-MY" dirty="0">
                <a:solidFill>
                  <a:schemeClr val="bg1"/>
                </a:solidFill>
              </a:rPr>
              <a:t>Sample standard deviation=</a:t>
            </a:r>
            <a:r>
              <a:rPr lang="ms-MY" b="1" dirty="0">
                <a:solidFill>
                  <a:schemeClr val="bg1"/>
                </a:solidFill>
              </a:rPr>
              <a:t>1.551905</a:t>
            </a:r>
            <a:endParaRPr lang="en-US" dirty="0">
              <a:solidFill>
                <a:schemeClr val="bg1"/>
              </a:solidFill>
            </a:endParaRPr>
          </a:p>
          <a:p>
            <a:r>
              <a:rPr lang="ms-MY" dirty="0">
                <a:solidFill>
                  <a:schemeClr val="bg1"/>
                </a:solidFill>
              </a:rPr>
              <a:t>Significance level= </a:t>
            </a:r>
            <a:r>
              <a:rPr lang="ms-MY" b="1" dirty="0">
                <a:solidFill>
                  <a:schemeClr val="bg1"/>
                </a:solidFill>
              </a:rPr>
              <a:t>0.05</a:t>
            </a:r>
            <a:endParaRPr lang="en-US" dirty="0">
              <a:solidFill>
                <a:schemeClr val="bg1"/>
              </a:solidFill>
            </a:endParaRPr>
          </a:p>
          <a:p>
            <a:r>
              <a:rPr lang="ms-MY" dirty="0">
                <a:solidFill>
                  <a:schemeClr val="bg1"/>
                </a:solidFill>
              </a:rPr>
              <a:t>Null Hypothesis: mean=</a:t>
            </a:r>
            <a:r>
              <a:rPr lang="ms-MY" b="1" dirty="0">
                <a:solidFill>
                  <a:schemeClr val="bg1"/>
                </a:solidFill>
              </a:rPr>
              <a:t>4</a:t>
            </a:r>
            <a:endParaRPr lang="en-US" dirty="0">
              <a:solidFill>
                <a:schemeClr val="bg1"/>
              </a:solidFill>
            </a:endParaRPr>
          </a:p>
          <a:p>
            <a:r>
              <a:rPr lang="ms-MY" dirty="0">
                <a:solidFill>
                  <a:schemeClr val="bg1"/>
                </a:solidFill>
              </a:rPr>
              <a:t>Alternate Hypothesis: mean&lt;</a:t>
            </a:r>
            <a:r>
              <a:rPr lang="ms-MY" b="1" dirty="0">
                <a:solidFill>
                  <a:schemeClr val="bg1"/>
                </a:solidFill>
              </a:rPr>
              <a:t>4</a:t>
            </a:r>
            <a:endParaRPr lang="en-US" dirty="0">
              <a:solidFill>
                <a:schemeClr val="bg1"/>
              </a:solidFill>
            </a:endParaRPr>
          </a:p>
          <a:p>
            <a:r>
              <a:rPr lang="ms-MY" dirty="0">
                <a:solidFill>
                  <a:schemeClr val="bg1"/>
                </a:solidFill>
              </a:rPr>
              <a:t>z-value= </a:t>
            </a:r>
            <a:r>
              <a:rPr lang="ms-MY" b="1" dirty="0">
                <a:solidFill>
                  <a:schemeClr val="bg1"/>
                </a:solidFill>
              </a:rPr>
              <a:t>-2.4692</a:t>
            </a:r>
            <a:endParaRPr lang="en-US" dirty="0">
              <a:solidFill>
                <a:schemeClr val="bg1"/>
              </a:solidFill>
            </a:endParaRPr>
          </a:p>
          <a:p>
            <a:r>
              <a:rPr lang="ms-MY" dirty="0">
                <a:solidFill>
                  <a:schemeClr val="bg1"/>
                </a:solidFill>
              </a:rPr>
              <a:t>Conclusion: </a:t>
            </a:r>
            <a:r>
              <a:rPr lang="ms-MY" b="1" dirty="0">
                <a:solidFill>
                  <a:schemeClr val="bg1"/>
                </a:solidFill>
              </a:rPr>
              <a:t>Null hypothesis is rejected as there is suffiecient evidence that show that the mean of students that play sport weekly is lower than 4</a:t>
            </a:r>
            <a:endParaRPr lang="en-US" dirty="0">
              <a:solidFill>
                <a:schemeClr val="bg1"/>
              </a:solidFill>
            </a:endParaRPr>
          </a:p>
          <a:p>
            <a:endParaRPr lang="en-US" dirty="0"/>
          </a:p>
        </p:txBody>
      </p:sp>
    </p:spTree>
    <p:extLst>
      <p:ext uri="{BB962C8B-B14F-4D97-AF65-F5344CB8AC3E}">
        <p14:creationId xmlns:p14="http://schemas.microsoft.com/office/powerpoint/2010/main" val="216466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5CF2518-3CB7-4F46-9F0E-A4608922D8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1"/>
          <p:cNvSpPr>
            <a:spLocks noGrp="1"/>
          </p:cNvSpPr>
          <p:nvPr>
            <p:ph idx="1"/>
          </p:nvPr>
        </p:nvSpPr>
        <p:spPr>
          <a:xfrm>
            <a:off x="838200" y="406400"/>
            <a:ext cx="10515600" cy="5770563"/>
          </a:xfrm>
          <a:prstGeom prst="rect">
            <a:avLst/>
          </a:prstGeom>
        </p:spPr>
        <p:txBody>
          <a:bodyPr/>
          <a:lstStyle/>
          <a:p>
            <a:pPr marL="0" indent="0">
              <a:buNone/>
            </a:pPr>
            <a:r>
              <a:rPr lang="ms-MY" b="1" i="1" dirty="0">
                <a:solidFill>
                  <a:schemeClr val="bg1"/>
                </a:solidFill>
              </a:rPr>
              <a:t>Test 2: Test on mean, variances(chi-square table)</a:t>
            </a:r>
            <a:endParaRPr lang="en-US" dirty="0">
              <a:solidFill>
                <a:schemeClr val="bg1"/>
              </a:solidFill>
            </a:endParaRPr>
          </a:p>
          <a:p>
            <a:r>
              <a:rPr lang="ms-MY" dirty="0">
                <a:solidFill>
                  <a:schemeClr val="bg1"/>
                </a:solidFill>
              </a:rPr>
              <a:t>Number of sample=</a:t>
            </a:r>
            <a:r>
              <a:rPr lang="ms-MY" b="1" dirty="0">
                <a:solidFill>
                  <a:schemeClr val="bg1"/>
                </a:solidFill>
              </a:rPr>
              <a:t>14</a:t>
            </a:r>
            <a:endParaRPr lang="en-US" dirty="0">
              <a:solidFill>
                <a:schemeClr val="bg1"/>
              </a:solidFill>
            </a:endParaRPr>
          </a:p>
          <a:p>
            <a:r>
              <a:rPr lang="ms-MY" dirty="0">
                <a:solidFill>
                  <a:schemeClr val="bg1"/>
                </a:solidFill>
              </a:rPr>
              <a:t>Population standard deviation=</a:t>
            </a:r>
            <a:r>
              <a:rPr lang="ms-MY" b="1" dirty="0">
                <a:solidFill>
                  <a:schemeClr val="bg1"/>
                </a:solidFill>
              </a:rPr>
              <a:t>1.552</a:t>
            </a:r>
            <a:endParaRPr lang="en-US" dirty="0">
              <a:solidFill>
                <a:schemeClr val="bg1"/>
              </a:solidFill>
            </a:endParaRPr>
          </a:p>
          <a:p>
            <a:r>
              <a:rPr lang="ms-MY" dirty="0">
                <a:solidFill>
                  <a:schemeClr val="bg1"/>
                </a:solidFill>
              </a:rPr>
              <a:t>Sample standard deviation=</a:t>
            </a:r>
            <a:r>
              <a:rPr lang="ms-MY" b="1" dirty="0">
                <a:solidFill>
                  <a:schemeClr val="bg1"/>
                </a:solidFill>
              </a:rPr>
              <a:t>1.730464</a:t>
            </a:r>
            <a:endParaRPr lang="en-US" dirty="0">
              <a:solidFill>
                <a:schemeClr val="bg1"/>
              </a:solidFill>
            </a:endParaRPr>
          </a:p>
          <a:p>
            <a:r>
              <a:rPr lang="ms-MY" dirty="0">
                <a:solidFill>
                  <a:schemeClr val="bg1"/>
                </a:solidFill>
              </a:rPr>
              <a:t>Significance level=</a:t>
            </a:r>
            <a:r>
              <a:rPr lang="ms-MY" b="1" dirty="0">
                <a:solidFill>
                  <a:schemeClr val="bg1"/>
                </a:solidFill>
              </a:rPr>
              <a:t>0.05</a:t>
            </a:r>
            <a:endParaRPr lang="en-US" dirty="0">
              <a:solidFill>
                <a:schemeClr val="bg1"/>
              </a:solidFill>
            </a:endParaRPr>
          </a:p>
          <a:p>
            <a:r>
              <a:rPr lang="ms-MY" dirty="0">
                <a:solidFill>
                  <a:schemeClr val="bg1"/>
                </a:solidFill>
              </a:rPr>
              <a:t>Null hypothesis: standard deviation=</a:t>
            </a:r>
            <a:r>
              <a:rPr lang="ms-MY" b="1" dirty="0">
                <a:solidFill>
                  <a:schemeClr val="bg1"/>
                </a:solidFill>
              </a:rPr>
              <a:t>1.552</a:t>
            </a:r>
            <a:endParaRPr lang="en-US" dirty="0">
              <a:solidFill>
                <a:schemeClr val="bg1"/>
              </a:solidFill>
            </a:endParaRPr>
          </a:p>
          <a:p>
            <a:r>
              <a:rPr lang="ms-MY" dirty="0">
                <a:solidFill>
                  <a:schemeClr val="bg1"/>
                </a:solidFill>
              </a:rPr>
              <a:t>Alternate hypothesis: standatd deviation&gt;</a:t>
            </a:r>
            <a:r>
              <a:rPr lang="ms-MY" b="1" dirty="0">
                <a:solidFill>
                  <a:schemeClr val="bg1"/>
                </a:solidFill>
              </a:rPr>
              <a:t>1.552</a:t>
            </a:r>
            <a:endParaRPr lang="en-US" dirty="0">
              <a:solidFill>
                <a:schemeClr val="bg1"/>
              </a:solidFill>
            </a:endParaRPr>
          </a:p>
          <a:p>
            <a:r>
              <a:rPr lang="ms-MY" dirty="0">
                <a:solidFill>
                  <a:schemeClr val="bg1"/>
                </a:solidFill>
              </a:rPr>
              <a:t>Chi-square-value of a = </a:t>
            </a:r>
            <a:r>
              <a:rPr lang="ms-MY" b="1" dirty="0">
                <a:solidFill>
                  <a:schemeClr val="bg1"/>
                </a:solidFill>
              </a:rPr>
              <a:t>22.36</a:t>
            </a:r>
            <a:endParaRPr lang="en-US" dirty="0">
              <a:solidFill>
                <a:schemeClr val="bg1"/>
              </a:solidFill>
            </a:endParaRPr>
          </a:p>
          <a:p>
            <a:r>
              <a:rPr lang="ms-MY" dirty="0">
                <a:solidFill>
                  <a:schemeClr val="bg1"/>
                </a:solidFill>
              </a:rPr>
              <a:t>x-square value for sample = </a:t>
            </a:r>
            <a:r>
              <a:rPr lang="ms-MY" b="1" dirty="0">
                <a:solidFill>
                  <a:schemeClr val="bg1"/>
                </a:solidFill>
              </a:rPr>
              <a:t>16.16</a:t>
            </a:r>
            <a:endParaRPr lang="en-US" dirty="0">
              <a:solidFill>
                <a:schemeClr val="bg1"/>
              </a:solidFill>
            </a:endParaRPr>
          </a:p>
          <a:p>
            <a:r>
              <a:rPr lang="ms-MY" dirty="0">
                <a:solidFill>
                  <a:schemeClr val="bg1"/>
                </a:solidFill>
              </a:rPr>
              <a:t>Conclusion: </a:t>
            </a:r>
            <a:r>
              <a:rPr lang="ms-MY" b="1" dirty="0">
                <a:solidFill>
                  <a:schemeClr val="bg1"/>
                </a:solidFill>
              </a:rPr>
              <a:t>Fail to reject null hypothesis as there is not enough evidence stating so.</a:t>
            </a:r>
            <a:endParaRPr lang="en-US" dirty="0">
              <a:solidFill>
                <a:schemeClr val="bg1"/>
              </a:solidFill>
            </a:endParaRPr>
          </a:p>
        </p:txBody>
      </p:sp>
    </p:spTree>
    <p:extLst>
      <p:ext uri="{BB962C8B-B14F-4D97-AF65-F5344CB8AC3E}">
        <p14:creationId xmlns:p14="http://schemas.microsoft.com/office/powerpoint/2010/main" val="1711518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56597A3-D986-8746-996C-C1F4EFF08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4" name="Content Placeholder 3"/>
          <p:cNvGraphicFramePr>
            <a:graphicFrameLocks noGrp="1"/>
          </p:cNvGraphicFramePr>
          <p:nvPr>
            <p:ph idx="1"/>
            <p:extLst>
              <p:ext uri="{D42A27DB-BD31-4B8C-83A1-F6EECF244321}">
                <p14:modId xmlns:p14="http://schemas.microsoft.com/office/powerpoint/2010/main" val="2006228623"/>
              </p:ext>
            </p:extLst>
          </p:nvPr>
        </p:nvGraphicFramePr>
        <p:xfrm>
          <a:off x="474132" y="355600"/>
          <a:ext cx="11345334" cy="2436281"/>
        </p:xfrm>
        <a:graphic>
          <a:graphicData uri="http://schemas.openxmlformats.org/drawingml/2006/table">
            <a:tbl>
              <a:tblPr firstRow="1" bandRow="1">
                <a:tableStyleId>{5C22544A-7EE6-4342-B048-85BDC9FD1C3A}</a:tableStyleId>
              </a:tblPr>
              <a:tblGrid>
                <a:gridCol w="1890889">
                  <a:extLst>
                    <a:ext uri="{9D8B030D-6E8A-4147-A177-3AD203B41FA5}">
                      <a16:colId xmlns:a16="http://schemas.microsoft.com/office/drawing/2014/main" val="20000"/>
                    </a:ext>
                  </a:extLst>
                </a:gridCol>
                <a:gridCol w="1890889">
                  <a:extLst>
                    <a:ext uri="{9D8B030D-6E8A-4147-A177-3AD203B41FA5}">
                      <a16:colId xmlns:a16="http://schemas.microsoft.com/office/drawing/2014/main" val="20001"/>
                    </a:ext>
                  </a:extLst>
                </a:gridCol>
                <a:gridCol w="1890889">
                  <a:extLst>
                    <a:ext uri="{9D8B030D-6E8A-4147-A177-3AD203B41FA5}">
                      <a16:colId xmlns:a16="http://schemas.microsoft.com/office/drawing/2014/main" val="20002"/>
                    </a:ext>
                  </a:extLst>
                </a:gridCol>
                <a:gridCol w="1890889">
                  <a:extLst>
                    <a:ext uri="{9D8B030D-6E8A-4147-A177-3AD203B41FA5}">
                      <a16:colId xmlns:a16="http://schemas.microsoft.com/office/drawing/2014/main" val="20003"/>
                    </a:ext>
                  </a:extLst>
                </a:gridCol>
                <a:gridCol w="1890889">
                  <a:extLst>
                    <a:ext uri="{9D8B030D-6E8A-4147-A177-3AD203B41FA5}">
                      <a16:colId xmlns:a16="http://schemas.microsoft.com/office/drawing/2014/main" val="20004"/>
                    </a:ext>
                  </a:extLst>
                </a:gridCol>
                <a:gridCol w="1890889">
                  <a:extLst>
                    <a:ext uri="{9D8B030D-6E8A-4147-A177-3AD203B41FA5}">
                      <a16:colId xmlns:a16="http://schemas.microsoft.com/office/drawing/2014/main" val="20005"/>
                    </a:ext>
                  </a:extLst>
                </a:gridCol>
              </a:tblGrid>
              <a:tr h="768691">
                <a:tc>
                  <a:txBody>
                    <a:bodyPr/>
                    <a:lstStyle/>
                    <a:p>
                      <a:pPr marL="0" marR="0" algn="just">
                        <a:lnSpc>
                          <a:spcPct val="107000"/>
                        </a:lnSpc>
                        <a:spcBef>
                          <a:spcPts val="0"/>
                        </a:spcBef>
                        <a:spcAft>
                          <a:spcPts val="800"/>
                        </a:spcAft>
                      </a:pPr>
                      <a:r>
                        <a:rPr lang="ms-MY" sz="3200" b="1" i="1" dirty="0">
                          <a:effectLst/>
                          <a:latin typeface="Calibri" panose="020F0502020204030204" pitchFamily="34" charset="0"/>
                          <a:ea typeface="Calibri" panose="020F0502020204030204" pitchFamily="34" charset="0"/>
                          <a:cs typeface="Times New Roman" panose="02020603050405020304" pitchFamily="18" charset="0"/>
                        </a:rPr>
                        <a:t>Sport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Badminton</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Cardio</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Futsal</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Netball</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Others</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05729">
                <a:tc>
                  <a:txBody>
                    <a:bodyPr/>
                    <a:lstStyle/>
                    <a:p>
                      <a:pPr marL="0" marR="0" algn="just">
                        <a:lnSpc>
                          <a:spcPct val="107000"/>
                        </a:lnSpc>
                        <a:spcBef>
                          <a:spcPts val="0"/>
                        </a:spcBef>
                        <a:spcAft>
                          <a:spcPts val="800"/>
                        </a:spcAft>
                      </a:pPr>
                      <a:r>
                        <a:rPr lang="ms-MY" sz="3200" b="1" i="1">
                          <a:effectLst/>
                          <a:latin typeface="Calibri" panose="020F0502020204030204" pitchFamily="34" charset="0"/>
                          <a:ea typeface="Calibri" panose="020F0502020204030204" pitchFamily="34" charset="0"/>
                          <a:cs typeface="Times New Roman" panose="02020603050405020304" pitchFamily="18" charset="0"/>
                        </a:rPr>
                        <a:t>Observed</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a:effectLst/>
                          <a:latin typeface="Calibri" panose="020F0502020204030204" pitchFamily="34" charset="0"/>
                          <a:ea typeface="Calibri" panose="020F0502020204030204" pitchFamily="34" charset="0"/>
                          <a:cs typeface="Times New Roman" panose="02020603050405020304" pitchFamily="18" charset="0"/>
                        </a:rPr>
                        <a:t>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11</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a:effectLst/>
                          <a:latin typeface="Calibri" panose="020F0502020204030204" pitchFamily="34" charset="0"/>
                          <a:ea typeface="Calibri" panose="020F0502020204030204" pitchFamily="34" charset="0"/>
                          <a:cs typeface="Times New Roman" panose="02020603050405020304" pitchFamily="18" charset="0"/>
                        </a:rPr>
                        <a:t>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709980">
                <a:tc>
                  <a:txBody>
                    <a:bodyPr/>
                    <a:lstStyle/>
                    <a:p>
                      <a:pPr marL="0" marR="0" algn="just">
                        <a:lnSpc>
                          <a:spcPct val="107000"/>
                        </a:lnSpc>
                        <a:spcBef>
                          <a:spcPts val="0"/>
                        </a:spcBef>
                        <a:spcAft>
                          <a:spcPts val="800"/>
                        </a:spcAft>
                      </a:pPr>
                      <a:r>
                        <a:rPr lang="ms-MY" sz="3200" b="1" i="1" dirty="0">
                          <a:effectLst/>
                          <a:latin typeface="Calibri" panose="020F0502020204030204" pitchFamily="34" charset="0"/>
                          <a:ea typeface="Calibri" panose="020F0502020204030204" pitchFamily="34" charset="0"/>
                          <a:cs typeface="Times New Roman" panose="02020603050405020304" pitchFamily="18" charset="0"/>
                        </a:rPr>
                        <a:t>Expected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a:effectLst/>
                          <a:latin typeface="Calibri" panose="020F0502020204030204" pitchFamily="34" charset="0"/>
                          <a:ea typeface="Calibri" panose="020F0502020204030204" pitchFamily="34" charset="0"/>
                          <a:cs typeface="Times New Roman" panose="02020603050405020304" pitchFamily="18" charset="0"/>
                        </a:rPr>
                        <a:t>7.2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a:effectLst/>
                          <a:latin typeface="Calibri" panose="020F0502020204030204" pitchFamily="34" charset="0"/>
                          <a:ea typeface="Calibri" panose="020F0502020204030204" pitchFamily="34" charset="0"/>
                          <a:cs typeface="Times New Roman" panose="02020603050405020304" pitchFamily="18" charset="0"/>
                        </a:rPr>
                        <a:t>7.2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7.2</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7.2</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800"/>
                        </a:spcAft>
                      </a:pPr>
                      <a:r>
                        <a:rPr lang="ms-MY" sz="3200" b="1" dirty="0">
                          <a:effectLst/>
                          <a:latin typeface="Calibri" panose="020F0502020204030204" pitchFamily="34" charset="0"/>
                          <a:ea typeface="Calibri" panose="020F0502020204030204" pitchFamily="34" charset="0"/>
                          <a:cs typeface="Times New Roman" panose="02020603050405020304" pitchFamily="18" charset="0"/>
                        </a:rPr>
                        <a:t>7.2</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5" name="TextBox 4"/>
          <p:cNvSpPr txBox="1"/>
          <p:nvPr/>
        </p:nvSpPr>
        <p:spPr>
          <a:xfrm>
            <a:off x="474132" y="3048001"/>
            <a:ext cx="10786535" cy="3385542"/>
          </a:xfrm>
          <a:prstGeom prst="rect">
            <a:avLst/>
          </a:prstGeom>
          <a:noFill/>
        </p:spPr>
        <p:txBody>
          <a:bodyPr wrap="square" rtlCol="0">
            <a:spAutoFit/>
          </a:bodyPr>
          <a:lstStyle/>
          <a:p>
            <a:pPr marL="457200" indent="-457200">
              <a:buFont typeface="Arial" panose="020B0604020202020204" pitchFamily="34" charset="0"/>
              <a:buChar char="•"/>
            </a:pPr>
            <a:r>
              <a:rPr lang="ms-MY" sz="2800" dirty="0">
                <a:solidFill>
                  <a:schemeClr val="bg1"/>
                </a:solidFill>
              </a:rPr>
              <a:t>Null hypothesis</a:t>
            </a:r>
            <a:r>
              <a:rPr lang="ms-MY" sz="2800" b="1" dirty="0">
                <a:solidFill>
                  <a:schemeClr val="bg1"/>
                </a:solidFill>
              </a:rPr>
              <a:t>: proportion is all same</a:t>
            </a:r>
            <a:endParaRPr lang="en-US" sz="2800" dirty="0">
              <a:solidFill>
                <a:schemeClr val="bg1"/>
              </a:solidFill>
            </a:endParaRPr>
          </a:p>
          <a:p>
            <a:pPr marL="457200" indent="-457200">
              <a:buFont typeface="Arial" panose="020B0604020202020204" pitchFamily="34" charset="0"/>
              <a:buChar char="•"/>
            </a:pPr>
            <a:r>
              <a:rPr lang="ms-MY" sz="2800" dirty="0">
                <a:solidFill>
                  <a:schemeClr val="bg1"/>
                </a:solidFill>
              </a:rPr>
              <a:t>Alternate hypothesis</a:t>
            </a:r>
            <a:r>
              <a:rPr lang="ms-MY" sz="2800" b="1" dirty="0">
                <a:solidFill>
                  <a:schemeClr val="bg1"/>
                </a:solidFill>
              </a:rPr>
              <a:t>: at least one of the proportion is not equal</a:t>
            </a:r>
            <a:endParaRPr lang="en-US" sz="2800" dirty="0">
              <a:solidFill>
                <a:schemeClr val="bg1"/>
              </a:solidFill>
            </a:endParaRPr>
          </a:p>
          <a:p>
            <a:pPr marL="457200" indent="-457200">
              <a:buFont typeface="Arial" panose="020B0604020202020204" pitchFamily="34" charset="0"/>
              <a:buChar char="•"/>
            </a:pPr>
            <a:r>
              <a:rPr lang="ms-MY" sz="2800" dirty="0">
                <a:solidFill>
                  <a:schemeClr val="bg1"/>
                </a:solidFill>
              </a:rPr>
              <a:t>Significance level</a:t>
            </a:r>
            <a:r>
              <a:rPr lang="ms-MY" sz="2800" b="1" dirty="0">
                <a:solidFill>
                  <a:schemeClr val="bg1"/>
                </a:solidFill>
              </a:rPr>
              <a:t>: 0.05</a:t>
            </a:r>
            <a:endParaRPr lang="en-US" sz="2800" dirty="0">
              <a:solidFill>
                <a:schemeClr val="bg1"/>
              </a:solidFill>
            </a:endParaRPr>
          </a:p>
          <a:p>
            <a:pPr marL="457200" indent="-457200">
              <a:buFont typeface="Arial" panose="020B0604020202020204" pitchFamily="34" charset="0"/>
              <a:buChar char="•"/>
            </a:pPr>
            <a:r>
              <a:rPr lang="ms-MY" sz="2800" dirty="0">
                <a:solidFill>
                  <a:schemeClr val="bg1"/>
                </a:solidFill>
              </a:rPr>
              <a:t>x-square for a</a:t>
            </a:r>
            <a:r>
              <a:rPr lang="ms-MY" sz="2800" b="1" dirty="0">
                <a:solidFill>
                  <a:schemeClr val="bg1"/>
                </a:solidFill>
              </a:rPr>
              <a:t> = 2.8889</a:t>
            </a:r>
            <a:endParaRPr lang="en-US" sz="2800" dirty="0">
              <a:solidFill>
                <a:schemeClr val="bg1"/>
              </a:solidFill>
            </a:endParaRPr>
          </a:p>
          <a:p>
            <a:pPr marL="457200" indent="-457200">
              <a:buFont typeface="Arial" panose="020B0604020202020204" pitchFamily="34" charset="0"/>
              <a:buChar char="•"/>
            </a:pPr>
            <a:r>
              <a:rPr lang="ms-MY" sz="2800" dirty="0">
                <a:solidFill>
                  <a:schemeClr val="bg1"/>
                </a:solidFill>
              </a:rPr>
              <a:t>x-square for sample</a:t>
            </a:r>
            <a:r>
              <a:rPr lang="ms-MY" sz="2800" b="1" dirty="0">
                <a:solidFill>
                  <a:schemeClr val="bg1"/>
                </a:solidFill>
              </a:rPr>
              <a:t> = 0.5766</a:t>
            </a:r>
            <a:endParaRPr lang="en-US" sz="2800" dirty="0">
              <a:solidFill>
                <a:schemeClr val="bg1"/>
              </a:solidFill>
            </a:endParaRPr>
          </a:p>
          <a:p>
            <a:pPr marL="457200" indent="-457200">
              <a:buFont typeface="Arial" panose="020B0604020202020204" pitchFamily="34" charset="0"/>
              <a:buChar char="•"/>
            </a:pPr>
            <a:r>
              <a:rPr lang="ms-MY" sz="2800" dirty="0">
                <a:solidFill>
                  <a:schemeClr val="bg1"/>
                </a:solidFill>
              </a:rPr>
              <a:t>Conclusion</a:t>
            </a:r>
            <a:r>
              <a:rPr lang="ms-MY" sz="2800" b="1" dirty="0">
                <a:solidFill>
                  <a:schemeClr val="bg1"/>
                </a:solidFill>
              </a:rPr>
              <a:t>: Fail to reject null hypothesis as there is sufficient evidence stating so.</a:t>
            </a:r>
            <a:endParaRPr lang="en-US" sz="2800" dirty="0">
              <a:solidFill>
                <a:schemeClr val="bg1"/>
              </a:solidFill>
            </a:endParaRPr>
          </a:p>
          <a:p>
            <a:endParaRPr lang="en-US" dirty="0"/>
          </a:p>
        </p:txBody>
      </p:sp>
    </p:spTree>
    <p:extLst>
      <p:ext uri="{BB962C8B-B14F-4D97-AF65-F5344CB8AC3E}">
        <p14:creationId xmlns:p14="http://schemas.microsoft.com/office/powerpoint/2010/main" val="1084705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0635A78-A75A-4A41-9A82-83975BC7CA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838200" y="169333"/>
            <a:ext cx="10515600" cy="6007630"/>
          </a:xfrm>
          <a:prstGeom prst="rect">
            <a:avLst/>
          </a:prstGeom>
        </p:spPr>
        <p:txBody>
          <a:bodyPr/>
          <a:lstStyle/>
          <a:p>
            <a:pPr marL="0" indent="0">
              <a:buNone/>
            </a:pPr>
            <a:r>
              <a:rPr lang="ms-MY" b="1" dirty="0">
                <a:solidFill>
                  <a:schemeClr val="bg1"/>
                </a:solidFill>
              </a:rPr>
              <a:t>Time spend on sport during a session vs Play in a Week</a:t>
            </a:r>
            <a:endParaRPr lang="en-US" b="1" dirty="0">
              <a:solidFill>
                <a:schemeClr val="bg1"/>
              </a:solidFill>
            </a:endParaRPr>
          </a:p>
          <a:p>
            <a:pPr marL="0" indent="0">
              <a:buNone/>
            </a:pPr>
            <a:r>
              <a:rPr lang="ms-MY" b="1" dirty="0">
                <a:solidFill>
                  <a:schemeClr val="bg1"/>
                </a:solidFill>
              </a:rPr>
              <a:t>Test: Correlation test</a:t>
            </a:r>
          </a:p>
          <a:p>
            <a:endParaRPr lang="ms-MY" b="1" dirty="0">
              <a:solidFill>
                <a:schemeClr val="bg1"/>
              </a:solidFill>
            </a:endParaRPr>
          </a:p>
          <a:p>
            <a:endParaRPr lang="ms-MY" b="1" dirty="0">
              <a:solidFill>
                <a:schemeClr val="bg1"/>
              </a:solidFill>
            </a:endParaRPr>
          </a:p>
          <a:p>
            <a:endParaRPr lang="ms-MY" b="1" dirty="0">
              <a:solidFill>
                <a:schemeClr val="bg1"/>
              </a:solidFill>
            </a:endParaRPr>
          </a:p>
          <a:p>
            <a:endParaRPr lang="ms-MY" b="1" dirty="0">
              <a:solidFill>
                <a:schemeClr val="bg1"/>
              </a:solidFill>
            </a:endParaRPr>
          </a:p>
          <a:p>
            <a:endParaRPr lang="ms-MY" b="1" dirty="0">
              <a:solidFill>
                <a:schemeClr val="bg1"/>
              </a:solidFill>
            </a:endParaRPr>
          </a:p>
          <a:p>
            <a:endParaRPr lang="ms-MY" b="1" dirty="0">
              <a:solidFill>
                <a:schemeClr val="bg1"/>
              </a:solidFill>
            </a:endParaRPr>
          </a:p>
          <a:p>
            <a:endParaRPr lang="ms-MY" b="1" dirty="0">
              <a:solidFill>
                <a:schemeClr val="bg1"/>
              </a:solidFill>
            </a:endParaRPr>
          </a:p>
          <a:p>
            <a:pPr marL="0" indent="0">
              <a:buNone/>
            </a:pPr>
            <a:r>
              <a:rPr lang="ms-MY" dirty="0">
                <a:solidFill>
                  <a:schemeClr val="bg1"/>
                </a:solidFill>
              </a:rPr>
              <a:t>Conclusion</a:t>
            </a:r>
            <a:r>
              <a:rPr lang="ms-MY" b="1" dirty="0">
                <a:solidFill>
                  <a:schemeClr val="bg1"/>
                </a:solidFill>
              </a:rPr>
              <a:t>: There is no correlation between these variables</a:t>
            </a:r>
            <a:endParaRPr lang="en-US" dirty="0">
              <a:solidFill>
                <a:schemeClr val="bg1"/>
              </a:solidFill>
            </a:endParaRPr>
          </a:p>
          <a:p>
            <a:endParaRPr lang="en-US" dirty="0"/>
          </a:p>
          <a:p>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2225132" y="1408670"/>
            <a:ext cx="6595533" cy="3157537"/>
          </a:xfrm>
          <a:prstGeom prst="rect">
            <a:avLst/>
          </a:prstGeom>
        </p:spPr>
      </p:pic>
    </p:spTree>
    <p:extLst>
      <p:ext uri="{BB962C8B-B14F-4D97-AF65-F5344CB8AC3E}">
        <p14:creationId xmlns:p14="http://schemas.microsoft.com/office/powerpoint/2010/main" val="3692071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TotalTime>
  <Words>695</Words>
  <Application>Microsoft Macintosh PowerPoint</Application>
  <PresentationFormat>Widescreen</PresentationFormat>
  <Paragraphs>112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Probability, Statistic and Data Analysis Project: Sport among Students Part 2 (Data Testing)   Member: Daniel Nizri Syuraikh Ezzuddin Muhammed Afiq Afwan Muhammad Shahmi   Lecturer: Dr. Chan Weng Howe   Date of submission: 22 May 2018</vt:lpstr>
      <vt:lpstr>Introduction </vt:lpstr>
      <vt:lpstr>Type of Data Testing and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 Statistic and Data Analysis Project: Sport among Students Part 2 (Data Testing)   Member: Daniel Nizri Syuraikh Ezzuddin Muhammed Afiq Afwan Muhammad Shahmi   Lecturer: Dr. Chan Weng Howe   Date of submission: 22 May 2018</dc:title>
  <dc:creator>afiqafwan123@gmail.com</dc:creator>
  <cp:lastModifiedBy>shukrisuratman@outlook.com</cp:lastModifiedBy>
  <cp:revision>8</cp:revision>
  <dcterms:created xsi:type="dcterms:W3CDTF">2018-05-23T22:22:46Z</dcterms:created>
  <dcterms:modified xsi:type="dcterms:W3CDTF">2018-06-03T16:58:49Z</dcterms:modified>
</cp:coreProperties>
</file>