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7" r:id="rId11"/>
    <p:sldId id="284" r:id="rId12"/>
    <p:sldId id="285" r:id="rId13"/>
    <p:sldId id="270" r:id="rId14"/>
    <p:sldId id="271" r:id="rId15"/>
    <p:sldId id="286" r:id="rId16"/>
    <p:sldId id="287" r:id="rId17"/>
    <p:sldId id="273" r:id="rId18"/>
    <p:sldId id="274" r:id="rId19"/>
    <p:sldId id="275" r:id="rId20"/>
    <p:sldId id="292" r:id="rId21"/>
    <p:sldId id="293" r:id="rId22"/>
    <p:sldId id="294" r:id="rId23"/>
    <p:sldId id="295" r:id="rId24"/>
    <p:sldId id="280" r:id="rId25"/>
    <p:sldId id="281" r:id="rId26"/>
    <p:sldId id="282" r:id="rId27"/>
    <p:sldId id="283" r:id="rId28"/>
    <p:sldId id="29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39148-16A8-4BFA-B02B-9929D4606E1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BE5A61B-9EFE-497D-8E64-B16EC3174864}">
      <dgm:prSet/>
      <dgm:spPr/>
      <dgm:t>
        <a:bodyPr/>
        <a:lstStyle/>
        <a:p>
          <a:r>
            <a:rPr lang="en-MY"/>
            <a:t>Girl that married at age 15</a:t>
          </a:r>
          <a:endParaRPr lang="en-US"/>
        </a:p>
      </dgm:t>
    </dgm:pt>
    <dgm:pt modelId="{C2D7F2DA-519D-48B3-AA3F-F934301130CA}" type="parTrans" cxnId="{52B71570-0DC8-4EEC-8A26-860E73994498}">
      <dgm:prSet/>
      <dgm:spPr/>
      <dgm:t>
        <a:bodyPr/>
        <a:lstStyle/>
        <a:p>
          <a:endParaRPr lang="en-US"/>
        </a:p>
      </dgm:t>
    </dgm:pt>
    <dgm:pt modelId="{ADAB928E-43F0-446D-B816-00D64A7899F3}" type="sibTrans" cxnId="{52B71570-0DC8-4EEC-8A26-860E73994498}">
      <dgm:prSet/>
      <dgm:spPr/>
      <dgm:t>
        <a:bodyPr/>
        <a:lstStyle/>
        <a:p>
          <a:endParaRPr lang="en-US"/>
        </a:p>
      </dgm:t>
    </dgm:pt>
    <dgm:pt modelId="{CC5B9B3C-6B50-4FDA-ADB4-AC60D26CCB6C}">
      <dgm:prSet/>
      <dgm:spPr/>
      <dgm:t>
        <a:bodyPr/>
        <a:lstStyle/>
        <a:p>
          <a:r>
            <a:rPr lang="en-MY"/>
            <a:t>Girl that married at age 18</a:t>
          </a:r>
          <a:endParaRPr lang="en-US"/>
        </a:p>
      </dgm:t>
    </dgm:pt>
    <dgm:pt modelId="{0D04A6DC-FF56-4B21-856C-92B95409C8C5}" type="parTrans" cxnId="{C9E71B2F-CDBA-4DE6-9364-C22B7CF780D4}">
      <dgm:prSet/>
      <dgm:spPr/>
      <dgm:t>
        <a:bodyPr/>
        <a:lstStyle/>
        <a:p>
          <a:endParaRPr lang="en-US"/>
        </a:p>
      </dgm:t>
    </dgm:pt>
    <dgm:pt modelId="{5CCEDD52-8AE0-41F1-AE94-DD8EE334F04A}" type="sibTrans" cxnId="{C9E71B2F-CDBA-4DE6-9364-C22B7CF780D4}">
      <dgm:prSet/>
      <dgm:spPr/>
      <dgm:t>
        <a:bodyPr/>
        <a:lstStyle/>
        <a:p>
          <a:endParaRPr lang="en-US"/>
        </a:p>
      </dgm:t>
    </dgm:pt>
    <dgm:pt modelId="{3A094E75-5D34-4382-BC83-BEE80E6EF590}" type="pres">
      <dgm:prSet presAssocID="{0C239148-16A8-4BFA-B02B-9929D4606E1A}" presName="hierChild1" presStyleCnt="0">
        <dgm:presLayoutVars>
          <dgm:chPref val="1"/>
          <dgm:dir/>
          <dgm:animOne val="branch"/>
          <dgm:animLvl val="lvl"/>
          <dgm:resizeHandles/>
        </dgm:presLayoutVars>
      </dgm:prSet>
      <dgm:spPr/>
    </dgm:pt>
    <dgm:pt modelId="{609473D4-256C-4BE6-8571-1D934B86B610}" type="pres">
      <dgm:prSet presAssocID="{ABE5A61B-9EFE-497D-8E64-B16EC3174864}" presName="hierRoot1" presStyleCnt="0"/>
      <dgm:spPr/>
    </dgm:pt>
    <dgm:pt modelId="{55CABCB1-CA0B-4D9A-A734-3380B7B777FB}" type="pres">
      <dgm:prSet presAssocID="{ABE5A61B-9EFE-497D-8E64-B16EC3174864}" presName="composite" presStyleCnt="0"/>
      <dgm:spPr/>
    </dgm:pt>
    <dgm:pt modelId="{E12829AE-2368-43A8-9751-1401F7FA08AD}" type="pres">
      <dgm:prSet presAssocID="{ABE5A61B-9EFE-497D-8E64-B16EC3174864}" presName="background" presStyleLbl="node0" presStyleIdx="0" presStyleCnt="2"/>
      <dgm:spPr/>
    </dgm:pt>
    <dgm:pt modelId="{4129D288-2AF2-4242-B3D1-21E8C57A59DB}" type="pres">
      <dgm:prSet presAssocID="{ABE5A61B-9EFE-497D-8E64-B16EC3174864}" presName="text" presStyleLbl="fgAcc0" presStyleIdx="0" presStyleCnt="2">
        <dgm:presLayoutVars>
          <dgm:chPref val="3"/>
        </dgm:presLayoutVars>
      </dgm:prSet>
      <dgm:spPr/>
    </dgm:pt>
    <dgm:pt modelId="{B49A522C-38E5-47E8-A9FF-FBF88EA853F5}" type="pres">
      <dgm:prSet presAssocID="{ABE5A61B-9EFE-497D-8E64-B16EC3174864}" presName="hierChild2" presStyleCnt="0"/>
      <dgm:spPr/>
    </dgm:pt>
    <dgm:pt modelId="{D90F5AD4-57C0-4131-A48B-674CC91D9EA3}" type="pres">
      <dgm:prSet presAssocID="{CC5B9B3C-6B50-4FDA-ADB4-AC60D26CCB6C}" presName="hierRoot1" presStyleCnt="0"/>
      <dgm:spPr/>
    </dgm:pt>
    <dgm:pt modelId="{62D8D1D7-EFD5-46E2-96B5-6024B21D4B5F}" type="pres">
      <dgm:prSet presAssocID="{CC5B9B3C-6B50-4FDA-ADB4-AC60D26CCB6C}" presName="composite" presStyleCnt="0"/>
      <dgm:spPr/>
    </dgm:pt>
    <dgm:pt modelId="{6D2DC423-7853-4AFF-A2CF-928ADEE0F419}" type="pres">
      <dgm:prSet presAssocID="{CC5B9B3C-6B50-4FDA-ADB4-AC60D26CCB6C}" presName="background" presStyleLbl="node0" presStyleIdx="1" presStyleCnt="2"/>
      <dgm:spPr/>
    </dgm:pt>
    <dgm:pt modelId="{54B4B4B0-DCEC-4190-BCF0-E39CAC6E05EB}" type="pres">
      <dgm:prSet presAssocID="{CC5B9B3C-6B50-4FDA-ADB4-AC60D26CCB6C}" presName="text" presStyleLbl="fgAcc0" presStyleIdx="1" presStyleCnt="2">
        <dgm:presLayoutVars>
          <dgm:chPref val="3"/>
        </dgm:presLayoutVars>
      </dgm:prSet>
      <dgm:spPr/>
    </dgm:pt>
    <dgm:pt modelId="{B1EAAB26-BE72-4116-9374-FEBA754664DA}" type="pres">
      <dgm:prSet presAssocID="{CC5B9B3C-6B50-4FDA-ADB4-AC60D26CCB6C}" presName="hierChild2" presStyleCnt="0"/>
      <dgm:spPr/>
    </dgm:pt>
  </dgm:ptLst>
  <dgm:cxnLst>
    <dgm:cxn modelId="{C9E71B2F-CDBA-4DE6-9364-C22B7CF780D4}" srcId="{0C239148-16A8-4BFA-B02B-9929D4606E1A}" destId="{CC5B9B3C-6B50-4FDA-ADB4-AC60D26CCB6C}" srcOrd="1" destOrd="0" parTransId="{0D04A6DC-FF56-4B21-856C-92B95409C8C5}" sibTransId="{5CCEDD52-8AE0-41F1-AE94-DD8EE334F04A}"/>
    <dgm:cxn modelId="{52B71570-0DC8-4EEC-8A26-860E73994498}" srcId="{0C239148-16A8-4BFA-B02B-9929D4606E1A}" destId="{ABE5A61B-9EFE-497D-8E64-B16EC3174864}" srcOrd="0" destOrd="0" parTransId="{C2D7F2DA-519D-48B3-AA3F-F934301130CA}" sibTransId="{ADAB928E-43F0-446D-B816-00D64A7899F3}"/>
    <dgm:cxn modelId="{56CD217C-10FC-45B1-BCAB-03684016259A}" type="presOf" srcId="{ABE5A61B-9EFE-497D-8E64-B16EC3174864}" destId="{4129D288-2AF2-4242-B3D1-21E8C57A59DB}" srcOrd="0" destOrd="0" presId="urn:microsoft.com/office/officeart/2005/8/layout/hierarchy1"/>
    <dgm:cxn modelId="{A643858F-7C27-4E6B-AF21-19996C6D275D}" type="presOf" srcId="{0C239148-16A8-4BFA-B02B-9929D4606E1A}" destId="{3A094E75-5D34-4382-BC83-BEE80E6EF590}" srcOrd="0" destOrd="0" presId="urn:microsoft.com/office/officeart/2005/8/layout/hierarchy1"/>
    <dgm:cxn modelId="{A1503C91-8626-4759-8C75-331D04B41E00}" type="presOf" srcId="{CC5B9B3C-6B50-4FDA-ADB4-AC60D26CCB6C}" destId="{54B4B4B0-DCEC-4190-BCF0-E39CAC6E05EB}" srcOrd="0" destOrd="0" presId="urn:microsoft.com/office/officeart/2005/8/layout/hierarchy1"/>
    <dgm:cxn modelId="{2307395C-2CDD-423A-B918-9F93059E5F15}" type="presParOf" srcId="{3A094E75-5D34-4382-BC83-BEE80E6EF590}" destId="{609473D4-256C-4BE6-8571-1D934B86B610}" srcOrd="0" destOrd="0" presId="urn:microsoft.com/office/officeart/2005/8/layout/hierarchy1"/>
    <dgm:cxn modelId="{6426D815-132D-4305-8938-BF1B5C0AA2DD}" type="presParOf" srcId="{609473D4-256C-4BE6-8571-1D934B86B610}" destId="{55CABCB1-CA0B-4D9A-A734-3380B7B777FB}" srcOrd="0" destOrd="0" presId="urn:microsoft.com/office/officeart/2005/8/layout/hierarchy1"/>
    <dgm:cxn modelId="{F1518987-8EB8-4D2B-997A-C272853A4CE3}" type="presParOf" srcId="{55CABCB1-CA0B-4D9A-A734-3380B7B777FB}" destId="{E12829AE-2368-43A8-9751-1401F7FA08AD}" srcOrd="0" destOrd="0" presId="urn:microsoft.com/office/officeart/2005/8/layout/hierarchy1"/>
    <dgm:cxn modelId="{A84FCC17-4632-467D-B021-3C038D3DFD17}" type="presParOf" srcId="{55CABCB1-CA0B-4D9A-A734-3380B7B777FB}" destId="{4129D288-2AF2-4242-B3D1-21E8C57A59DB}" srcOrd="1" destOrd="0" presId="urn:microsoft.com/office/officeart/2005/8/layout/hierarchy1"/>
    <dgm:cxn modelId="{529D7FCC-5999-4535-9013-BF3A29ABA13F}" type="presParOf" srcId="{609473D4-256C-4BE6-8571-1D934B86B610}" destId="{B49A522C-38E5-47E8-A9FF-FBF88EA853F5}" srcOrd="1" destOrd="0" presId="urn:microsoft.com/office/officeart/2005/8/layout/hierarchy1"/>
    <dgm:cxn modelId="{FA3FFF47-90FB-4F99-956C-E4A31569AEF6}" type="presParOf" srcId="{3A094E75-5D34-4382-BC83-BEE80E6EF590}" destId="{D90F5AD4-57C0-4131-A48B-674CC91D9EA3}" srcOrd="1" destOrd="0" presId="urn:microsoft.com/office/officeart/2005/8/layout/hierarchy1"/>
    <dgm:cxn modelId="{4CFB27E7-3B78-415A-923D-DFC16C50AF91}" type="presParOf" srcId="{D90F5AD4-57C0-4131-A48B-674CC91D9EA3}" destId="{62D8D1D7-EFD5-46E2-96B5-6024B21D4B5F}" srcOrd="0" destOrd="0" presId="urn:microsoft.com/office/officeart/2005/8/layout/hierarchy1"/>
    <dgm:cxn modelId="{5FA2E3CF-E73B-4075-9467-EF4CBB100EB2}" type="presParOf" srcId="{62D8D1D7-EFD5-46E2-96B5-6024B21D4B5F}" destId="{6D2DC423-7853-4AFF-A2CF-928ADEE0F419}" srcOrd="0" destOrd="0" presId="urn:microsoft.com/office/officeart/2005/8/layout/hierarchy1"/>
    <dgm:cxn modelId="{DB9A6AEF-6865-43E3-9814-DF85D6DE4CCB}" type="presParOf" srcId="{62D8D1D7-EFD5-46E2-96B5-6024B21D4B5F}" destId="{54B4B4B0-DCEC-4190-BCF0-E39CAC6E05EB}" srcOrd="1" destOrd="0" presId="urn:microsoft.com/office/officeart/2005/8/layout/hierarchy1"/>
    <dgm:cxn modelId="{73ECD9EF-8230-47D5-8F9A-D46293A42340}" type="presParOf" srcId="{D90F5AD4-57C0-4131-A48B-674CC91D9EA3}" destId="{B1EAAB26-BE72-4116-9374-FEBA754664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67192-AE33-494C-AFE6-7E9293036D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D075B2-38DE-4435-A185-CA513CEC884D}">
      <dgm:prSet/>
      <dgm:spPr/>
      <dgm:t>
        <a:bodyPr/>
        <a:lstStyle/>
        <a:p>
          <a:r>
            <a:rPr lang="en-MY" dirty="0"/>
            <a:t>HYPOTHESIS TESTING FOR TWO PROPORTIONS</a:t>
          </a:r>
          <a:endParaRPr lang="en-US" dirty="0"/>
        </a:p>
      </dgm:t>
    </dgm:pt>
    <dgm:pt modelId="{568405BA-D50C-4AE7-9BA1-54840B6D8C4C}" type="parTrans" cxnId="{116F03AB-2892-4698-9A99-DC1A40D617D8}">
      <dgm:prSet/>
      <dgm:spPr/>
      <dgm:t>
        <a:bodyPr/>
        <a:lstStyle/>
        <a:p>
          <a:endParaRPr lang="en-US"/>
        </a:p>
      </dgm:t>
    </dgm:pt>
    <dgm:pt modelId="{6F7AAC5F-825F-4576-AB32-F900731D1A18}" type="sibTrans" cxnId="{116F03AB-2892-4698-9A99-DC1A40D617D8}">
      <dgm:prSet/>
      <dgm:spPr/>
      <dgm:t>
        <a:bodyPr/>
        <a:lstStyle/>
        <a:p>
          <a:endParaRPr lang="en-US"/>
        </a:p>
      </dgm:t>
    </dgm:pt>
    <dgm:pt modelId="{6DAE96AA-66C3-4BDF-A92B-2875BF5791D8}">
      <dgm:prSet/>
      <dgm:spPr/>
      <dgm:t>
        <a:bodyPr/>
        <a:lstStyle/>
        <a:p>
          <a:r>
            <a:rPr lang="en-MY" dirty="0"/>
            <a:t>CORRELATION</a:t>
          </a:r>
          <a:endParaRPr lang="en-US" dirty="0"/>
        </a:p>
      </dgm:t>
    </dgm:pt>
    <dgm:pt modelId="{B18810F0-CC38-42A5-A3BF-403F506CC0B3}" type="parTrans" cxnId="{C2AFEBCC-595C-4B85-8133-629BAF1B6A3B}">
      <dgm:prSet/>
      <dgm:spPr/>
      <dgm:t>
        <a:bodyPr/>
        <a:lstStyle/>
        <a:p>
          <a:endParaRPr lang="en-US"/>
        </a:p>
      </dgm:t>
    </dgm:pt>
    <dgm:pt modelId="{DB9DBB10-EDBD-4C4C-8E42-E927F72E394A}" type="sibTrans" cxnId="{C2AFEBCC-595C-4B85-8133-629BAF1B6A3B}">
      <dgm:prSet/>
      <dgm:spPr/>
      <dgm:t>
        <a:bodyPr/>
        <a:lstStyle/>
        <a:p>
          <a:endParaRPr lang="en-US"/>
        </a:p>
      </dgm:t>
    </dgm:pt>
    <dgm:pt modelId="{33477C4E-396E-4543-BA76-65705B951D8B}">
      <dgm:prSet/>
      <dgm:spPr/>
      <dgm:t>
        <a:bodyPr/>
        <a:lstStyle/>
        <a:p>
          <a:r>
            <a:rPr lang="en-MY" dirty="0"/>
            <a:t>REGRESSION</a:t>
          </a:r>
          <a:endParaRPr lang="en-US" dirty="0"/>
        </a:p>
      </dgm:t>
    </dgm:pt>
    <dgm:pt modelId="{4FE84A3B-5B4D-419E-B10D-44B3AE7E0348}" type="parTrans" cxnId="{B43B8385-3183-43EF-84A8-A86F4A2DDC8B}">
      <dgm:prSet/>
      <dgm:spPr/>
      <dgm:t>
        <a:bodyPr/>
        <a:lstStyle/>
        <a:p>
          <a:endParaRPr lang="en-US"/>
        </a:p>
      </dgm:t>
    </dgm:pt>
    <dgm:pt modelId="{D1C96BA3-1F90-42EA-AC5F-01FF9EBBBFCE}" type="sibTrans" cxnId="{B43B8385-3183-43EF-84A8-A86F4A2DDC8B}">
      <dgm:prSet/>
      <dgm:spPr/>
      <dgm:t>
        <a:bodyPr/>
        <a:lstStyle/>
        <a:p>
          <a:endParaRPr lang="en-US"/>
        </a:p>
      </dgm:t>
    </dgm:pt>
    <dgm:pt modelId="{27FD5D80-FDA3-4AFA-82C3-2247A3097952}">
      <dgm:prSet/>
      <dgm:spPr/>
      <dgm:t>
        <a:bodyPr/>
        <a:lstStyle/>
        <a:p>
          <a:r>
            <a:rPr lang="en-US" dirty="0"/>
            <a:t>GOODNESS OF FIT TEST</a:t>
          </a:r>
        </a:p>
      </dgm:t>
    </dgm:pt>
    <dgm:pt modelId="{C3F2F6DC-9ABD-42C7-BAA2-E1CB36F3D47B}" type="parTrans" cxnId="{0B9D8CD6-80B0-4611-94B0-BE09C672D746}">
      <dgm:prSet/>
      <dgm:spPr/>
      <dgm:t>
        <a:bodyPr/>
        <a:lstStyle/>
        <a:p>
          <a:endParaRPr lang="en-MY"/>
        </a:p>
      </dgm:t>
    </dgm:pt>
    <dgm:pt modelId="{A1DF1780-E448-4A41-BC8B-0CA95B33A79B}" type="sibTrans" cxnId="{0B9D8CD6-80B0-4611-94B0-BE09C672D746}">
      <dgm:prSet/>
      <dgm:spPr/>
      <dgm:t>
        <a:bodyPr/>
        <a:lstStyle/>
        <a:p>
          <a:endParaRPr lang="en-MY"/>
        </a:p>
      </dgm:t>
    </dgm:pt>
    <dgm:pt modelId="{982591C2-5585-426E-A668-F7BB9CFBE876}">
      <dgm:prSet/>
      <dgm:spPr/>
      <dgm:t>
        <a:bodyPr/>
        <a:lstStyle/>
        <a:p>
          <a:r>
            <a:rPr lang="en-US" dirty="0"/>
            <a:t>CHI SQUARE TEST OF INDEPENDENCE</a:t>
          </a:r>
        </a:p>
      </dgm:t>
    </dgm:pt>
    <dgm:pt modelId="{A8A56026-8808-49A4-8BF8-C67AA3FC8F1E}" type="parTrans" cxnId="{E923A33E-61F6-48AC-8329-6553D8421147}">
      <dgm:prSet/>
      <dgm:spPr/>
      <dgm:t>
        <a:bodyPr/>
        <a:lstStyle/>
        <a:p>
          <a:endParaRPr lang="en-MY"/>
        </a:p>
      </dgm:t>
    </dgm:pt>
    <dgm:pt modelId="{1E9E8F48-F9A3-4DEA-B7AF-7A36E8163827}" type="sibTrans" cxnId="{E923A33E-61F6-48AC-8329-6553D8421147}">
      <dgm:prSet/>
      <dgm:spPr/>
      <dgm:t>
        <a:bodyPr/>
        <a:lstStyle/>
        <a:p>
          <a:endParaRPr lang="en-MY"/>
        </a:p>
      </dgm:t>
    </dgm:pt>
    <dgm:pt modelId="{ADBFE399-D159-4818-9D3C-9F78532CFEB9}" type="pres">
      <dgm:prSet presAssocID="{FB567192-AE33-494C-AFE6-7E9293036D5C}" presName="linear" presStyleCnt="0">
        <dgm:presLayoutVars>
          <dgm:animLvl val="lvl"/>
          <dgm:resizeHandles val="exact"/>
        </dgm:presLayoutVars>
      </dgm:prSet>
      <dgm:spPr/>
    </dgm:pt>
    <dgm:pt modelId="{E6D8FBBB-F186-41AE-AFCF-B5DCF3BE2386}" type="pres">
      <dgm:prSet presAssocID="{B4D075B2-38DE-4435-A185-CA513CEC884D}" presName="parentText" presStyleLbl="node1" presStyleIdx="0" presStyleCnt="5" custLinFactNeighborX="3756" custLinFactNeighborY="14111">
        <dgm:presLayoutVars>
          <dgm:chMax val="0"/>
          <dgm:bulletEnabled val="1"/>
        </dgm:presLayoutVars>
      </dgm:prSet>
      <dgm:spPr/>
    </dgm:pt>
    <dgm:pt modelId="{86D55E21-8B17-48DA-8565-853F4B657173}" type="pres">
      <dgm:prSet presAssocID="{6F7AAC5F-825F-4576-AB32-F900731D1A18}" presName="spacer" presStyleCnt="0"/>
      <dgm:spPr/>
    </dgm:pt>
    <dgm:pt modelId="{50185918-5488-423A-B6A3-15784E6BF788}" type="pres">
      <dgm:prSet presAssocID="{6DAE96AA-66C3-4BDF-A92B-2875BF5791D8}" presName="parentText" presStyleLbl="node1" presStyleIdx="1" presStyleCnt="5">
        <dgm:presLayoutVars>
          <dgm:chMax val="0"/>
          <dgm:bulletEnabled val="1"/>
        </dgm:presLayoutVars>
      </dgm:prSet>
      <dgm:spPr/>
    </dgm:pt>
    <dgm:pt modelId="{AF89FA9E-EFE7-4BA8-A73E-D14FDE9D332A}" type="pres">
      <dgm:prSet presAssocID="{DB9DBB10-EDBD-4C4C-8E42-E927F72E394A}" presName="spacer" presStyleCnt="0"/>
      <dgm:spPr/>
    </dgm:pt>
    <dgm:pt modelId="{54D20BC3-F0BB-4318-8FF2-D82C54B973C2}" type="pres">
      <dgm:prSet presAssocID="{33477C4E-396E-4543-BA76-65705B951D8B}" presName="parentText" presStyleLbl="node1" presStyleIdx="2" presStyleCnt="5">
        <dgm:presLayoutVars>
          <dgm:chMax val="0"/>
          <dgm:bulletEnabled val="1"/>
        </dgm:presLayoutVars>
      </dgm:prSet>
      <dgm:spPr/>
    </dgm:pt>
    <dgm:pt modelId="{056E8114-5810-4C97-BDF3-C828967C4FD3}" type="pres">
      <dgm:prSet presAssocID="{D1C96BA3-1F90-42EA-AC5F-01FF9EBBBFCE}" presName="spacer" presStyleCnt="0"/>
      <dgm:spPr/>
    </dgm:pt>
    <dgm:pt modelId="{C61EA40E-B4E0-4CBF-BBF5-8C8F5C3E0903}" type="pres">
      <dgm:prSet presAssocID="{27FD5D80-FDA3-4AFA-82C3-2247A3097952}" presName="parentText" presStyleLbl="node1" presStyleIdx="3" presStyleCnt="5">
        <dgm:presLayoutVars>
          <dgm:chMax val="0"/>
          <dgm:bulletEnabled val="1"/>
        </dgm:presLayoutVars>
      </dgm:prSet>
      <dgm:spPr/>
    </dgm:pt>
    <dgm:pt modelId="{5745D9F0-8CC4-461A-9BD1-D47B8173B825}" type="pres">
      <dgm:prSet presAssocID="{A1DF1780-E448-4A41-BC8B-0CA95B33A79B}" presName="spacer" presStyleCnt="0"/>
      <dgm:spPr/>
    </dgm:pt>
    <dgm:pt modelId="{35021C76-C64F-4CFD-962C-CA4F6652ACD9}" type="pres">
      <dgm:prSet presAssocID="{982591C2-5585-426E-A668-F7BB9CFBE876}" presName="parentText" presStyleLbl="node1" presStyleIdx="4" presStyleCnt="5">
        <dgm:presLayoutVars>
          <dgm:chMax val="0"/>
          <dgm:bulletEnabled val="1"/>
        </dgm:presLayoutVars>
      </dgm:prSet>
      <dgm:spPr/>
    </dgm:pt>
  </dgm:ptLst>
  <dgm:cxnLst>
    <dgm:cxn modelId="{6F745106-F10E-4BFF-8A06-1CFBBA6ED8E9}" type="presOf" srcId="{27FD5D80-FDA3-4AFA-82C3-2247A3097952}" destId="{C61EA40E-B4E0-4CBF-BBF5-8C8F5C3E0903}" srcOrd="0" destOrd="0" presId="urn:microsoft.com/office/officeart/2005/8/layout/vList2"/>
    <dgm:cxn modelId="{B404DB1C-D70B-4A4D-86B0-146A88348778}" type="presOf" srcId="{6DAE96AA-66C3-4BDF-A92B-2875BF5791D8}" destId="{50185918-5488-423A-B6A3-15784E6BF788}" srcOrd="0" destOrd="0" presId="urn:microsoft.com/office/officeart/2005/8/layout/vList2"/>
    <dgm:cxn modelId="{C6C79A1F-119E-4F03-A616-E9FBEC467D51}" type="presOf" srcId="{FB567192-AE33-494C-AFE6-7E9293036D5C}" destId="{ADBFE399-D159-4818-9D3C-9F78532CFEB9}" srcOrd="0" destOrd="0" presId="urn:microsoft.com/office/officeart/2005/8/layout/vList2"/>
    <dgm:cxn modelId="{F7091426-CFB2-4D54-8DEA-A546CE526B03}" type="presOf" srcId="{B4D075B2-38DE-4435-A185-CA513CEC884D}" destId="{E6D8FBBB-F186-41AE-AFCF-B5DCF3BE2386}" srcOrd="0" destOrd="0" presId="urn:microsoft.com/office/officeart/2005/8/layout/vList2"/>
    <dgm:cxn modelId="{1437812E-E7FB-4815-8FA5-93582BFD8E41}" type="presOf" srcId="{33477C4E-396E-4543-BA76-65705B951D8B}" destId="{54D20BC3-F0BB-4318-8FF2-D82C54B973C2}" srcOrd="0" destOrd="0" presId="urn:microsoft.com/office/officeart/2005/8/layout/vList2"/>
    <dgm:cxn modelId="{E923A33E-61F6-48AC-8329-6553D8421147}" srcId="{FB567192-AE33-494C-AFE6-7E9293036D5C}" destId="{982591C2-5585-426E-A668-F7BB9CFBE876}" srcOrd="4" destOrd="0" parTransId="{A8A56026-8808-49A4-8BF8-C67AA3FC8F1E}" sibTransId="{1E9E8F48-F9A3-4DEA-B7AF-7A36E8163827}"/>
    <dgm:cxn modelId="{B43B8385-3183-43EF-84A8-A86F4A2DDC8B}" srcId="{FB567192-AE33-494C-AFE6-7E9293036D5C}" destId="{33477C4E-396E-4543-BA76-65705B951D8B}" srcOrd="2" destOrd="0" parTransId="{4FE84A3B-5B4D-419E-B10D-44B3AE7E0348}" sibTransId="{D1C96BA3-1F90-42EA-AC5F-01FF9EBBBFCE}"/>
    <dgm:cxn modelId="{116F03AB-2892-4698-9A99-DC1A40D617D8}" srcId="{FB567192-AE33-494C-AFE6-7E9293036D5C}" destId="{B4D075B2-38DE-4435-A185-CA513CEC884D}" srcOrd="0" destOrd="0" parTransId="{568405BA-D50C-4AE7-9BA1-54840B6D8C4C}" sibTransId="{6F7AAC5F-825F-4576-AB32-F900731D1A18}"/>
    <dgm:cxn modelId="{31A277BF-8A1C-447A-9D70-E75C596430F3}" type="presOf" srcId="{982591C2-5585-426E-A668-F7BB9CFBE876}" destId="{35021C76-C64F-4CFD-962C-CA4F6652ACD9}" srcOrd="0" destOrd="0" presId="urn:microsoft.com/office/officeart/2005/8/layout/vList2"/>
    <dgm:cxn modelId="{C2AFEBCC-595C-4B85-8133-629BAF1B6A3B}" srcId="{FB567192-AE33-494C-AFE6-7E9293036D5C}" destId="{6DAE96AA-66C3-4BDF-A92B-2875BF5791D8}" srcOrd="1" destOrd="0" parTransId="{B18810F0-CC38-42A5-A3BF-403F506CC0B3}" sibTransId="{DB9DBB10-EDBD-4C4C-8E42-E927F72E394A}"/>
    <dgm:cxn modelId="{0B9D8CD6-80B0-4611-94B0-BE09C672D746}" srcId="{FB567192-AE33-494C-AFE6-7E9293036D5C}" destId="{27FD5D80-FDA3-4AFA-82C3-2247A3097952}" srcOrd="3" destOrd="0" parTransId="{C3F2F6DC-9ABD-42C7-BAA2-E1CB36F3D47B}" sibTransId="{A1DF1780-E448-4A41-BC8B-0CA95B33A79B}"/>
    <dgm:cxn modelId="{1007AD12-2E2A-48F3-9FFB-397756C1DA7C}" type="presParOf" srcId="{ADBFE399-D159-4818-9D3C-9F78532CFEB9}" destId="{E6D8FBBB-F186-41AE-AFCF-B5DCF3BE2386}" srcOrd="0" destOrd="0" presId="urn:microsoft.com/office/officeart/2005/8/layout/vList2"/>
    <dgm:cxn modelId="{A5C75658-8D8A-42D9-8413-D5675791CAE1}" type="presParOf" srcId="{ADBFE399-D159-4818-9D3C-9F78532CFEB9}" destId="{86D55E21-8B17-48DA-8565-853F4B657173}" srcOrd="1" destOrd="0" presId="urn:microsoft.com/office/officeart/2005/8/layout/vList2"/>
    <dgm:cxn modelId="{1C60D008-3314-4C1E-9137-2E1A9E88E1F0}" type="presParOf" srcId="{ADBFE399-D159-4818-9D3C-9F78532CFEB9}" destId="{50185918-5488-423A-B6A3-15784E6BF788}" srcOrd="2" destOrd="0" presId="urn:microsoft.com/office/officeart/2005/8/layout/vList2"/>
    <dgm:cxn modelId="{32487D43-439C-499D-9AB0-B51603D0BA1A}" type="presParOf" srcId="{ADBFE399-D159-4818-9D3C-9F78532CFEB9}" destId="{AF89FA9E-EFE7-4BA8-A73E-D14FDE9D332A}" srcOrd="3" destOrd="0" presId="urn:microsoft.com/office/officeart/2005/8/layout/vList2"/>
    <dgm:cxn modelId="{4E002E6B-CC0A-4533-B7D2-41288D30AA3F}" type="presParOf" srcId="{ADBFE399-D159-4818-9D3C-9F78532CFEB9}" destId="{54D20BC3-F0BB-4318-8FF2-D82C54B973C2}" srcOrd="4" destOrd="0" presId="urn:microsoft.com/office/officeart/2005/8/layout/vList2"/>
    <dgm:cxn modelId="{C6DEEA14-C381-4F83-8285-FD804EFE5E5A}" type="presParOf" srcId="{ADBFE399-D159-4818-9D3C-9F78532CFEB9}" destId="{056E8114-5810-4C97-BDF3-C828967C4FD3}" srcOrd="5" destOrd="0" presId="urn:microsoft.com/office/officeart/2005/8/layout/vList2"/>
    <dgm:cxn modelId="{872C62FE-125B-4AE9-AD36-AC4CC277EF44}" type="presParOf" srcId="{ADBFE399-D159-4818-9D3C-9F78532CFEB9}" destId="{C61EA40E-B4E0-4CBF-BBF5-8C8F5C3E0903}" srcOrd="6" destOrd="0" presId="urn:microsoft.com/office/officeart/2005/8/layout/vList2"/>
    <dgm:cxn modelId="{1D6987BF-C4D3-41B1-AA2B-476255CD7F45}" type="presParOf" srcId="{ADBFE399-D159-4818-9D3C-9F78532CFEB9}" destId="{5745D9F0-8CC4-461A-9BD1-D47B8173B825}" srcOrd="7" destOrd="0" presId="urn:microsoft.com/office/officeart/2005/8/layout/vList2"/>
    <dgm:cxn modelId="{0ECD2A88-287D-493E-BCE2-F25C9B8C6501}" type="presParOf" srcId="{ADBFE399-D159-4818-9D3C-9F78532CFEB9}" destId="{35021C76-C64F-4CFD-962C-CA4F6652ACD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D246C-2CBD-4821-B932-8BF5AE337D96}"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en-US"/>
        </a:p>
      </dgm:t>
    </dgm:pt>
    <dgm:pt modelId="{284FFCC5-FA99-480B-9911-9E77903B64EA}">
      <dgm:prSet/>
      <dgm:spPr/>
      <dgm:t>
        <a:bodyPr/>
        <a:lstStyle/>
        <a:p>
          <a:r>
            <a:rPr lang="en-MY" dirty="0"/>
            <a:t>So, the above result is showing that the estimate of the regression intercept </a:t>
          </a:r>
          <a:r>
            <a:rPr lang="en-US" dirty="0"/>
            <a:t>b0 = 16.934, so it means married by the age of 15 increased by 16.934%.</a:t>
          </a:r>
        </a:p>
      </dgm:t>
    </dgm:pt>
    <dgm:pt modelId="{2CD77742-EA5B-4C2B-8394-4906F425C690}" type="parTrans" cxnId="{57ACC865-8BEF-4C7A-8D46-A1C3084C994A}">
      <dgm:prSet/>
      <dgm:spPr/>
      <dgm:t>
        <a:bodyPr/>
        <a:lstStyle/>
        <a:p>
          <a:endParaRPr lang="en-US"/>
        </a:p>
      </dgm:t>
    </dgm:pt>
    <dgm:pt modelId="{6E388104-35B7-4A0B-B22D-4D3D9458D6A1}" type="sibTrans" cxnId="{57ACC865-8BEF-4C7A-8D46-A1C3084C994A}">
      <dgm:prSet/>
      <dgm:spPr/>
      <dgm:t>
        <a:bodyPr/>
        <a:lstStyle/>
        <a:p>
          <a:endParaRPr lang="en-US"/>
        </a:p>
      </dgm:t>
    </dgm:pt>
    <dgm:pt modelId="{967E7A27-939A-472E-AD6D-0F12B76BD360}">
      <dgm:prSet/>
      <dgm:spPr/>
      <dgm:t>
        <a:bodyPr/>
        <a:lstStyle/>
        <a:p>
          <a:r>
            <a:rPr lang="en-MY" dirty="0"/>
            <a:t>The result also showing the estimate of regression slope b1 = 1.549, it means the. Married by the age of 18 increased by 1.549%.</a:t>
          </a:r>
          <a:endParaRPr lang="en-US" dirty="0"/>
        </a:p>
      </dgm:t>
    </dgm:pt>
    <dgm:pt modelId="{4CB89CA2-10A7-457B-A705-C369C638300A}" type="parTrans" cxnId="{72275A24-8ED4-4C51-8D26-C084AC99AEBC}">
      <dgm:prSet/>
      <dgm:spPr/>
      <dgm:t>
        <a:bodyPr/>
        <a:lstStyle/>
        <a:p>
          <a:endParaRPr lang="en-US"/>
        </a:p>
      </dgm:t>
    </dgm:pt>
    <dgm:pt modelId="{C85C17DA-56E0-45E7-9A6F-7D31912C2899}" type="sibTrans" cxnId="{72275A24-8ED4-4C51-8D26-C084AC99AEBC}">
      <dgm:prSet/>
      <dgm:spPr/>
      <dgm:t>
        <a:bodyPr/>
        <a:lstStyle/>
        <a:p>
          <a:endParaRPr lang="en-US"/>
        </a:p>
      </dgm:t>
    </dgm:pt>
    <dgm:pt modelId="{FDDD61D4-FCD8-4F3D-B652-D14912B63CFC}">
      <dgm:prSet/>
      <dgm:spPr/>
      <dgm:t>
        <a:bodyPr/>
        <a:lstStyle/>
        <a:p>
          <a:r>
            <a:rPr lang="en-MY"/>
            <a:t>SST = 386.8333</a:t>
          </a:r>
          <a:endParaRPr lang="en-US"/>
        </a:p>
      </dgm:t>
    </dgm:pt>
    <dgm:pt modelId="{78AE7AEC-6937-4BAD-A661-8B5A345B2B59}" type="parTrans" cxnId="{52DBC8CD-0FF0-4D36-8CA8-604B4FBE4CBD}">
      <dgm:prSet/>
      <dgm:spPr/>
      <dgm:t>
        <a:bodyPr/>
        <a:lstStyle/>
        <a:p>
          <a:endParaRPr lang="en-US"/>
        </a:p>
      </dgm:t>
    </dgm:pt>
    <dgm:pt modelId="{AF74FD0F-62A6-41D7-AFC3-51C6E352891D}" type="sibTrans" cxnId="{52DBC8CD-0FF0-4D36-8CA8-604B4FBE4CBD}">
      <dgm:prSet/>
      <dgm:spPr/>
      <dgm:t>
        <a:bodyPr/>
        <a:lstStyle/>
        <a:p>
          <a:endParaRPr lang="en-US"/>
        </a:p>
      </dgm:t>
    </dgm:pt>
    <dgm:pt modelId="{DE7940EF-CB6A-46DD-807B-75FA6804A932}">
      <dgm:prSet/>
      <dgm:spPr/>
      <dgm:t>
        <a:bodyPr/>
        <a:lstStyle/>
        <a:p>
          <a:r>
            <a:rPr lang="en-MY"/>
            <a:t>SSE = 48.86864</a:t>
          </a:r>
          <a:endParaRPr lang="en-US"/>
        </a:p>
      </dgm:t>
    </dgm:pt>
    <dgm:pt modelId="{2C191343-89EA-4E06-A872-95D0C70DB113}" type="parTrans" cxnId="{8A909E54-F71C-4932-81B1-3B96450D6EC9}">
      <dgm:prSet/>
      <dgm:spPr/>
      <dgm:t>
        <a:bodyPr/>
        <a:lstStyle/>
        <a:p>
          <a:endParaRPr lang="en-US"/>
        </a:p>
      </dgm:t>
    </dgm:pt>
    <dgm:pt modelId="{BB2D5CD4-B4EA-469D-A11C-6CE80C591B59}" type="sibTrans" cxnId="{8A909E54-F71C-4932-81B1-3B96450D6EC9}">
      <dgm:prSet/>
      <dgm:spPr/>
      <dgm:t>
        <a:bodyPr/>
        <a:lstStyle/>
        <a:p>
          <a:endParaRPr lang="en-US"/>
        </a:p>
      </dgm:t>
    </dgm:pt>
    <dgm:pt modelId="{702E589D-B76C-49D0-A4C5-B15BB37D2C07}">
      <dgm:prSet/>
      <dgm:spPr/>
      <dgm:t>
        <a:bodyPr/>
        <a:lstStyle/>
        <a:p>
          <a:r>
            <a:rPr lang="en-MY"/>
            <a:t>SSR = 337.9647</a:t>
          </a:r>
          <a:endParaRPr lang="en-US"/>
        </a:p>
      </dgm:t>
    </dgm:pt>
    <dgm:pt modelId="{B53E87DB-860D-4182-9E92-1C5805947FFF}" type="parTrans" cxnId="{7F132D73-E15F-40F9-BDDC-B00AFE6B2A47}">
      <dgm:prSet/>
      <dgm:spPr/>
      <dgm:t>
        <a:bodyPr/>
        <a:lstStyle/>
        <a:p>
          <a:endParaRPr lang="en-US"/>
        </a:p>
      </dgm:t>
    </dgm:pt>
    <dgm:pt modelId="{82C5C15F-9302-46B0-AAD9-71E7A86B300B}" type="sibTrans" cxnId="{7F132D73-E15F-40F9-BDDC-B00AFE6B2A47}">
      <dgm:prSet/>
      <dgm:spPr/>
      <dgm:t>
        <a:bodyPr/>
        <a:lstStyle/>
        <a:p>
          <a:endParaRPr lang="en-US"/>
        </a:p>
      </dgm:t>
    </dgm:pt>
    <dgm:pt modelId="{8A0CFF68-4EB1-4B9F-90D2-F8DF8DAFB747}" type="pres">
      <dgm:prSet presAssocID="{B38D246C-2CBD-4821-B932-8BF5AE337D96}" presName="outerComposite" presStyleCnt="0">
        <dgm:presLayoutVars>
          <dgm:chMax val="5"/>
          <dgm:dir/>
          <dgm:resizeHandles val="exact"/>
        </dgm:presLayoutVars>
      </dgm:prSet>
      <dgm:spPr/>
    </dgm:pt>
    <dgm:pt modelId="{173A3BD1-67F7-4005-BF9E-DD30C6154268}" type="pres">
      <dgm:prSet presAssocID="{B38D246C-2CBD-4821-B932-8BF5AE337D96}" presName="dummyMaxCanvas" presStyleCnt="0">
        <dgm:presLayoutVars/>
      </dgm:prSet>
      <dgm:spPr/>
    </dgm:pt>
    <dgm:pt modelId="{8B6AB3CB-5F1E-43AF-90AD-8E12016C4C66}" type="pres">
      <dgm:prSet presAssocID="{B38D246C-2CBD-4821-B932-8BF5AE337D96}" presName="FiveNodes_1" presStyleLbl="node1" presStyleIdx="0" presStyleCnt="5">
        <dgm:presLayoutVars>
          <dgm:bulletEnabled val="1"/>
        </dgm:presLayoutVars>
      </dgm:prSet>
      <dgm:spPr/>
    </dgm:pt>
    <dgm:pt modelId="{CDEBB2D2-7A1D-4DC1-A2C5-8591F1CB970C}" type="pres">
      <dgm:prSet presAssocID="{B38D246C-2CBD-4821-B932-8BF5AE337D96}" presName="FiveNodes_2" presStyleLbl="node1" presStyleIdx="1" presStyleCnt="5">
        <dgm:presLayoutVars>
          <dgm:bulletEnabled val="1"/>
        </dgm:presLayoutVars>
      </dgm:prSet>
      <dgm:spPr/>
    </dgm:pt>
    <dgm:pt modelId="{A07C6AB8-5F81-45B7-A978-D8B166949FA8}" type="pres">
      <dgm:prSet presAssocID="{B38D246C-2CBD-4821-B932-8BF5AE337D96}" presName="FiveNodes_3" presStyleLbl="node1" presStyleIdx="2" presStyleCnt="5">
        <dgm:presLayoutVars>
          <dgm:bulletEnabled val="1"/>
        </dgm:presLayoutVars>
      </dgm:prSet>
      <dgm:spPr/>
    </dgm:pt>
    <dgm:pt modelId="{80D058AC-1B18-41DA-A675-9EF014485062}" type="pres">
      <dgm:prSet presAssocID="{B38D246C-2CBD-4821-B932-8BF5AE337D96}" presName="FiveNodes_4" presStyleLbl="node1" presStyleIdx="3" presStyleCnt="5">
        <dgm:presLayoutVars>
          <dgm:bulletEnabled val="1"/>
        </dgm:presLayoutVars>
      </dgm:prSet>
      <dgm:spPr/>
    </dgm:pt>
    <dgm:pt modelId="{475203E5-7CBA-4C13-8B9A-99B578E9B422}" type="pres">
      <dgm:prSet presAssocID="{B38D246C-2CBD-4821-B932-8BF5AE337D96}" presName="FiveNodes_5" presStyleLbl="node1" presStyleIdx="4" presStyleCnt="5">
        <dgm:presLayoutVars>
          <dgm:bulletEnabled val="1"/>
        </dgm:presLayoutVars>
      </dgm:prSet>
      <dgm:spPr/>
    </dgm:pt>
    <dgm:pt modelId="{9590AD47-6570-4801-9B0F-443E36047822}" type="pres">
      <dgm:prSet presAssocID="{B38D246C-2CBD-4821-B932-8BF5AE337D96}" presName="FiveConn_1-2" presStyleLbl="fgAccFollowNode1" presStyleIdx="0" presStyleCnt="4">
        <dgm:presLayoutVars>
          <dgm:bulletEnabled val="1"/>
        </dgm:presLayoutVars>
      </dgm:prSet>
      <dgm:spPr/>
    </dgm:pt>
    <dgm:pt modelId="{C5D9CA1C-BD84-4147-9D10-3DF450407707}" type="pres">
      <dgm:prSet presAssocID="{B38D246C-2CBD-4821-B932-8BF5AE337D96}" presName="FiveConn_2-3" presStyleLbl="fgAccFollowNode1" presStyleIdx="1" presStyleCnt="4">
        <dgm:presLayoutVars>
          <dgm:bulletEnabled val="1"/>
        </dgm:presLayoutVars>
      </dgm:prSet>
      <dgm:spPr/>
    </dgm:pt>
    <dgm:pt modelId="{74E93272-E250-44D6-AB48-28DDBB9DD702}" type="pres">
      <dgm:prSet presAssocID="{B38D246C-2CBD-4821-B932-8BF5AE337D96}" presName="FiveConn_3-4" presStyleLbl="fgAccFollowNode1" presStyleIdx="2" presStyleCnt="4">
        <dgm:presLayoutVars>
          <dgm:bulletEnabled val="1"/>
        </dgm:presLayoutVars>
      </dgm:prSet>
      <dgm:spPr/>
    </dgm:pt>
    <dgm:pt modelId="{C399C759-4ABA-4C19-B11A-82D7B47F36E5}" type="pres">
      <dgm:prSet presAssocID="{B38D246C-2CBD-4821-B932-8BF5AE337D96}" presName="FiveConn_4-5" presStyleLbl="fgAccFollowNode1" presStyleIdx="3" presStyleCnt="4">
        <dgm:presLayoutVars>
          <dgm:bulletEnabled val="1"/>
        </dgm:presLayoutVars>
      </dgm:prSet>
      <dgm:spPr/>
    </dgm:pt>
    <dgm:pt modelId="{A9C96AE8-BCC5-4535-8C22-87B49F546571}" type="pres">
      <dgm:prSet presAssocID="{B38D246C-2CBD-4821-B932-8BF5AE337D96}" presName="FiveNodes_1_text" presStyleLbl="node1" presStyleIdx="4" presStyleCnt="5">
        <dgm:presLayoutVars>
          <dgm:bulletEnabled val="1"/>
        </dgm:presLayoutVars>
      </dgm:prSet>
      <dgm:spPr/>
    </dgm:pt>
    <dgm:pt modelId="{0A1C1F86-0486-4F2B-A864-B15F99120C7D}" type="pres">
      <dgm:prSet presAssocID="{B38D246C-2CBD-4821-B932-8BF5AE337D96}" presName="FiveNodes_2_text" presStyleLbl="node1" presStyleIdx="4" presStyleCnt="5">
        <dgm:presLayoutVars>
          <dgm:bulletEnabled val="1"/>
        </dgm:presLayoutVars>
      </dgm:prSet>
      <dgm:spPr/>
    </dgm:pt>
    <dgm:pt modelId="{2E49ECD3-0DD2-4A24-BC21-CB471C937894}" type="pres">
      <dgm:prSet presAssocID="{B38D246C-2CBD-4821-B932-8BF5AE337D96}" presName="FiveNodes_3_text" presStyleLbl="node1" presStyleIdx="4" presStyleCnt="5">
        <dgm:presLayoutVars>
          <dgm:bulletEnabled val="1"/>
        </dgm:presLayoutVars>
      </dgm:prSet>
      <dgm:spPr/>
    </dgm:pt>
    <dgm:pt modelId="{42294BA5-AC67-475C-8642-275CE8C13D4C}" type="pres">
      <dgm:prSet presAssocID="{B38D246C-2CBD-4821-B932-8BF5AE337D96}" presName="FiveNodes_4_text" presStyleLbl="node1" presStyleIdx="4" presStyleCnt="5">
        <dgm:presLayoutVars>
          <dgm:bulletEnabled val="1"/>
        </dgm:presLayoutVars>
      </dgm:prSet>
      <dgm:spPr/>
    </dgm:pt>
    <dgm:pt modelId="{6F5886B8-9899-49CD-8DC4-4E697165F4AC}" type="pres">
      <dgm:prSet presAssocID="{B38D246C-2CBD-4821-B932-8BF5AE337D96}" presName="FiveNodes_5_text" presStyleLbl="node1" presStyleIdx="4" presStyleCnt="5">
        <dgm:presLayoutVars>
          <dgm:bulletEnabled val="1"/>
        </dgm:presLayoutVars>
      </dgm:prSet>
      <dgm:spPr/>
    </dgm:pt>
  </dgm:ptLst>
  <dgm:cxnLst>
    <dgm:cxn modelId="{F7B24A17-94C2-4BD2-846F-8A76107E583D}" type="presOf" srcId="{284FFCC5-FA99-480B-9911-9E77903B64EA}" destId="{8B6AB3CB-5F1E-43AF-90AD-8E12016C4C66}" srcOrd="0" destOrd="0" presId="urn:microsoft.com/office/officeart/2005/8/layout/vProcess5"/>
    <dgm:cxn modelId="{DED7D617-17E8-4ACF-8849-D3C6A6662FCB}" type="presOf" srcId="{967E7A27-939A-472E-AD6D-0F12B76BD360}" destId="{CDEBB2D2-7A1D-4DC1-A2C5-8591F1CB970C}" srcOrd="0" destOrd="0" presId="urn:microsoft.com/office/officeart/2005/8/layout/vProcess5"/>
    <dgm:cxn modelId="{A6527F1C-2BC4-4E67-B325-EDAA626AD0A8}" type="presOf" srcId="{BB2D5CD4-B4EA-469D-A11C-6CE80C591B59}" destId="{C399C759-4ABA-4C19-B11A-82D7B47F36E5}" srcOrd="0" destOrd="0" presId="urn:microsoft.com/office/officeart/2005/8/layout/vProcess5"/>
    <dgm:cxn modelId="{B4A26D20-2DB1-4216-85E4-F7191E107EB4}" type="presOf" srcId="{DE7940EF-CB6A-46DD-807B-75FA6804A932}" destId="{80D058AC-1B18-41DA-A675-9EF014485062}" srcOrd="0" destOrd="0" presId="urn:microsoft.com/office/officeart/2005/8/layout/vProcess5"/>
    <dgm:cxn modelId="{72275A24-8ED4-4C51-8D26-C084AC99AEBC}" srcId="{B38D246C-2CBD-4821-B932-8BF5AE337D96}" destId="{967E7A27-939A-472E-AD6D-0F12B76BD360}" srcOrd="1" destOrd="0" parTransId="{4CB89CA2-10A7-457B-A705-C369C638300A}" sibTransId="{C85C17DA-56E0-45E7-9A6F-7D31912C2899}"/>
    <dgm:cxn modelId="{37DB4C40-A685-43AF-BBD2-7EDB74E6FB30}" type="presOf" srcId="{C85C17DA-56E0-45E7-9A6F-7D31912C2899}" destId="{C5D9CA1C-BD84-4147-9D10-3DF450407707}" srcOrd="0" destOrd="0" presId="urn:microsoft.com/office/officeart/2005/8/layout/vProcess5"/>
    <dgm:cxn modelId="{B4827861-B9F2-4856-A03A-A87BB159008A}" type="presOf" srcId="{AF74FD0F-62A6-41D7-AFC3-51C6E352891D}" destId="{74E93272-E250-44D6-AB48-28DDBB9DD702}" srcOrd="0" destOrd="0" presId="urn:microsoft.com/office/officeart/2005/8/layout/vProcess5"/>
    <dgm:cxn modelId="{57ACC865-8BEF-4C7A-8D46-A1C3084C994A}" srcId="{B38D246C-2CBD-4821-B932-8BF5AE337D96}" destId="{284FFCC5-FA99-480B-9911-9E77903B64EA}" srcOrd="0" destOrd="0" parTransId="{2CD77742-EA5B-4C2B-8394-4906F425C690}" sibTransId="{6E388104-35B7-4A0B-B22D-4D3D9458D6A1}"/>
    <dgm:cxn modelId="{6FB38947-3913-4247-B07A-71A156ED6A00}" type="presOf" srcId="{967E7A27-939A-472E-AD6D-0F12B76BD360}" destId="{0A1C1F86-0486-4F2B-A864-B15F99120C7D}" srcOrd="1" destOrd="0" presId="urn:microsoft.com/office/officeart/2005/8/layout/vProcess5"/>
    <dgm:cxn modelId="{7F132D73-E15F-40F9-BDDC-B00AFE6B2A47}" srcId="{B38D246C-2CBD-4821-B932-8BF5AE337D96}" destId="{702E589D-B76C-49D0-A4C5-B15BB37D2C07}" srcOrd="4" destOrd="0" parTransId="{B53E87DB-860D-4182-9E92-1C5805947FFF}" sibTransId="{82C5C15F-9302-46B0-AAD9-71E7A86B300B}"/>
    <dgm:cxn modelId="{8A909E54-F71C-4932-81B1-3B96450D6EC9}" srcId="{B38D246C-2CBD-4821-B932-8BF5AE337D96}" destId="{DE7940EF-CB6A-46DD-807B-75FA6804A932}" srcOrd="3" destOrd="0" parTransId="{2C191343-89EA-4E06-A872-95D0C70DB113}" sibTransId="{BB2D5CD4-B4EA-469D-A11C-6CE80C591B59}"/>
    <dgm:cxn modelId="{8E9CA877-74FE-4565-A118-EFC83EB4C58D}" type="presOf" srcId="{284FFCC5-FA99-480B-9911-9E77903B64EA}" destId="{A9C96AE8-BCC5-4535-8C22-87B49F546571}" srcOrd="1" destOrd="0" presId="urn:microsoft.com/office/officeart/2005/8/layout/vProcess5"/>
    <dgm:cxn modelId="{23D26078-22C3-4D18-806B-E207FA0372F9}" type="presOf" srcId="{DE7940EF-CB6A-46DD-807B-75FA6804A932}" destId="{42294BA5-AC67-475C-8642-275CE8C13D4C}" srcOrd="1" destOrd="0" presId="urn:microsoft.com/office/officeart/2005/8/layout/vProcess5"/>
    <dgm:cxn modelId="{E4C46BA9-4203-44B5-B82C-6AA44AC48387}" type="presOf" srcId="{B38D246C-2CBD-4821-B932-8BF5AE337D96}" destId="{8A0CFF68-4EB1-4B9F-90D2-F8DF8DAFB747}" srcOrd="0" destOrd="0" presId="urn:microsoft.com/office/officeart/2005/8/layout/vProcess5"/>
    <dgm:cxn modelId="{69E5E7AB-C48A-4458-8C55-BDD1954E4689}" type="presOf" srcId="{FDDD61D4-FCD8-4F3D-B652-D14912B63CFC}" destId="{2E49ECD3-0DD2-4A24-BC21-CB471C937894}" srcOrd="1" destOrd="0" presId="urn:microsoft.com/office/officeart/2005/8/layout/vProcess5"/>
    <dgm:cxn modelId="{52DBC8CD-0FF0-4D36-8CA8-604B4FBE4CBD}" srcId="{B38D246C-2CBD-4821-B932-8BF5AE337D96}" destId="{FDDD61D4-FCD8-4F3D-B652-D14912B63CFC}" srcOrd="2" destOrd="0" parTransId="{78AE7AEC-6937-4BAD-A661-8B5A345B2B59}" sibTransId="{AF74FD0F-62A6-41D7-AFC3-51C6E352891D}"/>
    <dgm:cxn modelId="{AC570FDD-393B-4DB8-9132-1551BD632957}" type="presOf" srcId="{6E388104-35B7-4A0B-B22D-4D3D9458D6A1}" destId="{9590AD47-6570-4801-9B0F-443E36047822}" srcOrd="0" destOrd="0" presId="urn:microsoft.com/office/officeart/2005/8/layout/vProcess5"/>
    <dgm:cxn modelId="{B5598DE0-8C28-4763-A842-1AF551100E07}" type="presOf" srcId="{702E589D-B76C-49D0-A4C5-B15BB37D2C07}" destId="{6F5886B8-9899-49CD-8DC4-4E697165F4AC}" srcOrd="1" destOrd="0" presId="urn:microsoft.com/office/officeart/2005/8/layout/vProcess5"/>
    <dgm:cxn modelId="{E03334ED-FEB6-4A1A-BB63-E238FC494024}" type="presOf" srcId="{FDDD61D4-FCD8-4F3D-B652-D14912B63CFC}" destId="{A07C6AB8-5F81-45B7-A978-D8B166949FA8}" srcOrd="0" destOrd="0" presId="urn:microsoft.com/office/officeart/2005/8/layout/vProcess5"/>
    <dgm:cxn modelId="{2CF939EF-27D9-4D1E-A775-88ADADB71A79}" type="presOf" srcId="{702E589D-B76C-49D0-A4C5-B15BB37D2C07}" destId="{475203E5-7CBA-4C13-8B9A-99B578E9B422}" srcOrd="0" destOrd="0" presId="urn:microsoft.com/office/officeart/2005/8/layout/vProcess5"/>
    <dgm:cxn modelId="{C3BACCF2-4ABA-4054-995E-7B49AD65CBEB}" type="presParOf" srcId="{8A0CFF68-4EB1-4B9F-90D2-F8DF8DAFB747}" destId="{173A3BD1-67F7-4005-BF9E-DD30C6154268}" srcOrd="0" destOrd="0" presId="urn:microsoft.com/office/officeart/2005/8/layout/vProcess5"/>
    <dgm:cxn modelId="{762D3723-F027-451C-8829-2D380DD5C173}" type="presParOf" srcId="{8A0CFF68-4EB1-4B9F-90D2-F8DF8DAFB747}" destId="{8B6AB3CB-5F1E-43AF-90AD-8E12016C4C66}" srcOrd="1" destOrd="0" presId="urn:microsoft.com/office/officeart/2005/8/layout/vProcess5"/>
    <dgm:cxn modelId="{8EAEEF36-210A-4D87-83DB-0C61A757C8EF}" type="presParOf" srcId="{8A0CFF68-4EB1-4B9F-90D2-F8DF8DAFB747}" destId="{CDEBB2D2-7A1D-4DC1-A2C5-8591F1CB970C}" srcOrd="2" destOrd="0" presId="urn:microsoft.com/office/officeart/2005/8/layout/vProcess5"/>
    <dgm:cxn modelId="{2F51EE14-DD0A-4EE7-B462-FC5A54D818E1}" type="presParOf" srcId="{8A0CFF68-4EB1-4B9F-90D2-F8DF8DAFB747}" destId="{A07C6AB8-5F81-45B7-A978-D8B166949FA8}" srcOrd="3" destOrd="0" presId="urn:microsoft.com/office/officeart/2005/8/layout/vProcess5"/>
    <dgm:cxn modelId="{93772EDC-4BEC-479D-863D-94FF648FBF4E}" type="presParOf" srcId="{8A0CFF68-4EB1-4B9F-90D2-F8DF8DAFB747}" destId="{80D058AC-1B18-41DA-A675-9EF014485062}" srcOrd="4" destOrd="0" presId="urn:microsoft.com/office/officeart/2005/8/layout/vProcess5"/>
    <dgm:cxn modelId="{987097E4-2678-416B-A1AC-595816FDB22E}" type="presParOf" srcId="{8A0CFF68-4EB1-4B9F-90D2-F8DF8DAFB747}" destId="{475203E5-7CBA-4C13-8B9A-99B578E9B422}" srcOrd="5" destOrd="0" presId="urn:microsoft.com/office/officeart/2005/8/layout/vProcess5"/>
    <dgm:cxn modelId="{2506947E-FCC0-46AD-98B1-75EE5C170AC7}" type="presParOf" srcId="{8A0CFF68-4EB1-4B9F-90D2-F8DF8DAFB747}" destId="{9590AD47-6570-4801-9B0F-443E36047822}" srcOrd="6" destOrd="0" presId="urn:microsoft.com/office/officeart/2005/8/layout/vProcess5"/>
    <dgm:cxn modelId="{DD821634-49AF-42A8-949B-3D03EA0CD338}" type="presParOf" srcId="{8A0CFF68-4EB1-4B9F-90D2-F8DF8DAFB747}" destId="{C5D9CA1C-BD84-4147-9D10-3DF450407707}" srcOrd="7" destOrd="0" presId="urn:microsoft.com/office/officeart/2005/8/layout/vProcess5"/>
    <dgm:cxn modelId="{2564992E-D3E8-495E-8F52-78C38DB0F8CE}" type="presParOf" srcId="{8A0CFF68-4EB1-4B9F-90D2-F8DF8DAFB747}" destId="{74E93272-E250-44D6-AB48-28DDBB9DD702}" srcOrd="8" destOrd="0" presId="urn:microsoft.com/office/officeart/2005/8/layout/vProcess5"/>
    <dgm:cxn modelId="{3FE506A5-1D9B-4790-B160-55F41E458750}" type="presParOf" srcId="{8A0CFF68-4EB1-4B9F-90D2-F8DF8DAFB747}" destId="{C399C759-4ABA-4C19-B11A-82D7B47F36E5}" srcOrd="9" destOrd="0" presId="urn:microsoft.com/office/officeart/2005/8/layout/vProcess5"/>
    <dgm:cxn modelId="{9D70F717-F3B4-4D9A-AEAA-327542215DE8}" type="presParOf" srcId="{8A0CFF68-4EB1-4B9F-90D2-F8DF8DAFB747}" destId="{A9C96AE8-BCC5-4535-8C22-87B49F546571}" srcOrd="10" destOrd="0" presId="urn:microsoft.com/office/officeart/2005/8/layout/vProcess5"/>
    <dgm:cxn modelId="{3CBE2A8E-F96D-40C7-92EF-CC9BB5B1958A}" type="presParOf" srcId="{8A0CFF68-4EB1-4B9F-90D2-F8DF8DAFB747}" destId="{0A1C1F86-0486-4F2B-A864-B15F99120C7D}" srcOrd="11" destOrd="0" presId="urn:microsoft.com/office/officeart/2005/8/layout/vProcess5"/>
    <dgm:cxn modelId="{4E161EEB-EF4A-41B4-A9FC-5915BFD03DCD}" type="presParOf" srcId="{8A0CFF68-4EB1-4B9F-90D2-F8DF8DAFB747}" destId="{2E49ECD3-0DD2-4A24-BC21-CB471C937894}" srcOrd="12" destOrd="0" presId="urn:microsoft.com/office/officeart/2005/8/layout/vProcess5"/>
    <dgm:cxn modelId="{FD64DD11-82AF-49F7-859A-B9AD4AC60613}" type="presParOf" srcId="{8A0CFF68-4EB1-4B9F-90D2-F8DF8DAFB747}" destId="{42294BA5-AC67-475C-8642-275CE8C13D4C}" srcOrd="13" destOrd="0" presId="urn:microsoft.com/office/officeart/2005/8/layout/vProcess5"/>
    <dgm:cxn modelId="{B4381C10-7DA5-449F-8CF1-C29B934E972D}" type="presParOf" srcId="{8A0CFF68-4EB1-4B9F-90D2-F8DF8DAFB747}" destId="{6F5886B8-9899-49CD-8DC4-4E697165F4A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829AE-2368-43A8-9751-1401F7FA08AD}">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9D288-2AF2-4242-B3D1-21E8C57A59D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MY" sz="5100" kern="1200"/>
            <a:t>Girl that married at age 15</a:t>
          </a:r>
          <a:endParaRPr lang="en-US" sz="5100" kern="1200"/>
        </a:p>
      </dsp:txBody>
      <dsp:txXfrm>
        <a:off x="678914" y="525899"/>
        <a:ext cx="4067491" cy="2525499"/>
      </dsp:txXfrm>
    </dsp:sp>
    <dsp:sp modelId="{6D2DC423-7853-4AFF-A2CF-928ADEE0F419}">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4B4B0-DCEC-4190-BCF0-E39CAC6E05EB}">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MY" sz="5100" kern="1200"/>
            <a:t>Girl that married at age 18</a:t>
          </a:r>
          <a:endParaRPr lang="en-US" sz="5100" kern="1200"/>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FBBB-F186-41AE-AFCF-B5DCF3BE2386}">
      <dsp:nvSpPr>
        <dsp:cNvPr id="0" name=""/>
        <dsp:cNvSpPr/>
      </dsp:nvSpPr>
      <dsp:spPr>
        <a:xfrm>
          <a:off x="0" y="919797"/>
          <a:ext cx="6492875"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MY" sz="2500" kern="1200" dirty="0"/>
            <a:t>HYPOTHESIS TESTING FOR TWO PROPORTIONS</a:t>
          </a:r>
          <a:endParaRPr lang="en-US" sz="2500" kern="1200" dirty="0"/>
        </a:p>
      </dsp:txBody>
      <dsp:txXfrm>
        <a:off x="29271" y="949068"/>
        <a:ext cx="6434333" cy="541083"/>
      </dsp:txXfrm>
    </dsp:sp>
    <dsp:sp modelId="{50185918-5488-423A-B6A3-15784E6BF788}">
      <dsp:nvSpPr>
        <dsp:cNvPr id="0" name=""/>
        <dsp:cNvSpPr/>
      </dsp:nvSpPr>
      <dsp:spPr>
        <a:xfrm>
          <a:off x="0" y="1581262"/>
          <a:ext cx="6492875" cy="599625"/>
        </a:xfrm>
        <a:prstGeom prst="roundRect">
          <a:avLst/>
        </a:prstGeom>
        <a:solidFill>
          <a:schemeClr val="accent5">
            <a:hueOff val="-2483469"/>
            <a:satOff val="9953"/>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MY" sz="2500" kern="1200" dirty="0"/>
            <a:t>CORRELATION</a:t>
          </a:r>
          <a:endParaRPr lang="en-US" sz="2500" kern="1200" dirty="0"/>
        </a:p>
      </dsp:txBody>
      <dsp:txXfrm>
        <a:off x="29271" y="1610533"/>
        <a:ext cx="6434333" cy="541083"/>
      </dsp:txXfrm>
    </dsp:sp>
    <dsp:sp modelId="{54D20BC3-F0BB-4318-8FF2-D82C54B973C2}">
      <dsp:nvSpPr>
        <dsp:cNvPr id="0" name=""/>
        <dsp:cNvSpPr/>
      </dsp:nvSpPr>
      <dsp:spPr>
        <a:xfrm>
          <a:off x="0" y="2252887"/>
          <a:ext cx="6492875" cy="599625"/>
        </a:xfrm>
        <a:prstGeom prst="roundRect">
          <a:avLst/>
        </a:prstGeom>
        <a:solidFill>
          <a:schemeClr val="accent5">
            <a:hueOff val="-4966938"/>
            <a:satOff val="19906"/>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MY" sz="2500" kern="1200" dirty="0"/>
            <a:t>REGRESSION</a:t>
          </a:r>
          <a:endParaRPr lang="en-US" sz="2500" kern="1200" dirty="0"/>
        </a:p>
      </dsp:txBody>
      <dsp:txXfrm>
        <a:off x="29271" y="2282158"/>
        <a:ext cx="6434333" cy="541083"/>
      </dsp:txXfrm>
    </dsp:sp>
    <dsp:sp modelId="{C61EA40E-B4E0-4CBF-BBF5-8C8F5C3E0903}">
      <dsp:nvSpPr>
        <dsp:cNvPr id="0" name=""/>
        <dsp:cNvSpPr/>
      </dsp:nvSpPr>
      <dsp:spPr>
        <a:xfrm>
          <a:off x="0" y="2924512"/>
          <a:ext cx="6492875" cy="599625"/>
        </a:xfrm>
        <a:prstGeom prst="roundRect">
          <a:avLst/>
        </a:prstGeom>
        <a:solidFill>
          <a:schemeClr val="accent5">
            <a:hueOff val="-7450407"/>
            <a:satOff val="29858"/>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GOODNESS OF FIT TEST</a:t>
          </a:r>
        </a:p>
      </dsp:txBody>
      <dsp:txXfrm>
        <a:off x="29271" y="2953783"/>
        <a:ext cx="6434333" cy="541083"/>
      </dsp:txXfrm>
    </dsp:sp>
    <dsp:sp modelId="{35021C76-C64F-4CFD-962C-CA4F6652ACD9}">
      <dsp:nvSpPr>
        <dsp:cNvPr id="0" name=""/>
        <dsp:cNvSpPr/>
      </dsp:nvSpPr>
      <dsp:spPr>
        <a:xfrm>
          <a:off x="0" y="3596137"/>
          <a:ext cx="6492875" cy="599625"/>
        </a:xfrm>
        <a:prstGeom prst="roundRect">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CHI SQUARE TEST OF INDEPENDENCE</a:t>
          </a:r>
        </a:p>
      </dsp:txBody>
      <dsp:txXfrm>
        <a:off x="29271" y="3625408"/>
        <a:ext cx="6434333"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AB3CB-5F1E-43AF-90AD-8E12016C4C66}">
      <dsp:nvSpPr>
        <dsp:cNvPr id="0" name=""/>
        <dsp:cNvSpPr/>
      </dsp:nvSpPr>
      <dsp:spPr>
        <a:xfrm>
          <a:off x="0" y="0"/>
          <a:ext cx="8097012" cy="7345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kern="1200" dirty="0"/>
            <a:t>So, the above result is showing that the estimate of the regression intercept </a:t>
          </a:r>
          <a:r>
            <a:rPr lang="en-US" sz="1800" kern="1200" dirty="0"/>
            <a:t>b0 = 16.934, so it means married by the age of 15 increased by 16.934%.</a:t>
          </a:r>
        </a:p>
      </dsp:txBody>
      <dsp:txXfrm>
        <a:off x="21515" y="21515"/>
        <a:ext cx="7218402" cy="691545"/>
      </dsp:txXfrm>
    </dsp:sp>
    <dsp:sp modelId="{CDEBB2D2-7A1D-4DC1-A2C5-8591F1CB970C}">
      <dsp:nvSpPr>
        <dsp:cNvPr id="0" name=""/>
        <dsp:cNvSpPr/>
      </dsp:nvSpPr>
      <dsp:spPr>
        <a:xfrm>
          <a:off x="604647" y="836599"/>
          <a:ext cx="8097012" cy="7345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kern="1200" dirty="0"/>
            <a:t>The result also showing the estimate of regression slope b1 = 1.549, it means the. Married by the age of 18 increased by 1.549%.</a:t>
          </a:r>
          <a:endParaRPr lang="en-US" sz="1800" kern="1200" dirty="0"/>
        </a:p>
      </dsp:txBody>
      <dsp:txXfrm>
        <a:off x="626162" y="858114"/>
        <a:ext cx="6971861" cy="691545"/>
      </dsp:txXfrm>
    </dsp:sp>
    <dsp:sp modelId="{A07C6AB8-5F81-45B7-A978-D8B166949FA8}">
      <dsp:nvSpPr>
        <dsp:cNvPr id="0" name=""/>
        <dsp:cNvSpPr/>
      </dsp:nvSpPr>
      <dsp:spPr>
        <a:xfrm>
          <a:off x="1209293" y="1673199"/>
          <a:ext cx="8097012" cy="7345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kern="1200"/>
            <a:t>SST = 386.8333</a:t>
          </a:r>
          <a:endParaRPr lang="en-US" sz="1800" kern="1200"/>
        </a:p>
      </dsp:txBody>
      <dsp:txXfrm>
        <a:off x="1230808" y="1694714"/>
        <a:ext cx="6971861" cy="691545"/>
      </dsp:txXfrm>
    </dsp:sp>
    <dsp:sp modelId="{80D058AC-1B18-41DA-A675-9EF014485062}">
      <dsp:nvSpPr>
        <dsp:cNvPr id="0" name=""/>
        <dsp:cNvSpPr/>
      </dsp:nvSpPr>
      <dsp:spPr>
        <a:xfrm>
          <a:off x="1813940" y="2509799"/>
          <a:ext cx="8097012" cy="7345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kern="1200"/>
            <a:t>SSE = 48.86864</a:t>
          </a:r>
          <a:endParaRPr lang="en-US" sz="1800" kern="1200"/>
        </a:p>
      </dsp:txBody>
      <dsp:txXfrm>
        <a:off x="1835455" y="2531314"/>
        <a:ext cx="6971861" cy="691545"/>
      </dsp:txXfrm>
    </dsp:sp>
    <dsp:sp modelId="{475203E5-7CBA-4C13-8B9A-99B578E9B422}">
      <dsp:nvSpPr>
        <dsp:cNvPr id="0" name=""/>
        <dsp:cNvSpPr/>
      </dsp:nvSpPr>
      <dsp:spPr>
        <a:xfrm>
          <a:off x="2418587" y="3346398"/>
          <a:ext cx="8097012" cy="7345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kern="1200"/>
            <a:t>SSR = 337.9647</a:t>
          </a:r>
          <a:endParaRPr lang="en-US" sz="1800" kern="1200"/>
        </a:p>
      </dsp:txBody>
      <dsp:txXfrm>
        <a:off x="2440102" y="3367913"/>
        <a:ext cx="6971861" cy="691545"/>
      </dsp:txXfrm>
    </dsp:sp>
    <dsp:sp modelId="{9590AD47-6570-4801-9B0F-443E36047822}">
      <dsp:nvSpPr>
        <dsp:cNvPr id="0" name=""/>
        <dsp:cNvSpPr/>
      </dsp:nvSpPr>
      <dsp:spPr>
        <a:xfrm>
          <a:off x="7619538" y="536648"/>
          <a:ext cx="477473" cy="477473"/>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726969" y="536648"/>
        <a:ext cx="262611" cy="359298"/>
      </dsp:txXfrm>
    </dsp:sp>
    <dsp:sp modelId="{C5D9CA1C-BD84-4147-9D10-3DF450407707}">
      <dsp:nvSpPr>
        <dsp:cNvPr id="0" name=""/>
        <dsp:cNvSpPr/>
      </dsp:nvSpPr>
      <dsp:spPr>
        <a:xfrm>
          <a:off x="8224185" y="1373247"/>
          <a:ext cx="477473" cy="477473"/>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31616" y="1373247"/>
        <a:ext cx="262611" cy="359298"/>
      </dsp:txXfrm>
    </dsp:sp>
    <dsp:sp modelId="{74E93272-E250-44D6-AB48-28DDBB9DD702}">
      <dsp:nvSpPr>
        <dsp:cNvPr id="0" name=""/>
        <dsp:cNvSpPr/>
      </dsp:nvSpPr>
      <dsp:spPr>
        <a:xfrm>
          <a:off x="8828832" y="2197604"/>
          <a:ext cx="477473" cy="477473"/>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936263" y="2197604"/>
        <a:ext cx="262611" cy="359298"/>
      </dsp:txXfrm>
    </dsp:sp>
    <dsp:sp modelId="{C399C759-4ABA-4C19-B11A-82D7B47F36E5}">
      <dsp:nvSpPr>
        <dsp:cNvPr id="0" name=""/>
        <dsp:cNvSpPr/>
      </dsp:nvSpPr>
      <dsp:spPr>
        <a:xfrm>
          <a:off x="9433479" y="3042366"/>
          <a:ext cx="477473" cy="477473"/>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540910" y="3042366"/>
        <a:ext cx="262611" cy="3592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6E8E-DFD3-496F-BF1E-2253C68C9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CD98B03F-4A58-478F-82DD-216324897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6666515A-1321-4B04-89FA-C36515E6F632}"/>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DC247503-9C3B-4C63-93D5-DCB70A72961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3C33EF0-8D53-4B8F-99AC-D90FFEF7F3C4}"/>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76416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DE98-DD2B-43F2-8A62-98AAEC385F6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97A1AFF-1DB7-4A81-9705-9D8DA28C1F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F87E1A5-32FF-4B84-A991-E55D2EF8C6A8}"/>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F887C44D-3A06-47CD-8C2F-51FA2FAF8C5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2E76A21-E899-407F-89C9-2DDE5263E9D0}"/>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08160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079DFA-E7B1-4A63-B785-B5B53E5B1A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BDA2595-E883-4711-926E-EFDB6A5546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89886AD-4382-4761-9738-7FF8876C0AB7}"/>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59A01B01-477D-4D7A-95CB-24FA966F663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3A3DE78-63EC-4751-A3A4-0C4212FFE250}"/>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20198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F5C5-3801-44D5-BE26-8F1521E0BB5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C736E94B-DF4D-484A-8C33-C83E4ABBBB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CDD3458B-AD66-4146-8BE2-5DE6A7A14C23}"/>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E0499963-92C3-4FF7-9003-8C0A480D2A3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350B340-0D33-480D-A6E2-F01794458386}"/>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19726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E871-7500-4EDC-A602-637B06BD7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32322D55-9F0F-4CE6-A898-376FAF84F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F84E10-D450-43C5-928B-B372354CFB20}"/>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7E14118B-188D-47C0-BFCB-888A00D508F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0A7C634-5561-4A70-B94F-96E648540758}"/>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25602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4E5-973E-4CFA-8F1D-CE98E552E4D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E563F81-C931-4142-8137-DFF8AC7BE6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85FA0E3C-0610-46B1-93D9-D316FDC3E3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95EC67B5-8CD7-401A-9D8B-5D4FAE4B9AF2}"/>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6" name="Footer Placeholder 5">
            <a:extLst>
              <a:ext uri="{FF2B5EF4-FFF2-40B4-BE49-F238E27FC236}">
                <a16:creationId xmlns:a16="http://schemas.microsoft.com/office/drawing/2014/main" id="{5E1CB896-0778-42E2-AF9F-9BE97DB3CC4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3517BD9-3ED4-49F8-86F8-56D0830EDEAD}"/>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69005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FBB7-680D-4E00-953E-DD35033C6CDF}"/>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BA5A49E-E059-4055-9A38-5B01D1F88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D8B56-E975-4A30-8761-90C7CC23CD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F81679E2-BE42-495C-8C22-69EB1E32F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0B2F6F-FB9A-4324-BC29-B7F8852674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4DDF3CEB-016B-40B2-8C81-81E2B2970906}"/>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8" name="Footer Placeholder 7">
            <a:extLst>
              <a:ext uri="{FF2B5EF4-FFF2-40B4-BE49-F238E27FC236}">
                <a16:creationId xmlns:a16="http://schemas.microsoft.com/office/drawing/2014/main" id="{38A81D3F-EC00-45FB-8ADA-E33AFA467235}"/>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7F407D33-F6AD-464D-940E-CC29BC8A381D}"/>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58762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CA2A-EB07-480D-BE88-6AF9FA76576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98224624-64BF-490B-A5DB-B9BF777AAA6A}"/>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4" name="Footer Placeholder 3">
            <a:extLst>
              <a:ext uri="{FF2B5EF4-FFF2-40B4-BE49-F238E27FC236}">
                <a16:creationId xmlns:a16="http://schemas.microsoft.com/office/drawing/2014/main" id="{40A3F4BF-2C4E-4116-9A70-40CD4E541A94}"/>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48E1D843-6902-4123-8E1B-331A84354ECA}"/>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149672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5A0C6-A8E2-40CF-9F5F-EF4BFD3BA6FC}"/>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3" name="Footer Placeholder 2">
            <a:extLst>
              <a:ext uri="{FF2B5EF4-FFF2-40B4-BE49-F238E27FC236}">
                <a16:creationId xmlns:a16="http://schemas.microsoft.com/office/drawing/2014/main" id="{657F83D5-7345-4D99-8102-06B0DE36E52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8C685F56-E8E2-4F2E-ABBC-BACB1BF01C0A}"/>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7816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DCAE-658B-4BFB-BE0B-231DDF57F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2ED8532F-4F1E-44F9-9B77-5F5D7FFFB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37F5D906-BB3F-48CF-9ED8-96EDC55E0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7DC39C-16A7-4D3A-821F-BF491AC0A238}"/>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6" name="Footer Placeholder 5">
            <a:extLst>
              <a:ext uri="{FF2B5EF4-FFF2-40B4-BE49-F238E27FC236}">
                <a16:creationId xmlns:a16="http://schemas.microsoft.com/office/drawing/2014/main" id="{93DDB489-2DC4-4113-8DFE-FD2A2D1FD99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F6F81C5-4F2E-4074-A86B-6FB7ECF40CFE}"/>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206592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BA65-ECBD-48A4-A8F0-EF9C9F159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D7E697B-E6D7-498A-8842-597E427B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EB513AB-1CE3-49A8-BCE6-BC4660426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894930-A027-4D23-82C2-70629E007ABE}"/>
              </a:ext>
            </a:extLst>
          </p:cNvPr>
          <p:cNvSpPr>
            <a:spLocks noGrp="1"/>
          </p:cNvSpPr>
          <p:nvPr>
            <p:ph type="dt" sz="half" idx="10"/>
          </p:nvPr>
        </p:nvSpPr>
        <p:spPr/>
        <p:txBody>
          <a:bodyPr/>
          <a:lstStyle/>
          <a:p>
            <a:fld id="{9493C714-C3C2-42A5-95AC-8FA520ED4017}" type="datetimeFigureOut">
              <a:rPr lang="en-MY" smtClean="0"/>
              <a:t>7/5/2019</a:t>
            </a:fld>
            <a:endParaRPr lang="en-MY"/>
          </a:p>
        </p:txBody>
      </p:sp>
      <p:sp>
        <p:nvSpPr>
          <p:cNvPr id="6" name="Footer Placeholder 5">
            <a:extLst>
              <a:ext uri="{FF2B5EF4-FFF2-40B4-BE49-F238E27FC236}">
                <a16:creationId xmlns:a16="http://schemas.microsoft.com/office/drawing/2014/main" id="{9A78E3C0-733B-476E-818A-33DE638AD2E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1E3AEAA-41A5-45A8-83EE-76D69E863959}"/>
              </a:ext>
            </a:extLst>
          </p:cNvPr>
          <p:cNvSpPr>
            <a:spLocks noGrp="1"/>
          </p:cNvSpPr>
          <p:nvPr>
            <p:ph type="sldNum" sz="quarter" idx="12"/>
          </p:nvPr>
        </p:nvSpPr>
        <p:spPr/>
        <p:txBody>
          <a:bodyPr/>
          <a:lstStyle/>
          <a:p>
            <a:fld id="{ACF2B8F3-F10B-4BDE-8A38-7DBFCF0D9153}" type="slidenum">
              <a:rPr lang="en-MY" smtClean="0"/>
              <a:t>‹#›</a:t>
            </a:fld>
            <a:endParaRPr lang="en-MY"/>
          </a:p>
        </p:txBody>
      </p:sp>
    </p:spTree>
    <p:extLst>
      <p:ext uri="{BB962C8B-B14F-4D97-AF65-F5344CB8AC3E}">
        <p14:creationId xmlns:p14="http://schemas.microsoft.com/office/powerpoint/2010/main" val="385461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38385-E82C-4CDC-82A3-E550FB635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638EDE0-D5F0-4B51-B4AA-1B582FA96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DB9BE59-B351-4840-8E52-0669DCC37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C714-C3C2-42A5-95AC-8FA520ED4017}" type="datetimeFigureOut">
              <a:rPr lang="en-MY" smtClean="0"/>
              <a:t>7/5/2019</a:t>
            </a:fld>
            <a:endParaRPr lang="en-MY"/>
          </a:p>
        </p:txBody>
      </p:sp>
      <p:sp>
        <p:nvSpPr>
          <p:cNvPr id="5" name="Footer Placeholder 4">
            <a:extLst>
              <a:ext uri="{FF2B5EF4-FFF2-40B4-BE49-F238E27FC236}">
                <a16:creationId xmlns:a16="http://schemas.microsoft.com/office/drawing/2014/main" id="{07EF27EE-963F-4258-9644-725F1DEC5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2B114430-C9A9-4645-B772-C62EFDC21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2B8F3-F10B-4BDE-8A38-7DBFCF0D9153}" type="slidenum">
              <a:rPr lang="en-MY" smtClean="0"/>
              <a:t>‹#›</a:t>
            </a:fld>
            <a:endParaRPr lang="en-MY"/>
          </a:p>
        </p:txBody>
      </p:sp>
    </p:spTree>
    <p:extLst>
      <p:ext uri="{BB962C8B-B14F-4D97-AF65-F5344CB8AC3E}">
        <p14:creationId xmlns:p14="http://schemas.microsoft.com/office/powerpoint/2010/main" val="101266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ata.unicef.org/topic/child-protection/child-marria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2A03A-DC33-453C-8485-37BD64BAE3B8}"/>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3600" kern="1200" dirty="0">
                <a:solidFill>
                  <a:schemeClr val="accent1"/>
                </a:solidFill>
                <a:latin typeface="+mj-lt"/>
                <a:ea typeface="+mj-ea"/>
                <a:cs typeface="+mj-cs"/>
              </a:rPr>
              <a:t>PSDA2143</a:t>
            </a:r>
            <a:br>
              <a:rPr lang="en-US" sz="3600" kern="1200" dirty="0">
                <a:solidFill>
                  <a:schemeClr val="accent1"/>
                </a:solidFill>
                <a:latin typeface="+mj-lt"/>
                <a:ea typeface="+mj-ea"/>
                <a:cs typeface="+mj-cs"/>
              </a:rPr>
            </a:br>
            <a:br>
              <a:rPr lang="en-US" sz="4400" kern="1200" dirty="0">
                <a:solidFill>
                  <a:schemeClr val="accent1"/>
                </a:solidFill>
                <a:latin typeface="+mj-lt"/>
                <a:ea typeface="+mj-ea"/>
                <a:cs typeface="+mj-cs"/>
              </a:rPr>
            </a:br>
            <a:r>
              <a:rPr lang="en-US" sz="4400" kern="1200" dirty="0">
                <a:solidFill>
                  <a:schemeClr val="accent1"/>
                </a:solidFill>
                <a:latin typeface="+mj-lt"/>
                <a:ea typeface="+mj-ea"/>
                <a:cs typeface="+mj-cs"/>
              </a:rPr>
              <a:t>PROJECT 2</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C34CD236-6A0E-45F7-9F9A-79150DDDD719}"/>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endParaRPr lang="en-US" dirty="0"/>
          </a:p>
          <a:p>
            <a:pPr algn="l"/>
            <a:r>
              <a:rPr lang="en-US" sz="4400" dirty="0"/>
              <a:t>CHILD MARRIAGE</a:t>
            </a:r>
          </a:p>
          <a:p>
            <a:pPr algn="l"/>
            <a:endParaRPr lang="en-US" dirty="0">
              <a:solidFill>
                <a:srgbClr val="00B0F0"/>
              </a:solidFill>
            </a:endParaRPr>
          </a:p>
          <a:p>
            <a:pPr indent="-228600" algn="l">
              <a:buFont typeface="Arial" panose="020B0604020202020204" pitchFamily="34" charset="0"/>
              <a:buChar char="•"/>
            </a:pPr>
            <a:r>
              <a:rPr lang="en-US" dirty="0"/>
              <a:t>By</a:t>
            </a:r>
          </a:p>
          <a:p>
            <a:pPr algn="l"/>
            <a:r>
              <a:rPr lang="en-US" dirty="0"/>
              <a:t>	IDZNI, BAD, KIR, QIB</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50237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6073" y="466578"/>
            <a:ext cx="11139854" cy="930447"/>
          </a:xfrm>
        </p:spPr>
        <p:txBody>
          <a:bodyPr>
            <a:normAutofit/>
          </a:bodyPr>
          <a:lstStyle/>
          <a:p>
            <a:r>
              <a:rPr lang="en-MY" sz="5400">
                <a:solidFill>
                  <a:srgbClr val="FFFFFF"/>
                </a:solidFill>
              </a:rPr>
              <a:t>Correlation</a:t>
            </a:r>
          </a:p>
        </p:txBody>
      </p:sp>
      <p:sp>
        <p:nvSpPr>
          <p:cNvPr id="3" name="Subtitle 2"/>
          <p:cNvSpPr>
            <a:spLocks noGrp="1"/>
          </p:cNvSpPr>
          <p:nvPr>
            <p:ph type="subTitle" idx="1"/>
          </p:nvPr>
        </p:nvSpPr>
        <p:spPr>
          <a:xfrm>
            <a:off x="1524000" y="1525638"/>
            <a:ext cx="9144000" cy="420001"/>
          </a:xfrm>
        </p:spPr>
        <p:txBody>
          <a:bodyPr>
            <a:normAutofit/>
          </a:bodyPr>
          <a:lstStyle/>
          <a:p>
            <a:r>
              <a:rPr lang="en-US" sz="2000">
                <a:solidFill>
                  <a:srgbClr val="E7E6E6"/>
                </a:solidFill>
              </a:rPr>
              <a:t>Pearson's product-moment correlation coefficient</a:t>
            </a:r>
          </a:p>
          <a:p>
            <a:endParaRPr lang="en-MY" sz="2000">
              <a:solidFill>
                <a:srgbClr val="E7E6E6"/>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925989458"/>
              </p:ext>
            </p:extLst>
          </p:nvPr>
        </p:nvGraphicFramePr>
        <p:xfrm>
          <a:off x="751530" y="2509911"/>
          <a:ext cx="10633843" cy="3997640"/>
        </p:xfrm>
        <a:graphic>
          <a:graphicData uri="http://schemas.openxmlformats.org/drawingml/2006/table">
            <a:tbl>
              <a:tblPr firstRow="1" firstCol="1" bandRow="1">
                <a:tableStyleId>{5C22544A-7EE6-4342-B048-85BDC9FD1C3A}</a:tableStyleId>
              </a:tblPr>
              <a:tblGrid>
                <a:gridCol w="2815534">
                  <a:extLst>
                    <a:ext uri="{9D8B030D-6E8A-4147-A177-3AD203B41FA5}">
                      <a16:colId xmlns:a16="http://schemas.microsoft.com/office/drawing/2014/main" val="20000"/>
                    </a:ext>
                  </a:extLst>
                </a:gridCol>
                <a:gridCol w="2969321">
                  <a:extLst>
                    <a:ext uri="{9D8B030D-6E8A-4147-A177-3AD203B41FA5}">
                      <a16:colId xmlns:a16="http://schemas.microsoft.com/office/drawing/2014/main" val="20001"/>
                    </a:ext>
                  </a:extLst>
                </a:gridCol>
                <a:gridCol w="2991820">
                  <a:extLst>
                    <a:ext uri="{9D8B030D-6E8A-4147-A177-3AD203B41FA5}">
                      <a16:colId xmlns:a16="http://schemas.microsoft.com/office/drawing/2014/main" val="20002"/>
                    </a:ext>
                  </a:extLst>
                </a:gridCol>
                <a:gridCol w="1857168">
                  <a:extLst>
                    <a:ext uri="{9D8B030D-6E8A-4147-A177-3AD203B41FA5}">
                      <a16:colId xmlns:a16="http://schemas.microsoft.com/office/drawing/2014/main" val="20003"/>
                    </a:ext>
                  </a:extLst>
                </a:gridCol>
              </a:tblGrid>
              <a:tr h="793489">
                <a:tc>
                  <a:txBody>
                    <a:bodyPr/>
                    <a:lstStyle/>
                    <a:p>
                      <a:pPr algn="just">
                        <a:lnSpc>
                          <a:spcPct val="150000"/>
                        </a:lnSpc>
                        <a:spcAft>
                          <a:spcPts val="0"/>
                        </a:spcAft>
                      </a:pPr>
                      <a:r>
                        <a:rPr lang="en-US" sz="1700">
                          <a:effectLst/>
                        </a:rPr>
                        <a:t> </a:t>
                      </a:r>
                      <a:endParaRPr lang="en-MY" sz="1400">
                        <a:effectLst/>
                        <a:latin typeface="Calibri"/>
                        <a:ea typeface="Times New Roman"/>
                        <a:cs typeface="Times New Roman"/>
                      </a:endParaRPr>
                    </a:p>
                  </a:txBody>
                  <a:tcPr marL="97928" marR="97928" marT="0" marB="0"/>
                </a:tc>
                <a:tc>
                  <a:txBody>
                    <a:bodyPr/>
                    <a:lstStyle/>
                    <a:p>
                      <a:pPr algn="just">
                        <a:lnSpc>
                          <a:spcPct val="150000"/>
                        </a:lnSpc>
                        <a:spcAft>
                          <a:spcPts val="0"/>
                        </a:spcAft>
                      </a:pPr>
                      <a:r>
                        <a:rPr lang="en-US" sz="1700">
                          <a:effectLst/>
                        </a:rPr>
                        <a:t> </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Child marriage (%) (2010 – 2016)</a:t>
                      </a:r>
                      <a:endParaRPr lang="en-MY" sz="1400">
                        <a:effectLst/>
                        <a:latin typeface="Calibri"/>
                        <a:ea typeface="Times New Roman"/>
                        <a:cs typeface="Times New Roman"/>
                      </a:endParaRPr>
                    </a:p>
                  </a:txBody>
                  <a:tcPr marL="97928" marR="97928" marT="0" marB="0"/>
                </a:tc>
                <a:tc>
                  <a:txBody>
                    <a:bodyPr/>
                    <a:lstStyle/>
                    <a:p>
                      <a:pPr algn="just">
                        <a:lnSpc>
                          <a:spcPct val="150000"/>
                        </a:lnSpc>
                        <a:spcAft>
                          <a:spcPts val="0"/>
                        </a:spcAft>
                      </a:pPr>
                      <a:r>
                        <a:rPr lang="en-US" sz="1700">
                          <a:effectLst/>
                        </a:rPr>
                        <a:t> </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0"/>
                  </a:ext>
                </a:extLst>
              </a:tr>
              <a:tr h="793489">
                <a:tc>
                  <a:txBody>
                    <a:bodyPr/>
                    <a:lstStyle/>
                    <a:p>
                      <a:pPr algn="just">
                        <a:lnSpc>
                          <a:spcPct val="150000"/>
                        </a:lnSpc>
                        <a:spcAft>
                          <a:spcPts val="0"/>
                        </a:spcAft>
                      </a:pPr>
                      <a:r>
                        <a:rPr lang="en-US" sz="1700">
                          <a:effectLst/>
                        </a:rPr>
                        <a:t>Country :</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By age of 15</a:t>
                      </a:r>
                      <a:endParaRPr lang="en-MY" sz="1400">
                        <a:effectLst/>
                      </a:endParaRPr>
                    </a:p>
                    <a:p>
                      <a:pPr algn="ctr">
                        <a:lnSpc>
                          <a:spcPct val="150000"/>
                        </a:lnSpc>
                        <a:spcAft>
                          <a:spcPts val="0"/>
                        </a:spcAft>
                      </a:pPr>
                      <a:r>
                        <a:rPr lang="en-US" sz="1700">
                          <a:effectLst/>
                        </a:rPr>
                        <a:t>x</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By age of 18</a:t>
                      </a:r>
                      <a:endParaRPr lang="en-MY" sz="1400">
                        <a:effectLst/>
                      </a:endParaRPr>
                    </a:p>
                    <a:p>
                      <a:pPr algn="ctr">
                        <a:lnSpc>
                          <a:spcPct val="150000"/>
                        </a:lnSpc>
                        <a:spcAft>
                          <a:spcPts val="0"/>
                        </a:spcAft>
                      </a:pPr>
                      <a:r>
                        <a:rPr lang="en-US" sz="1700">
                          <a:effectLst/>
                        </a:rPr>
                        <a:t>y</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x + y</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1"/>
                  </a:ext>
                </a:extLst>
              </a:tr>
              <a:tr h="401777">
                <a:tc>
                  <a:txBody>
                    <a:bodyPr/>
                    <a:lstStyle/>
                    <a:p>
                      <a:pPr algn="ctr">
                        <a:lnSpc>
                          <a:spcPct val="150000"/>
                        </a:lnSpc>
                        <a:spcAft>
                          <a:spcPts val="0"/>
                        </a:spcAft>
                      </a:pPr>
                      <a:r>
                        <a:rPr lang="en-US" sz="1700">
                          <a:effectLst/>
                        </a:rPr>
                        <a:t>Brazil</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11</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36</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47</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2"/>
                  </a:ext>
                </a:extLst>
              </a:tr>
              <a:tr h="401777">
                <a:tc>
                  <a:txBody>
                    <a:bodyPr/>
                    <a:lstStyle/>
                    <a:p>
                      <a:pPr algn="ctr">
                        <a:lnSpc>
                          <a:spcPct val="150000"/>
                        </a:lnSpc>
                        <a:spcAft>
                          <a:spcPts val="0"/>
                        </a:spcAft>
                      </a:pPr>
                      <a:r>
                        <a:rPr lang="en-US" sz="1700">
                          <a:effectLst/>
                        </a:rPr>
                        <a:t>India</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18</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47</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65</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3"/>
                  </a:ext>
                </a:extLst>
              </a:tr>
              <a:tr h="401777">
                <a:tc>
                  <a:txBody>
                    <a:bodyPr/>
                    <a:lstStyle/>
                    <a:p>
                      <a:pPr algn="ctr">
                        <a:lnSpc>
                          <a:spcPct val="150000"/>
                        </a:lnSpc>
                        <a:spcAft>
                          <a:spcPts val="0"/>
                        </a:spcAft>
                      </a:pPr>
                      <a:r>
                        <a:rPr lang="en-US" sz="1700">
                          <a:effectLst/>
                        </a:rPr>
                        <a:t>Kenya</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4</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23</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27</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4"/>
                  </a:ext>
                </a:extLst>
              </a:tr>
              <a:tr h="401777">
                <a:tc>
                  <a:txBody>
                    <a:bodyPr/>
                    <a:lstStyle/>
                    <a:p>
                      <a:pPr algn="ctr">
                        <a:lnSpc>
                          <a:spcPct val="150000"/>
                        </a:lnSpc>
                        <a:spcAft>
                          <a:spcPts val="0"/>
                        </a:spcAft>
                      </a:pPr>
                      <a:r>
                        <a:rPr lang="en-US" sz="1700">
                          <a:effectLst/>
                        </a:rPr>
                        <a:t>Mexico</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4</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26</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30</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5"/>
                  </a:ext>
                </a:extLst>
              </a:tr>
              <a:tr h="401777">
                <a:tc>
                  <a:txBody>
                    <a:bodyPr/>
                    <a:lstStyle/>
                    <a:p>
                      <a:pPr algn="ctr">
                        <a:lnSpc>
                          <a:spcPct val="150000"/>
                        </a:lnSpc>
                        <a:spcAft>
                          <a:spcPts val="0"/>
                        </a:spcAft>
                      </a:pPr>
                      <a:r>
                        <a:rPr lang="en-US" sz="1700">
                          <a:effectLst/>
                        </a:rPr>
                        <a:t>Nepal</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10</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37</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47</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6"/>
                  </a:ext>
                </a:extLst>
              </a:tr>
              <a:tr h="401777">
                <a:tc>
                  <a:txBody>
                    <a:bodyPr/>
                    <a:lstStyle/>
                    <a:p>
                      <a:pPr algn="ctr">
                        <a:lnSpc>
                          <a:spcPct val="150000"/>
                        </a:lnSpc>
                        <a:spcAft>
                          <a:spcPts val="0"/>
                        </a:spcAft>
                      </a:pPr>
                      <a:r>
                        <a:rPr lang="en-US" sz="1700">
                          <a:effectLst/>
                        </a:rPr>
                        <a:t>Sudan</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59</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34</a:t>
                      </a:r>
                      <a:endParaRPr lang="en-MY" sz="1400">
                        <a:effectLst/>
                        <a:latin typeface="Calibri"/>
                        <a:ea typeface="Times New Roman"/>
                        <a:cs typeface="Times New Roman"/>
                      </a:endParaRPr>
                    </a:p>
                  </a:txBody>
                  <a:tcPr marL="97928" marR="97928" marT="0" marB="0"/>
                </a:tc>
                <a:tc>
                  <a:txBody>
                    <a:bodyPr/>
                    <a:lstStyle/>
                    <a:p>
                      <a:pPr algn="ctr">
                        <a:lnSpc>
                          <a:spcPct val="150000"/>
                        </a:lnSpc>
                        <a:spcAft>
                          <a:spcPts val="0"/>
                        </a:spcAft>
                      </a:pPr>
                      <a:r>
                        <a:rPr lang="en-US" sz="1700">
                          <a:effectLst/>
                        </a:rPr>
                        <a:t>93</a:t>
                      </a:r>
                      <a:endParaRPr lang="en-MY" sz="1400">
                        <a:effectLst/>
                        <a:latin typeface="Calibri"/>
                        <a:ea typeface="Times New Roman"/>
                        <a:cs typeface="Times New Roman"/>
                      </a:endParaRPr>
                    </a:p>
                  </a:txBody>
                  <a:tcPr marL="97928" marR="97928"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177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69906F-CB8C-4D98-BB71-64E3EA54D960}"/>
              </a:ext>
            </a:extLst>
          </p:cNvPr>
          <p:cNvSpPr>
            <a:spLocks noGrp="1"/>
          </p:cNvSpPr>
          <p:nvPr>
            <p:ph idx="1"/>
          </p:nvPr>
        </p:nvSpPr>
        <p:spPr>
          <a:xfrm>
            <a:off x="4976031" y="963877"/>
            <a:ext cx="6377769" cy="4930246"/>
          </a:xfrm>
        </p:spPr>
        <p:txBody>
          <a:bodyPr anchor="ctr">
            <a:normAutofit/>
          </a:bodyPr>
          <a:lstStyle/>
          <a:p>
            <a:r>
              <a:rPr lang="en-US" sz="2400" dirty="0"/>
              <a:t>We need to test is there any linear relationship between married by the age of 15 and by the age of 18 by country with the years from 2010 to 2016</a:t>
            </a:r>
          </a:p>
          <a:p>
            <a:r>
              <a:rPr lang="en-US" sz="2400" dirty="0"/>
              <a:t>Correlation coefficient = 0.3901227</a:t>
            </a:r>
          </a:p>
          <a:p>
            <a:r>
              <a:rPr lang="en-US" sz="2400" dirty="0"/>
              <a:t>Result, the correlation coefficient, r = 0.3901227. Thus, this indicates that there is a positive correlation between married by the age of 15 and by the age of 18 by country with the years from 2010 to 2016. </a:t>
            </a:r>
          </a:p>
          <a:p>
            <a:r>
              <a:rPr lang="en-US" sz="2400" dirty="0"/>
              <a:t>However, this is a moderate positive relationship because r falls within 0.3 &lt; r &lt; 0.5.</a:t>
            </a:r>
            <a:endParaRPr lang="en-MY" sz="2400" dirty="0"/>
          </a:p>
          <a:p>
            <a:endParaRPr lang="en-MY" sz="2400" dirty="0"/>
          </a:p>
        </p:txBody>
      </p:sp>
      <p:pic>
        <p:nvPicPr>
          <p:cNvPr id="6" name="Picture 5">
            <a:extLst>
              <a:ext uri="{FF2B5EF4-FFF2-40B4-BE49-F238E27FC236}">
                <a16:creationId xmlns:a16="http://schemas.microsoft.com/office/drawing/2014/main" id="{D5B84335-144A-4739-B64E-FEE2E7AF8656}"/>
              </a:ext>
            </a:extLst>
          </p:cNvPr>
          <p:cNvPicPr/>
          <p:nvPr/>
        </p:nvPicPr>
        <p:blipFill>
          <a:blip r:embed="rId2">
            <a:extLst>
              <a:ext uri="{28A0092B-C50C-407E-A947-70E740481C1C}">
                <a14:useLocalDpi xmlns:a14="http://schemas.microsoft.com/office/drawing/2010/main" val="0"/>
              </a:ext>
            </a:extLst>
          </a:blip>
          <a:stretch>
            <a:fillRect/>
          </a:stretch>
        </p:blipFill>
        <p:spPr>
          <a:xfrm>
            <a:off x="511077" y="1598816"/>
            <a:ext cx="3821485" cy="3460864"/>
          </a:xfrm>
          <a:prstGeom prst="rect">
            <a:avLst/>
          </a:prstGeom>
        </p:spPr>
      </p:pic>
    </p:spTree>
    <p:extLst>
      <p:ext uri="{BB962C8B-B14F-4D97-AF65-F5344CB8AC3E}">
        <p14:creationId xmlns:p14="http://schemas.microsoft.com/office/powerpoint/2010/main" val="263794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6BEC-C1AB-4D39-BC7A-1B38654F9F3A}"/>
              </a:ext>
            </a:extLst>
          </p:cNvPr>
          <p:cNvSpPr>
            <a:spLocks noGrp="1"/>
          </p:cNvSpPr>
          <p:nvPr>
            <p:ph type="title"/>
          </p:nvPr>
        </p:nvSpPr>
        <p:spPr>
          <a:xfrm>
            <a:off x="838200" y="631825"/>
            <a:ext cx="10515600" cy="1325563"/>
          </a:xfrm>
        </p:spPr>
        <p:txBody>
          <a:bodyPr>
            <a:normAutofit/>
          </a:bodyPr>
          <a:lstStyle/>
          <a:p>
            <a:r>
              <a:rPr lang="en-MY"/>
              <a:t>Statistical test:</a:t>
            </a:r>
            <a:endParaRPr lang="en-MY"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9444C2-497A-4FF1-BBD9-5F1908D284D1}"/>
                  </a:ext>
                </a:extLst>
              </p:cNvPr>
              <p:cNvSpPr>
                <a:spLocks noGrp="1"/>
              </p:cNvSpPr>
              <p:nvPr>
                <p:ph idx="1"/>
              </p:nvPr>
            </p:nvSpPr>
            <p:spPr>
              <a:xfrm>
                <a:off x="838200" y="2057400"/>
                <a:ext cx="10515600" cy="3871762"/>
              </a:xfrm>
            </p:spPr>
            <p:txBody>
              <a:bodyPr>
                <a:normAutofit/>
              </a:bodyPr>
              <a:lstStyle/>
              <a:p>
                <a:r>
                  <a:rPr lang="en-US" sz="2400"/>
                  <a:t>Is there any evidence of a linear relationship between married by the age of 15 and by the age of 18 by country with the years from 2010 to 2016 with 0.05 level of significance?</a:t>
                </a:r>
              </a:p>
              <a:p>
                <a:endParaRPr lang="en-US" sz="2400"/>
              </a:p>
              <a:p>
                <a14:m>
                  <m:oMath xmlns:m="http://schemas.openxmlformats.org/officeDocument/2006/math">
                    <m:sSub>
                      <m:sSubPr>
                        <m:ctrlPr>
                          <a:rPr lang="en-MY" sz="2400" i="1">
                            <a:latin typeface="Cambria Math" panose="02040503050406030204" pitchFamily="18" charset="0"/>
                          </a:rPr>
                        </m:ctrlPr>
                      </m:sSubPr>
                      <m:e>
                        <m:r>
                          <a:rPr lang="en-US" sz="2400" i="1">
                            <a:latin typeface="Cambria Math"/>
                          </a:rPr>
                          <m:t>𝐻</m:t>
                        </m:r>
                      </m:e>
                      <m:sub>
                        <m:r>
                          <a:rPr lang="en-US" sz="2400" i="1">
                            <a:latin typeface="Cambria Math"/>
                          </a:rPr>
                          <m:t>0</m:t>
                        </m:r>
                      </m:sub>
                    </m:sSub>
                    <m:r>
                      <a:rPr lang="en-US" sz="2400" i="1">
                        <a:latin typeface="Cambria Math"/>
                      </a:rPr>
                      <m:t>: </m:t>
                    </m:r>
                    <m:r>
                      <a:rPr lang="en-US" sz="2400" i="1">
                        <a:latin typeface="Cambria Math"/>
                      </a:rPr>
                      <m:t>𝑃</m:t>
                    </m:r>
                    <m:r>
                      <a:rPr lang="en-US" sz="2400" i="1">
                        <a:latin typeface="Cambria Math"/>
                      </a:rPr>
                      <m:t>=0              </m:t>
                    </m:r>
                    <m:sSub>
                      <m:sSubPr>
                        <m:ctrlPr>
                          <a:rPr lang="en-MY" sz="2400" i="1">
                            <a:latin typeface="Cambria Math" panose="02040503050406030204" pitchFamily="18" charset="0"/>
                          </a:rPr>
                        </m:ctrlPr>
                      </m:sSubPr>
                      <m:e>
                        <m:r>
                          <a:rPr lang="en-US" sz="2400" i="1">
                            <a:latin typeface="Cambria Math"/>
                          </a:rPr>
                          <m:t>𝐻</m:t>
                        </m:r>
                      </m:e>
                      <m:sub>
                        <m:r>
                          <a:rPr lang="en-US" sz="2400" i="1">
                            <a:latin typeface="Cambria Math"/>
                          </a:rPr>
                          <m:t>1</m:t>
                        </m:r>
                      </m:sub>
                    </m:sSub>
                    <m:r>
                      <a:rPr lang="en-US" sz="2400" i="1">
                        <a:latin typeface="Cambria Math"/>
                      </a:rPr>
                      <m:t>: </m:t>
                    </m:r>
                    <m:r>
                      <a:rPr lang="en-US" sz="2400" i="1">
                        <a:latin typeface="Cambria Math"/>
                      </a:rPr>
                      <m:t>𝑃</m:t>
                    </m:r>
                    <m:r>
                      <a:rPr lang="en-US" sz="2400" i="1">
                        <a:latin typeface="Cambria Math"/>
                      </a:rPr>
                      <m:t>≠0</m:t>
                    </m:r>
                  </m:oMath>
                </a14:m>
                <a:endParaRPr lang="en-MY" sz="2400"/>
              </a:p>
              <a:p>
                <a:pPr marL="0" indent="0">
                  <a:buNone/>
                </a:pPr>
                <a:endParaRPr lang="en-MY" sz="2400"/>
              </a:p>
              <a:p>
                <a14:m>
                  <m:oMath xmlns:m="http://schemas.openxmlformats.org/officeDocument/2006/math">
                    <m:r>
                      <a:rPr lang="en-US" sz="2400" i="1">
                        <a:latin typeface="Cambria Math"/>
                      </a:rPr>
                      <m:t>𝑡</m:t>
                    </m:r>
                    <m:r>
                      <a:rPr lang="en-US" sz="2400" i="1">
                        <a:latin typeface="Cambria Math"/>
                      </a:rPr>
                      <m:t>= </m:t>
                    </m:r>
                    <m:f>
                      <m:fPr>
                        <m:ctrlPr>
                          <a:rPr lang="en-MY" sz="2400" i="1">
                            <a:latin typeface="Cambria Math" panose="02040503050406030204" pitchFamily="18" charset="0"/>
                          </a:rPr>
                        </m:ctrlPr>
                      </m:fPr>
                      <m:num>
                        <m:r>
                          <a:rPr lang="en-US" sz="2400" i="1">
                            <a:latin typeface="Cambria Math"/>
                          </a:rPr>
                          <m:t>𝑟</m:t>
                        </m:r>
                      </m:num>
                      <m:den>
                        <m:rad>
                          <m:radPr>
                            <m:degHide m:val="on"/>
                            <m:ctrlPr>
                              <a:rPr lang="en-MY" sz="2400" i="1">
                                <a:latin typeface="Cambria Math" panose="02040503050406030204" pitchFamily="18" charset="0"/>
                              </a:rPr>
                            </m:ctrlPr>
                          </m:radPr>
                          <m:deg/>
                          <m:e>
                            <m:f>
                              <m:fPr>
                                <m:ctrlPr>
                                  <a:rPr lang="en-MY" sz="2400" i="1">
                                    <a:latin typeface="Cambria Math" panose="02040503050406030204" pitchFamily="18" charset="0"/>
                                  </a:rPr>
                                </m:ctrlPr>
                              </m:fPr>
                              <m:num>
                                <m:r>
                                  <a:rPr lang="en-US" sz="2400" i="1">
                                    <a:latin typeface="Cambria Math"/>
                                  </a:rPr>
                                  <m:t>1− </m:t>
                                </m:r>
                                <m:sSup>
                                  <m:sSupPr>
                                    <m:ctrlPr>
                                      <a:rPr lang="en-MY" sz="2400" i="1">
                                        <a:latin typeface="Cambria Math" panose="02040503050406030204" pitchFamily="18" charset="0"/>
                                      </a:rPr>
                                    </m:ctrlPr>
                                  </m:sSupPr>
                                  <m:e>
                                    <m:r>
                                      <a:rPr lang="en-US" sz="2400" i="1">
                                        <a:latin typeface="Cambria Math"/>
                                      </a:rPr>
                                      <m:t>𝑟</m:t>
                                    </m:r>
                                  </m:e>
                                  <m:sup>
                                    <m:r>
                                      <a:rPr lang="en-US" sz="2400" i="1">
                                        <a:latin typeface="Cambria Math"/>
                                      </a:rPr>
                                      <m:t>2</m:t>
                                    </m:r>
                                  </m:sup>
                                </m:sSup>
                              </m:num>
                              <m:den>
                                <m:r>
                                  <a:rPr lang="en-US" sz="2400" i="1">
                                    <a:latin typeface="Cambria Math"/>
                                  </a:rPr>
                                  <m:t>𝑛</m:t>
                                </m:r>
                                <m:r>
                                  <a:rPr lang="en-US" sz="2400" i="1">
                                    <a:latin typeface="Cambria Math"/>
                                  </a:rPr>
                                  <m:t>−2</m:t>
                                </m:r>
                              </m:den>
                            </m:f>
                          </m:e>
                        </m:rad>
                      </m:den>
                    </m:f>
                    <m:r>
                      <a:rPr lang="en-US" sz="2400" i="1">
                        <a:latin typeface="Cambria Math"/>
                      </a:rPr>
                      <m:t>         →        </m:t>
                    </m:r>
                    <m:r>
                      <a:rPr lang="en-US" sz="2400" i="1">
                        <a:latin typeface="Cambria Math"/>
                      </a:rPr>
                      <m:t>𝑡</m:t>
                    </m:r>
                    <m:r>
                      <a:rPr lang="en-US" sz="2400" i="1">
                        <a:latin typeface="Cambria Math"/>
                      </a:rPr>
                      <m:t>= </m:t>
                    </m:r>
                    <m:f>
                      <m:fPr>
                        <m:ctrlPr>
                          <a:rPr lang="en-MY" sz="2400" i="1">
                            <a:latin typeface="Cambria Math" panose="02040503050406030204" pitchFamily="18" charset="0"/>
                          </a:rPr>
                        </m:ctrlPr>
                      </m:fPr>
                      <m:num>
                        <m:r>
                          <a:rPr lang="en-US" sz="2400" i="1">
                            <a:latin typeface="Cambria Math"/>
                          </a:rPr>
                          <m:t>0.3901227</m:t>
                        </m:r>
                      </m:num>
                      <m:den>
                        <m:rad>
                          <m:radPr>
                            <m:degHide m:val="on"/>
                            <m:ctrlPr>
                              <a:rPr lang="en-MY" sz="2400" i="1">
                                <a:latin typeface="Cambria Math" panose="02040503050406030204" pitchFamily="18" charset="0"/>
                              </a:rPr>
                            </m:ctrlPr>
                          </m:radPr>
                          <m:deg/>
                          <m:e>
                            <m:f>
                              <m:fPr>
                                <m:ctrlPr>
                                  <a:rPr lang="en-MY" sz="2400" i="1">
                                    <a:latin typeface="Cambria Math" panose="02040503050406030204" pitchFamily="18" charset="0"/>
                                  </a:rPr>
                                </m:ctrlPr>
                              </m:fPr>
                              <m:num>
                                <m:r>
                                  <a:rPr lang="en-US" sz="2400" i="1">
                                    <a:latin typeface="Cambria Math"/>
                                  </a:rPr>
                                  <m:t>1− </m:t>
                                </m:r>
                                <m:sSup>
                                  <m:sSupPr>
                                    <m:ctrlPr>
                                      <a:rPr lang="en-MY" sz="2400" i="1">
                                        <a:latin typeface="Cambria Math" panose="02040503050406030204" pitchFamily="18" charset="0"/>
                                      </a:rPr>
                                    </m:ctrlPr>
                                  </m:sSupPr>
                                  <m:e>
                                    <m:r>
                                      <a:rPr lang="en-US" sz="2400" i="1">
                                        <a:latin typeface="Cambria Math"/>
                                      </a:rPr>
                                      <m:t>(0.3901227)</m:t>
                                    </m:r>
                                  </m:e>
                                  <m:sup>
                                    <m:r>
                                      <a:rPr lang="en-US" sz="2400" i="1">
                                        <a:latin typeface="Cambria Math"/>
                                      </a:rPr>
                                      <m:t>2</m:t>
                                    </m:r>
                                  </m:sup>
                                </m:sSup>
                              </m:num>
                              <m:den>
                                <m:r>
                                  <a:rPr lang="en-US" sz="2400" i="1">
                                    <a:latin typeface="Cambria Math"/>
                                  </a:rPr>
                                  <m:t>6−2</m:t>
                                </m:r>
                              </m:den>
                            </m:f>
                          </m:e>
                        </m:rad>
                      </m:den>
                    </m:f>
                    <m:r>
                      <a:rPr lang="en-US" sz="2400" i="1">
                        <a:latin typeface="Cambria Math"/>
                      </a:rPr>
                      <m:t>      →      =1.8406</m:t>
                    </m:r>
                  </m:oMath>
                </a14:m>
                <a:endParaRPr lang="en-MY" sz="2400"/>
              </a:p>
              <a:p>
                <a:endParaRPr lang="en-MY" sz="2400"/>
              </a:p>
              <a:p>
                <a:endParaRPr lang="en-MY" sz="2400"/>
              </a:p>
              <a:p>
                <a:endParaRPr lang="en-MY" sz="2400"/>
              </a:p>
            </p:txBody>
          </p:sp>
        </mc:Choice>
        <mc:Fallback xmlns="">
          <p:sp>
            <p:nvSpPr>
              <p:cNvPr id="3" name="Content Placeholder 2">
                <a:extLst>
                  <a:ext uri="{FF2B5EF4-FFF2-40B4-BE49-F238E27FC236}">
                    <a16:creationId xmlns:a16="http://schemas.microsoft.com/office/drawing/2014/main" id="{239444C2-497A-4FF1-BBD9-5F1908D284D1}"/>
                  </a:ext>
                </a:extLst>
              </p:cNvPr>
              <p:cNvSpPr>
                <a:spLocks noGrp="1" noRot="1" noChangeAspect="1" noMove="1" noResize="1" noEditPoints="1" noAdjustHandles="1" noChangeArrowheads="1" noChangeShapeType="1" noTextEdit="1"/>
              </p:cNvSpPr>
              <p:nvPr>
                <p:ph idx="1"/>
              </p:nvPr>
            </p:nvSpPr>
            <p:spPr>
              <a:xfrm>
                <a:off x="838200" y="2057400"/>
                <a:ext cx="10515600" cy="3871762"/>
              </a:xfrm>
              <a:blipFill>
                <a:blip r:embed="rId2"/>
                <a:stretch>
                  <a:fillRect l="-812" t="-2205" r="-174"/>
                </a:stretch>
              </a:blipFill>
            </p:spPr>
            <p:txBody>
              <a:bodyPr/>
              <a:lstStyle/>
              <a:p>
                <a:r>
                  <a:rPr lang="en-MY">
                    <a:noFill/>
                  </a:rPr>
                  <a:t> </a:t>
                </a:r>
              </a:p>
            </p:txBody>
          </p:sp>
        </mc:Fallback>
      </mc:AlternateContent>
    </p:spTree>
    <p:extLst>
      <p:ext uri="{BB962C8B-B14F-4D97-AF65-F5344CB8AC3E}">
        <p14:creationId xmlns:p14="http://schemas.microsoft.com/office/powerpoint/2010/main" val="1362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r>
              <a:rPr lang="en-MY"/>
              <a:t>Statistical test:</a:t>
            </a:r>
            <a:endParaRPr lang="en-MY" dirty="0"/>
          </a:p>
        </p:txBody>
      </p:sp>
      <p:pic>
        <p:nvPicPr>
          <p:cNvPr id="2050" name="Picture 2" descr="C:\Users\uSER\Desktop\ts correlation.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293" y="3029528"/>
            <a:ext cx="5138296" cy="1849786"/>
          </a:xfrm>
          <a:prstGeom prst="rect">
            <a:avLst/>
          </a:prstGeom>
          <a:noFill/>
          <a:extLst>
            <a:ext uri="{909E8E84-426E-40DD-AFC4-6F175D3DCCD1}">
              <a14:hiddenFill xmlns:a14="http://schemas.microsoft.com/office/drawing/2010/main">
                <a:solidFill>
                  <a:srgbClr val="FFFFFF"/>
                </a:solidFill>
              </a14:hiddenFill>
            </a:ext>
          </a:extLst>
        </p:spPr>
      </p:pic>
      <p:sp>
        <p:nvSpPr>
          <p:cNvPr id="2052"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2279151"/>
            <a:ext cx="3627063" cy="3387145"/>
          </a:xfrm>
        </p:spPr>
        <p:txBody>
          <a:bodyPr anchor="ctr">
            <a:normAutofit fontScale="25000" lnSpcReduction="20000"/>
          </a:bodyPr>
          <a:lstStyle/>
          <a:p>
            <a:endParaRPr lang="en-MY" sz="800" dirty="0"/>
          </a:p>
          <a:p>
            <a:endParaRPr lang="en-MY" sz="800" dirty="0"/>
          </a:p>
          <a:p>
            <a:endParaRPr lang="en-MY" sz="800" dirty="0"/>
          </a:p>
          <a:p>
            <a:endParaRPr lang="en-MY" sz="800" dirty="0"/>
          </a:p>
          <a:p>
            <a:endParaRPr lang="en-MY" sz="800" dirty="0"/>
          </a:p>
          <a:p>
            <a:endParaRPr lang="en-MY" sz="800" dirty="0"/>
          </a:p>
          <a:p>
            <a:pPr marL="0" indent="0">
              <a:buNone/>
            </a:pPr>
            <a:endParaRPr lang="en-MY" sz="800" dirty="0"/>
          </a:p>
          <a:p>
            <a:endParaRPr lang="en-MY" sz="800" dirty="0"/>
          </a:p>
          <a:p>
            <a:pPr marL="0" indent="0">
              <a:buNone/>
            </a:pPr>
            <a:endParaRPr lang="en-MY" sz="800" dirty="0"/>
          </a:p>
          <a:p>
            <a:r>
              <a:rPr lang="en-MY" sz="9600" dirty="0"/>
              <a:t> </a:t>
            </a:r>
            <a:r>
              <a:rPr lang="en-US" sz="9600" dirty="0"/>
              <a:t>There is no an evidence of a linear relationship between married by the age of 15 and by the age of 18 by country with the years from 2010 to 2016 with 5% significance of level .</a:t>
            </a:r>
            <a:endParaRPr lang="en-MY" sz="9600" dirty="0"/>
          </a:p>
          <a:p>
            <a:endParaRPr lang="en-MY" sz="800" dirty="0"/>
          </a:p>
          <a:p>
            <a:pPr marL="0" indent="0">
              <a:buNone/>
            </a:pPr>
            <a:endParaRPr lang="en-MY" sz="800" dirty="0"/>
          </a:p>
          <a:p>
            <a:pPr marL="0" indent="0">
              <a:buNone/>
            </a:pPr>
            <a:r>
              <a:rPr lang="en-US" sz="800" dirty="0"/>
              <a:t> </a:t>
            </a:r>
            <a:endParaRPr lang="en-MY" sz="800" dirty="0"/>
          </a:p>
          <a:p>
            <a:endParaRPr lang="en-MY" sz="800" dirty="0"/>
          </a:p>
        </p:txBody>
      </p:sp>
    </p:spTree>
    <p:extLst>
      <p:ext uri="{BB962C8B-B14F-4D97-AF65-F5344CB8AC3E}">
        <p14:creationId xmlns:p14="http://schemas.microsoft.com/office/powerpoint/2010/main" val="265268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80060" y="1559286"/>
            <a:ext cx="3425957" cy="3738946"/>
          </a:xfrm>
          <a:prstGeom prst="rect">
            <a:avLst/>
          </a:prstGeom>
          <a:ln w="57150">
            <a:solidFill>
              <a:srgbClr val="0070C0"/>
            </a:solidFill>
          </a:ln>
        </p:spPr>
      </p:pic>
      <p:sp>
        <p:nvSpPr>
          <p:cNvPr id="3" name="Content Placeholder 2"/>
          <p:cNvSpPr>
            <a:spLocks noGrp="1"/>
          </p:cNvSpPr>
          <p:nvPr>
            <p:ph idx="1"/>
          </p:nvPr>
        </p:nvSpPr>
        <p:spPr>
          <a:xfrm>
            <a:off x="4387515" y="2022601"/>
            <a:ext cx="7161017" cy="3098039"/>
          </a:xfrm>
        </p:spPr>
        <p:txBody>
          <a:bodyPr>
            <a:normAutofit/>
          </a:bodyPr>
          <a:lstStyle/>
          <a:p>
            <a:r>
              <a:rPr lang="en-US" sz="1800" dirty="0"/>
              <a:t>we need to test is there any linear relationship between married by the age of 15 and by the age of 18 by country. </a:t>
            </a:r>
          </a:p>
          <a:p>
            <a:r>
              <a:rPr lang="en-US" sz="1800" dirty="0"/>
              <a:t>Correlation coefficient = 0.9347032</a:t>
            </a:r>
          </a:p>
          <a:p>
            <a:r>
              <a:rPr lang="en-US" sz="1800" dirty="0"/>
              <a:t>Result, the correlation coefficient, r = 0.9347032. Thus, this indicates that there is a positive correlation between married by the age of 15 and by the age of 18. </a:t>
            </a:r>
          </a:p>
          <a:p>
            <a:r>
              <a:rPr lang="en-US" sz="1800" dirty="0"/>
              <a:t>However, this is a moderate positive relationship because r falls within 0.9 &lt; r &lt; 0.99.</a:t>
            </a:r>
            <a:endParaRPr lang="en-MY" sz="18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0" indent="0">
              <a:buNone/>
            </a:pPr>
            <a:endParaRPr lang="en-US" sz="1100" dirty="0"/>
          </a:p>
          <a:p>
            <a:endParaRPr lang="en-US" sz="1100" dirty="0"/>
          </a:p>
          <a:p>
            <a:endParaRPr lang="en-US" sz="1100" dirty="0"/>
          </a:p>
          <a:p>
            <a:pPr marL="0" indent="0">
              <a:buNone/>
            </a:pPr>
            <a:endParaRPr lang="en-US" sz="1100" dirty="0"/>
          </a:p>
          <a:p>
            <a:endParaRPr lang="en-MY" sz="1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 y="1559285"/>
            <a:ext cx="3425957" cy="3738945"/>
          </a:xfrm>
          <a:prstGeom prst="rect">
            <a:avLst/>
          </a:prstGeom>
        </p:spPr>
      </p:pic>
    </p:spTree>
    <p:extLst>
      <p:ext uri="{BB962C8B-B14F-4D97-AF65-F5344CB8AC3E}">
        <p14:creationId xmlns:p14="http://schemas.microsoft.com/office/powerpoint/2010/main" val="362096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99B0BD-88C3-4440-BB02-4A0D7631675A}"/>
              </a:ext>
            </a:extLst>
          </p:cNvPr>
          <p:cNvSpPr>
            <a:spLocks noGrp="1"/>
          </p:cNvSpPr>
          <p:nvPr>
            <p:ph type="title"/>
          </p:nvPr>
        </p:nvSpPr>
        <p:spPr>
          <a:xfrm>
            <a:off x="1179226" y="826680"/>
            <a:ext cx="9833548" cy="1325563"/>
          </a:xfrm>
        </p:spPr>
        <p:txBody>
          <a:bodyPr>
            <a:normAutofit/>
          </a:bodyPr>
          <a:lstStyle/>
          <a:p>
            <a:pPr algn="ctr"/>
            <a:r>
              <a:rPr lang="en-MY" sz="4000">
                <a:solidFill>
                  <a:srgbClr val="FFFFFF"/>
                </a:solidFill>
              </a:rPr>
              <a:t>Statistical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76129B-13CD-40BB-B19E-49B427330B43}"/>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Is there any evidence of a linear relationship between married by the age of 15 and by the age of 18 by country with 0.05 level of significance? </a:t>
                </a:r>
                <a:endParaRPr lang="en-MY" sz="2000" dirty="0">
                  <a:solidFill>
                    <a:srgbClr val="000000"/>
                  </a:solidFill>
                </a:endParaRPr>
              </a:p>
              <a:p>
                <a:pPr marL="0" indent="0">
                  <a:buNone/>
                </a:pPr>
                <a:endParaRPr lang="en-US" sz="2000" dirty="0">
                  <a:solidFill>
                    <a:srgbClr val="000000"/>
                  </a:solidFill>
                </a:endParaRPr>
              </a:p>
              <a:p>
                <a14:m>
                  <m:oMath xmlns:m="http://schemas.openxmlformats.org/officeDocument/2006/math">
                    <m:sSub>
                      <m:sSubPr>
                        <m:ctrlPr>
                          <a:rPr lang="en-MY" sz="2000" i="1">
                            <a:solidFill>
                              <a:srgbClr val="000000"/>
                            </a:solidFill>
                            <a:latin typeface="Cambria Math" panose="02040503050406030204" pitchFamily="18" charset="0"/>
                          </a:rPr>
                        </m:ctrlPr>
                      </m:sSubPr>
                      <m:e>
                        <m:r>
                          <a:rPr lang="en-US" sz="2000" i="1">
                            <a:solidFill>
                              <a:srgbClr val="000000"/>
                            </a:solidFill>
                            <a:latin typeface="Cambria Math"/>
                          </a:rPr>
                          <m:t>𝐻</m:t>
                        </m:r>
                      </m:e>
                      <m:sub>
                        <m:r>
                          <a:rPr lang="en-US" sz="2000" i="1">
                            <a:solidFill>
                              <a:srgbClr val="000000"/>
                            </a:solidFill>
                            <a:latin typeface="Cambria Math"/>
                          </a:rPr>
                          <m:t>0</m:t>
                        </m:r>
                      </m:sub>
                    </m:sSub>
                    <m:r>
                      <a:rPr lang="en-US" sz="2000" i="1">
                        <a:solidFill>
                          <a:srgbClr val="000000"/>
                        </a:solidFill>
                        <a:latin typeface="Cambria Math"/>
                      </a:rPr>
                      <m:t>: </m:t>
                    </m:r>
                    <m:r>
                      <a:rPr lang="en-US" sz="2000" i="1">
                        <a:solidFill>
                          <a:srgbClr val="000000"/>
                        </a:solidFill>
                        <a:latin typeface="Cambria Math"/>
                      </a:rPr>
                      <m:t>𝑃</m:t>
                    </m:r>
                    <m:r>
                      <a:rPr lang="en-US" sz="2000" i="1">
                        <a:solidFill>
                          <a:srgbClr val="000000"/>
                        </a:solidFill>
                        <a:latin typeface="Cambria Math"/>
                      </a:rPr>
                      <m:t>=0              </m:t>
                    </m:r>
                    <m:sSub>
                      <m:sSubPr>
                        <m:ctrlPr>
                          <a:rPr lang="en-MY" sz="2000" i="1">
                            <a:solidFill>
                              <a:srgbClr val="000000"/>
                            </a:solidFill>
                            <a:latin typeface="Cambria Math" panose="02040503050406030204" pitchFamily="18" charset="0"/>
                          </a:rPr>
                        </m:ctrlPr>
                      </m:sSubPr>
                      <m:e>
                        <m:r>
                          <a:rPr lang="en-US" sz="2000" i="1">
                            <a:solidFill>
                              <a:srgbClr val="000000"/>
                            </a:solidFill>
                            <a:latin typeface="Cambria Math"/>
                          </a:rPr>
                          <m:t>𝐻</m:t>
                        </m:r>
                      </m:e>
                      <m:sub>
                        <m:r>
                          <a:rPr lang="en-US" sz="2000" i="1">
                            <a:solidFill>
                              <a:srgbClr val="000000"/>
                            </a:solidFill>
                            <a:latin typeface="Cambria Math"/>
                          </a:rPr>
                          <m:t>1</m:t>
                        </m:r>
                      </m:sub>
                    </m:sSub>
                    <m:r>
                      <a:rPr lang="en-US" sz="2000" i="1">
                        <a:solidFill>
                          <a:srgbClr val="000000"/>
                        </a:solidFill>
                        <a:latin typeface="Cambria Math"/>
                      </a:rPr>
                      <m:t>: </m:t>
                    </m:r>
                    <m:r>
                      <a:rPr lang="en-US" sz="2000" i="1">
                        <a:solidFill>
                          <a:srgbClr val="000000"/>
                        </a:solidFill>
                        <a:latin typeface="Cambria Math"/>
                      </a:rPr>
                      <m:t>𝑃</m:t>
                    </m:r>
                    <m:r>
                      <a:rPr lang="en-US" sz="2000" i="1">
                        <a:solidFill>
                          <a:srgbClr val="000000"/>
                        </a:solidFill>
                        <a:latin typeface="Cambria Math"/>
                      </a:rPr>
                      <m:t>≠0</m:t>
                    </m:r>
                  </m:oMath>
                </a14:m>
                <a:endParaRPr lang="en-MY" sz="2000" dirty="0">
                  <a:solidFill>
                    <a:srgbClr val="000000"/>
                  </a:solidFill>
                </a:endParaRPr>
              </a:p>
              <a:p>
                <a:pPr marL="0" indent="0">
                  <a:buNone/>
                </a:pPr>
                <a:endParaRPr lang="en-MY" sz="2000" dirty="0">
                  <a:solidFill>
                    <a:srgbClr val="000000"/>
                  </a:solidFill>
                </a:endParaRPr>
              </a:p>
              <a:p>
                <a14:m>
                  <m:oMath xmlns:m="http://schemas.openxmlformats.org/officeDocument/2006/math">
                    <m:r>
                      <a:rPr lang="en-US" sz="2000" i="1">
                        <a:solidFill>
                          <a:srgbClr val="000000"/>
                        </a:solidFill>
                        <a:latin typeface="Cambria Math"/>
                      </a:rPr>
                      <m:t>𝑡</m:t>
                    </m:r>
                    <m:r>
                      <a:rPr lang="en-US" sz="2000" i="1">
                        <a:solidFill>
                          <a:srgbClr val="000000"/>
                        </a:solidFill>
                        <a:latin typeface="Cambria Math"/>
                      </a:rPr>
                      <m:t>= </m:t>
                    </m:r>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𝑟</m:t>
                        </m:r>
                      </m:num>
                      <m:den>
                        <m:rad>
                          <m:radPr>
                            <m:degHide m:val="on"/>
                            <m:ctrlPr>
                              <a:rPr lang="en-MY" sz="2000" i="1">
                                <a:solidFill>
                                  <a:srgbClr val="000000"/>
                                </a:solidFill>
                                <a:latin typeface="Cambria Math" panose="02040503050406030204" pitchFamily="18" charset="0"/>
                              </a:rPr>
                            </m:ctrlPr>
                          </m:radPr>
                          <m:deg/>
                          <m:e>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1− </m:t>
                                </m:r>
                                <m:sSup>
                                  <m:sSupPr>
                                    <m:ctrlPr>
                                      <a:rPr lang="en-MY" sz="2000" i="1">
                                        <a:solidFill>
                                          <a:srgbClr val="000000"/>
                                        </a:solidFill>
                                        <a:latin typeface="Cambria Math" panose="02040503050406030204" pitchFamily="18" charset="0"/>
                                      </a:rPr>
                                    </m:ctrlPr>
                                  </m:sSupPr>
                                  <m:e>
                                    <m:r>
                                      <a:rPr lang="en-US" sz="2000" i="1">
                                        <a:solidFill>
                                          <a:srgbClr val="000000"/>
                                        </a:solidFill>
                                        <a:latin typeface="Cambria Math"/>
                                      </a:rPr>
                                      <m:t>𝑟</m:t>
                                    </m:r>
                                  </m:e>
                                  <m:sup>
                                    <m:r>
                                      <a:rPr lang="en-US" sz="2000" i="1">
                                        <a:solidFill>
                                          <a:srgbClr val="000000"/>
                                        </a:solidFill>
                                        <a:latin typeface="Cambria Math"/>
                                      </a:rPr>
                                      <m:t>2</m:t>
                                    </m:r>
                                  </m:sup>
                                </m:sSup>
                              </m:num>
                              <m:den>
                                <m:r>
                                  <a:rPr lang="en-US" sz="2000" i="1">
                                    <a:solidFill>
                                      <a:srgbClr val="000000"/>
                                    </a:solidFill>
                                    <a:latin typeface="Cambria Math"/>
                                  </a:rPr>
                                  <m:t>𝑛</m:t>
                                </m:r>
                                <m:r>
                                  <a:rPr lang="en-US" sz="2000" i="1">
                                    <a:solidFill>
                                      <a:srgbClr val="000000"/>
                                    </a:solidFill>
                                    <a:latin typeface="Cambria Math"/>
                                  </a:rPr>
                                  <m:t>−2</m:t>
                                </m:r>
                              </m:den>
                            </m:f>
                          </m:e>
                        </m:rad>
                      </m:den>
                    </m:f>
                    <m:r>
                      <a:rPr lang="en-US" sz="2000" i="1">
                        <a:solidFill>
                          <a:srgbClr val="000000"/>
                        </a:solidFill>
                        <a:latin typeface="Cambria Math"/>
                      </a:rPr>
                      <m:t>         →        </m:t>
                    </m:r>
                    <m:r>
                      <a:rPr lang="en-US" sz="2000" i="1">
                        <a:solidFill>
                          <a:srgbClr val="000000"/>
                        </a:solidFill>
                        <a:latin typeface="Cambria Math"/>
                      </a:rPr>
                      <m:t>𝑡</m:t>
                    </m:r>
                    <m:r>
                      <a:rPr lang="en-US" sz="2000" i="1">
                        <a:solidFill>
                          <a:srgbClr val="000000"/>
                        </a:solidFill>
                        <a:latin typeface="Cambria Math"/>
                      </a:rPr>
                      <m:t>= </m:t>
                    </m:r>
                    <m:f>
                      <m:fPr>
                        <m:ctrlPr>
                          <a:rPr lang="en-MY" sz="2000" i="1">
                            <a:solidFill>
                              <a:srgbClr val="000000"/>
                            </a:solidFill>
                            <a:latin typeface="Cambria Math" panose="02040503050406030204" pitchFamily="18" charset="0"/>
                          </a:rPr>
                        </m:ctrlPr>
                      </m:fPr>
                      <m:num>
                        <m:r>
                          <m:rPr>
                            <m:nor/>
                          </m:rPr>
                          <a:rPr lang="en-MY" sz="2000">
                            <a:solidFill>
                              <a:srgbClr val="000000"/>
                            </a:solidFill>
                          </a:rPr>
                          <m:t>0.9347032</m:t>
                        </m:r>
                      </m:num>
                      <m:den>
                        <m:rad>
                          <m:radPr>
                            <m:degHide m:val="on"/>
                            <m:ctrlPr>
                              <a:rPr lang="en-MY" sz="2000" i="1">
                                <a:solidFill>
                                  <a:srgbClr val="000000"/>
                                </a:solidFill>
                                <a:latin typeface="Cambria Math" panose="02040503050406030204" pitchFamily="18" charset="0"/>
                              </a:rPr>
                            </m:ctrlPr>
                          </m:radPr>
                          <m:deg/>
                          <m:e>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1− </m:t>
                                </m:r>
                                <m:sSup>
                                  <m:sSupPr>
                                    <m:ctrlPr>
                                      <a:rPr lang="en-MY" sz="2000" i="1">
                                        <a:solidFill>
                                          <a:srgbClr val="000000"/>
                                        </a:solidFill>
                                        <a:latin typeface="Cambria Math" panose="02040503050406030204" pitchFamily="18" charset="0"/>
                                      </a:rPr>
                                    </m:ctrlPr>
                                  </m:sSupPr>
                                  <m:e>
                                    <m:r>
                                      <m:rPr>
                                        <m:nor/>
                                      </m:rPr>
                                      <a:rPr lang="en-US" sz="2000">
                                        <a:solidFill>
                                          <a:srgbClr val="000000"/>
                                        </a:solidFill>
                                      </a:rPr>
                                      <m:t>0.9347032 </m:t>
                                    </m:r>
                                    <m:r>
                                      <a:rPr lang="en-US" sz="2000" i="1">
                                        <a:solidFill>
                                          <a:srgbClr val="000000"/>
                                        </a:solidFill>
                                        <a:latin typeface="Cambria Math"/>
                                      </a:rPr>
                                      <m:t>)</m:t>
                                    </m:r>
                                  </m:e>
                                  <m:sup>
                                    <m:r>
                                      <a:rPr lang="en-US" sz="2000" i="1">
                                        <a:solidFill>
                                          <a:srgbClr val="000000"/>
                                        </a:solidFill>
                                        <a:latin typeface="Cambria Math"/>
                                      </a:rPr>
                                      <m:t>2</m:t>
                                    </m:r>
                                  </m:sup>
                                </m:sSup>
                              </m:num>
                              <m:den>
                                <m:r>
                                  <a:rPr lang="en-US" sz="2000" i="1">
                                    <a:solidFill>
                                      <a:srgbClr val="000000"/>
                                    </a:solidFill>
                                    <a:latin typeface="Cambria Math"/>
                                  </a:rPr>
                                  <m:t>6−2</m:t>
                                </m:r>
                              </m:den>
                            </m:f>
                          </m:e>
                        </m:rad>
                      </m:den>
                    </m:f>
                    <m:r>
                      <a:rPr lang="en-US" sz="2000" i="1">
                        <a:solidFill>
                          <a:srgbClr val="000000"/>
                        </a:solidFill>
                        <a:latin typeface="Cambria Math"/>
                      </a:rPr>
                      <m:t>      →     </m:t>
                    </m:r>
                    <m:r>
                      <a:rPr lang="en-MY" sz="2000" i="1">
                        <a:solidFill>
                          <a:srgbClr val="000000"/>
                        </a:solidFill>
                        <a:latin typeface="Cambria Math"/>
                      </a:rPr>
                      <m:t>=</m:t>
                    </m:r>
                    <m:r>
                      <a:rPr lang="en-US" sz="2000" i="1">
                        <a:solidFill>
                          <a:srgbClr val="000000"/>
                        </a:solidFill>
                        <a:latin typeface="Cambria Math"/>
                      </a:rPr>
                      <m:t>5.26</m:t>
                    </m:r>
                  </m:oMath>
                </a14:m>
                <a:endParaRPr lang="en-MY" sz="2000" dirty="0">
                  <a:solidFill>
                    <a:srgbClr val="000000"/>
                  </a:solidFill>
                </a:endParaRPr>
              </a:p>
              <a:p>
                <a:endParaRPr lang="en-MY" sz="2000" dirty="0">
                  <a:solidFill>
                    <a:srgbClr val="000000"/>
                  </a:solidFill>
                </a:endParaRPr>
              </a:p>
            </p:txBody>
          </p:sp>
        </mc:Choice>
        <mc:Fallback xmlns="">
          <p:sp>
            <p:nvSpPr>
              <p:cNvPr id="3" name="Content Placeholder 2">
                <a:extLst>
                  <a:ext uri="{FF2B5EF4-FFF2-40B4-BE49-F238E27FC236}">
                    <a16:creationId xmlns:a16="http://schemas.microsoft.com/office/drawing/2014/main" id="{0376129B-13CD-40BB-B19E-49B427330B43}"/>
                  </a:ext>
                </a:extLst>
              </p:cNvPr>
              <p:cNvSpPr>
                <a:spLocks noGrp="1" noRot="1" noChangeAspect="1" noMove="1" noResize="1" noEditPoints="1" noAdjustHandles="1" noChangeArrowheads="1" noChangeShapeType="1" noTextEdit="1"/>
              </p:cNvSpPr>
              <p:nvPr>
                <p:ph idx="1"/>
              </p:nvPr>
            </p:nvSpPr>
            <p:spPr>
              <a:xfrm>
                <a:off x="1179226" y="3092970"/>
                <a:ext cx="9833548" cy="2693976"/>
              </a:xfrm>
              <a:blipFill>
                <a:blip r:embed="rId3"/>
                <a:stretch>
                  <a:fillRect l="-558" t="-2262"/>
                </a:stretch>
              </a:blipFill>
            </p:spPr>
            <p:txBody>
              <a:bodyPr/>
              <a:lstStyle/>
              <a:p>
                <a:r>
                  <a:rPr lang="en-MY">
                    <a:noFill/>
                  </a:rPr>
                  <a:t> </a:t>
                </a:r>
              </a:p>
            </p:txBody>
          </p:sp>
        </mc:Fallback>
      </mc:AlternateContent>
    </p:spTree>
    <p:extLst>
      <p:ext uri="{BB962C8B-B14F-4D97-AF65-F5344CB8AC3E}">
        <p14:creationId xmlns:p14="http://schemas.microsoft.com/office/powerpoint/2010/main" val="295888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DB5869B-2320-43F0-B805-E4E01DFEC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693976"/>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13C6DD-318D-472A-97FB-B5B5D2EFF3E3}"/>
              </a:ext>
            </a:extLst>
          </p:cNvPr>
          <p:cNvSpPr>
            <a:spLocks noGrp="1"/>
          </p:cNvSpPr>
          <p:nvPr>
            <p:ph type="title"/>
          </p:nvPr>
        </p:nvSpPr>
        <p:spPr>
          <a:xfrm>
            <a:off x="1179226" y="826680"/>
            <a:ext cx="9833548" cy="1325563"/>
          </a:xfrm>
        </p:spPr>
        <p:txBody>
          <a:bodyPr>
            <a:normAutofit/>
          </a:bodyPr>
          <a:lstStyle/>
          <a:p>
            <a:pPr algn="ctr"/>
            <a:r>
              <a:rPr lang="en-MY" sz="4000">
                <a:solidFill>
                  <a:srgbClr val="FFFFFF"/>
                </a:solidFill>
              </a:rPr>
              <a:t>Statistical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8A4392-2D47-4DF0-A7C5-82194A08AE2F}"/>
                  </a:ext>
                </a:extLst>
              </p:cNvPr>
              <p:cNvSpPr>
                <a:spLocks noGrp="1"/>
              </p:cNvSpPr>
              <p:nvPr>
                <p:ph idx="1"/>
              </p:nvPr>
            </p:nvSpPr>
            <p:spPr>
              <a:xfrm>
                <a:off x="1179226" y="3092970"/>
                <a:ext cx="9833548" cy="2693976"/>
              </a:xfrm>
            </p:spPr>
            <p:txBody>
              <a:bodyPr>
                <a:normAutofit/>
              </a:bodyPr>
              <a:lstStyle/>
              <a:p>
                <a:r>
                  <a:rPr lang="en-US" sz="2000">
                    <a:solidFill>
                      <a:srgbClr val="000000"/>
                    </a:solidFill>
                  </a:rPr>
                  <a:t>Is there any evidence of a linear relationship between married by the age of 15 and by the age of 18 by country with 0.05 level of significance? </a:t>
                </a:r>
                <a:endParaRPr lang="en-MY" sz="2000">
                  <a:solidFill>
                    <a:srgbClr val="000000"/>
                  </a:solidFill>
                </a:endParaRPr>
              </a:p>
              <a:p>
                <a:endParaRPr lang="en-US" sz="2000">
                  <a:solidFill>
                    <a:srgbClr val="000000"/>
                  </a:solidFill>
                </a:endParaRPr>
              </a:p>
              <a:p>
                <a14:m>
                  <m:oMath xmlns:m="http://schemas.openxmlformats.org/officeDocument/2006/math">
                    <m:sSub>
                      <m:sSubPr>
                        <m:ctrlPr>
                          <a:rPr lang="en-MY" sz="2000" i="1">
                            <a:solidFill>
                              <a:srgbClr val="000000"/>
                            </a:solidFill>
                            <a:latin typeface="Cambria Math" panose="02040503050406030204" pitchFamily="18" charset="0"/>
                          </a:rPr>
                        </m:ctrlPr>
                      </m:sSubPr>
                      <m:e>
                        <m:r>
                          <a:rPr lang="en-US" sz="2000" i="1">
                            <a:solidFill>
                              <a:srgbClr val="000000"/>
                            </a:solidFill>
                            <a:latin typeface="Cambria Math"/>
                          </a:rPr>
                          <m:t>𝐻</m:t>
                        </m:r>
                      </m:e>
                      <m:sub>
                        <m:r>
                          <a:rPr lang="en-US" sz="2000" i="1">
                            <a:solidFill>
                              <a:srgbClr val="000000"/>
                            </a:solidFill>
                            <a:latin typeface="Cambria Math"/>
                          </a:rPr>
                          <m:t>0</m:t>
                        </m:r>
                      </m:sub>
                    </m:sSub>
                    <m:r>
                      <a:rPr lang="en-US" sz="2000" i="1">
                        <a:solidFill>
                          <a:srgbClr val="000000"/>
                        </a:solidFill>
                        <a:latin typeface="Cambria Math"/>
                      </a:rPr>
                      <m:t>: </m:t>
                    </m:r>
                    <m:r>
                      <a:rPr lang="en-US" sz="2000" i="1">
                        <a:solidFill>
                          <a:srgbClr val="000000"/>
                        </a:solidFill>
                        <a:latin typeface="Cambria Math"/>
                      </a:rPr>
                      <m:t>𝑃</m:t>
                    </m:r>
                    <m:r>
                      <a:rPr lang="en-US" sz="2000" i="1">
                        <a:solidFill>
                          <a:srgbClr val="000000"/>
                        </a:solidFill>
                        <a:latin typeface="Cambria Math"/>
                      </a:rPr>
                      <m:t>=0              </m:t>
                    </m:r>
                    <m:sSub>
                      <m:sSubPr>
                        <m:ctrlPr>
                          <a:rPr lang="en-MY" sz="2000" i="1">
                            <a:solidFill>
                              <a:srgbClr val="000000"/>
                            </a:solidFill>
                            <a:latin typeface="Cambria Math" panose="02040503050406030204" pitchFamily="18" charset="0"/>
                          </a:rPr>
                        </m:ctrlPr>
                      </m:sSubPr>
                      <m:e>
                        <m:r>
                          <a:rPr lang="en-US" sz="2000" i="1">
                            <a:solidFill>
                              <a:srgbClr val="000000"/>
                            </a:solidFill>
                            <a:latin typeface="Cambria Math"/>
                          </a:rPr>
                          <m:t>𝐻</m:t>
                        </m:r>
                      </m:e>
                      <m:sub>
                        <m:r>
                          <a:rPr lang="en-US" sz="2000" i="1">
                            <a:solidFill>
                              <a:srgbClr val="000000"/>
                            </a:solidFill>
                            <a:latin typeface="Cambria Math"/>
                          </a:rPr>
                          <m:t>1</m:t>
                        </m:r>
                      </m:sub>
                    </m:sSub>
                    <m:r>
                      <a:rPr lang="en-US" sz="2000" i="1">
                        <a:solidFill>
                          <a:srgbClr val="000000"/>
                        </a:solidFill>
                        <a:latin typeface="Cambria Math"/>
                      </a:rPr>
                      <m:t>: </m:t>
                    </m:r>
                    <m:r>
                      <a:rPr lang="en-US" sz="2000" i="1">
                        <a:solidFill>
                          <a:srgbClr val="000000"/>
                        </a:solidFill>
                        <a:latin typeface="Cambria Math"/>
                      </a:rPr>
                      <m:t>𝑃</m:t>
                    </m:r>
                    <m:r>
                      <a:rPr lang="en-US" sz="2000" i="1">
                        <a:solidFill>
                          <a:srgbClr val="000000"/>
                        </a:solidFill>
                        <a:latin typeface="Cambria Math"/>
                      </a:rPr>
                      <m:t>≠0</m:t>
                    </m:r>
                  </m:oMath>
                </a14:m>
                <a:endParaRPr lang="en-MY" sz="2000">
                  <a:solidFill>
                    <a:srgbClr val="000000"/>
                  </a:solidFill>
                </a:endParaRPr>
              </a:p>
              <a:p>
                <a:pPr marL="0" indent="0">
                  <a:buNone/>
                </a:pPr>
                <a:endParaRPr lang="en-MY" sz="2000">
                  <a:solidFill>
                    <a:srgbClr val="000000"/>
                  </a:solidFill>
                </a:endParaRPr>
              </a:p>
              <a:p>
                <a14:m>
                  <m:oMath xmlns:m="http://schemas.openxmlformats.org/officeDocument/2006/math">
                    <m:r>
                      <a:rPr lang="en-US" sz="2000" i="1">
                        <a:solidFill>
                          <a:srgbClr val="000000"/>
                        </a:solidFill>
                        <a:latin typeface="Cambria Math"/>
                      </a:rPr>
                      <m:t>𝑡</m:t>
                    </m:r>
                    <m:r>
                      <a:rPr lang="en-US" sz="2000" i="1">
                        <a:solidFill>
                          <a:srgbClr val="000000"/>
                        </a:solidFill>
                        <a:latin typeface="Cambria Math"/>
                      </a:rPr>
                      <m:t>= </m:t>
                    </m:r>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𝑟</m:t>
                        </m:r>
                      </m:num>
                      <m:den>
                        <m:rad>
                          <m:radPr>
                            <m:degHide m:val="on"/>
                            <m:ctrlPr>
                              <a:rPr lang="en-MY" sz="2000" i="1">
                                <a:solidFill>
                                  <a:srgbClr val="000000"/>
                                </a:solidFill>
                                <a:latin typeface="Cambria Math" panose="02040503050406030204" pitchFamily="18" charset="0"/>
                              </a:rPr>
                            </m:ctrlPr>
                          </m:radPr>
                          <m:deg/>
                          <m:e>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1− </m:t>
                                </m:r>
                                <m:sSup>
                                  <m:sSupPr>
                                    <m:ctrlPr>
                                      <a:rPr lang="en-MY" sz="2000" i="1">
                                        <a:solidFill>
                                          <a:srgbClr val="000000"/>
                                        </a:solidFill>
                                        <a:latin typeface="Cambria Math" panose="02040503050406030204" pitchFamily="18" charset="0"/>
                                      </a:rPr>
                                    </m:ctrlPr>
                                  </m:sSupPr>
                                  <m:e>
                                    <m:r>
                                      <a:rPr lang="en-US" sz="2000" i="1">
                                        <a:solidFill>
                                          <a:srgbClr val="000000"/>
                                        </a:solidFill>
                                        <a:latin typeface="Cambria Math"/>
                                      </a:rPr>
                                      <m:t>𝑟</m:t>
                                    </m:r>
                                  </m:e>
                                  <m:sup>
                                    <m:r>
                                      <a:rPr lang="en-US" sz="2000" i="1">
                                        <a:solidFill>
                                          <a:srgbClr val="000000"/>
                                        </a:solidFill>
                                        <a:latin typeface="Cambria Math"/>
                                      </a:rPr>
                                      <m:t>2</m:t>
                                    </m:r>
                                  </m:sup>
                                </m:sSup>
                              </m:num>
                              <m:den>
                                <m:r>
                                  <a:rPr lang="en-US" sz="2000" i="1">
                                    <a:solidFill>
                                      <a:srgbClr val="000000"/>
                                    </a:solidFill>
                                    <a:latin typeface="Cambria Math"/>
                                  </a:rPr>
                                  <m:t>𝑛</m:t>
                                </m:r>
                                <m:r>
                                  <a:rPr lang="en-US" sz="2000" i="1">
                                    <a:solidFill>
                                      <a:srgbClr val="000000"/>
                                    </a:solidFill>
                                    <a:latin typeface="Cambria Math"/>
                                  </a:rPr>
                                  <m:t>−2</m:t>
                                </m:r>
                              </m:den>
                            </m:f>
                          </m:e>
                        </m:rad>
                      </m:den>
                    </m:f>
                    <m:r>
                      <a:rPr lang="en-US" sz="2000" i="1">
                        <a:solidFill>
                          <a:srgbClr val="000000"/>
                        </a:solidFill>
                        <a:latin typeface="Cambria Math"/>
                      </a:rPr>
                      <m:t>         →        </m:t>
                    </m:r>
                    <m:r>
                      <a:rPr lang="en-US" sz="2000" i="1">
                        <a:solidFill>
                          <a:srgbClr val="000000"/>
                        </a:solidFill>
                        <a:latin typeface="Cambria Math"/>
                      </a:rPr>
                      <m:t>𝑡</m:t>
                    </m:r>
                    <m:r>
                      <a:rPr lang="en-US" sz="2000" i="1">
                        <a:solidFill>
                          <a:srgbClr val="000000"/>
                        </a:solidFill>
                        <a:latin typeface="Cambria Math"/>
                      </a:rPr>
                      <m:t>= </m:t>
                    </m:r>
                    <m:f>
                      <m:fPr>
                        <m:ctrlPr>
                          <a:rPr lang="en-MY" sz="2000" i="1">
                            <a:solidFill>
                              <a:srgbClr val="000000"/>
                            </a:solidFill>
                            <a:latin typeface="Cambria Math" panose="02040503050406030204" pitchFamily="18" charset="0"/>
                          </a:rPr>
                        </m:ctrlPr>
                      </m:fPr>
                      <m:num>
                        <m:r>
                          <m:rPr>
                            <m:nor/>
                          </m:rPr>
                          <a:rPr lang="en-MY" sz="2000">
                            <a:solidFill>
                              <a:srgbClr val="000000"/>
                            </a:solidFill>
                          </a:rPr>
                          <m:t>0.9347032</m:t>
                        </m:r>
                      </m:num>
                      <m:den>
                        <m:rad>
                          <m:radPr>
                            <m:degHide m:val="on"/>
                            <m:ctrlPr>
                              <a:rPr lang="en-MY" sz="2000" i="1">
                                <a:solidFill>
                                  <a:srgbClr val="000000"/>
                                </a:solidFill>
                                <a:latin typeface="Cambria Math" panose="02040503050406030204" pitchFamily="18" charset="0"/>
                              </a:rPr>
                            </m:ctrlPr>
                          </m:radPr>
                          <m:deg/>
                          <m:e>
                            <m:f>
                              <m:fPr>
                                <m:ctrlPr>
                                  <a:rPr lang="en-MY" sz="2000" i="1">
                                    <a:solidFill>
                                      <a:srgbClr val="000000"/>
                                    </a:solidFill>
                                    <a:latin typeface="Cambria Math" panose="02040503050406030204" pitchFamily="18" charset="0"/>
                                  </a:rPr>
                                </m:ctrlPr>
                              </m:fPr>
                              <m:num>
                                <m:r>
                                  <a:rPr lang="en-US" sz="2000" i="1">
                                    <a:solidFill>
                                      <a:srgbClr val="000000"/>
                                    </a:solidFill>
                                    <a:latin typeface="Cambria Math"/>
                                  </a:rPr>
                                  <m:t>1− </m:t>
                                </m:r>
                                <m:sSup>
                                  <m:sSupPr>
                                    <m:ctrlPr>
                                      <a:rPr lang="en-MY" sz="2000" i="1">
                                        <a:solidFill>
                                          <a:srgbClr val="000000"/>
                                        </a:solidFill>
                                        <a:latin typeface="Cambria Math" panose="02040503050406030204" pitchFamily="18" charset="0"/>
                                      </a:rPr>
                                    </m:ctrlPr>
                                  </m:sSupPr>
                                  <m:e>
                                    <m:r>
                                      <m:rPr>
                                        <m:nor/>
                                      </m:rPr>
                                      <a:rPr lang="en-US" sz="2000">
                                        <a:solidFill>
                                          <a:srgbClr val="000000"/>
                                        </a:solidFill>
                                      </a:rPr>
                                      <m:t>0.9347032 </m:t>
                                    </m:r>
                                    <m:r>
                                      <a:rPr lang="en-US" sz="2000" i="1">
                                        <a:solidFill>
                                          <a:srgbClr val="000000"/>
                                        </a:solidFill>
                                        <a:latin typeface="Cambria Math"/>
                                      </a:rPr>
                                      <m:t>)</m:t>
                                    </m:r>
                                  </m:e>
                                  <m:sup>
                                    <m:r>
                                      <a:rPr lang="en-US" sz="2000" i="1">
                                        <a:solidFill>
                                          <a:srgbClr val="000000"/>
                                        </a:solidFill>
                                        <a:latin typeface="Cambria Math"/>
                                      </a:rPr>
                                      <m:t>2</m:t>
                                    </m:r>
                                  </m:sup>
                                </m:sSup>
                              </m:num>
                              <m:den>
                                <m:r>
                                  <a:rPr lang="en-US" sz="2000" i="1">
                                    <a:solidFill>
                                      <a:srgbClr val="000000"/>
                                    </a:solidFill>
                                    <a:latin typeface="Cambria Math"/>
                                  </a:rPr>
                                  <m:t>6−2</m:t>
                                </m:r>
                              </m:den>
                            </m:f>
                          </m:e>
                        </m:rad>
                      </m:den>
                    </m:f>
                    <m:r>
                      <a:rPr lang="en-US" sz="2000" i="1">
                        <a:solidFill>
                          <a:srgbClr val="000000"/>
                        </a:solidFill>
                        <a:latin typeface="Cambria Math"/>
                      </a:rPr>
                      <m:t>      →     </m:t>
                    </m:r>
                    <m:r>
                      <a:rPr lang="en-MY" sz="2000" i="1">
                        <a:solidFill>
                          <a:srgbClr val="000000"/>
                        </a:solidFill>
                        <a:latin typeface="Cambria Math"/>
                      </a:rPr>
                      <m:t>=</m:t>
                    </m:r>
                    <m:r>
                      <a:rPr lang="en-US" sz="2000" i="1">
                        <a:solidFill>
                          <a:srgbClr val="000000"/>
                        </a:solidFill>
                        <a:latin typeface="Cambria Math"/>
                      </a:rPr>
                      <m:t>5.26</m:t>
                    </m:r>
                  </m:oMath>
                </a14:m>
                <a:endParaRPr lang="en-MY" sz="2000">
                  <a:solidFill>
                    <a:srgbClr val="000000"/>
                  </a:solidFill>
                </a:endParaRPr>
              </a:p>
              <a:p>
                <a:endParaRPr lang="en-MY" sz="2000">
                  <a:solidFill>
                    <a:srgbClr val="000000"/>
                  </a:solidFill>
                </a:endParaRPr>
              </a:p>
            </p:txBody>
          </p:sp>
        </mc:Choice>
        <mc:Fallback xmlns="">
          <p:sp>
            <p:nvSpPr>
              <p:cNvPr id="3" name="Content Placeholder 2">
                <a:extLst>
                  <a:ext uri="{FF2B5EF4-FFF2-40B4-BE49-F238E27FC236}">
                    <a16:creationId xmlns:a16="http://schemas.microsoft.com/office/drawing/2014/main" id="{D58A4392-2D47-4DF0-A7C5-82194A08AE2F}"/>
                  </a:ext>
                </a:extLst>
              </p:cNvPr>
              <p:cNvSpPr>
                <a:spLocks noGrp="1" noRot="1" noChangeAspect="1" noMove="1" noResize="1" noEditPoints="1" noAdjustHandles="1" noChangeArrowheads="1" noChangeShapeType="1" noTextEdit="1"/>
              </p:cNvSpPr>
              <p:nvPr>
                <p:ph idx="1"/>
              </p:nvPr>
            </p:nvSpPr>
            <p:spPr>
              <a:xfrm>
                <a:off x="1179226" y="3092970"/>
                <a:ext cx="9833548" cy="2693976"/>
              </a:xfrm>
              <a:blipFill>
                <a:blip r:embed="rId3"/>
                <a:stretch>
                  <a:fillRect l="-558" t="-2262"/>
                </a:stretch>
              </a:blipFill>
            </p:spPr>
            <p:txBody>
              <a:bodyPr/>
              <a:lstStyle/>
              <a:p>
                <a:r>
                  <a:rPr lang="en-MY">
                    <a:noFill/>
                  </a:rPr>
                  <a:t> </a:t>
                </a:r>
              </a:p>
            </p:txBody>
          </p:sp>
        </mc:Fallback>
      </mc:AlternateContent>
    </p:spTree>
    <p:extLst>
      <p:ext uri="{BB962C8B-B14F-4D97-AF65-F5344CB8AC3E}">
        <p14:creationId xmlns:p14="http://schemas.microsoft.com/office/powerpoint/2010/main" val="150641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r>
              <a:rPr lang="en-MY" dirty="0"/>
              <a:t>Statistical test:</a:t>
            </a:r>
          </a:p>
        </p:txBody>
      </p:sp>
      <p:pic>
        <p:nvPicPr>
          <p:cNvPr id="2050" name="Picture 2" descr="C:\Users\uSER\Desktop\ts correlation.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293" y="3054336"/>
            <a:ext cx="5069382" cy="182497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2279151"/>
            <a:ext cx="3627063" cy="3387145"/>
          </a:xfrm>
        </p:spPr>
        <p:txBody>
          <a:bodyPr anchor="ctr">
            <a:normAutofit fontScale="25000" lnSpcReduction="20000"/>
          </a:bodyPr>
          <a:lstStyle/>
          <a:p>
            <a:endParaRPr lang="en-MY" sz="800" dirty="0"/>
          </a:p>
          <a:p>
            <a:endParaRPr lang="en-MY" sz="800" dirty="0"/>
          </a:p>
          <a:p>
            <a:endParaRPr lang="en-MY" sz="800" dirty="0"/>
          </a:p>
          <a:p>
            <a:endParaRPr lang="en-MY" sz="800" dirty="0"/>
          </a:p>
          <a:p>
            <a:endParaRPr lang="en-MY" sz="800" dirty="0"/>
          </a:p>
          <a:p>
            <a:endParaRPr lang="en-MY" sz="800" dirty="0"/>
          </a:p>
          <a:p>
            <a:pPr marL="0" indent="0">
              <a:buNone/>
            </a:pPr>
            <a:endParaRPr lang="en-MY" sz="800" dirty="0"/>
          </a:p>
          <a:p>
            <a:endParaRPr lang="en-MY" sz="800" dirty="0"/>
          </a:p>
          <a:p>
            <a:r>
              <a:rPr lang="en-MY" sz="9600" dirty="0"/>
              <a:t> </a:t>
            </a:r>
            <a:r>
              <a:rPr lang="en-US" sz="9600" dirty="0"/>
              <a:t>There is no an evidence of a linear relationship between married by the age of 15 and by the age of 18 by country with the years from 2010 to 2016 with 5% significance of level .</a:t>
            </a:r>
            <a:endParaRPr lang="en-MY" sz="9600" dirty="0"/>
          </a:p>
          <a:p>
            <a:endParaRPr lang="en-MY" sz="9600" dirty="0"/>
          </a:p>
          <a:p>
            <a:pPr marL="0" indent="0">
              <a:buNone/>
            </a:pPr>
            <a:endParaRPr lang="en-MY" sz="800" dirty="0"/>
          </a:p>
          <a:p>
            <a:pPr marL="0" indent="0">
              <a:buNone/>
            </a:pPr>
            <a:r>
              <a:rPr lang="en-US" sz="800" dirty="0"/>
              <a:t> </a:t>
            </a:r>
            <a:endParaRPr lang="en-MY" sz="800" dirty="0"/>
          </a:p>
          <a:p>
            <a:endParaRPr lang="en-MY" sz="800" dirty="0"/>
          </a:p>
        </p:txBody>
      </p:sp>
    </p:spTree>
    <p:extLst>
      <p:ext uri="{BB962C8B-B14F-4D97-AF65-F5344CB8AC3E}">
        <p14:creationId xmlns:p14="http://schemas.microsoft.com/office/powerpoint/2010/main" val="181637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MY" sz="2800">
                <a:solidFill>
                  <a:schemeClr val="bg1"/>
                </a:solidFill>
              </a:rPr>
              <a:t>Regression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3468" y="2638044"/>
                <a:ext cx="3363974" cy="3415622"/>
              </a:xfrm>
            </p:spPr>
            <p:txBody>
              <a:bodyPr>
                <a:normAutofit/>
              </a:bodyPr>
              <a:lstStyle/>
              <a:p>
                <a:r>
                  <a:rPr lang="en-US" sz="2400" dirty="0">
                    <a:solidFill>
                      <a:schemeClr val="bg1"/>
                    </a:solidFill>
                  </a:rPr>
                  <a:t>To test the relationship between married by the age of 15 and by the age of 18 by country.</a:t>
                </a:r>
              </a:p>
              <a:p>
                <a14:m>
                  <m:oMath xmlns:m="http://schemas.openxmlformats.org/officeDocument/2006/math">
                    <m:acc>
                      <m:accPr>
                        <m:chr m:val="̂"/>
                        <m:ctrlPr>
                          <a:rPr lang="en-US" sz="2400" i="1">
                            <a:solidFill>
                              <a:schemeClr val="bg1"/>
                            </a:solidFill>
                            <a:latin typeface="Cambria Math" panose="02040503050406030204" pitchFamily="18" charset="0"/>
                          </a:rPr>
                        </m:ctrlPr>
                      </m:accPr>
                      <m:e>
                        <m:r>
                          <a:rPr lang="en-MY" sz="2400" i="1">
                            <a:solidFill>
                              <a:schemeClr val="bg1"/>
                            </a:solidFill>
                            <a:latin typeface="Cambria Math"/>
                          </a:rPr>
                          <m:t>𝑦</m:t>
                        </m:r>
                      </m:e>
                    </m:acc>
                  </m:oMath>
                </a14:m>
                <a:r>
                  <a:rPr lang="en-US" sz="2400" dirty="0">
                    <a:solidFill>
                      <a:schemeClr val="bg1"/>
                    </a:solidFill>
                  </a:rPr>
                  <a:t> = 16.934 + 1.549x</a:t>
                </a: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pPr marL="0" indent="0">
                  <a:buNone/>
                </a:pPr>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pPr marL="0" indent="0">
                  <a:buNone/>
                </a:pPr>
                <a:endParaRPr lang="en-US" sz="1100" dirty="0">
                  <a:solidFill>
                    <a:schemeClr val="bg1"/>
                  </a:solidFill>
                </a:endParaRPr>
              </a:p>
              <a:p>
                <a:endParaRPr lang="en-MY" sz="1100"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3468" y="2638044"/>
                <a:ext cx="3363974" cy="3415622"/>
              </a:xfrm>
              <a:blipFill rotWithShape="1">
                <a:blip r:embed="rId2"/>
                <a:stretch>
                  <a:fillRect l="-2541" t="-2500" r="-1633"/>
                </a:stretch>
              </a:blipFill>
            </p:spPr>
            <p:txBody>
              <a:bodyPr/>
              <a:lstStyle/>
              <a:p>
                <a:r>
                  <a:rPr lang="en-MY">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944493" y="643467"/>
            <a:ext cx="4957308" cy="54101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493" y="721769"/>
            <a:ext cx="4957308" cy="5331897"/>
          </a:xfrm>
          <a:prstGeom prst="rect">
            <a:avLst/>
          </a:prstGeom>
        </p:spPr>
      </p:pic>
    </p:spTree>
    <p:extLst>
      <p:ext uri="{BB962C8B-B14F-4D97-AF65-F5344CB8AC3E}">
        <p14:creationId xmlns:p14="http://schemas.microsoft.com/office/powerpoint/2010/main" val="115394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8953CAFD-EB5F-4C32-BA4F-4DC2BC08DAAE}"/>
              </a:ext>
            </a:extLst>
          </p:cNvPr>
          <p:cNvGraphicFramePr>
            <a:graphicFrameLocks noGrp="1"/>
          </p:cNvGraphicFramePr>
          <p:nvPr>
            <p:ph idx="1"/>
            <p:extLst>
              <p:ext uri="{D42A27DB-BD31-4B8C-83A1-F6EECF244321}">
                <p14:modId xmlns:p14="http://schemas.microsoft.com/office/powerpoint/2010/main" val="301793378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38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F00-6220-46D0-9600-31148D38A359}"/>
              </a:ext>
            </a:extLst>
          </p:cNvPr>
          <p:cNvSpPr>
            <a:spLocks noGrp="1"/>
          </p:cNvSpPr>
          <p:nvPr>
            <p:ph type="title"/>
          </p:nvPr>
        </p:nvSpPr>
        <p:spPr>
          <a:xfrm>
            <a:off x="1136428" y="627564"/>
            <a:ext cx="7474172" cy="1325563"/>
          </a:xfrm>
        </p:spPr>
        <p:txBody>
          <a:bodyPr>
            <a:normAutofit/>
          </a:bodyPr>
          <a:lstStyle/>
          <a:p>
            <a:r>
              <a:rPr lang="en-MY" dirty="0"/>
              <a:t>INTRODUCTION:</a:t>
            </a:r>
          </a:p>
        </p:txBody>
      </p:sp>
      <p:sp>
        <p:nvSpPr>
          <p:cNvPr id="3" name="Content Placeholder 2">
            <a:extLst>
              <a:ext uri="{FF2B5EF4-FFF2-40B4-BE49-F238E27FC236}">
                <a16:creationId xmlns:a16="http://schemas.microsoft.com/office/drawing/2014/main" id="{966A6486-EFD3-4076-82F1-1BA8BAF5A817}"/>
              </a:ext>
            </a:extLst>
          </p:cNvPr>
          <p:cNvSpPr>
            <a:spLocks noGrp="1"/>
          </p:cNvSpPr>
          <p:nvPr>
            <p:ph idx="1"/>
          </p:nvPr>
        </p:nvSpPr>
        <p:spPr>
          <a:xfrm>
            <a:off x="1136429" y="2278173"/>
            <a:ext cx="6467867" cy="3450613"/>
          </a:xfrm>
        </p:spPr>
        <p:txBody>
          <a:bodyPr anchor="ctr">
            <a:normAutofit fontScale="92500" lnSpcReduction="20000"/>
          </a:bodyPr>
          <a:lstStyle/>
          <a:p>
            <a:r>
              <a:rPr lang="en-US" sz="2400" dirty="0"/>
              <a:t>Marriage before the age of 18 is a fundamental violation of human rights.</a:t>
            </a:r>
          </a:p>
          <a:p>
            <a:r>
              <a:rPr lang="en-US" sz="2400" dirty="0"/>
              <a:t>The term ‘child marriage’ is used to refer to both formal marriages and informal unions in which a girl or boy lives with a partner as if married before the age of 18.</a:t>
            </a:r>
          </a:p>
          <a:p>
            <a:r>
              <a:rPr lang="en-US" sz="2400" dirty="0"/>
              <a:t>Early pregnancy, social isolation, interrupting her schooling</a:t>
            </a:r>
          </a:p>
          <a:p>
            <a:r>
              <a:rPr lang="en-US" sz="2400" dirty="0"/>
              <a:t>Limiting opportunities for career and vocational advancement </a:t>
            </a:r>
          </a:p>
          <a:p>
            <a:r>
              <a:rPr lang="en-US" sz="2400" dirty="0"/>
              <a:t>Increased risk of domestic violence.</a:t>
            </a:r>
            <a:endParaRPr lang="en-MY" sz="2400"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fan&#10;&#10;Description generated with high confidence">
            <a:extLst>
              <a:ext uri="{FF2B5EF4-FFF2-40B4-BE49-F238E27FC236}">
                <a16:creationId xmlns:a16="http://schemas.microsoft.com/office/drawing/2014/main" id="{F7DFE939-7EB8-4656-9D8E-A515931B0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3236" y="2563446"/>
            <a:ext cx="1731108" cy="1731108"/>
          </a:xfrm>
          <a:prstGeom prst="rect">
            <a:avLst/>
          </a:prstGeom>
        </p:spPr>
      </p:pic>
    </p:spTree>
    <p:extLst>
      <p:ext uri="{BB962C8B-B14F-4D97-AF65-F5344CB8AC3E}">
        <p14:creationId xmlns:p14="http://schemas.microsoft.com/office/powerpoint/2010/main" val="295104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5847-F7DF-4337-9088-29F38C660B0A}"/>
              </a:ext>
            </a:extLst>
          </p:cNvPr>
          <p:cNvSpPr>
            <a:spLocks noGrp="1"/>
          </p:cNvSpPr>
          <p:nvPr>
            <p:ph type="title"/>
          </p:nvPr>
        </p:nvSpPr>
        <p:spPr>
          <a:xfrm>
            <a:off x="1136428" y="627564"/>
            <a:ext cx="7474172" cy="1325563"/>
          </a:xfrm>
        </p:spPr>
        <p:txBody>
          <a:bodyPr>
            <a:normAutofit/>
          </a:bodyPr>
          <a:lstStyle/>
          <a:p>
            <a:r>
              <a:rPr lang="en-US" b="1" dirty="0"/>
              <a:t>Goodness of Fit</a:t>
            </a:r>
            <a:endParaRPr lang="en-MY"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F6C3F5-27A4-45E7-950E-D445F2C74C6F}"/>
                  </a:ext>
                </a:extLst>
              </p:cNvPr>
              <p:cNvSpPr>
                <a:spLocks noGrp="1"/>
              </p:cNvSpPr>
              <p:nvPr>
                <p:ph idx="1"/>
              </p:nvPr>
            </p:nvSpPr>
            <p:spPr>
              <a:xfrm>
                <a:off x="1136429" y="2278173"/>
                <a:ext cx="6467867" cy="3450613"/>
              </a:xfrm>
            </p:spPr>
            <p:txBody>
              <a:bodyPr anchor="ctr">
                <a:normAutofit fontScale="55000" lnSpcReduction="20000"/>
              </a:bodyPr>
              <a:lstStyle/>
              <a:p>
                <a14:m>
                  <m:oMath xmlns:m="http://schemas.openxmlformats.org/officeDocument/2006/math">
                    <m:sSub>
                      <m:sSubPr>
                        <m:ctrlPr>
                          <a:rPr lang="en-MY" sz="3300" b="1" i="1" smtClean="0">
                            <a:latin typeface="Cambria Math" panose="02040503050406030204" pitchFamily="18" charset="0"/>
                          </a:rPr>
                        </m:ctrlPr>
                      </m:sSubPr>
                      <m:e>
                        <m:r>
                          <a:rPr lang="en-US" sz="3300" b="1" i="1">
                            <a:latin typeface="Cambria Math" panose="02040503050406030204" pitchFamily="18" charset="0"/>
                          </a:rPr>
                          <m:t>𝑯</m:t>
                        </m:r>
                      </m:e>
                      <m:sub>
                        <m:r>
                          <a:rPr lang="en-US" sz="3300" b="1" i="1">
                            <a:latin typeface="Cambria Math" panose="02040503050406030204" pitchFamily="18" charset="0"/>
                          </a:rPr>
                          <m:t>𝒐</m:t>
                        </m:r>
                      </m:sub>
                    </m:sSub>
                    <m:r>
                      <a:rPr lang="en-US" sz="3300" b="1" i="1">
                        <a:latin typeface="Cambria Math" panose="02040503050406030204" pitchFamily="18" charset="0"/>
                      </a:rPr>
                      <m:t> :</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𝟏</m:t>
                        </m:r>
                      </m:sub>
                    </m:sSub>
                    <m:r>
                      <a:rPr lang="en-US" sz="3300" b="1" i="1">
                        <a:latin typeface="Cambria Math" panose="02040503050406030204" pitchFamily="18" charset="0"/>
                      </a:rPr>
                      <m:t>= </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𝟐</m:t>
                        </m:r>
                      </m:sub>
                    </m:sSub>
                    <m:r>
                      <a:rPr lang="en-US" sz="3300" b="1" i="1">
                        <a:latin typeface="Cambria Math" panose="02040503050406030204" pitchFamily="18" charset="0"/>
                      </a:rPr>
                      <m:t>=</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𝟑</m:t>
                        </m:r>
                      </m:sub>
                    </m:sSub>
                    <m:r>
                      <a:rPr lang="en-US" sz="3300" b="1" i="1">
                        <a:latin typeface="Cambria Math" panose="02040503050406030204" pitchFamily="18" charset="0"/>
                      </a:rPr>
                      <m:t>=</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𝟒</m:t>
                        </m:r>
                      </m:sub>
                    </m:sSub>
                    <m:r>
                      <a:rPr lang="en-US" sz="3300" b="1" i="1">
                        <a:latin typeface="Cambria Math" panose="02040503050406030204" pitchFamily="18" charset="0"/>
                      </a:rPr>
                      <m:t>=</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𝟓</m:t>
                        </m:r>
                      </m:sub>
                    </m:sSub>
                    <m:r>
                      <a:rPr lang="en-US" sz="3300" b="1" i="1">
                        <a:latin typeface="Cambria Math" panose="02040503050406030204" pitchFamily="18" charset="0"/>
                      </a:rPr>
                      <m:t>=</m:t>
                    </m:r>
                    <m:sSub>
                      <m:sSubPr>
                        <m:ctrlPr>
                          <a:rPr lang="en-MY" sz="3300" b="1" i="1">
                            <a:latin typeface="Cambria Math" panose="02040503050406030204" pitchFamily="18" charset="0"/>
                          </a:rPr>
                        </m:ctrlPr>
                      </m:sSubPr>
                      <m:e>
                        <m:r>
                          <a:rPr lang="en-US" sz="3300" b="1" i="1">
                            <a:latin typeface="Cambria Math" panose="02040503050406030204" pitchFamily="18" charset="0"/>
                          </a:rPr>
                          <m:t>𝑷</m:t>
                        </m:r>
                      </m:e>
                      <m:sub>
                        <m:r>
                          <a:rPr lang="en-US" sz="3300" b="1" i="1">
                            <a:latin typeface="Cambria Math" panose="02040503050406030204" pitchFamily="18" charset="0"/>
                          </a:rPr>
                          <m:t>𝟔</m:t>
                        </m:r>
                      </m:sub>
                    </m:sSub>
                  </m:oMath>
                </a14:m>
                <a:endParaRPr lang="en-MY" sz="3300" dirty="0"/>
              </a:p>
              <a:p>
                <a14:m>
                  <m:oMath xmlns:m="http://schemas.openxmlformats.org/officeDocument/2006/math">
                    <m:sSub>
                      <m:sSubPr>
                        <m:ctrlPr>
                          <a:rPr lang="en-MY" sz="3300" b="1" i="1">
                            <a:latin typeface="Cambria Math" panose="02040503050406030204" pitchFamily="18" charset="0"/>
                          </a:rPr>
                        </m:ctrlPr>
                      </m:sSubPr>
                      <m:e>
                        <m:r>
                          <a:rPr lang="en-MY" sz="3300" b="1" i="1">
                            <a:latin typeface="Cambria Math" panose="02040503050406030204" pitchFamily="18" charset="0"/>
                          </a:rPr>
                          <m:t>𝑯</m:t>
                        </m:r>
                      </m:e>
                      <m:sub>
                        <m:r>
                          <a:rPr lang="en-MY" sz="3300" b="1" i="1">
                            <a:latin typeface="Cambria Math" panose="02040503050406030204" pitchFamily="18" charset="0"/>
                          </a:rPr>
                          <m:t>𝟏</m:t>
                        </m:r>
                      </m:sub>
                    </m:sSub>
                    <m:r>
                      <a:rPr lang="en-MY" sz="3300" b="1" i="1">
                        <a:latin typeface="Cambria Math" panose="02040503050406030204" pitchFamily="18" charset="0"/>
                      </a:rPr>
                      <m:t>:</m:t>
                    </m:r>
                    <m:r>
                      <a:rPr lang="en-MY" sz="3300" b="1" i="1">
                        <a:latin typeface="Cambria Math" panose="02040503050406030204" pitchFamily="18" charset="0"/>
                      </a:rPr>
                      <m:t>𝐀𝐭</m:t>
                    </m:r>
                    <m:r>
                      <a:rPr lang="en-MY" sz="3300" b="1">
                        <a:latin typeface="Cambria Math" panose="02040503050406030204" pitchFamily="18" charset="0"/>
                      </a:rPr>
                      <m:t> </m:t>
                    </m:r>
                    <m:r>
                      <a:rPr lang="en-MY" sz="3300" b="1" i="1">
                        <a:latin typeface="Cambria Math" panose="02040503050406030204" pitchFamily="18" charset="0"/>
                      </a:rPr>
                      <m:t>𝐥𝐞𝐚𝐬𝐭</m:t>
                    </m:r>
                    <m:r>
                      <a:rPr lang="en-MY" sz="3300" b="1">
                        <a:latin typeface="Cambria Math" panose="02040503050406030204" pitchFamily="18" charset="0"/>
                      </a:rPr>
                      <m:t> </m:t>
                    </m:r>
                    <m:r>
                      <a:rPr lang="en-MY" sz="3300" b="1" i="1">
                        <a:latin typeface="Cambria Math" panose="02040503050406030204" pitchFamily="18" charset="0"/>
                      </a:rPr>
                      <m:t>𝟏</m:t>
                    </m:r>
                    <m:r>
                      <a:rPr lang="en-MY" sz="3300" b="1">
                        <a:latin typeface="Cambria Math" panose="02040503050406030204" pitchFamily="18" charset="0"/>
                      </a:rPr>
                      <m:t> </m:t>
                    </m:r>
                    <m:r>
                      <a:rPr lang="en-MY" sz="3300" b="1" i="1">
                        <a:latin typeface="Cambria Math" panose="02040503050406030204" pitchFamily="18" charset="0"/>
                      </a:rPr>
                      <m:t>𝐨𝐟</m:t>
                    </m:r>
                    <m:r>
                      <a:rPr lang="en-MY" sz="3300" b="1">
                        <a:latin typeface="Cambria Math" panose="02040503050406030204" pitchFamily="18" charset="0"/>
                      </a:rPr>
                      <m:t> </m:t>
                    </m:r>
                    <m:r>
                      <a:rPr lang="en-MY" sz="3300" b="1" i="1">
                        <a:latin typeface="Cambria Math" panose="02040503050406030204" pitchFamily="18" charset="0"/>
                      </a:rPr>
                      <m:t>𝐭𝐡𝐞</m:t>
                    </m:r>
                    <m:r>
                      <a:rPr lang="en-MY" sz="3300" b="1">
                        <a:latin typeface="Cambria Math" panose="02040503050406030204" pitchFamily="18" charset="0"/>
                      </a:rPr>
                      <m:t> </m:t>
                    </m:r>
                    <m:r>
                      <a:rPr lang="en-MY" sz="3300" b="1" i="0" smtClean="0">
                        <a:latin typeface="Cambria Math" panose="02040503050406030204" pitchFamily="18" charset="0"/>
                      </a:rPr>
                      <m:t>𝟔</m:t>
                    </m:r>
                    <m:r>
                      <a:rPr lang="en-MY" sz="3300" b="1">
                        <a:latin typeface="Cambria Math" panose="02040503050406030204" pitchFamily="18" charset="0"/>
                      </a:rPr>
                      <m:t> </m:t>
                    </m:r>
                    <m:r>
                      <a:rPr lang="en-MY" sz="3300" b="1" i="1">
                        <a:latin typeface="Cambria Math" panose="02040503050406030204" pitchFamily="18" charset="0"/>
                      </a:rPr>
                      <m:t>𝐩𝐫𝐨𝐩𝐨𝐫𝐭𝐢𝐨𝐧𝐬</m:t>
                    </m:r>
                    <m:r>
                      <a:rPr lang="en-MY" sz="3300" b="1">
                        <a:latin typeface="Cambria Math" panose="02040503050406030204" pitchFamily="18" charset="0"/>
                      </a:rPr>
                      <m:t> </m:t>
                    </m:r>
                    <m:r>
                      <a:rPr lang="en-MY" sz="3300" b="1" i="1">
                        <a:latin typeface="Cambria Math" panose="02040503050406030204" pitchFamily="18" charset="0"/>
                      </a:rPr>
                      <m:t>𝐢𝐬</m:t>
                    </m:r>
                    <m:r>
                      <a:rPr lang="en-MY" sz="3300" b="1">
                        <a:latin typeface="Cambria Math" panose="02040503050406030204" pitchFamily="18" charset="0"/>
                      </a:rPr>
                      <m:t> </m:t>
                    </m:r>
                    <m:r>
                      <a:rPr lang="en-MY" sz="3300" b="1" i="1">
                        <a:latin typeface="Cambria Math" panose="02040503050406030204" pitchFamily="18" charset="0"/>
                      </a:rPr>
                      <m:t>𝐝𝐢𝐟𝐟𝐞𝐫𝐞𝐧𝐭</m:t>
                    </m:r>
                    <m:r>
                      <a:rPr lang="en-MY" sz="3300" b="1">
                        <a:latin typeface="Cambria Math" panose="02040503050406030204" pitchFamily="18" charset="0"/>
                      </a:rPr>
                      <m:t> </m:t>
                    </m:r>
                    <m:r>
                      <a:rPr lang="en-MY" sz="3300" b="1" i="1">
                        <a:latin typeface="Cambria Math" panose="02040503050406030204" pitchFamily="18" charset="0"/>
                      </a:rPr>
                      <m:t>𝐥𝐞𝐚𝐬𝐭</m:t>
                    </m:r>
                    <m:r>
                      <a:rPr lang="en-MY" sz="3300" b="1">
                        <a:latin typeface="Cambria Math" panose="02040503050406030204" pitchFamily="18" charset="0"/>
                      </a:rPr>
                      <m:t> </m:t>
                    </m:r>
                    <m:r>
                      <a:rPr lang="en-MY" sz="3300" b="1" i="1">
                        <a:latin typeface="Cambria Math" panose="02040503050406030204" pitchFamily="18" charset="0"/>
                      </a:rPr>
                      <m:t>𝟏</m:t>
                    </m:r>
                    <m:r>
                      <a:rPr lang="en-MY" sz="3300" b="1">
                        <a:latin typeface="Cambria Math" panose="02040503050406030204" pitchFamily="18" charset="0"/>
                      </a:rPr>
                      <m:t> </m:t>
                    </m:r>
                  </m:oMath>
                </a14:m>
                <a:endParaRPr lang="en-MY" sz="3300" b="1" dirty="0">
                  <a:latin typeface="Cambria Math" panose="02040503050406030204" pitchFamily="18" charset="0"/>
                </a:endParaRPr>
              </a:p>
              <a:p>
                <a:pPr marL="0" indent="0">
                  <a:buNone/>
                </a:pPr>
                <a:r>
                  <a:rPr lang="en-MY" sz="3300" b="1" dirty="0"/>
                  <a:t>            </a:t>
                </a:r>
                <a14:m>
                  <m:oMath xmlns:m="http://schemas.openxmlformats.org/officeDocument/2006/math">
                    <m:r>
                      <a:rPr lang="en-MY" sz="3300" b="1" i="1">
                        <a:latin typeface="Cambria Math" panose="02040503050406030204" pitchFamily="18" charset="0"/>
                      </a:rPr>
                      <m:t>𝐨𝐟</m:t>
                    </m:r>
                    <m:r>
                      <a:rPr lang="en-MY" sz="3300" b="1">
                        <a:latin typeface="Cambria Math" panose="02040503050406030204" pitchFamily="18" charset="0"/>
                      </a:rPr>
                      <m:t> </m:t>
                    </m:r>
                    <m:r>
                      <a:rPr lang="en-MY" sz="3300" b="1" i="1">
                        <a:latin typeface="Cambria Math" panose="02040503050406030204" pitchFamily="18" charset="0"/>
                      </a:rPr>
                      <m:t>𝐭𝐡𝐞</m:t>
                    </m:r>
                    <m:r>
                      <a:rPr lang="en-MY" sz="3300" b="1">
                        <a:latin typeface="Cambria Math" panose="02040503050406030204" pitchFamily="18" charset="0"/>
                      </a:rPr>
                      <m:t> </m:t>
                    </m:r>
                    <m:r>
                      <a:rPr lang="en-MY" sz="3300" b="1" i="1">
                        <a:latin typeface="Cambria Math" panose="02040503050406030204" pitchFamily="18" charset="0"/>
                      </a:rPr>
                      <m:t>𝟓</m:t>
                    </m:r>
                    <m:r>
                      <a:rPr lang="en-MY" sz="3300" b="1">
                        <a:latin typeface="Cambria Math" panose="02040503050406030204" pitchFamily="18" charset="0"/>
                      </a:rPr>
                      <m:t> </m:t>
                    </m:r>
                    <m:r>
                      <a:rPr lang="en-MY" sz="3300" b="1" i="1">
                        <a:latin typeface="Cambria Math" panose="02040503050406030204" pitchFamily="18" charset="0"/>
                      </a:rPr>
                      <m:t>𝐩𝐫𝐨𝐩𝐨𝐫𝐭𝐢𝐨𝐧𝐬</m:t>
                    </m:r>
                    <m:r>
                      <a:rPr lang="en-MY" sz="3300" b="1">
                        <a:latin typeface="Cambria Math" panose="02040503050406030204" pitchFamily="18" charset="0"/>
                      </a:rPr>
                      <m:t> </m:t>
                    </m:r>
                    <m:r>
                      <a:rPr lang="en-MY" sz="3300" b="1" i="1">
                        <a:latin typeface="Cambria Math" panose="02040503050406030204" pitchFamily="18" charset="0"/>
                      </a:rPr>
                      <m:t>𝐢𝐬</m:t>
                    </m:r>
                    <m:r>
                      <a:rPr lang="en-MY" sz="3300" b="1">
                        <a:latin typeface="Cambria Math" panose="02040503050406030204" pitchFamily="18" charset="0"/>
                      </a:rPr>
                      <m:t> </m:t>
                    </m:r>
                    <m:r>
                      <a:rPr lang="en-MY" sz="3300" b="1" i="1">
                        <a:latin typeface="Cambria Math" panose="02040503050406030204" pitchFamily="18" charset="0"/>
                      </a:rPr>
                      <m:t>𝐝𝐢𝐟𝐟𝐞𝐫𝐞𝐧𝐭</m:t>
                    </m:r>
                    <m:r>
                      <a:rPr lang="en-MY" sz="3300" b="1">
                        <a:latin typeface="Cambria Math" panose="02040503050406030204" pitchFamily="18" charset="0"/>
                      </a:rPr>
                      <m:t> </m:t>
                    </m:r>
                    <m:r>
                      <a:rPr lang="en-MY" sz="3300" b="1" i="1">
                        <a:latin typeface="Cambria Math" panose="02040503050406030204" pitchFamily="18" charset="0"/>
                      </a:rPr>
                      <m:t>𝐟𝐫𝐨𝐦</m:t>
                    </m:r>
                    <m:r>
                      <a:rPr lang="en-MY" sz="3300" b="1">
                        <a:latin typeface="Cambria Math" panose="02040503050406030204" pitchFamily="18" charset="0"/>
                      </a:rPr>
                      <m:t> </m:t>
                    </m:r>
                    <m:r>
                      <a:rPr lang="en-MY" sz="3300" b="1" i="1">
                        <a:latin typeface="Cambria Math" panose="02040503050406030204" pitchFamily="18" charset="0"/>
                      </a:rPr>
                      <m:t>𝐨𝐭𝐡𝐞𝐫𝐬</m:t>
                    </m:r>
                    <m:r>
                      <a:rPr lang="en-MY" sz="3300" b="1">
                        <a:latin typeface="Cambria Math" panose="02040503050406030204" pitchFamily="18" charset="0"/>
                      </a:rPr>
                      <m:t>.</m:t>
                    </m:r>
                  </m:oMath>
                </a14:m>
                <a:endParaRPr lang="en-MY" sz="3300" dirty="0"/>
              </a:p>
              <a:p>
                <a:endParaRPr lang="en-MY" sz="2000" dirty="0"/>
              </a:p>
            </p:txBody>
          </p:sp>
        </mc:Choice>
        <mc:Fallback>
          <p:sp>
            <p:nvSpPr>
              <p:cNvPr id="3" name="Content Placeholder 2">
                <a:extLst>
                  <a:ext uri="{FF2B5EF4-FFF2-40B4-BE49-F238E27FC236}">
                    <a16:creationId xmlns:a16="http://schemas.microsoft.com/office/drawing/2014/main" id="{81F6C3F5-27A4-45E7-950E-D445F2C74C6F}"/>
                  </a:ext>
                </a:extLst>
              </p:cNvPr>
              <p:cNvSpPr>
                <a:spLocks noGrp="1" noRot="1" noChangeAspect="1" noMove="1" noResize="1" noEditPoints="1" noAdjustHandles="1" noChangeArrowheads="1" noChangeShapeType="1" noTextEdit="1"/>
              </p:cNvSpPr>
              <p:nvPr>
                <p:ph idx="1"/>
              </p:nvPr>
            </p:nvSpPr>
            <p:spPr>
              <a:xfrm>
                <a:off x="1136429" y="2278173"/>
                <a:ext cx="6467867" cy="3450613"/>
              </a:xfrm>
              <a:blipFill>
                <a:blip r:embed="rId2"/>
                <a:stretch>
                  <a:fillRect l="-566"/>
                </a:stretch>
              </a:blipFill>
            </p:spPr>
            <p:txBody>
              <a:bodyPr/>
              <a:lstStyle/>
              <a:p>
                <a:r>
                  <a:rPr lang="en-MY">
                    <a:noFill/>
                  </a:rPr>
                  <a:t> </a:t>
                </a:r>
              </a:p>
            </p:txBody>
          </p:sp>
        </mc:Fallback>
      </mc:AlternateContent>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Checkmark">
            <a:extLst>
              <a:ext uri="{FF2B5EF4-FFF2-40B4-BE49-F238E27FC236}">
                <a16:creationId xmlns:a16="http://schemas.microsoft.com/office/drawing/2014/main" id="{4C827D4A-3510-46FF-BB61-DF349C9690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39924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758BB7-C5B5-477C-ABBC-54F13929F857}"/>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MY" sz="2200">
                <a:solidFill>
                  <a:srgbClr val="FFFFFF"/>
                </a:solidFill>
              </a:rPr>
              <a:t>CALCULATION:</a:t>
            </a:r>
          </a:p>
        </p:txBody>
      </p:sp>
      <p:pic>
        <p:nvPicPr>
          <p:cNvPr id="7" name="Content Placeholder 3">
            <a:extLst>
              <a:ext uri="{FF2B5EF4-FFF2-40B4-BE49-F238E27FC236}">
                <a16:creationId xmlns:a16="http://schemas.microsoft.com/office/drawing/2014/main" id="{180BEE39-BA1A-4921-A92D-A98AED29F6E3}"/>
              </a:ext>
            </a:extLst>
          </p:cNvPr>
          <p:cNvPicPr>
            <a:picLocks noChangeAspect="1"/>
          </p:cNvPicPr>
          <p:nvPr/>
        </p:nvPicPr>
        <p:blipFill>
          <a:blip r:embed="rId2"/>
          <a:stretch>
            <a:fillRect/>
          </a:stretch>
        </p:blipFill>
        <p:spPr>
          <a:xfrm>
            <a:off x="3773356" y="501339"/>
            <a:ext cx="8083364" cy="3742588"/>
          </a:xfrm>
          <a:prstGeom prst="rect">
            <a:avLst/>
          </a:prstGeom>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BA0E24D1-A00B-4FFC-9EC5-FF154FF0E837}"/>
                  </a:ext>
                </a:extLst>
              </p:cNvPr>
              <p:cNvSpPr>
                <a:spLocks noGrp="1"/>
              </p:cNvSpPr>
              <p:nvPr>
                <p:ph idx="1"/>
              </p:nvPr>
            </p:nvSpPr>
            <p:spPr>
              <a:xfrm>
                <a:off x="3955473" y="4515418"/>
                <a:ext cx="7188199" cy="1292090"/>
              </a:xfrm>
            </p:spPr>
            <p:txBody>
              <a:bodyPr>
                <a:normAutofit/>
              </a:bodyPr>
              <a:lstStyle/>
              <a:p>
                <a:r>
                  <a:rPr lang="en-US" dirty="0"/>
                  <a:t>-Significant level,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=0.05</m:t>
                    </m:r>
                  </m:oMath>
                </a14:m>
                <a:endParaRPr lang="en-MY" dirty="0"/>
              </a:p>
              <a:p>
                <a:r>
                  <a:rPr lang="en-US" dirty="0"/>
                  <a:t>-DF = 5</a:t>
                </a:r>
                <a:endParaRPr lang="en-MY" dirty="0"/>
              </a:p>
              <a:p>
                <a:endParaRPr lang="en-US" sz="1800" dirty="0"/>
              </a:p>
            </p:txBody>
          </p:sp>
        </mc:Choice>
        <mc:Fallback xmlns="">
          <p:sp>
            <p:nvSpPr>
              <p:cNvPr id="9" name="Content Placeholder 8">
                <a:extLst>
                  <a:ext uri="{FF2B5EF4-FFF2-40B4-BE49-F238E27FC236}">
                    <a16:creationId xmlns:a16="http://schemas.microsoft.com/office/drawing/2014/main" id="{BA0E24D1-A00B-4FFC-9EC5-FF154FF0E837}"/>
                  </a:ext>
                </a:extLst>
              </p:cNvPr>
              <p:cNvSpPr>
                <a:spLocks noGrp="1" noRot="1" noChangeAspect="1" noMove="1" noResize="1" noEditPoints="1" noAdjustHandles="1" noChangeArrowheads="1" noChangeShapeType="1" noTextEdit="1"/>
              </p:cNvSpPr>
              <p:nvPr>
                <p:ph idx="1"/>
              </p:nvPr>
            </p:nvSpPr>
            <p:spPr>
              <a:xfrm>
                <a:off x="3955473" y="4515418"/>
                <a:ext cx="7188199" cy="1292090"/>
              </a:xfrm>
              <a:blipFill>
                <a:blip r:embed="rId3"/>
                <a:stretch>
                  <a:fillRect l="-1527" t="-8019"/>
                </a:stretch>
              </a:blipFill>
            </p:spPr>
            <p:txBody>
              <a:bodyPr/>
              <a:lstStyle/>
              <a:p>
                <a:r>
                  <a:rPr lang="en-MY">
                    <a:noFill/>
                  </a:rPr>
                  <a:t> </a:t>
                </a:r>
              </a:p>
            </p:txBody>
          </p:sp>
        </mc:Fallback>
      </mc:AlternateContent>
    </p:spTree>
    <p:extLst>
      <p:ext uri="{BB962C8B-B14F-4D97-AF65-F5344CB8AC3E}">
        <p14:creationId xmlns:p14="http://schemas.microsoft.com/office/powerpoint/2010/main" val="172656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22E60-C8F9-418B-90E9-3BB2BAECC6F4}"/>
              </a:ext>
            </a:extLst>
          </p:cNvPr>
          <p:cNvPicPr>
            <a:picLocks noChangeAspect="1"/>
          </p:cNvPicPr>
          <p:nvPr/>
        </p:nvPicPr>
        <p:blipFill>
          <a:blip r:embed="rId2"/>
          <a:stretch>
            <a:fillRect/>
          </a:stretch>
        </p:blipFill>
        <p:spPr>
          <a:xfrm>
            <a:off x="1621251" y="2589086"/>
            <a:ext cx="4855466"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F6BA-971E-4D2D-825D-A52B3D54C072}"/>
                  </a:ext>
                </a:extLst>
              </p:cNvPr>
              <p:cNvSpPr>
                <a:spLocks noGrp="1"/>
              </p:cNvSpPr>
              <p:nvPr>
                <p:ph idx="1"/>
              </p:nvPr>
            </p:nvSpPr>
            <p:spPr>
              <a:xfrm>
                <a:off x="7683521" y="1064796"/>
                <a:ext cx="3627063" cy="3387145"/>
              </a:xfrm>
            </p:spPr>
            <p:txBody>
              <a:bodyPr anchor="ctr">
                <a:normAutofit/>
              </a:bodyPr>
              <a:lstStyle/>
              <a:p>
                <a:pPr marL="285750" indent="-285750">
                  <a:buFontTx/>
                  <a:buChar char="-"/>
                </a:pPr>
                <a:r>
                  <a:rPr lang="en-US" sz="2000" dirty="0"/>
                  <a:t>Test Statistic , </a:t>
                </a:r>
                <a14:m>
                  <m:oMath xmlns:m="http://schemas.openxmlformats.org/officeDocument/2006/math">
                    <m:sSup>
                      <m:sSupPr>
                        <m:ctrlPr>
                          <a:rPr lang="en-MY"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 </m:t>
                    </m:r>
                  </m:oMath>
                </a14:m>
                <a:r>
                  <a:rPr lang="en-MY" sz="2000" dirty="0"/>
                  <a:t>33.50</a:t>
                </a:r>
              </a:p>
              <a:p>
                <a:r>
                  <a:rPr lang="en-US" sz="2000" dirty="0"/>
                  <a:t>(Refer to Chi-Square(</a:t>
                </a:r>
                <a14:m>
                  <m:oMath xmlns:m="http://schemas.openxmlformats.org/officeDocument/2006/math">
                    <m:sSup>
                      <m:sSupPr>
                        <m:ctrlPr>
                          <a:rPr lang="en-MY"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oMath>
                </a14:m>
                <a:r>
                  <a:rPr lang="en-US" sz="2000" dirty="0"/>
                  <a:t>) Distribution)</a:t>
                </a:r>
                <a:endParaRPr lang="en-MY" sz="2000" dirty="0"/>
              </a:p>
              <a:p>
                <a:r>
                  <a:rPr lang="en-US" sz="2000" dirty="0"/>
                  <a:t>- Critical region = 11.07</a:t>
                </a:r>
                <a:endParaRPr lang="en-MY" sz="2000" dirty="0"/>
              </a:p>
              <a:p>
                <a:r>
                  <a:rPr lang="en-US" sz="2000" dirty="0"/>
                  <a:t>- Test statistic &gt; Critical Region</a:t>
                </a:r>
                <a:endParaRPr lang="en-MY" sz="2000" dirty="0"/>
              </a:p>
              <a:p>
                <a:pPr marL="0" indent="0">
                  <a:buNone/>
                </a:pPr>
                <a:r>
                  <a:rPr lang="en-MY" sz="2000" dirty="0"/>
                  <a:t>                   33.50 &gt; </a:t>
                </a:r>
                <a:r>
                  <a:rPr lang="en-US" sz="2000" dirty="0"/>
                  <a:t>11.07</a:t>
                </a:r>
                <a:endParaRPr lang="en-MY" sz="2000" dirty="0"/>
              </a:p>
              <a:p>
                <a:r>
                  <a:rPr lang="en-US" sz="2000" dirty="0"/>
                  <a:t>- Since Test statistic &gt; Critical Region, thus reject </a:t>
                </a:r>
                <a14:m>
                  <m:oMath xmlns:m="http://schemas.openxmlformats.org/officeDocument/2006/math">
                    <m:sSub>
                      <m:sSubPr>
                        <m:ctrlPr>
                          <a:rPr lang="en-MY"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𝑜</m:t>
                        </m:r>
                      </m:sub>
                    </m:sSub>
                  </m:oMath>
                </a14:m>
                <a:r>
                  <a:rPr lang="en-US" sz="2000" dirty="0"/>
                  <a:t> at </a:t>
                </a:r>
                <a14:m>
                  <m:oMath xmlns:m="http://schemas.openxmlformats.org/officeDocument/2006/math">
                    <m:r>
                      <a:rPr lang="en-US" sz="2000" i="1">
                        <a:latin typeface="Cambria Math" panose="02040503050406030204" pitchFamily="18" charset="0"/>
                      </a:rPr>
                      <m:t>𝛼</m:t>
                    </m:r>
                  </m:oMath>
                </a14:m>
                <a:r>
                  <a:rPr lang="en-US" sz="2000" dirty="0"/>
                  <a:t> = 0.05</a:t>
                </a:r>
                <a:endParaRPr lang="en-MY" sz="2000" dirty="0"/>
              </a:p>
              <a:p>
                <a:endParaRPr lang="en-MY" sz="2000" dirty="0"/>
              </a:p>
            </p:txBody>
          </p:sp>
        </mc:Choice>
        <mc:Fallback xmlns="">
          <p:sp>
            <p:nvSpPr>
              <p:cNvPr id="3" name="Content Placeholder 2">
                <a:extLst>
                  <a:ext uri="{FF2B5EF4-FFF2-40B4-BE49-F238E27FC236}">
                    <a16:creationId xmlns:a16="http://schemas.microsoft.com/office/drawing/2014/main" id="{8FFFF6BA-971E-4D2D-825D-A52B3D54C072}"/>
                  </a:ext>
                </a:extLst>
              </p:cNvPr>
              <p:cNvSpPr>
                <a:spLocks noGrp="1" noRot="1" noChangeAspect="1" noMove="1" noResize="1" noEditPoints="1" noAdjustHandles="1" noChangeArrowheads="1" noChangeShapeType="1" noTextEdit="1"/>
              </p:cNvSpPr>
              <p:nvPr>
                <p:ph idx="1"/>
              </p:nvPr>
            </p:nvSpPr>
            <p:spPr>
              <a:xfrm>
                <a:off x="7683521" y="1064796"/>
                <a:ext cx="3627063" cy="3387145"/>
              </a:xfrm>
              <a:blipFill>
                <a:blip r:embed="rId3"/>
                <a:stretch>
                  <a:fillRect l="-1849" t="-5225"/>
                </a:stretch>
              </a:blipFill>
            </p:spPr>
            <p:txBody>
              <a:bodyPr/>
              <a:lstStyle/>
              <a:p>
                <a:r>
                  <a:rPr lang="en-MY">
                    <a:noFill/>
                  </a:rPr>
                  <a:t> </a:t>
                </a:r>
              </a:p>
            </p:txBody>
          </p:sp>
        </mc:Fallback>
      </mc:AlternateContent>
      <p:cxnSp>
        <p:nvCxnSpPr>
          <p:cNvPr id="7" name="Straight Connector 6">
            <a:extLst>
              <a:ext uri="{FF2B5EF4-FFF2-40B4-BE49-F238E27FC236}">
                <a16:creationId xmlns:a16="http://schemas.microsoft.com/office/drawing/2014/main" id="{59A2B87D-2E91-4D86-BDFC-F517AE05F729}"/>
              </a:ext>
            </a:extLst>
          </p:cNvPr>
          <p:cNvCxnSpPr>
            <a:cxnSpLocks/>
          </p:cNvCxnSpPr>
          <p:nvPr/>
        </p:nvCxnSpPr>
        <p:spPr>
          <a:xfrm flipV="1">
            <a:off x="4153674" y="2807855"/>
            <a:ext cx="743245" cy="12344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080A772-5462-4131-818A-7325EB1B52A5}"/>
              </a:ext>
            </a:extLst>
          </p:cNvPr>
          <p:cNvSpPr txBox="1"/>
          <p:nvPr/>
        </p:nvSpPr>
        <p:spPr>
          <a:xfrm>
            <a:off x="4538421" y="2461194"/>
            <a:ext cx="1757779" cy="369332"/>
          </a:xfrm>
          <a:prstGeom prst="rect">
            <a:avLst/>
          </a:prstGeom>
          <a:noFill/>
        </p:spPr>
        <p:txBody>
          <a:bodyPr wrap="square" rtlCol="0">
            <a:spAutoFit/>
          </a:bodyPr>
          <a:lstStyle/>
          <a:p>
            <a:r>
              <a:rPr lang="en-MY" dirty="0"/>
              <a:t>11.07</a:t>
            </a:r>
          </a:p>
        </p:txBody>
      </p:sp>
      <p:cxnSp>
        <p:nvCxnSpPr>
          <p:cNvPr id="12" name="Straight Arrow Connector 11">
            <a:extLst>
              <a:ext uri="{FF2B5EF4-FFF2-40B4-BE49-F238E27FC236}">
                <a16:creationId xmlns:a16="http://schemas.microsoft.com/office/drawing/2014/main" id="{10691350-4796-47CE-8610-CF216C6B7821}"/>
              </a:ext>
            </a:extLst>
          </p:cNvPr>
          <p:cNvCxnSpPr>
            <a:cxnSpLocks/>
          </p:cNvCxnSpPr>
          <p:nvPr/>
        </p:nvCxnSpPr>
        <p:spPr>
          <a:xfrm>
            <a:off x="4153674" y="4636607"/>
            <a:ext cx="204392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6B7FB7-DBE2-473C-B69C-B9F1026B066B}"/>
              </a:ext>
            </a:extLst>
          </p:cNvPr>
          <p:cNvSpPr txBox="1"/>
          <p:nvPr/>
        </p:nvSpPr>
        <p:spPr>
          <a:xfrm>
            <a:off x="3993953" y="4737353"/>
            <a:ext cx="399496" cy="571828"/>
          </a:xfrm>
          <a:prstGeom prst="rect">
            <a:avLst/>
          </a:prstGeom>
          <a:solidFill>
            <a:schemeClr val="bg1"/>
          </a:solidFill>
          <a:ln>
            <a:solidFill>
              <a:schemeClr val="bg1"/>
            </a:solidFill>
          </a:ln>
        </p:spPr>
        <p:txBody>
          <a:bodyPr wrap="square" rtlCol="0">
            <a:spAutoFit/>
          </a:bodyPr>
          <a:lstStyle/>
          <a:p>
            <a:endParaRPr lang="en-MY" dirty="0"/>
          </a:p>
        </p:txBody>
      </p:sp>
      <p:sp>
        <p:nvSpPr>
          <p:cNvPr id="14" name="TextBox 13">
            <a:extLst>
              <a:ext uri="{FF2B5EF4-FFF2-40B4-BE49-F238E27FC236}">
                <a16:creationId xmlns:a16="http://schemas.microsoft.com/office/drawing/2014/main" id="{3F850BC8-35EF-42E6-A31F-59DBCD737523}"/>
              </a:ext>
            </a:extLst>
          </p:cNvPr>
          <p:cNvSpPr txBox="1"/>
          <p:nvPr/>
        </p:nvSpPr>
        <p:spPr>
          <a:xfrm>
            <a:off x="6165913" y="4451941"/>
            <a:ext cx="1953087" cy="369332"/>
          </a:xfrm>
          <a:prstGeom prst="rect">
            <a:avLst/>
          </a:prstGeom>
          <a:noFill/>
        </p:spPr>
        <p:txBody>
          <a:bodyPr wrap="square" rtlCol="0">
            <a:spAutoFit/>
          </a:bodyPr>
          <a:lstStyle/>
          <a:p>
            <a:r>
              <a:rPr lang="en-MY" dirty="0"/>
              <a:t>reject</a:t>
            </a:r>
          </a:p>
        </p:txBody>
      </p:sp>
    </p:spTree>
    <p:extLst>
      <p:ext uri="{BB962C8B-B14F-4D97-AF65-F5344CB8AC3E}">
        <p14:creationId xmlns:p14="http://schemas.microsoft.com/office/powerpoint/2010/main" val="278412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CD493-800B-4BE5-94DF-8D8327B3E908}"/>
              </a:ext>
            </a:extLst>
          </p:cNvPr>
          <p:cNvSpPr>
            <a:spLocks noGrp="1"/>
          </p:cNvSpPr>
          <p:nvPr>
            <p:ph type="title"/>
          </p:nvPr>
        </p:nvSpPr>
        <p:spPr>
          <a:xfrm>
            <a:off x="838200" y="631825"/>
            <a:ext cx="10515600" cy="1325563"/>
          </a:xfrm>
        </p:spPr>
        <p:txBody>
          <a:bodyPr>
            <a:normAutofit/>
          </a:bodyPr>
          <a:lstStyle/>
          <a:p>
            <a:r>
              <a:rPr lang="en-MY" dirty="0"/>
              <a:t>Hence:</a:t>
            </a:r>
          </a:p>
        </p:txBody>
      </p:sp>
      <p:sp>
        <p:nvSpPr>
          <p:cNvPr id="3" name="Content Placeholder 2">
            <a:extLst>
              <a:ext uri="{FF2B5EF4-FFF2-40B4-BE49-F238E27FC236}">
                <a16:creationId xmlns:a16="http://schemas.microsoft.com/office/drawing/2014/main" id="{F703C066-4CC7-48F9-B75E-F6692BC09DD1}"/>
              </a:ext>
            </a:extLst>
          </p:cNvPr>
          <p:cNvSpPr>
            <a:spLocks noGrp="1"/>
          </p:cNvSpPr>
          <p:nvPr>
            <p:ph idx="1"/>
          </p:nvPr>
        </p:nvSpPr>
        <p:spPr>
          <a:xfrm>
            <a:off x="838200" y="2057400"/>
            <a:ext cx="10515600" cy="3871762"/>
          </a:xfrm>
        </p:spPr>
        <p:txBody>
          <a:bodyPr>
            <a:normAutofit/>
          </a:bodyPr>
          <a:lstStyle/>
          <a:p>
            <a:r>
              <a:rPr lang="en-MY" sz="2400" dirty="0"/>
              <a:t>Test statistic falls within the critical region, therefore we reject hypothesis null. That is, we reject the claim that the number of child marriage by 18 occurs with equal proportion on the 6 continents.</a:t>
            </a:r>
          </a:p>
          <a:p>
            <a:endParaRPr lang="en-MY" sz="2400" dirty="0"/>
          </a:p>
        </p:txBody>
      </p:sp>
    </p:spTree>
    <p:extLst>
      <p:ext uri="{BB962C8B-B14F-4D97-AF65-F5344CB8AC3E}">
        <p14:creationId xmlns:p14="http://schemas.microsoft.com/office/powerpoint/2010/main" val="186323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6"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9" name="Rectangle 48">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993FB50-AEF9-4652-B1F2-4641DCEC415D}"/>
              </a:ext>
            </a:extLst>
          </p:cNvPr>
          <p:cNvSpPr>
            <a:spLocks noGrp="1"/>
          </p:cNvSpPr>
          <p:nvPr>
            <p:ph type="title"/>
          </p:nvPr>
        </p:nvSpPr>
        <p:spPr>
          <a:xfrm>
            <a:off x="888631" y="2358391"/>
            <a:ext cx="3498979" cy="2453676"/>
          </a:xfrm>
        </p:spPr>
        <p:txBody>
          <a:bodyPr>
            <a:normAutofit/>
          </a:bodyPr>
          <a:lstStyle/>
          <a:p>
            <a:pPr algn="ctr"/>
            <a:r>
              <a:rPr lang="en-US" sz="3600">
                <a:solidFill>
                  <a:srgbClr val="FFFFFF"/>
                </a:solidFill>
              </a:rPr>
              <a:t>Chi Square Test of Independence</a:t>
            </a:r>
            <a:endParaRPr lang="en-MY" sz="3600">
              <a:solidFill>
                <a:srgbClr val="FFFFFF"/>
              </a:solidFill>
            </a:endParaRPr>
          </a:p>
        </p:txBody>
      </p:sp>
      <p:sp useBgFill="1">
        <p:nvSpPr>
          <p:cNvPr id="53" name="Rectangle 52">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3">
            <a:extLst>
              <a:ext uri="{FF2B5EF4-FFF2-40B4-BE49-F238E27FC236}">
                <a16:creationId xmlns:a16="http://schemas.microsoft.com/office/drawing/2014/main" id="{272C3924-7293-40DC-AC45-FE6E8F656D9E}"/>
              </a:ext>
            </a:extLst>
          </p:cNvPr>
          <p:cNvPicPr>
            <a:picLocks noChangeAspect="1"/>
          </p:cNvPicPr>
          <p:nvPr/>
        </p:nvPicPr>
        <p:blipFill>
          <a:blip r:embed="rId2"/>
          <a:stretch>
            <a:fillRect/>
          </a:stretch>
        </p:blipFill>
        <p:spPr>
          <a:xfrm>
            <a:off x="5273260" y="1088427"/>
            <a:ext cx="5953177" cy="2405223"/>
          </a:xfrm>
          <a:prstGeom prst="rect">
            <a:avLst/>
          </a:prstGeom>
          <a:ln w="9525">
            <a:noFill/>
          </a:ln>
        </p:spPr>
      </p:pic>
      <mc:AlternateContent xmlns:mc="http://schemas.openxmlformats.org/markup-compatibility/2006" xmlns:a14="http://schemas.microsoft.com/office/drawing/2010/main">
        <mc:Choice Requires="a14">
          <p:sp>
            <p:nvSpPr>
              <p:cNvPr id="20" name="Content Placeholder 19">
                <a:extLst>
                  <a:ext uri="{FF2B5EF4-FFF2-40B4-BE49-F238E27FC236}">
                    <a16:creationId xmlns:a16="http://schemas.microsoft.com/office/drawing/2014/main" id="{731D0DD7-B41D-4575-B539-AD5A6DDD04E8}"/>
                  </a:ext>
                </a:extLst>
              </p:cNvPr>
              <p:cNvSpPr>
                <a:spLocks noGrp="1"/>
              </p:cNvSpPr>
              <p:nvPr>
                <p:ph idx="1"/>
              </p:nvPr>
            </p:nvSpPr>
            <p:spPr>
              <a:xfrm>
                <a:off x="5118447" y="4267830"/>
                <a:ext cx="6281873" cy="1783977"/>
              </a:xfrm>
            </p:spPr>
            <p:txBody>
              <a:bodyPr>
                <a:normAutofit fontScale="92500"/>
              </a:bodyPr>
              <a:lstStyle/>
              <a:p>
                <a:r>
                  <a:rPr lang="en-US" dirty="0">
                    <a:latin typeface="Times New Roman" panose="02020603050405020304" pitchFamily="18" charset="0"/>
                    <a:cs typeface="Times New Roman" panose="02020603050405020304" pitchFamily="18" charset="0"/>
                  </a:rPr>
                  <a:t>We claim that the child marriage by 15 and by 18 has no relationship with country</a:t>
                </a:r>
                <a:endParaRPr lang="en-MY"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MY"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𝑉𝑎𝑟𝑖𝑎𝑏𝑙𝑒</m:t>
                    </m:r>
                    <m:r>
                      <a:rPr lang="en-US" i="1">
                        <a:latin typeface="Cambria Math" panose="02040503050406030204" pitchFamily="18" charset="0"/>
                      </a:rPr>
                      <m:t> </m:t>
                    </m:r>
                    <m:r>
                      <a:rPr lang="en-US" i="1">
                        <a:latin typeface="Cambria Math" panose="02040503050406030204" pitchFamily="18" charset="0"/>
                      </a:rPr>
                      <m:t>𝑎𝑟𝑒</m:t>
                    </m:r>
                    <m:r>
                      <a:rPr lang="en-US" i="1">
                        <a:latin typeface="Cambria Math" panose="02040503050406030204" pitchFamily="18" charset="0"/>
                      </a:rPr>
                      <m:t> </m:t>
                    </m:r>
                    <m:r>
                      <a:rPr lang="en-US" i="1">
                        <a:latin typeface="Cambria Math" panose="02040503050406030204" pitchFamily="18" charset="0"/>
                      </a:rPr>
                      <m:t>𝑖𝑛𝑑𝑒𝑝𝑒𝑛𝑑𝑒𝑛𝑡</m:t>
                    </m:r>
                  </m:oMath>
                </a14:m>
                <a:endParaRPr lang="en-MY" dirty="0"/>
              </a:p>
              <a:p>
                <a14:m>
                  <m:oMath xmlns:m="http://schemas.openxmlformats.org/officeDocument/2006/math">
                    <m:sSub>
                      <m:sSubPr>
                        <m:ctrlPr>
                          <a:rPr lang="en-MY"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𝑉𝑎𝑟𝑖𝑎𝑏𝑙𝑒</m:t>
                    </m:r>
                    <m:r>
                      <a:rPr lang="en-US" i="1">
                        <a:latin typeface="Cambria Math" panose="02040503050406030204" pitchFamily="18" charset="0"/>
                      </a:rPr>
                      <m:t> </m:t>
                    </m:r>
                    <m:r>
                      <a:rPr lang="en-US" i="1">
                        <a:latin typeface="Cambria Math" panose="02040503050406030204" pitchFamily="18" charset="0"/>
                      </a:rPr>
                      <m:t>h𝑎𝑠</m:t>
                    </m:r>
                    <m:r>
                      <a:rPr lang="en-US" i="1">
                        <a:latin typeface="Cambria Math" panose="02040503050406030204" pitchFamily="18" charset="0"/>
                      </a:rPr>
                      <m:t> </m:t>
                    </m:r>
                    <m:r>
                      <a:rPr lang="en-US" i="1">
                        <a:latin typeface="Cambria Math" panose="02040503050406030204" pitchFamily="18" charset="0"/>
                      </a:rPr>
                      <m:t>𝑟𝑒𝑙𝑎𝑡𝑖𝑜𝑛𝑠h𝑖𝑝</m:t>
                    </m:r>
                  </m:oMath>
                </a14:m>
                <a:endParaRPr lang="en-MY" dirty="0"/>
              </a:p>
              <a:p>
                <a:endParaRPr lang="en-US" dirty="0"/>
              </a:p>
            </p:txBody>
          </p:sp>
        </mc:Choice>
        <mc:Fallback xmlns="">
          <p:sp>
            <p:nvSpPr>
              <p:cNvPr id="20" name="Content Placeholder 19">
                <a:extLst>
                  <a:ext uri="{FF2B5EF4-FFF2-40B4-BE49-F238E27FC236}">
                    <a16:creationId xmlns:a16="http://schemas.microsoft.com/office/drawing/2014/main" id="{731D0DD7-B41D-4575-B539-AD5A6DDD04E8}"/>
                  </a:ext>
                </a:extLst>
              </p:cNvPr>
              <p:cNvSpPr>
                <a:spLocks noGrp="1" noRot="1" noChangeAspect="1" noMove="1" noResize="1" noEditPoints="1" noAdjustHandles="1" noChangeArrowheads="1" noChangeShapeType="1" noTextEdit="1"/>
              </p:cNvSpPr>
              <p:nvPr>
                <p:ph idx="1"/>
              </p:nvPr>
            </p:nvSpPr>
            <p:spPr>
              <a:xfrm>
                <a:off x="5118447" y="4267830"/>
                <a:ext cx="6281873" cy="1783977"/>
              </a:xfrm>
              <a:blipFill>
                <a:blip r:embed="rId3"/>
                <a:stretch>
                  <a:fillRect l="-1553" t="-5119" r="-291"/>
                </a:stretch>
              </a:blipFill>
            </p:spPr>
            <p:txBody>
              <a:bodyPr/>
              <a:lstStyle/>
              <a:p>
                <a:r>
                  <a:rPr lang="en-MY">
                    <a:noFill/>
                  </a:rPr>
                  <a:t> </a:t>
                </a:r>
              </a:p>
            </p:txBody>
          </p:sp>
        </mc:Fallback>
      </mc:AlternateContent>
    </p:spTree>
    <p:extLst>
      <p:ext uri="{BB962C8B-B14F-4D97-AF65-F5344CB8AC3E}">
        <p14:creationId xmlns:p14="http://schemas.microsoft.com/office/powerpoint/2010/main" val="407041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7D56CC-C754-4588-ABB9-E78E818B5C2E}"/>
                  </a:ext>
                </a:extLst>
              </p:cNvPr>
              <p:cNvSpPr>
                <a:spLocks noGrp="1"/>
              </p:cNvSpPr>
              <p:nvPr>
                <p:ph idx="1"/>
              </p:nvPr>
            </p:nvSpPr>
            <p:spPr>
              <a:xfrm>
                <a:off x="675640" y="746760"/>
                <a:ext cx="10515600" cy="3871762"/>
              </a:xfrm>
            </p:spPr>
            <p:txBody>
              <a:bodyPr>
                <a:normAutofit/>
              </a:bodyPr>
              <a:lstStyle/>
              <a:p>
                <a14:m>
                  <m:oMath xmlns:m="http://schemas.openxmlformats.org/officeDocument/2006/math">
                    <m:sSub>
                      <m:sSubPr>
                        <m:ctrlPr>
                          <a:rPr lang="en-MY"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𝑖𝑗</m:t>
                        </m:r>
                      </m:sub>
                    </m:sSub>
                    <m:r>
                      <a:rPr lang="en-US" sz="2400" i="1">
                        <a:latin typeface="Cambria Math" panose="02040503050406030204" pitchFamily="18" charset="0"/>
                      </a:rPr>
                      <m:t>= </m:t>
                    </m:r>
                    <m:f>
                      <m:fPr>
                        <m:ctrlPr>
                          <a:rPr lang="en-MY" sz="2400" i="1">
                            <a:latin typeface="Cambria Math" panose="02040503050406030204" pitchFamily="18" charset="0"/>
                          </a:rPr>
                        </m:ctrlPr>
                      </m:fPr>
                      <m:num>
                        <m:r>
                          <a:rPr lang="en-US" sz="2400" i="1">
                            <a:latin typeface="Cambria Math" panose="02040503050406030204" pitchFamily="18" charset="0"/>
                          </a:rPr>
                          <m:t>(</m:t>
                        </m:r>
                        <m:sSup>
                          <m:sSupPr>
                            <m:ctrlPr>
                              <a:rPr lang="en-MY" sz="2400" i="1">
                                <a:latin typeface="Cambria Math" panose="02040503050406030204" pitchFamily="18" charset="0"/>
                              </a:rPr>
                            </m:ctrlPr>
                          </m:sSupPr>
                          <m:e>
                            <m:r>
                              <a:rPr lang="en-US" sz="2400" i="1">
                                <a:latin typeface="Cambria Math" panose="02040503050406030204" pitchFamily="18" charset="0"/>
                              </a:rPr>
                              <m:t>𝑖</m:t>
                            </m:r>
                          </m:e>
                          <m:sup>
                            <m:r>
                              <a:rPr lang="en-US" sz="2400" i="1">
                                <a:latin typeface="Cambria Math" panose="02040503050406030204" pitchFamily="18" charset="0"/>
                              </a:rPr>
                              <m:t>𝑡h</m:t>
                            </m:r>
                          </m:sup>
                        </m:sSup>
                        <m:r>
                          <a:rPr lang="en-US" sz="2400" i="1">
                            <a:latin typeface="Cambria Math" panose="02040503050406030204" pitchFamily="18" charset="0"/>
                          </a:rPr>
                          <m:t>𝑅𝑜𝑤</m:t>
                        </m:r>
                        <m:r>
                          <a:rPr lang="en-US" sz="2400" i="1">
                            <a:latin typeface="Cambria Math" panose="02040503050406030204" pitchFamily="18" charset="0"/>
                          </a:rPr>
                          <m:t> </m:t>
                        </m:r>
                        <m:r>
                          <a:rPr lang="en-US" sz="2400" i="1">
                            <a:latin typeface="Cambria Math" panose="02040503050406030204" pitchFamily="18" charset="0"/>
                          </a:rPr>
                          <m:t>𝑡𝑜𝑡𝑎𝑙</m:t>
                        </m:r>
                        <m:r>
                          <a:rPr lang="en-US" sz="2400" i="1">
                            <a:latin typeface="Cambria Math" panose="02040503050406030204" pitchFamily="18" charset="0"/>
                          </a:rPr>
                          <m:t>)(</m:t>
                        </m:r>
                        <m:sSup>
                          <m:sSupPr>
                            <m:ctrlPr>
                              <a:rPr lang="en-MY" sz="2400" i="1">
                                <a:latin typeface="Cambria Math" panose="02040503050406030204" pitchFamily="18" charset="0"/>
                              </a:rPr>
                            </m:ctrlPr>
                          </m:sSupPr>
                          <m:e>
                            <m:r>
                              <a:rPr lang="en-US" sz="2400" i="1">
                                <a:latin typeface="Cambria Math" panose="02040503050406030204" pitchFamily="18" charset="0"/>
                              </a:rPr>
                              <m:t>𝑗</m:t>
                            </m:r>
                          </m:e>
                          <m:sup>
                            <m:r>
                              <a:rPr lang="en-US" sz="2400" i="1">
                                <a:latin typeface="Cambria Math" panose="02040503050406030204" pitchFamily="18" charset="0"/>
                              </a:rPr>
                              <m:t>𝑡h</m:t>
                            </m:r>
                          </m:sup>
                        </m:sSup>
                        <m:r>
                          <a:rPr lang="en-US" sz="2400" i="1">
                            <a:latin typeface="Cambria Math" panose="02040503050406030204" pitchFamily="18" charset="0"/>
                          </a:rPr>
                          <m:t>𝐶𝑜𝑙𝑢𝑚𝑛</m:t>
                        </m:r>
                        <m:r>
                          <a:rPr lang="en-US" sz="2400" i="1">
                            <a:latin typeface="Cambria Math" panose="02040503050406030204" pitchFamily="18" charset="0"/>
                          </a:rPr>
                          <m:t> </m:t>
                        </m:r>
                        <m:r>
                          <a:rPr lang="en-US" sz="2400" i="1">
                            <a:latin typeface="Cambria Math" panose="02040503050406030204" pitchFamily="18" charset="0"/>
                          </a:rPr>
                          <m:t>𝑡𝑜𝑡𝑎𝑙</m:t>
                        </m:r>
                        <m:r>
                          <a:rPr lang="en-US" sz="2400" i="1">
                            <a:latin typeface="Cambria Math" panose="02040503050406030204" pitchFamily="18" charset="0"/>
                          </a:rPr>
                          <m:t>)</m:t>
                        </m:r>
                      </m:num>
                      <m:den>
                        <m:r>
                          <a:rPr lang="en-US" sz="2400" i="1">
                            <a:latin typeface="Cambria Math" panose="02040503050406030204" pitchFamily="18" charset="0"/>
                          </a:rPr>
                          <m:t>𝑇𝑜𝑡𝑎𝑙</m:t>
                        </m:r>
                        <m:r>
                          <a:rPr lang="en-US" sz="2400" i="1">
                            <a:latin typeface="Cambria Math" panose="02040503050406030204" pitchFamily="18" charset="0"/>
                          </a:rPr>
                          <m:t> </m:t>
                        </m:r>
                        <m:r>
                          <a:rPr lang="en-US" sz="2400" i="1">
                            <a:latin typeface="Cambria Math" panose="02040503050406030204" pitchFamily="18" charset="0"/>
                          </a:rPr>
                          <m:t>𝑠𝑎𝑚𝑝𝑙𝑒</m:t>
                        </m:r>
                        <m:r>
                          <a:rPr lang="en-US" sz="2400" i="1">
                            <a:latin typeface="Cambria Math" panose="02040503050406030204" pitchFamily="18" charset="0"/>
                          </a:rPr>
                          <m:t> </m:t>
                        </m:r>
                        <m:r>
                          <a:rPr lang="en-US" sz="2400" i="1">
                            <a:latin typeface="Cambria Math" panose="02040503050406030204" pitchFamily="18" charset="0"/>
                          </a:rPr>
                          <m:t>𝑠𝑖𝑧𝑒</m:t>
                        </m:r>
                      </m:den>
                    </m:f>
                  </m:oMath>
                </a14:m>
                <a:endParaRPr lang="en-MY" sz="2400" dirty="0"/>
              </a:p>
            </p:txBody>
          </p:sp>
        </mc:Choice>
        <mc:Fallback xmlns="">
          <p:sp>
            <p:nvSpPr>
              <p:cNvPr id="3" name="Content Placeholder 2">
                <a:extLst>
                  <a:ext uri="{FF2B5EF4-FFF2-40B4-BE49-F238E27FC236}">
                    <a16:creationId xmlns:a16="http://schemas.microsoft.com/office/drawing/2014/main" id="{6D7D56CC-C754-4588-ABB9-E78E818B5C2E}"/>
                  </a:ext>
                </a:extLst>
              </p:cNvPr>
              <p:cNvSpPr>
                <a:spLocks noGrp="1" noRot="1" noChangeAspect="1" noMove="1" noResize="1" noEditPoints="1" noAdjustHandles="1" noChangeArrowheads="1" noChangeShapeType="1" noTextEdit="1"/>
              </p:cNvSpPr>
              <p:nvPr>
                <p:ph idx="1"/>
              </p:nvPr>
            </p:nvSpPr>
            <p:spPr>
              <a:xfrm>
                <a:off x="675640" y="746760"/>
                <a:ext cx="10515600" cy="3871762"/>
              </a:xfrm>
              <a:blipFill>
                <a:blip r:embed="rId2"/>
                <a:stretch>
                  <a:fillRect/>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DB08A414-DAC3-4B96-B6B8-7C0DDE2884A6}"/>
              </a:ext>
            </a:extLst>
          </p:cNvPr>
          <p:cNvPicPr>
            <a:picLocks noChangeAspect="1"/>
          </p:cNvPicPr>
          <p:nvPr/>
        </p:nvPicPr>
        <p:blipFill>
          <a:blip r:embed="rId3"/>
          <a:stretch>
            <a:fillRect/>
          </a:stretch>
        </p:blipFill>
        <p:spPr>
          <a:xfrm>
            <a:off x="2726666" y="2301374"/>
            <a:ext cx="6413548" cy="3078747"/>
          </a:xfrm>
          <a:prstGeom prst="rect">
            <a:avLst/>
          </a:prstGeom>
        </p:spPr>
      </p:pic>
    </p:spTree>
    <p:extLst>
      <p:ext uri="{BB962C8B-B14F-4D97-AF65-F5344CB8AC3E}">
        <p14:creationId xmlns:p14="http://schemas.microsoft.com/office/powerpoint/2010/main" val="218895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6F8DEB-7341-434E-B7CC-6EECF42E54CE}"/>
              </a:ext>
            </a:extLst>
          </p:cNvPr>
          <p:cNvSpPr>
            <a:spLocks noGrp="1"/>
          </p:cNvSpPr>
          <p:nvPr>
            <p:ph idx="1"/>
          </p:nvPr>
        </p:nvSpPr>
        <p:spPr>
          <a:xfrm>
            <a:off x="559992" y="1480241"/>
            <a:ext cx="2973034" cy="2002967"/>
          </a:xfrm>
        </p:spPr>
        <p:txBody>
          <a:bodyPr anchor="ctr">
            <a:normAutofit/>
          </a:bodyPr>
          <a:lstStyle/>
          <a:p>
            <a:pPr marL="0" indent="0">
              <a:buNone/>
            </a:pPr>
            <a:r>
              <a:rPr lang="en-US" sz="1800" dirty="0">
                <a:latin typeface="Times New Roman" panose="02020603050405020304" pitchFamily="18" charset="0"/>
                <a:cs typeface="Times New Roman" panose="02020603050405020304" pitchFamily="18" charset="0"/>
              </a:rPr>
              <a:t>Test Statistic:</a:t>
            </a:r>
            <a:endParaRPr lang="en-MY" sz="1800" dirty="0">
              <a:latin typeface="Times New Roman" panose="02020603050405020304" pitchFamily="18" charset="0"/>
              <a:cs typeface="Times New Roman" panose="02020603050405020304" pitchFamily="18" charset="0"/>
            </a:endParaRPr>
          </a:p>
          <a:p>
            <a:endParaRPr lang="en-MY" sz="1800" dirty="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A5A490C-B4F3-4676-B5DC-2EDEADCFC5B8}"/>
                  </a:ext>
                </a:extLst>
              </p:cNvPr>
              <p:cNvSpPr/>
              <p:nvPr/>
            </p:nvSpPr>
            <p:spPr>
              <a:xfrm>
                <a:off x="2776718" y="1866419"/>
                <a:ext cx="2254976" cy="86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MY"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 </m:t>
                      </m:r>
                      <m:nary>
                        <m:naryPr>
                          <m:chr m:val="∑"/>
                          <m:limLoc m:val="undOvr"/>
                          <m:subHide m:val="on"/>
                          <m:supHide m:val="on"/>
                          <m:ctrlPr>
                            <a:rPr lang="en-MY" i="1">
                              <a:latin typeface="Cambria Math" panose="02040503050406030204" pitchFamily="18" charset="0"/>
                            </a:rPr>
                          </m:ctrlPr>
                        </m:naryPr>
                        <m:sub/>
                        <m:sup/>
                        <m:e>
                          <m:f>
                            <m:fPr>
                              <m:ctrlPr>
                                <a:rPr lang="en-MY" i="1">
                                  <a:latin typeface="Cambria Math" panose="02040503050406030204" pitchFamily="18" charset="0"/>
                                </a:rPr>
                              </m:ctrlPr>
                            </m:fPr>
                            <m:num>
                              <m:sSup>
                                <m:sSupPr>
                                  <m:ctrlPr>
                                    <a:rPr lang="en-MY" i="1">
                                      <a:latin typeface="Cambria Math" panose="02040503050406030204" pitchFamily="18" charset="0"/>
                                    </a:rPr>
                                  </m:ctrlPr>
                                </m:sSupPr>
                                <m:e>
                                  <m:d>
                                    <m:dPr>
                                      <m:begChr m:val="["/>
                                      <m:endChr m:val="]"/>
                                      <m:ctrlPr>
                                        <a:rPr lang="en-MY" i="1">
                                          <a:latin typeface="Cambria Math" panose="02040503050406030204" pitchFamily="18" charset="0"/>
                                        </a:rPr>
                                      </m:ctrlPr>
                                    </m:dPr>
                                    <m:e>
                                      <m:sSub>
                                        <m:sSubPr>
                                          <m:ctrlPr>
                                            <a:rPr lang="en-MY"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MY"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e>
                                  </m:d>
                                </m:e>
                                <m:sup>
                                  <m:r>
                                    <a:rPr lang="en-US" i="1">
                                      <a:latin typeface="Cambria Math" panose="02040503050406030204" pitchFamily="18" charset="0"/>
                                    </a:rPr>
                                    <m:t>2</m:t>
                                  </m:r>
                                </m:sup>
                              </m:sSup>
                            </m:num>
                            <m:den>
                              <m:sSub>
                                <m:sSubPr>
                                  <m:ctrlPr>
                                    <a:rPr lang="en-MY"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den>
                          </m:f>
                        </m:e>
                      </m:nary>
                    </m:oMath>
                  </m:oMathPara>
                </a14:m>
                <a:endParaRPr lang="en-MY" dirty="0"/>
              </a:p>
            </p:txBody>
          </p:sp>
        </mc:Choice>
        <mc:Fallback xmlns="">
          <p:sp>
            <p:nvSpPr>
              <p:cNvPr id="5" name="Rectangle 4">
                <a:extLst>
                  <a:ext uri="{FF2B5EF4-FFF2-40B4-BE49-F238E27FC236}">
                    <a16:creationId xmlns:a16="http://schemas.microsoft.com/office/drawing/2014/main" id="{EA5A490C-B4F3-4676-B5DC-2EDEADCFC5B8}"/>
                  </a:ext>
                </a:extLst>
              </p:cNvPr>
              <p:cNvSpPr>
                <a:spLocks noRot="1" noChangeAspect="1" noMove="1" noResize="1" noEditPoints="1" noAdjustHandles="1" noChangeArrowheads="1" noChangeShapeType="1" noTextEdit="1"/>
              </p:cNvSpPr>
              <p:nvPr/>
            </p:nvSpPr>
            <p:spPr>
              <a:xfrm>
                <a:off x="2776718" y="1866419"/>
                <a:ext cx="2254976" cy="863121"/>
              </a:xfrm>
              <a:prstGeom prst="rect">
                <a:avLst/>
              </a:prstGeom>
              <a:blipFill>
                <a:blip r:embed="rId2"/>
                <a:stretch>
                  <a:fillRect/>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BAF19FC5-EC0D-40F6-8492-E6FDA4B2109B}"/>
              </a:ext>
            </a:extLst>
          </p:cNvPr>
          <p:cNvPicPr>
            <a:picLocks noChangeAspect="1"/>
          </p:cNvPicPr>
          <p:nvPr/>
        </p:nvPicPr>
        <p:blipFill>
          <a:blip r:embed="rId3"/>
          <a:stretch>
            <a:fillRect/>
          </a:stretch>
        </p:blipFill>
        <p:spPr>
          <a:xfrm>
            <a:off x="590743" y="3388087"/>
            <a:ext cx="6626926" cy="3249450"/>
          </a:xfrm>
          <a:prstGeom prst="rect">
            <a:avLst/>
          </a:prstGeom>
        </p:spPr>
      </p:pic>
    </p:spTree>
    <p:extLst>
      <p:ext uri="{BB962C8B-B14F-4D97-AF65-F5344CB8AC3E}">
        <p14:creationId xmlns:p14="http://schemas.microsoft.com/office/powerpoint/2010/main" val="348937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E77501-70F3-4BC5-B427-D8CAAC3457F4}"/>
                  </a:ext>
                </a:extLst>
              </p:cNvPr>
              <p:cNvSpPr>
                <a:spLocks noGrp="1"/>
              </p:cNvSpPr>
              <p:nvPr>
                <p:ph idx="1"/>
              </p:nvPr>
            </p:nvSpPr>
            <p:spPr>
              <a:xfrm>
                <a:off x="4976031" y="963877"/>
                <a:ext cx="6377769" cy="4930246"/>
              </a:xfrm>
            </p:spPr>
            <p:txBody>
              <a:bodyPr anchor="ctr">
                <a:normAutofit/>
              </a:bodyPr>
              <a:lstStyle/>
              <a:p>
                <a:r>
                  <a:rPr lang="en-US" sz="2400" dirty="0">
                    <a:latin typeface="Times New Roman" panose="02020603050405020304" pitchFamily="18" charset="0"/>
                    <a:cs typeface="Times New Roman" panose="02020603050405020304" pitchFamily="18" charset="0"/>
                  </a:rPr>
                  <a:t>Significant level,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=0.05</m:t>
                    </m:r>
                  </m:oMath>
                </a14:m>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Df  =  2      </a:t>
                </a:r>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(Refer to Chi-Square(</a:t>
                </a:r>
                <a14:m>
                  <m:oMath xmlns:m="http://schemas.openxmlformats.org/officeDocument/2006/math">
                    <m:sSup>
                      <m:sSupPr>
                        <m:ctrlPr>
                          <a:rPr lang="en-MY"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Distribution)</a:t>
                </a:r>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Critical region = 5.991</a:t>
                </a:r>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Decision: Test statistic &lt; Critical Region</a:t>
                </a:r>
                <a:endParaRPr lang="en-MY"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0.926 &lt; 5.991</a:t>
                </a:r>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Since , test statistic value &lt; critical value,</a:t>
                </a:r>
              </a:p>
              <a:p>
                <a:r>
                  <a:rPr lang="en-US" sz="2400" dirty="0">
                    <a:latin typeface="Times New Roman" panose="02020603050405020304" pitchFamily="18" charset="0"/>
                    <a:cs typeface="Times New Roman" panose="02020603050405020304" pitchFamily="18" charset="0"/>
                  </a:rPr>
                  <a:t> thus fail to reject </a:t>
                </a:r>
                <a14:m>
                  <m:oMath xmlns:m="http://schemas.openxmlformats.org/officeDocument/2006/math">
                    <m:sSub>
                      <m:sSubPr>
                        <m:ctrlPr>
                          <a:rPr lang="en-MY"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0</m:t>
                        </m:r>
                      </m:sub>
                    </m:sSub>
                  </m:oMath>
                </a14:m>
                <a:r>
                  <a:rPr lang="en-US" sz="2400" dirty="0">
                    <a:latin typeface="Times New Roman" panose="02020603050405020304" pitchFamily="18" charset="0"/>
                    <a:cs typeface="Times New Roman" panose="02020603050405020304" pitchFamily="18" charset="0"/>
                  </a:rPr>
                  <a:t> at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=0.05</m:t>
                    </m:r>
                  </m:oMath>
                </a14:m>
                <a:r>
                  <a:rPr lang="en-US" sz="2400" dirty="0">
                    <a:latin typeface="Times New Roman" panose="02020603050405020304" pitchFamily="18" charset="0"/>
                    <a:cs typeface="Times New Roman" panose="02020603050405020304" pitchFamily="18" charset="0"/>
                  </a:rPr>
                  <a:t>.</a:t>
                </a:r>
                <a:endParaRPr lang="en-MY"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Hence: There is evidence of the variables are independent.  </a:t>
                </a:r>
                <a:endParaRPr lang="en-MY" sz="2400" dirty="0">
                  <a:latin typeface="Times New Roman" panose="02020603050405020304" pitchFamily="18" charset="0"/>
                  <a:cs typeface="Times New Roman" panose="02020603050405020304" pitchFamily="18" charset="0"/>
                </a:endParaRPr>
              </a:p>
              <a:p>
                <a:endParaRPr lang="en-MY" sz="2400" dirty="0"/>
              </a:p>
            </p:txBody>
          </p:sp>
        </mc:Choice>
        <mc:Fallback xmlns="">
          <p:sp>
            <p:nvSpPr>
              <p:cNvPr id="3" name="Content Placeholder 2">
                <a:extLst>
                  <a:ext uri="{FF2B5EF4-FFF2-40B4-BE49-F238E27FC236}">
                    <a16:creationId xmlns:a16="http://schemas.microsoft.com/office/drawing/2014/main" xmlns:a14="http://schemas.microsoft.com/office/drawing/2010/main" xmlns="" id="{57E77501-70F3-4BC5-B427-D8CAAC3457F4}"/>
                  </a:ext>
                </a:extLst>
              </p:cNvPr>
              <p:cNvSpPr>
                <a:spLocks noGrp="1" noRot="1" noChangeAspect="1" noMove="1" noResize="1" noEditPoints="1" noAdjustHandles="1" noChangeArrowheads="1" noChangeShapeType="1" noTextEdit="1"/>
              </p:cNvSpPr>
              <p:nvPr>
                <p:ph idx="1"/>
              </p:nvPr>
            </p:nvSpPr>
            <p:spPr>
              <a:xfrm>
                <a:off x="4976031" y="963877"/>
                <a:ext cx="6377769" cy="4930246"/>
              </a:xfrm>
              <a:blipFill rotWithShape="1">
                <a:blip r:embed="rId2"/>
                <a:stretch>
                  <a:fillRect l="-1242" t="-989"/>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DE33A581-11F0-4A3A-8664-E0D1A0D42ACF}"/>
              </a:ext>
            </a:extLst>
          </p:cNvPr>
          <p:cNvPicPr>
            <a:picLocks noChangeAspect="1"/>
          </p:cNvPicPr>
          <p:nvPr/>
        </p:nvPicPr>
        <p:blipFill>
          <a:blip r:embed="rId3"/>
          <a:stretch>
            <a:fillRect/>
          </a:stretch>
        </p:blipFill>
        <p:spPr>
          <a:xfrm>
            <a:off x="374854" y="2286301"/>
            <a:ext cx="4084541" cy="2285398"/>
          </a:xfrm>
          <a:prstGeom prst="rect">
            <a:avLst/>
          </a:prstGeom>
        </p:spPr>
      </p:pic>
      <p:cxnSp>
        <p:nvCxnSpPr>
          <p:cNvPr id="7" name="Straight Connector 6">
            <a:extLst>
              <a:ext uri="{FF2B5EF4-FFF2-40B4-BE49-F238E27FC236}">
                <a16:creationId xmlns:a16="http://schemas.microsoft.com/office/drawing/2014/main" id="{083E22CB-9311-46F0-B38F-2F21764BDED9}"/>
              </a:ext>
            </a:extLst>
          </p:cNvPr>
          <p:cNvCxnSpPr>
            <a:cxnSpLocks/>
          </p:cNvCxnSpPr>
          <p:nvPr/>
        </p:nvCxnSpPr>
        <p:spPr>
          <a:xfrm flipV="1">
            <a:off x="3101473" y="2789382"/>
            <a:ext cx="0" cy="1341761"/>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B2E4FD07-7A0F-433B-88F7-085CAE6824DB}"/>
              </a:ext>
            </a:extLst>
          </p:cNvPr>
          <p:cNvCxnSpPr>
            <a:cxnSpLocks/>
          </p:cNvCxnSpPr>
          <p:nvPr/>
        </p:nvCxnSpPr>
        <p:spPr>
          <a:xfrm>
            <a:off x="3101473" y="2789382"/>
            <a:ext cx="8332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A67FBD2-ACED-4588-9FC1-0EC798D09ABB}"/>
              </a:ext>
            </a:extLst>
          </p:cNvPr>
          <p:cNvCxnSpPr>
            <a:cxnSpLocks/>
          </p:cNvCxnSpPr>
          <p:nvPr/>
        </p:nvCxnSpPr>
        <p:spPr>
          <a:xfrm flipV="1">
            <a:off x="3101473" y="4131143"/>
            <a:ext cx="0" cy="320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D3CB1206-A12F-4B1B-A05F-E97DF8D8B791}"/>
              </a:ext>
            </a:extLst>
          </p:cNvPr>
          <p:cNvSpPr txBox="1"/>
          <p:nvPr/>
        </p:nvSpPr>
        <p:spPr>
          <a:xfrm>
            <a:off x="2807631" y="4449558"/>
            <a:ext cx="710451" cy="369332"/>
          </a:xfrm>
          <a:prstGeom prst="rect">
            <a:avLst/>
          </a:prstGeom>
          <a:noFill/>
        </p:spPr>
        <p:txBody>
          <a:bodyPr wrap="none" rtlCol="0">
            <a:spAutoFit/>
          </a:bodyPr>
          <a:lstStyle/>
          <a:p>
            <a:r>
              <a:rPr lang="en-US" dirty="0"/>
              <a:t>5.991</a:t>
            </a:r>
            <a:endParaRPr lang="en-MY" dirty="0"/>
          </a:p>
        </p:txBody>
      </p:sp>
      <p:sp>
        <p:nvSpPr>
          <p:cNvPr id="14" name="TextBox 13">
            <a:extLst>
              <a:ext uri="{FF2B5EF4-FFF2-40B4-BE49-F238E27FC236}">
                <a16:creationId xmlns:a16="http://schemas.microsoft.com/office/drawing/2014/main" id="{125EA6D0-AD3D-4A34-AF22-1F0940EEAD9A}"/>
              </a:ext>
            </a:extLst>
          </p:cNvPr>
          <p:cNvSpPr txBox="1"/>
          <p:nvPr/>
        </p:nvSpPr>
        <p:spPr>
          <a:xfrm>
            <a:off x="3048741" y="2408442"/>
            <a:ext cx="10054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REJECT</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4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E416505-0FD4-4F75-8E71-4B582CD5230E}"/>
              </a:ext>
            </a:extLst>
          </p:cNvPr>
          <p:cNvSpPr>
            <a:spLocks noGrp="1"/>
          </p:cNvSpPr>
          <p:nvPr>
            <p:ph type="title"/>
          </p:nvPr>
        </p:nvSpPr>
        <p:spPr>
          <a:xfrm>
            <a:off x="904877" y="2415322"/>
            <a:ext cx="3451730" cy="2399869"/>
          </a:xfrm>
        </p:spPr>
        <p:txBody>
          <a:bodyPr>
            <a:normAutofit/>
          </a:bodyPr>
          <a:lstStyle/>
          <a:p>
            <a:pPr algn="ctr"/>
            <a:r>
              <a:rPr lang="en-MY" sz="4000" dirty="0">
                <a:solidFill>
                  <a:srgbClr val="FFFFFF"/>
                </a:solidFill>
              </a:rPr>
              <a:t>Final Conclusion:</a:t>
            </a:r>
          </a:p>
        </p:txBody>
      </p:sp>
      <p:sp>
        <p:nvSpPr>
          <p:cNvPr id="38" name="Content Placeholder 2">
            <a:extLst>
              <a:ext uri="{FF2B5EF4-FFF2-40B4-BE49-F238E27FC236}">
                <a16:creationId xmlns:a16="http://schemas.microsoft.com/office/drawing/2014/main" id="{A827C8BB-F3F6-41FD-8561-DADD91785B30}"/>
              </a:ext>
            </a:extLst>
          </p:cNvPr>
          <p:cNvSpPr>
            <a:spLocks noGrp="1"/>
          </p:cNvSpPr>
          <p:nvPr>
            <p:ph idx="1"/>
          </p:nvPr>
        </p:nvSpPr>
        <p:spPr>
          <a:xfrm>
            <a:off x="5120640" y="804672"/>
            <a:ext cx="6281928" cy="5248656"/>
          </a:xfrm>
        </p:spPr>
        <p:txBody>
          <a:bodyPr anchor="ctr">
            <a:normAutofit/>
          </a:bodyPr>
          <a:lstStyle/>
          <a:p>
            <a:r>
              <a:rPr lang="en-MY" dirty="0"/>
              <a:t>Percentage of girl married by age 15 is less than girl that married at age 18</a:t>
            </a:r>
          </a:p>
          <a:p>
            <a:r>
              <a:rPr lang="en-MY" dirty="0"/>
              <a:t>Trend in child marriage by 15 increased more than child married at age 18 between 2010 to 2016.</a:t>
            </a:r>
          </a:p>
          <a:p>
            <a:r>
              <a:rPr lang="en-MY" dirty="0"/>
              <a:t>Each of the country or continent will have different percentage of child marriage.</a:t>
            </a:r>
          </a:p>
          <a:p>
            <a:endParaRPr lang="en-MY" sz="2000" dirty="0"/>
          </a:p>
        </p:txBody>
      </p:sp>
    </p:spTree>
    <p:extLst>
      <p:ext uri="{BB962C8B-B14F-4D97-AF65-F5344CB8AC3E}">
        <p14:creationId xmlns:p14="http://schemas.microsoft.com/office/powerpoint/2010/main" val="3689372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E1CAE1-1E71-4492-9F8E-2D09A7EB911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mj-lt"/>
                <a:ea typeface="+mj-ea"/>
                <a:cs typeface="+mj-cs"/>
              </a:rPr>
              <a:t>THANK YOU</a:t>
            </a:r>
          </a:p>
        </p:txBody>
      </p:sp>
    </p:spTree>
    <p:extLst>
      <p:ext uri="{BB962C8B-B14F-4D97-AF65-F5344CB8AC3E}">
        <p14:creationId xmlns:p14="http://schemas.microsoft.com/office/powerpoint/2010/main" val="288065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A76D8B-5F76-4C8A-B664-7E3D8D30ED42}"/>
              </a:ext>
            </a:extLst>
          </p:cNvPr>
          <p:cNvSpPr>
            <a:spLocks noGrp="1"/>
          </p:cNvSpPr>
          <p:nvPr>
            <p:ph type="title"/>
          </p:nvPr>
        </p:nvSpPr>
        <p:spPr>
          <a:xfrm>
            <a:off x="640079" y="2053641"/>
            <a:ext cx="3669161" cy="2760098"/>
          </a:xfrm>
        </p:spPr>
        <p:txBody>
          <a:bodyPr>
            <a:normAutofit/>
          </a:bodyPr>
          <a:lstStyle/>
          <a:p>
            <a:r>
              <a:rPr lang="en-MY">
                <a:solidFill>
                  <a:srgbClr val="FFFFFF"/>
                </a:solidFill>
              </a:rPr>
              <a:t>PURPOSE:</a:t>
            </a:r>
          </a:p>
        </p:txBody>
      </p:sp>
      <p:sp>
        <p:nvSpPr>
          <p:cNvPr id="3" name="Content Placeholder 2">
            <a:extLst>
              <a:ext uri="{FF2B5EF4-FFF2-40B4-BE49-F238E27FC236}">
                <a16:creationId xmlns:a16="http://schemas.microsoft.com/office/drawing/2014/main" id="{43B3C7BC-57D1-45D2-B856-C47325F58F0C}"/>
              </a:ext>
            </a:extLst>
          </p:cNvPr>
          <p:cNvSpPr>
            <a:spLocks noGrp="1"/>
          </p:cNvSpPr>
          <p:nvPr>
            <p:ph idx="1"/>
          </p:nvPr>
        </p:nvSpPr>
        <p:spPr>
          <a:xfrm>
            <a:off x="6090574" y="801866"/>
            <a:ext cx="5306084" cy="5230634"/>
          </a:xfrm>
        </p:spPr>
        <p:txBody>
          <a:bodyPr anchor="ctr">
            <a:normAutofit/>
          </a:bodyPr>
          <a:lstStyle/>
          <a:p>
            <a:r>
              <a:rPr lang="en-MY" sz="2400" dirty="0">
                <a:solidFill>
                  <a:srgbClr val="000000"/>
                </a:solidFill>
              </a:rPr>
              <a:t>To study percentage of girl married by age 15 and 18</a:t>
            </a:r>
          </a:p>
          <a:p>
            <a:r>
              <a:rPr lang="en-MY" sz="2400" dirty="0">
                <a:solidFill>
                  <a:srgbClr val="000000"/>
                </a:solidFill>
              </a:rPr>
              <a:t>To find the trends in child marriage across country</a:t>
            </a:r>
          </a:p>
          <a:p>
            <a:r>
              <a:rPr lang="en-MY" sz="2400" dirty="0">
                <a:solidFill>
                  <a:srgbClr val="000000"/>
                </a:solidFill>
              </a:rPr>
              <a:t>To study the country or continent that has highest percentage of child marriage.</a:t>
            </a:r>
          </a:p>
        </p:txBody>
      </p:sp>
    </p:spTree>
    <p:extLst>
      <p:ext uri="{BB962C8B-B14F-4D97-AF65-F5344CB8AC3E}">
        <p14:creationId xmlns:p14="http://schemas.microsoft.com/office/powerpoint/2010/main" val="429077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71879C-0C94-4AD3-BBDE-1559C5F31767}"/>
              </a:ext>
            </a:extLst>
          </p:cNvPr>
          <p:cNvSpPr>
            <a:spLocks noGrp="1"/>
          </p:cNvSpPr>
          <p:nvPr>
            <p:ph type="title"/>
          </p:nvPr>
        </p:nvSpPr>
        <p:spPr>
          <a:xfrm>
            <a:off x="643467" y="640080"/>
            <a:ext cx="3096427" cy="5613236"/>
          </a:xfrm>
        </p:spPr>
        <p:txBody>
          <a:bodyPr anchor="ctr">
            <a:normAutofit/>
          </a:bodyPr>
          <a:lstStyle/>
          <a:p>
            <a:r>
              <a:rPr lang="en-MY">
                <a:solidFill>
                  <a:srgbClr val="FFFFFF"/>
                </a:solidFill>
              </a:rPr>
              <a:t>DATA SOURCE:</a:t>
            </a:r>
          </a:p>
        </p:txBody>
      </p:sp>
      <p:sp>
        <p:nvSpPr>
          <p:cNvPr id="9" name="Content Placeholder 8">
            <a:extLst>
              <a:ext uri="{FF2B5EF4-FFF2-40B4-BE49-F238E27FC236}">
                <a16:creationId xmlns:a16="http://schemas.microsoft.com/office/drawing/2014/main" id="{B93CE20F-CE9C-4CC6-B0DA-035E9B5C69BD}"/>
              </a:ext>
            </a:extLst>
          </p:cNvPr>
          <p:cNvSpPr>
            <a:spLocks noGrp="1"/>
          </p:cNvSpPr>
          <p:nvPr>
            <p:ph idx="1"/>
          </p:nvPr>
        </p:nvSpPr>
        <p:spPr>
          <a:xfrm>
            <a:off x="4699818" y="640082"/>
            <a:ext cx="6848715" cy="2484884"/>
          </a:xfrm>
        </p:spPr>
        <p:txBody>
          <a:bodyPr anchor="ctr">
            <a:normAutofit/>
          </a:bodyPr>
          <a:lstStyle/>
          <a:p>
            <a:r>
              <a:rPr lang="en-US" sz="2000"/>
              <a:t>We get the data from </a:t>
            </a:r>
            <a:r>
              <a:rPr lang="en-US" sz="2000">
                <a:hlinkClick r:id="rId2"/>
              </a:rPr>
              <a:t>https://data.unicef.org/topic/child-protection/child-marriage/</a:t>
            </a:r>
            <a:r>
              <a:rPr lang="en-US" sz="2000"/>
              <a:t> </a:t>
            </a:r>
            <a:endParaRPr lang="en-US" sz="2000" dirty="0"/>
          </a:p>
        </p:txBody>
      </p:sp>
      <p:pic>
        <p:nvPicPr>
          <p:cNvPr id="7" name="Content Placeholder 3">
            <a:extLst>
              <a:ext uri="{FF2B5EF4-FFF2-40B4-BE49-F238E27FC236}">
                <a16:creationId xmlns:a16="http://schemas.microsoft.com/office/drawing/2014/main" id="{00000000-0008-0000-0000-000002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54297" y="3852949"/>
            <a:ext cx="6894236" cy="167583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80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CE1A91-31C7-4B60-AB71-85ED6F0964D8}"/>
              </a:ext>
            </a:extLst>
          </p:cNvPr>
          <p:cNvSpPr>
            <a:spLocks noGrp="1"/>
          </p:cNvSpPr>
          <p:nvPr>
            <p:ph type="title"/>
          </p:nvPr>
        </p:nvSpPr>
        <p:spPr>
          <a:xfrm>
            <a:off x="1179226" y="826680"/>
            <a:ext cx="9833548" cy="1325563"/>
          </a:xfrm>
        </p:spPr>
        <p:txBody>
          <a:bodyPr>
            <a:normAutofit/>
          </a:bodyPr>
          <a:lstStyle/>
          <a:p>
            <a:pPr algn="ctr"/>
            <a:r>
              <a:rPr lang="en-MY" sz="4000">
                <a:solidFill>
                  <a:srgbClr val="FFFFFF"/>
                </a:solidFill>
              </a:rPr>
              <a:t>TARGET POPULATION:</a:t>
            </a:r>
          </a:p>
        </p:txBody>
      </p:sp>
      <p:graphicFrame>
        <p:nvGraphicFramePr>
          <p:cNvPr id="16" name="Content Placeholder 2">
            <a:extLst>
              <a:ext uri="{FF2B5EF4-FFF2-40B4-BE49-F238E27FC236}">
                <a16:creationId xmlns:a16="http://schemas.microsoft.com/office/drawing/2014/main" id="{CC26FDDB-7A18-4ACA-9ED0-1B2F18F76745}"/>
              </a:ext>
            </a:extLst>
          </p:cNvPr>
          <p:cNvGraphicFramePr>
            <a:graphicFrameLocks noGrp="1"/>
          </p:cNvGraphicFramePr>
          <p:nvPr>
            <p:ph idx="1"/>
            <p:extLst>
              <p:ext uri="{D42A27DB-BD31-4B8C-83A1-F6EECF244321}">
                <p14:modId xmlns:p14="http://schemas.microsoft.com/office/powerpoint/2010/main" val="88431712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89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F048D3B-509D-4852-9A5F-D32BD4EB43CF}"/>
              </a:ext>
            </a:extLst>
          </p:cNvPr>
          <p:cNvSpPr>
            <a:spLocks noGrp="1"/>
          </p:cNvSpPr>
          <p:nvPr>
            <p:ph type="title"/>
          </p:nvPr>
        </p:nvSpPr>
        <p:spPr>
          <a:xfrm>
            <a:off x="535020" y="685800"/>
            <a:ext cx="2780271" cy="5105400"/>
          </a:xfrm>
        </p:spPr>
        <p:txBody>
          <a:bodyPr>
            <a:normAutofit/>
          </a:bodyPr>
          <a:lstStyle/>
          <a:p>
            <a:r>
              <a:rPr lang="en-MY" sz="4000">
                <a:solidFill>
                  <a:srgbClr val="FFFFFF"/>
                </a:solidFill>
              </a:rPr>
              <a:t>STATISTICAL TEST:</a:t>
            </a:r>
          </a:p>
        </p:txBody>
      </p:sp>
      <p:graphicFrame>
        <p:nvGraphicFramePr>
          <p:cNvPr id="5" name="Content Placeholder 2">
            <a:extLst>
              <a:ext uri="{FF2B5EF4-FFF2-40B4-BE49-F238E27FC236}">
                <a16:creationId xmlns:a16="http://schemas.microsoft.com/office/drawing/2014/main" id="{3C0A8907-9AF5-4725-896B-5ED2CA69F115}"/>
              </a:ext>
            </a:extLst>
          </p:cNvPr>
          <p:cNvGraphicFramePr>
            <a:graphicFrameLocks noGrp="1"/>
          </p:cNvGraphicFramePr>
          <p:nvPr>
            <p:ph idx="1"/>
            <p:extLst>
              <p:ext uri="{D42A27DB-BD31-4B8C-83A1-F6EECF244321}">
                <p14:modId xmlns:p14="http://schemas.microsoft.com/office/powerpoint/2010/main" val="22289939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84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4CDC4-B493-482D-8E97-CE9DCD3DE895}"/>
              </a:ext>
            </a:extLst>
          </p:cNvPr>
          <p:cNvSpPr>
            <a:spLocks noGrp="1"/>
          </p:cNvSpPr>
          <p:nvPr>
            <p:ph type="title"/>
          </p:nvPr>
        </p:nvSpPr>
        <p:spPr>
          <a:xfrm>
            <a:off x="838200" y="631825"/>
            <a:ext cx="10515600" cy="1325563"/>
          </a:xfrm>
        </p:spPr>
        <p:txBody>
          <a:bodyPr>
            <a:normAutofit/>
          </a:bodyPr>
          <a:lstStyle/>
          <a:p>
            <a:r>
              <a:rPr lang="en-MY" dirty="0"/>
              <a:t>HYPOTHESIS TESTING FOR TWO PROPORTIONS</a:t>
            </a:r>
          </a:p>
        </p:txBody>
      </p:sp>
      <p:graphicFrame>
        <p:nvGraphicFramePr>
          <p:cNvPr id="4" name="Content Placeholder 3">
            <a:extLst>
              <a:ext uri="{FF2B5EF4-FFF2-40B4-BE49-F238E27FC236}">
                <a16:creationId xmlns:a16="http://schemas.microsoft.com/office/drawing/2014/main" id="{B8FB09B8-BB34-40AC-A9EA-D4710449B9D1}"/>
              </a:ext>
            </a:extLst>
          </p:cNvPr>
          <p:cNvGraphicFramePr>
            <a:graphicFrameLocks noGrp="1"/>
          </p:cNvGraphicFramePr>
          <p:nvPr>
            <p:ph idx="1"/>
            <p:extLst>
              <p:ext uri="{D42A27DB-BD31-4B8C-83A1-F6EECF244321}">
                <p14:modId xmlns:p14="http://schemas.microsoft.com/office/powerpoint/2010/main" val="4279131591"/>
              </p:ext>
            </p:extLst>
          </p:nvPr>
        </p:nvGraphicFramePr>
        <p:xfrm>
          <a:off x="2059709" y="2269173"/>
          <a:ext cx="8072582" cy="1381760"/>
        </p:xfrm>
        <a:graphic>
          <a:graphicData uri="http://schemas.openxmlformats.org/drawingml/2006/table">
            <a:tbl>
              <a:tblPr firstRow="1" bandRow="1">
                <a:tableStyleId>{5C22544A-7EE6-4342-B048-85BDC9FD1C3A}</a:tableStyleId>
              </a:tblPr>
              <a:tblGrid>
                <a:gridCol w="3445163">
                  <a:extLst>
                    <a:ext uri="{9D8B030D-6E8A-4147-A177-3AD203B41FA5}">
                      <a16:colId xmlns:a16="http://schemas.microsoft.com/office/drawing/2014/main" val="3224107218"/>
                    </a:ext>
                  </a:extLst>
                </a:gridCol>
                <a:gridCol w="2364510">
                  <a:extLst>
                    <a:ext uri="{9D8B030D-6E8A-4147-A177-3AD203B41FA5}">
                      <a16:colId xmlns:a16="http://schemas.microsoft.com/office/drawing/2014/main" val="1927434267"/>
                    </a:ext>
                  </a:extLst>
                </a:gridCol>
                <a:gridCol w="2262909">
                  <a:extLst>
                    <a:ext uri="{9D8B030D-6E8A-4147-A177-3AD203B41FA5}">
                      <a16:colId xmlns:a16="http://schemas.microsoft.com/office/drawing/2014/main" val="2962347639"/>
                    </a:ext>
                  </a:extLst>
                </a:gridCol>
              </a:tblGrid>
              <a:tr h="370840">
                <a:tc>
                  <a:txBody>
                    <a:bodyPr/>
                    <a:lstStyle/>
                    <a:p>
                      <a:pPr algn="ct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MY" dirty="0">
                          <a:solidFill>
                            <a:schemeClr val="tx1"/>
                          </a:solidFill>
                        </a:rPr>
                        <a:t>Child Marriage (%)</a:t>
                      </a:r>
                    </a:p>
                    <a:p>
                      <a:pPr algn="ctr"/>
                      <a:r>
                        <a:rPr lang="en-MY" dirty="0">
                          <a:solidFill>
                            <a:schemeClr val="tx1"/>
                          </a:solidFill>
                        </a:rPr>
                        <a:t>(2010 - 2016)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MY"/>
                    </a:p>
                  </a:txBody>
                  <a:tcPr/>
                </a:tc>
                <a:extLst>
                  <a:ext uri="{0D108BD9-81ED-4DB2-BD59-A6C34878D82A}">
                    <a16:rowId xmlns:a16="http://schemas.microsoft.com/office/drawing/2014/main" val="2702955845"/>
                  </a:ext>
                </a:extLst>
              </a:tr>
              <a:tr h="370840">
                <a:tc>
                  <a:txBody>
                    <a:bodyPr/>
                    <a:lstStyle/>
                    <a:p>
                      <a:pPr algn="ctr"/>
                      <a:r>
                        <a:rPr lang="en-MY" b="1" dirty="0"/>
                        <a:t>Continent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MY" b="1" dirty="0"/>
                        <a:t>By age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MY" b="1" dirty="0"/>
                        <a:t>By age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3028059"/>
                  </a:ext>
                </a:extLst>
              </a:tr>
              <a:tr h="370840">
                <a:tc>
                  <a:txBody>
                    <a:bodyPr/>
                    <a:lstStyle/>
                    <a:p>
                      <a:pPr algn="ctr"/>
                      <a:r>
                        <a:rPr lang="en-MY" dirty="0"/>
                        <a:t>East Asia and Pacific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MY"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MY"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5656003"/>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A6F124-4C14-49DF-9267-2E1EDAA8778D}"/>
                  </a:ext>
                </a:extLst>
              </p:cNvPr>
              <p:cNvSpPr/>
              <p:nvPr/>
            </p:nvSpPr>
            <p:spPr>
              <a:xfrm>
                <a:off x="1311564" y="4048650"/>
                <a:ext cx="9855200" cy="1205715"/>
              </a:xfrm>
              <a:prstGeom prst="rect">
                <a:avLst/>
              </a:prstGeom>
            </p:spPr>
            <p:txBody>
              <a:bodyPr wrap="square">
                <a:spAutoFit/>
              </a:bodyPr>
              <a:lstStyle/>
              <a:p>
                <a:pPr algn="ctr">
                  <a:lnSpc>
                    <a:spcPct val="107000"/>
                  </a:lnSpc>
                  <a:spcAft>
                    <a:spcPts val="800"/>
                  </a:spcAft>
                </a:pPr>
                <a:r>
                  <a:rPr lang="en-MY" sz="2000" dirty="0"/>
                  <a:t>- We claim that the proportion of child marriage by 15 &lt; the child marriage by 18.</a:t>
                </a:r>
                <a:endParaRPr lang="en-MY" i="1" dirty="0">
                  <a:latin typeface="Cambria Math" panose="02040503050406030204" pitchFamily="18" charset="0"/>
                  <a:ea typeface="SimSun" panose="02010600030101010101" pitchFamily="2" charset="-122"/>
                  <a:cs typeface="Times New Roman" panose="02020603050405020304" pitchFamily="18" charset="0"/>
                </a:endParaRPr>
              </a:p>
              <a:p>
                <a:pPr algn="ctr">
                  <a:lnSpc>
                    <a:spcPct val="107000"/>
                  </a:lnSpc>
                  <a:spcAft>
                    <a:spcPts val="800"/>
                  </a:spcAft>
                </a:pPr>
                <a14:m>
                  <m:oMath xmlns:m="http://schemas.openxmlformats.org/officeDocument/2006/math">
                    <m:sSub>
                      <m:sSubPr>
                        <m:ctrlPr>
                          <a:rPr lang="en-MY" i="1" smtClean="0">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𝐻</m:t>
                        </m:r>
                      </m:e>
                      <m:sub>
                        <m:r>
                          <a:rPr lang="en-US" i="1">
                            <a:latin typeface="Cambria Math" panose="02040503050406030204" pitchFamily="18" charset="0"/>
                            <a:ea typeface="SimSun" panose="02010600030101010101" pitchFamily="2" charset="-122"/>
                            <a:cs typeface="Times New Roman" panose="02020603050405020304" pitchFamily="18" charset="0"/>
                          </a:rPr>
                          <m:t>0</m:t>
                        </m:r>
                      </m:sub>
                    </m:sSub>
                    <m:r>
                      <a:rPr lang="en-US" i="1">
                        <a:latin typeface="Cambria Math" panose="02040503050406030204" pitchFamily="18" charset="0"/>
                        <a:ea typeface="SimSun" panose="02010600030101010101" pitchFamily="2" charset="-122"/>
                        <a:cs typeface="Times New Roman" panose="02020603050405020304" pitchFamily="18" charset="0"/>
                      </a:rPr>
                      <m:t>:  </m:t>
                    </m:r>
                    <m:sSub>
                      <m:sSubPr>
                        <m:ctrlPr>
                          <a:rPr lang="en-MY"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15</m:t>
                        </m:r>
                      </m:sub>
                    </m:sSub>
                    <m:r>
                      <a:rPr lang="en-US" i="1">
                        <a:latin typeface="Cambria Math" panose="02040503050406030204" pitchFamily="18" charset="0"/>
                        <a:ea typeface="SimSun" panose="02010600030101010101" pitchFamily="2" charset="-122"/>
                        <a:cs typeface="Times New Roman" panose="02020603050405020304" pitchFamily="18" charset="0"/>
                      </a:rPr>
                      <m:t>= </m:t>
                    </m:r>
                    <m:sSub>
                      <m:sSubPr>
                        <m:ctrlPr>
                          <a:rPr lang="en-MY"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18</m:t>
                        </m:r>
                      </m:sub>
                    </m:sSub>
                  </m:oMath>
                </a14:m>
                <a:r>
                  <a:rPr lang="en-US" dirty="0">
                    <a:latin typeface="Calibri" panose="020F0502020204030204" pitchFamily="34" charset="0"/>
                    <a:ea typeface="SimSun" panose="02010600030101010101" pitchFamily="2" charset="-122"/>
                    <a:cs typeface="Times New Roman" panose="02020603050405020304" pitchFamily="18" charset="0"/>
                  </a:rPr>
                  <a:t> </a:t>
                </a:r>
                <a:endParaRPr lang="en-MY" sz="12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7000"/>
                  </a:lnSpc>
                  <a:spcAft>
                    <a:spcPts val="800"/>
                  </a:spcAft>
                </a:pPr>
                <a14:m>
                  <m:oMath xmlns:m="http://schemas.openxmlformats.org/officeDocument/2006/math">
                    <m:sSub>
                      <m:sSubPr>
                        <m:ctrlPr>
                          <a:rPr lang="en-MY"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𝐻</m:t>
                        </m:r>
                      </m:e>
                      <m:sub>
                        <m:r>
                          <a:rPr lang="en-MY"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i="1">
                        <a:latin typeface="Cambria Math" panose="02040503050406030204" pitchFamily="18" charset="0"/>
                        <a:ea typeface="SimSun" panose="02010600030101010101" pitchFamily="2" charset="-122"/>
                        <a:cs typeface="Times New Roman" panose="02020603050405020304" pitchFamily="18" charset="0"/>
                      </a:rPr>
                      <m:t>:  </m:t>
                    </m:r>
                    <m:sSub>
                      <m:sSubPr>
                        <m:ctrlPr>
                          <a:rPr lang="en-MY"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15</m:t>
                        </m:r>
                      </m:sub>
                    </m:sSub>
                    <m:r>
                      <a:rPr lang="en-US" i="1">
                        <a:latin typeface="Cambria Math" panose="02040503050406030204" pitchFamily="18" charset="0"/>
                        <a:ea typeface="SimSun" panose="02010600030101010101" pitchFamily="2" charset="-122"/>
                        <a:cs typeface="Times New Roman" panose="02020603050405020304" pitchFamily="18" charset="0"/>
                      </a:rPr>
                      <m:t>&lt; </m:t>
                    </m:r>
                    <m:sSub>
                      <m:sSubPr>
                        <m:ctrlPr>
                          <a:rPr lang="en-MY" i="1">
                            <a:latin typeface="Cambria Math" panose="02040503050406030204" pitchFamily="18" charset="0"/>
                            <a:ea typeface="SimSun" panose="02010600030101010101" pitchFamily="2" charset="-122"/>
                            <a:cs typeface="Times New Roman" panose="020206030504050203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𝑝</m:t>
                        </m:r>
                      </m:e>
                      <m:sub>
                        <m:r>
                          <a:rPr lang="en-US" i="1">
                            <a:latin typeface="Cambria Math" panose="02040503050406030204" pitchFamily="18" charset="0"/>
                            <a:ea typeface="SimSun" panose="02010600030101010101" pitchFamily="2" charset="-122"/>
                            <a:cs typeface="Times New Roman" panose="02020603050405020304" pitchFamily="18" charset="0"/>
                          </a:rPr>
                          <m:t>18</m:t>
                        </m:r>
                      </m:sub>
                    </m:sSub>
                  </m:oMath>
                </a14:m>
                <a:r>
                  <a:rPr lang="en-US" dirty="0">
                    <a:latin typeface="Calibri" panose="020F0502020204030204" pitchFamily="34" charset="0"/>
                    <a:ea typeface="SimSun" panose="02010600030101010101" pitchFamily="2" charset="-122"/>
                    <a:cs typeface="Times New Roman" panose="02020603050405020304" pitchFamily="18" charset="0"/>
                  </a:rPr>
                  <a:t> </a:t>
                </a:r>
                <a:endParaRPr lang="en-MY" sz="120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11A6F124-4C14-49DF-9267-2E1EDAA8778D}"/>
                  </a:ext>
                </a:extLst>
              </p:cNvPr>
              <p:cNvSpPr>
                <a:spLocks noRot="1" noChangeAspect="1" noMove="1" noResize="1" noEditPoints="1" noAdjustHandles="1" noChangeArrowheads="1" noChangeShapeType="1" noTextEdit="1"/>
              </p:cNvSpPr>
              <p:nvPr/>
            </p:nvSpPr>
            <p:spPr>
              <a:xfrm>
                <a:off x="1311564" y="4048650"/>
                <a:ext cx="9855200" cy="1205715"/>
              </a:xfrm>
              <a:prstGeom prst="rect">
                <a:avLst/>
              </a:prstGeom>
              <a:blipFill>
                <a:blip r:embed="rId2"/>
                <a:stretch>
                  <a:fillRect t="-2020" b="-1515"/>
                </a:stretch>
              </a:blipFill>
            </p:spPr>
            <p:txBody>
              <a:bodyPr/>
              <a:lstStyle/>
              <a:p>
                <a:r>
                  <a:rPr lang="en-MY">
                    <a:noFill/>
                  </a:rPr>
                  <a:t> </a:t>
                </a:r>
              </a:p>
            </p:txBody>
          </p:sp>
        </mc:Fallback>
      </mc:AlternateContent>
    </p:spTree>
    <p:extLst>
      <p:ext uri="{BB962C8B-B14F-4D97-AF65-F5344CB8AC3E}">
        <p14:creationId xmlns:p14="http://schemas.microsoft.com/office/powerpoint/2010/main" val="390908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A24DF5-790E-4CA3-B122-CD01A42B9723}"/>
                  </a:ext>
                </a:extLst>
              </p:cNvPr>
              <p:cNvSpPr>
                <a:spLocks noGrp="1"/>
              </p:cNvSpPr>
              <p:nvPr>
                <p:ph idx="1"/>
              </p:nvPr>
            </p:nvSpPr>
            <p:spPr>
              <a:xfrm>
                <a:off x="838200" y="618836"/>
                <a:ext cx="10515600" cy="5310326"/>
              </a:xfrm>
            </p:spPr>
            <p:txBody>
              <a:bodyPr>
                <a:normAutofit fontScale="92500" lnSpcReduction="10000"/>
              </a:bodyPr>
              <a:lstStyle/>
              <a:p>
                <a:pPr marL="0" indent="0" algn="just">
                  <a:buNone/>
                </a:pPr>
                <a14:m>
                  <m:oMath xmlns:m="http://schemas.openxmlformats.org/officeDocument/2006/math">
                    <m:sSub>
                      <m:sSubPr>
                        <m:ctrlPr>
                          <a:rPr lang="en-MY" sz="2000" i="1">
                            <a:latin typeface="Cambria Math" panose="02040503050406030204" pitchFamily="18" charset="0"/>
                          </a:rPr>
                        </m:ctrlPr>
                      </m:sSubPr>
                      <m:e>
                        <m:r>
                          <a:rPr lang="en-US" sz="2000" i="1">
                            <a:latin typeface="Cambria Math" panose="02040503050406030204" pitchFamily="18" charset="0"/>
                          </a:rPr>
                          <m:t>𝜒</m:t>
                        </m:r>
                      </m:e>
                      <m:sub>
                        <m:r>
                          <a:rPr lang="en-US" sz="2000" i="1">
                            <a:latin typeface="Cambria Math" panose="02040503050406030204" pitchFamily="18" charset="0"/>
                          </a:rPr>
                          <m:t>15</m:t>
                        </m:r>
                      </m:sub>
                    </m:sSub>
                    <m:r>
                      <a:rPr lang="en-US" sz="2000" i="1">
                        <a:latin typeface="Cambria Math" panose="02040503050406030204" pitchFamily="18" charset="0"/>
                      </a:rPr>
                      <m:t>=2</m:t>
                    </m:r>
                  </m:oMath>
                </a14:m>
                <a:r>
                  <a:rPr lang="en-US" sz="2000" dirty="0"/>
                  <a:t> 				</a:t>
                </a:r>
                <a14:m>
                  <m:oMath xmlns:m="http://schemas.openxmlformats.org/officeDocument/2006/math">
                    <m:sSub>
                      <m:sSubPr>
                        <m:ctrlPr>
                          <a:rPr lang="en-MY" sz="2000" i="1">
                            <a:latin typeface="Cambria Math" panose="02040503050406030204" pitchFamily="18" charset="0"/>
                          </a:rPr>
                        </m:ctrlPr>
                      </m:sSubPr>
                      <m:e>
                        <m:r>
                          <a:rPr lang="en-US" sz="2000" i="1">
                            <a:latin typeface="Cambria Math" panose="02040503050406030204" pitchFamily="18" charset="0"/>
                          </a:rPr>
                          <m:t>𝜒</m:t>
                        </m:r>
                      </m:e>
                      <m:sub>
                        <m:r>
                          <a:rPr lang="en-US" sz="2000" i="1">
                            <a:latin typeface="Cambria Math" panose="02040503050406030204" pitchFamily="18" charset="0"/>
                          </a:rPr>
                          <m:t>18</m:t>
                        </m:r>
                      </m:sub>
                    </m:sSub>
                    <m:r>
                      <a:rPr lang="en-US" sz="2000" i="1">
                        <a:latin typeface="Cambria Math" panose="02040503050406030204" pitchFamily="18" charset="0"/>
                      </a:rPr>
                      <m:t>=15</m:t>
                    </m:r>
                  </m:oMath>
                </a14:m>
                <a:r>
                  <a:rPr lang="en-US" sz="2000" dirty="0"/>
                  <a:t> </a:t>
                </a:r>
                <a:endParaRPr lang="en-MY" sz="2000" dirty="0"/>
              </a:p>
              <a:p>
                <a:pPr marL="0" indent="0" algn="just">
                  <a:buNone/>
                </a:pPr>
                <a14:m>
                  <m:oMath xmlns:m="http://schemas.openxmlformats.org/officeDocument/2006/math">
                    <m:sSub>
                      <m:sSubPr>
                        <m:ctrlPr>
                          <a:rPr lang="en-MY"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15</m:t>
                        </m:r>
                      </m:sub>
                    </m:sSub>
                    <m:r>
                      <a:rPr lang="en-US" sz="2000" i="1">
                        <a:latin typeface="Cambria Math" panose="02040503050406030204" pitchFamily="18" charset="0"/>
                      </a:rPr>
                      <m:t>=100</m:t>
                    </m:r>
                  </m:oMath>
                </a14:m>
                <a:r>
                  <a:rPr lang="en-US" sz="2000" dirty="0"/>
                  <a:t> 			</a:t>
                </a:r>
                <a14:m>
                  <m:oMath xmlns:m="http://schemas.openxmlformats.org/officeDocument/2006/math">
                    <m:sSub>
                      <m:sSubPr>
                        <m:ctrlPr>
                          <a:rPr lang="en-MY"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15</m:t>
                        </m:r>
                      </m:sub>
                    </m:sSub>
                    <m:r>
                      <a:rPr lang="en-US" sz="2000" i="1">
                        <a:latin typeface="Cambria Math" panose="02040503050406030204" pitchFamily="18" charset="0"/>
                      </a:rPr>
                      <m:t>=100</m:t>
                    </m:r>
                  </m:oMath>
                </a14:m>
                <a:r>
                  <a:rPr lang="en-US" sz="2000" dirty="0"/>
                  <a:t> </a:t>
                </a:r>
                <a:endParaRPr lang="en-MY" sz="2000" dirty="0"/>
              </a:p>
              <a:p>
                <a:pPr marL="0" indent="0" algn="just">
                  <a:buNone/>
                </a:pPr>
                <a14:m>
                  <m:oMath xmlns:m="http://schemas.openxmlformats.org/officeDocument/2006/math">
                    <m:sSub>
                      <m:sSubPr>
                        <m:ctrlPr>
                          <a:rPr lang="en-MY" sz="2000" i="1">
                            <a:latin typeface="Cambria Math" panose="02040503050406030204" pitchFamily="18" charset="0"/>
                          </a:rPr>
                        </m:ctrlPr>
                      </m:sSubPr>
                      <m:e>
                        <m:acc>
                          <m:accPr>
                            <m:chr m:val="̂"/>
                            <m:ctrlPr>
                              <a:rPr lang="en-MY" sz="2000" i="1">
                                <a:latin typeface="Cambria Math" panose="02040503050406030204" pitchFamily="18"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15</m:t>
                        </m:r>
                      </m:sub>
                    </m:sSub>
                    <m:r>
                      <a:rPr lang="en-US" sz="2000" i="1">
                        <a:latin typeface="Cambria Math" panose="02040503050406030204" pitchFamily="18" charset="0"/>
                      </a:rPr>
                      <m:t>=</m:t>
                    </m:r>
                    <m:f>
                      <m:fPr>
                        <m:ctrlPr>
                          <a:rPr lang="en-MY"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100</m:t>
                        </m:r>
                      </m:den>
                    </m:f>
                  </m:oMath>
                </a14:m>
                <a:r>
                  <a:rPr lang="en-US" sz="2000" dirty="0"/>
                  <a:t> 			</a:t>
                </a:r>
                <a14:m>
                  <m:oMath xmlns:m="http://schemas.openxmlformats.org/officeDocument/2006/math">
                    <m:sSub>
                      <m:sSubPr>
                        <m:ctrlPr>
                          <a:rPr lang="en-MY" sz="2000" i="1">
                            <a:latin typeface="Cambria Math" panose="02040503050406030204" pitchFamily="18" charset="0"/>
                          </a:rPr>
                        </m:ctrlPr>
                      </m:sSubPr>
                      <m:e>
                        <m:acc>
                          <m:accPr>
                            <m:chr m:val="̂"/>
                            <m:ctrlPr>
                              <a:rPr lang="en-MY" sz="2000" i="1">
                                <a:latin typeface="Cambria Math" panose="02040503050406030204" pitchFamily="18"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18</m:t>
                        </m:r>
                      </m:sub>
                    </m:sSub>
                    <m:r>
                      <a:rPr lang="en-US" sz="2000" i="1">
                        <a:latin typeface="Cambria Math" panose="02040503050406030204" pitchFamily="18" charset="0"/>
                      </a:rPr>
                      <m:t>=</m:t>
                    </m:r>
                    <m:f>
                      <m:fPr>
                        <m:ctrlPr>
                          <a:rPr lang="en-MY" sz="2000" i="1">
                            <a:latin typeface="Cambria Math" panose="02040503050406030204" pitchFamily="18" charset="0"/>
                          </a:rPr>
                        </m:ctrlPr>
                      </m:fPr>
                      <m:num>
                        <m:r>
                          <a:rPr lang="en-US" sz="2000" i="1">
                            <a:latin typeface="Cambria Math" panose="02040503050406030204" pitchFamily="18" charset="0"/>
                          </a:rPr>
                          <m:t>15</m:t>
                        </m:r>
                      </m:num>
                      <m:den>
                        <m:r>
                          <a:rPr lang="en-US" sz="2000" i="1">
                            <a:latin typeface="Cambria Math" panose="02040503050406030204" pitchFamily="18" charset="0"/>
                          </a:rPr>
                          <m:t>100</m:t>
                        </m:r>
                      </m:den>
                    </m:f>
                  </m:oMath>
                </a14:m>
                <a:r>
                  <a:rPr lang="en-US" sz="2000" dirty="0"/>
                  <a:t> </a:t>
                </a:r>
                <a:endParaRPr lang="en-MY" sz="2000" dirty="0"/>
              </a:p>
              <a:p>
                <a:pPr marL="0" indent="0" algn="just">
                  <a:buNone/>
                </a:pPr>
                <a14:m>
                  <m:oMath xmlns:m="http://schemas.openxmlformats.org/officeDocument/2006/math">
                    <m:acc>
                      <m:accPr>
                        <m:chr m:val="̅"/>
                        <m:ctrlPr>
                          <a:rPr lang="en-MY" sz="2000" i="1">
                            <a:latin typeface="Cambria Math" panose="02040503050406030204" pitchFamily="18" charset="0"/>
                          </a:rPr>
                        </m:ctrlPr>
                      </m:accPr>
                      <m:e>
                        <m:r>
                          <a:rPr lang="en-US" sz="2000" i="1">
                            <a:latin typeface="Cambria Math" panose="02040503050406030204" pitchFamily="18" charset="0"/>
                          </a:rPr>
                          <m:t>𝑝</m:t>
                        </m:r>
                      </m:e>
                    </m:acc>
                    <m:r>
                      <a:rPr lang="en-US" sz="2000" i="1">
                        <a:latin typeface="Cambria Math" panose="02040503050406030204" pitchFamily="18" charset="0"/>
                      </a:rPr>
                      <m:t>=</m:t>
                    </m:r>
                    <m:f>
                      <m:fPr>
                        <m:ctrlPr>
                          <a:rPr lang="en-MY" sz="2000" i="1">
                            <a:latin typeface="Cambria Math" panose="02040503050406030204" pitchFamily="18" charset="0"/>
                          </a:rPr>
                        </m:ctrlPr>
                      </m:fPr>
                      <m:num>
                        <m:r>
                          <a:rPr lang="en-US" sz="2000" i="1">
                            <a:latin typeface="Cambria Math" panose="02040503050406030204" pitchFamily="18" charset="0"/>
                          </a:rPr>
                          <m:t>2 +15</m:t>
                        </m:r>
                      </m:num>
                      <m:den>
                        <m:r>
                          <a:rPr lang="en-US" sz="2000" i="1">
                            <a:latin typeface="Cambria Math" panose="02040503050406030204" pitchFamily="18" charset="0"/>
                          </a:rPr>
                          <m:t>100+100</m:t>
                        </m:r>
                      </m:den>
                    </m:f>
                    <m:r>
                      <a:rPr lang="en-US" sz="2000" i="1">
                        <a:latin typeface="Cambria Math" panose="02040503050406030204" pitchFamily="18" charset="0"/>
                      </a:rPr>
                      <m:t>=0.085</m:t>
                    </m:r>
                  </m:oMath>
                </a14:m>
                <a:r>
                  <a:rPr lang="en-US" sz="2000" dirty="0"/>
                  <a:t> 		</a:t>
                </a:r>
                <a14:m>
                  <m:oMath xmlns:m="http://schemas.openxmlformats.org/officeDocument/2006/math">
                    <m:acc>
                      <m:accPr>
                        <m:chr m:val="̅"/>
                        <m:ctrlPr>
                          <a:rPr lang="en-MY" sz="2000" i="1">
                            <a:latin typeface="Cambria Math" panose="02040503050406030204" pitchFamily="18" charset="0"/>
                          </a:rPr>
                        </m:ctrlPr>
                      </m:accPr>
                      <m:e>
                        <m:r>
                          <a:rPr lang="en-US" sz="2000" i="1">
                            <a:latin typeface="Cambria Math" panose="02040503050406030204" pitchFamily="18" charset="0"/>
                          </a:rPr>
                          <m:t>𝑞</m:t>
                        </m:r>
                      </m:e>
                    </m:acc>
                    <m:r>
                      <a:rPr lang="en-US" sz="2000" i="1">
                        <a:latin typeface="Cambria Math" panose="02040503050406030204" pitchFamily="18" charset="0"/>
                      </a:rPr>
                      <m:t>=1−0.085=0.915</m:t>
                    </m:r>
                  </m:oMath>
                </a14:m>
                <a:endParaRPr lang="en-MY" sz="2000" dirty="0"/>
              </a:p>
              <a:p>
                <a:pPr marL="0" indent="0">
                  <a:buNone/>
                </a:pPr>
                <a:endParaRPr lang="en-MY" sz="2400" dirty="0"/>
              </a:p>
              <a:p>
                <a:pPr marL="0" indent="0">
                  <a:buNone/>
                </a:pPr>
                <a:r>
                  <a:rPr lang="en-US" sz="2000" dirty="0"/>
                  <a:t>	</a:t>
                </a:r>
                <a:endParaRPr lang="en-MY" sz="2000" dirty="0"/>
              </a:p>
              <a:p>
                <a:pPr marL="0" indent="0">
                  <a:buNone/>
                </a:pPr>
                <a:r>
                  <a:rPr lang="en-US" sz="2000" dirty="0"/>
                  <a:t>	</a:t>
                </a:r>
                <a:r>
                  <a:rPr lang="en-US" sz="2000" dirty="0">
                    <a:latin typeface="Times New Roman" panose="02020603050405020304" pitchFamily="18" charset="0"/>
                    <a:cs typeface="Times New Roman" panose="02020603050405020304" pitchFamily="18" charset="0"/>
                  </a:rPr>
                  <a:t>Test statistic: </a:t>
                </a:r>
                <a:r>
                  <a:rPr lang="en-US" sz="2000" dirty="0"/>
                  <a:t>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n-MY" sz="2400" i="1">
                            <a:latin typeface="Cambria Math" panose="02040503050406030204" pitchFamily="18" charset="0"/>
                          </a:rPr>
                        </m:ctrlPr>
                      </m:fPr>
                      <m:num>
                        <m:d>
                          <m:dPr>
                            <m:ctrlPr>
                              <a:rPr lang="en-MY" sz="2400" i="1">
                                <a:latin typeface="Cambria Math" panose="02040503050406030204" pitchFamily="18" charset="0"/>
                              </a:rPr>
                            </m:ctrlPr>
                          </m:dPr>
                          <m:e>
                            <m:sSub>
                              <m:sSubPr>
                                <m:ctrlPr>
                                  <a:rPr lang="en-MY" sz="2400" i="1">
                                    <a:latin typeface="Cambria Math" panose="02040503050406030204" pitchFamily="18" charset="0"/>
                                  </a:rPr>
                                </m:ctrlPr>
                              </m:sSubPr>
                              <m:e>
                                <m:acc>
                                  <m:accPr>
                                    <m:chr m:val="̂"/>
                                    <m:ctrlPr>
                                      <a:rPr lang="en-MY" sz="2400" i="1">
                                        <a:latin typeface="Cambria Math" panose="02040503050406030204" pitchFamily="18" charset="0"/>
                                      </a:rPr>
                                    </m:ctrlPr>
                                  </m:accPr>
                                  <m:e>
                                    <m:r>
                                      <a:rPr lang="en-US" sz="2400" i="1">
                                        <a:latin typeface="Cambria Math" panose="02040503050406030204" pitchFamily="18" charset="0"/>
                                      </a:rPr>
                                      <m:t>𝑝</m:t>
                                    </m:r>
                                  </m:e>
                                </m:acc>
                              </m:e>
                              <m:sub>
                                <m:r>
                                  <a:rPr lang="en-US" sz="2400" i="1">
                                    <a:latin typeface="Cambria Math" panose="02040503050406030204" pitchFamily="18" charset="0"/>
                                  </a:rPr>
                                  <m:t>15</m:t>
                                </m:r>
                              </m:sub>
                            </m:sSub>
                            <m:r>
                              <a:rPr lang="en-US" sz="2400" i="1">
                                <a:latin typeface="Cambria Math" panose="02040503050406030204" pitchFamily="18" charset="0"/>
                              </a:rPr>
                              <m:t>−</m:t>
                            </m:r>
                            <m:sSub>
                              <m:sSubPr>
                                <m:ctrlPr>
                                  <a:rPr lang="en-MY" sz="2400" i="1">
                                    <a:latin typeface="Cambria Math" panose="02040503050406030204" pitchFamily="18" charset="0"/>
                                  </a:rPr>
                                </m:ctrlPr>
                              </m:sSubPr>
                              <m:e>
                                <m:acc>
                                  <m:accPr>
                                    <m:chr m:val="̂"/>
                                    <m:ctrlPr>
                                      <a:rPr lang="en-MY" sz="2400" i="1">
                                        <a:latin typeface="Cambria Math" panose="02040503050406030204" pitchFamily="18" charset="0"/>
                                      </a:rPr>
                                    </m:ctrlPr>
                                  </m:accPr>
                                  <m:e>
                                    <m:r>
                                      <a:rPr lang="en-US" sz="2400" i="1">
                                        <a:latin typeface="Cambria Math" panose="02040503050406030204" pitchFamily="18" charset="0"/>
                                      </a:rPr>
                                      <m:t>𝑝</m:t>
                                    </m:r>
                                  </m:e>
                                </m:acc>
                              </m:e>
                              <m:sub>
                                <m:r>
                                  <a:rPr lang="en-US" sz="2400" i="1">
                                    <a:latin typeface="Cambria Math" panose="02040503050406030204" pitchFamily="18" charset="0"/>
                                  </a:rPr>
                                  <m:t>18</m:t>
                                </m:r>
                              </m:sub>
                            </m:sSub>
                          </m:e>
                        </m:d>
                        <m:r>
                          <a:rPr lang="en-US" sz="2400" i="1">
                            <a:latin typeface="Cambria Math" panose="02040503050406030204" pitchFamily="18" charset="0"/>
                          </a:rPr>
                          <m:t>−</m:t>
                        </m:r>
                        <m:d>
                          <m:dPr>
                            <m:ctrlPr>
                              <a:rPr lang="en-MY" sz="2400" i="1">
                                <a:latin typeface="Cambria Math" panose="02040503050406030204" pitchFamily="18" charset="0"/>
                              </a:rPr>
                            </m:ctrlPr>
                          </m:dPr>
                          <m:e>
                            <m:sSub>
                              <m:sSubPr>
                                <m:ctrlPr>
                                  <a:rPr lang="en-MY"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15</m:t>
                                </m:r>
                              </m:sub>
                            </m:sSub>
                            <m:r>
                              <a:rPr lang="en-US" sz="2400" i="1">
                                <a:latin typeface="Cambria Math" panose="02040503050406030204" pitchFamily="18" charset="0"/>
                              </a:rPr>
                              <m:t>−</m:t>
                            </m:r>
                            <m:sSub>
                              <m:sSubPr>
                                <m:ctrlPr>
                                  <a:rPr lang="en-MY"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18</m:t>
                                </m:r>
                              </m:sub>
                            </m:sSub>
                          </m:e>
                        </m:d>
                      </m:num>
                      <m:den>
                        <m:rad>
                          <m:radPr>
                            <m:degHide m:val="on"/>
                            <m:ctrlPr>
                              <a:rPr lang="en-MY" sz="2400" i="1">
                                <a:latin typeface="Cambria Math" panose="02040503050406030204" pitchFamily="18" charset="0"/>
                              </a:rPr>
                            </m:ctrlPr>
                          </m:radPr>
                          <m:deg/>
                          <m:e>
                            <m:f>
                              <m:fPr>
                                <m:ctrlPr>
                                  <a:rPr lang="en-MY" sz="2400" i="1">
                                    <a:latin typeface="Cambria Math" panose="02040503050406030204" pitchFamily="18" charset="0"/>
                                  </a:rPr>
                                </m:ctrlPr>
                              </m:fPr>
                              <m:num>
                                <m:acc>
                                  <m:accPr>
                                    <m:chr m:val="̅"/>
                                    <m:ctrlPr>
                                      <a:rPr lang="en-MY" sz="2400" i="1">
                                        <a:latin typeface="Cambria Math" panose="02040503050406030204" pitchFamily="18" charset="0"/>
                                      </a:rPr>
                                    </m:ctrlPr>
                                  </m:accPr>
                                  <m:e>
                                    <m:r>
                                      <a:rPr lang="en-US" sz="2400" i="1">
                                        <a:latin typeface="Cambria Math" panose="02040503050406030204" pitchFamily="18" charset="0"/>
                                      </a:rPr>
                                      <m:t>𝑝</m:t>
                                    </m:r>
                                  </m:e>
                                </m:acc>
                                <m:acc>
                                  <m:accPr>
                                    <m:chr m:val="̅"/>
                                    <m:ctrlPr>
                                      <a:rPr lang="en-MY" sz="2400" i="1">
                                        <a:latin typeface="Cambria Math" panose="02040503050406030204" pitchFamily="18" charset="0"/>
                                      </a:rPr>
                                    </m:ctrlPr>
                                  </m:accPr>
                                  <m:e>
                                    <m:r>
                                      <a:rPr lang="en-US" sz="2400" i="1">
                                        <a:latin typeface="Cambria Math" panose="02040503050406030204" pitchFamily="18" charset="0"/>
                                      </a:rPr>
                                      <m:t>𝑞</m:t>
                                    </m:r>
                                  </m:e>
                                </m:acc>
                              </m:num>
                              <m:den>
                                <m:sSub>
                                  <m:sSubPr>
                                    <m:ctrlPr>
                                      <a:rPr lang="en-MY"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15</m:t>
                                    </m:r>
                                  </m:sub>
                                </m:sSub>
                              </m:den>
                            </m:f>
                            <m:r>
                              <a:rPr lang="en-US" sz="2400" i="1">
                                <a:latin typeface="Cambria Math" panose="02040503050406030204" pitchFamily="18" charset="0"/>
                              </a:rPr>
                              <m:t>+</m:t>
                            </m:r>
                            <m:f>
                              <m:fPr>
                                <m:ctrlPr>
                                  <a:rPr lang="en-MY" sz="2400" i="1">
                                    <a:latin typeface="Cambria Math" panose="02040503050406030204" pitchFamily="18" charset="0"/>
                                  </a:rPr>
                                </m:ctrlPr>
                              </m:fPr>
                              <m:num>
                                <m:acc>
                                  <m:accPr>
                                    <m:chr m:val="̅"/>
                                    <m:ctrlPr>
                                      <a:rPr lang="en-MY" sz="2400" i="1">
                                        <a:latin typeface="Cambria Math" panose="02040503050406030204" pitchFamily="18" charset="0"/>
                                      </a:rPr>
                                    </m:ctrlPr>
                                  </m:accPr>
                                  <m:e>
                                    <m:r>
                                      <a:rPr lang="en-US" sz="2400" i="1">
                                        <a:latin typeface="Cambria Math" panose="02040503050406030204" pitchFamily="18" charset="0"/>
                                      </a:rPr>
                                      <m:t>𝑝</m:t>
                                    </m:r>
                                  </m:e>
                                </m:acc>
                                <m:acc>
                                  <m:accPr>
                                    <m:chr m:val="̅"/>
                                    <m:ctrlPr>
                                      <a:rPr lang="en-MY" sz="2400" i="1">
                                        <a:latin typeface="Cambria Math" panose="02040503050406030204" pitchFamily="18" charset="0"/>
                                      </a:rPr>
                                    </m:ctrlPr>
                                  </m:accPr>
                                  <m:e>
                                    <m:r>
                                      <a:rPr lang="en-US" sz="2400" i="1">
                                        <a:latin typeface="Cambria Math" panose="02040503050406030204" pitchFamily="18" charset="0"/>
                                      </a:rPr>
                                      <m:t>𝑞</m:t>
                                    </m:r>
                                  </m:e>
                                </m:acc>
                              </m:num>
                              <m:den>
                                <m:sSub>
                                  <m:sSubPr>
                                    <m:ctrlPr>
                                      <a:rPr lang="en-MY"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18</m:t>
                                    </m:r>
                                  </m:sub>
                                </m:sSub>
                              </m:den>
                            </m:f>
                          </m:e>
                        </m:rad>
                      </m:den>
                    </m:f>
                  </m:oMath>
                </a14:m>
                <a:r>
                  <a:rPr lang="en-US" sz="2400" dirty="0"/>
                  <a:t> </a:t>
                </a:r>
              </a:p>
              <a:p>
                <a:pPr marL="0" indent="0">
                  <a:buNone/>
                </a:pPr>
                <a:endParaRPr lang="en-MY" sz="2400" dirty="0"/>
              </a:p>
              <a:p>
                <a:pPr marL="0" indent="0">
                  <a:buNone/>
                </a:pPr>
                <a:r>
                  <a:rPr lang="en-MY" sz="2400" dirty="0"/>
                  <a:t>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n-MY" sz="2400" i="1">
                            <a:latin typeface="Cambria Math" panose="02040503050406030204" pitchFamily="18" charset="0"/>
                          </a:rPr>
                        </m:ctrlPr>
                      </m:fPr>
                      <m:num>
                        <m:d>
                          <m:dPr>
                            <m:ctrlPr>
                              <a:rPr lang="en-MY" sz="2400" i="1">
                                <a:latin typeface="Cambria Math" panose="02040503050406030204" pitchFamily="18" charset="0"/>
                              </a:rPr>
                            </m:ctrlPr>
                          </m:dPr>
                          <m:e>
                            <m:f>
                              <m:fPr>
                                <m:ctrlPr>
                                  <a:rPr lang="en-MY"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100</m:t>
                                </m:r>
                              </m:den>
                            </m:f>
                            <m:r>
                              <a:rPr lang="en-US" sz="2400" i="1">
                                <a:latin typeface="Cambria Math" panose="02040503050406030204" pitchFamily="18" charset="0"/>
                              </a:rPr>
                              <m:t>−</m:t>
                            </m:r>
                            <m:f>
                              <m:fPr>
                                <m:ctrlPr>
                                  <a:rPr lang="en-MY" sz="2400" i="1">
                                    <a:latin typeface="Cambria Math" panose="02040503050406030204" pitchFamily="18" charset="0"/>
                                  </a:rPr>
                                </m:ctrlPr>
                              </m:fPr>
                              <m:num>
                                <m:r>
                                  <a:rPr lang="en-US" sz="2400" i="1">
                                    <a:latin typeface="Cambria Math" panose="02040503050406030204" pitchFamily="18" charset="0"/>
                                  </a:rPr>
                                  <m:t>15</m:t>
                                </m:r>
                              </m:num>
                              <m:den>
                                <m:r>
                                  <a:rPr lang="en-US" sz="2400" i="1">
                                    <a:latin typeface="Cambria Math" panose="02040503050406030204" pitchFamily="18" charset="0"/>
                                  </a:rPr>
                                  <m:t>100</m:t>
                                </m:r>
                              </m:den>
                            </m:f>
                          </m:e>
                        </m:d>
                        <m:r>
                          <a:rPr lang="en-US" sz="2400" i="1">
                            <a:latin typeface="Cambria Math" panose="02040503050406030204" pitchFamily="18" charset="0"/>
                          </a:rPr>
                          <m:t>−0</m:t>
                        </m:r>
                      </m:num>
                      <m:den>
                        <m:rad>
                          <m:radPr>
                            <m:degHide m:val="on"/>
                            <m:ctrlPr>
                              <a:rPr lang="en-MY" sz="2400" i="1">
                                <a:latin typeface="Cambria Math" panose="02040503050406030204" pitchFamily="18" charset="0"/>
                              </a:rPr>
                            </m:ctrlPr>
                          </m:radPr>
                          <m:deg/>
                          <m:e>
                            <m:f>
                              <m:fPr>
                                <m:ctrlPr>
                                  <a:rPr lang="en-MY" sz="2400" i="1">
                                    <a:latin typeface="Cambria Math" panose="02040503050406030204" pitchFamily="18" charset="0"/>
                                  </a:rPr>
                                </m:ctrlPr>
                              </m:fPr>
                              <m:num>
                                <m:d>
                                  <m:dPr>
                                    <m:ctrlPr>
                                      <a:rPr lang="en-MY" sz="2400" i="1">
                                        <a:latin typeface="Cambria Math" panose="02040503050406030204" pitchFamily="18" charset="0"/>
                                      </a:rPr>
                                    </m:ctrlPr>
                                  </m:dPr>
                                  <m:e>
                                    <m:r>
                                      <a:rPr lang="en-US" sz="2400" i="1">
                                        <a:latin typeface="Cambria Math" panose="02040503050406030204" pitchFamily="18" charset="0"/>
                                      </a:rPr>
                                      <m:t>0.085</m:t>
                                    </m:r>
                                  </m:e>
                                </m:d>
                                <m:d>
                                  <m:dPr>
                                    <m:ctrlPr>
                                      <a:rPr lang="en-MY" sz="2400" i="1">
                                        <a:latin typeface="Cambria Math" panose="02040503050406030204" pitchFamily="18" charset="0"/>
                                      </a:rPr>
                                    </m:ctrlPr>
                                  </m:dPr>
                                  <m:e>
                                    <m:r>
                                      <a:rPr lang="en-US" sz="2400" i="1">
                                        <a:latin typeface="Cambria Math" panose="02040503050406030204" pitchFamily="18" charset="0"/>
                                      </a:rPr>
                                      <m:t>0.915</m:t>
                                    </m:r>
                                  </m:e>
                                </m:d>
                              </m:num>
                              <m:den>
                                <m:r>
                                  <a:rPr lang="en-US" sz="2400" i="1">
                                    <a:latin typeface="Cambria Math" panose="02040503050406030204" pitchFamily="18" charset="0"/>
                                  </a:rPr>
                                  <m:t>100</m:t>
                                </m:r>
                              </m:den>
                            </m:f>
                            <m:r>
                              <a:rPr lang="en-US" sz="2400" i="1">
                                <a:latin typeface="Cambria Math" panose="02040503050406030204" pitchFamily="18" charset="0"/>
                              </a:rPr>
                              <m:t>+</m:t>
                            </m:r>
                            <m:f>
                              <m:fPr>
                                <m:ctrlPr>
                                  <a:rPr lang="en-MY" sz="2400" i="1">
                                    <a:latin typeface="Cambria Math" panose="02040503050406030204" pitchFamily="18" charset="0"/>
                                  </a:rPr>
                                </m:ctrlPr>
                              </m:fPr>
                              <m:num>
                                <m:d>
                                  <m:dPr>
                                    <m:ctrlPr>
                                      <a:rPr lang="en-MY" sz="2400" i="1">
                                        <a:latin typeface="Cambria Math" panose="02040503050406030204" pitchFamily="18" charset="0"/>
                                      </a:rPr>
                                    </m:ctrlPr>
                                  </m:dPr>
                                  <m:e>
                                    <m:r>
                                      <a:rPr lang="en-US" sz="2400" i="1">
                                        <a:latin typeface="Cambria Math" panose="02040503050406030204" pitchFamily="18" charset="0"/>
                                      </a:rPr>
                                      <m:t>0.085</m:t>
                                    </m:r>
                                  </m:e>
                                </m:d>
                                <m:d>
                                  <m:dPr>
                                    <m:ctrlPr>
                                      <a:rPr lang="en-MY" sz="2400" i="1">
                                        <a:latin typeface="Cambria Math" panose="02040503050406030204" pitchFamily="18" charset="0"/>
                                      </a:rPr>
                                    </m:ctrlPr>
                                  </m:dPr>
                                  <m:e>
                                    <m:r>
                                      <a:rPr lang="en-US" sz="2400" i="1">
                                        <a:latin typeface="Cambria Math" panose="02040503050406030204" pitchFamily="18" charset="0"/>
                                      </a:rPr>
                                      <m:t>0.915</m:t>
                                    </m:r>
                                  </m:e>
                                </m:d>
                              </m:num>
                              <m:den>
                                <m:r>
                                  <a:rPr lang="en-US" sz="2400" i="1">
                                    <a:latin typeface="Cambria Math" panose="02040503050406030204" pitchFamily="18" charset="0"/>
                                  </a:rPr>
                                  <m:t>100</m:t>
                                </m:r>
                              </m:den>
                            </m:f>
                          </m:e>
                        </m:rad>
                      </m:den>
                    </m:f>
                  </m:oMath>
                </a14:m>
                <a:r>
                  <a:rPr lang="en-US" sz="2400" dirty="0"/>
                  <a:t> </a:t>
                </a:r>
              </a:p>
              <a:p>
                <a:pPr marL="0" indent="0">
                  <a:buNone/>
                </a:pPr>
                <a:endParaRPr lang="en-MY" sz="2400" dirty="0"/>
              </a:p>
              <a:p>
                <a:pPr marL="0" indent="0">
                  <a:buNone/>
                </a:pPr>
                <a:r>
                  <a:rPr lang="en-US" sz="2400" dirty="0"/>
                  <a:t>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=−3.30</m:t>
                    </m:r>
                  </m:oMath>
                </a14:m>
                <a:r>
                  <a:rPr lang="en-US" sz="2400" dirty="0"/>
                  <a:t> </a:t>
                </a:r>
                <a:endParaRPr lang="en-MY" sz="2400" dirty="0"/>
              </a:p>
              <a:p>
                <a:pPr marL="0" indent="0">
                  <a:buNone/>
                </a:pPr>
                <a:endParaRPr lang="en-MY" sz="2400" dirty="0"/>
              </a:p>
            </p:txBody>
          </p:sp>
        </mc:Choice>
        <mc:Fallback xmlns="">
          <p:sp>
            <p:nvSpPr>
              <p:cNvPr id="3" name="Content Placeholder 2">
                <a:extLst>
                  <a:ext uri="{FF2B5EF4-FFF2-40B4-BE49-F238E27FC236}">
                    <a16:creationId xmlns:a16="http://schemas.microsoft.com/office/drawing/2014/main" id="{0DA24DF5-790E-4CA3-B122-CD01A42B9723}"/>
                  </a:ext>
                </a:extLst>
              </p:cNvPr>
              <p:cNvSpPr>
                <a:spLocks noGrp="1" noRot="1" noChangeAspect="1" noMove="1" noResize="1" noEditPoints="1" noAdjustHandles="1" noChangeArrowheads="1" noChangeShapeType="1" noTextEdit="1"/>
              </p:cNvSpPr>
              <p:nvPr>
                <p:ph idx="1"/>
              </p:nvPr>
            </p:nvSpPr>
            <p:spPr>
              <a:xfrm>
                <a:off x="838200" y="618836"/>
                <a:ext cx="10515600" cy="5310326"/>
              </a:xfrm>
              <a:blipFill>
                <a:blip r:embed="rId2"/>
                <a:stretch>
                  <a:fillRect/>
                </a:stretch>
              </a:blipFill>
            </p:spPr>
            <p:txBody>
              <a:bodyPr/>
              <a:lstStyle/>
              <a:p>
                <a:r>
                  <a:rPr lang="en-MY">
                    <a:noFill/>
                  </a:rPr>
                  <a:t> </a:t>
                </a:r>
              </a:p>
            </p:txBody>
          </p:sp>
        </mc:Fallback>
      </mc:AlternateContent>
    </p:spTree>
    <p:extLst>
      <p:ext uri="{BB962C8B-B14F-4D97-AF65-F5344CB8AC3E}">
        <p14:creationId xmlns:p14="http://schemas.microsoft.com/office/powerpoint/2010/main" val="66583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4268BCAB-1D41-40B3-91EF-218F2503520A}"/>
                  </a:ext>
                </a:extLst>
              </p:cNvPr>
              <p:cNvSpPr>
                <a:spLocks noGrp="1"/>
              </p:cNvSpPr>
              <p:nvPr>
                <p:ph idx="1"/>
              </p:nvPr>
            </p:nvSpPr>
            <p:spPr>
              <a:xfrm>
                <a:off x="282333" y="1841005"/>
                <a:ext cx="5689612" cy="3664990"/>
              </a:xfrm>
            </p:spPr>
            <p:txBody>
              <a:bodyPr anchor="t">
                <a:normAutofit/>
              </a:bodyPr>
              <a:lstStyle/>
              <a:p>
                <a:r>
                  <a:rPr lang="en-MY" sz="2400" dirty="0">
                    <a:solidFill>
                      <a:schemeClr val="bg1"/>
                    </a:solidFill>
                  </a:rPr>
                  <a:t>Significance level, </a:t>
                </a:r>
                <a14:m>
                  <m:oMath xmlns:m="http://schemas.openxmlformats.org/officeDocument/2006/math">
                    <m:r>
                      <a:rPr lang="en-US" sz="2400" i="1">
                        <a:solidFill>
                          <a:schemeClr val="bg1"/>
                        </a:solidFill>
                        <a:latin typeface="Cambria Math" panose="02040503050406030204" pitchFamily="18" charset="0"/>
                      </a:rPr>
                      <m:t>𝛼</m:t>
                    </m:r>
                    <m:r>
                      <a:rPr lang="en-US" sz="2400" i="1">
                        <a:solidFill>
                          <a:schemeClr val="bg1"/>
                        </a:solidFill>
                        <a:latin typeface="Cambria Math" panose="02040503050406030204" pitchFamily="18" charset="0"/>
                      </a:rPr>
                      <m:t> =0.05</m:t>
                    </m:r>
                  </m:oMath>
                </a14:m>
                <a:endParaRPr lang="en-MY" sz="2400" dirty="0">
                  <a:solidFill>
                    <a:schemeClr val="bg1"/>
                  </a:solidFill>
                </a:endParaRPr>
              </a:p>
              <a:p>
                <a:r>
                  <a:rPr lang="en-MY" sz="2400" dirty="0">
                    <a:solidFill>
                      <a:schemeClr val="bg1"/>
                    </a:solidFill>
                  </a:rPr>
                  <a:t>0.5 – 0.05 = 0.45</a:t>
                </a:r>
              </a:p>
              <a:p>
                <a:r>
                  <a:rPr lang="en-MY" sz="2400" dirty="0">
                    <a:solidFill>
                      <a:schemeClr val="bg1"/>
                    </a:solidFill>
                  </a:rPr>
                  <a:t>Critical value </a:t>
                </a:r>
                <a14:m>
                  <m:oMath xmlns:m="http://schemas.openxmlformats.org/officeDocument/2006/math">
                    <m:r>
                      <a:rPr lang="en-MY"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 −1.65</m:t>
                    </m:r>
                  </m:oMath>
                </a14:m>
                <a:endParaRPr lang="en-MY" sz="2400" dirty="0">
                  <a:solidFill>
                    <a:schemeClr val="bg1"/>
                  </a:solidFill>
                </a:endParaRPr>
              </a:p>
              <a:p>
                <a:r>
                  <a:rPr lang="en-MY" sz="2400" dirty="0">
                    <a:solidFill>
                      <a:schemeClr val="bg1"/>
                    </a:solidFill>
                  </a:rPr>
                  <a:t>             Test statistic &gt; Critical value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MY" sz="2400" i="1">
                              <a:solidFill>
                                <a:schemeClr val="bg1"/>
                              </a:solidFill>
                              <a:latin typeface="Cambria Math" panose="02040503050406030204" pitchFamily="18" charset="0"/>
                            </a:rPr>
                          </m:ctrlPr>
                        </m:dPr>
                        <m:e>
                          <m:r>
                            <a:rPr lang="en-MY" sz="2400" i="1">
                              <a:solidFill>
                                <a:schemeClr val="bg1"/>
                              </a:solidFill>
                              <a:latin typeface="Cambria Math" panose="02040503050406030204" pitchFamily="18" charset="0"/>
                            </a:rPr>
                            <m:t>−3.30</m:t>
                          </m:r>
                        </m:e>
                      </m:d>
                      <m:r>
                        <a:rPr lang="en-MY" sz="2400" i="1">
                          <a:solidFill>
                            <a:schemeClr val="bg1"/>
                          </a:solidFill>
                          <a:latin typeface="Cambria Math" panose="02040503050406030204" pitchFamily="18" charset="0"/>
                        </a:rPr>
                        <m:t>&gt;</m:t>
                      </m:r>
                      <m:d>
                        <m:dPr>
                          <m:begChr m:val="|"/>
                          <m:endChr m:val="|"/>
                          <m:ctrlPr>
                            <a:rPr lang="en-MY" sz="2400" i="1">
                              <a:solidFill>
                                <a:schemeClr val="bg1"/>
                              </a:solidFill>
                              <a:latin typeface="Cambria Math" panose="02040503050406030204" pitchFamily="18" charset="0"/>
                            </a:rPr>
                          </m:ctrlPr>
                        </m:dPr>
                        <m:e>
                          <m:r>
                            <a:rPr lang="en-MY" sz="2400" i="1">
                              <a:solidFill>
                                <a:schemeClr val="bg1"/>
                              </a:solidFill>
                              <a:latin typeface="Cambria Math" panose="02040503050406030204" pitchFamily="18" charset="0"/>
                            </a:rPr>
                            <m:t>−1.65</m:t>
                          </m:r>
                        </m:e>
                      </m:d>
                    </m:oMath>
                  </m:oMathPara>
                </a14:m>
                <a:endParaRPr lang="en-MY" sz="2000" dirty="0">
                  <a:solidFill>
                    <a:schemeClr val="bg1"/>
                  </a:solidFill>
                </a:endParaRPr>
              </a:p>
              <a:p>
                <a:r>
                  <a:rPr lang="en-US" sz="2400" dirty="0">
                    <a:solidFill>
                      <a:schemeClr val="bg1"/>
                    </a:solidFill>
                  </a:rPr>
                  <a:t>there are sufficient evidence to reject the null hypothesis and conclude that </a:t>
                </a:r>
                <a:r>
                  <a:rPr lang="en-MY" sz="2400" dirty="0">
                    <a:solidFill>
                      <a:schemeClr val="bg1"/>
                    </a:solidFill>
                  </a:rPr>
                  <a:t>that the proportion of child marriage by 15 less than the child marriage by 18.</a:t>
                </a:r>
              </a:p>
              <a:p>
                <a:pPr marL="0" indent="0">
                  <a:buNone/>
                </a:pPr>
                <a:endParaRPr lang="en-US" sz="2000" dirty="0">
                  <a:solidFill>
                    <a:srgbClr val="FFFFFF"/>
                  </a:solidFill>
                </a:endParaRPr>
              </a:p>
            </p:txBody>
          </p:sp>
        </mc:Choice>
        <mc:Fallback xmlns="">
          <p:sp>
            <p:nvSpPr>
              <p:cNvPr id="12" name="Content Placeholder 11">
                <a:extLst>
                  <a:ext uri="{FF2B5EF4-FFF2-40B4-BE49-F238E27FC236}">
                    <a16:creationId xmlns:a16="http://schemas.microsoft.com/office/drawing/2014/main" id="{4268BCAB-1D41-40B3-91EF-218F2503520A}"/>
                  </a:ext>
                </a:extLst>
              </p:cNvPr>
              <p:cNvSpPr>
                <a:spLocks noGrp="1" noRot="1" noChangeAspect="1" noMove="1" noResize="1" noEditPoints="1" noAdjustHandles="1" noChangeArrowheads="1" noChangeShapeType="1" noTextEdit="1"/>
              </p:cNvSpPr>
              <p:nvPr>
                <p:ph idx="1"/>
              </p:nvPr>
            </p:nvSpPr>
            <p:spPr>
              <a:xfrm>
                <a:off x="282333" y="1841005"/>
                <a:ext cx="5689612" cy="3664990"/>
              </a:xfrm>
              <a:blipFill>
                <a:blip r:embed="rId2"/>
                <a:stretch>
                  <a:fillRect l="-1392" t="-2329" r="-1820" b="-998"/>
                </a:stretch>
              </a:blipFill>
            </p:spPr>
            <p:txBody>
              <a:bodyPr/>
              <a:lstStyle/>
              <a:p>
                <a:r>
                  <a:rPr lang="en-MY">
                    <a:noFill/>
                  </a:rPr>
                  <a:t> </a:t>
                </a:r>
              </a:p>
            </p:txBody>
          </p:sp>
        </mc:Fallback>
      </mc:AlternateContent>
      <p:pic>
        <p:nvPicPr>
          <p:cNvPr id="7" name="Picture 6" descr="A screenshot of a cell phone&#10;&#10;Description generated with very high confidence">
            <a:extLst>
              <a:ext uri="{FF2B5EF4-FFF2-40B4-BE49-F238E27FC236}">
                <a16:creationId xmlns:a16="http://schemas.microsoft.com/office/drawing/2014/main" id="{E1342514-3677-4171-83BE-54769A022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100" y="3429000"/>
            <a:ext cx="5532778" cy="279405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10" name="Content Placeholder 4" descr="A screenshot of a cell phone&#10;&#10;Description generated with high confidence">
            <a:extLst>
              <a:ext uri="{FF2B5EF4-FFF2-40B4-BE49-F238E27FC236}">
                <a16:creationId xmlns:a16="http://schemas.microsoft.com/office/drawing/2014/main" id="{D7C29902-14E4-46D2-B8C3-F2AC9BF3E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023" y="567955"/>
            <a:ext cx="5689610" cy="254610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70329260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1119</Words>
  <Application>Microsoft Office PowerPoint</Application>
  <PresentationFormat>Widescreen</PresentationFormat>
  <Paragraphs>216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SimSun</vt:lpstr>
      <vt:lpstr>Arial</vt:lpstr>
      <vt:lpstr>Calibri</vt:lpstr>
      <vt:lpstr>Calibri Light</vt:lpstr>
      <vt:lpstr>Cambria Math</vt:lpstr>
      <vt:lpstr>Times New Roman</vt:lpstr>
      <vt:lpstr>Office Theme</vt:lpstr>
      <vt:lpstr>PSDA2143  PROJECT 2</vt:lpstr>
      <vt:lpstr>INTRODUCTION:</vt:lpstr>
      <vt:lpstr>PURPOSE:</vt:lpstr>
      <vt:lpstr>DATA SOURCE:</vt:lpstr>
      <vt:lpstr>TARGET POPULATION:</vt:lpstr>
      <vt:lpstr>STATISTICAL TEST:</vt:lpstr>
      <vt:lpstr>HYPOTHESIS TESTING FOR TWO PROPORTIONS</vt:lpstr>
      <vt:lpstr>PowerPoint Presentation</vt:lpstr>
      <vt:lpstr>PowerPoint Presentation</vt:lpstr>
      <vt:lpstr>Correlation</vt:lpstr>
      <vt:lpstr>PowerPoint Presentation</vt:lpstr>
      <vt:lpstr>Statistical test:</vt:lpstr>
      <vt:lpstr>Statistical test:</vt:lpstr>
      <vt:lpstr>PowerPoint Presentation</vt:lpstr>
      <vt:lpstr>Statistical test:</vt:lpstr>
      <vt:lpstr>Statistical test:</vt:lpstr>
      <vt:lpstr>Statistical test:</vt:lpstr>
      <vt:lpstr>Regression test</vt:lpstr>
      <vt:lpstr>PowerPoint Presentation</vt:lpstr>
      <vt:lpstr>Goodness of Fit</vt:lpstr>
      <vt:lpstr>CALCULATION:</vt:lpstr>
      <vt:lpstr>PowerPoint Presentation</vt:lpstr>
      <vt:lpstr>Hence:</vt:lpstr>
      <vt:lpstr>Chi Square Test of Independence</vt:lpstr>
      <vt:lpstr>PowerPoint Presentation</vt:lpstr>
      <vt:lpstr>PowerPoint Presentation</vt:lpstr>
      <vt:lpstr>PowerPoint Presentation</vt:lpstr>
      <vt:lpstr>Final 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PSDA2143  PROJECT 2</dc:title>
  <dc:creator>Naqib Rafiqi</dc:creator>
  <cp:lastModifiedBy>Muhammad Hafiz</cp:lastModifiedBy>
  <cp:revision>6</cp:revision>
  <dcterms:created xsi:type="dcterms:W3CDTF">2019-05-06T16:13:44Z</dcterms:created>
  <dcterms:modified xsi:type="dcterms:W3CDTF">2019-05-07T02:58:29Z</dcterms:modified>
</cp:coreProperties>
</file>