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56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3227C-9B49-4F7A-A9B3-0539DF691A31}" type="doc">
      <dgm:prSet loTypeId="urn:microsoft.com/office/officeart/2005/8/layout/hProcess10#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17EDFAC-2C27-4694-BDA5-9BD02518E638}">
      <dgm:prSet phldrT="[Text]"/>
      <dgm:spPr/>
      <dgm:t>
        <a:bodyPr/>
        <a:lstStyle/>
        <a:p>
          <a:r>
            <a:rPr lang="en-US" dirty="0" smtClean="0"/>
            <a:t>A packet of information</a:t>
          </a:r>
          <a:endParaRPr lang="en-US" dirty="0"/>
        </a:p>
      </dgm:t>
    </dgm:pt>
    <dgm:pt modelId="{36FAF1F3-B149-48CC-8713-59315FBBD7B5}" type="parTrans" cxnId="{3FC28F04-6F09-4926-BC43-390E2DB1E399}">
      <dgm:prSet/>
      <dgm:spPr/>
      <dgm:t>
        <a:bodyPr/>
        <a:lstStyle/>
        <a:p>
          <a:endParaRPr lang="en-US"/>
        </a:p>
      </dgm:t>
    </dgm:pt>
    <dgm:pt modelId="{ACDD8C48-BF76-4CC6-B959-6C3F851AAEBD}" type="sibTrans" cxnId="{3FC28F04-6F09-4926-BC43-390E2DB1E399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0A7CEC5-46D8-4B31-B808-6348AF18AE99}">
      <dgm:prSet phldrT="[Text]"/>
      <dgm:spPr/>
      <dgm:t>
        <a:bodyPr/>
        <a:lstStyle/>
        <a:p>
          <a:r>
            <a:rPr lang="en-US" dirty="0" smtClean="0"/>
            <a:t>Created by the sending computer</a:t>
          </a:r>
          <a:endParaRPr lang="en-US" dirty="0"/>
        </a:p>
      </dgm:t>
    </dgm:pt>
    <dgm:pt modelId="{D03A5AE7-11C6-4EED-9786-DB92740980F8}" type="parTrans" cxnId="{2D0FFBCC-490B-4B80-936B-1209796D8F4F}">
      <dgm:prSet/>
      <dgm:spPr/>
      <dgm:t>
        <a:bodyPr/>
        <a:lstStyle/>
        <a:p>
          <a:endParaRPr lang="en-US"/>
        </a:p>
      </dgm:t>
    </dgm:pt>
    <dgm:pt modelId="{917D5484-70D3-4AF6-9D04-EA0DBF27C3B9}" type="sibTrans" cxnId="{2D0FFBCC-490B-4B80-936B-1209796D8F4F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6CF688A-44AE-4158-A699-80EF1902DBE6}">
      <dgm:prSet phldrT="[Text]"/>
      <dgm:spPr/>
      <dgm:t>
        <a:bodyPr/>
        <a:lstStyle/>
        <a:p>
          <a:r>
            <a:rPr lang="en-US" dirty="0" smtClean="0"/>
            <a:t>Send to a router</a:t>
          </a:r>
          <a:endParaRPr lang="en-US" dirty="0"/>
        </a:p>
      </dgm:t>
    </dgm:pt>
    <dgm:pt modelId="{281CFCA7-295A-4CE6-9CAD-8216B2283F6E}" type="parTrans" cxnId="{20F5A4EE-BACB-4B71-B959-8C04B3916779}">
      <dgm:prSet/>
      <dgm:spPr/>
      <dgm:t>
        <a:bodyPr/>
        <a:lstStyle/>
        <a:p>
          <a:endParaRPr lang="en-US"/>
        </a:p>
      </dgm:t>
    </dgm:pt>
    <dgm:pt modelId="{7C48B2CD-15A9-42D6-B13F-F5829D82DFDE}" type="sibTrans" cxnId="{20F5A4EE-BACB-4B71-B959-8C04B3916779}">
      <dgm:prSet/>
      <dgm:spPr/>
      <dgm:t>
        <a:bodyPr/>
        <a:lstStyle/>
        <a:p>
          <a:endParaRPr lang="en-US"/>
        </a:p>
      </dgm:t>
    </dgm:pt>
    <dgm:pt modelId="{EA0CD0EA-0935-4165-978E-EF5B26D673AB}">
      <dgm:prSet phldrT="[Text]"/>
      <dgm:spPr/>
      <dgm:t>
        <a:bodyPr/>
        <a:lstStyle/>
        <a:p>
          <a:r>
            <a:rPr lang="en-US" dirty="0" smtClean="0"/>
            <a:t>The receiving computer</a:t>
          </a:r>
          <a:endParaRPr lang="en-US" dirty="0"/>
        </a:p>
      </dgm:t>
    </dgm:pt>
    <dgm:pt modelId="{107842F3-0135-46F7-B862-942ED81DB225}" type="parTrans" cxnId="{E5AAF6B6-54CF-48AF-9A3F-822EDC3F1A9D}">
      <dgm:prSet/>
      <dgm:spPr/>
      <dgm:t>
        <a:bodyPr/>
        <a:lstStyle/>
        <a:p>
          <a:endParaRPr lang="en-US"/>
        </a:p>
      </dgm:t>
    </dgm:pt>
    <dgm:pt modelId="{6D5970ED-3BD5-413E-815F-55420D25A450}" type="sibTrans" cxnId="{E5AAF6B6-54CF-48AF-9A3F-822EDC3F1A9D}">
      <dgm:prSet/>
      <dgm:spPr/>
      <dgm:t>
        <a:bodyPr/>
        <a:lstStyle/>
        <a:p>
          <a:endParaRPr lang="en-US"/>
        </a:p>
      </dgm:t>
    </dgm:pt>
    <dgm:pt modelId="{131D185B-9225-4DF5-BBD0-9E6E7B2CCA5F}" type="pres">
      <dgm:prSet presAssocID="{35E3227C-9B49-4F7A-A9B3-0539DF691A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E1761F-B3DD-438D-AA53-75E177615894}" type="pres">
      <dgm:prSet presAssocID="{617EDFAC-2C27-4694-BDA5-9BD02518E638}" presName="composite" presStyleCnt="0"/>
      <dgm:spPr/>
    </dgm:pt>
    <dgm:pt modelId="{5D4813F6-4F00-4FCF-A74E-55DCAE580A6A}" type="pres">
      <dgm:prSet presAssocID="{617EDFAC-2C27-4694-BDA5-9BD02518E638}" presName="imagSh" presStyleLbl="bgImgPlace1" presStyleIdx="0" presStyleCnt="4" custScaleX="100080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8173" t="-3978" r="-8173" b="-6022"/>
          </a:stretch>
        </a:blipFill>
      </dgm:spPr>
      <dgm:t>
        <a:bodyPr/>
        <a:lstStyle/>
        <a:p>
          <a:endParaRPr lang="en-US"/>
        </a:p>
      </dgm:t>
    </dgm:pt>
    <dgm:pt modelId="{30E98784-0D5A-4D5D-9B7D-3D1CF0977442}" type="pres">
      <dgm:prSet presAssocID="{617EDFAC-2C27-4694-BDA5-9BD02518E638}" presName="txNode" presStyleLbl="node1" presStyleIdx="0" presStyleCnt="4" custScaleY="46569" custLinFactNeighborX="4597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ED96A1-4C40-4259-A26B-1900F12D3742}" type="pres">
      <dgm:prSet presAssocID="{ACDD8C48-BF76-4CC6-B959-6C3F851AAEBD}" presName="sibTrans" presStyleLbl="sibTrans2D1" presStyleIdx="0" presStyleCnt="3" custScaleX="126012" custLinFactNeighborX="42516" custLinFactNeighborY="0"/>
      <dgm:spPr/>
      <dgm:t>
        <a:bodyPr/>
        <a:lstStyle/>
        <a:p>
          <a:endParaRPr lang="en-US"/>
        </a:p>
      </dgm:t>
    </dgm:pt>
    <dgm:pt modelId="{CE858E4F-006F-4D4A-9E66-748971FF5CED}" type="pres">
      <dgm:prSet presAssocID="{ACDD8C48-BF76-4CC6-B959-6C3F851AAEBD}" presName="connTx" presStyleLbl="sibTrans2D1" presStyleIdx="0" presStyleCnt="3"/>
      <dgm:spPr/>
      <dgm:t>
        <a:bodyPr/>
        <a:lstStyle/>
        <a:p>
          <a:endParaRPr lang="en-US"/>
        </a:p>
      </dgm:t>
    </dgm:pt>
    <dgm:pt modelId="{11C1A150-06F0-4118-8B33-09481B969360}" type="pres">
      <dgm:prSet presAssocID="{80A7CEC5-46D8-4B31-B808-6348AF18AE99}" presName="composite" presStyleCnt="0"/>
      <dgm:spPr/>
    </dgm:pt>
    <dgm:pt modelId="{4E9F16DA-142A-4596-B243-42DB185B6DC3}" type="pres">
      <dgm:prSet presAssocID="{80A7CEC5-46D8-4B31-B808-6348AF18AE99}" presName="imagSh" presStyleLbl="bgImgPlace1" presStyleIdx="1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D98418C-7D67-454B-B55D-5B0BC8C09A0F}" type="pres">
      <dgm:prSet presAssocID="{80A7CEC5-46D8-4B31-B808-6348AF18AE99}" presName="txNode" presStyleLbl="node1" presStyleIdx="1" presStyleCnt="4" custScaleY="46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E03688-1D64-477C-B6DC-FE69E7499F49}" type="pres">
      <dgm:prSet presAssocID="{917D5484-70D3-4AF6-9D04-EA0DBF27C3B9}" presName="sibTrans" presStyleLbl="sibTrans2D1" presStyleIdx="1" presStyleCnt="3"/>
      <dgm:spPr/>
      <dgm:t>
        <a:bodyPr/>
        <a:lstStyle/>
        <a:p>
          <a:endParaRPr lang="en-US"/>
        </a:p>
      </dgm:t>
    </dgm:pt>
    <dgm:pt modelId="{513D16ED-3CFB-4641-A3A0-2ACEA3EAD10E}" type="pres">
      <dgm:prSet presAssocID="{917D5484-70D3-4AF6-9D04-EA0DBF27C3B9}" presName="connTx" presStyleLbl="sibTrans2D1" presStyleIdx="1" presStyleCnt="3"/>
      <dgm:spPr/>
      <dgm:t>
        <a:bodyPr/>
        <a:lstStyle/>
        <a:p>
          <a:endParaRPr lang="en-US"/>
        </a:p>
      </dgm:t>
    </dgm:pt>
    <dgm:pt modelId="{9198E4A9-0E60-4D54-B79D-1B41B2466B96}" type="pres">
      <dgm:prSet presAssocID="{A6CF688A-44AE-4158-A699-80EF1902DBE6}" presName="composite" presStyleCnt="0"/>
      <dgm:spPr/>
    </dgm:pt>
    <dgm:pt modelId="{A0C46F2C-EDEB-4C70-ABCD-8EAF71AD2D9D}" type="pres">
      <dgm:prSet presAssocID="{A6CF688A-44AE-4158-A699-80EF1902DBE6}" presName="imagSh" presStyleLbl="bgImgPlace1" presStyleIdx="2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  <dgm:pt modelId="{6D872BB8-1C25-473D-BCCF-27BC9F438C81}" type="pres">
      <dgm:prSet presAssocID="{A6CF688A-44AE-4158-A699-80EF1902DBE6}" presName="txNode" presStyleLbl="node1" presStyleIdx="2" presStyleCnt="4" custScaleY="40799" custLinFactNeighborX="-18388" custLinFactNeighborY="-51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88C4A-E55B-448D-A611-6A9CB9525975}" type="pres">
      <dgm:prSet presAssocID="{7C48B2CD-15A9-42D6-B13F-F5829D82DFD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C64ED784-468C-49DD-A1B0-3F369BE50959}" type="pres">
      <dgm:prSet presAssocID="{7C48B2CD-15A9-42D6-B13F-F5829D82DFDE}" presName="connTx" presStyleLbl="sibTrans2D1" presStyleIdx="2" presStyleCnt="3"/>
      <dgm:spPr/>
      <dgm:t>
        <a:bodyPr/>
        <a:lstStyle/>
        <a:p>
          <a:endParaRPr lang="en-US"/>
        </a:p>
      </dgm:t>
    </dgm:pt>
    <dgm:pt modelId="{DDE8CA7C-FA37-47AD-BB8D-43D5F511D037}" type="pres">
      <dgm:prSet presAssocID="{EA0CD0EA-0935-4165-978E-EF5B26D673AB}" presName="composite" presStyleCnt="0"/>
      <dgm:spPr/>
    </dgm:pt>
    <dgm:pt modelId="{A9D5D6CC-1E26-4DD2-9146-0A558FA3368A}" type="pres">
      <dgm:prSet presAssocID="{EA0CD0EA-0935-4165-978E-EF5B26D673AB}" presName="imagSh" presStyleLbl="bgImgPlace1" presStyleIdx="3" presStyleCnt="4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  <dgm:t>
        <a:bodyPr/>
        <a:lstStyle/>
        <a:p>
          <a:endParaRPr lang="en-US"/>
        </a:p>
      </dgm:t>
    </dgm:pt>
    <dgm:pt modelId="{F52D7847-133F-431E-A06E-4D0E9D168904}" type="pres">
      <dgm:prSet presAssocID="{EA0CD0EA-0935-4165-978E-EF5B26D673AB}" presName="txNode" presStyleLbl="node1" presStyleIdx="3" presStyleCnt="4" custScaleY="42482" custLinFactNeighborX="-15324" custLinFactNeighborY="-5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49409DD-C8A3-4BF6-8E27-02D10EFC8B8E}" type="presOf" srcId="{A6CF688A-44AE-4158-A699-80EF1902DBE6}" destId="{6D872BB8-1C25-473D-BCCF-27BC9F438C81}" srcOrd="0" destOrd="0" presId="urn:microsoft.com/office/officeart/2005/8/layout/hProcess10#1"/>
    <dgm:cxn modelId="{1A8E8D09-405C-4AAD-939F-F711E3D35AD2}" type="presOf" srcId="{617EDFAC-2C27-4694-BDA5-9BD02518E638}" destId="{30E98784-0D5A-4D5D-9B7D-3D1CF0977442}" srcOrd="0" destOrd="0" presId="urn:microsoft.com/office/officeart/2005/8/layout/hProcess10#1"/>
    <dgm:cxn modelId="{64BD625C-8CF4-4B46-9521-A4F7625A8CEB}" type="presOf" srcId="{80A7CEC5-46D8-4B31-B808-6348AF18AE99}" destId="{BD98418C-7D67-454B-B55D-5B0BC8C09A0F}" srcOrd="0" destOrd="0" presId="urn:microsoft.com/office/officeart/2005/8/layout/hProcess10#1"/>
    <dgm:cxn modelId="{FA64DC54-7570-4BD0-8372-B49E37901437}" type="presOf" srcId="{EA0CD0EA-0935-4165-978E-EF5B26D673AB}" destId="{F52D7847-133F-431E-A06E-4D0E9D168904}" srcOrd="0" destOrd="0" presId="urn:microsoft.com/office/officeart/2005/8/layout/hProcess10#1"/>
    <dgm:cxn modelId="{7C34C886-1858-4019-9E84-A30732637833}" type="presOf" srcId="{7C48B2CD-15A9-42D6-B13F-F5829D82DFDE}" destId="{C64ED784-468C-49DD-A1B0-3F369BE50959}" srcOrd="1" destOrd="0" presId="urn:microsoft.com/office/officeart/2005/8/layout/hProcess10#1"/>
    <dgm:cxn modelId="{C974BDF0-D2B9-4D9F-8214-18C75C3276C6}" type="presOf" srcId="{917D5484-70D3-4AF6-9D04-EA0DBF27C3B9}" destId="{513D16ED-3CFB-4641-A3A0-2ACEA3EAD10E}" srcOrd="1" destOrd="0" presId="urn:microsoft.com/office/officeart/2005/8/layout/hProcess10#1"/>
    <dgm:cxn modelId="{2D0FFBCC-490B-4B80-936B-1209796D8F4F}" srcId="{35E3227C-9B49-4F7A-A9B3-0539DF691A31}" destId="{80A7CEC5-46D8-4B31-B808-6348AF18AE99}" srcOrd="1" destOrd="0" parTransId="{D03A5AE7-11C6-4EED-9786-DB92740980F8}" sibTransId="{917D5484-70D3-4AF6-9D04-EA0DBF27C3B9}"/>
    <dgm:cxn modelId="{C02CCEC9-F4FF-4E07-9B5D-AFF342691932}" type="presOf" srcId="{35E3227C-9B49-4F7A-A9B3-0539DF691A31}" destId="{131D185B-9225-4DF5-BBD0-9E6E7B2CCA5F}" srcOrd="0" destOrd="0" presId="urn:microsoft.com/office/officeart/2005/8/layout/hProcess10#1"/>
    <dgm:cxn modelId="{E5AAF6B6-54CF-48AF-9A3F-822EDC3F1A9D}" srcId="{35E3227C-9B49-4F7A-A9B3-0539DF691A31}" destId="{EA0CD0EA-0935-4165-978E-EF5B26D673AB}" srcOrd="3" destOrd="0" parTransId="{107842F3-0135-46F7-B862-942ED81DB225}" sibTransId="{6D5970ED-3BD5-413E-815F-55420D25A450}"/>
    <dgm:cxn modelId="{FA27FA4B-5891-456F-86FE-1AC84B8F3206}" type="presOf" srcId="{ACDD8C48-BF76-4CC6-B959-6C3F851AAEBD}" destId="{7AED96A1-4C40-4259-A26B-1900F12D3742}" srcOrd="0" destOrd="0" presId="urn:microsoft.com/office/officeart/2005/8/layout/hProcess10#1"/>
    <dgm:cxn modelId="{C1061287-7818-4B7A-B4AE-EB83C5EACE76}" type="presOf" srcId="{ACDD8C48-BF76-4CC6-B959-6C3F851AAEBD}" destId="{CE858E4F-006F-4D4A-9E66-748971FF5CED}" srcOrd="1" destOrd="0" presId="urn:microsoft.com/office/officeart/2005/8/layout/hProcess10#1"/>
    <dgm:cxn modelId="{3FC28F04-6F09-4926-BC43-390E2DB1E399}" srcId="{35E3227C-9B49-4F7A-A9B3-0539DF691A31}" destId="{617EDFAC-2C27-4694-BDA5-9BD02518E638}" srcOrd="0" destOrd="0" parTransId="{36FAF1F3-B149-48CC-8713-59315FBBD7B5}" sibTransId="{ACDD8C48-BF76-4CC6-B959-6C3F851AAEBD}"/>
    <dgm:cxn modelId="{20F5A4EE-BACB-4B71-B959-8C04B3916779}" srcId="{35E3227C-9B49-4F7A-A9B3-0539DF691A31}" destId="{A6CF688A-44AE-4158-A699-80EF1902DBE6}" srcOrd="2" destOrd="0" parTransId="{281CFCA7-295A-4CE6-9CAD-8216B2283F6E}" sibTransId="{7C48B2CD-15A9-42D6-B13F-F5829D82DFDE}"/>
    <dgm:cxn modelId="{CBF56111-7930-4BD8-8FB6-F8ACA02B2A56}" type="presOf" srcId="{7C48B2CD-15A9-42D6-B13F-F5829D82DFDE}" destId="{DED88C4A-E55B-448D-A611-6A9CB9525975}" srcOrd="0" destOrd="0" presId="urn:microsoft.com/office/officeart/2005/8/layout/hProcess10#1"/>
    <dgm:cxn modelId="{A5A3B120-4EB8-48DA-93BA-F0B5F87878D7}" type="presOf" srcId="{917D5484-70D3-4AF6-9D04-EA0DBF27C3B9}" destId="{2BE03688-1D64-477C-B6DC-FE69E7499F49}" srcOrd="0" destOrd="0" presId="urn:microsoft.com/office/officeart/2005/8/layout/hProcess10#1"/>
    <dgm:cxn modelId="{D8CE39F7-60C0-4E8D-9C97-69EF14A5008A}" type="presParOf" srcId="{131D185B-9225-4DF5-BBD0-9E6E7B2CCA5F}" destId="{2DE1761F-B3DD-438D-AA53-75E177615894}" srcOrd="0" destOrd="0" presId="urn:microsoft.com/office/officeart/2005/8/layout/hProcess10#1"/>
    <dgm:cxn modelId="{A2A39772-2E55-4A4C-9C65-F50B14ABCA06}" type="presParOf" srcId="{2DE1761F-B3DD-438D-AA53-75E177615894}" destId="{5D4813F6-4F00-4FCF-A74E-55DCAE580A6A}" srcOrd="0" destOrd="0" presId="urn:microsoft.com/office/officeart/2005/8/layout/hProcess10#1"/>
    <dgm:cxn modelId="{720A0A56-ECB8-48A8-9E89-E1B51B323200}" type="presParOf" srcId="{2DE1761F-B3DD-438D-AA53-75E177615894}" destId="{30E98784-0D5A-4D5D-9B7D-3D1CF0977442}" srcOrd="1" destOrd="0" presId="urn:microsoft.com/office/officeart/2005/8/layout/hProcess10#1"/>
    <dgm:cxn modelId="{FE6AD1AE-EB83-4CF4-842F-CBDF63738BB3}" type="presParOf" srcId="{131D185B-9225-4DF5-BBD0-9E6E7B2CCA5F}" destId="{7AED96A1-4C40-4259-A26B-1900F12D3742}" srcOrd="1" destOrd="0" presId="urn:microsoft.com/office/officeart/2005/8/layout/hProcess10#1"/>
    <dgm:cxn modelId="{63EDB8DF-D555-4A55-A2CE-5EC00B6F5CA3}" type="presParOf" srcId="{7AED96A1-4C40-4259-A26B-1900F12D3742}" destId="{CE858E4F-006F-4D4A-9E66-748971FF5CED}" srcOrd="0" destOrd="0" presId="urn:microsoft.com/office/officeart/2005/8/layout/hProcess10#1"/>
    <dgm:cxn modelId="{05D6437E-1FF3-4E47-B781-900D1E0A4C34}" type="presParOf" srcId="{131D185B-9225-4DF5-BBD0-9E6E7B2CCA5F}" destId="{11C1A150-06F0-4118-8B33-09481B969360}" srcOrd="2" destOrd="0" presId="urn:microsoft.com/office/officeart/2005/8/layout/hProcess10#1"/>
    <dgm:cxn modelId="{B170CF88-C0D4-41FD-A54D-528AB886F18E}" type="presParOf" srcId="{11C1A150-06F0-4118-8B33-09481B969360}" destId="{4E9F16DA-142A-4596-B243-42DB185B6DC3}" srcOrd="0" destOrd="0" presId="urn:microsoft.com/office/officeart/2005/8/layout/hProcess10#1"/>
    <dgm:cxn modelId="{A3525178-B383-425F-BB56-50EAA8834954}" type="presParOf" srcId="{11C1A150-06F0-4118-8B33-09481B969360}" destId="{BD98418C-7D67-454B-B55D-5B0BC8C09A0F}" srcOrd="1" destOrd="0" presId="urn:microsoft.com/office/officeart/2005/8/layout/hProcess10#1"/>
    <dgm:cxn modelId="{D513D0B7-48BC-4095-8D3B-1C1CA8C02BE8}" type="presParOf" srcId="{131D185B-9225-4DF5-BBD0-9E6E7B2CCA5F}" destId="{2BE03688-1D64-477C-B6DC-FE69E7499F49}" srcOrd="3" destOrd="0" presId="urn:microsoft.com/office/officeart/2005/8/layout/hProcess10#1"/>
    <dgm:cxn modelId="{48429DEE-4D75-4BF9-9CD7-B6D305FA4C5A}" type="presParOf" srcId="{2BE03688-1D64-477C-B6DC-FE69E7499F49}" destId="{513D16ED-3CFB-4641-A3A0-2ACEA3EAD10E}" srcOrd="0" destOrd="0" presId="urn:microsoft.com/office/officeart/2005/8/layout/hProcess10#1"/>
    <dgm:cxn modelId="{A971518A-0925-4C03-9061-894EC88D9537}" type="presParOf" srcId="{131D185B-9225-4DF5-BBD0-9E6E7B2CCA5F}" destId="{9198E4A9-0E60-4D54-B79D-1B41B2466B96}" srcOrd="4" destOrd="0" presId="urn:microsoft.com/office/officeart/2005/8/layout/hProcess10#1"/>
    <dgm:cxn modelId="{36601625-018A-46DC-8FAA-E66685A5A1B4}" type="presParOf" srcId="{9198E4A9-0E60-4D54-B79D-1B41B2466B96}" destId="{A0C46F2C-EDEB-4C70-ABCD-8EAF71AD2D9D}" srcOrd="0" destOrd="0" presId="urn:microsoft.com/office/officeart/2005/8/layout/hProcess10#1"/>
    <dgm:cxn modelId="{223BC456-B808-4100-A9C7-FBB10458F737}" type="presParOf" srcId="{9198E4A9-0E60-4D54-B79D-1B41B2466B96}" destId="{6D872BB8-1C25-473D-BCCF-27BC9F438C81}" srcOrd="1" destOrd="0" presId="urn:microsoft.com/office/officeart/2005/8/layout/hProcess10#1"/>
    <dgm:cxn modelId="{1F7D90E5-F1C5-4966-BC33-5129CBAFDD05}" type="presParOf" srcId="{131D185B-9225-4DF5-BBD0-9E6E7B2CCA5F}" destId="{DED88C4A-E55B-448D-A611-6A9CB9525975}" srcOrd="5" destOrd="0" presId="urn:microsoft.com/office/officeart/2005/8/layout/hProcess10#1"/>
    <dgm:cxn modelId="{DC88C965-6D69-4758-B9F3-3057568BF065}" type="presParOf" srcId="{DED88C4A-E55B-448D-A611-6A9CB9525975}" destId="{C64ED784-468C-49DD-A1B0-3F369BE50959}" srcOrd="0" destOrd="0" presId="urn:microsoft.com/office/officeart/2005/8/layout/hProcess10#1"/>
    <dgm:cxn modelId="{771AF122-2B0B-4606-99C5-8AF187915EAE}" type="presParOf" srcId="{131D185B-9225-4DF5-BBD0-9E6E7B2CCA5F}" destId="{DDE8CA7C-FA37-47AD-BB8D-43D5F511D037}" srcOrd="6" destOrd="0" presId="urn:microsoft.com/office/officeart/2005/8/layout/hProcess10#1"/>
    <dgm:cxn modelId="{A564A8CF-9CB8-4645-829C-9A5C9EC5173F}" type="presParOf" srcId="{DDE8CA7C-FA37-47AD-BB8D-43D5F511D037}" destId="{A9D5D6CC-1E26-4DD2-9146-0A558FA3368A}" srcOrd="0" destOrd="0" presId="urn:microsoft.com/office/officeart/2005/8/layout/hProcess10#1"/>
    <dgm:cxn modelId="{89D56D20-D79E-4691-A108-5A6D0DC74AB2}" type="presParOf" srcId="{DDE8CA7C-FA37-47AD-BB8D-43D5F511D037}" destId="{F52D7847-133F-431E-A06E-4D0E9D168904}" srcOrd="1" destOrd="0" presId="urn:microsoft.com/office/officeart/2005/8/layout/hProcess10#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#1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891302-E39F-4A44-AA6C-1F83EDE52500}" type="datetimeFigureOut">
              <a:rPr lang="en-MY" smtClean="0"/>
              <a:pPr/>
              <a:t>20/10/2018</a:t>
            </a:fld>
            <a:endParaRPr lang="en-MY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MY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FC515C-12E3-45A3-A57E-C3E67A24E062}" type="slidenum">
              <a:rPr lang="en-MY" smtClean="0"/>
              <a:pPr/>
              <a:t>‹#›</a:t>
            </a:fld>
            <a:endParaRPr lang="en-MY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214687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000" dirty="0" smtClean="0">
                <a:solidFill>
                  <a:sysClr val="windowText" lastClr="000000"/>
                </a:solidFill>
              </a:rPr>
              <a:t>Prepared by:</a:t>
            </a:r>
            <a:endParaRPr lang="en-US" sz="30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sz="3000" dirty="0" smtClean="0">
                <a:solidFill>
                  <a:sysClr val="windowText" lastClr="000000"/>
                </a:solidFill>
              </a:rPr>
              <a:t>SUNG SHEAU HUI A18CS0248</a:t>
            </a:r>
          </a:p>
          <a:p>
            <a:pPr algn="ctr"/>
            <a:r>
              <a:rPr lang="en-US" sz="3000" dirty="0" smtClean="0">
                <a:solidFill>
                  <a:sysClr val="windowText" lastClr="000000"/>
                </a:solidFill>
              </a:rPr>
              <a:t>NUR FATIN BINTI ROZADIN A18CS0191</a:t>
            </a:r>
          </a:p>
          <a:p>
            <a:pPr algn="ctr"/>
            <a:r>
              <a:rPr lang="en-US" sz="3000" dirty="0" smtClean="0">
                <a:solidFill>
                  <a:sysClr val="windowText" lastClr="000000"/>
                </a:solidFill>
              </a:rPr>
              <a:t>SIFRA MANALU A18CS0327</a:t>
            </a:r>
          </a:p>
          <a:p>
            <a:pPr algn="ctr"/>
            <a:r>
              <a:rPr lang="en-US" sz="3000" dirty="0" smtClean="0">
                <a:solidFill>
                  <a:sysClr val="windowText" lastClr="000000"/>
                </a:solidFill>
              </a:rPr>
              <a:t>UMI HAIZA BINTI MAHAMUD A18CS0270</a:t>
            </a:r>
          </a:p>
          <a:p>
            <a:pPr algn="ctr"/>
            <a:r>
              <a:rPr lang="en-US" sz="3000" dirty="0" smtClean="0">
                <a:solidFill>
                  <a:sysClr val="windowText" lastClr="000000"/>
                </a:solidFill>
              </a:rPr>
              <a:t>SALMAN MOHAMED IBRAHIM AHMED IBRAHIM A18CS0356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28605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Bodoni MT Black" pitchFamily="18" charset="0"/>
              </a:rPr>
              <a:t>CHAPTER 8 </a:t>
            </a:r>
          </a:p>
          <a:p>
            <a:pPr algn="ctr">
              <a:buFont typeface="Arial" pitchFamily="34" charset="0"/>
              <a:buChar char="•"/>
            </a:pPr>
            <a:r>
              <a:rPr lang="en-US" sz="3000" b="1" dirty="0" smtClean="0">
                <a:latin typeface="Bodoni MT Black" pitchFamily="18" charset="0"/>
              </a:rPr>
              <a:t>Differentiate between connection devices and services, including dial-up, DSL, cable, satellite, and cellular.</a:t>
            </a:r>
            <a:endParaRPr lang="en-US" sz="3000" b="1" dirty="0">
              <a:latin typeface="Bodoni MT Black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3000" b="1" dirty="0" smtClean="0">
                <a:latin typeface="Bodoni MT Black" pitchFamily="18" charset="0"/>
              </a:rPr>
              <a:t>Describe data transmission factors, including bandwidth and protocols.</a:t>
            </a:r>
            <a:endParaRPr lang="en-US" sz="3000" b="1" dirty="0">
              <a:latin typeface="Bodoni MT Black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37961"/>
          </a:xfrm>
        </p:spPr>
        <p:txBody>
          <a:bodyPr>
            <a:normAutofit fontScale="90000"/>
          </a:bodyPr>
          <a:lstStyle/>
          <a:p>
            <a:pPr algn="ctr"/>
            <a:r>
              <a:rPr lang="en-MY" u="sng" dirty="0" smtClean="0">
                <a:latin typeface="Bodoni MT Black" pitchFamily="18" charset="0"/>
              </a:rPr>
              <a:t>TCP/IP</a:t>
            </a:r>
            <a:endParaRPr lang="en-MY" u="sng" dirty="0">
              <a:latin typeface="Bodoni MT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13" y="571480"/>
            <a:ext cx="10515600" cy="4914220"/>
          </a:xfrm>
        </p:spPr>
        <p:txBody>
          <a:bodyPr/>
          <a:lstStyle/>
          <a:p>
            <a:r>
              <a:rPr lang="en-MY" dirty="0" smtClean="0"/>
              <a:t>Main suite of protocols used</a:t>
            </a:r>
          </a:p>
          <a:p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89842612"/>
              </p:ext>
            </p:extLst>
          </p:nvPr>
        </p:nvGraphicFramePr>
        <p:xfrm>
          <a:off x="0" y="1071546"/>
          <a:ext cx="12192000" cy="466344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4734979">
                  <a:extLst>
                    <a:ext uri="{9D8B030D-6E8A-4147-A177-3AD203B41FA5}">
                      <a16:colId xmlns="" xmlns:a16="http://schemas.microsoft.com/office/drawing/2014/main" val="1965375970"/>
                    </a:ext>
                  </a:extLst>
                </a:gridCol>
                <a:gridCol w="7457021">
                  <a:extLst>
                    <a:ext uri="{9D8B030D-6E8A-4147-A177-3AD203B41FA5}">
                      <a16:colId xmlns="" xmlns:a16="http://schemas.microsoft.com/office/drawing/2014/main" val="1616269142"/>
                    </a:ext>
                  </a:extLst>
                </a:gridCol>
              </a:tblGrid>
              <a:tr h="30529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TCP/IP Protocol Suite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Description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34166366"/>
                  </a:ext>
                </a:extLst>
              </a:tr>
              <a:tr h="305290">
                <a:tc>
                  <a:txBody>
                    <a:bodyPr/>
                    <a:lstStyle/>
                    <a:p>
                      <a:r>
                        <a:rPr lang="en-MY" dirty="0" smtClean="0"/>
                        <a:t>Internet Protocol (IP)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Sends data between computers on the internet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19564771"/>
                  </a:ext>
                </a:extLst>
              </a:tr>
              <a:tr h="534257">
                <a:tc>
                  <a:txBody>
                    <a:bodyPr/>
                    <a:lstStyle/>
                    <a:p>
                      <a:r>
                        <a:rPr lang="en-MY" dirty="0" smtClean="0"/>
                        <a:t>Transmission Control Protocol (TCP)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Prepares</a:t>
                      </a:r>
                      <a:r>
                        <a:rPr lang="en-MY" baseline="0" dirty="0" smtClean="0"/>
                        <a:t> data for transmission and provide for error checking and resending lost data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9611293"/>
                  </a:ext>
                </a:extLst>
              </a:tr>
              <a:tr h="313504">
                <a:tc>
                  <a:txBody>
                    <a:bodyPr/>
                    <a:lstStyle/>
                    <a:p>
                      <a:r>
                        <a:rPr lang="en-MY" dirty="0" smtClean="0"/>
                        <a:t>User Datagram Protocol (UDP)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Prepares data</a:t>
                      </a:r>
                      <a:r>
                        <a:rPr lang="en-MY" baseline="0" dirty="0" smtClean="0"/>
                        <a:t> for transmission; lacks resending capabilities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1245510"/>
                  </a:ext>
                </a:extLst>
              </a:tr>
              <a:tr h="534257">
                <a:tc>
                  <a:txBody>
                    <a:bodyPr/>
                    <a:lstStyle/>
                    <a:p>
                      <a:r>
                        <a:rPr lang="en-MY" dirty="0" smtClean="0"/>
                        <a:t>File Transfer Protocol (FTP)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Enables files to be downloaded to a computer or uploaded to other computers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00162486"/>
                  </a:ext>
                </a:extLst>
              </a:tr>
              <a:tr h="534257">
                <a:tc>
                  <a:txBody>
                    <a:bodyPr/>
                    <a:lstStyle/>
                    <a:p>
                      <a:r>
                        <a:rPr lang="en-MY" dirty="0" smtClean="0"/>
                        <a:t>Telnet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Enables user to log in to</a:t>
                      </a:r>
                      <a:r>
                        <a:rPr lang="en-MY" baseline="0" dirty="0" smtClean="0"/>
                        <a:t> a</a:t>
                      </a:r>
                      <a:r>
                        <a:rPr lang="en-MY" dirty="0" smtClean="0"/>
                        <a:t> remote computer</a:t>
                      </a:r>
                      <a:r>
                        <a:rPr lang="en-MY" baseline="0" dirty="0" smtClean="0"/>
                        <a:t> and work on it as if sitting in front of it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1623078"/>
                  </a:ext>
                </a:extLst>
              </a:tr>
              <a:tr h="563113">
                <a:tc>
                  <a:txBody>
                    <a:bodyPr/>
                    <a:lstStyle/>
                    <a:p>
                      <a:r>
                        <a:rPr lang="en-MY" dirty="0" smtClean="0"/>
                        <a:t>Hypertext Transfer Protocol (HTTP) and HTTP Secure (HTTPS)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Transfer Hypertext </a:t>
                      </a:r>
                      <a:r>
                        <a:rPr lang="en-MY" dirty="0" err="1" smtClean="0"/>
                        <a:t>Markup</a:t>
                      </a:r>
                      <a:r>
                        <a:rPr lang="en-MY" dirty="0" smtClean="0"/>
                        <a:t> Language (HTML) data</a:t>
                      </a:r>
                      <a:r>
                        <a:rPr lang="en-MY" baseline="0" dirty="0" smtClean="0"/>
                        <a:t> from servers to browsers; HTTPS is an encrypted protocol for secure transmissions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55509344"/>
                  </a:ext>
                </a:extLst>
              </a:tr>
              <a:tr h="313504">
                <a:tc>
                  <a:txBody>
                    <a:bodyPr/>
                    <a:lstStyle/>
                    <a:p>
                      <a:r>
                        <a:rPr lang="en-MY" dirty="0" smtClean="0"/>
                        <a:t>Simple Mail Transfer Protocol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Used for transmission</a:t>
                      </a:r>
                      <a:r>
                        <a:rPr lang="en-MY" baseline="0" dirty="0" smtClean="0"/>
                        <a:t> of email messages across the internet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37339748"/>
                  </a:ext>
                </a:extLst>
              </a:tr>
              <a:tr h="534257">
                <a:tc>
                  <a:txBody>
                    <a:bodyPr/>
                    <a:lstStyle/>
                    <a:p>
                      <a:r>
                        <a:rPr lang="en-MY" dirty="0" smtClean="0"/>
                        <a:t>Dynamic Host Configuration</a:t>
                      </a:r>
                      <a:r>
                        <a:rPr lang="en-MY" baseline="0" dirty="0" smtClean="0"/>
                        <a:t> Protocol (DHCP)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Takes a</a:t>
                      </a:r>
                      <a:r>
                        <a:rPr lang="en-MY" baseline="0" dirty="0" smtClean="0"/>
                        <a:t> pool of IP addresses and shares </a:t>
                      </a:r>
                      <a:r>
                        <a:rPr lang="en-MY" baseline="0" dirty="0" err="1" smtClean="0"/>
                        <a:t>themwith</a:t>
                      </a:r>
                      <a:r>
                        <a:rPr lang="en-MY" baseline="0" dirty="0" smtClean="0"/>
                        <a:t> hosts on a network on as-needed basis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4281370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488668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From book Technology in Action, Twelfth Edition by Alan Evans, Kendall Martin and Mary Anne </a:t>
            </a:r>
            <a:r>
              <a:rPr lang="en-MY" dirty="0" err="1" smtClean="0"/>
              <a:t>Poatsy</a:t>
            </a:r>
            <a:r>
              <a:rPr lang="en-MY" dirty="0" smtClean="0"/>
              <a:t>. Pearson, 2016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49716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MY" u="sng" dirty="0" smtClean="0">
                <a:latin typeface="Bodoni MT Black" pitchFamily="18" charset="0"/>
              </a:rPr>
              <a:t>PACKETIZATION</a:t>
            </a:r>
            <a:endParaRPr lang="en-MY" u="sng" dirty="0">
              <a:latin typeface="Bodoni MT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32894440"/>
              </p:ext>
            </p:extLst>
          </p:nvPr>
        </p:nvGraphicFramePr>
        <p:xfrm>
          <a:off x="1450975" y="2016125"/>
          <a:ext cx="9291639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6488668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From book Technology in Action, Twelfth Edition by Alan Evans, Kendall Martin and Mary Anne </a:t>
            </a:r>
            <a:r>
              <a:rPr lang="en-MY" dirty="0" err="1" smtClean="0"/>
              <a:t>Poatsy</a:t>
            </a:r>
            <a:r>
              <a:rPr lang="en-MY" dirty="0" smtClean="0"/>
              <a:t>. Pearson, 2016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05705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5F62DE-1D2C-4C49-8A51-913428CDF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3476"/>
            <a:ext cx="11756571" cy="824483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latin typeface="Bodoni MT Black" pitchFamily="18" charset="0"/>
              </a:rPr>
              <a:t>DIGITAL SUBSCRIBER LINE (DSL )</a:t>
            </a:r>
            <a:endParaRPr lang="en-US" u="sng" dirty="0">
              <a:latin typeface="Bodoni MT Black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BAD472D7-FAA3-4611-ADFF-D8ACD4CB6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12" y="1071547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DSL : Digital subscriber line is a family of technologies that are used to transmit digital data over telephone lines 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A61280D4-7A75-4C5D-A349-7967197FC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3" y="2571744"/>
            <a:ext cx="5102681" cy="37147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80C24C8E-20DA-49E1-B014-A0886A2861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09" y="2571745"/>
            <a:ext cx="5609763" cy="37771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0952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E6D7EB-F994-4FC6-9884-32A6C4B6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latin typeface="Bodoni MT Black" pitchFamily="18" charset="0"/>
              </a:rPr>
              <a:t>DIAL-UP </a:t>
            </a:r>
            <a:endParaRPr lang="en-US" u="sng" dirty="0">
              <a:latin typeface="Bodoni MT Black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BDC9D10-1DE3-4208-9278-D7BE31D88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Dial-up : internet service is a service that allows connectivity to the internet through a standard telephone line.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D2EBC56-BCFE-4904-81FB-78BC43FFA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8900" y="3331346"/>
            <a:ext cx="5950813" cy="25475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0244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C82C3B-BB6B-4510-B020-72E8566F5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9006"/>
            <a:ext cx="12192000" cy="678130"/>
          </a:xfrm>
        </p:spPr>
        <p:txBody>
          <a:bodyPr>
            <a:noAutofit/>
          </a:bodyPr>
          <a:lstStyle/>
          <a:p>
            <a:pPr algn="ctr"/>
            <a:r>
              <a:rPr lang="en-US" sz="3900" u="sng" dirty="0" smtClean="0">
                <a:latin typeface="Bodoni MT Black" pitchFamily="18" charset="0"/>
              </a:rPr>
              <a:t>DIFFERENCES BETWEEN DIAL-UP AND </a:t>
            </a:r>
            <a:r>
              <a:rPr lang="en-US" sz="3900" u="sng" dirty="0">
                <a:latin typeface="Bodoni MT Black" pitchFamily="18" charset="0"/>
              </a:rPr>
              <a:t>DSL 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="" xmlns:a16="http://schemas.microsoft.com/office/drawing/2014/main" id="{460ABADA-8B66-4F6B-B908-31F395A42C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45242928"/>
              </p:ext>
            </p:extLst>
          </p:nvPr>
        </p:nvGraphicFramePr>
        <p:xfrm>
          <a:off x="0" y="1092971"/>
          <a:ext cx="12192001" cy="5227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2456">
                  <a:extLst>
                    <a:ext uri="{9D8B030D-6E8A-4147-A177-3AD203B41FA5}">
                      <a16:colId xmlns="" xmlns:a16="http://schemas.microsoft.com/office/drawing/2014/main" val="3270744297"/>
                    </a:ext>
                  </a:extLst>
                </a:gridCol>
                <a:gridCol w="3815579">
                  <a:extLst>
                    <a:ext uri="{9D8B030D-6E8A-4147-A177-3AD203B41FA5}">
                      <a16:colId xmlns="" xmlns:a16="http://schemas.microsoft.com/office/drawing/2014/main" val="1070766324"/>
                    </a:ext>
                  </a:extLst>
                </a:gridCol>
                <a:gridCol w="4423966">
                  <a:extLst>
                    <a:ext uri="{9D8B030D-6E8A-4147-A177-3AD203B41FA5}">
                      <a16:colId xmlns="" xmlns:a16="http://schemas.microsoft.com/office/drawing/2014/main" val="1374310362"/>
                    </a:ext>
                  </a:extLst>
                </a:gridCol>
              </a:tblGrid>
              <a:tr h="700697">
                <a:tc>
                  <a:txBody>
                    <a:bodyPr/>
                    <a:lstStyle/>
                    <a:p>
                      <a:r>
                        <a:rPr lang="en-US" sz="2800" dirty="0"/>
                        <a:t>C</a:t>
                      </a:r>
                      <a:r>
                        <a:rPr lang="en-US" sz="2800" dirty="0" smtClean="0"/>
                        <a:t>omparison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DIAL-UP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DSL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5482656"/>
                  </a:ext>
                </a:extLst>
              </a:tr>
              <a:tr h="678556">
                <a:tc>
                  <a:txBody>
                    <a:bodyPr/>
                    <a:lstStyle/>
                    <a:p>
                      <a:r>
                        <a:rPr lang="en-US" sz="2800" dirty="0"/>
                        <a:t>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Slow speed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High speed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02282633"/>
                  </a:ext>
                </a:extLst>
              </a:tr>
              <a:tr h="678556">
                <a:tc>
                  <a:txBody>
                    <a:bodyPr/>
                    <a:lstStyle/>
                    <a:p>
                      <a:r>
                        <a:rPr lang="en-US" sz="2800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Inexpensive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More expensive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0632893"/>
                  </a:ext>
                </a:extLst>
              </a:tr>
              <a:tr h="1688138">
                <a:tc>
                  <a:txBody>
                    <a:bodyPr/>
                    <a:lstStyle/>
                    <a:p>
                      <a:r>
                        <a:rPr lang="en-US" sz="2800" dirty="0"/>
                        <a:t>Service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You can get service almost anywhere.  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You need to be within a certain distance of the telephone company’s </a:t>
                      </a:r>
                    </a:p>
                    <a:p>
                      <a:r>
                        <a:rPr lang="en-US" sz="2800" dirty="0"/>
                        <a:t>Central office.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15108208"/>
                  </a:ext>
                </a:extLst>
              </a:tr>
              <a:tr h="1287563">
                <a:tc>
                  <a:txBody>
                    <a:bodyPr/>
                    <a:lstStyle/>
                    <a:p>
                      <a:r>
                        <a:rPr lang="en-US" sz="2800" dirty="0"/>
                        <a:t>Connection devices</a:t>
                      </a:r>
                    </a:p>
                    <a:p>
                      <a:endParaRPr lang="en-US" sz="2800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You only need a computer with a modem to use it.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You need special equipment set up with a DSL connection. </a:t>
                      </a: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337346727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49224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From : https</a:t>
            </a:r>
            <a:r>
              <a:rPr lang="en-MY" dirty="0" smtClean="0"/>
              <a:t>://www.quora.com/How-do-DSL-and-Dial-Up-internet-differ-from-each-other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466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60718339"/>
              </p:ext>
            </p:extLst>
          </p:nvPr>
        </p:nvGraphicFramePr>
        <p:xfrm>
          <a:off x="0" y="1749593"/>
          <a:ext cx="12192000" cy="4632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  <a:gridCol w="4064000"/>
              </a:tblGrid>
              <a:tr h="426556">
                <a:tc>
                  <a:txBody>
                    <a:bodyPr/>
                    <a:lstStyle/>
                    <a:p>
                      <a:r>
                        <a:rPr lang="en-MY" dirty="0" smtClean="0"/>
                        <a:t>Twisted-Pair</a:t>
                      </a:r>
                      <a:r>
                        <a:rPr lang="en-MY" baseline="0" dirty="0" smtClean="0"/>
                        <a:t> Cable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Coaxial</a:t>
                      </a:r>
                      <a:r>
                        <a:rPr lang="en-MY" baseline="0" dirty="0" smtClean="0"/>
                        <a:t> Cable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Fiber Optic Cable</a:t>
                      </a:r>
                      <a:endParaRPr lang="en-MY" dirty="0"/>
                    </a:p>
                  </a:txBody>
                  <a:tcPr/>
                </a:tc>
              </a:tr>
              <a:tr h="271177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 smtClean="0"/>
                        <a:t>Consists of pairs of copper twisted together</a:t>
                      </a:r>
                      <a:r>
                        <a:rPr lang="en-MY" baseline="0" dirty="0" smtClean="0"/>
                        <a:t> and </a:t>
                      </a:r>
                      <a:r>
                        <a:rPr lang="en-MY" dirty="0" smtClean="0"/>
                        <a:t>covered by protective sheath (jacket).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 smtClean="0"/>
                        <a:t>The twists</a:t>
                      </a:r>
                      <a:r>
                        <a:rPr lang="en-MY" baseline="0" dirty="0" smtClean="0"/>
                        <a:t> important because: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Cause the magnetic fields around the copper wires to intermingle, making them less susceptible to outside interference.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Reduce the amount of crosstalk interference.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MY" baseline="0" dirty="0" smtClean="0"/>
                        <a:t>Shielded twisted-pair (STP) cable contains a layer of foil shielding to reduce interference.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MY" baseline="0" dirty="0" smtClean="0"/>
                        <a:t>Unshielded twisted-pair (UTP) doesn’t have the foil of shielding.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 smtClean="0"/>
                        <a:t>Still</a:t>
                      </a:r>
                      <a:r>
                        <a:rPr lang="en-MY" baseline="0" dirty="0" smtClean="0"/>
                        <a:t> being used in some manufacturing facilities where machinery creates heavy electrical interference.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baseline="0" dirty="0" smtClean="0"/>
                        <a:t>Consists of: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A core (usually copper), at very center.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Solid layer of nonconductive insulating material surrounds the core.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A layer of braided metal shielding covers the 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An external jacket of lightweight plastic covers the internal cable components.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dirty="0" smtClean="0"/>
                        <a:t>Composed of: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dirty="0" smtClean="0"/>
                        <a:t>A</a:t>
                      </a:r>
                      <a:r>
                        <a:rPr lang="en-MY" baseline="0" dirty="0" smtClean="0"/>
                        <a:t> glass (or plastic) fiber (or a bundle of fibers called a core).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A protective layer of glass or plastic cladding is wrapped around the core.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Additional protection:- Outer jacket (sheath) which is often made of a durable material such as Kevlar (the substance used to make bulletproof vests.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MY" baseline="0" dirty="0" smtClean="0"/>
                        <a:t>Data transmission can pass only in one direction.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12192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000" u="sng" dirty="0" smtClean="0">
                <a:latin typeface="Bodoni MT Black" panose="02070A03080606020203" pitchFamily="18" charset="0"/>
              </a:rPr>
              <a:t>CABLE</a:t>
            </a:r>
            <a:endParaRPr lang="en-MY" sz="3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000" dirty="0" smtClean="0"/>
              <a:t>Factors that always need to be considered when choosing a cable type: Maximum run length, bandwidth, bend radius (flexibility), cable cost, installation cost, and interference.</a:t>
            </a:r>
            <a:endParaRPr lang="en-MY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MY" sz="2000" dirty="0" smtClean="0"/>
              <a:t>Signals travelling down a cable are subject to two types of interference; Electromagnetic interference (EMI), Radio frequency interference (RFI).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88668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From book Technology in Action, Twelfth Edition by Alan Evans, Kendall Martin and Mary Anne </a:t>
            </a:r>
            <a:r>
              <a:rPr lang="en-MY" dirty="0" err="1" smtClean="0"/>
              <a:t>Poatsy</a:t>
            </a:r>
            <a:r>
              <a:rPr lang="en-MY" dirty="0" smtClean="0"/>
              <a:t>. Pearson, 2016</a:t>
            </a:r>
            <a:endParaRPr lang="en-MY" dirty="0"/>
          </a:p>
        </p:txBody>
      </p:sp>
    </p:spTree>
    <p:extLst>
      <p:ext uri="{BB962C8B-B14F-4D97-AF65-F5344CB8AC3E}">
        <p14:creationId xmlns="" xmlns:p14="http://schemas.microsoft.com/office/powerpoint/2010/main" val="294566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atellite-inter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19352"/>
            <a:ext cx="12192000" cy="5381482"/>
          </a:xfrm>
          <a:solidFill>
            <a:schemeClr val="bg1"/>
          </a:solidFill>
        </p:spPr>
      </p:pic>
      <p:sp>
        <p:nvSpPr>
          <p:cNvPr id="13" name="TextBox 12"/>
          <p:cNvSpPr txBox="1"/>
          <p:nvPr/>
        </p:nvSpPr>
        <p:spPr>
          <a:xfrm>
            <a:off x="3333731" y="5143513"/>
            <a:ext cx="29527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/>
              <a:t>1. Your Device and the satellite Internet modem.</a:t>
            </a:r>
            <a:endParaRPr lang="en-US" sz="2100" dirty="0"/>
          </a:p>
        </p:txBody>
      </p:sp>
      <p:sp>
        <p:nvSpPr>
          <p:cNvPr id="14" name="TextBox 13"/>
          <p:cNvSpPr txBox="1"/>
          <p:nvPr/>
        </p:nvSpPr>
        <p:spPr>
          <a:xfrm>
            <a:off x="2381224" y="3714752"/>
            <a:ext cx="238126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/>
              <a:t>2. The satellite dish. </a:t>
            </a:r>
            <a:endParaRPr lang="en-US" sz="2100" dirty="0"/>
          </a:p>
        </p:txBody>
      </p:sp>
      <p:sp>
        <p:nvSpPr>
          <p:cNvPr id="15" name="TextBox 14"/>
          <p:cNvSpPr txBox="1"/>
          <p:nvPr/>
        </p:nvSpPr>
        <p:spPr>
          <a:xfrm>
            <a:off x="666712" y="1285860"/>
            <a:ext cx="34290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/>
              <a:t>3. Satellite in space. </a:t>
            </a:r>
            <a:endParaRPr lang="en-US" sz="2100" dirty="0"/>
          </a:p>
        </p:txBody>
      </p:sp>
      <p:sp>
        <p:nvSpPr>
          <p:cNvPr id="16" name="TextBox 15"/>
          <p:cNvSpPr txBox="1"/>
          <p:nvPr/>
        </p:nvSpPr>
        <p:spPr>
          <a:xfrm>
            <a:off x="9429773" y="4929199"/>
            <a:ext cx="27622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/>
              <a:t>4. satellite internet service's hub</a:t>
            </a:r>
            <a:endParaRPr lang="en-US" sz="2100" dirty="0"/>
          </a:p>
        </p:txBody>
      </p:sp>
      <p:sp>
        <p:nvSpPr>
          <p:cNvPr id="17" name="Rectangle 16"/>
          <p:cNvSpPr/>
          <p:nvPr/>
        </p:nvSpPr>
        <p:spPr>
          <a:xfrm>
            <a:off x="7905764" y="1142984"/>
            <a:ext cx="23309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100" dirty="0" smtClean="0"/>
              <a:t>5.  The information </a:t>
            </a:r>
            <a:endParaRPr lang="en-US" sz="21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357167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4400" u="sng" dirty="0" smtClean="0">
                <a:latin typeface="Bodoni MT Black" pitchFamily="18" charset="0"/>
              </a:rPr>
              <a:t>SATLLITE CONNECTION SERVICE</a:t>
            </a:r>
            <a:endParaRPr lang="en-US" sz="4400" u="sng" dirty="0">
              <a:latin typeface="Bodoni MT Black" pitchFamily="18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16200000" flipV="1">
            <a:off x="6536534" y="2155023"/>
            <a:ext cx="1214446" cy="133350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4857741" y="2285992"/>
            <a:ext cx="1428760" cy="14287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 flipH="1" flipV="1">
            <a:off x="4667240" y="2285992"/>
            <a:ext cx="1143008" cy="11430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6893724" y="2107397"/>
            <a:ext cx="1071570" cy="11430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648866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dirty="0" smtClean="0"/>
              <a:t>From </a:t>
            </a:r>
            <a:r>
              <a:rPr lang="en-US" sz="2000" dirty="0" smtClean="0"/>
              <a:t>https://www.toptenreviews.com/services/articles/satellite-internet-101-how-does-it-work/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948" y="0"/>
            <a:ext cx="10515600" cy="1325563"/>
          </a:xfrm>
        </p:spPr>
        <p:txBody>
          <a:bodyPr/>
          <a:lstStyle/>
          <a:p>
            <a:pPr algn="ctr"/>
            <a:r>
              <a:rPr lang="en-MY" u="sng" dirty="0" smtClean="0">
                <a:latin typeface="Bodoni MT Black" pitchFamily="18" charset="0"/>
              </a:rPr>
              <a:t>CELLULAR SERVICE</a:t>
            </a:r>
            <a:endParaRPr lang="en-US" u="sng" dirty="0">
              <a:latin typeface="Bodoni MT Black" pitchFamily="18" charset="0"/>
            </a:endParaRPr>
          </a:p>
        </p:txBody>
      </p:sp>
      <p:pic>
        <p:nvPicPr>
          <p:cNvPr id="4" name="Content Placeholder 3" descr="cellula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10" y="1643050"/>
            <a:ext cx="5661959" cy="3429024"/>
          </a:xfrm>
        </p:spPr>
      </p:pic>
      <p:sp>
        <p:nvSpPr>
          <p:cNvPr id="5" name="TextBox 4"/>
          <p:cNvSpPr txBox="1"/>
          <p:nvPr/>
        </p:nvSpPr>
        <p:spPr>
          <a:xfrm>
            <a:off x="6000749" y="1357298"/>
            <a:ext cx="6191251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500" dirty="0" smtClean="0"/>
              <a:t>A cell might use a different set of frequencies from neighboring cells, to avoid interference and provide guaranteed service quality within each cell. 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The most common example of a cellular network is a mobile phone (cell phone) network. A mobile phone is a portable telephone which receives or makes calls through base station. Radio waves are used to transfer signals to and from the cell phone. </a:t>
            </a:r>
          </a:p>
          <a:p>
            <a:pPr>
              <a:buFont typeface="Arial" pitchFamily="34" charset="0"/>
              <a:buChar char="•"/>
            </a:pPr>
            <a:endParaRPr lang="en-US" sz="2500" dirty="0" smtClean="0"/>
          </a:p>
          <a:p>
            <a:endParaRPr lang="en-US" sz="2500" dirty="0" smtClean="0"/>
          </a:p>
          <a:p>
            <a:endParaRPr lang="en-US" sz="2500" dirty="0"/>
          </a:p>
        </p:txBody>
      </p:sp>
      <p:sp>
        <p:nvSpPr>
          <p:cNvPr id="6" name="Hexagon 5"/>
          <p:cNvSpPr/>
          <p:nvPr/>
        </p:nvSpPr>
        <p:spPr>
          <a:xfrm rot="2643254">
            <a:off x="3160475" y="3486577"/>
            <a:ext cx="2182985" cy="1814402"/>
          </a:xfrm>
          <a:prstGeom prst="hexag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86237" y="5429264"/>
            <a:ext cx="1809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>
                <a:solidFill>
                  <a:srgbClr val="FF0000"/>
                </a:solidFill>
              </a:rPr>
              <a:t>Cell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428717" y="2928934"/>
            <a:ext cx="857256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4000504"/>
            <a:ext cx="1809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Base Station</a:t>
            </a:r>
            <a:endParaRPr lang="en-US" dirty="0"/>
          </a:p>
        </p:txBody>
      </p:sp>
      <p:cxnSp>
        <p:nvCxnSpPr>
          <p:cNvPr id="13" name="Straight Connector 12"/>
          <p:cNvCxnSpPr>
            <a:stCxn id="9" idx="3"/>
            <a:endCxn id="11" idx="0"/>
          </p:cNvCxnSpPr>
          <p:nvPr/>
        </p:nvCxnSpPr>
        <p:spPr>
          <a:xfrm rot="5400000">
            <a:off x="1059643" y="3505887"/>
            <a:ext cx="339856" cy="6493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4213984" y="5358644"/>
            <a:ext cx="191558" cy="470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648866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000" dirty="0" smtClean="0"/>
              <a:t>From </a:t>
            </a:r>
            <a:r>
              <a:rPr lang="en-US" sz="2000" dirty="0" smtClean="0"/>
              <a:t>https://en.wikipedia.org/wiki/Cellular_network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latin typeface="Bodoni MT Black" pitchFamily="18" charset="0"/>
              </a:rPr>
              <a:t>BANDWIDTH</a:t>
            </a:r>
            <a:endParaRPr lang="en-US" u="sng" dirty="0">
              <a:latin typeface="Bodoni MT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>
                <a:effectLst/>
              </a:rPr>
              <a:t>Bandwidth is defined as a range within a band of frequencies or wavelengths. Bandwidth is also the amount of data that can be transmitted in a fixed amount of time.</a:t>
            </a:r>
          </a:p>
          <a:p>
            <a:pPr fontAlgn="base"/>
            <a:r>
              <a:rPr lang="en-US" dirty="0" smtClean="0">
                <a:effectLst/>
              </a:rPr>
              <a:t>For digital devices, the bandwidth is usually expressed in bits per second(bps) or bytes per second. For analog devices, the bandwidth is expressed in cycles per second, or Hertz (Hz).</a:t>
            </a:r>
          </a:p>
          <a:p>
            <a:pPr fontAlgn="base"/>
            <a:r>
              <a:rPr lang="en-US" dirty="0" smtClean="0">
                <a:effectLst/>
              </a:rPr>
              <a:t>The bandwidth is particularly important for I/O devices. For example, a fast disk drive can be hampered by a bus with a low bandwidth. This is the main reason that new buses, such as AGP, have been developed for the PC.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00800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From: https://www.webopedia.com/TERM/B/bandwidth.html</a:t>
            </a:r>
          </a:p>
        </p:txBody>
      </p:sp>
    </p:spTree>
    <p:extLst>
      <p:ext uri="{BB962C8B-B14F-4D97-AF65-F5344CB8AC3E}">
        <p14:creationId xmlns="" xmlns:p14="http://schemas.microsoft.com/office/powerpoint/2010/main" val="2947519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221434"/>
            <a:ext cx="10515600" cy="1325563"/>
          </a:xfrm>
        </p:spPr>
        <p:txBody>
          <a:bodyPr/>
          <a:lstStyle/>
          <a:p>
            <a:pPr algn="ctr"/>
            <a:r>
              <a:rPr lang="en-MY" u="sng" dirty="0" smtClean="0">
                <a:latin typeface="Bodoni MT Black" pitchFamily="18" charset="0"/>
              </a:rPr>
              <a:t>PROTOCOLS</a:t>
            </a:r>
            <a:endParaRPr lang="en-MY" u="sng" dirty="0">
              <a:latin typeface="Bodoni MT Black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66206" y="1600200"/>
            <a:ext cx="10916194" cy="3716383"/>
          </a:xfrm>
        </p:spPr>
        <p:txBody>
          <a:bodyPr>
            <a:normAutofit/>
          </a:bodyPr>
          <a:lstStyle/>
          <a:p>
            <a:r>
              <a:rPr lang="en-MY" dirty="0" smtClean="0"/>
              <a:t>It is how computer ‘talk’ to each other as each computer contains unique IP</a:t>
            </a:r>
            <a:r>
              <a:rPr lang="en-US" dirty="0"/>
              <a:t> </a:t>
            </a:r>
            <a:r>
              <a:rPr lang="en-US" dirty="0" smtClean="0"/>
              <a:t>that built </a:t>
            </a:r>
            <a:r>
              <a:rPr lang="en-US" dirty="0"/>
              <a:t>into the computer's operating system</a:t>
            </a:r>
            <a:r>
              <a:rPr lang="en-MY" dirty="0" smtClean="0"/>
              <a:t>.</a:t>
            </a:r>
            <a:endParaRPr lang="en-MY" dirty="0"/>
          </a:p>
          <a:p>
            <a:r>
              <a:rPr lang="en-US" dirty="0"/>
              <a:t> When two devices want to successfully communicate, they must agree to follow some rules about the way they will do it. These are known as protocols</a:t>
            </a:r>
            <a:r>
              <a:rPr lang="en-US" dirty="0" smtClean="0"/>
              <a:t>.</a:t>
            </a:r>
            <a:endParaRPr lang="en-MY" dirty="0"/>
          </a:p>
          <a:p>
            <a:r>
              <a:rPr lang="en-US" dirty="0"/>
              <a:t>The two basic protocols used on the Internet are IP (Internet Protocol) and TCP (Transmission Control Protocol). Together, they are referred to as the TCP/IP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MY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From: </a:t>
            </a:r>
            <a:r>
              <a:rPr lang="en-MY" sz="2000" dirty="0" smtClean="0"/>
              <a:t>http://theteacher.info/index.php/fundamentals-of-cs/3-data-transmission/topics/2652-the-importance-of-protocols-and-standards</a:t>
            </a:r>
          </a:p>
        </p:txBody>
      </p:sp>
    </p:spTree>
    <p:extLst>
      <p:ext uri="{BB962C8B-B14F-4D97-AF65-F5344CB8AC3E}">
        <p14:creationId xmlns="" xmlns:p14="http://schemas.microsoft.com/office/powerpoint/2010/main" val="3403288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963</Words>
  <Application>Microsoft Office PowerPoint</Application>
  <PresentationFormat>Custom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Slide 1</vt:lpstr>
      <vt:lpstr>DIGITAL SUBSCRIBER LINE (DSL )</vt:lpstr>
      <vt:lpstr>DIAL-UP </vt:lpstr>
      <vt:lpstr>DIFFERENCES BETWEEN DIAL-UP AND DSL </vt:lpstr>
      <vt:lpstr>Slide 5</vt:lpstr>
      <vt:lpstr>Slide 6</vt:lpstr>
      <vt:lpstr>CELLULAR SERVICE</vt:lpstr>
      <vt:lpstr>BANDWIDTH</vt:lpstr>
      <vt:lpstr>PROTOCOLS</vt:lpstr>
      <vt:lpstr>TCP/IP</vt:lpstr>
      <vt:lpstr>PACKETIZATION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2018-10-20T07:30:09Z</dcterms:created>
  <dcterms:modified xsi:type="dcterms:W3CDTF">2018-10-20T13:52:14Z</dcterms:modified>
</cp:coreProperties>
</file>