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915"/>
    <a:srgbClr val="E0BD28"/>
    <a:srgbClr val="F087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hnuma Tahsin" userId="570fac2ee2943325" providerId="LiveId" clId="{B6C9AECA-FFC4-4BF7-9E77-5DC16D944AD6}"/>
    <pc:docChg chg="custSel modSld">
      <pc:chgData name="Rehnuma Tahsin" userId="570fac2ee2943325" providerId="LiveId" clId="{B6C9AECA-FFC4-4BF7-9E77-5DC16D944AD6}" dt="2020-11-29T06:21:01.847" v="67" actId="20577"/>
      <pc:docMkLst>
        <pc:docMk/>
      </pc:docMkLst>
      <pc:sldChg chg="modSp mod">
        <pc:chgData name="Rehnuma Tahsin" userId="570fac2ee2943325" providerId="LiveId" clId="{B6C9AECA-FFC4-4BF7-9E77-5DC16D944AD6}" dt="2020-11-29T06:21:01.847" v="67" actId="20577"/>
        <pc:sldMkLst>
          <pc:docMk/>
          <pc:sldMk cId="735201992" sldId="268"/>
        </pc:sldMkLst>
        <pc:spChg chg="mod">
          <ac:chgData name="Rehnuma Tahsin" userId="570fac2ee2943325" providerId="LiveId" clId="{B6C9AECA-FFC4-4BF7-9E77-5DC16D944AD6}" dt="2020-11-29T06:21:01.847" v="67" actId="20577"/>
          <ac:spMkLst>
            <pc:docMk/>
            <pc:sldMk cId="735201992" sldId="268"/>
            <ac:spMk id="4" creationId="{5BF75887-56E5-402B-92EC-A2306F81D7C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23DD-B2F8-4C4B-925D-170CD1DE8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A226FDEC-F6AB-4936-A9CC-05D4541EB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CDB270FB-C622-44E0-9240-A738050DE190}"/>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5" name="Footer Placeholder 4">
            <a:extLst>
              <a:ext uri="{FF2B5EF4-FFF2-40B4-BE49-F238E27FC236}">
                <a16:creationId xmlns:a16="http://schemas.microsoft.com/office/drawing/2014/main" id="{25225D8A-5146-4227-91EF-79360284665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A42F01C-E0D0-4036-BEC9-C0171398637C}"/>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210073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5428-EF61-49C2-81FF-5F7959F39942}"/>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5EAA8C8A-316D-4DC5-B035-24807E0251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0890E5F-3303-4635-8BFF-36A6D8F737EC}"/>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5" name="Footer Placeholder 4">
            <a:extLst>
              <a:ext uri="{FF2B5EF4-FFF2-40B4-BE49-F238E27FC236}">
                <a16:creationId xmlns:a16="http://schemas.microsoft.com/office/drawing/2014/main" id="{999F0630-CB2B-4D3C-B2FC-F11242D4E46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AF5079D-FA0B-439A-8A3C-83BD17CC6C5B}"/>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118604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37E9D-5A31-4EDA-833C-A083C24DF4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6119FD8A-3B9C-4A51-9864-3D8383D23D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27AB955-C9E0-41E9-B501-05868BEBA7C8}"/>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5" name="Footer Placeholder 4">
            <a:extLst>
              <a:ext uri="{FF2B5EF4-FFF2-40B4-BE49-F238E27FC236}">
                <a16:creationId xmlns:a16="http://schemas.microsoft.com/office/drawing/2014/main" id="{C1D2AD84-AAF3-4B1C-9CDB-BDD734942DE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8F27FFE-A151-4C50-9B33-A386699D0351}"/>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330745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EF66-13BE-4E44-A8F9-B488C96EACDD}"/>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6EFCA38-FD0D-48B6-A947-0CC1C63B5F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46AB559-DDF4-43B3-B2DF-1494B7C3527D}"/>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5" name="Footer Placeholder 4">
            <a:extLst>
              <a:ext uri="{FF2B5EF4-FFF2-40B4-BE49-F238E27FC236}">
                <a16:creationId xmlns:a16="http://schemas.microsoft.com/office/drawing/2014/main" id="{7893C943-8AA5-4409-AAF5-352869AE5BAE}"/>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5A348E8-2A9A-4F8E-864A-6158F7262227}"/>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177238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0482-E8CB-44B6-99C4-8B86EBEBC1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DED4CDB1-4C94-4197-93AF-0E4E2E2AC4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B36F63-26B6-497D-B254-BED4C8A7D020}"/>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5" name="Footer Placeholder 4">
            <a:extLst>
              <a:ext uri="{FF2B5EF4-FFF2-40B4-BE49-F238E27FC236}">
                <a16:creationId xmlns:a16="http://schemas.microsoft.com/office/drawing/2014/main" id="{64A3F2AB-0A8D-4129-BF9B-6663EA2B90A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219CE4E5-DA16-4AB7-92BB-2622AC449685}"/>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339795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35F1-08B2-45DC-8486-280DE54E4997}"/>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A69C7BE4-7958-49A6-9810-277B66F5E5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C0A95A8A-6921-44BB-9101-39BF433DE1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5218F1B4-57EE-4661-88B6-75E24A2C3818}"/>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6" name="Footer Placeholder 5">
            <a:extLst>
              <a:ext uri="{FF2B5EF4-FFF2-40B4-BE49-F238E27FC236}">
                <a16:creationId xmlns:a16="http://schemas.microsoft.com/office/drawing/2014/main" id="{A3B15FEE-FD4C-4C3D-B3B1-E6A2E54FFE3E}"/>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506134C2-489A-45AB-B49B-7F99D121192F}"/>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51657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02CE-A872-4E04-A740-392A3A663425}"/>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5BCEF0FB-4380-4FA5-9862-09B9119210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5F23C1-087C-4D9A-BEDA-98AF468BD4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35E5BC4E-8D1B-475C-98AE-43D78F2C24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019890-DE12-41DC-A9DE-F4932613A2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246B0BA0-4F95-4548-9AAA-E57D4A4C2A7C}"/>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8" name="Footer Placeholder 7">
            <a:extLst>
              <a:ext uri="{FF2B5EF4-FFF2-40B4-BE49-F238E27FC236}">
                <a16:creationId xmlns:a16="http://schemas.microsoft.com/office/drawing/2014/main" id="{9280E2F2-3909-4CBB-B874-D549137CFCB7}"/>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744DA06D-7B5D-4F3C-B8E1-6C0CE92414FC}"/>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391542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9B21-761E-46C9-830F-5067C49F9F84}"/>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34E15C64-C073-4A77-90DA-F69927CACFF2}"/>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4" name="Footer Placeholder 3">
            <a:extLst>
              <a:ext uri="{FF2B5EF4-FFF2-40B4-BE49-F238E27FC236}">
                <a16:creationId xmlns:a16="http://schemas.microsoft.com/office/drawing/2014/main" id="{EDA6D5C6-8A05-41C2-AEA3-7A27396A5D8D}"/>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E4152313-1AC4-4286-A744-08E812B3AD62}"/>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268744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12096-831A-49CB-B68A-74592FA86BB0}"/>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3" name="Footer Placeholder 2">
            <a:extLst>
              <a:ext uri="{FF2B5EF4-FFF2-40B4-BE49-F238E27FC236}">
                <a16:creationId xmlns:a16="http://schemas.microsoft.com/office/drawing/2014/main" id="{DBA9016E-5D44-4A7F-8B0E-DC0587250500}"/>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816C9247-CBDC-44DB-9DC6-F8907E4C0F31}"/>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367075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44FB-E7C4-4EBA-AC19-C457ECC80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6C365C8E-6541-4BDA-8F86-0F22BF9E7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0054B996-4F2C-4171-AD5C-B0BD5FC21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F2AED3-9C83-4204-9993-A61E9CC0ED71}"/>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6" name="Footer Placeholder 5">
            <a:extLst>
              <a:ext uri="{FF2B5EF4-FFF2-40B4-BE49-F238E27FC236}">
                <a16:creationId xmlns:a16="http://schemas.microsoft.com/office/drawing/2014/main" id="{2DDC4766-BC58-42BF-956C-96789DA35119}"/>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30892DAE-5BD9-4C48-9D8B-9AC70774EB5A}"/>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345838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D4EF-42C0-41F9-BA22-1C8FF20E30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30320BA9-D320-4404-B22E-85B0616C95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E3E09B75-A9E7-4D84-A5A9-ED6C9D15D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87665C-5645-4A82-BBF6-BEED60F37150}"/>
              </a:ext>
            </a:extLst>
          </p:cNvPr>
          <p:cNvSpPr>
            <a:spLocks noGrp="1"/>
          </p:cNvSpPr>
          <p:nvPr>
            <p:ph type="dt" sz="half" idx="10"/>
          </p:nvPr>
        </p:nvSpPr>
        <p:spPr/>
        <p:txBody>
          <a:bodyPr/>
          <a:lstStyle/>
          <a:p>
            <a:fld id="{C52FF826-B93B-46B4-8810-EA5704DBDC67}" type="datetimeFigureOut">
              <a:rPr lang="en-MY" smtClean="0"/>
              <a:t>29/11/2020</a:t>
            </a:fld>
            <a:endParaRPr lang="en-MY"/>
          </a:p>
        </p:txBody>
      </p:sp>
      <p:sp>
        <p:nvSpPr>
          <p:cNvPr id="6" name="Footer Placeholder 5">
            <a:extLst>
              <a:ext uri="{FF2B5EF4-FFF2-40B4-BE49-F238E27FC236}">
                <a16:creationId xmlns:a16="http://schemas.microsoft.com/office/drawing/2014/main" id="{F356FE53-A6FC-4C54-A0CD-314CD767A354}"/>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F2D5669F-5AE8-4B97-8660-105DD53E4740}"/>
              </a:ext>
            </a:extLst>
          </p:cNvPr>
          <p:cNvSpPr>
            <a:spLocks noGrp="1"/>
          </p:cNvSpPr>
          <p:nvPr>
            <p:ph type="sldNum" sz="quarter" idx="12"/>
          </p:nvPr>
        </p:nvSpPr>
        <p:spPr/>
        <p:txBody>
          <a:bodyPr/>
          <a:lstStyle/>
          <a:p>
            <a:fld id="{912200F9-E03F-41D2-8725-D3B259EF9D7D}" type="slidenum">
              <a:rPr lang="en-MY" smtClean="0"/>
              <a:t>‹#›</a:t>
            </a:fld>
            <a:endParaRPr lang="en-MY"/>
          </a:p>
        </p:txBody>
      </p:sp>
    </p:spTree>
    <p:extLst>
      <p:ext uri="{BB962C8B-B14F-4D97-AF65-F5344CB8AC3E}">
        <p14:creationId xmlns:p14="http://schemas.microsoft.com/office/powerpoint/2010/main" val="2465602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B30769-0385-4D48-A9AB-78D43B354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C22A73D4-AA4C-427B-8D9F-E750297092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9719275-3D67-49AD-B21A-9568FC5064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FF826-B93B-46B4-8810-EA5704DBDC67}" type="datetimeFigureOut">
              <a:rPr lang="en-MY" smtClean="0"/>
              <a:t>29/11/2020</a:t>
            </a:fld>
            <a:endParaRPr lang="en-MY"/>
          </a:p>
        </p:txBody>
      </p:sp>
      <p:sp>
        <p:nvSpPr>
          <p:cNvPr id="5" name="Footer Placeholder 4">
            <a:extLst>
              <a:ext uri="{FF2B5EF4-FFF2-40B4-BE49-F238E27FC236}">
                <a16:creationId xmlns:a16="http://schemas.microsoft.com/office/drawing/2014/main" id="{68C89846-15A2-4E05-96DA-5B5ECBBB8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8DAF0735-8D1B-442F-AF48-A57D658032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00F9-E03F-41D2-8725-D3B259EF9D7D}" type="slidenum">
              <a:rPr lang="en-MY" smtClean="0"/>
              <a:t>‹#›</a:t>
            </a:fld>
            <a:endParaRPr lang="en-MY"/>
          </a:p>
        </p:txBody>
      </p:sp>
    </p:spTree>
    <p:extLst>
      <p:ext uri="{BB962C8B-B14F-4D97-AF65-F5344CB8AC3E}">
        <p14:creationId xmlns:p14="http://schemas.microsoft.com/office/powerpoint/2010/main" val="1256096696"/>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76C0FF-9324-4EC7-AA45-A98A07E37AE6}"/>
              </a:ext>
            </a:extLst>
          </p:cNvPr>
          <p:cNvSpPr>
            <a:spLocks noGrp="1"/>
          </p:cNvSpPr>
          <p:nvPr>
            <p:ph type="title"/>
          </p:nvPr>
        </p:nvSpPr>
        <p:spPr>
          <a:xfrm>
            <a:off x="639193" y="230819"/>
            <a:ext cx="4336826" cy="1826581"/>
          </a:xfrm>
        </p:spPr>
        <p:txBody>
          <a:bodyPr>
            <a:noAutofit/>
          </a:bodyPr>
          <a:lstStyle/>
          <a:p>
            <a:r>
              <a:rPr lang="en-US" sz="4000" b="1" i="1" dirty="0">
                <a:solidFill>
                  <a:srgbClr val="C00000"/>
                </a:solidFill>
                <a:latin typeface="Algerian" panose="04020705040A02060702" pitchFamily="82" charset="0"/>
              </a:rPr>
              <a:t>SCIENCE AND </a:t>
            </a:r>
            <a:r>
              <a:rPr lang="en-US" sz="4000" b="1" dirty="0">
                <a:solidFill>
                  <a:srgbClr val="F08738"/>
                </a:solidFill>
                <a:latin typeface="Algerian" panose="04020705040A02060702" pitchFamily="82" charset="0"/>
              </a:rPr>
              <a:t>TECHNOLOGY</a:t>
            </a:r>
            <a:r>
              <a:rPr lang="en-US" sz="4000" b="1" i="1" dirty="0">
                <a:solidFill>
                  <a:srgbClr val="C00000"/>
                </a:solidFill>
                <a:latin typeface="Algerian" panose="04020705040A02060702" pitchFamily="82" charset="0"/>
              </a:rPr>
              <a:t> THINKING</a:t>
            </a:r>
            <a:endParaRPr lang="en-MY" sz="4000" b="1" i="1" dirty="0">
              <a:solidFill>
                <a:srgbClr val="C00000"/>
              </a:solidFill>
              <a:latin typeface="Algerian" panose="04020705040A02060702" pitchFamily="82" charset="0"/>
            </a:endParaRPr>
          </a:p>
        </p:txBody>
      </p:sp>
      <p:pic>
        <p:nvPicPr>
          <p:cNvPr id="10" name="Content Placeholder 9">
            <a:extLst>
              <a:ext uri="{FF2B5EF4-FFF2-40B4-BE49-F238E27FC236}">
                <a16:creationId xmlns:a16="http://schemas.microsoft.com/office/drawing/2014/main" id="{24F5B14D-97AA-4585-AF14-A5F90BC8A4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0011" y="457200"/>
            <a:ext cx="6582901" cy="4789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 Placeholder 7">
            <a:extLst>
              <a:ext uri="{FF2B5EF4-FFF2-40B4-BE49-F238E27FC236}">
                <a16:creationId xmlns:a16="http://schemas.microsoft.com/office/drawing/2014/main" id="{42EECDDF-7882-4AFB-83DD-1F1168B4026F}"/>
              </a:ext>
            </a:extLst>
          </p:cNvPr>
          <p:cNvSpPr>
            <a:spLocks noGrp="1"/>
          </p:cNvSpPr>
          <p:nvPr>
            <p:ph type="body" sz="half" idx="2"/>
          </p:nvPr>
        </p:nvSpPr>
        <p:spPr>
          <a:xfrm>
            <a:off x="514906" y="2046303"/>
            <a:ext cx="4257120" cy="4789504"/>
          </a:xfrm>
        </p:spPr>
        <p:txBody>
          <a:bodyPr>
            <a:normAutofit lnSpcReduction="10000"/>
          </a:bodyPr>
          <a:lstStyle/>
          <a:p>
            <a:r>
              <a:rPr lang="en-US" sz="2800" dirty="0">
                <a:solidFill>
                  <a:srgbClr val="002060"/>
                </a:solidFill>
                <a:latin typeface="Forte" panose="03060902040502070203" pitchFamily="66" charset="0"/>
              </a:rPr>
              <a:t>GROUP: THE NOK</a:t>
            </a:r>
          </a:p>
          <a:p>
            <a:r>
              <a:rPr lang="en-US" sz="2000" dirty="0">
                <a:solidFill>
                  <a:schemeClr val="accent6">
                    <a:lumMod val="75000"/>
                  </a:schemeClr>
                </a:solidFill>
                <a:latin typeface="Forte" panose="03060902040502070203" pitchFamily="66" charset="0"/>
              </a:rPr>
              <a:t>NAME OF GROUP MEMBERS:</a:t>
            </a:r>
          </a:p>
          <a:p>
            <a:pPr algn="just"/>
            <a:r>
              <a:rPr lang="en-US" sz="2000" dirty="0">
                <a:solidFill>
                  <a:schemeClr val="accent2">
                    <a:lumMod val="75000"/>
                  </a:schemeClr>
                </a:solidFill>
                <a:latin typeface="Franklin Gothic Demi" panose="020B0703020102020204" pitchFamily="34" charset="0"/>
              </a:rPr>
              <a:t>TASMIAH SARIF NAYNA</a:t>
            </a:r>
          </a:p>
          <a:p>
            <a:pPr algn="just"/>
            <a:r>
              <a:rPr lang="en-US" sz="2000" dirty="0">
                <a:solidFill>
                  <a:schemeClr val="accent2">
                    <a:lumMod val="75000"/>
                  </a:schemeClr>
                </a:solidFill>
                <a:latin typeface="Franklin Gothic Demi" panose="020B0703020102020204" pitchFamily="34" charset="0"/>
              </a:rPr>
              <a:t>                      (A20EC9109)</a:t>
            </a:r>
          </a:p>
          <a:p>
            <a:pPr algn="just"/>
            <a:r>
              <a:rPr lang="en-US" sz="2000" dirty="0">
                <a:solidFill>
                  <a:schemeClr val="accent2">
                    <a:lumMod val="75000"/>
                  </a:schemeClr>
                </a:solidFill>
                <a:latin typeface="Franklin Gothic Demi" panose="020B0703020102020204" pitchFamily="34" charset="0"/>
              </a:rPr>
              <a:t>AFIFA JUMANA</a:t>
            </a:r>
          </a:p>
          <a:p>
            <a:pPr algn="just"/>
            <a:r>
              <a:rPr lang="en-US" sz="2000" dirty="0">
                <a:solidFill>
                  <a:schemeClr val="accent2">
                    <a:lumMod val="75000"/>
                  </a:schemeClr>
                </a:solidFill>
                <a:latin typeface="Franklin Gothic Demi" panose="020B0703020102020204" pitchFamily="34" charset="0"/>
              </a:rPr>
              <a:t>                     (A20EC4009)</a:t>
            </a:r>
          </a:p>
          <a:p>
            <a:pPr algn="just"/>
            <a:r>
              <a:rPr lang="en-US" sz="2000" dirty="0">
                <a:solidFill>
                  <a:schemeClr val="accent2">
                    <a:lumMod val="75000"/>
                  </a:schemeClr>
                </a:solidFill>
                <a:latin typeface="Franklin Gothic Demi" panose="020B0703020102020204" pitchFamily="34" charset="0"/>
              </a:rPr>
              <a:t>NABIL RAYHAN</a:t>
            </a:r>
          </a:p>
          <a:p>
            <a:pPr algn="just"/>
            <a:r>
              <a:rPr lang="en-US" sz="2000" dirty="0">
                <a:solidFill>
                  <a:schemeClr val="accent2">
                    <a:lumMod val="75000"/>
                  </a:schemeClr>
                </a:solidFill>
                <a:latin typeface="Franklin Gothic Demi" panose="020B0703020102020204" pitchFamily="34" charset="0"/>
              </a:rPr>
              <a:t>                     (A20EC9107)</a:t>
            </a:r>
          </a:p>
          <a:p>
            <a:pPr lvl="0" algn="just"/>
            <a:r>
              <a:rPr lang="en-US" sz="2000" dirty="0">
                <a:solidFill>
                  <a:srgbClr val="ED7D31">
                    <a:lumMod val="75000"/>
                  </a:srgbClr>
                </a:solidFill>
                <a:latin typeface="Franklin Gothic Demi" panose="020B0703020102020204" pitchFamily="34" charset="0"/>
              </a:rPr>
              <a:t>Rahim </a:t>
            </a:r>
            <a:r>
              <a:rPr lang="en-US" sz="2000" dirty="0" err="1">
                <a:solidFill>
                  <a:srgbClr val="ED7D31">
                    <a:lumMod val="75000"/>
                  </a:srgbClr>
                </a:solidFill>
                <a:latin typeface="Franklin Gothic Demi" panose="020B0703020102020204" pitchFamily="34" charset="0"/>
              </a:rPr>
              <a:t>Rehnuma</a:t>
            </a:r>
            <a:r>
              <a:rPr lang="en-US" sz="2000" dirty="0">
                <a:solidFill>
                  <a:srgbClr val="ED7D31">
                    <a:lumMod val="75000"/>
                  </a:srgbClr>
                </a:solidFill>
                <a:latin typeface="Franklin Gothic Demi" panose="020B0703020102020204" pitchFamily="34" charset="0"/>
              </a:rPr>
              <a:t> Tahsin</a:t>
            </a:r>
          </a:p>
          <a:p>
            <a:pPr lvl="0" algn="just"/>
            <a:r>
              <a:rPr lang="en-US" sz="2000" dirty="0">
                <a:solidFill>
                  <a:schemeClr val="accent2">
                    <a:lumMod val="75000"/>
                  </a:schemeClr>
                </a:solidFill>
                <a:latin typeface="Franklin Gothic Demi" panose="020B0703020102020204" pitchFamily="34" charset="0"/>
              </a:rPr>
              <a:t>                     (A20EC5001)</a:t>
            </a:r>
          </a:p>
          <a:p>
            <a:pPr algn="just"/>
            <a:r>
              <a:rPr lang="en-US" sz="2000" dirty="0">
                <a:solidFill>
                  <a:schemeClr val="accent2">
                    <a:lumMod val="75000"/>
                  </a:schemeClr>
                </a:solidFill>
                <a:latin typeface="Franklin Gothic Demi" panose="020B0703020102020204" pitchFamily="34" charset="0"/>
              </a:rPr>
              <a:t>Ali Mahmoud Mohammed </a:t>
            </a:r>
            <a:r>
              <a:rPr lang="en-US" sz="2000" dirty="0" err="1">
                <a:solidFill>
                  <a:schemeClr val="accent2">
                    <a:lumMod val="75000"/>
                  </a:schemeClr>
                </a:solidFill>
                <a:latin typeface="Franklin Gothic Demi" panose="020B0703020102020204" pitchFamily="34" charset="0"/>
              </a:rPr>
              <a:t>Madani</a:t>
            </a:r>
            <a:endParaRPr lang="en-US" sz="2000" dirty="0">
              <a:solidFill>
                <a:schemeClr val="accent2">
                  <a:lumMod val="75000"/>
                </a:schemeClr>
              </a:solidFill>
              <a:latin typeface="Franklin Gothic Demi" panose="020B0703020102020204" pitchFamily="34" charset="0"/>
            </a:endParaRPr>
          </a:p>
          <a:p>
            <a:pPr algn="just"/>
            <a:r>
              <a:rPr lang="en-US" sz="2000" dirty="0">
                <a:solidFill>
                  <a:schemeClr val="accent2">
                    <a:lumMod val="75000"/>
                  </a:schemeClr>
                </a:solidFill>
                <a:latin typeface="Franklin Gothic Demi" panose="020B0703020102020204" pitchFamily="34" charset="0"/>
              </a:rPr>
              <a:t>                     (A18KE3003)</a:t>
            </a:r>
          </a:p>
          <a:p>
            <a:endParaRPr lang="en-MY" sz="2000" dirty="0">
              <a:solidFill>
                <a:srgbClr val="002060"/>
              </a:solidFill>
              <a:latin typeface="Forte" panose="03060902040502070203" pitchFamily="66" charset="0"/>
            </a:endParaRPr>
          </a:p>
        </p:txBody>
      </p:sp>
    </p:spTree>
    <p:extLst>
      <p:ext uri="{BB962C8B-B14F-4D97-AF65-F5344CB8AC3E}">
        <p14:creationId xmlns:p14="http://schemas.microsoft.com/office/powerpoint/2010/main" val="3423116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6F2F-4D5C-45C6-9381-68321D81F32F}"/>
              </a:ext>
            </a:extLst>
          </p:cNvPr>
          <p:cNvSpPr>
            <a:spLocks noGrp="1"/>
          </p:cNvSpPr>
          <p:nvPr>
            <p:ph type="ctrTitle"/>
          </p:nvPr>
        </p:nvSpPr>
        <p:spPr>
          <a:xfrm>
            <a:off x="5246703" y="2707689"/>
            <a:ext cx="6782539" cy="4150310"/>
          </a:xfrm>
        </p:spPr>
        <p:txBody>
          <a:bodyPr>
            <a:normAutofit/>
          </a:bodyPr>
          <a:lstStyle/>
          <a:p>
            <a:r>
              <a:rPr lang="en-US" sz="4000" b="1" dirty="0">
                <a:solidFill>
                  <a:prstClr val="black"/>
                </a:solidFill>
                <a:latin typeface="Arial Narrow" panose="020B0606020202030204" pitchFamily="34" charset="0"/>
              </a:rPr>
              <a:t>It resulted </a:t>
            </a:r>
            <a:r>
              <a:rPr lang="en-US" sz="4000" b="1" dirty="0" err="1">
                <a:solidFill>
                  <a:prstClr val="black"/>
                </a:solidFill>
                <a:latin typeface="Arial Narrow" panose="020B0606020202030204" pitchFamily="34" charset="0"/>
              </a:rPr>
              <a:t>upto</a:t>
            </a:r>
            <a:r>
              <a:rPr lang="en-US" sz="4000" b="1" dirty="0">
                <a:solidFill>
                  <a:prstClr val="black"/>
                </a:solidFill>
                <a:latin typeface="Arial Narrow" panose="020B0606020202030204" pitchFamily="34" charset="0"/>
              </a:rPr>
              <a:t> 75 to 200 million people in Europe from (1347-1350). The Plague created religious, social, economic up levels with profound effects on the course of European history</a:t>
            </a:r>
            <a:endParaRPr lang="en-MY" sz="4000" b="1" dirty="0">
              <a:latin typeface="Arial Narrow" panose="020B0606020202030204" pitchFamily="34" charset="0"/>
            </a:endParaRPr>
          </a:p>
        </p:txBody>
      </p:sp>
      <p:pic>
        <p:nvPicPr>
          <p:cNvPr id="5" name="Picture 4">
            <a:extLst>
              <a:ext uri="{FF2B5EF4-FFF2-40B4-BE49-F238E27FC236}">
                <a16:creationId xmlns:a16="http://schemas.microsoft.com/office/drawing/2014/main" id="{612AABB4-D860-4AB4-AB27-A46FEC757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0034"/>
            <a:ext cx="5177609" cy="4247965"/>
          </a:xfrm>
          <a:prstGeom prst="rect">
            <a:avLst/>
          </a:prstGeom>
        </p:spPr>
      </p:pic>
      <p:pic>
        <p:nvPicPr>
          <p:cNvPr id="6" name="Picture 5">
            <a:extLst>
              <a:ext uri="{FF2B5EF4-FFF2-40B4-BE49-F238E27FC236}">
                <a16:creationId xmlns:a16="http://schemas.microsoft.com/office/drawing/2014/main" id="{4C7D55F8-6C8A-420D-A713-5F07D0E7891A}"/>
              </a:ext>
            </a:extLst>
          </p:cNvPr>
          <p:cNvPicPr>
            <a:picLocks noChangeAspect="1"/>
          </p:cNvPicPr>
          <p:nvPr/>
        </p:nvPicPr>
        <p:blipFill>
          <a:blip r:embed="rId3"/>
          <a:stretch>
            <a:fillRect/>
          </a:stretch>
        </p:blipFill>
        <p:spPr>
          <a:xfrm>
            <a:off x="504100" y="461640"/>
            <a:ext cx="10706470" cy="17755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2071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98E07-193E-46A8-9159-235F2840834C}"/>
              </a:ext>
            </a:extLst>
          </p:cNvPr>
          <p:cNvSpPr>
            <a:spLocks noGrp="1"/>
          </p:cNvSpPr>
          <p:nvPr>
            <p:ph type="title"/>
          </p:nvPr>
        </p:nvSpPr>
        <p:spPr>
          <a:xfrm>
            <a:off x="0" y="-1"/>
            <a:ext cx="12192000" cy="3489821"/>
          </a:xfrm>
          <a:solidFill>
            <a:schemeClr val="bg1">
              <a:lumMod val="85000"/>
            </a:schemeClr>
          </a:solidFill>
        </p:spPr>
        <p:txBody>
          <a:bodyPr>
            <a:noAutofit/>
          </a:bodyPr>
          <a:lstStyle/>
          <a:p>
            <a:pPr>
              <a:lnSpc>
                <a:spcPct val="115000"/>
              </a:lnSpc>
              <a:spcAft>
                <a:spcPts val="1000"/>
              </a:spcAft>
            </a:pPr>
            <a:br>
              <a:rPr lang="en-US" sz="2800" b="1" dirty="0">
                <a:solidFill>
                  <a:schemeClr val="accent6">
                    <a:lumMod val="50000"/>
                  </a:schemeClr>
                </a:solidFill>
                <a:latin typeface="Algerian" panose="04020705040A02060702" pitchFamily="82" charset="0"/>
                <a:ea typeface="Calibri" panose="020F0502020204030204" pitchFamily="34" charset="0"/>
                <a:cs typeface="Times New Roman" panose="02020603050405020304" pitchFamily="18" charset="0"/>
              </a:rPr>
            </a:br>
            <a:br>
              <a:rPr lang="en-US" sz="2800" b="1" dirty="0">
                <a:solidFill>
                  <a:schemeClr val="accent6">
                    <a:lumMod val="50000"/>
                  </a:schemeClr>
                </a:solidFill>
                <a:latin typeface="Algerian" panose="04020705040A02060702" pitchFamily="82" charset="0"/>
                <a:ea typeface="Calibri" panose="020F0502020204030204" pitchFamily="34" charset="0"/>
                <a:cs typeface="Times New Roman" panose="02020603050405020304" pitchFamily="18" charset="0"/>
              </a:rPr>
            </a:br>
            <a:r>
              <a:rPr lang="en-US" sz="2800" b="1" dirty="0">
                <a:solidFill>
                  <a:schemeClr val="accent6">
                    <a:lumMod val="50000"/>
                  </a:schemeClr>
                </a:solidFill>
                <a:latin typeface="Algerian" panose="04020705040A02060702" pitchFamily="82" charset="0"/>
                <a:ea typeface="Calibri" panose="020F0502020204030204" pitchFamily="34" charset="0"/>
                <a:cs typeface="Times New Roman" panose="02020603050405020304" pitchFamily="18" charset="0"/>
              </a:rPr>
              <a:t>            SOCIAL </a:t>
            </a:r>
            <a:br>
              <a:rPr lang="en-MY" sz="1800" dirty="0">
                <a:latin typeface="Algerian" panose="04020705040A02060702" pitchFamily="82" charset="0"/>
                <a:ea typeface="Calibri" panose="020F0502020204030204" pitchFamily="34" charset="0"/>
                <a:cs typeface="Times New Roman" panose="02020603050405020304" pitchFamily="18" charset="0"/>
              </a:rPr>
            </a:br>
            <a:r>
              <a:rPr lang="en-US" sz="1800" b="1" dirty="0">
                <a:solidFill>
                  <a:srgbClr val="C00000"/>
                </a:solidFill>
                <a:latin typeface="Algerian" panose="04020705040A02060702" pitchFamily="82" charset="0"/>
                <a:ea typeface="Calibri" panose="020F0502020204030204" pitchFamily="34" charset="0"/>
                <a:cs typeface="Times New Roman" panose="02020603050405020304" pitchFamily="18" charset="0"/>
              </a:rPr>
              <a:t>Number 1: </a:t>
            </a:r>
            <a:r>
              <a:rPr lang="en-US"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Freedom of religion so that means religious liberty is a principle that supports the freedom of an individual or community, in public or private</a:t>
            </a:r>
            <a:r>
              <a:rPr lang="en-US" sz="1800" b="1" dirty="0">
                <a:latin typeface="Algerian" panose="04020705040A02060702" pitchFamily="82" charset="0"/>
                <a:ea typeface="Calibri" panose="020F0502020204030204" pitchFamily="34" charset="0"/>
                <a:cs typeface="Times New Roman" panose="02020603050405020304" pitchFamily="18" charset="0"/>
              </a:rPr>
              <a:t>. </a:t>
            </a:r>
            <a:br>
              <a:rPr lang="en-MY" sz="1800" b="1" dirty="0">
                <a:latin typeface="Algerian" panose="04020705040A02060702" pitchFamily="82" charset="0"/>
                <a:ea typeface="Calibri" panose="020F0502020204030204" pitchFamily="34" charset="0"/>
                <a:cs typeface="Times New Roman" panose="02020603050405020304" pitchFamily="18" charset="0"/>
              </a:rPr>
            </a:br>
            <a:r>
              <a:rPr lang="en-US" sz="1800" b="1" dirty="0">
                <a:solidFill>
                  <a:srgbClr val="C00000"/>
                </a:solidFill>
                <a:latin typeface="Algerian" panose="04020705040A02060702" pitchFamily="82" charset="0"/>
                <a:ea typeface="Calibri" panose="020F0502020204030204" pitchFamily="34" charset="0"/>
                <a:cs typeface="Times New Roman" panose="02020603050405020304" pitchFamily="18" charset="0"/>
              </a:rPr>
              <a:t>Number 2</a:t>
            </a:r>
            <a:r>
              <a:rPr lang="en-US" sz="1800" b="1" dirty="0">
                <a:solidFill>
                  <a:srgbClr val="FF0000"/>
                </a:solidFill>
                <a:latin typeface="Algerian" panose="04020705040A02060702" pitchFamily="82" charset="0"/>
                <a:ea typeface="Calibri" panose="020F0502020204030204" pitchFamily="34" charset="0"/>
                <a:cs typeface="Times New Roman" panose="02020603050405020304" pitchFamily="18" charset="0"/>
              </a:rPr>
              <a:t>: </a:t>
            </a:r>
            <a:r>
              <a:rPr lang="en-US"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Religion doesn’t enter politics.</a:t>
            </a:r>
            <a:br>
              <a:rPr lang="en-MY"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br>
            <a:r>
              <a:rPr lang="en-US" sz="1800" b="1" dirty="0">
                <a:solidFill>
                  <a:srgbClr val="C00000"/>
                </a:solidFill>
                <a:latin typeface="Algerian" panose="04020705040A02060702" pitchFamily="82" charset="0"/>
                <a:ea typeface="Calibri" panose="020F0502020204030204" pitchFamily="34" charset="0"/>
                <a:cs typeface="Times New Roman" panose="02020603050405020304" pitchFamily="18" charset="0"/>
              </a:rPr>
              <a:t>Number 3: </a:t>
            </a:r>
            <a:r>
              <a:rPr lang="en-US"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The influence of religion is reduced in social life. Religious influence also leads to be reduction in the incidence of domestic abuse, crime and addiction.</a:t>
            </a:r>
            <a:br>
              <a:rPr lang="en-MY"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br>
            <a:r>
              <a:rPr lang="en-US" sz="1800" b="1" dirty="0">
                <a:solidFill>
                  <a:srgbClr val="C00000"/>
                </a:solidFill>
                <a:latin typeface="Algerian" panose="04020705040A02060702" pitchFamily="82" charset="0"/>
                <a:ea typeface="Calibri" panose="020F0502020204030204" pitchFamily="34" charset="0"/>
                <a:cs typeface="Times New Roman" panose="02020603050405020304" pitchFamily="18" charset="0"/>
              </a:rPr>
              <a:t>Number 4: </a:t>
            </a:r>
            <a:r>
              <a:rPr lang="en-US"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Religion is no longer important.</a:t>
            </a:r>
            <a:br>
              <a:rPr lang="en-MY"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br>
            <a:r>
              <a:rPr lang="en-US" sz="1800" b="1" dirty="0">
                <a:solidFill>
                  <a:srgbClr val="C00000"/>
                </a:solidFill>
                <a:latin typeface="Algerian" panose="04020705040A02060702" pitchFamily="82" charset="0"/>
                <a:ea typeface="Calibri" panose="020F0502020204030204" pitchFamily="34" charset="0"/>
                <a:cs typeface="Times New Roman" panose="02020603050405020304" pitchFamily="18" charset="0"/>
              </a:rPr>
              <a:t>Number 5: </a:t>
            </a:r>
            <a:r>
              <a:rPr lang="en-US"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Science and rationale are more important than superstition and religion.</a:t>
            </a:r>
            <a:br>
              <a:rPr lang="en-MY" sz="18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br>
            <a:endParaRPr lang="en-MY" sz="1800" b="1" dirty="0">
              <a:solidFill>
                <a:srgbClr val="002060"/>
              </a:solidFill>
              <a:latin typeface="Algerian" panose="04020705040A02060702" pitchFamily="82" charset="0"/>
            </a:endParaRPr>
          </a:p>
        </p:txBody>
      </p:sp>
      <p:sp>
        <p:nvSpPr>
          <p:cNvPr id="4" name="Content Placeholder 3">
            <a:extLst>
              <a:ext uri="{FF2B5EF4-FFF2-40B4-BE49-F238E27FC236}">
                <a16:creationId xmlns:a16="http://schemas.microsoft.com/office/drawing/2014/main" id="{BAB775FD-756F-4CF6-98B9-670BA135BCC3}"/>
              </a:ext>
            </a:extLst>
          </p:cNvPr>
          <p:cNvSpPr>
            <a:spLocks noGrp="1"/>
          </p:cNvSpPr>
          <p:nvPr>
            <p:ph sz="half" idx="2"/>
          </p:nvPr>
        </p:nvSpPr>
        <p:spPr>
          <a:xfrm>
            <a:off x="6107185" y="3464653"/>
            <a:ext cx="6084815" cy="3393345"/>
          </a:xfrm>
          <a:solidFill>
            <a:schemeClr val="bg1">
              <a:lumMod val="85000"/>
            </a:schemeClr>
          </a:solidFill>
        </p:spPr>
        <p:txBody>
          <a:bodyPr/>
          <a:lstStyle/>
          <a:p>
            <a:pPr marL="0" indent="0">
              <a:buNone/>
            </a:pPr>
            <a:r>
              <a:rPr lang="en-US" b="1" dirty="0">
                <a:solidFill>
                  <a:srgbClr val="C00000"/>
                </a:solidFill>
                <a:latin typeface="Algerian" panose="04020705040A02060702" pitchFamily="82" charset="0"/>
              </a:rPr>
              <a:t>                General</a:t>
            </a:r>
          </a:p>
          <a:p>
            <a:r>
              <a:rPr lang="en-US" b="1" dirty="0">
                <a:solidFill>
                  <a:srgbClr val="002060"/>
                </a:solidFill>
                <a:latin typeface="Algerian" panose="04020705040A02060702" pitchFamily="82" charset="0"/>
              </a:rPr>
              <a:t>Life will only be good if you practice ethics.</a:t>
            </a:r>
          </a:p>
          <a:p>
            <a:r>
              <a:rPr lang="en-US" b="1" dirty="0">
                <a:solidFill>
                  <a:srgbClr val="002060"/>
                </a:solidFill>
                <a:latin typeface="Algerian" panose="04020705040A02060702" pitchFamily="82" charset="0"/>
              </a:rPr>
              <a:t>Can understand nature by thinking only.</a:t>
            </a:r>
          </a:p>
          <a:p>
            <a:r>
              <a:rPr lang="en-US" b="1" dirty="0">
                <a:solidFill>
                  <a:srgbClr val="002060"/>
                </a:solidFill>
                <a:latin typeface="Algerian" panose="04020705040A02060702" pitchFamily="82" charset="0"/>
              </a:rPr>
              <a:t>Freedom of thought</a:t>
            </a:r>
          </a:p>
          <a:p>
            <a:endParaRPr lang="en-MY" dirty="0"/>
          </a:p>
        </p:txBody>
      </p:sp>
      <p:pic>
        <p:nvPicPr>
          <p:cNvPr id="9" name="Content Placeholder 8">
            <a:extLst>
              <a:ext uri="{FF2B5EF4-FFF2-40B4-BE49-F238E27FC236}">
                <a16:creationId xmlns:a16="http://schemas.microsoft.com/office/drawing/2014/main" id="{F0FF01FD-ECA0-442F-B4F6-91D1076B49E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372374"/>
            <a:ext cx="6096000" cy="3485626"/>
          </a:xfrm>
        </p:spPr>
      </p:pic>
      <p:sp>
        <p:nvSpPr>
          <p:cNvPr id="5" name="Rectangle 4"/>
          <p:cNvSpPr/>
          <p:nvPr/>
        </p:nvSpPr>
        <p:spPr>
          <a:xfrm>
            <a:off x="0" y="0"/>
            <a:ext cx="7550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67111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TextBox 6"/>
          <p:cNvSpPr txBox="1"/>
          <p:nvPr/>
        </p:nvSpPr>
        <p:spPr>
          <a:xfrm>
            <a:off x="3691157" y="100668"/>
            <a:ext cx="6048462" cy="523220"/>
          </a:xfrm>
          <a:prstGeom prst="rect">
            <a:avLst/>
          </a:prstGeom>
          <a:noFill/>
        </p:spPr>
        <p:txBody>
          <a:bodyPr wrap="square" rtlCol="0">
            <a:spAutoFit/>
          </a:bodyPr>
          <a:lstStyle/>
          <a:p>
            <a:r>
              <a:rPr lang="en-US" sz="2800" b="1" dirty="0">
                <a:latin typeface="Algerian" pitchFamily="82" charset="0"/>
              </a:rPr>
              <a:t>EFFECTS OF </a:t>
            </a:r>
            <a:r>
              <a:rPr lang="en-MY" sz="2800" b="1" dirty="0">
                <a:latin typeface="Algerian" pitchFamily="82" charset="0"/>
              </a:rPr>
              <a:t>Renaissance</a:t>
            </a:r>
            <a:endParaRPr lang="en-US" sz="2800" b="1" dirty="0">
              <a:latin typeface="Algerian" pitchFamily="82" charset="0"/>
            </a:endParaRPr>
          </a:p>
        </p:txBody>
      </p:sp>
      <p:sp>
        <p:nvSpPr>
          <p:cNvPr id="8" name="Curved Up Ribbon 7"/>
          <p:cNvSpPr/>
          <p:nvPr/>
        </p:nvSpPr>
        <p:spPr>
          <a:xfrm>
            <a:off x="31899" y="765543"/>
            <a:ext cx="1009020" cy="425303"/>
          </a:xfrm>
          <a:prstGeom prst="ellipse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Up Ribbon 9"/>
          <p:cNvSpPr/>
          <p:nvPr/>
        </p:nvSpPr>
        <p:spPr>
          <a:xfrm>
            <a:off x="6329917" y="3448492"/>
            <a:ext cx="1009020" cy="425303"/>
          </a:xfrm>
          <a:prstGeom prst="ellipse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09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838319-9C39-4C10-96B5-2883DEB87C95}"/>
              </a:ext>
            </a:extLst>
          </p:cNvPr>
          <p:cNvSpPr>
            <a:spLocks noGrp="1"/>
          </p:cNvSpPr>
          <p:nvPr>
            <p:ph idx="1"/>
          </p:nvPr>
        </p:nvSpPr>
        <p:spPr>
          <a:xfrm>
            <a:off x="-1" y="2428874"/>
            <a:ext cx="12325351" cy="4429123"/>
          </a:xfrm>
        </p:spPr>
        <p:txBody>
          <a:bodyPr>
            <a:normAutofit lnSpcReduction="10000"/>
          </a:bodyPr>
          <a:lstStyle/>
          <a:p>
            <a:pPr marL="0" indent="0">
              <a:buNone/>
            </a:pPr>
            <a:endParaRPr lang="en-US" dirty="0"/>
          </a:p>
          <a:p>
            <a:r>
              <a:rPr lang="en-US" b="1" dirty="0">
                <a:solidFill>
                  <a:schemeClr val="accent1">
                    <a:lumMod val="50000"/>
                  </a:schemeClr>
                </a:solidFill>
                <a:latin typeface="Arial Narrow" panose="020B0606020202030204" pitchFamily="34" charset="0"/>
              </a:rPr>
              <a:t>Politics was originally controlled by religion. Various political direction have been directly influenced or inspired by religions. </a:t>
            </a:r>
          </a:p>
          <a:p>
            <a:r>
              <a:rPr lang="en-US" b="1" dirty="0">
                <a:solidFill>
                  <a:schemeClr val="accent1">
                    <a:lumMod val="50000"/>
                  </a:schemeClr>
                </a:solidFill>
                <a:latin typeface="Arial Narrow" panose="020B0606020202030204" pitchFamily="34" charset="0"/>
              </a:rPr>
              <a:t>There are 4 phases in change</a:t>
            </a:r>
          </a:p>
          <a:p>
            <a:r>
              <a:rPr lang="en-US" b="1" dirty="0">
                <a:solidFill>
                  <a:schemeClr val="accent2">
                    <a:lumMod val="50000"/>
                  </a:schemeClr>
                </a:solidFill>
                <a:latin typeface="Arial Narrow" panose="020B0606020202030204" pitchFamily="34" charset="0"/>
              </a:rPr>
              <a:t>Number 1: </a:t>
            </a:r>
            <a:r>
              <a:rPr lang="en-US" b="1" dirty="0">
                <a:solidFill>
                  <a:schemeClr val="accent1">
                    <a:lumMod val="50000"/>
                  </a:schemeClr>
                </a:solidFill>
                <a:latin typeface="Arial Narrow" panose="020B0606020202030204" pitchFamily="34" charset="0"/>
              </a:rPr>
              <a:t>Separate religion.</a:t>
            </a:r>
          </a:p>
          <a:p>
            <a:r>
              <a:rPr lang="en-US" b="1" dirty="0">
                <a:solidFill>
                  <a:schemeClr val="accent2">
                    <a:lumMod val="50000"/>
                  </a:schemeClr>
                </a:solidFill>
                <a:latin typeface="Arial Narrow" panose="020B0606020202030204" pitchFamily="34" charset="0"/>
              </a:rPr>
              <a:t>Number 2:</a:t>
            </a:r>
            <a:r>
              <a:rPr lang="en-US" b="1" dirty="0">
                <a:solidFill>
                  <a:schemeClr val="accent1">
                    <a:lumMod val="50000"/>
                  </a:schemeClr>
                </a:solidFill>
                <a:latin typeface="Arial Narrow" panose="020B0606020202030204" pitchFamily="34" charset="0"/>
              </a:rPr>
              <a:t> politics mixed with religious matters.</a:t>
            </a:r>
          </a:p>
          <a:p>
            <a:r>
              <a:rPr lang="en-US" b="1" dirty="0">
                <a:solidFill>
                  <a:schemeClr val="accent2">
                    <a:lumMod val="50000"/>
                  </a:schemeClr>
                </a:solidFill>
                <a:latin typeface="Arial Narrow" panose="020B0606020202030204" pitchFamily="34" charset="0"/>
              </a:rPr>
              <a:t>NUMBER 3</a:t>
            </a:r>
            <a:r>
              <a:rPr lang="en-US" b="1" dirty="0">
                <a:solidFill>
                  <a:schemeClr val="accent1">
                    <a:lumMod val="50000"/>
                  </a:schemeClr>
                </a:solidFill>
                <a:latin typeface="Arial Narrow" panose="020B0606020202030204" pitchFamily="34" charset="0"/>
              </a:rPr>
              <a:t>.Both religion and politics have one common goal </a:t>
            </a:r>
          </a:p>
          <a:p>
            <a:r>
              <a:rPr lang="en-US" b="1" dirty="0">
                <a:solidFill>
                  <a:schemeClr val="accent2">
                    <a:lumMod val="50000"/>
                  </a:schemeClr>
                </a:solidFill>
                <a:latin typeface="Arial Narrow" panose="020B0606020202030204" pitchFamily="34" charset="0"/>
              </a:rPr>
              <a:t>Number 5: </a:t>
            </a:r>
            <a:r>
              <a:rPr lang="en-US" b="1" dirty="0">
                <a:solidFill>
                  <a:schemeClr val="accent1">
                    <a:lumMod val="50000"/>
                  </a:schemeClr>
                </a:solidFill>
                <a:latin typeface="Arial Narrow" panose="020B0606020202030204" pitchFamily="34" charset="0"/>
              </a:rPr>
              <a:t>Political power is broader</a:t>
            </a:r>
          </a:p>
          <a:p>
            <a:r>
              <a:rPr lang="en-US" b="1" dirty="0">
                <a:solidFill>
                  <a:schemeClr val="accent2">
                    <a:lumMod val="50000"/>
                  </a:schemeClr>
                </a:solidFill>
                <a:latin typeface="Arial Narrow" panose="020B0606020202030204" pitchFamily="34" charset="0"/>
              </a:rPr>
              <a:t>Number 6:</a:t>
            </a:r>
            <a:r>
              <a:rPr lang="en-US" b="1" dirty="0">
                <a:solidFill>
                  <a:schemeClr val="accent1">
                    <a:lumMod val="50000"/>
                  </a:schemeClr>
                </a:solidFill>
                <a:latin typeface="Arial Narrow" panose="020B0606020202030204" pitchFamily="34" charset="0"/>
              </a:rPr>
              <a:t> Politics dominates religion</a:t>
            </a:r>
          </a:p>
          <a:p>
            <a:endParaRPr lang="en-US" dirty="0"/>
          </a:p>
          <a:p>
            <a:endParaRPr lang="en-MY" dirty="0"/>
          </a:p>
        </p:txBody>
      </p:sp>
      <p:sp>
        <p:nvSpPr>
          <p:cNvPr id="6" name="Thought Bubble: Cloud 5">
            <a:extLst>
              <a:ext uri="{FF2B5EF4-FFF2-40B4-BE49-F238E27FC236}">
                <a16:creationId xmlns:a16="http://schemas.microsoft.com/office/drawing/2014/main" id="{8EC015ED-AA0C-4D25-A6BA-4547144194DC}"/>
              </a:ext>
            </a:extLst>
          </p:cNvPr>
          <p:cNvSpPr/>
          <p:nvPr/>
        </p:nvSpPr>
        <p:spPr>
          <a:xfrm>
            <a:off x="2305050" y="333375"/>
            <a:ext cx="6781800" cy="2286000"/>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bg1"/>
                </a:solidFill>
                <a:latin typeface="Arial Black" panose="020B0A04020102020204" pitchFamily="34" charset="0"/>
              </a:rPr>
              <a:t>POLITICS</a:t>
            </a:r>
            <a:endParaRPr lang="en-MY" sz="4400" b="1" i="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9415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6B76-5666-49DB-AE0B-A463C83B60C4}"/>
              </a:ext>
            </a:extLst>
          </p:cNvPr>
          <p:cNvSpPr>
            <a:spLocks noGrp="1"/>
          </p:cNvSpPr>
          <p:nvPr>
            <p:ph type="title"/>
          </p:nvPr>
        </p:nvSpPr>
        <p:spPr>
          <a:xfrm>
            <a:off x="0" y="0"/>
            <a:ext cx="4591050" cy="1600200"/>
          </a:xfrm>
          <a:solidFill>
            <a:schemeClr val="accent2">
              <a:lumMod val="40000"/>
              <a:lumOff val="60000"/>
            </a:schemeClr>
          </a:solidFill>
        </p:spPr>
        <p:txBody>
          <a:bodyPr/>
          <a:lstStyle/>
          <a:p>
            <a:r>
              <a:rPr lang="en-MY" b="1" i="1" dirty="0">
                <a:latin typeface="+mn-lt"/>
              </a:rPr>
              <a:t>The scientific Revolution (1550-1700)</a:t>
            </a:r>
            <a:br>
              <a:rPr lang="en-MY" dirty="0"/>
            </a:br>
            <a:endParaRPr lang="en-MY" dirty="0"/>
          </a:p>
        </p:txBody>
      </p:sp>
      <p:pic>
        <p:nvPicPr>
          <p:cNvPr id="6" name="Picture Placeholder 5">
            <a:extLst>
              <a:ext uri="{FF2B5EF4-FFF2-40B4-BE49-F238E27FC236}">
                <a16:creationId xmlns:a16="http://schemas.microsoft.com/office/drawing/2014/main" id="{2602CE6F-93AA-43B2-84AC-818252DC5A3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993" b="7993"/>
          <a:stretch>
            <a:fillRect/>
          </a:stretch>
        </p:blipFill>
        <p:spPr>
          <a:xfrm>
            <a:off x="4591050" y="1"/>
            <a:ext cx="7600950" cy="6858000"/>
          </a:xfrm>
        </p:spPr>
      </p:pic>
      <p:sp>
        <p:nvSpPr>
          <p:cNvPr id="4" name="Text Placeholder 3">
            <a:extLst>
              <a:ext uri="{FF2B5EF4-FFF2-40B4-BE49-F238E27FC236}">
                <a16:creationId xmlns:a16="http://schemas.microsoft.com/office/drawing/2014/main" id="{5BF75887-56E5-402B-92EC-A2306F81D7CE}"/>
              </a:ext>
            </a:extLst>
          </p:cNvPr>
          <p:cNvSpPr>
            <a:spLocks noGrp="1"/>
          </p:cNvSpPr>
          <p:nvPr>
            <p:ph type="body" sz="half" idx="2"/>
          </p:nvPr>
        </p:nvSpPr>
        <p:spPr>
          <a:xfrm>
            <a:off x="0" y="1476374"/>
            <a:ext cx="4591050" cy="5381625"/>
          </a:xfrm>
          <a:solidFill>
            <a:schemeClr val="accent2">
              <a:lumMod val="40000"/>
              <a:lumOff val="60000"/>
            </a:schemeClr>
          </a:solidFill>
        </p:spPr>
        <p:txBody>
          <a:bodyPr>
            <a:normAutofit fontScale="92500" lnSpcReduction="10000"/>
          </a:bodyPr>
          <a:lstStyle/>
          <a:p>
            <a:pPr marL="285750" indent="-285750">
              <a:buFont typeface="Arial" panose="020B0604020202020204" pitchFamily="34" charset="0"/>
              <a:buChar char="•"/>
            </a:pPr>
            <a:r>
              <a:rPr lang="en-US" sz="1700" dirty="0">
                <a:latin typeface="Bahnschrift" panose="020B0502040204020203" pitchFamily="34" charset="0"/>
              </a:rPr>
              <a:t>The Renaissance leading to the Enlightenment</a:t>
            </a:r>
          </a:p>
          <a:p>
            <a:pPr marL="285750" indent="-285750">
              <a:buFont typeface="Arial" panose="020B0604020202020204" pitchFamily="34" charset="0"/>
              <a:buChar char="•"/>
            </a:pPr>
            <a:r>
              <a:rPr lang="en-US" sz="1700" dirty="0">
                <a:latin typeface="Bahnschrift" panose="020B0502040204020203" pitchFamily="34" charset="0"/>
              </a:rPr>
              <a:t>Scientists started questioning and changing the thinking and beliefs of the church</a:t>
            </a:r>
          </a:p>
          <a:p>
            <a:pPr algn="ctr"/>
            <a:r>
              <a:rPr lang="en-US" sz="1700" dirty="0">
                <a:latin typeface="Bahnschrift" panose="020B0502040204020203" pitchFamily="34" charset="0"/>
              </a:rPr>
              <a:t>        - What role did Christianity play in the birth of modern science</a:t>
            </a:r>
          </a:p>
          <a:p>
            <a:pPr algn="ctr"/>
            <a:r>
              <a:rPr lang="en-US" sz="1700" dirty="0">
                <a:latin typeface="Bahnschrift" panose="020B0502040204020203" pitchFamily="34" charset="0"/>
              </a:rPr>
              <a:t> - Did faith give rise to science?</a:t>
            </a:r>
          </a:p>
          <a:p>
            <a:pPr algn="ctr"/>
            <a:r>
              <a:rPr lang="en-US" sz="1700" dirty="0">
                <a:latin typeface="Bahnschrift" panose="020B0502040204020203" pitchFamily="34" charset="0"/>
              </a:rPr>
              <a:t>         -Does religion have to do anything with the Scientific Revolution?</a:t>
            </a:r>
          </a:p>
          <a:p>
            <a:pPr marL="285750" indent="-285750">
              <a:buFont typeface="Arial" panose="020B0604020202020204" pitchFamily="34" charset="0"/>
              <a:buChar char="•"/>
            </a:pPr>
            <a:r>
              <a:rPr lang="en-US" sz="1700" dirty="0">
                <a:latin typeface="Bahnschrift" panose="020B0502040204020203" pitchFamily="34" charset="0"/>
              </a:rPr>
              <a:t>The rise of scientific communities such as the Royal Society of London, the Academy of Royal Sciences</a:t>
            </a:r>
          </a:p>
          <a:p>
            <a:pPr marL="285750" indent="-285750">
              <a:buFont typeface="Arial" panose="020B0604020202020204" pitchFamily="34" charset="0"/>
              <a:buChar char="•"/>
            </a:pPr>
            <a:r>
              <a:rPr lang="en-US" sz="1700" dirty="0">
                <a:latin typeface="Bahnschrift" panose="020B0502040204020203" pitchFamily="34" charset="0"/>
              </a:rPr>
              <a:t>Geocentric Theory challenged by Heliocentric Theory - Copernicus, Galileo, Keppler, Newton</a:t>
            </a:r>
          </a:p>
          <a:p>
            <a:pPr marL="285750" indent="-285750">
              <a:buFont typeface="Arial" panose="020B0604020202020204" pitchFamily="34" charset="0"/>
              <a:buChar char="•"/>
            </a:pPr>
            <a:r>
              <a:rPr lang="en-US" sz="1700" dirty="0">
                <a:latin typeface="Bahnschrift" panose="020B0502040204020203" pitchFamily="34" charset="0"/>
              </a:rPr>
              <a:t>Scientific methods emerged in either experimental or theoretical form.</a:t>
            </a:r>
          </a:p>
          <a:p>
            <a:pPr marL="285750" indent="-285750">
              <a:buFont typeface="Arial" panose="020B0604020202020204" pitchFamily="34" charset="0"/>
              <a:buChar char="•"/>
            </a:pPr>
            <a:r>
              <a:rPr lang="en-US" sz="1700" dirty="0">
                <a:latin typeface="Bahnschrift" panose="020B0502040204020203" pitchFamily="34" charset="0"/>
              </a:rPr>
              <a:t>European hegemony became technologically possible to the rest of the world.</a:t>
            </a:r>
          </a:p>
          <a:p>
            <a:pPr marL="285750" indent="-285750">
              <a:buFont typeface="Arial" panose="020B0604020202020204" pitchFamily="34" charset="0"/>
              <a:buChar char="•"/>
            </a:pPr>
            <a:r>
              <a:rPr lang="en-US" sz="1700" dirty="0">
                <a:latin typeface="Bahnschrift" panose="020B0502040204020203" pitchFamily="34" charset="0"/>
              </a:rPr>
              <a:t>The shifting from a religion-based paradigm to a secular paradigm</a:t>
            </a:r>
          </a:p>
          <a:p>
            <a:endParaRPr lang="en-MY" dirty="0"/>
          </a:p>
        </p:txBody>
      </p:sp>
    </p:spTree>
    <p:extLst>
      <p:ext uri="{BB962C8B-B14F-4D97-AF65-F5344CB8AC3E}">
        <p14:creationId xmlns:p14="http://schemas.microsoft.com/office/powerpoint/2010/main" val="73520199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D21298-482F-4920-ACEF-5DEE6A904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975"/>
            <a:ext cx="12192000" cy="7038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1569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4638-17A6-4497-B51D-17575F2BEA7B}"/>
              </a:ext>
            </a:extLst>
          </p:cNvPr>
          <p:cNvSpPr>
            <a:spLocks noGrp="1"/>
          </p:cNvSpPr>
          <p:nvPr>
            <p:ph type="ctrTitle"/>
          </p:nvPr>
        </p:nvSpPr>
        <p:spPr>
          <a:xfrm>
            <a:off x="1524000" y="1122363"/>
            <a:ext cx="2701771" cy="2387600"/>
          </a:xfrm>
        </p:spPr>
        <p:txBody>
          <a:bodyPr/>
          <a:lstStyle/>
          <a:p>
            <a:endParaRPr lang="en-MY" dirty="0"/>
          </a:p>
        </p:txBody>
      </p:sp>
      <p:sp>
        <p:nvSpPr>
          <p:cNvPr id="3" name="Subtitle 2">
            <a:extLst>
              <a:ext uri="{FF2B5EF4-FFF2-40B4-BE49-F238E27FC236}">
                <a16:creationId xmlns:a16="http://schemas.microsoft.com/office/drawing/2014/main" id="{1B5379BD-8943-4609-B5FA-96C0C65CB318}"/>
              </a:ext>
            </a:extLst>
          </p:cNvPr>
          <p:cNvSpPr>
            <a:spLocks noGrp="1"/>
          </p:cNvSpPr>
          <p:nvPr>
            <p:ph type="subTitle" idx="1"/>
          </p:nvPr>
        </p:nvSpPr>
        <p:spPr>
          <a:xfrm>
            <a:off x="8788893" y="0"/>
            <a:ext cx="3403107" cy="6858000"/>
          </a:xfrm>
          <a:solidFill>
            <a:schemeClr val="accent2">
              <a:lumMod val="40000"/>
              <a:lumOff val="60000"/>
            </a:schemeClr>
          </a:solidFill>
        </p:spPr>
        <p:txBody>
          <a:bodyPr>
            <a:normAutofit fontScale="70000" lnSpcReduction="20000"/>
          </a:bodyPr>
          <a:lstStyle/>
          <a:p>
            <a:pPr algn="just"/>
            <a:endParaRPr lang="en-US" b="1" i="1" dirty="0">
              <a:solidFill>
                <a:schemeClr val="accent4">
                  <a:lumMod val="50000"/>
                </a:schemeClr>
              </a:solidFill>
              <a:latin typeface="Cambria Math" panose="02040503050406030204" pitchFamily="18" charset="0"/>
              <a:ea typeface="Cambria Math" panose="02040503050406030204" pitchFamily="18" charset="0"/>
            </a:endParaRPr>
          </a:p>
          <a:p>
            <a:pPr algn="just"/>
            <a:r>
              <a:rPr lang="en-US" b="1" i="1" dirty="0">
                <a:solidFill>
                  <a:schemeClr val="accent4">
                    <a:lumMod val="50000"/>
                  </a:schemeClr>
                </a:solidFill>
                <a:latin typeface="Cambria Math" panose="02040503050406030204" pitchFamily="18" charset="0"/>
                <a:ea typeface="Cambria Math" panose="02040503050406030204" pitchFamily="18" charset="0"/>
              </a:rPr>
              <a:t>The Renaissance is a period in European history that covers the period between the 14th and 17th centuries. It is an extension of the Middle Ages and is connected by the Enlightenment to modern history. The first effects of the Renaissance were discovered in Italy and its arrival was to accommodate most European countries. It is considered by some scholars to be the beginning of the modern age.</a:t>
            </a:r>
          </a:p>
          <a:p>
            <a:pPr algn="just"/>
            <a:endParaRPr lang="en-US" b="1" i="1" dirty="0">
              <a:solidFill>
                <a:schemeClr val="accent4">
                  <a:lumMod val="50000"/>
                </a:schemeClr>
              </a:solidFill>
              <a:latin typeface="Cambria Math" panose="02040503050406030204" pitchFamily="18" charset="0"/>
              <a:ea typeface="Cambria Math" panose="02040503050406030204" pitchFamily="18" charset="0"/>
            </a:endParaRPr>
          </a:p>
          <a:p>
            <a:pPr algn="just"/>
            <a:r>
              <a:rPr lang="en-US" b="1" i="1" dirty="0">
                <a:solidFill>
                  <a:schemeClr val="accent4">
                    <a:lumMod val="50000"/>
                  </a:schemeClr>
                </a:solidFill>
                <a:latin typeface="Cambria Math" panose="02040503050406030204" pitchFamily="18" charset="0"/>
                <a:ea typeface="Cambria Math" panose="02040503050406030204" pitchFamily="18" charset="0"/>
              </a:rPr>
              <a:t>Start with the effects after the Crusades, understand the knowledge, the government body in the East.</a:t>
            </a:r>
          </a:p>
          <a:p>
            <a:endParaRPr lang="en-US" b="1" i="1" dirty="0">
              <a:solidFill>
                <a:schemeClr val="accent4">
                  <a:lumMod val="50000"/>
                </a:schemeClr>
              </a:solidFill>
              <a:latin typeface="Cambria Math" panose="02040503050406030204" pitchFamily="18" charset="0"/>
              <a:ea typeface="Cambria Math" panose="02040503050406030204" pitchFamily="18" charset="0"/>
            </a:endParaRPr>
          </a:p>
          <a:p>
            <a:pPr algn="just"/>
            <a:r>
              <a:rPr lang="en-US" b="1" i="1" dirty="0">
                <a:solidFill>
                  <a:schemeClr val="accent4">
                    <a:lumMod val="50000"/>
                  </a:schemeClr>
                </a:solidFill>
                <a:latin typeface="Cambria Math" panose="02040503050406030204" pitchFamily="18" charset="0"/>
                <a:ea typeface="Cambria Math" panose="02040503050406030204" pitchFamily="18" charset="0"/>
              </a:rPr>
              <a:t>Translation movement</a:t>
            </a:r>
          </a:p>
          <a:p>
            <a:endParaRPr lang="en-US" b="1" i="1" dirty="0">
              <a:solidFill>
                <a:schemeClr val="accent4">
                  <a:lumMod val="50000"/>
                </a:schemeClr>
              </a:solidFill>
              <a:latin typeface="Cambria Math" panose="02040503050406030204" pitchFamily="18" charset="0"/>
              <a:ea typeface="Cambria Math" panose="02040503050406030204" pitchFamily="18" charset="0"/>
            </a:endParaRPr>
          </a:p>
          <a:p>
            <a:pPr algn="just"/>
            <a:r>
              <a:rPr lang="en-US" b="1" i="1" dirty="0">
                <a:solidFill>
                  <a:schemeClr val="accent4">
                    <a:lumMod val="50000"/>
                  </a:schemeClr>
                </a:solidFill>
                <a:latin typeface="Cambria Math" panose="02040503050406030204" pitchFamily="18" charset="0"/>
                <a:ea typeface="Cambria Math" panose="02040503050406030204" pitchFamily="18" charset="0"/>
              </a:rPr>
              <a:t>The fall of Constantinople (1453), began to learn Greek &amp; translate material into Latin. Started moving to Italy (Florence).</a:t>
            </a:r>
          </a:p>
          <a:p>
            <a:endParaRPr lang="en-US" b="1" i="1" dirty="0">
              <a:solidFill>
                <a:schemeClr val="accent4">
                  <a:lumMod val="50000"/>
                </a:schemeClr>
              </a:solidFill>
              <a:latin typeface="Cambria Math" panose="02040503050406030204" pitchFamily="18" charset="0"/>
              <a:ea typeface="Cambria Math" panose="02040503050406030204" pitchFamily="18" charset="0"/>
            </a:endParaRPr>
          </a:p>
          <a:p>
            <a:pPr algn="just"/>
            <a:r>
              <a:rPr lang="en-US" b="1" i="1" dirty="0">
                <a:solidFill>
                  <a:schemeClr val="accent4">
                    <a:lumMod val="50000"/>
                  </a:schemeClr>
                </a:solidFill>
                <a:latin typeface="Cambria Math" panose="02040503050406030204" pitchFamily="18" charset="0"/>
                <a:ea typeface="Cambria Math" panose="02040503050406030204" pitchFamily="18" charset="0"/>
              </a:rPr>
              <a:t>1492-Jews and Muslims were expelled and deprived of technology, knowledge etc.</a:t>
            </a:r>
          </a:p>
          <a:p>
            <a:endParaRPr lang="en-MY" dirty="0"/>
          </a:p>
        </p:txBody>
      </p:sp>
      <p:pic>
        <p:nvPicPr>
          <p:cNvPr id="7" name="Picture 6">
            <a:extLst>
              <a:ext uri="{FF2B5EF4-FFF2-40B4-BE49-F238E27FC236}">
                <a16:creationId xmlns:a16="http://schemas.microsoft.com/office/drawing/2014/main" id="{ADD67336-C3F1-4280-BAB5-85FE4B399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51037" cy="6858000"/>
          </a:xfrm>
          <a:prstGeom prst="rect">
            <a:avLst/>
          </a:prstGeom>
          <a:ln>
            <a:noFill/>
          </a:ln>
          <a:effectLst>
            <a:softEdge rad="112500"/>
          </a:effectLst>
        </p:spPr>
      </p:pic>
      <p:sp>
        <p:nvSpPr>
          <p:cNvPr id="11" name="Rectangle 10">
            <a:extLst>
              <a:ext uri="{FF2B5EF4-FFF2-40B4-BE49-F238E27FC236}">
                <a16:creationId xmlns:a16="http://schemas.microsoft.com/office/drawing/2014/main" id="{AB1C5127-6A2F-444F-9882-15900D6003D8}"/>
              </a:ext>
            </a:extLst>
          </p:cNvPr>
          <p:cNvSpPr/>
          <p:nvPr/>
        </p:nvSpPr>
        <p:spPr>
          <a:xfrm>
            <a:off x="1182211" y="210514"/>
            <a:ext cx="6087120" cy="7013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4">
                    <a:lumMod val="50000"/>
                  </a:schemeClr>
                </a:solidFill>
                <a:latin typeface="Castellar" panose="020A0402060406010301" pitchFamily="18" charset="0"/>
              </a:rPr>
              <a:t>THE RENAISSANCE</a:t>
            </a:r>
            <a:endParaRPr lang="en-MY" b="1" i="1" dirty="0">
              <a:solidFill>
                <a:schemeClr val="accent4">
                  <a:lumMod val="50000"/>
                </a:schemeClr>
              </a:solidFill>
              <a:latin typeface="Castellar" panose="020A0402060406010301" pitchFamily="18" charset="0"/>
            </a:endParaRPr>
          </a:p>
        </p:txBody>
      </p:sp>
    </p:spTree>
    <p:extLst>
      <p:ext uri="{BB962C8B-B14F-4D97-AF65-F5344CB8AC3E}">
        <p14:creationId xmlns:p14="http://schemas.microsoft.com/office/powerpoint/2010/main" val="356283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62DA-7C7A-442F-BA67-9C6AA4B358C2}"/>
              </a:ext>
            </a:extLst>
          </p:cNvPr>
          <p:cNvSpPr>
            <a:spLocks noGrp="1"/>
          </p:cNvSpPr>
          <p:nvPr>
            <p:ph type="title"/>
          </p:nvPr>
        </p:nvSpPr>
        <p:spPr>
          <a:xfrm>
            <a:off x="838200" y="202791"/>
            <a:ext cx="10515600" cy="1325563"/>
          </a:xfrm>
        </p:spPr>
        <p:txBody>
          <a:bodyPr>
            <a:normAutofit fontScale="90000"/>
          </a:bodyPr>
          <a:lstStyle/>
          <a:p>
            <a:pPr>
              <a:lnSpc>
                <a:spcPct val="107000"/>
              </a:lnSpc>
              <a:spcAft>
                <a:spcPts val="800"/>
              </a:spcAft>
            </a:pPr>
            <a:r>
              <a:rPr lang="en-ID" dirty="0">
                <a:solidFill>
                  <a:schemeClr val="bg1"/>
                </a:solidFill>
                <a:latin typeface="Franklin Gothic Demi" panose="020B0703020102020204" pitchFamily="34" charset="0"/>
                <a:ea typeface="Calibri" panose="020F0502020204030204" pitchFamily="34" charset="0"/>
                <a:cs typeface="Calibri Light" panose="020F0302020204030204" pitchFamily="34" charset="0"/>
              </a:rPr>
              <a:t>9 Factors accelerating the Renaissance</a:t>
            </a:r>
            <a:r>
              <a:rPr lang="en-ID" dirty="0">
                <a:solidFill>
                  <a:schemeClr val="bg1"/>
                </a:solidFill>
                <a:latin typeface="Calibri Light" panose="020F0302020204030204" pitchFamily="34" charset="0"/>
                <a:ea typeface="Calibri" panose="020F0502020204030204" pitchFamily="34" charset="0"/>
                <a:cs typeface="Times New Roman" panose="02020603050405020304" pitchFamily="18" charset="0"/>
              </a:rPr>
              <a:t> :</a:t>
            </a:r>
            <a:br>
              <a:rPr lang="en-MY" sz="2800" dirty="0">
                <a:latin typeface="Calibri" panose="020F0502020204030204" pitchFamily="34" charset="0"/>
                <a:ea typeface="Calibri" panose="020F0502020204030204" pitchFamily="34" charset="0"/>
                <a:cs typeface="Times New Roman" panose="02020603050405020304" pitchFamily="18" charset="0"/>
              </a:rPr>
            </a:br>
            <a:endParaRPr lang="en-MY" dirty="0"/>
          </a:p>
        </p:txBody>
      </p:sp>
      <p:pic>
        <p:nvPicPr>
          <p:cNvPr id="6" name="Content Placeholder 5">
            <a:extLst>
              <a:ext uri="{FF2B5EF4-FFF2-40B4-BE49-F238E27FC236}">
                <a16:creationId xmlns:a16="http://schemas.microsoft.com/office/drawing/2014/main" id="{CCA6DC81-8C99-4FC6-85E8-345602A1842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269506"/>
            <a:ext cx="7226424" cy="5588493"/>
          </a:xfrm>
        </p:spPr>
      </p:pic>
      <p:sp>
        <p:nvSpPr>
          <p:cNvPr id="9" name="Callout: Left Arrow 8">
            <a:extLst>
              <a:ext uri="{FF2B5EF4-FFF2-40B4-BE49-F238E27FC236}">
                <a16:creationId xmlns:a16="http://schemas.microsoft.com/office/drawing/2014/main" id="{9792FD80-E4BD-48C6-A1AF-AE1274967A3D}"/>
              </a:ext>
            </a:extLst>
          </p:cNvPr>
          <p:cNvSpPr/>
          <p:nvPr/>
        </p:nvSpPr>
        <p:spPr>
          <a:xfrm>
            <a:off x="7324077" y="1065321"/>
            <a:ext cx="4731799" cy="2783149"/>
          </a:xfrm>
          <a:prstGeom prst="leftArrowCallout">
            <a:avLst>
              <a:gd name="adj1" fmla="val 25000"/>
              <a:gd name="adj2" fmla="val 25000"/>
              <a:gd name="adj3" fmla="val 50199"/>
              <a:gd name="adj4" fmla="val 6497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6">
                    <a:lumMod val="50000"/>
                  </a:schemeClr>
                </a:solidFill>
              </a:rPr>
              <a:t>Economic Transformation</a:t>
            </a:r>
          </a:p>
          <a:p>
            <a:pPr algn="ctr"/>
            <a:endParaRPr lang="en-US" sz="1600" b="1" dirty="0">
              <a:solidFill>
                <a:schemeClr val="accent1">
                  <a:lumMod val="50000"/>
                </a:schemeClr>
              </a:solidFill>
            </a:endParaRPr>
          </a:p>
          <a:p>
            <a:pPr marL="285750" lvl="0" indent="-285750">
              <a:lnSpc>
                <a:spcPct val="107000"/>
              </a:lnSpc>
              <a:spcAft>
                <a:spcPts val="800"/>
              </a:spcAft>
              <a:buFont typeface="Arial" panose="020B0604020202020204" pitchFamily="34" charset="0"/>
              <a:buChar char="•"/>
              <a:tabLst>
                <a:tab pos="1333500" algn="l"/>
              </a:tabLst>
            </a:pPr>
            <a:r>
              <a:rPr lang="en-US" sz="1600" b="1" dirty="0">
                <a:solidFill>
                  <a:schemeClr val="accent6">
                    <a:lumMod val="50000"/>
                  </a:schemeClr>
                </a:solidFill>
                <a:ea typeface="Calibri" panose="020F0502020204030204" pitchFamily="34" charset="0"/>
                <a:cs typeface="Arial" panose="020B0604020202020204" pitchFamily="34" charset="0"/>
              </a:rPr>
              <a:t>The feudal economy was replaced with a capitalistic one</a:t>
            </a:r>
            <a:endParaRPr lang="en-MY" sz="1600" b="1" dirty="0">
              <a:solidFill>
                <a:schemeClr val="accent6">
                  <a:lumMod val="50000"/>
                </a:schemeClr>
              </a:solidFill>
              <a:ea typeface="Calibri" panose="020F0502020204030204" pitchFamily="34" charset="0"/>
              <a:cs typeface="Arial" panose="020B0604020202020204" pitchFamily="34" charset="0"/>
            </a:endParaRPr>
          </a:p>
          <a:p>
            <a:pPr marL="285750" indent="-285750" algn="ctr">
              <a:buFont typeface="Arial" panose="020B0604020202020204" pitchFamily="34" charset="0"/>
              <a:buChar char="•"/>
            </a:pPr>
            <a:r>
              <a:rPr lang="en-US" sz="1600" b="1" dirty="0">
                <a:solidFill>
                  <a:schemeClr val="accent1">
                    <a:lumMod val="50000"/>
                  </a:schemeClr>
                </a:solidFill>
              </a:rPr>
              <a:t>Banking improvements, new trade routes and expanding manufacturing systems emerged among others</a:t>
            </a:r>
          </a:p>
          <a:p>
            <a:pPr algn="ctr"/>
            <a:endParaRPr lang="en-US" sz="1600" b="1" dirty="0">
              <a:solidFill>
                <a:schemeClr val="accent6">
                  <a:lumMod val="50000"/>
                </a:schemeClr>
              </a:solidFill>
            </a:endParaRPr>
          </a:p>
        </p:txBody>
      </p:sp>
      <p:sp>
        <p:nvSpPr>
          <p:cNvPr id="10" name="Callout: Left Arrow 9">
            <a:extLst>
              <a:ext uri="{FF2B5EF4-FFF2-40B4-BE49-F238E27FC236}">
                <a16:creationId xmlns:a16="http://schemas.microsoft.com/office/drawing/2014/main" id="{76BABF4A-F015-4C21-8564-762C38DE580C}"/>
              </a:ext>
            </a:extLst>
          </p:cNvPr>
          <p:cNvSpPr/>
          <p:nvPr/>
        </p:nvSpPr>
        <p:spPr>
          <a:xfrm>
            <a:off x="7324076" y="4230210"/>
            <a:ext cx="4731799" cy="2560067"/>
          </a:xfrm>
          <a:prstGeom prst="leftArrowCallout">
            <a:avLst>
              <a:gd name="adj1" fmla="val 25000"/>
              <a:gd name="adj2" fmla="val 25000"/>
              <a:gd name="adj3" fmla="val 53782"/>
              <a:gd name="adj4" fmla="val 64977"/>
            </a:avLst>
          </a:prstGeom>
          <a:solidFill>
            <a:srgbClr val="F399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lumMod val="75000"/>
                  </a:schemeClr>
                </a:solidFill>
              </a:rPr>
              <a:t>Intellectual Development</a:t>
            </a:r>
            <a:endParaRPr lang="en-MY" b="1" dirty="0">
              <a:solidFill>
                <a:schemeClr val="tx2">
                  <a:lumMod val="75000"/>
                </a:schemeClr>
              </a:solidFill>
            </a:endParaRPr>
          </a:p>
          <a:p>
            <a:pPr marL="285750" lvl="0" indent="-285750">
              <a:buFont typeface="Arial" panose="020B0604020202020204" pitchFamily="34" charset="0"/>
              <a:buChar char="•"/>
            </a:pPr>
            <a:r>
              <a:rPr lang="en-US" b="1" dirty="0">
                <a:solidFill>
                  <a:schemeClr val="tx2">
                    <a:lumMod val="75000"/>
                  </a:schemeClr>
                </a:solidFill>
              </a:rPr>
              <a:t>The rediscovery of ancient texts has inspired a whole array of ideas</a:t>
            </a:r>
            <a:endParaRPr lang="en-MY" b="1" dirty="0">
              <a:solidFill>
                <a:schemeClr val="tx2">
                  <a:lumMod val="75000"/>
                </a:schemeClr>
              </a:solidFill>
            </a:endParaRPr>
          </a:p>
          <a:p>
            <a:pPr marL="285750" lvl="0" indent="-285750">
              <a:buFont typeface="Arial" panose="020B0604020202020204" pitchFamily="34" charset="0"/>
              <a:buChar char="•"/>
            </a:pPr>
            <a:r>
              <a:rPr lang="en-US" b="1" dirty="0">
                <a:solidFill>
                  <a:schemeClr val="tx2">
                    <a:lumMod val="75000"/>
                  </a:schemeClr>
                </a:solidFill>
              </a:rPr>
              <a:t>Advances were made in a range of fields such as mathematics, physics, and astronomy</a:t>
            </a:r>
            <a:endParaRPr lang="en-MY" b="1" dirty="0">
              <a:solidFill>
                <a:schemeClr val="tx2">
                  <a:lumMod val="75000"/>
                </a:schemeClr>
              </a:solidFill>
            </a:endParaRPr>
          </a:p>
        </p:txBody>
      </p:sp>
    </p:spTree>
    <p:extLst>
      <p:ext uri="{BB962C8B-B14F-4D97-AF65-F5344CB8AC3E}">
        <p14:creationId xmlns:p14="http://schemas.microsoft.com/office/powerpoint/2010/main" val="8330121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0F94-DB7E-43EB-A324-1AA0C1D2E880}"/>
              </a:ext>
            </a:extLst>
          </p:cNvPr>
          <p:cNvSpPr>
            <a:spLocks noGrp="1"/>
          </p:cNvSpPr>
          <p:nvPr>
            <p:ph type="ctrTitle"/>
          </p:nvPr>
        </p:nvSpPr>
        <p:spPr/>
        <p:txBody>
          <a:bodyPr/>
          <a:lstStyle/>
          <a:p>
            <a:endParaRPr lang="en-MY"/>
          </a:p>
        </p:txBody>
      </p:sp>
      <p:sp>
        <p:nvSpPr>
          <p:cNvPr id="3" name="Subtitle 2">
            <a:extLst>
              <a:ext uri="{FF2B5EF4-FFF2-40B4-BE49-F238E27FC236}">
                <a16:creationId xmlns:a16="http://schemas.microsoft.com/office/drawing/2014/main" id="{F86ACD6A-6193-45EE-87CF-828AE4A42D30}"/>
              </a:ext>
            </a:extLst>
          </p:cNvPr>
          <p:cNvSpPr>
            <a:spLocks noGrp="1"/>
          </p:cNvSpPr>
          <p:nvPr>
            <p:ph type="subTitle" idx="1"/>
          </p:nvPr>
        </p:nvSpPr>
        <p:spPr>
          <a:xfrm>
            <a:off x="-1" y="5362113"/>
            <a:ext cx="12191999" cy="1495887"/>
          </a:xfrm>
          <a:solidFill>
            <a:schemeClr val="bg2">
              <a:lumMod val="10000"/>
            </a:schemeClr>
          </a:solidFill>
        </p:spPr>
        <p:txBody>
          <a:bodyPr/>
          <a:lstStyle/>
          <a:p>
            <a:r>
              <a:rPr lang="en-US" b="1" dirty="0">
                <a:solidFill>
                  <a:schemeClr val="accent4">
                    <a:lumMod val="40000"/>
                    <a:lumOff val="60000"/>
                  </a:schemeClr>
                </a:solidFill>
                <a:latin typeface="Baskerville Old Face" panose="02020602080505020303" pitchFamily="18" charset="0"/>
              </a:rPr>
              <a:t>Printing Press</a:t>
            </a:r>
            <a:endParaRPr lang="en-MY" b="1" dirty="0">
              <a:solidFill>
                <a:schemeClr val="accent4">
                  <a:lumMod val="40000"/>
                  <a:lumOff val="60000"/>
                </a:schemeClr>
              </a:solidFill>
              <a:latin typeface="Baskerville Old Face" panose="02020602080505020303" pitchFamily="18" charset="0"/>
            </a:endParaRPr>
          </a:p>
          <a:p>
            <a:pPr lvl="0"/>
            <a:r>
              <a:rPr lang="en-US" b="1" dirty="0">
                <a:solidFill>
                  <a:schemeClr val="accent4">
                    <a:lumMod val="40000"/>
                    <a:lumOff val="60000"/>
                  </a:schemeClr>
                </a:solidFill>
                <a:latin typeface="Baskerville Old Face" panose="02020602080505020303" pitchFamily="18" charset="0"/>
              </a:rPr>
              <a:t>Johannes </a:t>
            </a:r>
            <a:r>
              <a:rPr lang="en-US" b="1" dirty="0" err="1">
                <a:solidFill>
                  <a:schemeClr val="accent4">
                    <a:lumMod val="40000"/>
                    <a:lumOff val="60000"/>
                  </a:schemeClr>
                </a:solidFill>
                <a:latin typeface="Baskerville Old Face" panose="02020602080505020303" pitchFamily="18" charset="0"/>
              </a:rPr>
              <a:t>Gutenburg</a:t>
            </a:r>
            <a:r>
              <a:rPr lang="en-US" b="1" dirty="0">
                <a:solidFill>
                  <a:schemeClr val="accent4">
                    <a:lumMod val="40000"/>
                    <a:lumOff val="60000"/>
                  </a:schemeClr>
                </a:solidFill>
                <a:latin typeface="Baskerville Old Face" panose="02020602080505020303" pitchFamily="18" charset="0"/>
              </a:rPr>
              <a:t> introduced a mechanical movable-type printing press to Europe</a:t>
            </a:r>
            <a:endParaRPr lang="en-MY" b="1" dirty="0">
              <a:solidFill>
                <a:schemeClr val="accent4">
                  <a:lumMod val="40000"/>
                  <a:lumOff val="60000"/>
                </a:schemeClr>
              </a:solidFill>
              <a:latin typeface="Baskerville Old Face" panose="02020602080505020303" pitchFamily="18" charset="0"/>
            </a:endParaRPr>
          </a:p>
          <a:p>
            <a:pPr lvl="0"/>
            <a:r>
              <a:rPr lang="en-US" b="1" dirty="0">
                <a:solidFill>
                  <a:schemeClr val="accent4">
                    <a:lumMod val="40000"/>
                    <a:lumOff val="60000"/>
                  </a:schemeClr>
                </a:solidFill>
                <a:latin typeface="Baskerville Old Face" panose="02020602080505020303" pitchFamily="18" charset="0"/>
              </a:rPr>
              <a:t>Printing has greatly increased the rate of literacy during the Renaissance Era</a:t>
            </a:r>
            <a:endParaRPr lang="en-MY" b="1" dirty="0">
              <a:solidFill>
                <a:schemeClr val="accent4">
                  <a:lumMod val="40000"/>
                  <a:lumOff val="60000"/>
                </a:schemeClr>
              </a:solidFill>
              <a:latin typeface="Baskerville Old Face" panose="02020602080505020303" pitchFamily="18" charset="0"/>
            </a:endParaRPr>
          </a:p>
          <a:p>
            <a:endParaRPr lang="en-MY" dirty="0">
              <a:solidFill>
                <a:schemeClr val="tx1">
                  <a:lumMod val="85000"/>
                  <a:lumOff val="15000"/>
                </a:schemeClr>
              </a:solidFill>
            </a:endParaRPr>
          </a:p>
        </p:txBody>
      </p:sp>
      <p:pic>
        <p:nvPicPr>
          <p:cNvPr id="5" name="Picture 4">
            <a:extLst>
              <a:ext uri="{FF2B5EF4-FFF2-40B4-BE49-F238E27FC236}">
                <a16:creationId xmlns:a16="http://schemas.microsoft.com/office/drawing/2014/main" id="{516FD378-51D0-48CA-A32A-DF02DC454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362112"/>
          </a:xfrm>
          <a:prstGeom prst="rect">
            <a:avLst/>
          </a:prstGeom>
        </p:spPr>
      </p:pic>
    </p:spTree>
    <p:extLst>
      <p:ext uri="{BB962C8B-B14F-4D97-AF65-F5344CB8AC3E}">
        <p14:creationId xmlns:p14="http://schemas.microsoft.com/office/powerpoint/2010/main" val="49774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3DC94-BAFA-419B-A1DA-4F3A91260C1F}"/>
              </a:ext>
            </a:extLst>
          </p:cNvPr>
          <p:cNvSpPr>
            <a:spLocks noGrp="1"/>
          </p:cNvSpPr>
          <p:nvPr>
            <p:ph type="title"/>
          </p:nvPr>
        </p:nvSpPr>
        <p:spPr>
          <a:xfrm>
            <a:off x="0" y="0"/>
            <a:ext cx="12192000" cy="1997475"/>
          </a:xfrm>
        </p:spPr>
        <p:txBody>
          <a:bodyPr>
            <a:normAutofit fontScale="90000"/>
          </a:bodyPr>
          <a:lstStyle/>
          <a:p>
            <a:br>
              <a:rPr lang="en-US" sz="1800" dirty="0"/>
            </a:br>
            <a:br>
              <a:rPr lang="en-US" sz="1800" dirty="0"/>
            </a:br>
            <a:r>
              <a:rPr lang="en-US" sz="2000" b="1" dirty="0">
                <a:solidFill>
                  <a:schemeClr val="accent6">
                    <a:lumMod val="50000"/>
                  </a:schemeClr>
                </a:solidFill>
              </a:rPr>
              <a:t>War and Peace</a:t>
            </a:r>
            <a:br>
              <a:rPr lang="en-US" sz="1800" dirty="0"/>
            </a:br>
            <a:r>
              <a:rPr lang="en-US" sz="1800" b="1" dirty="0">
                <a:solidFill>
                  <a:srgbClr val="C00000"/>
                </a:solidFill>
              </a:rPr>
              <a:t>•	The ending of the Hundred Years’ War allowed Renaissance ideas to enter affected regions</a:t>
            </a:r>
            <a:br>
              <a:rPr lang="en-US" sz="1800" b="1" dirty="0">
                <a:solidFill>
                  <a:srgbClr val="C00000"/>
                </a:solidFill>
              </a:rPr>
            </a:br>
            <a:r>
              <a:rPr lang="en-US" sz="1800" b="1" dirty="0">
                <a:solidFill>
                  <a:srgbClr val="C00000"/>
                </a:solidFill>
              </a:rPr>
              <a:t>•	France’s conflicts in Italy brought back Renaissance ideas to the French lands</a:t>
            </a:r>
            <a:br>
              <a:rPr lang="en-US" sz="1800" dirty="0"/>
            </a:br>
            <a:r>
              <a:rPr lang="en-US" sz="2000" b="1" dirty="0">
                <a:solidFill>
                  <a:schemeClr val="accent6">
                    <a:lumMod val="50000"/>
                  </a:schemeClr>
                </a:solidFill>
              </a:rPr>
              <a:t>Cultural Change</a:t>
            </a:r>
            <a:br>
              <a:rPr lang="en-US" dirty="0"/>
            </a:br>
            <a:r>
              <a:rPr lang="en-US" sz="1800" b="1" dirty="0">
                <a:solidFill>
                  <a:srgbClr val="C00000"/>
                </a:solidFill>
              </a:rPr>
              <a:t>•</a:t>
            </a:r>
            <a:r>
              <a:rPr lang="en-US" b="1" dirty="0">
                <a:solidFill>
                  <a:srgbClr val="C00000"/>
                </a:solidFill>
              </a:rPr>
              <a:t>	</a:t>
            </a:r>
            <a:r>
              <a:rPr lang="en-US" sz="1800" b="1" dirty="0">
                <a:solidFill>
                  <a:srgbClr val="C00000"/>
                </a:solidFill>
              </a:rPr>
              <a:t>European contact with foreign lands brought about some societal change</a:t>
            </a:r>
            <a:br>
              <a:rPr lang="en-US" sz="1800" b="1" dirty="0">
                <a:solidFill>
                  <a:srgbClr val="C00000"/>
                </a:solidFill>
              </a:rPr>
            </a:br>
            <a:r>
              <a:rPr lang="en-US" sz="1800" b="1" dirty="0">
                <a:solidFill>
                  <a:srgbClr val="C00000"/>
                </a:solidFill>
              </a:rPr>
              <a:t>•	Fascination in classical culture resulted in cross-cultural developments</a:t>
            </a:r>
            <a:br>
              <a:rPr lang="en-US" b="1" dirty="0">
                <a:solidFill>
                  <a:srgbClr val="C00000"/>
                </a:solidFill>
              </a:rPr>
            </a:br>
            <a:endParaRPr lang="en-MY" b="1" dirty="0">
              <a:solidFill>
                <a:srgbClr val="C00000"/>
              </a:solidFill>
            </a:endParaRPr>
          </a:p>
        </p:txBody>
      </p:sp>
      <p:pic>
        <p:nvPicPr>
          <p:cNvPr id="4" name="Picture 3">
            <a:extLst>
              <a:ext uri="{FF2B5EF4-FFF2-40B4-BE49-F238E27FC236}">
                <a16:creationId xmlns:a16="http://schemas.microsoft.com/office/drawing/2014/main" id="{5898E85E-060E-45F7-B13F-82C14AB20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7475"/>
            <a:ext cx="12192000" cy="4860525"/>
          </a:xfrm>
          <a:prstGeom prst="rect">
            <a:avLst/>
          </a:prstGeom>
        </p:spPr>
      </p:pic>
    </p:spTree>
    <p:extLst>
      <p:ext uri="{BB962C8B-B14F-4D97-AF65-F5344CB8AC3E}">
        <p14:creationId xmlns:p14="http://schemas.microsoft.com/office/powerpoint/2010/main" val="5933216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2D39-D3DF-4FF7-854F-C0B128700DE4}"/>
              </a:ext>
            </a:extLst>
          </p:cNvPr>
          <p:cNvSpPr>
            <a:spLocks noGrp="1"/>
          </p:cNvSpPr>
          <p:nvPr>
            <p:ph type="title"/>
          </p:nvPr>
        </p:nvSpPr>
        <p:spPr>
          <a:xfrm>
            <a:off x="0" y="0"/>
            <a:ext cx="3932237" cy="1600200"/>
          </a:xfrm>
        </p:spPr>
        <p:txBody>
          <a:bodyPr>
            <a:normAutofit/>
          </a:bodyPr>
          <a:lstStyle/>
          <a:p>
            <a:r>
              <a:rPr lang="en-MY" sz="9600" dirty="0"/>
              <a:t>   </a:t>
            </a:r>
            <a:r>
              <a:rPr lang="en-MY" sz="9600" dirty="0">
                <a:solidFill>
                  <a:schemeClr val="accent6">
                    <a:lumMod val="50000"/>
                  </a:schemeClr>
                </a:solidFill>
              </a:rPr>
              <a:t>Art</a:t>
            </a:r>
          </a:p>
        </p:txBody>
      </p:sp>
      <p:pic>
        <p:nvPicPr>
          <p:cNvPr id="6" name="Picture Placeholder 5">
            <a:extLst>
              <a:ext uri="{FF2B5EF4-FFF2-40B4-BE49-F238E27FC236}">
                <a16:creationId xmlns:a16="http://schemas.microsoft.com/office/drawing/2014/main" id="{6A50D961-9887-450A-9236-50BCD652CFB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032" r="11032"/>
          <a:stretch>
            <a:fillRect/>
          </a:stretch>
        </p:blipFill>
        <p:spPr>
          <a:xfrm>
            <a:off x="3932237" y="0"/>
            <a:ext cx="8259763" cy="6951215"/>
          </a:xfrm>
        </p:spPr>
      </p:pic>
      <p:sp>
        <p:nvSpPr>
          <p:cNvPr id="4" name="Text Placeholder 3">
            <a:extLst>
              <a:ext uri="{FF2B5EF4-FFF2-40B4-BE49-F238E27FC236}">
                <a16:creationId xmlns:a16="http://schemas.microsoft.com/office/drawing/2014/main" id="{48E87DA8-9E09-4EF3-9023-065F18D8B68B}"/>
              </a:ext>
            </a:extLst>
          </p:cNvPr>
          <p:cNvSpPr>
            <a:spLocks noGrp="1"/>
          </p:cNvSpPr>
          <p:nvPr>
            <p:ph type="body" sz="half" idx="2"/>
          </p:nvPr>
        </p:nvSpPr>
        <p:spPr>
          <a:xfrm>
            <a:off x="0" y="1855433"/>
            <a:ext cx="3932237" cy="5002567"/>
          </a:xfrm>
        </p:spPr>
        <p:txBody>
          <a:bodyPr/>
          <a:lstStyle/>
          <a:p>
            <a:r>
              <a:rPr lang="en-US" dirty="0"/>
              <a:t> </a:t>
            </a:r>
            <a:r>
              <a:rPr lang="en-US" sz="2800" b="1" dirty="0">
                <a:solidFill>
                  <a:schemeClr val="accent6">
                    <a:lumMod val="75000"/>
                  </a:schemeClr>
                </a:solidFill>
                <a:latin typeface="Arial" panose="020B0604020202020204" pitchFamily="34" charset="0"/>
                <a:cs typeface="Arial" panose="020B0604020202020204" pitchFamily="34" charset="0"/>
              </a:rPr>
              <a:t>The great Mona Lisa by </a:t>
            </a:r>
            <a:r>
              <a:rPr lang="en-US" sz="2800" b="1" dirty="0" err="1">
                <a:solidFill>
                  <a:schemeClr val="accent6">
                    <a:lumMod val="75000"/>
                  </a:schemeClr>
                </a:solidFill>
                <a:latin typeface="Arial" panose="020B0604020202020204" pitchFamily="34" charset="0"/>
                <a:cs typeface="Arial" panose="020B0604020202020204" pitchFamily="34" charset="0"/>
              </a:rPr>
              <a:t>Lionardo</a:t>
            </a:r>
            <a:r>
              <a:rPr lang="en-US" sz="2800" b="1" dirty="0">
                <a:solidFill>
                  <a:schemeClr val="accent6">
                    <a:lumMod val="75000"/>
                  </a:schemeClr>
                </a:solidFill>
                <a:latin typeface="Arial" panose="020B0604020202020204" pitchFamily="34" charset="0"/>
                <a:cs typeface="Arial" panose="020B0604020202020204" pitchFamily="34" charset="0"/>
              </a:rPr>
              <a:t> Da Vinci (Ultimate </a:t>
            </a:r>
            <a:r>
              <a:rPr lang="en-US" sz="2800" b="1" dirty="0" err="1">
                <a:solidFill>
                  <a:schemeClr val="accent6">
                    <a:lumMod val="75000"/>
                  </a:schemeClr>
                </a:solidFill>
                <a:latin typeface="Arial" panose="020B0604020202020204" pitchFamily="34" charset="0"/>
                <a:cs typeface="Arial" panose="020B0604020202020204" pitchFamily="34" charset="0"/>
              </a:rPr>
              <a:t>Renaisance</a:t>
            </a:r>
            <a:r>
              <a:rPr lang="en-US" sz="2800" b="1" dirty="0">
                <a:solidFill>
                  <a:schemeClr val="accent6">
                    <a:lumMod val="75000"/>
                  </a:schemeClr>
                </a:solidFill>
                <a:latin typeface="Arial" panose="020B0604020202020204" pitchFamily="34" charset="0"/>
                <a:cs typeface="Arial" panose="020B0604020202020204" pitchFamily="34" charset="0"/>
              </a:rPr>
              <a:t> Man) was created during the high renaissance. Among the most common subjects of Renaissance art were religious images of the virgin </a:t>
            </a:r>
            <a:r>
              <a:rPr lang="en-US" sz="2800" b="1" dirty="0" err="1">
                <a:solidFill>
                  <a:schemeClr val="accent6">
                    <a:lumMod val="75000"/>
                  </a:schemeClr>
                </a:solidFill>
                <a:latin typeface="Arial" panose="020B0604020202020204" pitchFamily="34" charset="0"/>
                <a:cs typeface="Arial" panose="020B0604020202020204" pitchFamily="34" charset="0"/>
              </a:rPr>
              <a:t>mary</a:t>
            </a:r>
            <a:r>
              <a:rPr lang="en-US" sz="2800" b="1" dirty="0">
                <a:solidFill>
                  <a:schemeClr val="accent6">
                    <a:lumMod val="75000"/>
                  </a:schemeClr>
                </a:solidFill>
                <a:latin typeface="Arial" panose="020B0604020202020204" pitchFamily="34" charset="0"/>
                <a:cs typeface="Arial" panose="020B0604020202020204" pitchFamily="34" charset="0"/>
              </a:rPr>
              <a:t> and </a:t>
            </a:r>
            <a:r>
              <a:rPr lang="en-US" sz="2800" b="1" dirty="0" err="1">
                <a:solidFill>
                  <a:schemeClr val="accent6">
                    <a:lumMod val="75000"/>
                  </a:schemeClr>
                </a:solidFill>
                <a:latin typeface="Arial" panose="020B0604020202020204" pitchFamily="34" charset="0"/>
                <a:cs typeface="Arial" panose="020B0604020202020204" pitchFamily="34" charset="0"/>
              </a:rPr>
              <a:t>ecelesiastical</a:t>
            </a:r>
            <a:r>
              <a:rPr lang="en-US" sz="2800" b="1" dirty="0">
                <a:solidFill>
                  <a:schemeClr val="accent6">
                    <a:lumMod val="75000"/>
                  </a:schemeClr>
                </a:solidFill>
                <a:latin typeface="Arial" panose="020B0604020202020204" pitchFamily="34" charset="0"/>
                <a:cs typeface="Arial" panose="020B0604020202020204" pitchFamily="34" charset="0"/>
              </a:rPr>
              <a:t> rituals.</a:t>
            </a:r>
            <a:endParaRPr lang="en-MY" sz="28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80380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0612-C13B-409A-BB1E-8873601CC05B}"/>
              </a:ext>
            </a:extLst>
          </p:cNvPr>
          <p:cNvSpPr>
            <a:spLocks noGrp="1"/>
          </p:cNvSpPr>
          <p:nvPr>
            <p:ph type="title"/>
          </p:nvPr>
        </p:nvSpPr>
        <p:spPr>
          <a:xfrm>
            <a:off x="8163867" y="500742"/>
            <a:ext cx="3932237" cy="1149225"/>
          </a:xfrm>
        </p:spPr>
        <p:txBody>
          <a:bodyPr>
            <a:normAutofit/>
          </a:bodyPr>
          <a:lstStyle/>
          <a:p>
            <a:r>
              <a:rPr lang="en-MY" sz="6600" b="1" i="1" dirty="0">
                <a:solidFill>
                  <a:schemeClr val="accent1">
                    <a:lumMod val="75000"/>
                  </a:schemeClr>
                </a:solidFill>
                <a:latin typeface="Arial Narrow" panose="020B0606020202030204" pitchFamily="34" charset="0"/>
              </a:rPr>
              <a:t>Philosophy</a:t>
            </a:r>
          </a:p>
        </p:txBody>
      </p:sp>
      <p:pic>
        <p:nvPicPr>
          <p:cNvPr id="6" name="Content Placeholder 5">
            <a:extLst>
              <a:ext uri="{FF2B5EF4-FFF2-40B4-BE49-F238E27FC236}">
                <a16:creationId xmlns:a16="http://schemas.microsoft.com/office/drawing/2014/main" id="{75E5D0AA-D10F-4963-A279-CA20337569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7986313" cy="6858000"/>
          </a:xfrm>
        </p:spPr>
      </p:pic>
      <p:sp>
        <p:nvSpPr>
          <p:cNvPr id="4" name="Text Placeholder 3">
            <a:extLst>
              <a:ext uri="{FF2B5EF4-FFF2-40B4-BE49-F238E27FC236}">
                <a16:creationId xmlns:a16="http://schemas.microsoft.com/office/drawing/2014/main" id="{1C9DA810-BE7E-4BF9-9CA8-7F9380632749}"/>
              </a:ext>
            </a:extLst>
          </p:cNvPr>
          <p:cNvSpPr>
            <a:spLocks noGrp="1"/>
          </p:cNvSpPr>
          <p:nvPr>
            <p:ph type="body" sz="half" idx="2"/>
          </p:nvPr>
        </p:nvSpPr>
        <p:spPr>
          <a:xfrm>
            <a:off x="7986313" y="1828800"/>
            <a:ext cx="3932237" cy="4289702"/>
          </a:xfrm>
        </p:spPr>
        <p:txBody>
          <a:bodyPr>
            <a:normAutofit fontScale="92500" lnSpcReduction="20000"/>
          </a:bodyPr>
          <a:lstStyle/>
          <a:p>
            <a:pPr algn="ctr"/>
            <a:r>
              <a:rPr lang="en-ID" sz="3000" b="1" dirty="0">
                <a:solidFill>
                  <a:schemeClr val="accent1">
                    <a:lumMod val="60000"/>
                    <a:lumOff val="40000"/>
                  </a:schemeClr>
                </a:solidFill>
              </a:rPr>
              <a:t>It represents a movement away from Christianity and medieval scholasticism and towards Humanism with an increasing focus on the temporal and personal over merely seeing this world as a gate way to the Christian afterlife. It reflected no fixed position towards religion, the state on society</a:t>
            </a:r>
            <a:r>
              <a:rPr lang="en-ID" dirty="0"/>
              <a:t>.</a:t>
            </a:r>
            <a:endParaRPr lang="en-MY" dirty="0"/>
          </a:p>
          <a:p>
            <a:endParaRPr lang="en-MY" dirty="0"/>
          </a:p>
        </p:txBody>
      </p:sp>
    </p:spTree>
    <p:extLst>
      <p:ext uri="{BB962C8B-B14F-4D97-AF65-F5344CB8AC3E}">
        <p14:creationId xmlns:p14="http://schemas.microsoft.com/office/powerpoint/2010/main" val="296533609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DCD7-96F8-4152-8443-509ED5DFF811}"/>
              </a:ext>
            </a:extLst>
          </p:cNvPr>
          <p:cNvSpPr>
            <a:spLocks noGrp="1"/>
          </p:cNvSpPr>
          <p:nvPr>
            <p:ph type="title"/>
          </p:nvPr>
        </p:nvSpPr>
        <p:spPr>
          <a:xfrm>
            <a:off x="0" y="0"/>
            <a:ext cx="3932237" cy="1600200"/>
          </a:xfrm>
        </p:spPr>
        <p:txBody>
          <a:bodyPr>
            <a:normAutofit/>
          </a:bodyPr>
          <a:lstStyle/>
          <a:p>
            <a:r>
              <a:rPr lang="en-MY" sz="8800" b="1" i="1" dirty="0">
                <a:solidFill>
                  <a:schemeClr val="accent4">
                    <a:lumMod val="50000"/>
                  </a:schemeClr>
                </a:solidFill>
                <a:latin typeface="Bahnschrift SemiLight Condensed" panose="020B0502040204020203" pitchFamily="34" charset="0"/>
              </a:rPr>
              <a:t> Religion</a:t>
            </a:r>
          </a:p>
        </p:txBody>
      </p:sp>
      <p:pic>
        <p:nvPicPr>
          <p:cNvPr id="6" name="Content Placeholder 5">
            <a:extLst>
              <a:ext uri="{FF2B5EF4-FFF2-40B4-BE49-F238E27FC236}">
                <a16:creationId xmlns:a16="http://schemas.microsoft.com/office/drawing/2014/main" id="{C6B53AE4-C80B-403A-860B-1FAFDBBDC5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8017" y="1"/>
            <a:ext cx="7983984" cy="6858000"/>
          </a:xfrm>
        </p:spPr>
      </p:pic>
      <p:sp>
        <p:nvSpPr>
          <p:cNvPr id="4" name="Text Placeholder 3">
            <a:extLst>
              <a:ext uri="{FF2B5EF4-FFF2-40B4-BE49-F238E27FC236}">
                <a16:creationId xmlns:a16="http://schemas.microsoft.com/office/drawing/2014/main" id="{F4D64EC9-A83B-48AB-A12C-1ED4F5B32DC7}"/>
              </a:ext>
            </a:extLst>
          </p:cNvPr>
          <p:cNvSpPr>
            <a:spLocks noGrp="1"/>
          </p:cNvSpPr>
          <p:nvPr>
            <p:ph type="body" sz="half" idx="2"/>
          </p:nvPr>
        </p:nvSpPr>
        <p:spPr>
          <a:xfrm>
            <a:off x="1" y="1600200"/>
            <a:ext cx="4208016" cy="5257799"/>
          </a:xfrm>
        </p:spPr>
        <p:txBody>
          <a:bodyPr>
            <a:normAutofit/>
          </a:bodyPr>
          <a:lstStyle/>
          <a:p>
            <a:pPr algn="ctr"/>
            <a:r>
              <a:rPr lang="en-US" sz="3600" b="1" dirty="0">
                <a:solidFill>
                  <a:schemeClr val="accent3">
                    <a:lumMod val="75000"/>
                  </a:schemeClr>
                </a:solidFill>
                <a:latin typeface="Bahnschrift Light Condensed" panose="020B0502040204020203" pitchFamily="34" charset="0"/>
              </a:rPr>
              <a:t>In this era people increasingly began to see the world from a human centered perspective. This had a powerful impact upon religion. Humanism encouraged European to question the role of the Roman Catholic Church during the Renaissance</a:t>
            </a:r>
            <a:r>
              <a:rPr lang="en-US" sz="3600" dirty="0">
                <a:latin typeface="Bahnschrift Light Condensed" panose="020B0502040204020203" pitchFamily="34" charset="0"/>
              </a:rPr>
              <a:t>.</a:t>
            </a:r>
            <a:endParaRPr lang="en-MY" sz="3600" dirty="0">
              <a:latin typeface="Bahnschrift Light Condensed" panose="020B0502040204020203" pitchFamily="34" charset="0"/>
            </a:endParaRPr>
          </a:p>
        </p:txBody>
      </p:sp>
    </p:spTree>
    <p:extLst>
      <p:ext uri="{BB962C8B-B14F-4D97-AF65-F5344CB8AC3E}">
        <p14:creationId xmlns:p14="http://schemas.microsoft.com/office/powerpoint/2010/main" val="35106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7D4439-F739-4C3C-B8B6-1CDDDBC67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453"/>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00283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TotalTime>
  <Words>812</Words>
  <Application>Microsoft Office PowerPoint</Application>
  <PresentationFormat>Widescreen</PresentationFormat>
  <Paragraphs>69</Paragraphs>
  <Slides>14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Algerian</vt:lpstr>
      <vt:lpstr>Arial</vt:lpstr>
      <vt:lpstr>Arial Black</vt:lpstr>
      <vt:lpstr>Arial Narrow</vt:lpstr>
      <vt:lpstr>Bahnschrift</vt:lpstr>
      <vt:lpstr>Bahnschrift Light Condensed</vt:lpstr>
      <vt:lpstr>Bahnschrift SemiLight Condensed</vt:lpstr>
      <vt:lpstr>Baskerville Old Face</vt:lpstr>
      <vt:lpstr>Calibri</vt:lpstr>
      <vt:lpstr>Calibri Light</vt:lpstr>
      <vt:lpstr>Cambria Math</vt:lpstr>
      <vt:lpstr>Castellar</vt:lpstr>
      <vt:lpstr>Forte</vt:lpstr>
      <vt:lpstr>Franklin Gothic Demi</vt:lpstr>
      <vt:lpstr>Office Theme</vt:lpstr>
      <vt:lpstr>SCIENCE AND TECHNOLOGY THINKING</vt:lpstr>
      <vt:lpstr>PowerPoint Presentation</vt:lpstr>
      <vt:lpstr>9 Factors accelerating the Renaissance : </vt:lpstr>
      <vt:lpstr>PowerPoint Presentation</vt:lpstr>
      <vt:lpstr>  War and Peace • The ending of the Hundred Years’ War allowed Renaissance ideas to enter affected regions • France’s conflicts in Italy brought back Renaissance ideas to the French lands Cultural Change • European contact with foreign lands brought about some societal change • Fascination in classical culture resulted in cross-cultural developments </vt:lpstr>
      <vt:lpstr>   Art</vt:lpstr>
      <vt:lpstr>Philosophy</vt:lpstr>
      <vt:lpstr> Religion</vt:lpstr>
      <vt:lpstr>PowerPoint Presentation</vt:lpstr>
      <vt:lpstr>It resulted upto 75 to 200 million people in Europe from (1347-1350). The Plague created religious, social, economic up levels with profound effects on the course of European history</vt:lpstr>
      <vt:lpstr>              SOCIAL  Number 1: Freedom of religion so that means religious liberty is a principle that supports the freedom of an individual or community, in public or private.  Number 2: Religion doesn’t enter politics. Number 3: The influence of religion is reduced in social life. Religious influence also leads to be reduction in the incidence of domestic abuse, crime and addiction. Number 4: Religion is no longer important. Number 5: Science and rationale are more important than superstition and religion. </vt:lpstr>
      <vt:lpstr>PowerPoint Presentation</vt:lpstr>
      <vt:lpstr>The scientific Revolution (1550-1700)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AND TECHNOLOGY THINKING</dc:title>
  <dc:creator>tasmiah nayna</dc:creator>
  <cp:lastModifiedBy>Rehnuma Tahsin</cp:lastModifiedBy>
  <cp:revision>27</cp:revision>
  <dcterms:created xsi:type="dcterms:W3CDTF">2020-11-28T18:46:54Z</dcterms:created>
  <dcterms:modified xsi:type="dcterms:W3CDTF">2020-11-29T06:21:26Z</dcterms:modified>
</cp:coreProperties>
</file>