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327" r:id="rId2"/>
    <p:sldId id="257" r:id="rId3"/>
    <p:sldId id="334" r:id="rId4"/>
    <p:sldId id="259" r:id="rId5"/>
    <p:sldId id="260" r:id="rId6"/>
    <p:sldId id="335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51" r:id="rId53"/>
    <p:sldId id="345" r:id="rId54"/>
    <p:sldId id="309" r:id="rId55"/>
    <p:sldId id="354" r:id="rId56"/>
    <p:sldId id="347" r:id="rId57"/>
    <p:sldId id="348" r:id="rId58"/>
    <p:sldId id="352" r:id="rId59"/>
    <p:sldId id="350" r:id="rId60"/>
    <p:sldId id="261" r:id="rId61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27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0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21.35925" units="1/cm"/>
          <inkml:channelProperty channel="Y" name="resolution" value="636.300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20T10:57:23.01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193">
    <iact:property name="dataType"/>
    <iact:actionData xml:id="d0">
      <inkml:trace xmlns:inkml="http://www.w3.org/2003/InkML" xml:id="stk0" contextRef="#ctx0" brushRef="#br0">12388 1486 259 0,'0'0'0'5,"0"0"0"-3,0 0 0 2,0 0 11 1,0 0-11-5,0 0 11 6,0 0-11-2,0 0 54-2,0 0-54 0,0 0 55 4,0 0-55-1,0 0 50-3,0 0-50 0,48-24 50 4,-2-11-50-1,-46 35 10-4,0 0-10 2,56-40 11 3,12-5-11-1,1 3-324-3</inkml:trace>
    </iact:actionData>
  </iact:action>
  <iact:action type="add" startTime="10215">
    <iact:property name="dataType"/>
    <iact:actionData xml:id="d1">
      <inkml:trace xmlns:inkml="http://www.w3.org/2003/InkML" xml:id="stk1" contextRef="#ctx0" brushRef="#br0">15362 1496 651 0,'0'0'0'2,"0"0"0"2,0 0 0 0,0 0 17-1,0 0-17-1,53 8 18 4,-2-16-18-2,-51 8 0 0,0 0 0-4,59-22 0 6,-1-13 0-1,3 0-455-3</inkml:trace>
    </iact:actionData>
  </iact:action>
  <iact:action type="add" startTime="18725">
    <iact:property name="dataType"/>
    <iact:actionData xml:id="d2">
      <inkml:trace xmlns:inkml="http://www.w3.org/2003/InkML" xml:id="stk2" contextRef="#ctx0" brushRef="#br0">7511 4095 415 0,'0'0'0'3,"0"0"0"4,26-8 0-5,-26 8 28 1,0 0-28-2,38-15 28 5,33-20-28-1,-71 35 70-2,0 0-70-1,86-54 71 4,5-21-71-2,-91 75 13-1,0 0-13-2,102-87 14 6,10-13-14-3,4 3-420-2</inkml:trace>
    </iact:actionData>
  </iact:action>
  <iact:action type="add" startTime="25047">
    <iact:property name="dataType"/>
    <iact:actionData xml:id="d3">
      <inkml:trace xmlns:inkml="http://www.w3.org/2003/InkML" xml:id="stk3" contextRef="#ctx0" brushRef="#br0">14715 4204 729 0,'0'0'0'2,"25"-10"0"3,39-2 0 3,-64 12-29-7,0 0 29 0,76-35-28 3,13-30 28 0,0 3-444-2</inkml:trace>
    </iact:actionData>
  </iact:action>
  <iact:action type="add" startTime="42673">
    <iact:property name="dataType"/>
    <iact:actionData xml:id="d4">
      <inkml:trace xmlns:inkml="http://www.w3.org/2003/InkML" xml:id="stk4" contextRef="#ctx0" brushRef="#br0">18793 5374 292 0,'0'0'0'3,"0"0"0"0,0 0 0 0,0 0 7-1,0 0-7 1,0 0 8 3,0 0-8-2,0 0 62-2,0 0-62 1,0 0 63 3,0 0-63-2,0 0 97-2,0 0-97 1,0 0 98 3,0 0-98-1,0 0 110-1,0 0-110-4,0 0 111 6,0 0-111-2,0 0 58-2,0 0-58 1,0 0 59 4,71-20-59-3,-71 20 44-1,0 0-44-2,76-35 44 6,31-17-44-3,-107 52 32-1,0 0-32-2,114-70 32 5,2-22-32 2,-1 0-778-8</inkml:trace>
    </iact:actionData>
  </iact:action>
  <iact:action type="add" startTime="47250">
    <iact:property name="dataType"/>
    <iact:actionData xml:id="d5">
      <inkml:trace xmlns:inkml="http://www.w3.org/2003/InkML" xml:id="stk5" contextRef="#ctx0" brushRef="#br0">6334 5715 225 0,'0'0'0'2,"0"0"0"5,0 0 0-4,0 0 3 1,0 0-3-4,0 0 4 6,61-13-4-2,-61 13 9-2,0 0-9 1,43-12 9 3,5-6-9-2,-48 18 2-1,0 0-2 1,56-27 2 1,2-13-2-1,3-2-131-2</inkml:trace>
    </iact:actionData>
  </iact:action>
  <iact:action type="add" startTime="81659">
    <iact:property name="dataType"/>
    <iact:actionData xml:id="d6">
      <inkml:trace xmlns:inkml="http://www.w3.org/2003/InkML" xml:id="stk6" contextRef="#ctx0" brushRef="#br0">15352 6695 561 0,'0'0'0'3,"0"0"0"3,0 0 0-3,0 0 42-1,0 0-42 0,0 0 42 4,0 0-42-1,0 0 105-3,0 0-105 0,0 0 106 5,51-2-106-2,-51 2 92-3,0 0-92-1,51-10 93 6,25-8-93-3,-76 18 0 0,0 0 0-4,94-44 1 9,30-39-1-7,0-4-722 1</inkml:trace>
    </iact:actionData>
  </iact:action>
  <iact:action type="add" startTime="99373">
    <iact:property name="dataType"/>
    <iact:actionData xml:id="d7">
      <inkml:trace xmlns:inkml="http://www.w3.org/2003/InkML" xml:id="stk7" contextRef="#ctx0" brushRef="#br0">19006 7521 550 0,'0'0'0'3,"0"0"0"4,0 0 0-4,0 0 29-1,0 0-29 1,0 0 30 3,0 0-30-2,0 0 100-1,0 0-100-1,0 0 101 4,0 0-101-2,0 0 77-2,0 0-77 1,74-24 78 3,14 4-78 1,-88 20-1-7,0 0 1 1,109-35 0 5,1-12 0-1,1 4-663-2</inkml:trace>
    </iact:actionData>
  </iact:action>
  <iact:action type="add" startTime="101686">
    <iact:property name="dataType"/>
    <iact:actionData xml:id="d8">
      <inkml:trace xmlns:inkml="http://www.w3.org/2003/InkML" xml:id="stk8" contextRef="#ctx0" brushRef="#br0">6669 6499 247 0,'0'0'0'3,"0"0"0"2,0 0 0 1,0 0 1-6,0 0-1 5,25 17 1-1,1-27-1 0,-26 10 2-2,0 0-2 1,40-20 2 3,16-20-2-2,-3-2-130-2</inkml:trace>
    </iact:actionData>
  </iact:action>
  <iact:action type="add" startTime="104766">
    <iact:property name="dataType"/>
    <iact:actionData xml:id="d9">
      <inkml:trace xmlns:inkml="http://www.w3.org/2003/InkML" xml:id="stk9" contextRef="#ctx0" brushRef="#br0">7329 8079 326 0,'0'0'0'3,"0"0"0"0,0 0 0 0,0 0 7 0,0 0-7 1,0 0 7 2,33-22-7-3,-33 22 29 0,0 0-29-2,20-13 29 6,10 1-29-3,-30 12 11-2,0 0-11 1,41-13 12 3,-1 3-12 0,-40 10 6-6,0 0-6 2,46-12 6 4,-3-3-6-1,-43 15 5-2,0 0-5-1,49-15 5 3,-1-2-5 0,0-1-273-3</inkml:trace>
    </iact:actionData>
  </iact:action>
  <iact:action type="add" startTime="145421">
    <iact:property name="dataType"/>
    <iact:actionData xml:id="d10">
      <inkml:trace xmlns:inkml="http://www.w3.org/2003/InkML" xml:id="stk10" contextRef="#ctx0" brushRef="#br0">19645 8816 673 0,'0'0'0'2,"0"0"0"1,0 0 0 2,0 0 42-1,0 0-42-4,0 0 43 6,0 0-43-2,0 0 111-2,0 0-111 3,-17-28 111 0,17 28-111-2,0 0 77-1,0 0-77 1,22-12 77 3,27-13-77-1,-49 25 33-4,0 0-33 2,71-35 34 3,33-5-34-1,-104 40 31-2,0 0-31-2,111-62 31 5,1-30-31-1,-3 2-888-2</inkml:trace>
    </iact:actionData>
  </iact:action>
  <iact:action type="add" startTime="153109">
    <iact:property name="dataType"/>
    <iact:actionData xml:id="d11">
      <inkml:trace xmlns:inkml="http://www.w3.org/2003/InkML" xml:id="stk11" contextRef="#ctx0" brushRef="#br0">14966 8845 460 0,'0'0'0'4,"0"0"0"-4,0 0 0 7,0 0 16-7,0 0-16 1,0 0 17 7,0 0-17-4,0 0 71-2,0 0-71 0,0 0 71 3,0 0-71 0,0 0 75-2,0 0-75-2,0 0 76 6,0 0-76-3,0 0 62-1,0 0-62 0,0 0 62 2,0 0-62 1,0 0 41-6,0 0-41 2,36-12 42 5,20-15-42-3,-56 27 28 1,0 0-28-5,61-48 28 6,-8-31-28-1,-2 2-727-4</inkml:trace>
    </iact:actionData>
  </iact:action>
  <iact:action type="add" startTime="158332">
    <iact:property name="dataType"/>
    <iact:actionData xml:id="d12">
      <inkml:trace xmlns:inkml="http://www.w3.org/2003/InkML" xml:id="stk12" contextRef="#ctx0" brushRef="#br0">8057 9338 270 0,'0'0'0'4,"0"0"0"-1,0 0 0 2,0 0 4-5,0 0-4 3,0 0 5 2,25 0-5 0,-25 0 16-3,0 0-16 2,26-5 17 2,19-10-17-3,-45 15 56 0,0 0-56-1,46-20 57 6,5-7-57-7,-51 27 52 1,0 0-52 2,53-32 53 1,5-8-53 0,-58 40 25-3,0 0-25 1,49-40 26 7,-6-5-26-10,2 3-376 1</inkml:trace>
    </iact:actionData>
  </iact:action>
  <iact:action type="add" startTime="168482">
    <iact:property name="dataType"/>
    <iact:actionData xml:id="d13">
      <inkml:trace xmlns:inkml="http://www.w3.org/2003/InkML" xml:id="stk13" contextRef="#ctx0" brushRef="#br0">15119 9687 796 0,'0'0'0'3,"0"0"0"-2,0 0 0 6,0 0 31-7,0 0-31 2,0 0 32 4,17-28-32-2,-17 28 75-2,0 0-75 3,23-22 76 0,18-20-76-2,-41 42 51 1,0 0-51-4,56-53 52 8,10 1-52-5,-66 52 0 1,0 0 0-3,68-50 1 5,-7 3-1 0,2 0-776-6</inkml:trace>
    </iact:actionData>
  </iact:action>
  <iact:action type="add" startTime="174230">
    <iact:property name="dataType"/>
    <iact:actionData xml:id="d14">
      <inkml:trace xmlns:inkml="http://www.w3.org/2003/InkML" xml:id="stk14" contextRef="#ctx0" brushRef="#br0">8336 10413 326 0,'0'0'0'5,"0"0"0"-4,0 0 0 10,0 0 3-11,0 0-3 0,25-7 4 8,24-8-4-8,-49 15 0 3,0 0 0 0,55-20 0 3,-6-5 0-3,-49 25-5-1,0 0 5 2,45-37-4 1,1-15 4 0,2-6-183-4</inkml:trace>
    </iact:actionData>
  </iact:action>
  <iact:action type="add" startTime="184466">
    <iact:property name="dataType"/>
    <iact:actionData xml:id="d15">
      <inkml:trace xmlns:inkml="http://www.w3.org/2003/InkML" xml:id="stk15" contextRef="#ctx0" brushRef="#br0">20161 10762 382 0,'0'0'0'4,"0"0"0"1,0 0 0-2,0 0 29 1,0 0-29-3,0 0 29 5,0 0-29-1,0 0 78-3,0 0-78 3,0 0 79-2,0 0-79 2,0 0 96-3,0 0-96 0,0 0 96 4,0 0-96 0,0 0 78-5,0 0-78 2,0 0 78 3,-3-28-78-1,3 28 51-4,0 0-51 2,15-12 51 3,21-15-51-2,-36 27 36-2,0 0-36 2,50-33 37 3,6-2-37-5,-56 35 30 0,0 0-30 0,69-44 31 5,12-11-31-1,-2-2-826-4</inkml:trace>
    </iact:actionData>
  </iact:action>
  <iact:action type="add" startTime="190863">
    <iact:property name="dataType"/>
    <iact:actionData xml:id="d16">
      <inkml:trace xmlns:inkml="http://www.w3.org/2003/InkML" xml:id="stk16" contextRef="#ctx0" brushRef="#br0">8615 11337 203 0,'0'0'0'3,"0"0"0"1,0 0 0 0,0 0 20 1,0 0-20-5,0 0 21 6,0 0-21-1,0 0 57-4,0 0-57 2,0 0 58 3,0 0-58-2,0 0 87 1,0 0-87-5,0 0 88 6,0 0-88 0,0 0 77-6,0 0-77 3,0-30 77 3,8 15-77-2,-8 15 47-1,0 0-47 0,17-20 48 4,16-2-48-5,-33 22 38 3,0 0-38-5,38-28 38 6,11-2-38-2,-49 30 40-1,0 0-40 0,56-35 40 2,4-9-40 2,-60 44 16-7,0 0-16 2,54-53 17 7,-16-6-17-6,0-1-669-3</inkml:trace>
    </iact:actionData>
  </iact:action>
  <iact:action type="add" startTime="219178">
    <iact:property name="dataType"/>
    <iact:actionData xml:id="d17">
      <inkml:trace xmlns:inkml="http://www.w3.org/2003/InkML" xml:id="stk17" contextRef="#ctx0" brushRef="#br0">15728 11874 236 0,'0'0'0'7,"0"0"0"-7,0 0 0 5,0 0 32-5,0 0-32 3,0 0 33 3,0 0-33-2,0 0 105 0,0 0-105-3,0 0 106 5,0 0-106-1,0 0 143-4,0 0-143 4,0 0 143-1,0 0-143 0,0 0 91-1,0 0-91 0,22-7 92 6,29-28-92-9,-51 35 54 3,0 0-54 0,76-47 55 7,16-23-55-10,-92 70 48 2,0 0-48 0,91-87 48 4,-25-18-48-1,0-4-830-3</inkml:trace>
    </iact:actionData>
  </iact:action>
  <iact:action type="add" startTime="229160">
    <iact:property name="dataType"/>
    <iact:actionData xml:id="d18">
      <inkml:trace xmlns:inkml="http://www.w3.org/2003/InkML" xml:id="stk18" contextRef="#ctx0" brushRef="#br0">9323 12511 427 0,'0'0'0'3,"0"0"0"4,0 0 0-5,0 0 4 3,0 0-4-5,0 0 5 8,0 0-5-6,0 0 21 3,0 0-21-5,33-27 22 8,-3 19-22-6,-30 8 7 0,0 0-7 1,44-10 7 4,4 1-7-4,-48 9 2 1,0 0-2-3,40-25 2 5,-24-25-2-2,1 0-313-1</inkml:trace>
    </iact:actionData>
  </iact:action>
  <iact:action type="add" startTime="235812">
    <iact:property name="dataType"/>
    <iact:actionData xml:id="d19">
      <inkml:trace xmlns:inkml="http://www.w3.org/2003/InkML" xml:id="stk19" contextRef="#ctx0" brushRef="#br0">20645 13186 729 0,'0'0'0'5,"0"0"0"-3,0 0 0 5,0 0 25-7,0 0-25 1,0 0 26 6,0 0-26-2,0 0 54-4,0 0-54 2,0 0 55 4,0 0-55-3,0 0 68-3,0 0-68 2,28-15 68 3,8 0-68-1,-36 15 50-2,0 0-50-2,45-23 51 5,1-6-51 2,-46 29 22-8,0 0-22 1,53-48 23 5,18-29-23-1,-71 77 10-3,0 0-10 2,66-102 10 1,-23-15-10-2,1-2-834-1</inkml:trace>
    </iact:actionData>
  </iact:action>
  <iact:action type="add" startTime="239323">
    <iact:property name="dataType"/>
    <iact:actionData xml:id="d20">
      <inkml:trace xmlns:inkml="http://www.w3.org/2003/InkML" xml:id="stk20" contextRef="#ctx0" brushRef="#br0">9777 13703 180 0,'0'0'0'3,"0"0"0"3,0 0 0-2,0 0 27-1,0 0-27-1,0 0 27 4,0 0-27-1,0 0 64-4,0 0-64 1,0 0 65 7,33-25-65-8,-33 25 73 3,0 0-73-2,15-19 74 4,11-9-74-2,-26 28 48-1,0 0-48 0,25-35 49 3,6-4-49-3,-31 39 35-1,0 0-35 1,40-48 35 3,6-9-35-2,5 0-448-2</inkml:trace>
    </iact:actionData>
  </iact:action>
  <iact:action type="add" startTime="262325">
    <iact:property name="dataType"/>
    <iact:actionData xml:id="d21">
      <inkml:trace xmlns:inkml="http://www.w3.org/2003/InkML" xml:id="stk21" contextRef="#ctx0" brushRef="#br0">21193 14079 751 0,'0'0'0'7,"0"0"0"-6,0 0 0 2,0 0 44 2,0 0-44-5,0 0 44 7,0 0-44-5,0 0 111 2,0 0-111-3,0 0 111 5,0 0-111 0,0 0 101-5,0 0-101 4,36-10 101-1,17-15-101 0,-53 25 30-2,0 0-30 0,66-35 30 4,5-9-30-2,-71 44 24-1,0 0-24 0,76-53 25 2,5-9-25 0,-2 0-969-3</inkml:trace>
    </iact:actionData>
  </iact:action>
  <iact:action type="add" startTime="271377">
    <iact:property name="dataType"/>
    <iact:actionData xml:id="d22">
      <inkml:trace xmlns:inkml="http://www.w3.org/2003/InkML" xml:id="stk22" contextRef="#ctx0" brushRef="#br0">15078 12840 595 0,'0'0'0'9,"0"0"0"-9,0 0 0 3,0 0 6 1,0 0-6-3,25-18 6 4,8-9-6-1,-33 27 1-2,0 0-1 1,36-32 1 4,2-3-1-4,5 0-397 2</inkml:trace>
    </iact:actionData>
  </iact:action>
  <iact:action type="add" startTime="290246">
    <iact:property name="dataType"/>
    <iact:actionData xml:id="d23">
      <inkml:trace xmlns:inkml="http://www.w3.org/2003/InkML" xml:id="stk23" contextRef="#ctx0" brushRef="#br0">10031 14537 281 0,'0'0'0'5,"0"0"0"2,0 0 0-6,0 0 29 1,0 0-29 2,0 0 29 3,0 0-29-5,0 0 71 3,0 0-71-5,0 0 71 7,25-22-71-1,-25 22 65-6,0 0-65 2,33-30 65 4,18 0-65 2,-51 30 17-8,0 0-17 1,58-37 18 5,3-6-18-2,-61 43 19 1,0 0-19-5,41-59 19 6,-44-19-19-2,3 1-453 1</inkml:trace>
    </iact:actionData>
  </iact:action>
  <iact:action type="add" startTime="335031">
    <iact:property name="dataType"/>
    <iact:actionData xml:id="d24">
      <inkml:trace xmlns:inkml="http://www.w3.org/2003/InkML" xml:id="stk24" contextRef="#ctx0" brushRef="#br0">21417 15114 247 0,'0'0'0'6,"0"0"0"-2,0 0 0 2,0 0 0-6,0 0 0 0,0 0 0 7,0 0 0-3,0 0 8 0,0 0-8-3,0 0 9 9,0 0-9-10,0 0 12 1,0 0-12 4,0 0 13 0,25-14-13-1,-25 14 16-2,0 0-16 3,0 0 16-1,0 0-16 1,0 0 17-4,0 0-17 4,0 0 18 2,10-10-18-6,-10 10 19 1,0 0-19 2,0 0 19 4,10 0-19-6,-10 0 28-1,0 0-28 4,0 0 28-2,0 0-28 3,0 0 49-3,0 0-49-2,10-13 49 5,-10 13-49 1,0 0 57-7,0 0-57 1,0 0 58 5,0 0-58-1,0 0 59-3,0 0-59 1,0 0 59 3,0 0-59-2,0 0 54 0,0 0-54-3,0 0 55 4,5-10-55 2,-5 10 47-7,0 0-47 3,0 0 48 3,0 0-48-2,0 0 44-1,0 0-44 0,11-2 45 3,-11 2-45-3,0 0 36 2,0 0-36-5,12-5 36 7,4 0-36-4,-16 5 31 4,0 0-31-7,15-8 31 7,5-2-31-6,-20 10 25 1,0 0-25 2,23-10 26 5,-5 3-26-9,-18 7 17 2,0 0-17 1,22-18 18 5,9 1-18-4,-31 17 12-1,0 0-12-3,25-25 13 7,-2 5-13 1,-23 20 10-5,0 0-10-3,28-17 11 4,8-3-11-1,-36 20 9 5,0 0-9-5,33-18 10-3,-13 6-10 7,-20 12 3-4,0 0-3-3,15-10 3 5,0-7-3-1,1-1-964 0</inkml:trace>
    </iact:actionData>
  </iact:action>
  <iact:action type="add" startTime="345242">
    <iact:property name="dataType"/>
    <iact:actionData xml:id="d25">
      <inkml:trace xmlns:inkml="http://www.w3.org/2003/InkML" xml:id="stk25" contextRef="#ctx0" brushRef="#br0">14956 15144 1009 0,'0'0'0'4,"0"0"0"-2,0 0 0 6,0 0 13-8,0 0-13 1,31-2 14 6,-3-16-14-4,-28 18 19-2,0 0-19 3,43-24 19 3,12-16-19-4,-55 40 5-1,0 0-5 4,59-75 6-4,2-54-6 3,5 2-754-4</inkml:trace>
    </iact:actionData>
  </iact:action>
  <iact:action type="add" startTime="347795">
    <iact:property name="dataType"/>
    <iact:actionData xml:id="d26">
      <inkml:trace xmlns:inkml="http://www.w3.org/2003/InkML" xml:id="stk26" contextRef="#ctx0" brushRef="#br0">10323 15562 292 0,'0'0'0'7,"0"0"0"-7,0 0 0 2,0 0 16 5,0 0-16-7,0 0 16 4,0 0-16 1,0 0 31-3,0 0-31-1,0 0 31 5,0 0-31 1,0 0 44-7,0 0-44 3,45-15 44 2,1-14-44 2,-46 29 1-7,0 0-1 3,53-45 1 3,16-22-1 1,-1-1-297-6</inkml:trace>
    </iact:actionData>
  </iact:action>
  <iact:action type="add" startTime="357836">
    <iact:property name="dataType"/>
    <iact:actionData xml:id="d27">
      <inkml:trace xmlns:inkml="http://www.w3.org/2003/InkML" xml:id="stk27" contextRef="#ctx0" brushRef="#br0">22114 16359 382 0,'0'0'0'7,"0"0"0"-7,0 0 0 4,0 0 26-2,0 0-26 4,0 0 27-3,0 0-27 1,0 0 75-1,0 0-75 2,0 0 75-2,0 0-75 1,0 0 109-1,0 0-109 2,0 0 110-2,0 0-110 2,0 0 95-3,0 0-95 5,0 0 96-5,0 0-96 3,0 0 61-5,0 0-61 3,18-30 62 3,10 5-62-1,-28 25 45-4,0 0-45 5,43-32 46-3,16-3-46 2,-59 35 35-3,0 0-35 0,63-57 36 5,5-31-36-4,-68 88 32 1,0 0-32-2,51-99 33 6,-23 12-33-6,3 0-949 2</inkml:trace>
    </iact:actionData>
  </iact:action>
  <iact:action type="add" startTime="383916">
    <iact:property name="dataType"/>
    <iact:actionData xml:id="d28">
      <inkml:trace xmlns:inkml="http://www.w3.org/2003/InkML" xml:id="stk28" contextRef="#ctx0" brushRef="#br0">22503 17501 359 0,'0'0'0'5,"0"0"0"-5,0 0 0 6,0 0 25-6,0 0-25 2,0 0 26 4,0 0-26 1,0 0 73-7,0 0-73 2,0 0 74 4,0 0-74 1,0 0 97-6,0 0-97 0,0 0 98 6,0 0-98 0,0 0 88-7,0 0-88 1,0 0 88 6,0 0-88-4,0 0 62 1,0 0-62-3,0 0 63 6,0 0-63-3,0 0 55 0,0 0-55-4,0 0 56 8,0 0-56-5,0 0 44-1,0 0-44 1,0 0 45 4,0 0-45-5,0 0 41 3,0 0-41-4,58-20 42 5,10-25-42-3,-68 45 28 2,0 0-28-4,84-79 29 6,18-53-29-4,2 2-985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2851F-53BA-46E4-BFB4-6423689B4F7D}" type="datetimeFigureOut">
              <a:rPr lang="en-MY" smtClean="0"/>
              <a:t>20/12/2020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2B102-F997-4394-8119-8E0E4E7E316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6545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CD13F-7C76-4665-AF2A-DD5E076157BB}" type="datetime1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445A4-5FC6-4F23-964B-E4A2483D6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2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03E1-00AB-4AB1-948C-9DD0369D4B86}" type="datetime1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599A9-7ABE-4519-B421-755BCB157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8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55A92-8E5F-4A6D-9BA2-0CB7EE2FA70B}" type="datetime1">
              <a:rPr lang="en-US" smtClean="0"/>
              <a:t>12/20/2020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5271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5247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116" y="80263"/>
            <a:ext cx="8595766" cy="1184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168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D2C0D-5DC0-46EF-A33F-C8ED663F93D6}" type="datetime1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CB461-F491-4AB5-AF61-62002CFE3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9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2C82E-B60F-411F-866B-607E08CD26B1}" type="datetime1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5AE67-C5BC-4675-947C-AE28654455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4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8EB7-08B0-4DF2-A2EE-DDDD9E59288B}" type="datetime1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100B7-537A-4DEB-A165-13EF52143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1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41F8-078D-4B09-90BD-0EF4AD855813}" type="datetime1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42E13-D6B2-42DA-99DE-C3263503B5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C3922-3A69-4F1B-9263-76B221942D75}" type="datetime1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398E4-AEB2-4F3B-B7A0-99814170A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0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9B70-EF4E-4777-9773-781145BEB003}" type="datetime1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20EB4-A26A-4A4E-9D5F-D86396BC7D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8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A9E6-0432-48A3-AB70-CD89D79DA2FE}" type="datetime1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1C389-2280-4B89-8DD4-B6812898F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5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2D6A0-5D43-4E38-96E1-E51F0AE79807}" type="datetime1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B6D26-E438-45D9-B6CC-3D287B577F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4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72896E-D283-45B6-B8CB-296FE8D05276}" type="datetime1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1AB1786-ABDD-49EF-A4B9-4345C4EB55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21" r:id="rId7"/>
    <p:sldLayoutId id="2147483822" r:id="rId8"/>
    <p:sldLayoutId id="2147483823" r:id="rId9"/>
    <p:sldLayoutId id="2147483824" r:id="rId10"/>
    <p:sldLayoutId id="2147483831" r:id="rId11"/>
    <p:sldLayoutId id="2147483832" r:id="rId12"/>
    <p:sldLayoutId id="214748383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11/relationships/inkAction" Target="../ink/inkAction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ChangeArrowheads="1"/>
          </p:cNvSpPr>
          <p:nvPr/>
        </p:nvSpPr>
        <p:spPr bwMode="auto">
          <a:xfrm>
            <a:off x="1949450" y="1744717"/>
            <a:ext cx="5772150" cy="287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Britannic Bold" panose="020B0903060703020204" pitchFamily="34" charset="0"/>
              </a:rPr>
              <a:t>CHAPTER 8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n-US" altLang="en-US" sz="6000" dirty="0">
              <a:latin typeface="Britannic Bold" panose="020B0903060703020204" pitchFamily="34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Britannic Bold" panose="020B0903060703020204" pitchFamily="34" charset="0"/>
              </a:rPr>
              <a:t>STACK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B6DD53-4B0C-4686-B6E6-BC9E5A47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45A4-5FC6-4F23-964B-E4A2483D6C7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7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96358" y="386240"/>
            <a:ext cx="7167563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708284" y="2188780"/>
            <a:ext cx="3886200" cy="3733800"/>
          </a:xfrm>
          <a:prstGeom prst="rect">
            <a:avLst/>
          </a:prstGeom>
          <a:ln w="28575">
            <a:solidFill>
              <a:srgbClr val="996666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2800" spc="-5" dirty="0">
                <a:latin typeface="Arial"/>
                <a:cs typeface="Arial"/>
              </a:rPr>
              <a:t>Stack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Operations: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70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createStack()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70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push(item)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pop(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isEmpty(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70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isFull(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stackTop()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5517" y="1841760"/>
            <a:ext cx="2571709" cy="2846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80228" y="4903470"/>
            <a:ext cx="310134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“Stack can </a:t>
            </a:r>
            <a:r>
              <a:rPr sz="2000" spc="-5" dirty="0">
                <a:latin typeface="Arial"/>
                <a:cs typeface="Arial"/>
              </a:rPr>
              <a:t>be visualized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as  </a:t>
            </a:r>
            <a:r>
              <a:rPr sz="2000" spc="-25" dirty="0">
                <a:latin typeface="Arial"/>
                <a:cs typeface="Arial"/>
              </a:rPr>
              <a:t>array, </a:t>
            </a:r>
            <a:r>
              <a:rPr sz="2000" dirty="0">
                <a:latin typeface="Arial"/>
                <a:cs typeface="Arial"/>
              </a:rPr>
              <a:t>BUT the operations  can be done on </a:t>
            </a:r>
            <a:r>
              <a:rPr sz="2000" spc="-5" dirty="0">
                <a:latin typeface="Arial"/>
                <a:cs typeface="Arial"/>
              </a:rPr>
              <a:t>top </a:t>
            </a:r>
            <a:r>
              <a:rPr sz="2000" dirty="0">
                <a:latin typeface="Arial"/>
                <a:cs typeface="Arial"/>
              </a:rPr>
              <a:t>stack  </a:t>
            </a:r>
            <a:r>
              <a:rPr sz="2000" spc="-35" dirty="0">
                <a:latin typeface="Arial"/>
                <a:cs typeface="Arial"/>
              </a:rPr>
              <a:t>only.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“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8009" y="3456813"/>
            <a:ext cx="730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top </a:t>
            </a:r>
            <a:r>
              <a:rPr sz="1800" dirty="0">
                <a:latin typeface="Arial"/>
                <a:cs typeface="Arial"/>
              </a:rPr>
              <a:t>=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8400" y="3614673"/>
            <a:ext cx="609600" cy="85725"/>
          </a:xfrm>
          <a:custGeom>
            <a:avLst/>
            <a:gdLst/>
            <a:ahLst/>
            <a:cxnLst/>
            <a:rect l="l" t="t" r="r" b="b"/>
            <a:pathLst>
              <a:path w="609600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609600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609600" h="85725">
                <a:moveTo>
                  <a:pt x="609600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609600" y="57150"/>
                </a:lnTo>
                <a:lnTo>
                  <a:pt x="609600" y="28575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74912" y="662433"/>
            <a:ext cx="6406329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Push() and pop()</a:t>
            </a:r>
            <a:r>
              <a:rPr sz="4200" spc="-85" dirty="0"/>
              <a:t> </a:t>
            </a:r>
            <a:r>
              <a:rPr sz="4200" dirty="0"/>
              <a:t>operations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737460" y="2265606"/>
            <a:ext cx="7584214" cy="3521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5819647"/>
            <a:ext cx="608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st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ck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3809" y="5895847"/>
            <a:ext cx="608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st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ck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8340" y="6115622"/>
            <a:ext cx="69786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5" dirty="0">
                <a:latin typeface="Arial"/>
                <a:cs typeface="Arial"/>
              </a:rPr>
              <a:t>m</a:t>
            </a:r>
            <a:r>
              <a:rPr sz="1800" b="1" spc="-5" dirty="0">
                <a:latin typeface="Arial"/>
                <a:cs typeface="Arial"/>
              </a:rPr>
              <a:t>pty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3809" y="6191822"/>
            <a:ext cx="69786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-15" dirty="0">
                <a:latin typeface="Arial"/>
                <a:cs typeface="Arial"/>
              </a:rPr>
              <a:t>m</a:t>
            </a:r>
            <a:r>
              <a:rPr sz="1800" b="1" spc="-5" dirty="0">
                <a:latin typeface="Arial"/>
                <a:cs typeface="Arial"/>
              </a:rPr>
              <a:t>pty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17380" y="603529"/>
            <a:ext cx="6568966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297940" y="1501457"/>
            <a:ext cx="7408545" cy="385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3 </a:t>
            </a:r>
            <a:r>
              <a:rPr sz="2400" spc="-5" dirty="0">
                <a:latin typeface="Arial"/>
                <a:cs typeface="Arial"/>
              </a:rPr>
              <a:t>things </a:t>
            </a:r>
            <a:r>
              <a:rPr sz="2400" dirty="0">
                <a:latin typeface="Arial"/>
                <a:cs typeface="Arial"/>
              </a:rPr>
              <a:t>to be </a:t>
            </a:r>
            <a:r>
              <a:rPr sz="2400" spc="-5" dirty="0">
                <a:latin typeface="Arial"/>
                <a:cs typeface="Arial"/>
              </a:rPr>
              <a:t>considered </a:t>
            </a:r>
            <a:r>
              <a:rPr sz="2400" dirty="0">
                <a:latin typeface="Arial"/>
                <a:cs typeface="Arial"/>
              </a:rPr>
              <a:t>for stack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array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69900" algn="l"/>
              </a:tabLst>
            </a:pPr>
            <a:r>
              <a:rPr sz="1900" b="1" spc="5" dirty="0">
                <a:solidFill>
                  <a:srgbClr val="996666"/>
                </a:solidFill>
                <a:latin typeface="Arial"/>
                <a:cs typeface="Arial"/>
              </a:rPr>
              <a:t>1.	</a:t>
            </a:r>
            <a:r>
              <a:rPr sz="2400" b="1" spc="-5" dirty="0">
                <a:latin typeface="Arial"/>
                <a:cs typeface="Arial"/>
              </a:rPr>
              <a:t>Stack Empty </a:t>
            </a:r>
            <a:r>
              <a:rPr sz="2400" b="1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when </a:t>
            </a:r>
            <a:r>
              <a:rPr sz="2400" dirty="0">
                <a:latin typeface="Arial"/>
                <a:cs typeface="Arial"/>
              </a:rPr>
              <a:t>top </a:t>
            </a:r>
            <a:r>
              <a:rPr sz="2400" spc="-5" dirty="0">
                <a:latin typeface="Arial"/>
                <a:cs typeface="Arial"/>
              </a:rPr>
              <a:t>is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-1.</a:t>
            </a:r>
          </a:p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1900" b="1" spc="5" dirty="0">
                <a:solidFill>
                  <a:srgbClr val="996666"/>
                </a:solidFill>
                <a:latin typeface="Arial"/>
                <a:cs typeface="Arial"/>
              </a:rPr>
              <a:t>2.	</a:t>
            </a:r>
            <a:r>
              <a:rPr sz="2400" b="1" spc="-5" dirty="0">
                <a:latin typeface="Arial"/>
                <a:cs typeface="Arial"/>
              </a:rPr>
              <a:t>Push operations: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insert </a:t>
            </a:r>
            <a:r>
              <a:rPr sz="2400" dirty="0">
                <a:latin typeface="Arial"/>
                <a:cs typeface="Arial"/>
              </a:rPr>
              <a:t>item </a:t>
            </a:r>
            <a:r>
              <a:rPr sz="2400" spc="-5" dirty="0">
                <a:latin typeface="Arial"/>
                <a:cs typeface="Arial"/>
              </a:rPr>
              <a:t>into</a:t>
            </a:r>
            <a:r>
              <a:rPr sz="2400" dirty="0">
                <a:latin typeface="Arial"/>
                <a:cs typeface="Arial"/>
              </a:rPr>
              <a:t> stack</a:t>
            </a:r>
          </a:p>
          <a:p>
            <a:pPr marL="870585" marR="3660775" indent="-387350">
              <a:lnSpc>
                <a:spcPct val="98900"/>
              </a:lnSpc>
              <a:spcBef>
                <a:spcPts val="30"/>
              </a:spcBef>
            </a:pPr>
            <a:r>
              <a:rPr sz="2000" dirty="0">
                <a:latin typeface="Arial"/>
                <a:cs typeface="Arial"/>
              </a:rPr>
              <a:t>2 statements must be used  </a:t>
            </a:r>
            <a:r>
              <a:rPr sz="1800" b="1" spc="-5" dirty="0">
                <a:solidFill>
                  <a:srgbClr val="0000CC"/>
                </a:solidFill>
                <a:latin typeface="Courier New"/>
                <a:cs typeface="Courier New"/>
              </a:rPr>
              <a:t>top </a:t>
            </a:r>
            <a:r>
              <a:rPr sz="1800" b="1" dirty="0">
                <a:solidFill>
                  <a:srgbClr val="0000CC"/>
                </a:solidFill>
                <a:latin typeface="Courier New"/>
                <a:cs typeface="Courier New"/>
              </a:rPr>
              <a:t>= </a:t>
            </a:r>
            <a:r>
              <a:rPr sz="1800" b="1" spc="-10" dirty="0">
                <a:solidFill>
                  <a:srgbClr val="0000CC"/>
                </a:solidFill>
                <a:latin typeface="Courier New"/>
                <a:cs typeface="Courier New"/>
              </a:rPr>
              <a:t>top </a:t>
            </a:r>
            <a:r>
              <a:rPr sz="1800" b="1" dirty="0">
                <a:solidFill>
                  <a:srgbClr val="0000CC"/>
                </a:solidFill>
                <a:latin typeface="Courier New"/>
                <a:cs typeface="Courier New"/>
              </a:rPr>
              <a:t>+ </a:t>
            </a:r>
            <a:r>
              <a:rPr sz="1800" b="1" spc="-5" dirty="0">
                <a:solidFill>
                  <a:srgbClr val="0000CC"/>
                </a:solidFill>
                <a:latin typeface="Courier New"/>
                <a:cs typeface="Courier New"/>
              </a:rPr>
              <a:t>1;  </a:t>
            </a:r>
            <a:r>
              <a:rPr sz="1800" b="1" spc="-10" dirty="0">
                <a:solidFill>
                  <a:srgbClr val="0000CC"/>
                </a:solidFill>
                <a:latin typeface="Courier New"/>
                <a:cs typeface="Courier New"/>
              </a:rPr>
              <a:t>stack[top] </a:t>
            </a:r>
            <a:r>
              <a:rPr sz="1800" b="1" dirty="0">
                <a:solidFill>
                  <a:srgbClr val="0000CC"/>
                </a:solidFill>
                <a:latin typeface="Courier New"/>
                <a:cs typeface="Courier New"/>
              </a:rPr>
              <a:t>=</a:t>
            </a:r>
            <a:r>
              <a:rPr sz="1800" b="1" spc="-70" dirty="0">
                <a:solidFill>
                  <a:srgbClr val="0000CC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0000CC"/>
                </a:solidFill>
                <a:latin typeface="Courier New"/>
                <a:cs typeface="Courier New"/>
              </a:rPr>
              <a:t>newitem;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  <a:tabLst>
                <a:tab pos="469900" algn="l"/>
                <a:tab pos="2940685" algn="l"/>
              </a:tabLst>
            </a:pPr>
            <a:r>
              <a:rPr sz="2400" b="1" spc="-5" dirty="0">
                <a:latin typeface="Arial"/>
                <a:cs typeface="Arial"/>
              </a:rPr>
              <a:t>3.	</a:t>
            </a:r>
            <a:r>
              <a:rPr sz="2400" b="1" dirty="0">
                <a:latin typeface="Arial"/>
                <a:cs typeface="Arial"/>
              </a:rPr>
              <a:t>pop</a:t>
            </a:r>
            <a:r>
              <a:rPr sz="2400" b="1" spc="-5" dirty="0">
                <a:latin typeface="Arial"/>
                <a:cs typeface="Arial"/>
              </a:rPr>
              <a:t> operations:	</a:t>
            </a:r>
            <a:r>
              <a:rPr sz="2400" spc="-5" dirty="0">
                <a:latin typeface="Arial"/>
                <a:cs typeface="Arial"/>
              </a:rPr>
              <a:t>To delete </a:t>
            </a:r>
            <a:r>
              <a:rPr sz="2400" dirty="0">
                <a:latin typeface="Arial"/>
                <a:cs typeface="Arial"/>
              </a:rPr>
              <a:t>item from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stack.</a:t>
            </a:r>
          </a:p>
          <a:p>
            <a:pPr marL="413384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2 statements should be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used</a:t>
            </a:r>
          </a:p>
          <a:p>
            <a:pPr marL="9271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Item = </a:t>
            </a:r>
            <a:r>
              <a:rPr sz="1800" b="1" spc="-5" dirty="0">
                <a:solidFill>
                  <a:srgbClr val="0000CC"/>
                </a:solidFill>
                <a:latin typeface="Arial"/>
                <a:cs typeface="Arial"/>
              </a:rPr>
              <a:t>stack[top]; </a:t>
            </a: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or</a:t>
            </a:r>
            <a:r>
              <a:rPr sz="1800" b="1" spc="-1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CC"/>
                </a:solidFill>
                <a:latin typeface="Arial"/>
                <a:cs typeface="Arial"/>
              </a:rPr>
              <a:t>stackTop();</a:t>
            </a:r>
            <a:endParaRPr sz="1800" dirty="0">
              <a:latin typeface="Arial"/>
              <a:cs typeface="Arial"/>
            </a:endParaRPr>
          </a:p>
          <a:p>
            <a:pPr marL="927100">
              <a:lnSpc>
                <a:spcPts val="2135"/>
              </a:lnSpc>
            </a:pPr>
            <a:r>
              <a:rPr sz="1800" b="1" dirty="0">
                <a:solidFill>
                  <a:srgbClr val="0000CC"/>
                </a:solidFill>
                <a:latin typeface="Arial"/>
                <a:cs typeface="Arial"/>
              </a:rPr>
              <a:t>top = top –</a:t>
            </a:r>
            <a:r>
              <a:rPr sz="1800" b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00CC"/>
                </a:solidFill>
                <a:latin typeface="Arial"/>
                <a:cs typeface="Arial"/>
              </a:rPr>
              <a:t>1;</a:t>
            </a:r>
            <a:endParaRPr sz="1800" dirty="0">
              <a:latin typeface="Arial"/>
              <a:cs typeface="Arial"/>
            </a:endParaRPr>
          </a:p>
          <a:p>
            <a:pPr marL="469900" marR="5080" indent="-457834">
              <a:lnSpc>
                <a:spcPts val="2340"/>
              </a:lnSpc>
              <a:spcBef>
                <a:spcPts val="505"/>
              </a:spcBef>
              <a:tabLst>
                <a:tab pos="469900" algn="l"/>
              </a:tabLst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spc="2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0000CC"/>
                </a:solidFill>
                <a:latin typeface="Courier New"/>
                <a:cs typeface="Courier New"/>
              </a:rPr>
              <a:t>Item </a:t>
            </a:r>
            <a:r>
              <a:rPr sz="2400" b="1" dirty="0">
                <a:solidFill>
                  <a:srgbClr val="0000CC"/>
                </a:solidFill>
                <a:latin typeface="Courier New"/>
                <a:cs typeface="Courier New"/>
              </a:rPr>
              <a:t>= </a:t>
            </a:r>
            <a:r>
              <a:rPr sz="2400" b="1" spc="-5" dirty="0">
                <a:solidFill>
                  <a:srgbClr val="0000CC"/>
                </a:solidFill>
                <a:latin typeface="Courier New"/>
                <a:cs typeface="Courier New"/>
              </a:rPr>
              <a:t>stack[top]; </a:t>
            </a:r>
            <a:r>
              <a:rPr sz="2400" dirty="0">
                <a:latin typeface="Arial"/>
                <a:cs typeface="Arial"/>
              </a:rPr>
              <a:t>statement </a:t>
            </a:r>
            <a:r>
              <a:rPr sz="2400" spc="-5" dirty="0">
                <a:latin typeface="Arial"/>
                <a:cs typeface="Arial"/>
              </a:rPr>
              <a:t>is needed </a:t>
            </a:r>
            <a:r>
              <a:rPr sz="2400" dirty="0">
                <a:latin typeface="Arial"/>
                <a:cs typeface="Arial"/>
              </a:rPr>
              <a:t>if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we  want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check the value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10" dirty="0">
                <a:latin typeface="Arial"/>
                <a:cs typeface="Arial"/>
              </a:rPr>
              <a:t>be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popped.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17380" y="505619"/>
            <a:ext cx="6621518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/>
          <p:nvPr/>
        </p:nvSpPr>
        <p:spPr>
          <a:xfrm>
            <a:off x="609600" y="1600200"/>
            <a:ext cx="7924800" cy="4419600"/>
          </a:xfrm>
          <a:custGeom>
            <a:avLst/>
            <a:gdLst/>
            <a:ahLst/>
            <a:cxnLst/>
            <a:rect l="l" t="t" r="r" b="b"/>
            <a:pathLst>
              <a:path w="7924800" h="4419600">
                <a:moveTo>
                  <a:pt x="0" y="4419600"/>
                </a:moveTo>
                <a:lnTo>
                  <a:pt x="7924800" y="4419600"/>
                </a:lnTo>
                <a:lnTo>
                  <a:pt x="7924800" y="0"/>
                </a:lnTo>
                <a:lnTo>
                  <a:pt x="0" y="0"/>
                </a:lnTo>
                <a:lnTo>
                  <a:pt x="0" y="4419600"/>
                </a:lnTo>
                <a:close/>
              </a:path>
            </a:pathLst>
          </a:custGeom>
          <a:ln w="28575">
            <a:solidFill>
              <a:srgbClr val="99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57642" y="1565275"/>
            <a:ext cx="6228715" cy="334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375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Stack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declaration:</a:t>
            </a:r>
            <a:endParaRPr sz="2000" dirty="0">
              <a:latin typeface="Arial"/>
              <a:cs typeface="Arial"/>
            </a:endParaRPr>
          </a:p>
          <a:p>
            <a:pPr marL="469900" marR="2882265">
              <a:lnSpc>
                <a:spcPts val="2160"/>
              </a:lnSpc>
              <a:spcBef>
                <a:spcPts val="45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const int size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=</a:t>
            </a:r>
            <a:r>
              <a:rPr sz="1800" b="1" spc="-7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100;  class</a:t>
            </a:r>
            <a:r>
              <a:rPr sz="1800" b="1" spc="-2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stack</a:t>
            </a:r>
            <a:endParaRPr sz="1800" dirty="0">
              <a:latin typeface="Courier New"/>
              <a:cs typeface="Courier New"/>
            </a:endParaRPr>
          </a:p>
          <a:p>
            <a:pPr marL="469900">
              <a:lnSpc>
                <a:spcPts val="209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{</a:t>
            </a:r>
            <a:endParaRPr sz="1800" dirty="0">
              <a:latin typeface="Courier New"/>
              <a:cs typeface="Courier New"/>
            </a:endParaRPr>
          </a:p>
          <a:p>
            <a:pPr marL="756285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private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: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// data</a:t>
            </a:r>
            <a:r>
              <a:rPr sz="1800" b="1" spc="-4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declaration</a:t>
            </a:r>
            <a:endParaRPr sz="1800" dirty="0">
              <a:latin typeface="Courier New"/>
              <a:cs typeface="Courier New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int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top</a:t>
            </a:r>
            <a:r>
              <a:rPr sz="1800" b="1" spc="-3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</a:t>
            </a:r>
            <a:endParaRPr sz="1800" dirty="0">
              <a:latin typeface="Courier New"/>
              <a:cs typeface="Courier New"/>
            </a:endParaRPr>
          </a:p>
          <a:p>
            <a:pPr marL="927100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char data[size]</a:t>
            </a:r>
            <a:r>
              <a:rPr sz="1800" b="1" spc="-3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</a:t>
            </a:r>
            <a:endParaRPr sz="1800" dirty="0">
              <a:latin typeface="Courier New"/>
              <a:cs typeface="Courier New"/>
            </a:endParaRPr>
          </a:p>
          <a:p>
            <a:pPr marL="756285" marR="1095375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public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: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// function declaration  void</a:t>
            </a:r>
            <a:r>
              <a:rPr sz="18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createStack();</a:t>
            </a:r>
            <a:endParaRPr sz="1800" dirty="0">
              <a:latin typeface="Courier New"/>
              <a:cs typeface="Courier New"/>
            </a:endParaRPr>
          </a:p>
          <a:p>
            <a:pPr marL="756285" marR="5080">
              <a:lnSpc>
                <a:spcPct val="100000"/>
              </a:lnSpc>
              <a:tabLst>
                <a:tab pos="3030220" algn="l"/>
                <a:tab pos="3622040" algn="l"/>
              </a:tabLst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void</a:t>
            </a: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push(char)</a:t>
            </a: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	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// insert</a:t>
            </a:r>
            <a:r>
              <a:rPr sz="1800" b="1" spc="-8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operation  void</a:t>
            </a: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pop()</a:t>
            </a:r>
            <a:r>
              <a:rPr sz="18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	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// delete operation  char stackTop()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// get top</a:t>
            </a:r>
            <a:r>
              <a:rPr sz="1800" b="1" spc="-5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value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3899" y="4902518"/>
            <a:ext cx="3574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check if stack is</a:t>
            </a:r>
            <a:r>
              <a:rPr sz="1800" b="1" spc="-7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Full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check if stack is</a:t>
            </a:r>
            <a:r>
              <a:rPr sz="1800" b="1" spc="-8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empty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5141" y="4868228"/>
            <a:ext cx="23609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bool isFull()</a:t>
            </a:r>
            <a:r>
              <a:rPr sz="1800" b="1" spc="-8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 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bool</a:t>
            </a:r>
            <a:r>
              <a:rPr sz="1800" b="1" spc="-8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isEmpty();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}</a:t>
            </a:r>
            <a:r>
              <a:rPr sz="1800" b="1" spc="-1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27890" y="501968"/>
            <a:ext cx="6558456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213858" y="1556385"/>
            <a:ext cx="7603490" cy="424688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  <a:tabLst>
                <a:tab pos="546100" algn="l"/>
              </a:tabLst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spc="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3200" dirty="0">
                <a:latin typeface="Arial"/>
                <a:cs typeface="Arial"/>
              </a:rPr>
              <a:t>We </a:t>
            </a:r>
            <a:r>
              <a:rPr sz="3200" spc="-5" dirty="0">
                <a:latin typeface="Arial"/>
                <a:cs typeface="Arial"/>
              </a:rPr>
              <a:t>need </a:t>
            </a:r>
            <a:r>
              <a:rPr sz="3200" dirty="0">
                <a:latin typeface="Arial"/>
                <a:cs typeface="Arial"/>
              </a:rPr>
              <a:t>two </a:t>
            </a:r>
            <a:r>
              <a:rPr sz="3200" spc="-5" dirty="0">
                <a:latin typeface="Arial"/>
                <a:cs typeface="Arial"/>
              </a:rPr>
              <a:t>data attributes for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stack:</a:t>
            </a:r>
          </a:p>
          <a:p>
            <a:pPr marL="927100" marR="597535" indent="-457200">
              <a:lnSpc>
                <a:spcPts val="3020"/>
              </a:lnSpc>
              <a:spcBef>
                <a:spcPts val="740"/>
              </a:spcBef>
              <a:tabLst>
                <a:tab pos="927100" algn="l"/>
              </a:tabLst>
            </a:pPr>
            <a:r>
              <a:rPr sz="1950" b="1" dirty="0">
                <a:solidFill>
                  <a:srgbClr val="99CCFF"/>
                </a:solidFill>
                <a:latin typeface="Arial"/>
                <a:cs typeface="Arial"/>
              </a:rPr>
              <a:t>1.	</a:t>
            </a:r>
            <a:r>
              <a:rPr sz="2800" b="1" spc="-5" dirty="0">
                <a:latin typeface="Arial"/>
                <a:cs typeface="Arial"/>
              </a:rPr>
              <a:t>Data : </a:t>
            </a:r>
            <a:r>
              <a:rPr sz="2800" spc="-5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store </a:t>
            </a:r>
            <a:r>
              <a:rPr sz="2800" spc="-5" dirty="0">
                <a:latin typeface="Arial"/>
                <a:cs typeface="Arial"/>
              </a:rPr>
              <a:t>item in the </a:t>
            </a:r>
            <a:r>
              <a:rPr sz="2800" dirty="0">
                <a:latin typeface="Arial"/>
                <a:cs typeface="Arial"/>
              </a:rPr>
              <a:t>stack, </a:t>
            </a:r>
            <a:r>
              <a:rPr sz="2800" spc="-5" dirty="0">
                <a:latin typeface="Arial"/>
                <a:cs typeface="Arial"/>
              </a:rPr>
              <a:t>in this  example data will </a:t>
            </a:r>
            <a:r>
              <a:rPr sz="2800" dirty="0">
                <a:latin typeface="Arial"/>
                <a:cs typeface="Arial"/>
              </a:rPr>
              <a:t>store char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value</a:t>
            </a:r>
          </a:p>
          <a:p>
            <a:pPr marL="469900">
              <a:lnSpc>
                <a:spcPct val="100000"/>
              </a:lnSpc>
              <a:spcBef>
                <a:spcPts val="295"/>
              </a:spcBef>
              <a:tabLst>
                <a:tab pos="927100" algn="l"/>
              </a:tabLst>
            </a:pPr>
            <a:r>
              <a:rPr sz="1950" b="1" dirty="0">
                <a:solidFill>
                  <a:srgbClr val="99CCFF"/>
                </a:solidFill>
                <a:latin typeface="Arial"/>
                <a:cs typeface="Arial"/>
              </a:rPr>
              <a:t>2.	</a:t>
            </a:r>
            <a:r>
              <a:rPr sz="2800" b="1" spc="-5" dirty="0">
                <a:latin typeface="Arial"/>
                <a:cs typeface="Arial"/>
              </a:rPr>
              <a:t>top </a:t>
            </a:r>
            <a:r>
              <a:rPr sz="2800" dirty="0">
                <a:latin typeface="Arial"/>
                <a:cs typeface="Arial"/>
              </a:rPr>
              <a:t>: </a:t>
            </a:r>
            <a:r>
              <a:rPr sz="2800" spc="-5" dirty="0">
                <a:latin typeface="Arial"/>
                <a:cs typeface="Arial"/>
              </a:rPr>
              <a:t>as index for top of </a:t>
            </a:r>
            <a:r>
              <a:rPr sz="2800" dirty="0">
                <a:latin typeface="Arial"/>
                <a:cs typeface="Arial"/>
              </a:rPr>
              <a:t>stack, integer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type</a:t>
            </a:r>
          </a:p>
          <a:p>
            <a:pPr marL="546100" marR="120014" indent="-534035" algn="just">
              <a:lnSpc>
                <a:spcPct val="90000"/>
              </a:lnSpc>
              <a:spcBef>
                <a:spcPts val="755"/>
              </a:spcBef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b="0" spc="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Size of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array </a:t>
            </a:r>
            <a:r>
              <a:rPr sz="3200" spc="-5" dirty="0">
                <a:latin typeface="Arial"/>
                <a:cs typeface="Arial"/>
              </a:rPr>
              <a:t>that </a:t>
            </a:r>
            <a:r>
              <a:rPr sz="3200" dirty="0">
                <a:latin typeface="Arial"/>
                <a:cs typeface="Arial"/>
              </a:rPr>
              <a:t>store </a:t>
            </a:r>
            <a:r>
              <a:rPr sz="3200" spc="-5" dirty="0">
                <a:latin typeface="Arial"/>
                <a:cs typeface="Arial"/>
              </a:rPr>
              <a:t>component  </a:t>
            </a:r>
            <a:r>
              <a:rPr sz="3200" dirty="0">
                <a:latin typeface="Arial"/>
                <a:cs typeface="Arial"/>
              </a:rPr>
              <a:t>of stack is </a:t>
            </a:r>
            <a:r>
              <a:rPr sz="3200" spc="-5" dirty="0">
                <a:latin typeface="Arial"/>
                <a:cs typeface="Arial"/>
              </a:rPr>
              <a:t>100. In this </a:t>
            </a:r>
            <a:r>
              <a:rPr sz="3200" dirty="0">
                <a:latin typeface="Arial"/>
                <a:cs typeface="Arial"/>
              </a:rPr>
              <a:t>case, stack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can  store up to </a:t>
            </a:r>
            <a:r>
              <a:rPr sz="3200" spc="-5" dirty="0">
                <a:latin typeface="Arial"/>
                <a:cs typeface="Arial"/>
              </a:rPr>
              <a:t>100 char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value.</a:t>
            </a:r>
            <a:endParaRPr sz="32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380"/>
              </a:spcBef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b="0" spc="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Arial"/>
                <a:cs typeface="Arial"/>
              </a:rPr>
              <a:t>Declaration of stack</a:t>
            </a:r>
            <a:r>
              <a:rPr sz="3200" spc="-3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instance:</a:t>
            </a:r>
          </a:p>
          <a:p>
            <a:pPr marL="927100">
              <a:lnSpc>
                <a:spcPct val="100000"/>
              </a:lnSpc>
              <a:spcBef>
                <a:spcPts val="325"/>
              </a:spcBef>
            </a:pPr>
            <a:r>
              <a:rPr sz="2400" i="1" dirty="0">
                <a:latin typeface="Arial"/>
                <a:cs typeface="Arial"/>
              </a:rPr>
              <a:t>stack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aStack;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96358" y="571849"/>
            <a:ext cx="6600497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257935" y="1553082"/>
            <a:ext cx="7257415" cy="15868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800" b="1" spc="-5" dirty="0">
                <a:solidFill>
                  <a:srgbClr val="3737A4"/>
                </a:solidFill>
                <a:latin typeface="Courier New"/>
                <a:cs typeface="Courier New"/>
              </a:rPr>
              <a:t>createStack()</a:t>
            </a:r>
            <a:r>
              <a:rPr sz="2800" b="1" spc="-5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800" b="1" spc="-5" dirty="0">
                <a:latin typeface="Arial"/>
                <a:cs typeface="Arial"/>
              </a:rPr>
              <a:t>operation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Stack will be </a:t>
            </a:r>
            <a:r>
              <a:rPr sz="2800" dirty="0">
                <a:latin typeface="Arial"/>
                <a:cs typeface="Arial"/>
              </a:rPr>
              <a:t>created </a:t>
            </a:r>
            <a:r>
              <a:rPr sz="2800" spc="-5" dirty="0">
                <a:latin typeface="Arial"/>
                <a:cs typeface="Arial"/>
              </a:rPr>
              <a:t>by </a:t>
            </a:r>
            <a:r>
              <a:rPr sz="2800" dirty="0">
                <a:latin typeface="Arial"/>
                <a:cs typeface="Arial"/>
              </a:rPr>
              <a:t>initializing </a:t>
            </a:r>
            <a:r>
              <a:rPr sz="2800" spc="-5" dirty="0">
                <a:latin typeface="Arial"/>
                <a:cs typeface="Arial"/>
              </a:rPr>
              <a:t>top to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-1.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3737A4"/>
                </a:solidFill>
                <a:latin typeface="Courier New"/>
                <a:cs typeface="Courier New"/>
              </a:rPr>
              <a:t>createStack()</a:t>
            </a:r>
            <a:r>
              <a:rPr sz="2800" b="1" spc="-14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800" spc="-5" dirty="0">
                <a:latin typeface="Arial"/>
                <a:cs typeface="Arial"/>
              </a:rPr>
              <a:t>implementation: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7935" y="5011420"/>
            <a:ext cx="69742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tabLst>
                <a:tab pos="1522730" algn="l"/>
              </a:tabLst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Top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is	</a:t>
            </a:r>
            <a:r>
              <a:rPr sz="2800" b="1" dirty="0">
                <a:latin typeface="Arial"/>
                <a:cs typeface="Arial"/>
              </a:rPr>
              <a:t>–1 :- </a:t>
            </a:r>
            <a:r>
              <a:rPr sz="2800" b="1" spc="-5" dirty="0">
                <a:latin typeface="Arial"/>
                <a:cs typeface="Arial"/>
              </a:rPr>
              <a:t>means that there is no </a:t>
            </a:r>
            <a:r>
              <a:rPr sz="2800" b="1" dirty="0">
                <a:latin typeface="Arial"/>
                <a:cs typeface="Arial"/>
              </a:rPr>
              <a:t>item  </a:t>
            </a:r>
            <a:r>
              <a:rPr sz="2800" b="1" spc="-5" dirty="0">
                <a:latin typeface="Arial"/>
                <a:cs typeface="Arial"/>
              </a:rPr>
              <a:t>being pushed into stack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yet.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6400" y="3290506"/>
            <a:ext cx="5791200" cy="1570355"/>
          </a:xfrm>
          <a:prstGeom prst="rect">
            <a:avLst/>
          </a:prstGeom>
          <a:ln w="38100">
            <a:solidFill>
              <a:srgbClr val="6666CC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305"/>
              </a:spcBef>
            </a:pPr>
            <a:r>
              <a:rPr sz="2400" b="1" spc="-5" dirty="0">
                <a:solidFill>
                  <a:srgbClr val="996666"/>
                </a:solidFill>
                <a:latin typeface="Arial"/>
                <a:cs typeface="Arial"/>
              </a:rPr>
              <a:t>void stack::</a:t>
            </a:r>
            <a:r>
              <a:rPr sz="2400" b="1" dirty="0">
                <a:solidFill>
                  <a:srgbClr val="99666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96666"/>
                </a:solidFill>
                <a:latin typeface="Arial"/>
                <a:cs typeface="Arial"/>
              </a:rPr>
              <a:t>createStack();</a:t>
            </a:r>
            <a:endParaRPr sz="2400" dirty="0">
              <a:latin typeface="Arial"/>
              <a:cs typeface="Arial"/>
            </a:endParaRPr>
          </a:p>
          <a:p>
            <a:pPr marL="548640">
              <a:lnSpc>
                <a:spcPct val="100000"/>
              </a:lnSpc>
            </a:pPr>
            <a:r>
              <a:rPr sz="2400" b="1" spc="-5" dirty="0">
                <a:solidFill>
                  <a:srgbClr val="996666"/>
                </a:solidFill>
                <a:latin typeface="Arial"/>
                <a:cs typeface="Arial"/>
              </a:rPr>
              <a:t>{</a:t>
            </a:r>
            <a:endParaRPr sz="2400" dirty="0">
              <a:latin typeface="Arial"/>
              <a:cs typeface="Arial"/>
            </a:endParaRPr>
          </a:p>
          <a:p>
            <a:pPr marL="1473835">
              <a:lnSpc>
                <a:spcPct val="100000"/>
              </a:lnSpc>
            </a:pPr>
            <a:r>
              <a:rPr sz="2400" b="1" dirty="0">
                <a:solidFill>
                  <a:srgbClr val="996666"/>
                </a:solidFill>
                <a:latin typeface="Arial"/>
                <a:cs typeface="Arial"/>
              </a:rPr>
              <a:t>top =</a:t>
            </a:r>
            <a:r>
              <a:rPr sz="2400" b="1" spc="-20" dirty="0">
                <a:solidFill>
                  <a:srgbClr val="99666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96666"/>
                </a:solidFill>
                <a:latin typeface="Arial"/>
                <a:cs typeface="Arial"/>
              </a:rPr>
              <a:t>-1;</a:t>
            </a:r>
            <a:endParaRPr sz="2400" dirty="0">
              <a:latin typeface="Arial"/>
              <a:cs typeface="Arial"/>
            </a:endParaRPr>
          </a:p>
          <a:p>
            <a:pPr marL="54864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996666"/>
                </a:solidFill>
                <a:latin typeface="Arial"/>
                <a:cs typeface="Arial"/>
              </a:rPr>
              <a:t>}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54318" y="520970"/>
            <a:ext cx="6523967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430370" y="1490599"/>
            <a:ext cx="7705090" cy="183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isFull()</a:t>
            </a:r>
            <a:r>
              <a:rPr sz="1800" b="1" spc="-5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5" dirty="0">
                <a:latin typeface="Arial"/>
                <a:cs typeface="Arial"/>
              </a:rPr>
              <a:t>Operation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latin typeface="Arial"/>
                <a:cs typeface="Arial"/>
              </a:rPr>
              <a:t>This </a:t>
            </a:r>
            <a:r>
              <a:rPr sz="1800" spc="-5" dirty="0">
                <a:latin typeface="Arial"/>
                <a:cs typeface="Arial"/>
              </a:rPr>
              <a:t>operation </a:t>
            </a:r>
            <a:r>
              <a:rPr sz="1800" dirty="0">
                <a:latin typeface="Arial"/>
                <a:cs typeface="Arial"/>
              </a:rPr>
              <a:t>is </a:t>
            </a:r>
            <a:r>
              <a:rPr sz="1800" spc="-10" dirty="0">
                <a:latin typeface="Arial"/>
                <a:cs typeface="Arial"/>
              </a:rPr>
              <a:t>needed </a:t>
            </a:r>
            <a:r>
              <a:rPr sz="1800" spc="-5" dirty="0">
                <a:latin typeface="Arial"/>
                <a:cs typeface="Arial"/>
              </a:rPr>
              <a:t>ONLY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implementation of stack using</a:t>
            </a:r>
            <a:r>
              <a:rPr sz="1800" spc="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array.</a:t>
            </a:r>
            <a:endParaRPr sz="1800" dirty="0">
              <a:latin typeface="Arial"/>
              <a:cs typeface="Arial"/>
            </a:endParaRPr>
          </a:p>
          <a:p>
            <a:pPr marL="355600" marR="142875" indent="-343535">
              <a:lnSpc>
                <a:spcPct val="80000"/>
              </a:lnSpc>
              <a:spcBef>
                <a:spcPts val="434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dirty="0">
                <a:latin typeface="Arial"/>
                <a:cs typeface="Arial"/>
              </a:rPr>
              <a:t>In </a:t>
            </a:r>
            <a:r>
              <a:rPr sz="1800" spc="-5" dirty="0">
                <a:latin typeface="Arial"/>
                <a:cs typeface="Arial"/>
              </a:rPr>
              <a:t>an array, size </a:t>
            </a:r>
            <a:r>
              <a:rPr sz="1800" dirty="0">
                <a:latin typeface="Arial"/>
                <a:cs typeface="Arial"/>
              </a:rPr>
              <a:t>of the </a:t>
            </a:r>
            <a:r>
              <a:rPr sz="1800" spc="-5" dirty="0">
                <a:latin typeface="Arial"/>
                <a:cs typeface="Arial"/>
              </a:rPr>
              <a:t>array is fixed and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create new </a:t>
            </a:r>
            <a:r>
              <a:rPr sz="1800" dirty="0">
                <a:latin typeface="Arial"/>
                <a:cs typeface="Arial"/>
              </a:rPr>
              <a:t>item </a:t>
            </a:r>
            <a:r>
              <a:rPr sz="1800" spc="-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array  </a:t>
            </a:r>
            <a:r>
              <a:rPr sz="1800" spc="-15" dirty="0">
                <a:latin typeface="Arial"/>
                <a:cs typeface="Arial"/>
              </a:rPr>
              <a:t>will </a:t>
            </a:r>
            <a:r>
              <a:rPr sz="1800" spc="-5" dirty="0">
                <a:latin typeface="Arial"/>
                <a:cs typeface="Arial"/>
              </a:rPr>
              <a:t>depend on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space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available.</a:t>
            </a:r>
            <a:endParaRPr sz="1800" dirty="0">
              <a:latin typeface="Arial"/>
              <a:cs typeface="Arial"/>
            </a:endParaRPr>
          </a:p>
          <a:p>
            <a:pPr marL="355600" marR="5080" indent="-343535">
              <a:lnSpc>
                <a:spcPct val="80000"/>
              </a:lnSpc>
              <a:spcBef>
                <a:spcPts val="430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Arial"/>
                <a:cs typeface="Arial"/>
              </a:rPr>
              <a:t>This operation is needed before any push operation can be implemented  on 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stack.</a:t>
            </a:r>
          </a:p>
          <a:p>
            <a:pPr marL="12700">
              <a:lnSpc>
                <a:spcPts val="2140"/>
              </a:lnSpc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bool isFull()</a:t>
            </a:r>
            <a:r>
              <a:rPr sz="1800" b="1" spc="-8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spc="-5" dirty="0">
                <a:latin typeface="Arial"/>
                <a:cs typeface="Arial"/>
              </a:rPr>
              <a:t>implementation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0370" y="4763801"/>
            <a:ext cx="7447915" cy="983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Arial"/>
                <a:cs typeface="Arial"/>
              </a:rPr>
              <a:t>Since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size of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array is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100,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ts val="1910"/>
              </a:lnSpc>
            </a:pPr>
            <a:r>
              <a:rPr sz="1600" b="1" spc="-5" dirty="0">
                <a:solidFill>
                  <a:srgbClr val="3737A4"/>
                </a:solidFill>
                <a:latin typeface="Courier New"/>
                <a:cs typeface="Courier New"/>
              </a:rPr>
              <a:t>bool isFull() </a:t>
            </a:r>
            <a:r>
              <a:rPr sz="1600" spc="-10" dirty="0">
                <a:latin typeface="Arial"/>
                <a:cs typeface="Arial"/>
              </a:rPr>
              <a:t>will </a:t>
            </a:r>
            <a:r>
              <a:rPr sz="1600" spc="-5" dirty="0">
                <a:latin typeface="Arial"/>
                <a:cs typeface="Arial"/>
              </a:rPr>
              <a:t>return </a:t>
            </a:r>
            <a:r>
              <a:rPr sz="1600" b="1" i="1" spc="-5" dirty="0">
                <a:latin typeface="Arial"/>
                <a:cs typeface="Arial"/>
              </a:rPr>
              <a:t>true</a:t>
            </a:r>
            <a:r>
              <a:rPr sz="1600" spc="-5" dirty="0">
                <a:latin typeface="Arial"/>
                <a:cs typeface="Arial"/>
              </a:rPr>
              <a:t>, If top is</a:t>
            </a:r>
            <a:r>
              <a:rPr sz="1600" spc="1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99 (100 – 1).</a:t>
            </a:r>
            <a:endParaRPr sz="1600" dirty="0">
              <a:latin typeface="Arial"/>
              <a:cs typeface="Arial"/>
            </a:endParaRPr>
          </a:p>
          <a:p>
            <a:pPr marL="469900">
              <a:lnSpc>
                <a:spcPts val="1739"/>
              </a:lnSpc>
            </a:pPr>
            <a:r>
              <a:rPr sz="1600" b="1" spc="-5" dirty="0">
                <a:solidFill>
                  <a:srgbClr val="3737A4"/>
                </a:solidFill>
                <a:latin typeface="Courier New"/>
                <a:cs typeface="Courier New"/>
              </a:rPr>
              <a:t>bool isFull()</a:t>
            </a:r>
            <a:r>
              <a:rPr sz="1600" b="1" spc="-33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600" spc="-10" dirty="0">
                <a:latin typeface="Arial"/>
                <a:cs typeface="Arial"/>
              </a:rPr>
              <a:t>will </a:t>
            </a:r>
            <a:r>
              <a:rPr sz="1600" spc="-5" dirty="0">
                <a:latin typeface="Arial"/>
                <a:cs typeface="Arial"/>
              </a:rPr>
              <a:t>return </a:t>
            </a:r>
            <a:r>
              <a:rPr sz="1600" i="1" spc="-5" dirty="0">
                <a:latin typeface="Arial"/>
                <a:cs typeface="Arial"/>
              </a:rPr>
              <a:t>false</a:t>
            </a:r>
            <a:r>
              <a:rPr sz="1600" spc="-5" dirty="0">
                <a:latin typeface="Arial"/>
                <a:cs typeface="Arial"/>
              </a:rPr>
              <a:t>, if there is some space available, top is less</a:t>
            </a:r>
            <a:endParaRPr sz="1600" dirty="0">
              <a:latin typeface="Arial"/>
              <a:cs typeface="Arial"/>
            </a:endParaRPr>
          </a:p>
          <a:p>
            <a:pPr marL="756285">
              <a:lnSpc>
                <a:spcPts val="1739"/>
              </a:lnSpc>
            </a:pPr>
            <a:r>
              <a:rPr sz="1600" spc="-5" dirty="0">
                <a:latin typeface="Arial"/>
                <a:cs typeface="Arial"/>
              </a:rPr>
              <a:t>than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100.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82527" y="3450939"/>
            <a:ext cx="5943600" cy="1200150"/>
          </a:xfrm>
          <a:prstGeom prst="rect">
            <a:avLst/>
          </a:prstGeom>
          <a:ln w="9525">
            <a:solidFill>
              <a:srgbClr val="996666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0"/>
              </a:spcBef>
            </a:pPr>
            <a:r>
              <a:rPr sz="1800" b="1" spc="-10" dirty="0">
                <a:solidFill>
                  <a:srgbClr val="996666"/>
                </a:solidFill>
                <a:latin typeface="Courier New"/>
                <a:cs typeface="Courier New"/>
              </a:rPr>
              <a:t>bool</a:t>
            </a:r>
            <a:r>
              <a:rPr sz="1800" b="1" spc="-20" dirty="0">
                <a:solidFill>
                  <a:srgbClr val="996666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996666"/>
                </a:solidFill>
                <a:latin typeface="Courier New"/>
                <a:cs typeface="Courier New"/>
              </a:rPr>
              <a:t>stack::isFull()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996666"/>
                </a:solidFill>
                <a:latin typeface="Courier New"/>
                <a:cs typeface="Courier New"/>
              </a:rPr>
              <a:t>{</a:t>
            </a:r>
            <a:endParaRPr sz="1800" dirty="0">
              <a:latin typeface="Courier New"/>
              <a:cs typeface="Courier New"/>
            </a:endParaRPr>
          </a:p>
          <a:p>
            <a:pPr marL="774065">
              <a:lnSpc>
                <a:spcPct val="100000"/>
              </a:lnSpc>
            </a:pPr>
            <a:r>
              <a:rPr sz="1800" b="1" spc="-10" dirty="0">
                <a:solidFill>
                  <a:srgbClr val="996666"/>
                </a:solidFill>
                <a:latin typeface="Courier New"/>
                <a:cs typeface="Courier New"/>
              </a:rPr>
              <a:t>return (top </a:t>
            </a:r>
            <a:r>
              <a:rPr sz="1800" b="1" spc="-5" dirty="0">
                <a:solidFill>
                  <a:srgbClr val="996666"/>
                </a:solidFill>
                <a:latin typeface="Courier New"/>
                <a:cs typeface="Courier New"/>
              </a:rPr>
              <a:t>== </a:t>
            </a:r>
            <a:r>
              <a:rPr sz="1800" b="1" spc="-10" dirty="0">
                <a:solidFill>
                  <a:srgbClr val="996666"/>
                </a:solidFill>
                <a:latin typeface="Courier New"/>
                <a:cs typeface="Courier New"/>
              </a:rPr>
              <a:t>size-1</a:t>
            </a:r>
            <a:r>
              <a:rPr sz="1800" b="1" spc="-50" dirty="0">
                <a:solidFill>
                  <a:srgbClr val="996666"/>
                </a:solidFill>
                <a:latin typeface="Courier New"/>
                <a:cs typeface="Courier New"/>
              </a:rPr>
              <a:t> </a:t>
            </a:r>
            <a:r>
              <a:rPr sz="1800" b="1" spc="-5" dirty="0">
                <a:solidFill>
                  <a:srgbClr val="996666"/>
                </a:solidFill>
                <a:latin typeface="Courier New"/>
                <a:cs typeface="Courier New"/>
              </a:rPr>
              <a:t>);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996666"/>
                </a:solidFill>
                <a:latin typeface="Courier New"/>
                <a:cs typeface="Courier New"/>
              </a:rPr>
              <a:t>}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338138"/>
            <a:ext cx="7167563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1245388" y="1644015"/>
            <a:ext cx="7746365" cy="3044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bool isEmpty()</a:t>
            </a:r>
            <a:r>
              <a:rPr sz="2200" b="1" spc="8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spc="-5" dirty="0">
                <a:latin typeface="Arial"/>
                <a:cs typeface="Arial"/>
              </a:rPr>
              <a:t>operation</a:t>
            </a:r>
            <a:endParaRPr sz="2200" dirty="0">
              <a:latin typeface="Arial"/>
              <a:cs typeface="Arial"/>
            </a:endParaRPr>
          </a:p>
          <a:p>
            <a:pPr marL="355600" marR="669925" indent="-343535">
              <a:lnSpc>
                <a:spcPct val="80000"/>
              </a:lnSpc>
              <a:spcBef>
                <a:spcPts val="555"/>
              </a:spcBef>
            </a:pPr>
            <a:r>
              <a:rPr sz="1750" b="0" spc="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750" b="0" spc="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Arial"/>
                <a:cs typeface="Arial"/>
              </a:rPr>
              <a:t>This operation will check whether the array for stack is  empty.</a:t>
            </a:r>
            <a:endParaRPr sz="2200" dirty="0">
              <a:latin typeface="Arial"/>
              <a:cs typeface="Arial"/>
            </a:endParaRPr>
          </a:p>
          <a:p>
            <a:pPr marL="355600" marR="96520" indent="-343535">
              <a:lnSpc>
                <a:spcPct val="80000"/>
              </a:lnSpc>
              <a:spcBef>
                <a:spcPts val="530"/>
              </a:spcBef>
            </a:pPr>
            <a:r>
              <a:rPr sz="1750" b="0" spc="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750" b="0" spc="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Arial"/>
                <a:cs typeface="Arial"/>
              </a:rPr>
              <a:t>This operation is needed before ANY pop operation can be  done. If the stack is empty, then pop operation cannot be  done.</a:t>
            </a:r>
            <a:endParaRPr sz="2200" dirty="0">
              <a:latin typeface="Arial"/>
              <a:cs typeface="Arial"/>
            </a:endParaRPr>
          </a:p>
          <a:p>
            <a:pPr marL="355600" marR="5080" indent="-343535">
              <a:lnSpc>
                <a:spcPct val="80500"/>
              </a:lnSpc>
              <a:spcBef>
                <a:spcPts val="490"/>
              </a:spcBef>
            </a:pPr>
            <a:r>
              <a:rPr sz="1750" b="0" spc="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750" b="0" spc="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bool </a:t>
            </a:r>
            <a:r>
              <a:rPr sz="2200" b="1" spc="-10" dirty="0">
                <a:solidFill>
                  <a:srgbClr val="3737A4"/>
                </a:solidFill>
                <a:latin typeface="Courier New"/>
                <a:cs typeface="Courier New"/>
              </a:rPr>
              <a:t>isEmpty() </a:t>
            </a:r>
            <a:r>
              <a:rPr sz="2200" spc="-5" dirty="0">
                <a:latin typeface="Arial"/>
                <a:cs typeface="Arial"/>
              </a:rPr>
              <a:t>will return </a:t>
            </a:r>
            <a:r>
              <a:rPr sz="2200" i="1" spc="-5" dirty="0">
                <a:latin typeface="Arial"/>
                <a:cs typeface="Arial"/>
              </a:rPr>
              <a:t>true </a:t>
            </a:r>
            <a:r>
              <a:rPr sz="2200" spc="-5" dirty="0">
                <a:latin typeface="Arial"/>
                <a:cs typeface="Arial"/>
              </a:rPr>
              <a:t>if top –1 and return </a:t>
            </a:r>
            <a:r>
              <a:rPr sz="2200" i="1" spc="-5" dirty="0">
                <a:latin typeface="Arial"/>
                <a:cs typeface="Arial"/>
              </a:rPr>
              <a:t>false  </a:t>
            </a:r>
            <a:r>
              <a:rPr sz="2200" spc="-5" dirty="0">
                <a:latin typeface="Arial"/>
                <a:cs typeface="Arial"/>
              </a:rPr>
              <a:t>if top is not equal to -1, showing that the stack has element  in it.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ts val="2620"/>
              </a:lnSpc>
            </a:pPr>
            <a:r>
              <a:rPr sz="1750" b="0" spc="1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750" b="0" spc="1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bool isEmpty()</a:t>
            </a:r>
            <a:r>
              <a:rPr sz="2200" spc="-5" dirty="0">
                <a:latin typeface="Arial"/>
                <a:cs typeface="Arial"/>
              </a:rPr>
              <a:t>implementation</a:t>
            </a:r>
            <a:r>
              <a:rPr sz="2200" spc="1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: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8800" y="4724400"/>
            <a:ext cx="5029200" cy="1339850"/>
          </a:xfrm>
          <a:prstGeom prst="rect">
            <a:avLst/>
          </a:prstGeom>
          <a:ln w="28575">
            <a:solidFill>
              <a:srgbClr val="996666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0"/>
              </a:spcBef>
            </a:pPr>
            <a:r>
              <a:rPr sz="2000" b="1" spc="-5" dirty="0">
                <a:solidFill>
                  <a:srgbClr val="996666"/>
                </a:solidFill>
                <a:latin typeface="Courier New"/>
                <a:cs typeface="Courier New"/>
              </a:rPr>
              <a:t>bool</a:t>
            </a:r>
            <a:r>
              <a:rPr sz="2000" b="1" spc="-10" dirty="0">
                <a:solidFill>
                  <a:srgbClr val="996666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996666"/>
                </a:solidFill>
                <a:latin typeface="Courier New"/>
                <a:cs typeface="Courier New"/>
              </a:rPr>
              <a:t>stack::isEmpty()</a:t>
            </a:r>
            <a:endParaRPr sz="20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996666"/>
                </a:solidFill>
                <a:latin typeface="Courier New"/>
                <a:cs typeface="Courier New"/>
              </a:rPr>
              <a:t>{</a:t>
            </a:r>
            <a:endParaRPr sz="2000" dirty="0">
              <a:latin typeface="Courier New"/>
              <a:cs typeface="Courier New"/>
            </a:endParaRPr>
          </a:p>
          <a:p>
            <a:pPr marL="853440">
              <a:lnSpc>
                <a:spcPct val="100000"/>
              </a:lnSpc>
            </a:pPr>
            <a:r>
              <a:rPr sz="2000" b="1" spc="-5" dirty="0">
                <a:solidFill>
                  <a:srgbClr val="996666"/>
                </a:solidFill>
                <a:latin typeface="Courier New"/>
                <a:cs typeface="Courier New"/>
              </a:rPr>
              <a:t>return </a:t>
            </a:r>
            <a:r>
              <a:rPr sz="2000" b="1" dirty="0">
                <a:solidFill>
                  <a:srgbClr val="996666"/>
                </a:solidFill>
                <a:latin typeface="Courier New"/>
                <a:cs typeface="Courier New"/>
              </a:rPr>
              <a:t>( top == -1</a:t>
            </a:r>
            <a:r>
              <a:rPr sz="2000" b="1" spc="-40" dirty="0">
                <a:solidFill>
                  <a:srgbClr val="996666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996666"/>
                </a:solidFill>
                <a:latin typeface="Courier New"/>
                <a:cs typeface="Courier New"/>
              </a:rPr>
              <a:t>);</a:t>
            </a:r>
            <a:endParaRPr sz="20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996666"/>
                </a:solidFill>
                <a:latin typeface="Courier New"/>
                <a:cs typeface="Courier New"/>
              </a:rPr>
              <a:t>}</a:t>
            </a:r>
            <a:endParaRPr sz="20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12277" y="491522"/>
            <a:ext cx="6577636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371512" y="1607756"/>
            <a:ext cx="7518400" cy="2542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push(newItem) </a:t>
            </a:r>
            <a:r>
              <a:rPr sz="1800" b="1" spc="-5" dirty="0">
                <a:latin typeface="Arial"/>
                <a:cs typeface="Arial"/>
              </a:rPr>
              <a:t>operation </a:t>
            </a:r>
            <a:r>
              <a:rPr sz="1800" b="1" dirty="0">
                <a:latin typeface="Arial"/>
                <a:cs typeface="Arial"/>
              </a:rPr>
              <a:t>: </a:t>
            </a:r>
            <a:r>
              <a:rPr sz="1800" b="1" spc="-5" dirty="0">
                <a:latin typeface="Arial"/>
                <a:cs typeface="Arial"/>
              </a:rPr>
              <a:t>Insert item </a:t>
            </a:r>
            <a:r>
              <a:rPr sz="1800" b="1" dirty="0">
                <a:latin typeface="Arial"/>
                <a:cs typeface="Arial"/>
              </a:rPr>
              <a:t>onto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stack</a:t>
            </a:r>
            <a:endParaRPr sz="1800" dirty="0">
              <a:latin typeface="Arial"/>
              <a:cs typeface="Arial"/>
            </a:endParaRPr>
          </a:p>
          <a:p>
            <a:pPr marL="355600" marR="120650" indent="-343535">
              <a:lnSpc>
                <a:spcPct val="80000"/>
              </a:lnSpc>
              <a:spcBef>
                <a:spcPts val="459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latin typeface="Arial"/>
                <a:cs typeface="Arial"/>
              </a:rPr>
              <a:t>push() </a:t>
            </a:r>
            <a:r>
              <a:rPr sz="1800" spc="-5" dirty="0">
                <a:latin typeface="Arial"/>
                <a:cs typeface="Arial"/>
              </a:rPr>
              <a:t>operation </a:t>
            </a:r>
            <a:r>
              <a:rPr sz="1800" spc="-15" dirty="0">
                <a:latin typeface="Arial"/>
                <a:cs typeface="Arial"/>
              </a:rPr>
              <a:t>will </a:t>
            </a:r>
            <a:r>
              <a:rPr sz="1800" spc="-5" dirty="0">
                <a:latin typeface="Arial"/>
                <a:cs typeface="Arial"/>
              </a:rPr>
              <a:t>insert an </a:t>
            </a:r>
            <a:r>
              <a:rPr sz="1800" dirty="0">
                <a:latin typeface="Arial"/>
                <a:cs typeface="Arial"/>
              </a:rPr>
              <a:t>item at the top of stack. This </a:t>
            </a:r>
            <a:r>
              <a:rPr sz="1800" spc="-5" dirty="0">
                <a:latin typeface="Arial"/>
                <a:cs typeface="Arial"/>
              </a:rPr>
              <a:t>operation  can be done only </a:t>
            </a:r>
            <a:r>
              <a:rPr sz="1800" dirty="0">
                <a:latin typeface="Arial"/>
                <a:cs typeface="Arial"/>
              </a:rPr>
              <a:t>if </a:t>
            </a:r>
            <a:r>
              <a:rPr sz="1800" spc="-5" dirty="0">
                <a:latin typeface="Arial"/>
                <a:cs typeface="Arial"/>
              </a:rPr>
              <a:t>there is space availbale in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array</a:t>
            </a:r>
            <a:endParaRPr sz="1800" dirty="0">
              <a:latin typeface="Arial"/>
              <a:cs typeface="Arial"/>
            </a:endParaRPr>
          </a:p>
          <a:p>
            <a:pPr marL="355600" marR="5080" indent="-343535">
              <a:lnSpc>
                <a:spcPct val="80000"/>
              </a:lnSpc>
              <a:spcBef>
                <a:spcPts val="430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Arial"/>
                <a:cs typeface="Arial"/>
              </a:rPr>
              <a:t>Before any </a:t>
            </a:r>
            <a:r>
              <a:rPr sz="1800" dirty="0">
                <a:latin typeface="Arial"/>
                <a:cs typeface="Arial"/>
              </a:rPr>
              <a:t>item </a:t>
            </a:r>
            <a:r>
              <a:rPr sz="1800" spc="-5" dirty="0">
                <a:latin typeface="Arial"/>
                <a:cs typeface="Arial"/>
              </a:rPr>
              <a:t>can be inserted into a </a:t>
            </a:r>
            <a:r>
              <a:rPr sz="1800" dirty="0">
                <a:latin typeface="Arial"/>
                <a:cs typeface="Arial"/>
              </a:rPr>
              <a:t>stack, </a:t>
            </a:r>
            <a:r>
              <a:rPr sz="1800" spc="-5" dirty="0">
                <a:latin typeface="Arial"/>
                <a:cs typeface="Arial"/>
              </a:rPr>
              <a:t>isFull() operation </a:t>
            </a:r>
            <a:r>
              <a:rPr sz="1800" dirty="0">
                <a:latin typeface="Arial"/>
                <a:cs typeface="Arial"/>
              </a:rPr>
              <a:t>must </a:t>
            </a:r>
            <a:r>
              <a:rPr sz="1800" spc="-5" dirty="0">
                <a:latin typeface="Arial"/>
                <a:cs typeface="Arial"/>
              </a:rPr>
              <a:t>be  called</a:t>
            </a:r>
            <a:r>
              <a:rPr sz="1800" dirty="0">
                <a:latin typeface="Arial"/>
                <a:cs typeface="Arial"/>
              </a:rPr>
              <a:t> first.</a:t>
            </a: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Arial"/>
                <a:cs typeface="Arial"/>
              </a:rPr>
              <a:t>Insertion operation involve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0" dirty="0">
                <a:latin typeface="Arial"/>
                <a:cs typeface="Arial"/>
              </a:rPr>
              <a:t>following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steps: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  <a:tabLst>
                <a:tab pos="756285" algn="l"/>
              </a:tabLst>
            </a:pPr>
            <a:r>
              <a:rPr sz="1150" b="0" spc="35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150" spc="35" dirty="0">
                <a:solidFill>
                  <a:srgbClr val="99CCFF"/>
                </a:solidFill>
                <a:latin typeface="Times New Roman"/>
                <a:cs typeface="Times New Roman"/>
              </a:rPr>
              <a:t>	</a:t>
            </a:r>
            <a:r>
              <a:rPr sz="1700" spc="5" dirty="0">
                <a:latin typeface="Arial"/>
                <a:cs typeface="Arial"/>
              </a:rPr>
              <a:t>Top </a:t>
            </a:r>
            <a:r>
              <a:rPr sz="1700" spc="-5" dirty="0">
                <a:latin typeface="Arial"/>
                <a:cs typeface="Arial"/>
              </a:rPr>
              <a:t>will </a:t>
            </a:r>
            <a:r>
              <a:rPr sz="1700" dirty="0">
                <a:latin typeface="Arial"/>
                <a:cs typeface="Arial"/>
              </a:rPr>
              <a:t>be increased by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1.</a:t>
            </a:r>
          </a:p>
          <a:p>
            <a:pPr marL="927100">
              <a:lnSpc>
                <a:spcPts val="1795"/>
              </a:lnSpc>
              <a:spcBef>
                <a:spcPts val="10"/>
              </a:spcBef>
            </a:pPr>
            <a:r>
              <a:rPr sz="1500" b="1" dirty="0">
                <a:latin typeface="Arial"/>
                <a:cs typeface="Arial"/>
              </a:rPr>
              <a:t>top = top +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1;</a:t>
            </a:r>
            <a:endParaRPr sz="1500" dirty="0">
              <a:latin typeface="Arial"/>
              <a:cs typeface="Arial"/>
            </a:endParaRPr>
          </a:p>
          <a:p>
            <a:pPr marL="469900">
              <a:lnSpc>
                <a:spcPts val="2035"/>
              </a:lnSpc>
              <a:tabLst>
                <a:tab pos="756285" algn="l"/>
              </a:tabLst>
            </a:pPr>
            <a:r>
              <a:rPr sz="1150" b="0" spc="35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150" spc="35" dirty="0">
                <a:solidFill>
                  <a:srgbClr val="99CCFF"/>
                </a:solidFill>
                <a:latin typeface="Times New Roman"/>
                <a:cs typeface="Times New Roman"/>
              </a:rPr>
              <a:t>	</a:t>
            </a:r>
            <a:r>
              <a:rPr sz="1700" dirty="0">
                <a:latin typeface="Arial"/>
                <a:cs typeface="Arial"/>
              </a:rPr>
              <a:t>New </a:t>
            </a:r>
            <a:r>
              <a:rPr sz="1700" spc="-5" dirty="0">
                <a:latin typeface="Arial"/>
                <a:cs typeface="Arial"/>
              </a:rPr>
              <a:t>item will </a:t>
            </a:r>
            <a:r>
              <a:rPr sz="1700" dirty="0">
                <a:latin typeface="Arial"/>
                <a:cs typeface="Arial"/>
              </a:rPr>
              <a:t>be inserted at </a:t>
            </a:r>
            <a:r>
              <a:rPr sz="1700" spc="-5" dirty="0">
                <a:latin typeface="Arial"/>
                <a:cs typeface="Arial"/>
              </a:rPr>
              <a:t>the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spc="-5" dirty="0">
                <a:latin typeface="Arial"/>
                <a:cs typeface="Arial"/>
              </a:rPr>
              <a:t>top</a:t>
            </a:r>
            <a:endParaRPr sz="1700" dirty="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z="1500" b="1" spc="-5" dirty="0">
                <a:latin typeface="Arial"/>
                <a:cs typeface="Arial"/>
              </a:rPr>
              <a:t>data[Top] </a:t>
            </a:r>
            <a:r>
              <a:rPr sz="1500" b="1" dirty="0">
                <a:latin typeface="Arial"/>
                <a:cs typeface="Arial"/>
              </a:rPr>
              <a:t>=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newItem;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2555" y="4419600"/>
            <a:ext cx="5359279" cy="1226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60194" y="5819647"/>
            <a:ext cx="1487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before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push()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8428" y="5743447"/>
            <a:ext cx="1283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after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push()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22788" y="578814"/>
            <a:ext cx="6631698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/>
          <p:nvPr/>
        </p:nvSpPr>
        <p:spPr>
          <a:xfrm>
            <a:off x="1169068" y="1671572"/>
            <a:ext cx="7924800" cy="3200400"/>
          </a:xfrm>
          <a:custGeom>
            <a:avLst/>
            <a:gdLst/>
            <a:ahLst/>
            <a:cxnLst/>
            <a:rect l="l" t="t" r="r" b="b"/>
            <a:pathLst>
              <a:path w="7924800" h="3200400">
                <a:moveTo>
                  <a:pt x="0" y="3200400"/>
                </a:moveTo>
                <a:lnTo>
                  <a:pt x="7924800" y="3200400"/>
                </a:lnTo>
                <a:lnTo>
                  <a:pt x="7924800" y="0"/>
                </a:lnTo>
                <a:lnTo>
                  <a:pt x="0" y="0"/>
                </a:lnTo>
                <a:lnTo>
                  <a:pt x="0" y="3200400"/>
                </a:lnTo>
                <a:close/>
              </a:path>
            </a:pathLst>
          </a:custGeom>
          <a:ln w="9525">
            <a:solidFill>
              <a:srgbClr val="66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08451" y="1644869"/>
            <a:ext cx="7646034" cy="4135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void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stack::push(char</a:t>
            </a:r>
            <a:r>
              <a:rPr sz="2000" b="1" spc="-1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newitem)</a:t>
            </a:r>
            <a:endParaRPr sz="20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{</a:t>
            </a:r>
            <a:endParaRPr sz="2000" dirty="0">
              <a:latin typeface="Courier New"/>
              <a:cs typeface="Courier New"/>
            </a:endParaRPr>
          </a:p>
          <a:p>
            <a:pPr marL="31750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if (isFull())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// check whether stack is</a:t>
            </a:r>
            <a:r>
              <a:rPr sz="2000" b="1" i="1" spc="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full</a:t>
            </a:r>
            <a:endParaRPr sz="2000" dirty="0">
              <a:latin typeface="Courier New"/>
              <a:cs typeface="Courier New"/>
            </a:endParaRPr>
          </a:p>
          <a:p>
            <a:pPr marL="66040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cout &lt;&lt; “Sorry,Cannot push</a:t>
            </a: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item.</a:t>
            </a:r>
            <a:endParaRPr sz="2000" dirty="0">
              <a:latin typeface="Courier New"/>
              <a:cs typeface="Courier New"/>
            </a:endParaRPr>
          </a:p>
          <a:p>
            <a:pPr marL="199390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Stack is now full!"&lt;&lt;</a:t>
            </a:r>
            <a:r>
              <a:rPr sz="2000" b="1" spc="-1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endl;</a:t>
            </a:r>
            <a:endParaRPr sz="2000" dirty="0">
              <a:latin typeface="Courier New"/>
              <a:cs typeface="Courier New"/>
            </a:endParaRPr>
          </a:p>
          <a:p>
            <a:pPr marL="31750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else</a:t>
            </a:r>
            <a:endParaRPr sz="2000" dirty="0">
              <a:latin typeface="Courier New"/>
              <a:cs typeface="Courier New"/>
            </a:endParaRPr>
          </a:p>
          <a:p>
            <a:pPr marL="317500">
              <a:lnSpc>
                <a:spcPct val="100000"/>
              </a:lnSpc>
              <a:tabLst>
                <a:tab pos="774700" algn="l"/>
                <a:tab pos="3670300" algn="l"/>
              </a:tabLst>
            </a:pP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{	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top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=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top</a:t>
            </a:r>
            <a:r>
              <a:rPr sz="2000" b="1" spc="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+</a:t>
            </a:r>
            <a:r>
              <a:rPr sz="2000" b="1" spc="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1	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// Top point to next</a:t>
            </a:r>
            <a:r>
              <a:rPr sz="2000" b="1" i="1" spc="-3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index</a:t>
            </a:r>
            <a:endParaRPr sz="2000" dirty="0">
              <a:latin typeface="Courier New"/>
              <a:cs typeface="Courier New"/>
            </a:endParaRPr>
          </a:p>
          <a:p>
            <a:pPr marL="77470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data[top]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=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newitem;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//assign new item at</a:t>
            </a:r>
            <a:r>
              <a:rPr sz="2000" b="1" i="1" spc="1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top</a:t>
            </a:r>
            <a:endParaRPr sz="2000" dirty="0">
              <a:latin typeface="Courier New"/>
              <a:cs typeface="Courier New"/>
            </a:endParaRPr>
          </a:p>
          <a:p>
            <a:pPr marR="5605780" algn="r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}//end</a:t>
            </a:r>
            <a:r>
              <a:rPr sz="2000" b="1" spc="-8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else</a:t>
            </a:r>
            <a:endParaRPr sz="2000" dirty="0">
              <a:latin typeface="Courier New"/>
              <a:cs typeface="Courier New"/>
            </a:endParaRPr>
          </a:p>
          <a:p>
            <a:pPr marR="5643880" algn="r">
              <a:lnSpc>
                <a:spcPct val="100000"/>
              </a:lnSpc>
              <a:spcBef>
                <a:spcPts val="40"/>
              </a:spcBef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}//end</a:t>
            </a:r>
            <a:r>
              <a:rPr sz="2000" b="1" spc="-7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push()</a:t>
            </a: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 dirty="0">
              <a:latin typeface="Courier New"/>
              <a:cs typeface="Courier New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2000" b="1" spc="-50" dirty="0">
                <a:latin typeface="Arial"/>
                <a:cs typeface="Arial"/>
              </a:rPr>
              <a:t>Top </a:t>
            </a:r>
            <a:r>
              <a:rPr sz="2000" b="1" spc="5" dirty="0">
                <a:latin typeface="Arial"/>
                <a:cs typeface="Arial"/>
              </a:rPr>
              <a:t>will </a:t>
            </a:r>
            <a:r>
              <a:rPr sz="2000" b="1" dirty="0">
                <a:latin typeface="Arial"/>
                <a:cs typeface="Arial"/>
              </a:rPr>
              <a:t>be increased first before item is inserted</a:t>
            </a:r>
            <a:r>
              <a:rPr sz="2000" b="1" spc="-2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endParaRPr sz="20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order to </a:t>
            </a:r>
            <a:r>
              <a:rPr sz="2000" b="1" spc="-5" dirty="0">
                <a:latin typeface="Arial"/>
                <a:cs typeface="Arial"/>
              </a:rPr>
              <a:t>avoid </a:t>
            </a:r>
            <a:r>
              <a:rPr sz="2000" b="1" dirty="0">
                <a:latin typeface="Arial"/>
                <a:cs typeface="Arial"/>
              </a:rPr>
              <a:t>inserting item at the current top</a:t>
            </a:r>
            <a:r>
              <a:rPr sz="2000" b="1" spc="-17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value.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 txBox="1">
            <a:spLocks noChangeArrowheads="1"/>
          </p:cNvSpPr>
          <p:nvPr/>
        </p:nvSpPr>
        <p:spPr bwMode="auto">
          <a:xfrm>
            <a:off x="2686050" y="412750"/>
            <a:ext cx="72675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7B0132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B0AD614-6685-4BEA-A5E9-1CC95207383B}"/>
              </a:ext>
            </a:extLst>
          </p:cNvPr>
          <p:cNvSpPr txBox="1"/>
          <p:nvPr/>
        </p:nvSpPr>
        <p:spPr>
          <a:xfrm>
            <a:off x="1213858" y="1570508"/>
            <a:ext cx="7609840" cy="4221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350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At </a:t>
            </a:r>
            <a:r>
              <a:rPr sz="3200" spc="-5" dirty="0">
                <a:latin typeface="Arial"/>
                <a:cs typeface="Arial"/>
              </a:rPr>
              <a:t>the end of the </a:t>
            </a:r>
            <a:r>
              <a:rPr sz="3200" dirty="0">
                <a:latin typeface="Arial"/>
                <a:cs typeface="Arial"/>
              </a:rPr>
              <a:t>lesson </a:t>
            </a:r>
            <a:r>
              <a:rPr sz="3200" spc="-5" dirty="0">
                <a:latin typeface="Arial"/>
                <a:cs typeface="Arial"/>
              </a:rPr>
              <a:t>students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are  expected to be </a:t>
            </a:r>
            <a:r>
              <a:rPr sz="3200" spc="-5" dirty="0">
                <a:latin typeface="Arial"/>
                <a:cs typeface="Arial"/>
              </a:rPr>
              <a:t>able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to:</a:t>
            </a:r>
          </a:p>
          <a:p>
            <a:pPr marL="355600" marR="883285" indent="-343535">
              <a:lnSpc>
                <a:spcPct val="100000"/>
              </a:lnSpc>
              <a:spcBef>
                <a:spcPts val="770"/>
              </a:spcBef>
            </a:pPr>
            <a:r>
              <a:rPr sz="2550" b="0" spc="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10" dirty="0">
                <a:latin typeface="Arial"/>
                <a:cs typeface="Arial"/>
              </a:rPr>
              <a:t>Understand </a:t>
            </a:r>
            <a:r>
              <a:rPr sz="3200" dirty="0">
                <a:latin typeface="Arial"/>
                <a:cs typeface="Arial"/>
              </a:rPr>
              <a:t>stack concepts </a:t>
            </a:r>
            <a:r>
              <a:rPr sz="3200" spc="-5" dirty="0">
                <a:latin typeface="Arial"/>
                <a:cs typeface="Arial"/>
              </a:rPr>
              <a:t>and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  structure.</a:t>
            </a:r>
          </a:p>
          <a:p>
            <a:pPr marL="355600" marR="5715" indent="-343535">
              <a:lnSpc>
                <a:spcPct val="100000"/>
              </a:lnSpc>
              <a:spcBef>
                <a:spcPts val="770"/>
              </a:spcBef>
            </a:pPr>
            <a:r>
              <a:rPr sz="2550" b="0" spc="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10" dirty="0">
                <a:latin typeface="Arial"/>
                <a:cs typeface="Arial"/>
              </a:rPr>
              <a:t>Understand </a:t>
            </a:r>
            <a:r>
              <a:rPr sz="3200" spc="-5" dirty="0">
                <a:latin typeface="Arial"/>
                <a:cs typeface="Arial"/>
              </a:rPr>
              <a:t>operations that </a:t>
            </a:r>
            <a:r>
              <a:rPr sz="3200" dirty="0">
                <a:latin typeface="Arial"/>
                <a:cs typeface="Arial"/>
              </a:rPr>
              <a:t>can </a:t>
            </a:r>
            <a:r>
              <a:rPr sz="3200" spc="-10" dirty="0">
                <a:latin typeface="Arial"/>
                <a:cs typeface="Arial"/>
              </a:rPr>
              <a:t>be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done  </a:t>
            </a:r>
            <a:r>
              <a:rPr sz="3200" dirty="0">
                <a:latin typeface="Arial"/>
                <a:cs typeface="Arial"/>
              </a:rPr>
              <a:t>on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stack.</a:t>
            </a: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</a:pPr>
            <a:r>
              <a:rPr sz="2550" b="0" spc="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10" dirty="0">
                <a:latin typeface="Arial"/>
                <a:cs typeface="Arial"/>
              </a:rPr>
              <a:t>Understand </a:t>
            </a:r>
            <a:r>
              <a:rPr sz="3200" spc="-5" dirty="0">
                <a:latin typeface="Arial"/>
                <a:cs typeface="Arial"/>
              </a:rPr>
              <a:t>and know how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implement  </a:t>
            </a:r>
            <a:r>
              <a:rPr sz="3200" dirty="0">
                <a:latin typeface="Arial"/>
                <a:cs typeface="Arial"/>
              </a:rPr>
              <a:t>stack </a:t>
            </a:r>
            <a:r>
              <a:rPr sz="3200" spc="-5" dirty="0">
                <a:latin typeface="Arial"/>
                <a:cs typeface="Arial"/>
              </a:rPr>
              <a:t>using array and linked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list.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A2C2A-4804-4220-A7FD-46C9FCDF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B461-F491-4AB5-AF61-62002CFE3FB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69596" y="564503"/>
            <a:ext cx="6616749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234878" y="1444707"/>
            <a:ext cx="7560309" cy="291274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3200" b="1" spc="-5" dirty="0">
                <a:solidFill>
                  <a:srgbClr val="6666CC"/>
                </a:solidFill>
                <a:latin typeface="Courier New"/>
                <a:cs typeface="Courier New"/>
              </a:rPr>
              <a:t>pop()</a:t>
            </a:r>
            <a:r>
              <a:rPr sz="2400" b="1" spc="-5" dirty="0">
                <a:latin typeface="Arial"/>
                <a:cs typeface="Arial"/>
              </a:rPr>
              <a:t>Operation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This operation will delete an </a:t>
            </a:r>
            <a:r>
              <a:rPr sz="2400" dirty="0">
                <a:latin typeface="Arial"/>
                <a:cs typeface="Arial"/>
              </a:rPr>
              <a:t>item at top of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scak.</a:t>
            </a:r>
          </a:p>
          <a:p>
            <a:pPr marL="355600" marR="452120" indent="-343535">
              <a:lnSpc>
                <a:spcPct val="105900"/>
              </a:lnSpc>
              <a:spcBef>
                <a:spcPts val="24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Function </a:t>
            </a:r>
            <a:r>
              <a:rPr sz="2400" b="1" spc="-5" dirty="0">
                <a:solidFill>
                  <a:srgbClr val="6666CC"/>
                </a:solidFill>
                <a:latin typeface="Courier New"/>
                <a:cs typeface="Courier New"/>
              </a:rPr>
              <a:t>isEmpty() </a:t>
            </a:r>
            <a:r>
              <a:rPr sz="2400" spc="-5" dirty="0">
                <a:latin typeface="Arial"/>
                <a:cs typeface="Arial"/>
              </a:rPr>
              <a:t>will be called </a:t>
            </a:r>
            <a:r>
              <a:rPr sz="2400" dirty="0">
                <a:latin typeface="Arial"/>
                <a:cs typeface="Arial"/>
              </a:rPr>
              <a:t>first </a:t>
            </a:r>
            <a:r>
              <a:rPr sz="2400" spc="-5" dirty="0">
                <a:latin typeface="Arial"/>
                <a:cs typeface="Arial"/>
              </a:rPr>
              <a:t>in order</a:t>
            </a:r>
            <a:r>
              <a:rPr sz="2400" spc="-45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ensure </a:t>
            </a:r>
            <a:r>
              <a:rPr sz="2400" dirty="0">
                <a:latin typeface="Arial"/>
                <a:cs typeface="Arial"/>
              </a:rPr>
              <a:t>that there is item in a stack to be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deleted.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6666CC"/>
                </a:solidFill>
                <a:latin typeface="Courier New"/>
                <a:cs typeface="Courier New"/>
              </a:rPr>
              <a:t>pop() </a:t>
            </a:r>
            <a:r>
              <a:rPr sz="2400" spc="-5" dirty="0">
                <a:latin typeface="Arial"/>
                <a:cs typeface="Arial"/>
              </a:rPr>
              <a:t>operation will decrease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value </a:t>
            </a:r>
            <a:r>
              <a:rPr sz="2400" dirty="0">
                <a:latin typeface="Arial"/>
                <a:cs typeface="Arial"/>
              </a:rPr>
              <a:t>of top </a:t>
            </a:r>
            <a:r>
              <a:rPr sz="2400" spc="-5" dirty="0">
                <a:latin typeface="Arial"/>
                <a:cs typeface="Arial"/>
              </a:rPr>
              <a:t>by</a:t>
            </a:r>
            <a:r>
              <a:rPr sz="2400" spc="3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1:</a:t>
            </a:r>
          </a:p>
          <a:p>
            <a:pPr marL="469900">
              <a:lnSpc>
                <a:spcPct val="100000"/>
              </a:lnSpc>
              <a:spcBef>
                <a:spcPts val="815"/>
              </a:spcBef>
            </a:pPr>
            <a:r>
              <a:rPr sz="2200" b="1" spc="-10" dirty="0">
                <a:latin typeface="Courier New"/>
                <a:cs typeface="Courier New"/>
              </a:rPr>
              <a:t>top </a:t>
            </a:r>
            <a:r>
              <a:rPr sz="2200" b="1" spc="-5" dirty="0">
                <a:latin typeface="Courier New"/>
                <a:cs typeface="Courier New"/>
              </a:rPr>
              <a:t>= </a:t>
            </a:r>
            <a:r>
              <a:rPr sz="2200" b="1" dirty="0">
                <a:latin typeface="Courier New"/>
                <a:cs typeface="Courier New"/>
              </a:rPr>
              <a:t>top </a:t>
            </a:r>
            <a:r>
              <a:rPr sz="2200" b="1" spc="-5" dirty="0">
                <a:latin typeface="Courier New"/>
                <a:cs typeface="Courier New"/>
              </a:rPr>
              <a:t>-</a:t>
            </a:r>
            <a:r>
              <a:rPr sz="2200" b="1" spc="55" dirty="0">
                <a:latin typeface="Courier New"/>
                <a:cs typeface="Courier New"/>
              </a:rPr>
              <a:t> </a:t>
            </a:r>
            <a:r>
              <a:rPr sz="2200" b="1" spc="-5" dirty="0">
                <a:latin typeface="Courier New"/>
                <a:cs typeface="Courier New"/>
              </a:rPr>
              <a:t>1;</a:t>
            </a:r>
            <a:endParaRPr sz="22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59387" y="4648200"/>
            <a:ext cx="5537397" cy="1126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26794" y="5743447"/>
            <a:ext cx="1294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Before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pop()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3628" y="5743447"/>
            <a:ext cx="1079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after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pop()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01766" y="654215"/>
            <a:ext cx="7167563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1778876"/>
            <a:ext cx="7924800" cy="4343400"/>
          </a:xfrm>
          <a:prstGeom prst="rect">
            <a:avLst/>
          </a:prstGeom>
          <a:ln w="28575">
            <a:solidFill>
              <a:srgbClr val="99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165"/>
              </a:lnSpc>
            </a:pP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void</a:t>
            </a: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stack::pop()</a:t>
            </a:r>
            <a:endParaRPr sz="20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{</a:t>
            </a:r>
            <a:endParaRPr sz="2000" dirty="0">
              <a:latin typeface="Courier New"/>
              <a:cs typeface="Courier New"/>
            </a:endParaRPr>
          </a:p>
          <a:p>
            <a:pPr marL="43434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char</a:t>
            </a: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item;</a:t>
            </a:r>
            <a:endParaRPr sz="2000" dirty="0">
              <a:latin typeface="Courier New"/>
              <a:cs typeface="Courier New"/>
            </a:endParaRPr>
          </a:p>
          <a:p>
            <a:pPr marL="43434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if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(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isEmpty()</a:t>
            </a:r>
            <a:r>
              <a:rPr sz="2000" b="1" spc="-1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)</a:t>
            </a:r>
            <a:endParaRPr sz="2000" dirty="0">
              <a:latin typeface="Courier New"/>
              <a:cs typeface="Courier New"/>
            </a:endParaRPr>
          </a:p>
          <a:p>
            <a:pPr marL="100584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cout &lt;&lt; “Sorry, Cannot pop</a:t>
            </a: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item.</a:t>
            </a:r>
            <a:endParaRPr sz="2000" dirty="0">
              <a:latin typeface="Courier New"/>
              <a:cs typeface="Courier New"/>
            </a:endParaRPr>
          </a:p>
          <a:p>
            <a:pPr marL="2987675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Stack is empty!” &lt;&lt;</a:t>
            </a:r>
            <a:r>
              <a:rPr sz="2000" b="1" spc="-2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endl;</a:t>
            </a:r>
            <a:endParaRPr sz="2000" dirty="0">
              <a:latin typeface="Courier New"/>
              <a:cs typeface="Courier New"/>
            </a:endParaRPr>
          </a:p>
          <a:p>
            <a:pPr marL="39624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else</a:t>
            </a:r>
            <a:endParaRPr sz="2000" dirty="0">
              <a:latin typeface="Courier New"/>
              <a:cs typeface="Courier New"/>
            </a:endParaRPr>
          </a:p>
          <a:p>
            <a:pPr marL="1005840" marR="1120140" indent="-609600">
              <a:lnSpc>
                <a:spcPct val="100000"/>
              </a:lnSpc>
            </a:pP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{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//display value at top to be deleted 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cout &lt;&lt; “Popped value :” &lt;&lt; data[top];  top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=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top </a:t>
            </a:r>
            <a:r>
              <a:rPr sz="2000" b="1" dirty="0">
                <a:solidFill>
                  <a:srgbClr val="6666CC"/>
                </a:solidFill>
                <a:latin typeface="Courier New"/>
                <a:cs typeface="Courier New"/>
              </a:rPr>
              <a:t>–</a:t>
            </a:r>
            <a:r>
              <a:rPr sz="2000" b="1" spc="-1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1;</a:t>
            </a:r>
            <a:endParaRPr sz="2000" dirty="0">
              <a:latin typeface="Courier New"/>
              <a:cs typeface="Courier New"/>
            </a:endParaRPr>
          </a:p>
          <a:p>
            <a:pPr marL="1158240">
              <a:lnSpc>
                <a:spcPct val="100000"/>
              </a:lnSpc>
            </a:pP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// top will hold to new</a:t>
            </a:r>
            <a:r>
              <a:rPr sz="2000" b="1" i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i="1" spc="-5" dirty="0">
                <a:solidFill>
                  <a:srgbClr val="6666CC"/>
                </a:solidFill>
                <a:latin typeface="Courier New"/>
                <a:cs typeface="Courier New"/>
              </a:rPr>
              <a:t>index</a:t>
            </a:r>
            <a:endParaRPr sz="2000" dirty="0">
              <a:latin typeface="Courier New"/>
              <a:cs typeface="Courier New"/>
            </a:endParaRPr>
          </a:p>
          <a:p>
            <a:pPr marL="39624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}// end</a:t>
            </a: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if</a:t>
            </a:r>
            <a:endParaRPr sz="20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}//end</a:t>
            </a: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pop</a:t>
            </a:r>
            <a:endParaRPr sz="20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27891" y="554038"/>
            <a:ext cx="6656706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Array </a:t>
            </a:r>
            <a:r>
              <a:rPr sz="4200" spc="-5" dirty="0"/>
              <a:t>Implementation </a:t>
            </a:r>
            <a:r>
              <a:rPr sz="4200" dirty="0"/>
              <a:t>of</a:t>
            </a:r>
            <a:r>
              <a:rPr sz="4200" spc="-35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533400" y="2514600"/>
            <a:ext cx="7924800" cy="3124200"/>
          </a:xfrm>
          <a:prstGeom prst="rect">
            <a:avLst/>
          </a:prstGeom>
          <a:ln w="19050">
            <a:solidFill>
              <a:srgbClr val="3737A4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548640">
              <a:lnSpc>
                <a:spcPct val="100000"/>
              </a:lnSpc>
              <a:spcBef>
                <a:spcPts val="75"/>
              </a:spcBef>
            </a:pP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char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 stackTop()</a:t>
            </a:r>
            <a:endParaRPr sz="2400">
              <a:latin typeface="Courier New"/>
              <a:cs typeface="Courier New"/>
            </a:endParaRPr>
          </a:p>
          <a:p>
            <a:pPr marL="548640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3737A4"/>
                </a:solidFill>
                <a:latin typeface="Courier New"/>
                <a:cs typeface="Courier New"/>
              </a:rPr>
              <a:t>{ 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//function </a:t>
            </a: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to get top</a:t>
            </a:r>
            <a:r>
              <a:rPr sz="2400" b="1" spc="-5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value</a:t>
            </a:r>
            <a:endParaRPr sz="2400">
              <a:latin typeface="Courier New"/>
              <a:cs typeface="Courier New"/>
            </a:endParaRPr>
          </a:p>
          <a:p>
            <a:pPr marL="1097280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solidFill>
                  <a:srgbClr val="6666CC"/>
                </a:solidFill>
                <a:latin typeface="Courier New"/>
                <a:cs typeface="Courier New"/>
              </a:rPr>
              <a:t>if</a:t>
            </a:r>
            <a:r>
              <a:rPr sz="2400" b="1" spc="-10" dirty="0">
                <a:solidFill>
                  <a:srgbClr val="6666CC"/>
                </a:solidFill>
                <a:latin typeface="Courier New"/>
                <a:cs typeface="Courier New"/>
              </a:rPr>
              <a:t> (isEmpty())</a:t>
            </a:r>
            <a:endParaRPr sz="2400">
              <a:latin typeface="Courier New"/>
              <a:cs typeface="Courier New"/>
            </a:endParaRPr>
          </a:p>
          <a:p>
            <a:pPr marL="1531620">
              <a:lnSpc>
                <a:spcPct val="100000"/>
              </a:lnSpc>
              <a:spcBef>
                <a:spcPts val="975"/>
              </a:spcBef>
            </a:pPr>
            <a:r>
              <a:rPr sz="2000" b="1" spc="-10" dirty="0">
                <a:solidFill>
                  <a:srgbClr val="6666CC"/>
                </a:solidFill>
                <a:latin typeface="Courier New"/>
                <a:cs typeface="Courier New"/>
              </a:rPr>
              <a:t>cout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&lt;&lt;“Sorry, stack is empty!”&lt;&lt;</a:t>
            </a:r>
            <a:r>
              <a:rPr sz="2000" b="1" spc="-35" dirty="0">
                <a:solidFill>
                  <a:srgbClr val="6666CC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6666CC"/>
                </a:solidFill>
                <a:latin typeface="Courier New"/>
                <a:cs typeface="Courier New"/>
              </a:rPr>
              <a:t>endl;</a:t>
            </a:r>
            <a:endParaRPr sz="2000">
              <a:latin typeface="Courier New"/>
              <a:cs typeface="Courier New"/>
            </a:endParaRPr>
          </a:p>
          <a:p>
            <a:pPr marL="1188720">
              <a:lnSpc>
                <a:spcPct val="100000"/>
              </a:lnSpc>
              <a:spcBef>
                <a:spcPts val="660"/>
              </a:spcBef>
            </a:pPr>
            <a:r>
              <a:rPr sz="2400" b="1" spc="-10" dirty="0">
                <a:solidFill>
                  <a:srgbClr val="6666CC"/>
                </a:solidFill>
                <a:latin typeface="Courier New"/>
                <a:cs typeface="Courier New"/>
              </a:rPr>
              <a:t>else</a:t>
            </a:r>
            <a:endParaRPr sz="2400">
              <a:latin typeface="Courier New"/>
              <a:cs typeface="Courier New"/>
            </a:endParaRPr>
          </a:p>
          <a:p>
            <a:pPr marL="1551305">
              <a:lnSpc>
                <a:spcPct val="100000"/>
              </a:lnSpc>
              <a:spcBef>
                <a:spcPts val="575"/>
              </a:spcBef>
            </a:pP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return</a:t>
            </a:r>
            <a:r>
              <a:rPr sz="24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data[top];</a:t>
            </a:r>
            <a:endParaRPr sz="2400">
              <a:latin typeface="Courier New"/>
              <a:cs typeface="Courier New"/>
            </a:endParaRPr>
          </a:p>
          <a:p>
            <a:pPr marL="64008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3737A4"/>
                </a:solidFill>
                <a:latin typeface="Courier New"/>
                <a:cs typeface="Courier New"/>
              </a:rPr>
              <a:t>} </a:t>
            </a: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// end</a:t>
            </a:r>
            <a:r>
              <a:rPr sz="2400" b="1" spc="-4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stackTop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2044" y="1833498"/>
            <a:ext cx="6656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stackTop()</a:t>
            </a:r>
            <a:r>
              <a:rPr sz="2400" b="1" spc="-5" dirty="0">
                <a:solidFill>
                  <a:srgbClr val="0F0F31"/>
                </a:solidFill>
                <a:latin typeface="Arial"/>
                <a:cs typeface="Arial"/>
              </a:rPr>
              <a:t>operation </a:t>
            </a:r>
            <a:r>
              <a:rPr sz="2400" b="1" dirty="0">
                <a:solidFill>
                  <a:srgbClr val="0F0F31"/>
                </a:solidFill>
                <a:latin typeface="Arial"/>
                <a:cs typeface="Arial"/>
              </a:rPr>
              <a:t>: to </a:t>
            </a:r>
            <a:r>
              <a:rPr sz="2400" b="1" spc="-5" dirty="0">
                <a:solidFill>
                  <a:srgbClr val="0F0F31"/>
                </a:solidFill>
                <a:latin typeface="Arial"/>
                <a:cs typeface="Arial"/>
              </a:rPr>
              <a:t>get value at the</a:t>
            </a:r>
            <a:r>
              <a:rPr sz="2400" b="1" spc="-50" dirty="0">
                <a:solidFill>
                  <a:srgbClr val="0F0F3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F0F31"/>
                </a:solidFill>
                <a:latin typeface="Arial"/>
                <a:cs typeface="Arial"/>
              </a:rPr>
              <a:t>top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180705" y="846404"/>
            <a:ext cx="6847682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5" dirty="0"/>
              <a:t>Linked List Implementation </a:t>
            </a:r>
            <a:r>
              <a:rPr sz="3800" dirty="0"/>
              <a:t>of</a:t>
            </a:r>
            <a:r>
              <a:rPr sz="3800" spc="-25" dirty="0"/>
              <a:t> </a:t>
            </a:r>
            <a:r>
              <a:rPr sz="3800" spc="-5" dirty="0"/>
              <a:t>Stack</a:t>
            </a:r>
            <a:endParaRPr sz="3800" dirty="0"/>
          </a:p>
        </p:txBody>
      </p:sp>
      <p:sp>
        <p:nvSpPr>
          <p:cNvPr id="3" name="object 3"/>
          <p:cNvSpPr txBox="1"/>
          <p:nvPr/>
        </p:nvSpPr>
        <p:spPr>
          <a:xfrm>
            <a:off x="1119264" y="1827504"/>
            <a:ext cx="7759700" cy="4379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22655" algn="ctr">
              <a:lnSpc>
                <a:spcPts val="2735"/>
              </a:lnSpc>
              <a:spcBef>
                <a:spcPts val="10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Stack implemented </a:t>
            </a:r>
            <a:r>
              <a:rPr sz="2400" spc="-5" dirty="0">
                <a:latin typeface="Arial"/>
                <a:cs typeface="Arial"/>
              </a:rPr>
              <a:t>using linked list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number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</a:p>
          <a:p>
            <a:pPr marR="906780" algn="ctr">
              <a:lnSpc>
                <a:spcPts val="2735"/>
              </a:lnSpc>
            </a:pPr>
            <a:r>
              <a:rPr sz="2400" spc="-5" dirty="0">
                <a:latin typeface="Arial"/>
                <a:cs typeface="Arial"/>
              </a:rPr>
              <a:t>elements in </a:t>
            </a:r>
            <a:r>
              <a:rPr sz="2400" dirty="0">
                <a:latin typeface="Arial"/>
                <a:cs typeface="Arial"/>
              </a:rPr>
              <a:t>stack </a:t>
            </a:r>
            <a:r>
              <a:rPr sz="2400" spc="-5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not restricted to </a:t>
            </a:r>
            <a:r>
              <a:rPr sz="2400" spc="-5" dirty="0">
                <a:latin typeface="Arial"/>
                <a:cs typeface="Arial"/>
              </a:rPr>
              <a:t>any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size.</a:t>
            </a:r>
            <a:endParaRPr sz="2400" dirty="0">
              <a:latin typeface="Arial"/>
              <a:cs typeface="Arial"/>
            </a:endParaRPr>
          </a:p>
          <a:p>
            <a:pPr marL="355600" marR="5080" indent="-343535">
              <a:lnSpc>
                <a:spcPct val="90000"/>
              </a:lnSpc>
              <a:spcBef>
                <a:spcPts val="575"/>
              </a:spcBef>
              <a:tabLst>
                <a:tab pos="4015104" algn="l"/>
              </a:tabLst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Dynamic </a:t>
            </a:r>
            <a:r>
              <a:rPr sz="2400" dirty="0">
                <a:latin typeface="Arial"/>
                <a:cs typeface="Arial"/>
              </a:rPr>
              <a:t>memory </a:t>
            </a:r>
            <a:r>
              <a:rPr sz="2400" spc="-5" dirty="0">
                <a:latin typeface="Arial"/>
                <a:cs typeface="Arial"/>
              </a:rPr>
              <a:t>creation, </a:t>
            </a:r>
            <a:r>
              <a:rPr sz="2400" dirty="0">
                <a:latin typeface="Arial"/>
                <a:cs typeface="Arial"/>
              </a:rPr>
              <a:t>memory </a:t>
            </a:r>
            <a:r>
              <a:rPr sz="2400" spc="-5" dirty="0">
                <a:latin typeface="Arial"/>
                <a:cs typeface="Arial"/>
              </a:rPr>
              <a:t>will be assigned </a:t>
            </a:r>
            <a:r>
              <a:rPr sz="2400" dirty="0">
                <a:latin typeface="Arial"/>
                <a:cs typeface="Arial"/>
              </a:rPr>
              <a:t>to  stack </a:t>
            </a:r>
            <a:r>
              <a:rPr sz="2400" spc="-5" dirty="0">
                <a:latin typeface="Arial"/>
                <a:cs typeface="Arial"/>
              </a:rPr>
              <a:t>when a new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node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is	pushed into </a:t>
            </a:r>
            <a:r>
              <a:rPr sz="2400" dirty="0">
                <a:latin typeface="Arial"/>
                <a:cs typeface="Arial"/>
              </a:rPr>
              <a:t>stack, </a:t>
            </a:r>
            <a:r>
              <a:rPr sz="2400" spc="-5" dirty="0">
                <a:latin typeface="Arial"/>
                <a:cs typeface="Arial"/>
              </a:rPr>
              <a:t>and  </a:t>
            </a:r>
            <a:r>
              <a:rPr sz="2400" dirty="0">
                <a:latin typeface="Arial"/>
                <a:cs typeface="Arial"/>
              </a:rPr>
              <a:t>memory </a:t>
            </a:r>
            <a:r>
              <a:rPr sz="2400" spc="-5" dirty="0">
                <a:latin typeface="Arial"/>
                <a:cs typeface="Arial"/>
              </a:rPr>
              <a:t>will </a:t>
            </a:r>
            <a:r>
              <a:rPr sz="2400" dirty="0">
                <a:latin typeface="Arial"/>
                <a:cs typeface="Arial"/>
              </a:rPr>
              <a:t>be </a:t>
            </a:r>
            <a:r>
              <a:rPr sz="2400" spc="-5" dirty="0">
                <a:latin typeface="Arial"/>
                <a:cs typeface="Arial"/>
              </a:rPr>
              <a:t>released when </a:t>
            </a:r>
            <a:r>
              <a:rPr sz="2400" dirty="0">
                <a:latin typeface="Arial"/>
                <a:cs typeface="Arial"/>
              </a:rPr>
              <a:t>an </a:t>
            </a:r>
            <a:r>
              <a:rPr sz="2400" spc="-5" dirty="0">
                <a:latin typeface="Arial"/>
                <a:cs typeface="Arial"/>
              </a:rPr>
              <a:t>element being  popped </a:t>
            </a:r>
            <a:r>
              <a:rPr sz="2400" dirty="0">
                <a:latin typeface="Arial"/>
                <a:cs typeface="Arial"/>
              </a:rPr>
              <a:t>from the stack.</a:t>
            </a:r>
          </a:p>
          <a:p>
            <a:pPr marL="355600" marR="55880" indent="-343535">
              <a:lnSpc>
                <a:spcPts val="2590"/>
              </a:lnSpc>
              <a:spcBef>
                <a:spcPts val="62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Stack </a:t>
            </a:r>
            <a:r>
              <a:rPr sz="2400" spc="-5" dirty="0">
                <a:latin typeface="Arial"/>
                <a:cs typeface="Arial"/>
              </a:rPr>
              <a:t>using linked list implementation can be </a:t>
            </a:r>
            <a:r>
              <a:rPr sz="2400" dirty="0">
                <a:latin typeface="Arial"/>
                <a:cs typeface="Arial"/>
              </a:rPr>
              <a:t>empty </a:t>
            </a:r>
            <a:r>
              <a:rPr sz="2400" spc="-5" dirty="0">
                <a:latin typeface="Arial"/>
                <a:cs typeface="Arial"/>
              </a:rPr>
              <a:t>or  contains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series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nodes.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Each node in a </a:t>
            </a:r>
            <a:r>
              <a:rPr sz="2400" dirty="0">
                <a:latin typeface="Arial"/>
                <a:cs typeface="Arial"/>
              </a:rPr>
              <a:t>stack must </a:t>
            </a:r>
            <a:r>
              <a:rPr sz="2400" spc="-5" dirty="0">
                <a:latin typeface="Arial"/>
                <a:cs typeface="Arial"/>
              </a:rPr>
              <a:t>contain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least 2</a:t>
            </a:r>
            <a:r>
              <a:rPr sz="2400" spc="-2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attributes:</a:t>
            </a: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i) </a:t>
            </a:r>
            <a:r>
              <a:rPr sz="2400" b="1" spc="-5" dirty="0">
                <a:latin typeface="Arial"/>
                <a:cs typeface="Arial"/>
              </a:rPr>
              <a:t>data </a:t>
            </a:r>
            <a:r>
              <a:rPr sz="2400" dirty="0">
                <a:latin typeface="Arial"/>
                <a:cs typeface="Arial"/>
              </a:rPr>
              <a:t>– to store </a:t>
            </a:r>
            <a:r>
              <a:rPr sz="2400" spc="-5" dirty="0">
                <a:latin typeface="Arial"/>
                <a:cs typeface="Arial"/>
              </a:rPr>
              <a:t>information in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stack.</a:t>
            </a:r>
          </a:p>
          <a:p>
            <a:pPr marL="355600" marR="347980" indent="-343535">
              <a:lnSpc>
                <a:spcPts val="2590"/>
              </a:lnSpc>
              <a:spcBef>
                <a:spcPts val="62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ii) pointer </a:t>
            </a:r>
            <a:r>
              <a:rPr sz="2400" spc="-10" dirty="0">
                <a:latin typeface="Arial"/>
                <a:cs typeface="Arial"/>
              </a:rPr>
              <a:t>next </a:t>
            </a:r>
            <a:r>
              <a:rPr sz="2400" dirty="0">
                <a:latin typeface="Arial"/>
                <a:cs typeface="Arial"/>
              </a:rPr>
              <a:t>(store </a:t>
            </a:r>
            <a:r>
              <a:rPr sz="2400" spc="-5" dirty="0">
                <a:latin typeface="Arial"/>
                <a:cs typeface="Arial"/>
              </a:rPr>
              <a:t>address of the </a:t>
            </a:r>
            <a:r>
              <a:rPr sz="2400" spc="-10" dirty="0">
                <a:latin typeface="Arial"/>
                <a:cs typeface="Arial"/>
              </a:rPr>
              <a:t>next </a:t>
            </a:r>
            <a:r>
              <a:rPr sz="2400" spc="-5" dirty="0">
                <a:latin typeface="Arial"/>
                <a:cs typeface="Arial"/>
              </a:rPr>
              <a:t>node in </a:t>
            </a:r>
            <a:r>
              <a:rPr sz="2400" dirty="0">
                <a:latin typeface="Arial"/>
                <a:cs typeface="Arial"/>
              </a:rPr>
              <a:t>the  stack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296319" y="702468"/>
            <a:ext cx="6847682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5" dirty="0"/>
              <a:t>Linked List Implementation </a:t>
            </a:r>
            <a:r>
              <a:rPr sz="3800" dirty="0"/>
              <a:t>of</a:t>
            </a:r>
            <a:r>
              <a:rPr sz="3800" spc="-25" dirty="0"/>
              <a:t> </a:t>
            </a:r>
            <a:r>
              <a:rPr sz="3800" spc="-5" dirty="0"/>
              <a:t>Stack</a:t>
            </a:r>
            <a:endParaRPr sz="3800" dirty="0"/>
          </a:p>
        </p:txBody>
      </p:sp>
      <p:sp>
        <p:nvSpPr>
          <p:cNvPr id="3" name="object 3"/>
          <p:cNvSpPr txBox="1"/>
          <p:nvPr/>
        </p:nvSpPr>
        <p:spPr>
          <a:xfrm>
            <a:off x="1213858" y="1421606"/>
            <a:ext cx="7639050" cy="448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>
              <a:lnSpc>
                <a:spcPts val="259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Basic operations </a:t>
            </a:r>
            <a:r>
              <a:rPr sz="2400" dirty="0">
                <a:latin typeface="Arial"/>
                <a:cs typeface="Arial"/>
              </a:rPr>
              <a:t>for a stack implemented </a:t>
            </a:r>
            <a:r>
              <a:rPr sz="2400" spc="-5" dirty="0">
                <a:latin typeface="Arial"/>
                <a:cs typeface="Arial"/>
              </a:rPr>
              <a:t>using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linked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ts val="2575"/>
              </a:lnSpc>
            </a:pPr>
            <a:r>
              <a:rPr sz="2400" spc="-5" dirty="0">
                <a:latin typeface="Arial"/>
                <a:cs typeface="Arial"/>
              </a:rPr>
              <a:t>list: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ourier New"/>
                <a:cs typeface="Courier New"/>
              </a:rPr>
              <a:t>createStack()</a:t>
            </a:r>
            <a:r>
              <a:rPr sz="2400" b="1" spc="-985" dirty="0">
                <a:latin typeface="Courier New"/>
                <a:cs typeface="Courier New"/>
              </a:rPr>
              <a:t>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initialize </a:t>
            </a:r>
            <a:r>
              <a:rPr sz="2400" dirty="0">
                <a:latin typeface="Arial"/>
                <a:cs typeface="Arial"/>
              </a:rPr>
              <a:t>top</a:t>
            </a:r>
          </a:p>
          <a:p>
            <a:pPr marL="12700">
              <a:lnSpc>
                <a:spcPct val="100000"/>
              </a:lnSpc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ourier New"/>
                <a:cs typeface="Courier New"/>
              </a:rPr>
              <a:t>push(char)</a:t>
            </a:r>
            <a:r>
              <a:rPr sz="2400" b="1" spc="-1010" dirty="0">
                <a:latin typeface="Courier New"/>
                <a:cs typeface="Courier New"/>
              </a:rPr>
              <a:t>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insert </a:t>
            </a:r>
            <a:r>
              <a:rPr sz="2400" dirty="0">
                <a:latin typeface="Arial"/>
                <a:cs typeface="Arial"/>
              </a:rPr>
              <a:t>item </a:t>
            </a:r>
            <a:r>
              <a:rPr sz="2400" spc="-5" dirty="0">
                <a:latin typeface="Arial"/>
                <a:cs typeface="Arial"/>
              </a:rPr>
              <a:t>onto </a:t>
            </a:r>
            <a:r>
              <a:rPr sz="2400" dirty="0">
                <a:latin typeface="Arial"/>
                <a:cs typeface="Arial"/>
              </a:rPr>
              <a:t>stack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ourier New"/>
                <a:cs typeface="Courier New"/>
              </a:rPr>
              <a:t>pop()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delete </a:t>
            </a:r>
            <a:r>
              <a:rPr sz="2400" dirty="0">
                <a:latin typeface="Arial"/>
                <a:cs typeface="Arial"/>
              </a:rPr>
              <a:t>item from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stack</a:t>
            </a:r>
          </a:p>
          <a:p>
            <a:pPr marL="12700">
              <a:lnSpc>
                <a:spcPct val="100000"/>
              </a:lnSpc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ourier New"/>
                <a:cs typeface="Courier New"/>
              </a:rPr>
              <a:t>isEmpty()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check whether a </a:t>
            </a:r>
            <a:r>
              <a:rPr sz="2400" dirty="0">
                <a:latin typeface="Arial"/>
                <a:cs typeface="Arial"/>
              </a:rPr>
              <a:t>stack </a:t>
            </a:r>
            <a:r>
              <a:rPr sz="2400" spc="-10" dirty="0">
                <a:latin typeface="Arial"/>
                <a:cs typeface="Arial"/>
              </a:rPr>
              <a:t>is</a:t>
            </a:r>
            <a:r>
              <a:rPr sz="2400" spc="-2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empty.</a:t>
            </a:r>
          </a:p>
          <a:p>
            <a:pPr marL="12700">
              <a:lnSpc>
                <a:spcPct val="100000"/>
              </a:lnSpc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Courier New"/>
                <a:cs typeface="Courier New"/>
              </a:rPr>
              <a:t>stackTop() </a:t>
            </a:r>
            <a:r>
              <a:rPr sz="2400" dirty="0">
                <a:latin typeface="Arial"/>
                <a:cs typeface="Arial"/>
              </a:rPr>
              <a:t>– get item </a:t>
            </a:r>
            <a:r>
              <a:rPr sz="2400" spc="-5" dirty="0">
                <a:latin typeface="Arial"/>
                <a:cs typeface="Arial"/>
              </a:rPr>
              <a:t>at</a:t>
            </a:r>
            <a:r>
              <a:rPr sz="2400" spc="-2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top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 dirty="0">
              <a:latin typeface="Arial"/>
              <a:cs typeface="Arial"/>
            </a:endParaRPr>
          </a:p>
          <a:p>
            <a:pPr marL="355600" marR="332740" indent="-5080">
              <a:lnSpc>
                <a:spcPct val="80600"/>
              </a:lnSpc>
            </a:pPr>
            <a:r>
              <a:rPr sz="2400" b="1" spc="-5" dirty="0">
                <a:latin typeface="Courier New"/>
                <a:cs typeface="Courier New"/>
              </a:rPr>
              <a:t>isFull() </a:t>
            </a:r>
            <a:r>
              <a:rPr sz="2400" spc="-5" dirty="0">
                <a:latin typeface="Arial"/>
                <a:cs typeface="Arial"/>
              </a:rPr>
              <a:t>operation is </a:t>
            </a:r>
            <a:r>
              <a:rPr sz="2400" dirty="0">
                <a:latin typeface="Arial"/>
                <a:cs typeface="Arial"/>
              </a:rPr>
              <a:t>not </a:t>
            </a:r>
            <a:r>
              <a:rPr sz="2400" spc="-5" dirty="0">
                <a:latin typeface="Arial"/>
                <a:cs typeface="Arial"/>
              </a:rPr>
              <a:t>needed since elements  can be inserted into </a:t>
            </a:r>
            <a:r>
              <a:rPr sz="2400" dirty="0">
                <a:latin typeface="Arial"/>
                <a:cs typeface="Arial"/>
              </a:rPr>
              <a:t>stack </a:t>
            </a:r>
            <a:r>
              <a:rPr sz="2400" spc="-5" dirty="0">
                <a:latin typeface="Arial"/>
                <a:cs typeface="Arial"/>
              </a:rPr>
              <a:t>without limitation </a:t>
            </a:r>
            <a:r>
              <a:rPr sz="2400" dirty="0">
                <a:latin typeface="Arial"/>
                <a:cs typeface="Arial"/>
              </a:rPr>
              <a:t>to the  stack</a:t>
            </a:r>
            <a:r>
              <a:rPr sz="2400" spc="-5" dirty="0">
                <a:latin typeface="Arial"/>
                <a:cs typeface="Arial"/>
              </a:rPr>
              <a:t> size.</a:t>
            </a:r>
            <a:endParaRPr sz="2400" dirty="0">
              <a:latin typeface="Arial"/>
              <a:cs typeface="Arial"/>
            </a:endParaRPr>
          </a:p>
          <a:p>
            <a:pPr marR="107950" algn="ctr">
              <a:lnSpc>
                <a:spcPts val="2590"/>
              </a:lnSpc>
              <a:spcBef>
                <a:spcPts val="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Push and pop operations </a:t>
            </a:r>
            <a:r>
              <a:rPr sz="2400" dirty="0">
                <a:latin typeface="Arial"/>
                <a:cs typeface="Arial"/>
              </a:rPr>
              <a:t>can </a:t>
            </a:r>
            <a:r>
              <a:rPr sz="2400" spc="-5" dirty="0">
                <a:latin typeface="Arial"/>
                <a:cs typeface="Arial"/>
              </a:rPr>
              <a:t>only </a:t>
            </a:r>
            <a:r>
              <a:rPr sz="2400" dirty="0">
                <a:latin typeface="Arial"/>
                <a:cs typeface="Arial"/>
              </a:rPr>
              <a:t>be done at the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top</a:t>
            </a:r>
          </a:p>
          <a:p>
            <a:pPr marR="50165" algn="ctr">
              <a:lnSpc>
                <a:spcPts val="2590"/>
              </a:lnSpc>
            </a:pPr>
            <a:r>
              <a:rPr sz="2400" dirty="0">
                <a:latin typeface="Arial"/>
                <a:cs typeface="Arial"/>
              </a:rPr>
              <a:t>~ </a:t>
            </a:r>
            <a:r>
              <a:rPr sz="2400" spc="-5" dirty="0">
                <a:latin typeface="Arial"/>
                <a:cs typeface="Arial"/>
              </a:rPr>
              <a:t>similar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add and delete in </a:t>
            </a:r>
            <a:r>
              <a:rPr sz="2400" dirty="0">
                <a:latin typeface="Arial"/>
                <a:cs typeface="Arial"/>
              </a:rPr>
              <a:t>front of the </a:t>
            </a:r>
            <a:r>
              <a:rPr sz="2400" spc="-5" dirty="0">
                <a:latin typeface="Arial"/>
                <a:cs typeface="Arial"/>
              </a:rPr>
              <a:t>linked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list.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ctrTitle" idx="4294967295"/>
          </p:nvPr>
        </p:nvSpPr>
        <p:spPr>
          <a:xfrm>
            <a:off x="2680138" y="243271"/>
            <a:ext cx="601191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Linked List </a:t>
            </a:r>
            <a:r>
              <a:rPr sz="3200" spc="-5" dirty="0"/>
              <a:t>Implementation </a:t>
            </a:r>
            <a:r>
              <a:rPr sz="3200" dirty="0"/>
              <a:t>of</a:t>
            </a:r>
            <a:r>
              <a:rPr sz="3200" spc="-75" dirty="0"/>
              <a:t> </a:t>
            </a:r>
            <a:r>
              <a:rPr sz="3200" dirty="0"/>
              <a:t>Stack:  </a:t>
            </a:r>
            <a:br>
              <a:rPr lang="en-MY" sz="3200" dirty="0"/>
            </a:br>
            <a:r>
              <a:rPr sz="4000" dirty="0"/>
              <a:t>push() and </a:t>
            </a:r>
            <a:r>
              <a:rPr sz="4000" spc="-5" dirty="0"/>
              <a:t>pop()</a:t>
            </a:r>
            <a:r>
              <a:rPr sz="4000" spc="-70" dirty="0"/>
              <a:t> </a:t>
            </a:r>
            <a:r>
              <a:rPr sz="4000" dirty="0"/>
              <a:t>operations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604863" y="1627378"/>
            <a:ext cx="7195427" cy="4115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1627378"/>
            <a:ext cx="1383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Create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stack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296319" y="829020"/>
            <a:ext cx="6847682" cy="60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5" dirty="0"/>
              <a:t>Linked List Implementation </a:t>
            </a:r>
            <a:r>
              <a:rPr sz="3800" dirty="0"/>
              <a:t>of</a:t>
            </a:r>
            <a:r>
              <a:rPr sz="3800" spc="-25" dirty="0"/>
              <a:t> </a:t>
            </a:r>
            <a:r>
              <a:rPr sz="3800" spc="-5" dirty="0"/>
              <a:t>Stack</a:t>
            </a:r>
            <a:endParaRPr sz="3800" dirty="0"/>
          </a:p>
        </p:txBody>
      </p:sp>
      <p:sp>
        <p:nvSpPr>
          <p:cNvPr id="3" name="object 3"/>
          <p:cNvSpPr/>
          <p:nvPr/>
        </p:nvSpPr>
        <p:spPr>
          <a:xfrm>
            <a:off x="1366345" y="1535085"/>
            <a:ext cx="7637463" cy="4572000"/>
          </a:xfrm>
          <a:custGeom>
            <a:avLst/>
            <a:gdLst/>
            <a:ahLst/>
            <a:cxnLst/>
            <a:rect l="l" t="t" r="r" b="b"/>
            <a:pathLst>
              <a:path w="7924800" h="4572000">
                <a:moveTo>
                  <a:pt x="0" y="4572000"/>
                </a:moveTo>
                <a:lnTo>
                  <a:pt x="7924800" y="4572000"/>
                </a:lnTo>
                <a:lnTo>
                  <a:pt x="79248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ln w="9525">
            <a:solidFill>
              <a:srgbClr val="99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87125" y="1613190"/>
            <a:ext cx="7259955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class</a:t>
            </a:r>
            <a:r>
              <a:rPr sz="18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nodeStack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{</a:t>
            </a:r>
            <a:endParaRPr sz="1800" dirty="0">
              <a:latin typeface="Courier New"/>
              <a:cs typeface="Courier New"/>
            </a:endParaRPr>
          </a:p>
          <a:p>
            <a:pPr marL="355600" marR="4710430">
              <a:lnSpc>
                <a:spcPct val="100000"/>
              </a:lnSpc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int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data;  nodeStack</a:t>
            </a:r>
            <a:r>
              <a:rPr sz="1800" b="1" spc="-8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*next;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};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class</a:t>
            </a:r>
            <a:r>
              <a:rPr sz="18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stack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{</a:t>
            </a:r>
            <a:endParaRPr sz="1800" dirty="0">
              <a:latin typeface="Courier New"/>
              <a:cs typeface="Courier New"/>
            </a:endParaRPr>
          </a:p>
          <a:p>
            <a:pPr marL="422909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private: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pengisytiharan ahli</a:t>
            </a:r>
            <a:r>
              <a:rPr sz="1800" b="1" i="1" spc="-4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data</a:t>
            </a:r>
            <a:endParaRPr sz="1800" dirty="0">
              <a:latin typeface="Courier New"/>
              <a:cs typeface="Courier New"/>
            </a:endParaRPr>
          </a:p>
          <a:p>
            <a:pPr marL="832485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nodeStack</a:t>
            </a:r>
            <a:r>
              <a:rPr sz="18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*top;</a:t>
            </a:r>
            <a:endParaRPr sz="1800" dirty="0">
              <a:latin typeface="Courier New"/>
              <a:cs typeface="Courier New"/>
            </a:endParaRPr>
          </a:p>
          <a:p>
            <a:pPr marL="422909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public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: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pengisytiharan ahli</a:t>
            </a:r>
            <a:r>
              <a:rPr sz="1800" b="1" i="1" spc="-5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fungsi</a:t>
            </a:r>
            <a:endParaRPr sz="1800" dirty="0">
              <a:latin typeface="Courier New"/>
              <a:cs typeface="Courier New"/>
            </a:endParaRPr>
          </a:p>
          <a:p>
            <a:pPr marL="832485" marR="687070">
              <a:lnSpc>
                <a:spcPct val="100000"/>
              </a:lnSpc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void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createStack();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// set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Top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to NULL 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void push(int)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insert item into stack 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void pop()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delete item from</a:t>
            </a:r>
            <a:r>
              <a:rPr sz="1800" b="1" i="1" spc="-8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stack</a:t>
            </a:r>
            <a:endParaRPr sz="1800" dirty="0">
              <a:latin typeface="Courier New"/>
              <a:cs typeface="Courier New"/>
            </a:endParaRPr>
          </a:p>
          <a:p>
            <a:pPr marL="832485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int stackTop()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;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get content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at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top</a:t>
            </a:r>
            <a:r>
              <a:rPr sz="1800" b="1" i="1" spc="-8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stack</a:t>
            </a:r>
            <a:endParaRPr sz="1800" dirty="0">
              <a:latin typeface="Courier New"/>
              <a:cs typeface="Courier New"/>
            </a:endParaRPr>
          </a:p>
          <a:p>
            <a:pPr marL="832485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bool isEmpty();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check whether stack </a:t>
            </a:r>
            <a:r>
              <a:rPr sz="18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is</a:t>
            </a:r>
            <a:r>
              <a:rPr sz="1800" b="1" i="1" spc="-7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empty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3737A4"/>
                </a:solidFill>
                <a:latin typeface="Courier New"/>
                <a:cs typeface="Courier New"/>
              </a:rPr>
              <a:t>};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01462" y="424860"/>
            <a:ext cx="654685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Create Stack and</a:t>
            </a:r>
            <a:r>
              <a:rPr sz="4200" spc="-105" dirty="0"/>
              <a:t> </a:t>
            </a:r>
            <a:r>
              <a:rPr sz="4200" dirty="0"/>
              <a:t>isEmpty()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3320" y="1562100"/>
            <a:ext cx="7352030" cy="684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90"/>
              </a:lnSpc>
              <a:spcBef>
                <a:spcPts val="10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Creating </a:t>
            </a:r>
            <a:r>
              <a:rPr sz="2400" dirty="0">
                <a:latin typeface="Arial"/>
                <a:cs typeface="Arial"/>
              </a:rPr>
              <a:t>a stack </a:t>
            </a:r>
            <a:r>
              <a:rPr sz="2400" spc="-5" dirty="0">
                <a:latin typeface="Arial"/>
                <a:cs typeface="Arial"/>
              </a:rPr>
              <a:t>will initialize </a:t>
            </a:r>
            <a:r>
              <a:rPr sz="2400" dirty="0">
                <a:latin typeface="Arial"/>
                <a:cs typeface="Arial"/>
              </a:rPr>
              <a:t>top to </a:t>
            </a:r>
            <a:r>
              <a:rPr sz="2400" spc="-5" dirty="0">
                <a:latin typeface="Arial"/>
                <a:cs typeface="Arial"/>
              </a:rPr>
              <a:t>NULL </a:t>
            </a:r>
            <a:r>
              <a:rPr sz="2400" dirty="0">
                <a:latin typeface="Arial"/>
                <a:cs typeface="Arial"/>
              </a:rPr>
              <a:t>-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showing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ts val="2590"/>
              </a:lnSpc>
            </a:pPr>
            <a:r>
              <a:rPr sz="2400" dirty="0">
                <a:latin typeface="Arial"/>
                <a:cs typeface="Arial"/>
              </a:rPr>
              <a:t>that currently, </a:t>
            </a:r>
            <a:r>
              <a:rPr sz="2400" spc="-5" dirty="0">
                <a:latin typeface="Arial"/>
                <a:cs typeface="Arial"/>
              </a:rPr>
              <a:t>there </a:t>
            </a:r>
            <a:r>
              <a:rPr sz="2400" spc="-10" dirty="0">
                <a:latin typeface="Arial"/>
                <a:cs typeface="Arial"/>
              </a:rPr>
              <a:t>is </a:t>
            </a:r>
            <a:r>
              <a:rPr sz="2400" spc="-5" dirty="0">
                <a:latin typeface="Arial"/>
                <a:cs typeface="Arial"/>
              </a:rPr>
              <a:t>no node in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stack.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3320" y="3917632"/>
            <a:ext cx="725868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160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600" spc="-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latin typeface="Arial"/>
                <a:cs typeface="Arial"/>
              </a:rPr>
              <a:t>Is Empty() stack will return true if stack is empty, top is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NULL.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74582" y="4553972"/>
            <a:ext cx="3886200" cy="1447800"/>
          </a:xfrm>
          <a:prstGeom prst="rect">
            <a:avLst/>
          </a:prstGeom>
          <a:solidFill>
            <a:srgbClr val="99CCFF"/>
          </a:solidFill>
          <a:ln w="28575">
            <a:solidFill>
              <a:srgbClr val="996666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320040">
              <a:lnSpc>
                <a:spcPct val="100000"/>
              </a:lnSpc>
              <a:spcBef>
                <a:spcPts val="190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bool</a:t>
            </a:r>
            <a:r>
              <a:rPr sz="1800" b="1" spc="-3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stack::isEmpty()</a:t>
            </a:r>
            <a:endParaRPr sz="1800" dirty="0">
              <a:latin typeface="Courier New"/>
              <a:cs typeface="Courier New"/>
            </a:endParaRPr>
          </a:p>
          <a:p>
            <a:pPr marL="320040">
              <a:lnSpc>
                <a:spcPct val="10000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{</a:t>
            </a:r>
            <a:endParaRPr sz="1800" dirty="0">
              <a:latin typeface="Courier New"/>
              <a:cs typeface="Courier New"/>
            </a:endParaRPr>
          </a:p>
          <a:p>
            <a:pPr marL="457200">
              <a:lnSpc>
                <a:spcPct val="100000"/>
              </a:lnSpc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return (top ==</a:t>
            </a:r>
            <a:r>
              <a:rPr sz="1800" b="1" spc="-4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NULL);</a:t>
            </a:r>
            <a:endParaRPr sz="1800" dirty="0">
              <a:latin typeface="Courier New"/>
              <a:cs typeface="Courier New"/>
            </a:endParaRPr>
          </a:p>
          <a:p>
            <a:pPr marL="320040">
              <a:lnSpc>
                <a:spcPct val="10000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}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36482" y="2472055"/>
            <a:ext cx="3962400" cy="1228725"/>
          </a:xfrm>
          <a:prstGeom prst="rect">
            <a:avLst/>
          </a:prstGeom>
          <a:solidFill>
            <a:srgbClr val="99CCFF"/>
          </a:solidFill>
          <a:ln w="38100">
            <a:solidFill>
              <a:srgbClr val="996666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45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void</a:t>
            </a:r>
            <a:r>
              <a:rPr sz="1800" b="1" spc="-3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stack::createStack()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{</a:t>
            </a:r>
            <a:endParaRPr sz="1800" dirty="0">
              <a:latin typeface="Courier New"/>
              <a:cs typeface="Courier New"/>
            </a:endParaRPr>
          </a:p>
          <a:p>
            <a:pPr marL="63881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top </a:t>
            </a: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=</a:t>
            </a:r>
            <a:r>
              <a:rPr sz="1800" b="1" spc="-3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3737A4"/>
                </a:solidFill>
                <a:latin typeface="Courier New"/>
                <a:cs typeface="Courier New"/>
              </a:rPr>
              <a:t>NULL;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3737A4"/>
                </a:solidFill>
                <a:latin typeface="Courier New"/>
                <a:cs typeface="Courier New"/>
              </a:rPr>
              <a:t>}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20975" y="417239"/>
            <a:ext cx="4765675" cy="665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" dirty="0">
                <a:latin typeface="Courier New"/>
                <a:cs typeface="Courier New"/>
              </a:rPr>
              <a:t>push()</a:t>
            </a:r>
            <a:r>
              <a:rPr sz="4200" b="1" spc="-35" dirty="0">
                <a:latin typeface="Courier New"/>
                <a:cs typeface="Courier New"/>
              </a:rPr>
              <a:t> </a:t>
            </a:r>
            <a:r>
              <a:rPr sz="4200" dirty="0"/>
              <a:t>operations</a:t>
            </a:r>
            <a:endParaRPr sz="42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8272" y="1621358"/>
            <a:ext cx="7371080" cy="2454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24205" indent="-343535">
              <a:lnSpc>
                <a:spcPct val="100000"/>
              </a:lnSpc>
              <a:spcBef>
                <a:spcPts val="105"/>
              </a:spcBef>
            </a:pPr>
            <a:r>
              <a:rPr sz="2550" b="0" spc="7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75" dirty="0">
                <a:latin typeface="Arial"/>
                <a:cs typeface="Arial"/>
              </a:rPr>
              <a:t>2 </a:t>
            </a:r>
            <a:r>
              <a:rPr sz="3200" spc="-5" dirty="0">
                <a:latin typeface="Arial"/>
                <a:cs typeface="Arial"/>
              </a:rPr>
              <a:t>conditions for inserting element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  </a:t>
            </a:r>
            <a:r>
              <a:rPr sz="3200" dirty="0">
                <a:latin typeface="Arial"/>
                <a:cs typeface="Arial"/>
              </a:rPr>
              <a:t>stack:</a:t>
            </a:r>
          </a:p>
          <a:p>
            <a:pPr marL="469900">
              <a:lnSpc>
                <a:spcPct val="100000"/>
              </a:lnSpc>
              <a:spcBef>
                <a:spcPts val="690"/>
              </a:spcBef>
            </a:pPr>
            <a:r>
              <a:rPr sz="1950" b="0" spc="5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950" b="0" spc="5" dirty="0">
                <a:solidFill>
                  <a:srgbClr val="99CC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Insert </a:t>
            </a:r>
            <a:r>
              <a:rPr sz="2800" spc="-5" dirty="0">
                <a:latin typeface="Arial"/>
                <a:cs typeface="Arial"/>
              </a:rPr>
              <a:t>to empty</a:t>
            </a:r>
            <a:r>
              <a:rPr sz="2800" spc="-2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stack.</a:t>
            </a:r>
          </a:p>
          <a:p>
            <a:pPr marL="756285" marR="5080" indent="-287020">
              <a:lnSpc>
                <a:spcPct val="100000"/>
              </a:lnSpc>
              <a:spcBef>
                <a:spcPts val="670"/>
              </a:spcBef>
            </a:pPr>
            <a:r>
              <a:rPr sz="1950" b="0" spc="5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950" b="0" spc="5" dirty="0">
                <a:solidFill>
                  <a:srgbClr val="99CC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Insert </a:t>
            </a:r>
            <a:r>
              <a:rPr sz="2800" spc="-5" dirty="0">
                <a:latin typeface="Arial"/>
                <a:cs typeface="Arial"/>
              </a:rPr>
              <a:t>item to non </a:t>
            </a:r>
            <a:r>
              <a:rPr sz="2800" dirty="0">
                <a:latin typeface="Arial"/>
                <a:cs typeface="Arial"/>
              </a:rPr>
              <a:t>empty stack </a:t>
            </a:r>
            <a:r>
              <a:rPr sz="2800" spc="-5" dirty="0">
                <a:latin typeface="Arial"/>
                <a:cs typeface="Arial"/>
              </a:rPr>
              <a:t>: </a:t>
            </a:r>
            <a:r>
              <a:rPr sz="2800" dirty="0">
                <a:latin typeface="Arial"/>
                <a:cs typeface="Arial"/>
              </a:rPr>
              <a:t>stack</a:t>
            </a:r>
            <a:r>
              <a:rPr sz="2800" spc="-24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with  value.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890345" y="389248"/>
            <a:ext cx="5535613" cy="665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" dirty="0">
                <a:latin typeface="Courier New"/>
                <a:cs typeface="Courier New"/>
              </a:rPr>
              <a:t>push()</a:t>
            </a:r>
            <a:r>
              <a:rPr sz="4200" b="1" spc="-1430" dirty="0">
                <a:latin typeface="Courier New"/>
                <a:cs typeface="Courier New"/>
              </a:rPr>
              <a:t> </a:t>
            </a:r>
            <a:r>
              <a:rPr sz="4200" dirty="0"/>
              <a:t>to empty stack</a:t>
            </a:r>
            <a:endParaRPr sz="42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5500" y="1581150"/>
            <a:ext cx="4314825" cy="2247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3444" y="4217365"/>
            <a:ext cx="644842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In </a:t>
            </a:r>
            <a:r>
              <a:rPr sz="2000" spc="-5" dirty="0">
                <a:latin typeface="Arial"/>
                <a:cs typeface="Arial"/>
              </a:rPr>
              <a:t>this </a:t>
            </a:r>
            <a:r>
              <a:rPr sz="2000" dirty="0">
                <a:latin typeface="Arial"/>
                <a:cs typeface="Arial"/>
              </a:rPr>
              <a:t>situation the new node being inserted, will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become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505459" algn="l"/>
              </a:tabLst>
            </a:pPr>
            <a:r>
              <a:rPr sz="2000" dirty="0">
                <a:latin typeface="Arial"/>
                <a:cs typeface="Arial"/>
              </a:rPr>
              <a:t>the	first item 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stack.</a:t>
            </a:r>
            <a:endParaRPr sz="2000">
              <a:latin typeface="Arial"/>
              <a:cs typeface="Arial"/>
            </a:endParaRPr>
          </a:p>
          <a:p>
            <a:pPr marL="469265" marR="1983105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STEP 1 : newnode-&gt; next =</a:t>
            </a:r>
            <a:r>
              <a:rPr sz="2000" b="1" spc="-1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head;  STEP 2 : head =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newnode;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/>
        <p:txBody>
          <a:bodyPr vert="horz" wrap="square" lIns="0" tIns="0" rIns="0" bIns="0" rtlCol="0">
            <a:spAutoFit/>
          </a:bodyPr>
          <a:lstStyle/>
          <a:p>
            <a:r>
              <a:rPr lang="en-MY" dirty="0"/>
              <a:t>SCSJ 2013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/>
        <p:txBody>
          <a:bodyPr vert="horz" wrap="square" lIns="0" tIns="27940" rIns="0" bIns="0" rtlCol="0">
            <a:spAutoFit/>
          </a:bodyPr>
          <a:lstStyle/>
          <a:p>
            <a:fld id="{81D60167-4931-47E6-BA6A-407CBD079E47}" type="slidenum">
              <a:rPr lang="en-MY" dirty="0"/>
              <a:pPr/>
              <a:t>3</a:t>
            </a:fld>
            <a:endParaRPr lang="en-MY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69563" y="485623"/>
            <a:ext cx="5031740" cy="622222"/>
          </a:xfrm>
        </p:spPr>
        <p:txBody>
          <a:bodyPr vert="horz" wrap="square" lIns="0" tIns="12700" rIns="0" bIns="0" rtlCol="0">
            <a:spAutoFit/>
          </a:bodyPr>
          <a:lstStyle/>
          <a:p>
            <a:r>
              <a:rPr lang="en-MY" dirty="0"/>
              <a:t>Introduction to Stack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6440" y="1596487"/>
            <a:ext cx="4836160" cy="41656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5080" indent="-343535">
              <a:lnSpc>
                <a:spcPts val="3020"/>
              </a:lnSpc>
              <a:spcBef>
                <a:spcPts val="480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Stack is a </a:t>
            </a:r>
            <a:r>
              <a:rPr sz="2800" dirty="0">
                <a:latin typeface="Arial"/>
                <a:cs typeface="Arial"/>
              </a:rPr>
              <a:t>collection of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items  which is </a:t>
            </a:r>
            <a:r>
              <a:rPr sz="2800" dirty="0">
                <a:latin typeface="Arial"/>
                <a:cs typeface="Arial"/>
              </a:rPr>
              <a:t>organized </a:t>
            </a:r>
            <a:r>
              <a:rPr sz="2800" spc="-5" dirty="0">
                <a:latin typeface="Arial"/>
                <a:cs typeface="Arial"/>
              </a:rPr>
              <a:t>in a  sequential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manner.</a:t>
            </a:r>
          </a:p>
          <a:p>
            <a:pPr marL="355600" marR="201930" indent="-343535">
              <a:lnSpc>
                <a:spcPts val="3020"/>
              </a:lnSpc>
              <a:spcBef>
                <a:spcPts val="68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Example: </a:t>
            </a:r>
            <a:r>
              <a:rPr sz="2800" dirty="0">
                <a:latin typeface="Arial"/>
                <a:cs typeface="Arial"/>
              </a:rPr>
              <a:t>stack </a:t>
            </a:r>
            <a:r>
              <a:rPr sz="2800" spc="-5" dirty="0">
                <a:latin typeface="Arial"/>
                <a:cs typeface="Arial"/>
              </a:rPr>
              <a:t>of books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or  </a:t>
            </a:r>
            <a:r>
              <a:rPr sz="2800" dirty="0">
                <a:latin typeface="Arial"/>
                <a:cs typeface="Arial"/>
              </a:rPr>
              <a:t>stack </a:t>
            </a:r>
            <a:r>
              <a:rPr sz="2800" spc="-5" dirty="0">
                <a:latin typeface="Arial"/>
                <a:cs typeface="Arial"/>
              </a:rPr>
              <a:t>of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plates.</a:t>
            </a:r>
          </a:p>
          <a:p>
            <a:pPr marL="355600" marR="337185" indent="-343535">
              <a:lnSpc>
                <a:spcPct val="90000"/>
              </a:lnSpc>
              <a:spcBef>
                <a:spcPts val="63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All </a:t>
            </a:r>
            <a:r>
              <a:rPr sz="2800" dirty="0">
                <a:latin typeface="Arial"/>
                <a:cs typeface="Arial"/>
              </a:rPr>
              <a:t>additions </a:t>
            </a:r>
            <a:r>
              <a:rPr sz="2800" spc="-5" dirty="0">
                <a:latin typeface="Arial"/>
                <a:cs typeface="Arial"/>
              </a:rPr>
              <a:t>and</a:t>
            </a:r>
            <a:r>
              <a:rPr sz="2800" spc="-1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deletions  </a:t>
            </a:r>
            <a:r>
              <a:rPr sz="2800" spc="-5" dirty="0">
                <a:latin typeface="Arial"/>
                <a:cs typeface="Arial"/>
              </a:rPr>
              <a:t>are </a:t>
            </a:r>
            <a:r>
              <a:rPr sz="2800" dirty="0">
                <a:latin typeface="Arial"/>
                <a:cs typeface="Arial"/>
              </a:rPr>
              <a:t>restricted </a:t>
            </a:r>
            <a:r>
              <a:rPr sz="2800" spc="-5" dirty="0">
                <a:latin typeface="Arial"/>
                <a:cs typeface="Arial"/>
              </a:rPr>
              <a:t>at </a:t>
            </a:r>
            <a:r>
              <a:rPr sz="2800" dirty="0">
                <a:latin typeface="Arial"/>
                <a:cs typeface="Arial"/>
              </a:rPr>
              <a:t>one end,  </a:t>
            </a:r>
            <a:r>
              <a:rPr sz="2800" spc="-5" dirty="0">
                <a:latin typeface="Arial"/>
                <a:cs typeface="Arial"/>
              </a:rPr>
              <a:t>called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top.</a:t>
            </a:r>
          </a:p>
          <a:p>
            <a:pPr marL="12700">
              <a:lnSpc>
                <a:spcPts val="3195"/>
              </a:lnSpc>
              <a:spcBef>
                <a:spcPts val="33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LAST IN FIRST OUT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(LIFO)</a:t>
            </a:r>
            <a:endParaRPr sz="2800" dirty="0">
              <a:latin typeface="Arial"/>
              <a:cs typeface="Arial"/>
            </a:endParaRPr>
          </a:p>
          <a:p>
            <a:pPr marL="355600">
              <a:lnSpc>
                <a:spcPts val="3195"/>
              </a:lnSpc>
            </a:pPr>
            <a:r>
              <a:rPr sz="2800" dirty="0">
                <a:latin typeface="Arial"/>
                <a:cs typeface="Arial"/>
              </a:rPr>
              <a:t>data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structure.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562600" y="1828800"/>
            <a:ext cx="2971800" cy="3933825"/>
            <a:chOff x="5562600" y="1828800"/>
            <a:chExt cx="2971800" cy="3933825"/>
          </a:xfrm>
        </p:grpSpPr>
        <p:sp>
          <p:nvSpPr>
            <p:cNvPr id="5" name="object 5"/>
            <p:cNvSpPr/>
            <p:nvPr/>
          </p:nvSpPr>
          <p:spPr>
            <a:xfrm>
              <a:off x="6591300" y="26670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07A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62600" y="1828800"/>
              <a:ext cx="2971800" cy="2133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19800" y="4038600"/>
              <a:ext cx="2285281" cy="17234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89225" y="376129"/>
            <a:ext cx="6454775" cy="665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5" dirty="0">
                <a:latin typeface="Courier New"/>
                <a:cs typeface="Courier New"/>
              </a:rPr>
              <a:t>push()</a:t>
            </a:r>
            <a:r>
              <a:rPr sz="4200" spc="-5" dirty="0"/>
              <a:t>to </a:t>
            </a:r>
            <a:r>
              <a:rPr sz="4200" dirty="0"/>
              <a:t>non-empty</a:t>
            </a:r>
            <a:r>
              <a:rPr sz="4200" spc="-60" dirty="0"/>
              <a:t> </a:t>
            </a:r>
            <a:r>
              <a:rPr sz="4200" dirty="0"/>
              <a:t>stack</a:t>
            </a:r>
            <a:endParaRPr sz="4200" dirty="0">
              <a:latin typeface="Courier New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8382" y="1469837"/>
            <a:ext cx="7583170" cy="12700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675"/>
              </a:spcBef>
            </a:pPr>
            <a:r>
              <a:rPr sz="2400" spc="-5" dirty="0">
                <a:latin typeface="Arial"/>
                <a:cs typeface="Arial"/>
              </a:rPr>
              <a:t>This operation </a:t>
            </a:r>
            <a:r>
              <a:rPr sz="2400" dirty="0">
                <a:latin typeface="Arial"/>
                <a:cs typeface="Arial"/>
              </a:rPr>
              <a:t>is </a:t>
            </a:r>
            <a:r>
              <a:rPr sz="2400" spc="-5" dirty="0">
                <a:latin typeface="Arial"/>
                <a:cs typeface="Arial"/>
              </a:rPr>
              <a:t>similar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inserting element </a:t>
            </a: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front </a:t>
            </a:r>
            <a:r>
              <a:rPr sz="2400" dirty="0">
                <a:latin typeface="Arial"/>
                <a:cs typeface="Arial"/>
              </a:rPr>
              <a:t>of a  </a:t>
            </a:r>
            <a:r>
              <a:rPr sz="2400" spc="-5" dirty="0">
                <a:latin typeface="Arial"/>
                <a:cs typeface="Arial"/>
              </a:rPr>
              <a:t>linked list. The </a:t>
            </a:r>
            <a:r>
              <a:rPr sz="2400" spc="-10" dirty="0">
                <a:latin typeface="Arial"/>
                <a:cs typeface="Arial"/>
              </a:rPr>
              <a:t>next </a:t>
            </a:r>
            <a:r>
              <a:rPr sz="2400" spc="-5" dirty="0">
                <a:latin typeface="Arial"/>
                <a:cs typeface="Arial"/>
              </a:rPr>
              <a:t>value </a:t>
            </a:r>
            <a:r>
              <a:rPr sz="2400" dirty="0">
                <a:latin typeface="Arial"/>
                <a:cs typeface="Arial"/>
              </a:rPr>
              <a:t>for the </a:t>
            </a:r>
            <a:r>
              <a:rPr sz="2400" spc="-5" dirty="0">
                <a:latin typeface="Arial"/>
                <a:cs typeface="Arial"/>
              </a:rPr>
              <a:t>new element will point 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the </a:t>
            </a:r>
            <a:r>
              <a:rPr sz="2400" dirty="0">
                <a:latin typeface="Arial"/>
                <a:cs typeface="Arial"/>
              </a:rPr>
              <a:t>top of stack </a:t>
            </a:r>
            <a:r>
              <a:rPr sz="2400" spc="-5" dirty="0">
                <a:latin typeface="Arial"/>
                <a:cs typeface="Arial"/>
              </a:rPr>
              <a:t>and head will point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the new  element.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8382" y="2990850"/>
            <a:ext cx="6030778" cy="2305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4394" y="5513019"/>
            <a:ext cx="40144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Arial"/>
                <a:cs typeface="Arial"/>
              </a:rPr>
              <a:t>STEP </a:t>
            </a:r>
            <a:r>
              <a:rPr sz="2000" b="1" dirty="0">
                <a:latin typeface="Arial"/>
                <a:cs typeface="Arial"/>
              </a:rPr>
              <a:t>1 : newnode-&gt; next =</a:t>
            </a:r>
            <a:r>
              <a:rPr sz="2000" b="1" spc="-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head;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STEP 2 : head =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newnode;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01159" y="434182"/>
            <a:ext cx="423862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Push()</a:t>
            </a:r>
            <a:r>
              <a:rPr sz="4200" spc="-75" dirty="0"/>
              <a:t> </a:t>
            </a:r>
            <a:r>
              <a:rPr sz="4200" dirty="0"/>
              <a:t>operations</a:t>
            </a:r>
          </a:p>
        </p:txBody>
      </p:sp>
      <p:sp>
        <p:nvSpPr>
          <p:cNvPr id="3" name="object 3"/>
          <p:cNvSpPr/>
          <p:nvPr/>
        </p:nvSpPr>
        <p:spPr>
          <a:xfrm>
            <a:off x="1087295" y="1545021"/>
            <a:ext cx="7924800" cy="4419600"/>
          </a:xfrm>
          <a:custGeom>
            <a:avLst/>
            <a:gdLst/>
            <a:ahLst/>
            <a:cxnLst/>
            <a:rect l="l" t="t" r="r" b="b"/>
            <a:pathLst>
              <a:path w="7924800" h="4419600">
                <a:moveTo>
                  <a:pt x="0" y="4419600"/>
                </a:moveTo>
                <a:lnTo>
                  <a:pt x="7924800" y="4419600"/>
                </a:lnTo>
                <a:lnTo>
                  <a:pt x="7924800" y="0"/>
                </a:lnTo>
                <a:lnTo>
                  <a:pt x="0" y="0"/>
                </a:lnTo>
                <a:lnTo>
                  <a:pt x="0" y="4419600"/>
                </a:lnTo>
                <a:close/>
              </a:path>
            </a:pathLst>
          </a:custGeom>
          <a:ln w="9525">
            <a:solidFill>
              <a:srgbClr val="99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55595" y="1627439"/>
            <a:ext cx="7188200" cy="3685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void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stack::push(int</a:t>
            </a:r>
            <a:r>
              <a:rPr sz="2000" b="1" spc="-1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newitem)</a:t>
            </a:r>
            <a:endParaRPr sz="2000" dirty="0">
              <a:latin typeface="Courier New"/>
              <a:cs typeface="Courier New"/>
            </a:endParaRPr>
          </a:p>
          <a:p>
            <a:pPr marL="317500" marR="2900045" indent="-305435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{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// create newnode  nodeStack *newnode;  newnode </a:t>
            </a: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=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new (nodeStack);  if( newnode ==</a:t>
            </a:r>
            <a:r>
              <a:rPr sz="20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NULL)</a:t>
            </a:r>
            <a:endParaRPr sz="2000" dirty="0">
              <a:latin typeface="Courier New"/>
              <a:cs typeface="Courier New"/>
            </a:endParaRPr>
          </a:p>
          <a:p>
            <a:pPr marL="317500" marR="5080" indent="456565">
              <a:lnSpc>
                <a:spcPct val="100000"/>
              </a:lnSpc>
            </a:pP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cout &lt;&lt; “Cannot allocate memory…” &lt;&lt; endl;  else </a:t>
            </a:r>
            <a:r>
              <a:rPr sz="20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add to empty stack, or to front</a:t>
            </a:r>
            <a:r>
              <a:rPr sz="2000" b="1" i="1" spc="2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0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stack</a:t>
            </a:r>
            <a:endParaRPr sz="2000" dirty="0">
              <a:latin typeface="Courier New"/>
              <a:cs typeface="Courier New"/>
            </a:endParaRPr>
          </a:p>
          <a:p>
            <a:pPr marL="622300" marR="2900045" indent="-304800">
              <a:lnSpc>
                <a:spcPct val="100000"/>
              </a:lnSpc>
            </a:pP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{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newnode-&gt;data </a:t>
            </a: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=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newitem;  newnode-&gt;next </a:t>
            </a: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=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head;  head </a:t>
            </a: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=</a:t>
            </a:r>
            <a:r>
              <a:rPr sz="2000" b="1" spc="-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newnode;</a:t>
            </a:r>
            <a:endParaRPr sz="2000" dirty="0">
              <a:latin typeface="Courier New"/>
              <a:cs typeface="Courier New"/>
            </a:endParaRPr>
          </a:p>
          <a:p>
            <a:pPr marL="3175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}// end</a:t>
            </a:r>
            <a:r>
              <a:rPr sz="2000" b="1" spc="-1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if</a:t>
            </a:r>
            <a:endParaRPr sz="20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737A4"/>
                </a:solidFill>
                <a:latin typeface="Courier New"/>
                <a:cs typeface="Courier New"/>
              </a:rPr>
              <a:t>}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//end push</a:t>
            </a:r>
            <a:r>
              <a:rPr sz="2000" b="1" spc="-1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000" b="1" spc="-5" dirty="0">
                <a:solidFill>
                  <a:srgbClr val="3737A4"/>
                </a:solidFill>
                <a:latin typeface="Courier New"/>
                <a:cs typeface="Courier New"/>
              </a:rPr>
              <a:t>operation</a:t>
            </a:r>
            <a:endParaRPr sz="20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32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12276" y="665121"/>
            <a:ext cx="655545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Delete item from stack</a:t>
            </a:r>
            <a:r>
              <a:rPr sz="3600" b="1" spc="-11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(pop)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8595" y="1376045"/>
            <a:ext cx="7685405" cy="167195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206375" indent="-343535">
              <a:lnSpc>
                <a:spcPct val="80000"/>
              </a:lnSpc>
              <a:spcBef>
                <a:spcPts val="530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Arial"/>
                <a:cs typeface="Arial"/>
              </a:rPr>
              <a:t>Pop operation can only be done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non-empty </a:t>
            </a:r>
            <a:r>
              <a:rPr sz="1800" dirty="0">
                <a:latin typeface="Arial"/>
                <a:cs typeface="Arial"/>
              </a:rPr>
              <a:t>stack. Before </a:t>
            </a:r>
            <a:r>
              <a:rPr sz="1800" spc="-5" dirty="0">
                <a:latin typeface="Arial"/>
                <a:cs typeface="Arial"/>
              </a:rPr>
              <a:t>pop()  operation can </a:t>
            </a:r>
            <a:r>
              <a:rPr sz="1800" dirty="0">
                <a:latin typeface="Arial"/>
                <a:cs typeface="Arial"/>
              </a:rPr>
              <a:t>be </a:t>
            </a:r>
            <a:r>
              <a:rPr sz="1800" spc="-5" dirty="0">
                <a:latin typeface="Arial"/>
                <a:cs typeface="Arial"/>
              </a:rPr>
              <a:t>done, operation must be called </a:t>
            </a:r>
            <a:r>
              <a:rPr sz="1800" dirty="0">
                <a:latin typeface="Arial"/>
                <a:cs typeface="Arial"/>
              </a:rPr>
              <a:t>in </a:t>
            </a:r>
            <a:r>
              <a:rPr sz="1800" spc="-5" dirty="0">
                <a:latin typeface="Arial"/>
                <a:cs typeface="Arial"/>
              </a:rPr>
              <a:t>order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check  </a:t>
            </a:r>
            <a:r>
              <a:rPr sz="1800" spc="-10" dirty="0">
                <a:latin typeface="Arial"/>
                <a:cs typeface="Arial"/>
              </a:rPr>
              <a:t>whether </a:t>
            </a:r>
            <a:r>
              <a:rPr sz="1800" dirty="0">
                <a:latin typeface="Arial"/>
                <a:cs typeface="Arial"/>
              </a:rPr>
              <a:t>the stack </a:t>
            </a:r>
            <a:r>
              <a:rPr sz="1800" spc="-5" dirty="0">
                <a:latin typeface="Arial"/>
                <a:cs typeface="Arial"/>
              </a:rPr>
              <a:t>is empty or there is </a:t>
            </a:r>
            <a:r>
              <a:rPr sz="1800" dirty="0">
                <a:latin typeface="Arial"/>
                <a:cs typeface="Arial"/>
              </a:rPr>
              <a:t>item </a:t>
            </a:r>
            <a:r>
              <a:rPr sz="1800" spc="-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the stack. If </a:t>
            </a:r>
            <a:r>
              <a:rPr sz="1800" b="1" spc="-5" dirty="0">
                <a:latin typeface="Courier New"/>
                <a:cs typeface="Courier New"/>
              </a:rPr>
              <a:t>isEmpty()  </a:t>
            </a:r>
            <a:r>
              <a:rPr sz="1800" spc="-5" dirty="0">
                <a:latin typeface="Arial"/>
                <a:cs typeface="Arial"/>
              </a:rPr>
              <a:t>function return true, pop() operation cannot be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done.</a:t>
            </a:r>
            <a:endParaRPr sz="1800" dirty="0">
              <a:latin typeface="Arial"/>
              <a:cs typeface="Arial"/>
            </a:endParaRPr>
          </a:p>
          <a:p>
            <a:pPr marL="355600" marR="5080" indent="-343535">
              <a:lnSpc>
                <a:spcPct val="80000"/>
              </a:lnSpc>
              <a:spcBef>
                <a:spcPts val="434"/>
              </a:spcBef>
              <a:tabLst>
                <a:tab pos="355600" algn="l"/>
              </a:tabLst>
            </a:pPr>
            <a:r>
              <a:rPr sz="14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4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latin typeface="Arial"/>
                <a:cs typeface="Arial"/>
              </a:rPr>
              <a:t>During pop() operation, an external pointer is needed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point </a:t>
            </a:r>
            <a:r>
              <a:rPr sz="1800" dirty="0">
                <a:latin typeface="Arial"/>
                <a:cs typeface="Arial"/>
              </a:rPr>
              <a:t>to the  </a:t>
            </a:r>
            <a:r>
              <a:rPr sz="1800" spc="-5" dirty="0">
                <a:latin typeface="Arial"/>
                <a:cs typeface="Arial"/>
              </a:rPr>
              <a:t>delete node. </a:t>
            </a:r>
            <a:r>
              <a:rPr sz="1800" dirty="0">
                <a:latin typeface="Arial"/>
                <a:cs typeface="Arial"/>
              </a:rPr>
              <a:t>In the </a:t>
            </a:r>
            <a:r>
              <a:rPr sz="1800" spc="-5" dirty="0">
                <a:latin typeface="Arial"/>
                <a:cs typeface="Arial"/>
              </a:rPr>
              <a:t>figure </a:t>
            </a:r>
            <a:r>
              <a:rPr sz="1800" spc="-15" dirty="0">
                <a:latin typeface="Arial"/>
                <a:cs typeface="Arial"/>
              </a:rPr>
              <a:t>below, </a:t>
            </a:r>
            <a:r>
              <a:rPr sz="1800" b="1" spc="-5" dirty="0">
                <a:latin typeface="Courier New"/>
                <a:cs typeface="Courier New"/>
              </a:rPr>
              <a:t>delnode</a:t>
            </a:r>
            <a:r>
              <a:rPr sz="1800" b="1" spc="-480" dirty="0">
                <a:latin typeface="Courier New"/>
                <a:cs typeface="Courier New"/>
              </a:rPr>
              <a:t> </a:t>
            </a:r>
            <a:r>
              <a:rPr sz="1800" spc="-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pointer variable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point 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the node that </a:t>
            </a:r>
            <a:r>
              <a:rPr sz="1800" spc="-10" dirty="0">
                <a:latin typeface="Arial"/>
                <a:cs typeface="Arial"/>
              </a:rPr>
              <a:t>is </a:t>
            </a:r>
            <a:r>
              <a:rPr sz="1800" spc="-5" dirty="0">
                <a:latin typeface="Arial"/>
                <a:cs typeface="Arial"/>
              </a:rPr>
              <a:t>going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deleted.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7849" y="2986088"/>
            <a:ext cx="7437501" cy="217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79194" y="5231129"/>
            <a:ext cx="59791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STEP </a:t>
            </a:r>
            <a:r>
              <a:rPr sz="1800" b="1" spc="-5" dirty="0">
                <a:latin typeface="Arial"/>
                <a:cs typeface="Arial"/>
              </a:rPr>
              <a:t>1 </a:t>
            </a:r>
            <a:r>
              <a:rPr sz="1800" b="1" dirty="0">
                <a:latin typeface="Arial"/>
                <a:cs typeface="Arial"/>
              </a:rPr>
              <a:t>: </a:t>
            </a:r>
            <a:r>
              <a:rPr sz="1800" b="1" spc="-5" dirty="0">
                <a:latin typeface="Arial"/>
                <a:cs typeface="Arial"/>
              </a:rPr>
              <a:t>delnode </a:t>
            </a:r>
            <a:r>
              <a:rPr sz="1800" b="1" dirty="0">
                <a:latin typeface="Arial"/>
                <a:cs typeface="Arial"/>
              </a:rPr>
              <a:t>=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head;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STEP 2 : </a:t>
            </a:r>
            <a:r>
              <a:rPr sz="1800" b="1" spc="-5" dirty="0">
                <a:latin typeface="Arial"/>
                <a:cs typeface="Arial"/>
              </a:rPr>
              <a:t>head </a:t>
            </a:r>
            <a:r>
              <a:rPr sz="1800" b="1" dirty="0">
                <a:latin typeface="Arial"/>
                <a:cs typeface="Arial"/>
              </a:rPr>
              <a:t>= delnode </a:t>
            </a:r>
            <a:r>
              <a:rPr sz="1800" b="1" spc="-5" dirty="0">
                <a:latin typeface="Arial"/>
                <a:cs typeface="Arial"/>
              </a:rPr>
              <a:t>-&gt; next; </a:t>
            </a:r>
            <a:r>
              <a:rPr sz="1800" spc="-5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head </a:t>
            </a:r>
            <a:r>
              <a:rPr sz="1800" b="1" dirty="0">
                <a:latin typeface="Arial"/>
                <a:cs typeface="Arial"/>
              </a:rPr>
              <a:t>=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head-&gt;next;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STEP </a:t>
            </a:r>
            <a:r>
              <a:rPr sz="1800" b="1" spc="-5" dirty="0">
                <a:latin typeface="Arial"/>
                <a:cs typeface="Arial"/>
              </a:rPr>
              <a:t>3 </a:t>
            </a:r>
            <a:r>
              <a:rPr sz="1800" b="1" dirty="0">
                <a:latin typeface="Arial"/>
                <a:cs typeface="Arial"/>
              </a:rPr>
              <a:t>: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delete(delnode);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19387" y="513488"/>
            <a:ext cx="370522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Pop()</a:t>
            </a:r>
            <a:r>
              <a:rPr sz="4200" spc="-80" dirty="0"/>
              <a:t> </a:t>
            </a:r>
            <a:r>
              <a:rPr sz="4200" dirty="0"/>
              <a:t>operation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10416" y="1540965"/>
            <a:ext cx="7924800" cy="4724400"/>
          </a:xfrm>
          <a:custGeom>
            <a:avLst/>
            <a:gdLst/>
            <a:ahLst/>
            <a:cxnLst/>
            <a:rect l="l" t="t" r="r" b="b"/>
            <a:pathLst>
              <a:path w="7924800" h="4724400">
                <a:moveTo>
                  <a:pt x="0" y="4724400"/>
                </a:moveTo>
                <a:lnTo>
                  <a:pt x="7924800" y="4724400"/>
                </a:lnTo>
                <a:lnTo>
                  <a:pt x="7924800" y="0"/>
                </a:lnTo>
                <a:lnTo>
                  <a:pt x="0" y="0"/>
                </a:lnTo>
                <a:lnTo>
                  <a:pt x="0" y="4724400"/>
                </a:lnTo>
                <a:close/>
              </a:path>
            </a:pathLst>
          </a:custGeom>
          <a:ln w="28575">
            <a:solidFill>
              <a:srgbClr val="99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9982" y="1574170"/>
            <a:ext cx="7595234" cy="4385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void</a:t>
            </a:r>
            <a:r>
              <a:rPr sz="2200" b="1" spc="-1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stack::pop()</a:t>
            </a:r>
            <a:endParaRPr sz="22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tabLst>
                <a:tab pos="516255" algn="l"/>
              </a:tabLst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{	nodeStack</a:t>
            </a:r>
            <a:r>
              <a:rPr sz="2200" b="1" spc="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*delnode;</a:t>
            </a:r>
            <a:endParaRPr sz="2200" dirty="0">
              <a:latin typeface="Courier New"/>
              <a:cs typeface="Courier New"/>
            </a:endParaRPr>
          </a:p>
          <a:p>
            <a:pPr marL="516890">
              <a:lnSpc>
                <a:spcPct val="100000"/>
              </a:lnSpc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if</a:t>
            </a:r>
            <a:r>
              <a:rPr sz="2200" b="1" spc="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(isEmpty())</a:t>
            </a:r>
            <a:endParaRPr sz="2200" dirty="0">
              <a:latin typeface="Courier New"/>
              <a:cs typeface="Courier New"/>
            </a:endParaRPr>
          </a:p>
          <a:p>
            <a:pPr marL="1527810" marR="5080" indent="-675640">
              <a:lnSpc>
                <a:spcPct val="100000"/>
              </a:lnSpc>
            </a:pP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cout &lt;&lt;“Sorry, Cannot </a:t>
            </a:r>
            <a:r>
              <a:rPr sz="2200" b="1" spc="-10" dirty="0">
                <a:solidFill>
                  <a:srgbClr val="3737A4"/>
                </a:solidFill>
                <a:latin typeface="Courier New"/>
                <a:cs typeface="Courier New"/>
              </a:rPr>
              <a:t>pop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item from  stack.Stack is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still empty!”</a:t>
            </a:r>
            <a:r>
              <a:rPr sz="2200" b="1" spc="1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&lt;&lt;endl;</a:t>
            </a:r>
            <a:endParaRPr sz="2200" dirty="0">
              <a:latin typeface="Courier New"/>
              <a:cs typeface="Courier New"/>
            </a:endParaRPr>
          </a:p>
          <a:p>
            <a:pPr marL="51689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else</a:t>
            </a:r>
            <a:endParaRPr sz="2200" dirty="0">
              <a:latin typeface="Courier New"/>
              <a:cs typeface="Courier New"/>
            </a:endParaRPr>
          </a:p>
          <a:p>
            <a:pPr marL="523240">
              <a:lnSpc>
                <a:spcPct val="100000"/>
              </a:lnSpc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{ delnode =</a:t>
            </a:r>
            <a:r>
              <a:rPr sz="2200" b="1" spc="-75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head;</a:t>
            </a:r>
            <a:endParaRPr sz="2200" dirty="0">
              <a:latin typeface="Courier New"/>
              <a:cs typeface="Courier New"/>
            </a:endParaRPr>
          </a:p>
          <a:p>
            <a:pPr marL="852169">
              <a:lnSpc>
                <a:spcPct val="100000"/>
              </a:lnSpc>
            </a:pP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cout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&lt;&lt;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“Item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to be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popped from</a:t>
            </a:r>
            <a:r>
              <a:rPr sz="2200" b="1" spc="4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stack</a:t>
            </a:r>
            <a:endParaRPr sz="2200" dirty="0">
              <a:latin typeface="Courier New"/>
              <a:cs typeface="Courier New"/>
            </a:endParaRPr>
          </a:p>
          <a:p>
            <a:pPr marL="927100" marR="678180" indent="1609725">
              <a:lnSpc>
                <a:spcPct val="100000"/>
              </a:lnSpc>
            </a:pP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is: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” &lt;&lt;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stackTop()&lt;&lt;endl; 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head =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delnode-&gt;next;  delete(delnode);</a:t>
            </a:r>
            <a:endParaRPr sz="2200" dirty="0">
              <a:latin typeface="Courier New"/>
              <a:cs typeface="Courier New"/>
            </a:endParaRPr>
          </a:p>
          <a:p>
            <a:pPr marL="690880">
              <a:lnSpc>
                <a:spcPct val="100000"/>
              </a:lnSpc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}// </a:t>
            </a:r>
            <a:r>
              <a:rPr sz="2200" b="1" dirty="0">
                <a:solidFill>
                  <a:srgbClr val="3737A4"/>
                </a:solidFill>
                <a:latin typeface="Courier New"/>
                <a:cs typeface="Courier New"/>
              </a:rPr>
              <a:t>end</a:t>
            </a:r>
            <a:r>
              <a:rPr sz="2200" b="1" spc="2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else</a:t>
            </a:r>
            <a:endParaRPr sz="22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3737A4"/>
                </a:solidFill>
                <a:latin typeface="Courier New"/>
                <a:cs typeface="Courier New"/>
              </a:rPr>
              <a:t>} </a:t>
            </a:r>
            <a:r>
              <a:rPr sz="2200" b="1" i="1" dirty="0">
                <a:solidFill>
                  <a:srgbClr val="3737A4"/>
                </a:solidFill>
                <a:latin typeface="Courier New"/>
                <a:cs typeface="Courier New"/>
              </a:rPr>
              <a:t>// end</a:t>
            </a:r>
            <a:r>
              <a:rPr sz="2200" b="1" i="1" spc="1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2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pop</a:t>
            </a:r>
            <a:endParaRPr sz="22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33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38097" y="473869"/>
            <a:ext cx="556895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Check item at top</a:t>
            </a:r>
            <a:r>
              <a:rPr sz="4200" spc="-105" dirty="0"/>
              <a:t> </a:t>
            </a:r>
            <a:r>
              <a:rPr sz="4200" dirty="0"/>
              <a:t>stack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5117" y="1882378"/>
            <a:ext cx="7924800" cy="3505200"/>
          </a:xfrm>
          <a:prstGeom prst="rect">
            <a:avLst/>
          </a:prstGeom>
          <a:ln w="28575">
            <a:solidFill>
              <a:srgbClr val="99666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740"/>
              </a:lnSpc>
            </a:pP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int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 stack::stackTop()</a:t>
            </a:r>
            <a:endParaRPr sz="24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285"/>
              </a:spcBef>
              <a:tabLst>
                <a:tab pos="639445" algn="l"/>
              </a:tabLst>
            </a:pPr>
            <a:r>
              <a:rPr sz="2400" b="1" dirty="0">
                <a:solidFill>
                  <a:srgbClr val="3737A4"/>
                </a:solidFill>
                <a:latin typeface="Courier New"/>
                <a:cs typeface="Courier New"/>
              </a:rPr>
              <a:t>{	</a:t>
            </a: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if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 (isEmpty())</a:t>
            </a:r>
            <a:endParaRPr sz="2400" dirty="0">
              <a:latin typeface="Courier New"/>
              <a:cs typeface="Courier New"/>
            </a:endParaRPr>
          </a:p>
          <a:p>
            <a:pPr marL="1005840">
              <a:lnSpc>
                <a:spcPct val="100000"/>
              </a:lnSpc>
              <a:spcBef>
                <a:spcPts val="290"/>
              </a:spcBef>
            </a:pP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cout &lt;&lt;“Sorry,Stack </a:t>
            </a: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is 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still</a:t>
            </a:r>
            <a:r>
              <a:rPr sz="2400" b="1" spc="-1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empty!”</a:t>
            </a:r>
            <a:endParaRPr sz="2400" dirty="0">
              <a:latin typeface="Courier New"/>
              <a:cs typeface="Courier New"/>
            </a:endParaRPr>
          </a:p>
          <a:p>
            <a:pPr marL="1917064">
              <a:lnSpc>
                <a:spcPct val="100000"/>
              </a:lnSpc>
              <a:spcBef>
                <a:spcPts val="290"/>
              </a:spcBef>
            </a:pP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&lt;&lt;endl;</a:t>
            </a:r>
            <a:endParaRPr sz="2400" dirty="0">
              <a:latin typeface="Courier New"/>
              <a:cs typeface="Courier New"/>
            </a:endParaRPr>
          </a:p>
          <a:p>
            <a:pPr marL="640080">
              <a:lnSpc>
                <a:spcPct val="100000"/>
              </a:lnSpc>
              <a:spcBef>
                <a:spcPts val="290"/>
              </a:spcBef>
            </a:pP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else</a:t>
            </a:r>
            <a:endParaRPr sz="2400" dirty="0">
              <a:latin typeface="Courier New"/>
              <a:cs typeface="Courier New"/>
            </a:endParaRPr>
          </a:p>
          <a:p>
            <a:pPr marL="1188720">
              <a:lnSpc>
                <a:spcPct val="100000"/>
              </a:lnSpc>
              <a:spcBef>
                <a:spcPts val="285"/>
              </a:spcBef>
            </a:pPr>
            <a:r>
              <a:rPr sz="2400" b="1" spc="-5" dirty="0">
                <a:solidFill>
                  <a:srgbClr val="3737A4"/>
                </a:solidFill>
                <a:latin typeface="Courier New"/>
                <a:cs typeface="Courier New"/>
              </a:rPr>
              <a:t>return</a:t>
            </a:r>
            <a:r>
              <a:rPr sz="2400" b="1" spc="-30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3737A4"/>
                </a:solidFill>
                <a:latin typeface="Courier New"/>
                <a:cs typeface="Courier New"/>
              </a:rPr>
              <a:t>head-&gt;data;</a:t>
            </a:r>
            <a:endParaRPr sz="24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2400" b="1" dirty="0">
                <a:solidFill>
                  <a:srgbClr val="3737A4"/>
                </a:solidFill>
                <a:latin typeface="Courier New"/>
                <a:cs typeface="Courier New"/>
              </a:rPr>
              <a:t>} </a:t>
            </a:r>
            <a:r>
              <a:rPr sz="24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// </a:t>
            </a:r>
            <a:r>
              <a:rPr sz="24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end </a:t>
            </a:r>
            <a:r>
              <a:rPr sz="2400" b="1" i="1" spc="-5" dirty="0">
                <a:solidFill>
                  <a:srgbClr val="3737A4"/>
                </a:solidFill>
                <a:latin typeface="Courier New"/>
                <a:cs typeface="Courier New"/>
              </a:rPr>
              <a:t>check item at</a:t>
            </a:r>
            <a:r>
              <a:rPr sz="2400" b="1" i="1" spc="-55" dirty="0">
                <a:solidFill>
                  <a:srgbClr val="3737A4"/>
                </a:solidFill>
                <a:latin typeface="Courier New"/>
                <a:cs typeface="Courier New"/>
              </a:rPr>
              <a:t> </a:t>
            </a:r>
            <a:r>
              <a:rPr sz="2400" b="1" i="1" spc="-10" dirty="0">
                <a:solidFill>
                  <a:srgbClr val="3737A4"/>
                </a:solidFill>
                <a:latin typeface="Courier New"/>
                <a:cs typeface="Courier New"/>
              </a:rPr>
              <a:t>top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34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54014" y="680236"/>
            <a:ext cx="6379779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End of Stack</a:t>
            </a:r>
            <a:r>
              <a:rPr sz="4200" spc="-100" dirty="0"/>
              <a:t> </a:t>
            </a:r>
            <a:r>
              <a:rPr sz="4200" dirty="0"/>
              <a:t>Implementation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0298" y="1710055"/>
            <a:ext cx="7643495" cy="343789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dirty="0">
                <a:latin typeface="Arial"/>
                <a:cs typeface="Arial"/>
              </a:rPr>
              <a:t>What </a:t>
            </a:r>
            <a:r>
              <a:rPr sz="2800" spc="-10" dirty="0">
                <a:latin typeface="Arial"/>
                <a:cs typeface="Arial"/>
              </a:rPr>
              <a:t>we </a:t>
            </a:r>
            <a:r>
              <a:rPr sz="2800" spc="-5" dirty="0">
                <a:latin typeface="Arial"/>
                <a:cs typeface="Arial"/>
              </a:rPr>
              <a:t>have learned so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far….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622300" algn="l"/>
              </a:tabLst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Arial"/>
                <a:cs typeface="Arial"/>
              </a:rPr>
              <a:t>Stack is a LIFO data </a:t>
            </a:r>
            <a:r>
              <a:rPr sz="2800" dirty="0">
                <a:latin typeface="Arial"/>
                <a:cs typeface="Arial"/>
              </a:rPr>
              <a:t>structure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622300" algn="l"/>
              </a:tabLst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Arial"/>
                <a:cs typeface="Arial"/>
              </a:rPr>
              <a:t>Can be implemented using </a:t>
            </a:r>
            <a:r>
              <a:rPr sz="2800" dirty="0">
                <a:latin typeface="Arial"/>
                <a:cs typeface="Arial"/>
              </a:rPr>
              <a:t>array and link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list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622300" algn="l"/>
              </a:tabLst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800" dirty="0">
                <a:latin typeface="Arial"/>
                <a:cs typeface="Arial"/>
              </a:rPr>
              <a:t>Structure </a:t>
            </a:r>
            <a:r>
              <a:rPr sz="2800" spc="-5" dirty="0">
                <a:latin typeface="Arial"/>
                <a:cs typeface="Arial"/>
              </a:rPr>
              <a:t>of a </a:t>
            </a:r>
            <a:r>
              <a:rPr sz="2800" dirty="0">
                <a:latin typeface="Arial"/>
                <a:cs typeface="Arial"/>
              </a:rPr>
              <a:t>stack </a:t>
            </a:r>
            <a:r>
              <a:rPr sz="2800" spc="-5" dirty="0">
                <a:latin typeface="Arial"/>
                <a:cs typeface="Arial"/>
              </a:rPr>
              <a:t>using </a:t>
            </a:r>
            <a:r>
              <a:rPr sz="2800" dirty="0">
                <a:latin typeface="Arial"/>
                <a:cs typeface="Arial"/>
              </a:rPr>
              <a:t>array and link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list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622300" algn="l"/>
              </a:tabLst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spc="-10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Arial"/>
                <a:cs typeface="Arial"/>
              </a:rPr>
              <a:t>Basic Operation for 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stack</a:t>
            </a:r>
          </a:p>
          <a:p>
            <a:pPr marL="413384">
              <a:lnSpc>
                <a:spcPct val="100000"/>
              </a:lnSpc>
              <a:spcBef>
                <a:spcPts val="365"/>
              </a:spcBef>
              <a:tabLst>
                <a:tab pos="1022985" algn="l"/>
              </a:tabLst>
            </a:pPr>
            <a:r>
              <a:rPr sz="1650" b="0" spc="3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650" spc="30" dirty="0">
                <a:solidFill>
                  <a:srgbClr val="99CCFF"/>
                </a:solidFill>
                <a:latin typeface="Times New Roman"/>
                <a:cs typeface="Times New Roman"/>
              </a:rPr>
              <a:t>	</a:t>
            </a:r>
            <a:r>
              <a:rPr sz="2400" b="1" spc="-10" dirty="0">
                <a:latin typeface="Courier New"/>
                <a:cs typeface="Courier New"/>
              </a:rPr>
              <a:t>createStack(),push(),pop()</a:t>
            </a:r>
            <a:endParaRPr sz="2400" dirty="0">
              <a:latin typeface="Courier New"/>
              <a:cs typeface="Courier New"/>
            </a:endParaRPr>
          </a:p>
          <a:p>
            <a:pPr marL="413384">
              <a:lnSpc>
                <a:spcPct val="100000"/>
              </a:lnSpc>
              <a:spcBef>
                <a:spcPts val="575"/>
              </a:spcBef>
              <a:tabLst>
                <a:tab pos="1022985" algn="l"/>
              </a:tabLst>
            </a:pPr>
            <a:r>
              <a:rPr sz="1650" b="0" spc="3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650" spc="30" dirty="0">
                <a:solidFill>
                  <a:srgbClr val="99CCFF"/>
                </a:solidFill>
                <a:latin typeface="Times New Roman"/>
                <a:cs typeface="Times New Roman"/>
              </a:rPr>
              <a:t>	</a:t>
            </a:r>
            <a:r>
              <a:rPr sz="2400" b="1" spc="-10" dirty="0">
                <a:latin typeface="Courier New"/>
                <a:cs typeface="Courier New"/>
              </a:rPr>
              <a:t>stackTop(),isEmpty(),isFull()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78190" y="6456679"/>
            <a:ext cx="229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Black"/>
                <a:cs typeface="Arial Black"/>
              </a:rPr>
              <a:t>35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2007476" y="1154086"/>
            <a:ext cx="6611938" cy="7254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b="1" spc="-10" dirty="0"/>
              <a:t>Next…..Stack</a:t>
            </a:r>
            <a:r>
              <a:rPr sz="4600" b="1" dirty="0"/>
              <a:t> </a:t>
            </a:r>
            <a:r>
              <a:rPr sz="4600" b="1" spc="-5" dirty="0"/>
              <a:t>Application</a:t>
            </a:r>
            <a:endParaRPr sz="4600" b="1" dirty="0"/>
          </a:p>
        </p:txBody>
      </p:sp>
      <p:sp>
        <p:nvSpPr>
          <p:cNvPr id="8" name="object 8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19"/>
              </a:spcBef>
            </a:pPr>
            <a:fld id="{81D60167-4931-47E6-BA6A-407CBD079E47}" type="slidenum">
              <a:rPr dirty="0"/>
              <a:t>37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36825" y="394741"/>
            <a:ext cx="660717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Stack Application</a:t>
            </a:r>
            <a:r>
              <a:rPr sz="4200" spc="-105" dirty="0"/>
              <a:t> </a:t>
            </a:r>
            <a:r>
              <a:rPr sz="4200" dirty="0"/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18657" y="1728514"/>
            <a:ext cx="7268845" cy="3733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2300" marR="753745" indent="-610235">
              <a:lnSpc>
                <a:spcPct val="100000"/>
              </a:lnSpc>
              <a:spcBef>
                <a:spcPts val="105"/>
              </a:spcBef>
              <a:tabLst>
                <a:tab pos="622300" algn="l"/>
              </a:tabLst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spc="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3200" dirty="0">
                <a:latin typeface="Arial"/>
                <a:cs typeface="Arial"/>
              </a:rPr>
              <a:t>Check whether </a:t>
            </a:r>
            <a:r>
              <a:rPr sz="3200" spc="-5" dirty="0">
                <a:latin typeface="Arial"/>
                <a:cs typeface="Arial"/>
              </a:rPr>
              <a:t>parantheses </a:t>
            </a:r>
            <a:r>
              <a:rPr sz="3200" dirty="0">
                <a:latin typeface="Arial"/>
                <a:cs typeface="Arial"/>
              </a:rPr>
              <a:t>are  </a:t>
            </a:r>
            <a:r>
              <a:rPr sz="3200" spc="-5" dirty="0">
                <a:latin typeface="Arial"/>
                <a:cs typeface="Arial"/>
              </a:rPr>
              <a:t>balanced (open and closed  parantheses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properly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paired)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622300" algn="l"/>
              </a:tabLst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spc="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Arial"/>
                <a:cs typeface="Arial"/>
              </a:rPr>
              <a:t>Evaluate Algebraic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expressions.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622300" algn="l"/>
              </a:tabLst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spc="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3200" dirty="0">
                <a:latin typeface="Arial"/>
                <a:cs typeface="Arial"/>
              </a:rPr>
              <a:t>Creating simple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Calculator</a:t>
            </a:r>
            <a:endParaRPr sz="3200" dirty="0">
              <a:latin typeface="Arial"/>
              <a:cs typeface="Arial"/>
            </a:endParaRPr>
          </a:p>
          <a:p>
            <a:pPr marL="622300" marR="5080" indent="-610235">
              <a:lnSpc>
                <a:spcPct val="100000"/>
              </a:lnSpc>
              <a:spcBef>
                <a:spcPts val="770"/>
              </a:spcBef>
              <a:tabLst>
                <a:tab pos="622300" algn="l"/>
              </a:tabLst>
            </a:pPr>
            <a:r>
              <a:rPr sz="2550" b="0" spc="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550" spc="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3200" dirty="0">
                <a:latin typeface="Arial"/>
                <a:cs typeface="Arial"/>
              </a:rPr>
              <a:t>Backtracking (example. </a:t>
            </a:r>
            <a:r>
              <a:rPr sz="3200" spc="-5" dirty="0">
                <a:latin typeface="Arial"/>
                <a:cs typeface="Arial"/>
              </a:rPr>
              <a:t>Find the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way  </a:t>
            </a:r>
            <a:r>
              <a:rPr sz="3200" spc="-5" dirty="0">
                <a:latin typeface="Arial"/>
                <a:cs typeface="Arial"/>
              </a:rPr>
              <a:t>out when </a:t>
            </a:r>
            <a:r>
              <a:rPr sz="3200" dirty="0">
                <a:latin typeface="Arial"/>
                <a:cs typeface="Arial"/>
              </a:rPr>
              <a:t>lost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place)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19"/>
              </a:spcBef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69629" y="420882"/>
            <a:ext cx="6032937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Example1: </a:t>
            </a:r>
            <a:br>
              <a:rPr lang="en-MY" sz="4200" dirty="0"/>
            </a:br>
            <a:r>
              <a:rPr sz="4200" dirty="0" err="1"/>
              <a:t>Parantheses</a:t>
            </a:r>
            <a:r>
              <a:rPr sz="4200" spc="-70" dirty="0"/>
              <a:t> </a:t>
            </a:r>
            <a:r>
              <a:rPr sz="4200" spc="-5" dirty="0"/>
              <a:t>Balance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329471" y="1875319"/>
            <a:ext cx="7585075" cy="442150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415925" indent="-343535">
              <a:lnSpc>
                <a:spcPts val="3020"/>
              </a:lnSpc>
              <a:spcBef>
                <a:spcPts val="480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Stack </a:t>
            </a:r>
            <a:r>
              <a:rPr sz="2800" dirty="0">
                <a:latin typeface="Arial"/>
                <a:cs typeface="Arial"/>
              </a:rPr>
              <a:t>can be used </a:t>
            </a:r>
            <a:r>
              <a:rPr sz="2800" spc="-5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recognize </a:t>
            </a:r>
            <a:r>
              <a:rPr sz="2800" spc="-5" dirty="0">
                <a:latin typeface="Arial"/>
                <a:cs typeface="Arial"/>
              </a:rPr>
              <a:t>a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balanced  parentheses.</a:t>
            </a: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Examples of balanced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parentheses.</a:t>
            </a:r>
          </a:p>
          <a:p>
            <a:pPr marL="847725">
              <a:lnSpc>
                <a:spcPct val="100000"/>
              </a:lnSpc>
              <a:spcBef>
                <a:spcPts val="340"/>
              </a:spcBef>
              <a:tabLst>
                <a:tab pos="2102485" algn="l"/>
                <a:tab pos="3755390" algn="l"/>
              </a:tabLst>
            </a:pP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(a+b),	</a:t>
            </a:r>
            <a:r>
              <a:rPr sz="2800" b="1" dirty="0">
                <a:solidFill>
                  <a:srgbClr val="0000CC"/>
                </a:solidFill>
                <a:latin typeface="Arial"/>
                <a:cs typeface="Arial"/>
              </a:rPr>
              <a:t>(a/b+c),	a/((b-c)*d)</a:t>
            </a:r>
            <a:endParaRPr sz="2800" dirty="0">
              <a:latin typeface="Arial"/>
              <a:cs typeface="Arial"/>
            </a:endParaRPr>
          </a:p>
          <a:p>
            <a:pPr marL="355600" marR="5080">
              <a:lnSpc>
                <a:spcPts val="3020"/>
              </a:lnSpc>
              <a:spcBef>
                <a:spcPts val="720"/>
              </a:spcBef>
            </a:pP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Open and closed parentheses are properly  paired.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Examples of not </a:t>
            </a:r>
            <a:r>
              <a:rPr sz="2800" dirty="0">
                <a:latin typeface="Arial"/>
                <a:cs typeface="Arial"/>
              </a:rPr>
              <a:t>balance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parentheses.</a:t>
            </a:r>
          </a:p>
          <a:p>
            <a:pPr marL="355600" marR="873760" indent="589280">
              <a:lnSpc>
                <a:spcPct val="100000"/>
              </a:lnSpc>
              <a:spcBef>
                <a:spcPts val="335"/>
              </a:spcBef>
              <a:tabLst>
                <a:tab pos="2656840" algn="l"/>
                <a:tab pos="3782060" algn="l"/>
              </a:tabLst>
            </a:pPr>
            <a:r>
              <a:rPr sz="2800" b="1" spc="-5" dirty="0">
                <a:solidFill>
                  <a:srgbClr val="0000CC"/>
                </a:solidFill>
                <a:latin typeface="Arial"/>
                <a:cs typeface="Arial"/>
              </a:rPr>
              <a:t>((a+b)*2	and	m*(n+(k/2))) 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Open and closed parentheses are </a:t>
            </a:r>
            <a:r>
              <a:rPr sz="2800" b="1" spc="-10" dirty="0">
                <a:solidFill>
                  <a:srgbClr val="00AF50"/>
                </a:solidFill>
                <a:latin typeface="Arial"/>
                <a:cs typeface="Arial"/>
              </a:rPr>
              <a:t>not 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properly</a:t>
            </a:r>
            <a:r>
              <a:rPr sz="2800" b="1" spc="1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AF50"/>
                </a:solidFill>
                <a:latin typeface="Arial"/>
                <a:cs typeface="Arial"/>
              </a:rPr>
              <a:t>paired.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19"/>
              </a:spcBef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22179" y="239218"/>
            <a:ext cx="5917324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53665" marR="5080" indent="-2641600">
              <a:lnSpc>
                <a:spcPct val="100000"/>
              </a:lnSpc>
              <a:spcBef>
                <a:spcPts val="95"/>
              </a:spcBef>
            </a:pPr>
            <a:r>
              <a:rPr sz="3600" spc="-5" dirty="0"/>
              <a:t>Check for Balanced </a:t>
            </a:r>
            <a:r>
              <a:rPr sz="3600" spc="-5" dirty="0" err="1"/>
              <a:t>Parantheses</a:t>
            </a:r>
            <a:r>
              <a:rPr lang="en-MY" sz="3600" spc="-5" dirty="0"/>
              <a:t>  </a:t>
            </a:r>
            <a:r>
              <a:rPr sz="3600" spc="-5" dirty="0"/>
              <a:t> Algorithm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2428" y="2599643"/>
            <a:ext cx="4114800" cy="2209800"/>
          </a:xfrm>
          <a:prstGeom prst="rect">
            <a:avLst/>
          </a:prstGeom>
          <a:ln w="25400">
            <a:solidFill>
              <a:srgbClr val="FFC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4465">
              <a:lnSpc>
                <a:spcPts val="1950"/>
              </a:lnSpc>
            </a:pP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if ch =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‘(’ || ch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=</a:t>
            </a:r>
            <a:r>
              <a:rPr sz="1800" b="1" spc="-15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‘)’</a:t>
            </a:r>
            <a:endParaRPr sz="1800" dirty="0">
              <a:latin typeface="Courier New"/>
              <a:cs typeface="Courier New"/>
            </a:endParaRPr>
          </a:p>
          <a:p>
            <a:pPr marL="438784">
              <a:lnSpc>
                <a:spcPct val="100000"/>
              </a:lnSpc>
            </a:pP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{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if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ch =</a:t>
            </a:r>
            <a:r>
              <a:rPr sz="1800" b="1" spc="-8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‘(’</a:t>
            </a:r>
            <a:endParaRPr sz="1800" dirty="0">
              <a:latin typeface="Courier New"/>
              <a:cs typeface="Courier New"/>
            </a:endParaRPr>
          </a:p>
          <a:p>
            <a:pPr marL="711835" marR="389890" indent="408305">
              <a:lnSpc>
                <a:spcPct val="100000"/>
              </a:lnSpc>
            </a:pP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Push(stack, ‘(’);  else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if</a:t>
            </a:r>
            <a:r>
              <a:rPr sz="1800" b="1" spc="-7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IsEmpty(stack)</a:t>
            </a:r>
            <a:endParaRPr sz="1800" dirty="0">
              <a:latin typeface="Courier New"/>
              <a:cs typeface="Courier New"/>
            </a:endParaRPr>
          </a:p>
          <a:p>
            <a:pPr marL="711835" marR="798195" indent="271145">
              <a:lnSpc>
                <a:spcPct val="100000"/>
              </a:lnSpc>
            </a:pP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continue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=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false;  else</a:t>
            </a:r>
            <a:endParaRPr sz="1800" dirty="0">
              <a:latin typeface="Courier New"/>
              <a:cs typeface="Courier New"/>
            </a:endParaRPr>
          </a:p>
          <a:p>
            <a:pPr marL="1078865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Pop(s);</a:t>
            </a:r>
            <a:endParaRPr sz="1800" dirty="0">
              <a:latin typeface="Courier New"/>
              <a:cs typeface="Courier New"/>
            </a:endParaRPr>
          </a:p>
          <a:p>
            <a:pPr marL="301625">
              <a:lnSpc>
                <a:spcPct val="100000"/>
              </a:lnSpc>
            </a:pP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}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// end</a:t>
            </a:r>
            <a:r>
              <a:rPr sz="1800" b="1" spc="-45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if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8088" y="1359396"/>
            <a:ext cx="7239000" cy="5122556"/>
          </a:xfrm>
          <a:prstGeom prst="rect">
            <a:avLst/>
          </a:prstGeom>
          <a:ln w="57150">
            <a:solidFill>
              <a:srgbClr val="FFC0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45"/>
              </a:spcBef>
            </a:pP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create (stack);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continue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=</a:t>
            </a:r>
            <a:r>
              <a:rPr sz="1800" b="1" spc="-35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true;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while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(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not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end of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input string)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&amp;&amp;</a:t>
            </a:r>
            <a:r>
              <a:rPr sz="1800" b="1" spc="-4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continue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tabLst>
                <a:tab pos="774065" algn="l"/>
              </a:tabLst>
            </a:pP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{	ch =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getch(</a:t>
            </a:r>
            <a:r>
              <a:rPr sz="1800" b="1" spc="-5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);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0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1425"/>
              </a:spcBef>
            </a:pP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}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// end</a:t>
            </a:r>
            <a:r>
              <a:rPr sz="1800" b="1" spc="-3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while</a:t>
            </a:r>
            <a:endParaRPr sz="1800" dirty="0">
              <a:latin typeface="Courier New"/>
              <a:cs typeface="Courier New"/>
            </a:endParaRPr>
          </a:p>
          <a:p>
            <a:pPr marL="638810" marR="2222500" indent="-547370">
              <a:lnSpc>
                <a:spcPct val="100000"/>
              </a:lnSpc>
            </a:pP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if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(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end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of input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&amp;&amp;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isEmpty(stack); 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cout &lt;&lt;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“Balanced..”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&lt;&lt;</a:t>
            </a:r>
            <a:r>
              <a:rPr sz="1800" b="1" spc="-50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end1;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else</a:t>
            </a:r>
            <a:endParaRPr sz="1800" dirty="0">
              <a:latin typeface="Courier New"/>
              <a:cs typeface="Courier New"/>
            </a:endParaRPr>
          </a:p>
          <a:p>
            <a:pPr marL="638810">
              <a:lnSpc>
                <a:spcPct val="100000"/>
              </a:lnSpc>
            </a:pP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cout &lt;&lt; “Not 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Balanced.. </a:t>
            </a:r>
            <a:r>
              <a:rPr sz="1800" b="1" dirty="0">
                <a:solidFill>
                  <a:srgbClr val="000066"/>
                </a:solidFill>
                <a:latin typeface="Courier New"/>
                <a:cs typeface="Courier New"/>
              </a:rPr>
              <a:t>” </a:t>
            </a:r>
            <a:r>
              <a:rPr sz="1800" b="1" spc="-5" dirty="0">
                <a:solidFill>
                  <a:srgbClr val="000066"/>
                </a:solidFill>
                <a:latin typeface="Courier New"/>
                <a:cs typeface="Courier New"/>
              </a:rPr>
              <a:t>&lt;&lt;</a:t>
            </a:r>
            <a:r>
              <a:rPr sz="1800" b="1" spc="-125" dirty="0">
                <a:solidFill>
                  <a:srgbClr val="000066"/>
                </a:solidFill>
                <a:latin typeface="Courier New"/>
                <a:cs typeface="Courier New"/>
              </a:rPr>
              <a:t> </a:t>
            </a:r>
            <a:r>
              <a:rPr sz="1800" b="1" spc="-10" dirty="0" err="1">
                <a:solidFill>
                  <a:srgbClr val="000066"/>
                </a:solidFill>
                <a:latin typeface="Courier New"/>
                <a:cs typeface="Courier New"/>
              </a:rPr>
              <a:t>endl</a:t>
            </a:r>
            <a:r>
              <a:rPr sz="1800" b="1" spc="-10" dirty="0">
                <a:solidFill>
                  <a:srgbClr val="000066"/>
                </a:solidFill>
                <a:latin typeface="Courier New"/>
                <a:cs typeface="Courier New"/>
              </a:rPr>
              <a:t>;</a:t>
            </a:r>
            <a:endParaRPr lang="en-MY" sz="1800" b="1" spc="-10" dirty="0">
              <a:solidFill>
                <a:srgbClr val="000066"/>
              </a:solidFill>
              <a:latin typeface="Courier New"/>
              <a:cs typeface="Courier New"/>
            </a:endParaRPr>
          </a:p>
          <a:p>
            <a:pPr marL="638810">
              <a:lnSpc>
                <a:spcPct val="100000"/>
              </a:lnSpc>
            </a:pPr>
            <a:endParaRPr sz="18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516861" y="311645"/>
            <a:ext cx="4176712" cy="665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Example of</a:t>
            </a:r>
            <a:r>
              <a:rPr sz="4200" spc="-100" dirty="0"/>
              <a:t> </a:t>
            </a:r>
            <a:r>
              <a:rPr sz="4200" dirty="0"/>
              <a:t>Stack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539062"/>
            <a:ext cx="7731125" cy="434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Long </a:t>
            </a:r>
            <a:r>
              <a:rPr sz="2800" dirty="0">
                <a:latin typeface="Arial"/>
                <a:cs typeface="Arial"/>
              </a:rPr>
              <a:t>and </a:t>
            </a:r>
            <a:r>
              <a:rPr sz="2800" spc="-5" dirty="0">
                <a:latin typeface="Arial"/>
                <a:cs typeface="Arial"/>
              </a:rPr>
              <a:t>narrow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driveway</a:t>
            </a:r>
            <a:endParaRPr sz="2800">
              <a:latin typeface="Arial"/>
              <a:cs typeface="Arial"/>
            </a:endParaRPr>
          </a:p>
          <a:p>
            <a:pPr marL="469900" marR="259715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Arial"/>
                <a:cs typeface="Arial"/>
              </a:rPr>
              <a:t>– BMW </a:t>
            </a:r>
            <a:r>
              <a:rPr sz="2400" spc="-5" dirty="0">
                <a:latin typeface="Arial"/>
                <a:cs typeface="Arial"/>
              </a:rPr>
              <a:t>comes in </a:t>
            </a:r>
            <a:r>
              <a:rPr sz="2400" dirty="0">
                <a:latin typeface="Arial"/>
                <a:cs typeface="Arial"/>
              </a:rPr>
              <a:t>first, </a:t>
            </a:r>
            <a:r>
              <a:rPr sz="2400" spc="-5" dirty="0">
                <a:latin typeface="Arial"/>
                <a:cs typeface="Arial"/>
              </a:rPr>
              <a:t>Lexus follows, Benz enters </a:t>
            </a:r>
            <a:r>
              <a:rPr sz="2400" spc="-10" dirty="0">
                <a:latin typeface="Arial"/>
                <a:cs typeface="Arial"/>
              </a:rPr>
              <a:t>in  </a:t>
            </a:r>
            <a:r>
              <a:rPr sz="2400" spc="-5" dirty="0">
                <a:latin typeface="Arial"/>
                <a:cs typeface="Arial"/>
              </a:rPr>
              <a:t>last.</a:t>
            </a:r>
            <a:endParaRPr sz="2400">
              <a:latin typeface="Arial"/>
              <a:cs typeface="Arial"/>
            </a:endParaRPr>
          </a:p>
          <a:p>
            <a:pPr marL="756285" marR="5080" indent="-287020">
              <a:lnSpc>
                <a:spcPts val="2310"/>
              </a:lnSpc>
              <a:spcBef>
                <a:spcPts val="550"/>
              </a:spcBef>
            </a:pP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When the </a:t>
            </a:r>
            <a:r>
              <a:rPr sz="2400" dirty="0">
                <a:latin typeface="Arial"/>
                <a:cs typeface="Arial"/>
              </a:rPr>
              <a:t>cars </a:t>
            </a:r>
            <a:r>
              <a:rPr sz="2400" spc="-5" dirty="0">
                <a:latin typeface="Arial"/>
                <a:cs typeface="Arial"/>
              </a:rPr>
              <a:t>come </a:t>
            </a:r>
            <a:r>
              <a:rPr sz="2400" dirty="0">
                <a:latin typeface="Arial"/>
                <a:cs typeface="Arial"/>
              </a:rPr>
              <a:t>out, </a:t>
            </a:r>
            <a:r>
              <a:rPr sz="2400" spc="-5" dirty="0">
                <a:latin typeface="Arial"/>
                <a:cs typeface="Arial"/>
              </a:rPr>
              <a:t>Benz comes </a:t>
            </a:r>
            <a:r>
              <a:rPr sz="2400" dirty="0">
                <a:latin typeface="Arial"/>
                <a:cs typeface="Arial"/>
              </a:rPr>
              <a:t>out first, </a:t>
            </a:r>
            <a:r>
              <a:rPr sz="2400" spc="-5" dirty="0">
                <a:latin typeface="Arial"/>
                <a:cs typeface="Arial"/>
              </a:rPr>
              <a:t>then  Lexus follows, and </a:t>
            </a:r>
            <a:r>
              <a:rPr sz="2400" dirty="0">
                <a:latin typeface="Arial"/>
                <a:cs typeface="Arial"/>
              </a:rPr>
              <a:t>BMW </a:t>
            </a:r>
            <a:r>
              <a:rPr sz="2400" spc="-5" dirty="0">
                <a:latin typeface="Arial"/>
                <a:cs typeface="Arial"/>
              </a:rPr>
              <a:t>comes </a:t>
            </a:r>
            <a:r>
              <a:rPr sz="2400" dirty="0">
                <a:latin typeface="Arial"/>
                <a:cs typeface="Arial"/>
              </a:rPr>
              <a:t>out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last.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3360"/>
              </a:lnSpc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Reverse a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string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ts val="2875"/>
              </a:lnSpc>
              <a:spcBef>
                <a:spcPts val="15"/>
              </a:spcBef>
            </a:pPr>
            <a:r>
              <a:rPr sz="2400" spc="-5" dirty="0">
                <a:latin typeface="Arial"/>
                <a:cs typeface="Arial"/>
              </a:rPr>
              <a:t>Example: </a:t>
            </a:r>
            <a:r>
              <a:rPr sz="2400" dirty="0">
                <a:latin typeface="Arial"/>
                <a:cs typeface="Arial"/>
              </a:rPr>
              <a:t>TOP , </a:t>
            </a:r>
            <a:r>
              <a:rPr sz="2400" spc="-5" dirty="0">
                <a:latin typeface="Arial"/>
                <a:cs typeface="Arial"/>
              </a:rPr>
              <a:t>Reverse: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3354"/>
              </a:lnSpc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Brackets </a:t>
            </a:r>
            <a:r>
              <a:rPr sz="2800" dirty="0">
                <a:latin typeface="Arial"/>
                <a:cs typeface="Arial"/>
              </a:rPr>
              <a:t>balancing </a:t>
            </a:r>
            <a:r>
              <a:rPr sz="2800" spc="-5" dirty="0">
                <a:latin typeface="Arial"/>
                <a:cs typeface="Arial"/>
              </a:rPr>
              <a:t>in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compiler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Page-visited </a:t>
            </a:r>
            <a:r>
              <a:rPr sz="2800" dirty="0">
                <a:latin typeface="Arial"/>
                <a:cs typeface="Arial"/>
              </a:rPr>
              <a:t>history </a:t>
            </a:r>
            <a:r>
              <a:rPr sz="2800" spc="-5" dirty="0">
                <a:latin typeface="Arial"/>
                <a:cs typeface="Arial"/>
              </a:rPr>
              <a:t>in a Web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browser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Undo operation in many editor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tools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Check </a:t>
            </a:r>
            <a:r>
              <a:rPr sz="2800" dirty="0">
                <a:latin typeface="Arial"/>
                <a:cs typeface="Arial"/>
              </a:rPr>
              <a:t>nesting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structure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14600" y="495098"/>
            <a:ext cx="609346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53665" marR="5080" indent="-2641600">
              <a:lnSpc>
                <a:spcPct val="100000"/>
              </a:lnSpc>
              <a:spcBef>
                <a:spcPts val="95"/>
              </a:spcBef>
            </a:pPr>
            <a:r>
              <a:rPr sz="3600" b="1" spc="-5" dirty="0"/>
              <a:t>Check for Balanced </a:t>
            </a:r>
            <a:r>
              <a:rPr sz="3600" b="1" spc="-5" dirty="0" err="1"/>
              <a:t>Parantheses</a:t>
            </a:r>
            <a:r>
              <a:rPr sz="3600" b="1" spc="-5" dirty="0"/>
              <a:t> </a:t>
            </a:r>
            <a:r>
              <a:rPr lang="en-MY" sz="3600" b="1" spc="-5" dirty="0"/>
              <a:t> A</a:t>
            </a:r>
            <a:r>
              <a:rPr sz="3600" b="1" spc="-5" dirty="0" err="1"/>
              <a:t>lgorithm</a:t>
            </a:r>
            <a:endParaRPr sz="3600"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946151" y="2291715"/>
            <a:ext cx="7661909" cy="39281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354965" algn="l"/>
                <a:tab pos="1144905" algn="l"/>
              </a:tabLst>
            </a:pPr>
            <a:r>
              <a:rPr sz="160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600" spc="-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latin typeface="Arial"/>
                <a:cs typeface="Arial"/>
              </a:rPr>
              <a:t>Every	</a:t>
            </a:r>
            <a:r>
              <a:rPr sz="2000" dirty="0">
                <a:latin typeface="Arial"/>
                <a:cs typeface="Arial"/>
              </a:rPr>
              <a:t>‘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2000" dirty="0">
                <a:latin typeface="Arial"/>
                <a:cs typeface="Arial"/>
              </a:rPr>
              <a:t>’ read from a string </a:t>
            </a:r>
            <a:r>
              <a:rPr sz="2000" spc="-5" dirty="0">
                <a:latin typeface="Arial"/>
                <a:cs typeface="Arial"/>
              </a:rPr>
              <a:t>will </a:t>
            </a:r>
            <a:r>
              <a:rPr sz="2000" dirty="0">
                <a:latin typeface="Arial"/>
                <a:cs typeface="Arial"/>
              </a:rPr>
              <a:t>be pushed </a:t>
            </a:r>
            <a:r>
              <a:rPr sz="2000" spc="-5" dirty="0">
                <a:latin typeface="Arial"/>
                <a:cs typeface="Arial"/>
              </a:rPr>
              <a:t>into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stack.</a:t>
            </a:r>
            <a:endParaRPr sz="2000" dirty="0">
              <a:latin typeface="Arial"/>
              <a:cs typeface="Arial"/>
            </a:endParaRPr>
          </a:p>
          <a:p>
            <a:pPr marL="355600" marR="102235" indent="-342900">
              <a:lnSpc>
                <a:spcPct val="100000"/>
              </a:lnSpc>
              <a:spcBef>
                <a:spcPts val="480"/>
              </a:spcBef>
              <a:tabLst>
                <a:tab pos="354965" algn="l"/>
                <a:tab pos="3303270" algn="l"/>
              </a:tabLst>
            </a:pPr>
            <a:r>
              <a:rPr sz="160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600" spc="-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latin typeface="Arial"/>
                <a:cs typeface="Arial"/>
              </a:rPr>
              <a:t>The </a:t>
            </a:r>
            <a:r>
              <a:rPr sz="2000" spc="-5" dirty="0">
                <a:latin typeface="Arial"/>
                <a:cs typeface="Arial"/>
              </a:rPr>
              <a:t>open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parentheses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‘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2000" dirty="0">
                <a:latin typeface="Arial"/>
                <a:cs typeface="Arial"/>
              </a:rPr>
              <a:t>’	</a:t>
            </a:r>
            <a:r>
              <a:rPr sz="2000" spc="-5" dirty="0">
                <a:latin typeface="Arial"/>
                <a:cs typeface="Arial"/>
              </a:rPr>
              <a:t>will be popped </a:t>
            </a:r>
            <a:r>
              <a:rPr sz="2000" dirty="0">
                <a:latin typeface="Arial"/>
                <a:cs typeface="Arial"/>
              </a:rPr>
              <a:t>from a stack </a:t>
            </a:r>
            <a:r>
              <a:rPr sz="2000" spc="-5" dirty="0">
                <a:latin typeface="Arial"/>
                <a:cs typeface="Arial"/>
              </a:rPr>
              <a:t>whenever  </a:t>
            </a:r>
            <a:r>
              <a:rPr sz="2000" dirty="0">
                <a:latin typeface="Arial"/>
                <a:cs typeface="Arial"/>
              </a:rPr>
              <a:t>the closed </a:t>
            </a:r>
            <a:r>
              <a:rPr sz="2000" spc="-5" dirty="0">
                <a:latin typeface="Arial"/>
                <a:cs typeface="Arial"/>
              </a:rPr>
              <a:t>parentheses </a:t>
            </a:r>
            <a:r>
              <a:rPr sz="2000" dirty="0">
                <a:latin typeface="Arial"/>
                <a:cs typeface="Arial"/>
              </a:rPr>
              <a:t>‘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)’ </a:t>
            </a:r>
            <a:r>
              <a:rPr sz="2000" dirty="0">
                <a:latin typeface="Arial"/>
                <a:cs typeface="Arial"/>
              </a:rPr>
              <a:t>is read from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string.</a:t>
            </a: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4965" algn="l"/>
              </a:tabLst>
            </a:pPr>
            <a:r>
              <a:rPr sz="160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600" spc="-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latin typeface="Arial"/>
                <a:cs typeface="Arial"/>
              </a:rPr>
              <a:t>An expression have balanced parentheses if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756285" marR="848994" indent="-287020">
              <a:lnSpc>
                <a:spcPts val="2160"/>
              </a:lnSpc>
              <a:spcBef>
                <a:spcPts val="515"/>
              </a:spcBef>
            </a:pPr>
            <a:r>
              <a:rPr sz="1400" b="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400" b="0" dirty="0">
                <a:solidFill>
                  <a:srgbClr val="99CC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Each </a:t>
            </a:r>
            <a:r>
              <a:rPr sz="2000" spc="-5" dirty="0">
                <a:latin typeface="Arial"/>
                <a:cs typeface="Arial"/>
              </a:rPr>
              <a:t>time </a:t>
            </a:r>
            <a:r>
              <a:rPr sz="2000" dirty="0">
                <a:latin typeface="Arial"/>
                <a:cs typeface="Arial"/>
              </a:rPr>
              <a:t>a “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sz="2000" dirty="0">
                <a:latin typeface="Arial"/>
                <a:cs typeface="Arial"/>
              </a:rPr>
              <a:t>” </a:t>
            </a:r>
            <a:r>
              <a:rPr sz="2000" spc="-5" dirty="0">
                <a:latin typeface="Arial"/>
                <a:cs typeface="Arial"/>
              </a:rPr>
              <a:t>is encountered it </a:t>
            </a:r>
            <a:r>
              <a:rPr sz="2000" dirty="0">
                <a:latin typeface="Arial"/>
                <a:cs typeface="Arial"/>
              </a:rPr>
              <a:t>matches a </a:t>
            </a:r>
            <a:r>
              <a:rPr sz="2000" spc="-5" dirty="0">
                <a:latin typeface="Arial"/>
                <a:cs typeface="Arial"/>
              </a:rPr>
              <a:t>previously  encountered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“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2000" dirty="0">
                <a:latin typeface="Arial"/>
                <a:cs typeface="Arial"/>
              </a:rPr>
              <a:t>“.</a:t>
            </a:r>
          </a:p>
          <a:p>
            <a:pPr marL="469900">
              <a:lnSpc>
                <a:spcPts val="2280"/>
              </a:lnSpc>
              <a:spcBef>
                <a:spcPts val="204"/>
              </a:spcBef>
            </a:pPr>
            <a:r>
              <a:rPr sz="1400" b="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400" b="0" dirty="0">
                <a:solidFill>
                  <a:srgbClr val="99CC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When reaching the </a:t>
            </a:r>
            <a:r>
              <a:rPr sz="2000" spc="-5" dirty="0">
                <a:latin typeface="Arial"/>
                <a:cs typeface="Arial"/>
              </a:rPr>
              <a:t>end of </a:t>
            </a:r>
            <a:r>
              <a:rPr sz="2000" dirty="0">
                <a:latin typeface="Arial"/>
                <a:cs typeface="Arial"/>
              </a:rPr>
              <a:t>the string, </a:t>
            </a:r>
            <a:r>
              <a:rPr sz="2000" spc="-5" dirty="0">
                <a:latin typeface="Arial"/>
                <a:cs typeface="Arial"/>
              </a:rPr>
              <a:t>every </a:t>
            </a:r>
            <a:r>
              <a:rPr sz="2000" spc="5" dirty="0">
                <a:latin typeface="Arial"/>
                <a:cs typeface="Arial"/>
              </a:rPr>
              <a:t>“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2000" spc="5" dirty="0">
                <a:latin typeface="Arial"/>
                <a:cs typeface="Arial"/>
              </a:rPr>
              <a:t>“ </a:t>
            </a:r>
            <a:r>
              <a:rPr sz="2000" spc="-5" dirty="0">
                <a:latin typeface="Arial"/>
                <a:cs typeface="Arial"/>
              </a:rPr>
              <a:t>is </a:t>
            </a:r>
            <a:r>
              <a:rPr sz="2000" dirty="0">
                <a:latin typeface="Arial"/>
                <a:cs typeface="Arial"/>
              </a:rPr>
              <a:t>matched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and</a:t>
            </a:r>
            <a:endParaRPr sz="2000" dirty="0">
              <a:latin typeface="Arial"/>
              <a:cs typeface="Arial"/>
            </a:endParaRPr>
          </a:p>
          <a:p>
            <a:pPr marL="756285">
              <a:lnSpc>
                <a:spcPts val="2280"/>
              </a:lnSpc>
            </a:pPr>
            <a:r>
              <a:rPr sz="2000" dirty="0">
                <a:latin typeface="Arial"/>
                <a:cs typeface="Arial"/>
              </a:rPr>
              <a:t>stack is finally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empty.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  <a:tabLst>
                <a:tab pos="354965" algn="l"/>
              </a:tabLst>
            </a:pPr>
            <a:r>
              <a:rPr sz="160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600" spc="-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latin typeface="Arial"/>
                <a:cs typeface="Arial"/>
              </a:rPr>
              <a:t>An expression does NOT have balanced parentheses if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756285" marR="662940" indent="-287020">
              <a:lnSpc>
                <a:spcPts val="2160"/>
              </a:lnSpc>
              <a:spcBef>
                <a:spcPts val="509"/>
              </a:spcBef>
              <a:tabLst>
                <a:tab pos="2899410" algn="l"/>
              </a:tabLst>
            </a:pPr>
            <a:r>
              <a:rPr sz="1400" b="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400" b="0" dirty="0">
                <a:solidFill>
                  <a:srgbClr val="99CCFF"/>
                </a:solidFill>
                <a:latin typeface="Times New Roman"/>
                <a:cs typeface="Times New Roman"/>
              </a:rPr>
              <a:t>   </a:t>
            </a:r>
            <a:r>
              <a:rPr sz="2000" dirty="0">
                <a:latin typeface="Arial"/>
                <a:cs typeface="Arial"/>
              </a:rPr>
              <a:t>When there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still	</a:t>
            </a:r>
            <a:r>
              <a:rPr sz="2000" spc="-5" dirty="0">
                <a:latin typeface="Arial"/>
                <a:cs typeface="Arial"/>
              </a:rPr>
              <a:t>‘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sz="2000" spc="-5" dirty="0">
                <a:latin typeface="Arial"/>
                <a:cs typeface="Arial"/>
              </a:rPr>
              <a:t>’ in input </a:t>
            </a:r>
            <a:r>
              <a:rPr sz="2000" dirty="0">
                <a:latin typeface="Arial"/>
                <a:cs typeface="Arial"/>
              </a:rPr>
              <a:t>string, the stack </a:t>
            </a:r>
            <a:r>
              <a:rPr sz="2000" spc="-5" dirty="0">
                <a:latin typeface="Arial"/>
                <a:cs typeface="Arial"/>
              </a:rPr>
              <a:t>is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already  </a:t>
            </a:r>
            <a:r>
              <a:rPr sz="2000" dirty="0">
                <a:latin typeface="Arial"/>
                <a:cs typeface="Arial"/>
              </a:rPr>
              <a:t>empty.</a:t>
            </a:r>
          </a:p>
          <a:p>
            <a:pPr marL="469900">
              <a:lnSpc>
                <a:spcPct val="100000"/>
              </a:lnSpc>
              <a:spcBef>
                <a:spcPts val="210"/>
              </a:spcBef>
            </a:pPr>
            <a:r>
              <a:rPr sz="1400" b="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400" b="0" dirty="0">
                <a:solidFill>
                  <a:srgbClr val="99CC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When end of string </a:t>
            </a:r>
            <a:r>
              <a:rPr sz="2000" spc="-5" dirty="0">
                <a:latin typeface="Arial"/>
                <a:cs typeface="Arial"/>
              </a:rPr>
              <a:t>is </a:t>
            </a:r>
            <a:r>
              <a:rPr sz="2000" dirty="0">
                <a:latin typeface="Arial"/>
                <a:cs typeface="Arial"/>
              </a:rPr>
              <a:t>reached, there </a:t>
            </a:r>
            <a:r>
              <a:rPr sz="2000" spc="-5" dirty="0">
                <a:latin typeface="Arial"/>
                <a:cs typeface="Arial"/>
              </a:rPr>
              <a:t>is still </a:t>
            </a:r>
            <a:r>
              <a:rPr sz="2000" dirty="0">
                <a:latin typeface="Arial"/>
                <a:cs typeface="Arial"/>
              </a:rPr>
              <a:t>‘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2000" dirty="0">
                <a:latin typeface="Arial"/>
                <a:cs typeface="Arial"/>
              </a:rPr>
              <a:t>‘ in</a:t>
            </a:r>
            <a:r>
              <a:rPr sz="2000" spc="-3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stack.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03804" y="522476"/>
            <a:ext cx="63143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Example for </a:t>
            </a:r>
            <a:r>
              <a:rPr sz="3600" spc="-5" dirty="0"/>
              <a:t>Balance</a:t>
            </a:r>
            <a:r>
              <a:rPr sz="3600" spc="-25" dirty="0"/>
              <a:t> </a:t>
            </a:r>
            <a:r>
              <a:rPr sz="3600" spc="-5" dirty="0"/>
              <a:t>Parantheses</a:t>
            </a:r>
            <a:endParaRPr sz="3600" dirty="0"/>
          </a:p>
        </p:txBody>
      </p:sp>
      <p:grpSp>
        <p:nvGrpSpPr>
          <p:cNvPr id="3" name="object 3"/>
          <p:cNvGrpSpPr/>
          <p:nvPr/>
        </p:nvGrpSpPr>
        <p:grpSpPr>
          <a:xfrm>
            <a:off x="2539745" y="2743200"/>
            <a:ext cx="4081145" cy="763905"/>
            <a:chOff x="2539745" y="2743200"/>
            <a:chExt cx="4081145" cy="763905"/>
          </a:xfrm>
        </p:grpSpPr>
        <p:sp>
          <p:nvSpPr>
            <p:cNvPr id="4" name="object 4"/>
            <p:cNvSpPr/>
            <p:nvPr/>
          </p:nvSpPr>
          <p:spPr>
            <a:xfrm>
              <a:off x="2539746" y="2743199"/>
              <a:ext cx="1704339" cy="382905"/>
            </a:xfrm>
            <a:custGeom>
              <a:avLst/>
              <a:gdLst/>
              <a:ahLst/>
              <a:cxnLst/>
              <a:rect l="l" t="t" r="r" b="b"/>
              <a:pathLst>
                <a:path w="1704339" h="382905">
                  <a:moveTo>
                    <a:pt x="103378" y="166878"/>
                  </a:moveTo>
                  <a:lnTo>
                    <a:pt x="101727" y="163830"/>
                  </a:lnTo>
                  <a:lnTo>
                    <a:pt x="59855" y="90297"/>
                  </a:lnTo>
                  <a:lnTo>
                    <a:pt x="52705" y="77724"/>
                  </a:lnTo>
                  <a:lnTo>
                    <a:pt x="1778" y="162814"/>
                  </a:lnTo>
                  <a:lnTo>
                    <a:pt x="0" y="165862"/>
                  </a:lnTo>
                  <a:lnTo>
                    <a:pt x="1016" y="169799"/>
                  </a:lnTo>
                  <a:lnTo>
                    <a:pt x="4064" y="171577"/>
                  </a:lnTo>
                  <a:lnTo>
                    <a:pt x="6985" y="173355"/>
                  </a:lnTo>
                  <a:lnTo>
                    <a:pt x="10922" y="172339"/>
                  </a:lnTo>
                  <a:lnTo>
                    <a:pt x="12700" y="169291"/>
                  </a:lnTo>
                  <a:lnTo>
                    <a:pt x="45859" y="113766"/>
                  </a:lnTo>
                  <a:lnTo>
                    <a:pt x="43180" y="382524"/>
                  </a:lnTo>
                  <a:lnTo>
                    <a:pt x="55880" y="382651"/>
                  </a:lnTo>
                  <a:lnTo>
                    <a:pt x="58559" y="113804"/>
                  </a:lnTo>
                  <a:lnTo>
                    <a:pt x="90678" y="170180"/>
                  </a:lnTo>
                  <a:lnTo>
                    <a:pt x="92329" y="173228"/>
                  </a:lnTo>
                  <a:lnTo>
                    <a:pt x="96266" y="174244"/>
                  </a:lnTo>
                  <a:lnTo>
                    <a:pt x="99314" y="172593"/>
                  </a:lnTo>
                  <a:lnTo>
                    <a:pt x="102362" y="170815"/>
                  </a:lnTo>
                  <a:lnTo>
                    <a:pt x="103378" y="166878"/>
                  </a:lnTo>
                  <a:close/>
                </a:path>
                <a:path w="1704339" h="382905">
                  <a:moveTo>
                    <a:pt x="1704086" y="88900"/>
                  </a:moveTo>
                  <a:lnTo>
                    <a:pt x="1702308" y="85852"/>
                  </a:lnTo>
                  <a:lnTo>
                    <a:pt x="1660029" y="12573"/>
                  </a:lnTo>
                  <a:lnTo>
                    <a:pt x="1652778" y="0"/>
                  </a:lnTo>
                  <a:lnTo>
                    <a:pt x="1602486" y="85344"/>
                  </a:lnTo>
                  <a:lnTo>
                    <a:pt x="1600708" y="88392"/>
                  </a:lnTo>
                  <a:lnTo>
                    <a:pt x="1601724" y="92202"/>
                  </a:lnTo>
                  <a:lnTo>
                    <a:pt x="1604645" y="93980"/>
                  </a:lnTo>
                  <a:lnTo>
                    <a:pt x="1607693" y="95758"/>
                  </a:lnTo>
                  <a:lnTo>
                    <a:pt x="1611630" y="94742"/>
                  </a:lnTo>
                  <a:lnTo>
                    <a:pt x="1613408" y="91821"/>
                  </a:lnTo>
                  <a:lnTo>
                    <a:pt x="1646288" y="36029"/>
                  </a:lnTo>
                  <a:lnTo>
                    <a:pt x="1646428" y="12573"/>
                  </a:lnTo>
                  <a:lnTo>
                    <a:pt x="1646301" y="36004"/>
                  </a:lnTo>
                  <a:lnTo>
                    <a:pt x="1644904" y="304800"/>
                  </a:lnTo>
                  <a:lnTo>
                    <a:pt x="1657604" y="304800"/>
                  </a:lnTo>
                  <a:lnTo>
                    <a:pt x="1659001" y="36029"/>
                  </a:lnTo>
                  <a:lnTo>
                    <a:pt x="1691386" y="92202"/>
                  </a:lnTo>
                  <a:lnTo>
                    <a:pt x="1693037" y="95250"/>
                  </a:lnTo>
                  <a:lnTo>
                    <a:pt x="1696974" y="96266"/>
                  </a:lnTo>
                  <a:lnTo>
                    <a:pt x="1703070" y="92710"/>
                  </a:lnTo>
                  <a:lnTo>
                    <a:pt x="1704086" y="88900"/>
                  </a:lnTo>
                  <a:close/>
                </a:path>
              </a:pathLst>
            </a:custGeom>
            <a:solidFill>
              <a:srgbClr val="92C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23840" y="2819399"/>
              <a:ext cx="1297305" cy="687705"/>
            </a:xfrm>
            <a:custGeom>
              <a:avLst/>
              <a:gdLst/>
              <a:ahLst/>
              <a:cxnLst/>
              <a:rect l="l" t="t" r="r" b="b"/>
              <a:pathLst>
                <a:path w="1297304" h="687704">
                  <a:moveTo>
                    <a:pt x="391160" y="0"/>
                  </a:moveTo>
                  <a:lnTo>
                    <a:pt x="271526" y="31496"/>
                  </a:lnTo>
                  <a:lnTo>
                    <a:pt x="263906" y="33401"/>
                  </a:lnTo>
                  <a:lnTo>
                    <a:pt x="259334" y="41275"/>
                  </a:lnTo>
                  <a:lnTo>
                    <a:pt x="263398" y="56515"/>
                  </a:lnTo>
                  <a:lnTo>
                    <a:pt x="271145" y="61087"/>
                  </a:lnTo>
                  <a:lnTo>
                    <a:pt x="323735" y="47218"/>
                  </a:lnTo>
                  <a:lnTo>
                    <a:pt x="0" y="370840"/>
                  </a:lnTo>
                  <a:lnTo>
                    <a:pt x="20320" y="391160"/>
                  </a:lnTo>
                  <a:lnTo>
                    <a:pt x="343941" y="67424"/>
                  </a:lnTo>
                  <a:lnTo>
                    <a:pt x="332105" y="112395"/>
                  </a:lnTo>
                  <a:lnTo>
                    <a:pt x="330073" y="120015"/>
                  </a:lnTo>
                  <a:lnTo>
                    <a:pt x="334645" y="127762"/>
                  </a:lnTo>
                  <a:lnTo>
                    <a:pt x="349885" y="131826"/>
                  </a:lnTo>
                  <a:lnTo>
                    <a:pt x="357759" y="127254"/>
                  </a:lnTo>
                  <a:lnTo>
                    <a:pt x="359664" y="119634"/>
                  </a:lnTo>
                  <a:lnTo>
                    <a:pt x="388543" y="9906"/>
                  </a:lnTo>
                  <a:lnTo>
                    <a:pt x="391160" y="0"/>
                  </a:lnTo>
                  <a:close/>
                </a:path>
                <a:path w="1297304" h="687704">
                  <a:moveTo>
                    <a:pt x="1296784" y="115570"/>
                  </a:moveTo>
                  <a:lnTo>
                    <a:pt x="1292860" y="108712"/>
                  </a:lnTo>
                  <a:lnTo>
                    <a:pt x="1247254" y="29845"/>
                  </a:lnTo>
                  <a:lnTo>
                    <a:pt x="1230884" y="1524"/>
                  </a:lnTo>
                  <a:lnTo>
                    <a:pt x="1168146" y="108077"/>
                  </a:lnTo>
                  <a:lnTo>
                    <a:pt x="1164082" y="114935"/>
                  </a:lnTo>
                  <a:lnTo>
                    <a:pt x="1166368" y="123698"/>
                  </a:lnTo>
                  <a:lnTo>
                    <a:pt x="1179957" y="131699"/>
                  </a:lnTo>
                  <a:lnTo>
                    <a:pt x="1188707" y="129413"/>
                  </a:lnTo>
                  <a:lnTo>
                    <a:pt x="1192784" y="122682"/>
                  </a:lnTo>
                  <a:lnTo>
                    <a:pt x="1216279" y="82689"/>
                  </a:lnTo>
                  <a:lnTo>
                    <a:pt x="1213485" y="687324"/>
                  </a:lnTo>
                  <a:lnTo>
                    <a:pt x="1242060" y="687451"/>
                  </a:lnTo>
                  <a:lnTo>
                    <a:pt x="1244739" y="108077"/>
                  </a:lnTo>
                  <a:lnTo>
                    <a:pt x="1244828" y="82702"/>
                  </a:lnTo>
                  <a:lnTo>
                    <a:pt x="1268082" y="122936"/>
                  </a:lnTo>
                  <a:lnTo>
                    <a:pt x="1272032" y="129794"/>
                  </a:lnTo>
                  <a:lnTo>
                    <a:pt x="1280782" y="132207"/>
                  </a:lnTo>
                  <a:lnTo>
                    <a:pt x="1287526" y="128143"/>
                  </a:lnTo>
                  <a:lnTo>
                    <a:pt x="1294384" y="124206"/>
                  </a:lnTo>
                  <a:lnTo>
                    <a:pt x="1296784" y="11557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052637" y="3195701"/>
          <a:ext cx="2895599" cy="1863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9887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Every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is Insert into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stack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077333" y="3195701"/>
          <a:ext cx="2231388" cy="1863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7"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Pop</a:t>
                      </a:r>
                      <a:r>
                        <a:rPr sz="18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7E7E7E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found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T w="9525">
                      <a:solidFill>
                        <a:srgbClr val="7E7E7E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R w="9525">
                      <a:solidFill>
                        <a:srgbClr val="7E7E7E"/>
                      </a:solidFill>
                      <a:prstDash val="soli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069644" y="3512820"/>
            <a:ext cx="6693534" cy="272859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028700" algn="ctr">
              <a:lnSpc>
                <a:spcPct val="100000"/>
              </a:lnSpc>
              <a:spcBef>
                <a:spcPts val="8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1028700" algn="ctr">
              <a:lnSpc>
                <a:spcPct val="100000"/>
              </a:lnSpc>
              <a:spcBef>
                <a:spcPts val="755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1028700" algn="ctr">
              <a:lnSpc>
                <a:spcPct val="100000"/>
              </a:lnSpc>
              <a:spcBef>
                <a:spcPts val="7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028700" algn="ctr">
              <a:lnSpc>
                <a:spcPct val="100000"/>
              </a:lnSpc>
              <a:spcBef>
                <a:spcPts val="7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5"/>
              </a:spcBef>
              <a:tabLst>
                <a:tab pos="2527300" algn="l"/>
                <a:tab pos="3975100" algn="l"/>
                <a:tab pos="5041900" algn="l"/>
              </a:tabLst>
            </a:pPr>
            <a:r>
              <a:rPr sz="1800" b="1" spc="-10" dirty="0">
                <a:latin typeface="Courier New"/>
                <a:cs typeface="Courier New"/>
              </a:rPr>
              <a:t>Push(</a:t>
            </a:r>
            <a:r>
              <a:rPr sz="1800" b="1" spc="-10" dirty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sz="1800" b="1" spc="-10" dirty="0">
                <a:latin typeface="Courier New"/>
                <a:cs typeface="Courier New"/>
              </a:rPr>
              <a:t>)	Push(</a:t>
            </a:r>
            <a:r>
              <a:rPr sz="1800" b="1" spc="-10" dirty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sz="1800" b="1" spc="-10" dirty="0">
                <a:latin typeface="Courier New"/>
                <a:cs typeface="Courier New"/>
              </a:rPr>
              <a:t>)	Pop()	Pop()</a:t>
            </a:r>
            <a:endParaRPr sz="1800">
              <a:latin typeface="Courier New"/>
              <a:cs typeface="Courier New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  <a:tabLst>
                <a:tab pos="1269365" algn="l"/>
                <a:tab pos="2096135" algn="l"/>
              </a:tabLst>
            </a:pPr>
            <a:r>
              <a:rPr sz="1800" spc="-5" dirty="0">
                <a:latin typeface="Arial"/>
                <a:cs typeface="Arial"/>
              </a:rPr>
              <a:t>Expression	</a:t>
            </a:r>
            <a:r>
              <a:rPr sz="1800" b="1" spc="-5" dirty="0">
                <a:solidFill>
                  <a:srgbClr val="0066CC"/>
                </a:solidFill>
                <a:latin typeface="Arial"/>
                <a:cs typeface="Arial"/>
              </a:rPr>
              <a:t>a(b(c))	</a:t>
            </a:r>
            <a:r>
              <a:rPr sz="1800" spc="-5" dirty="0">
                <a:latin typeface="Arial"/>
                <a:cs typeface="Arial"/>
              </a:rPr>
              <a:t>have balance parentheses since </a:t>
            </a:r>
            <a:r>
              <a:rPr sz="1800" spc="-15" dirty="0">
                <a:latin typeface="Arial"/>
                <a:cs typeface="Arial"/>
              </a:rPr>
              <a:t>when </a:t>
            </a:r>
            <a:r>
              <a:rPr sz="1800" spc="-5" dirty="0">
                <a:latin typeface="Arial"/>
                <a:cs typeface="Arial"/>
              </a:rPr>
              <a:t>end </a:t>
            </a:r>
            <a:r>
              <a:rPr sz="1800" dirty="0">
                <a:latin typeface="Arial"/>
                <a:cs typeface="Arial"/>
              </a:rPr>
              <a:t>of  </a:t>
            </a:r>
            <a:r>
              <a:rPr sz="1800" spc="-5" dirty="0">
                <a:latin typeface="Arial"/>
                <a:cs typeface="Arial"/>
              </a:rPr>
              <a:t>string is found </a:t>
            </a:r>
            <a:r>
              <a:rPr sz="1800" dirty="0">
                <a:latin typeface="Arial"/>
                <a:cs typeface="Arial"/>
              </a:rPr>
              <a:t>the stack </a:t>
            </a:r>
            <a:r>
              <a:rPr sz="1800" spc="-5" dirty="0">
                <a:latin typeface="Arial"/>
                <a:cs typeface="Arial"/>
              </a:rPr>
              <a:t>is </a:t>
            </a:r>
            <a:r>
              <a:rPr sz="1800" spc="-30" dirty="0">
                <a:latin typeface="Arial"/>
                <a:cs typeface="Arial"/>
              </a:rPr>
              <a:t>empty.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62011" y="1895411"/>
            <a:ext cx="5810250" cy="819150"/>
            <a:chOff x="1362011" y="1895411"/>
            <a:chExt cx="5810250" cy="819150"/>
          </a:xfrm>
        </p:grpSpPr>
        <p:sp>
          <p:nvSpPr>
            <p:cNvPr id="10" name="object 10"/>
            <p:cNvSpPr/>
            <p:nvPr/>
          </p:nvSpPr>
          <p:spPr>
            <a:xfrm>
              <a:off x="1612900" y="1962149"/>
              <a:ext cx="5045363" cy="6000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66774" y="1900173"/>
              <a:ext cx="5800725" cy="809625"/>
            </a:xfrm>
            <a:custGeom>
              <a:avLst/>
              <a:gdLst/>
              <a:ahLst/>
              <a:cxnLst/>
              <a:rect l="l" t="t" r="r" b="b"/>
              <a:pathLst>
                <a:path w="5800725" h="809625">
                  <a:moveTo>
                    <a:pt x="0" y="809625"/>
                  </a:moveTo>
                  <a:lnTo>
                    <a:pt x="5800725" y="809625"/>
                  </a:lnTo>
                  <a:lnTo>
                    <a:pt x="5800725" y="0"/>
                  </a:lnTo>
                  <a:lnTo>
                    <a:pt x="0" y="0"/>
                  </a:lnTo>
                  <a:lnTo>
                    <a:pt x="0" y="809625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181225" y="771397"/>
            <a:ext cx="69627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Example for </a:t>
            </a:r>
            <a:r>
              <a:rPr sz="3600" spc="-5" dirty="0"/>
              <a:t>ImBalanced Parantheses</a:t>
            </a:r>
            <a:endParaRPr sz="36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190625" y="1800161"/>
            <a:ext cx="6991350" cy="1713230"/>
            <a:chOff x="1190625" y="1800161"/>
            <a:chExt cx="6991350" cy="1713230"/>
          </a:xfrm>
        </p:grpSpPr>
        <p:sp>
          <p:nvSpPr>
            <p:cNvPr id="4" name="object 4"/>
            <p:cNvSpPr/>
            <p:nvPr/>
          </p:nvSpPr>
          <p:spPr>
            <a:xfrm>
              <a:off x="1219200" y="1828799"/>
              <a:ext cx="6934200" cy="990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4912" y="1814448"/>
              <a:ext cx="6962775" cy="1019175"/>
            </a:xfrm>
            <a:custGeom>
              <a:avLst/>
              <a:gdLst/>
              <a:ahLst/>
              <a:cxnLst/>
              <a:rect l="l" t="t" r="r" b="b"/>
              <a:pathLst>
                <a:path w="6962775" h="1019175">
                  <a:moveTo>
                    <a:pt x="0" y="1019175"/>
                  </a:moveTo>
                  <a:lnTo>
                    <a:pt x="6962775" y="1019175"/>
                  </a:lnTo>
                  <a:lnTo>
                    <a:pt x="6962775" y="0"/>
                  </a:lnTo>
                  <a:lnTo>
                    <a:pt x="0" y="0"/>
                  </a:lnTo>
                  <a:lnTo>
                    <a:pt x="0" y="1019175"/>
                  </a:lnTo>
                  <a:close/>
                </a:path>
              </a:pathLst>
            </a:custGeom>
            <a:ln w="28575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39746" y="2820923"/>
              <a:ext cx="1475105" cy="305435"/>
            </a:xfrm>
            <a:custGeom>
              <a:avLst/>
              <a:gdLst/>
              <a:ahLst/>
              <a:cxnLst/>
              <a:rect l="l" t="t" r="r" b="b"/>
              <a:pathLst>
                <a:path w="1475104" h="305435">
                  <a:moveTo>
                    <a:pt x="103378" y="89154"/>
                  </a:moveTo>
                  <a:lnTo>
                    <a:pt x="101727" y="86106"/>
                  </a:lnTo>
                  <a:lnTo>
                    <a:pt x="59855" y="12573"/>
                  </a:lnTo>
                  <a:lnTo>
                    <a:pt x="52705" y="0"/>
                  </a:lnTo>
                  <a:lnTo>
                    <a:pt x="1778" y="85090"/>
                  </a:lnTo>
                  <a:lnTo>
                    <a:pt x="0" y="88138"/>
                  </a:lnTo>
                  <a:lnTo>
                    <a:pt x="1016" y="92075"/>
                  </a:lnTo>
                  <a:lnTo>
                    <a:pt x="4064" y="93853"/>
                  </a:lnTo>
                  <a:lnTo>
                    <a:pt x="6985" y="95631"/>
                  </a:lnTo>
                  <a:lnTo>
                    <a:pt x="10922" y="94615"/>
                  </a:lnTo>
                  <a:lnTo>
                    <a:pt x="12700" y="91567"/>
                  </a:lnTo>
                  <a:lnTo>
                    <a:pt x="45859" y="36042"/>
                  </a:lnTo>
                  <a:lnTo>
                    <a:pt x="43180" y="304800"/>
                  </a:lnTo>
                  <a:lnTo>
                    <a:pt x="55880" y="304927"/>
                  </a:lnTo>
                  <a:lnTo>
                    <a:pt x="58559" y="36080"/>
                  </a:lnTo>
                  <a:lnTo>
                    <a:pt x="90678" y="92456"/>
                  </a:lnTo>
                  <a:lnTo>
                    <a:pt x="92329" y="95504"/>
                  </a:lnTo>
                  <a:lnTo>
                    <a:pt x="96266" y="96520"/>
                  </a:lnTo>
                  <a:lnTo>
                    <a:pt x="99314" y="94869"/>
                  </a:lnTo>
                  <a:lnTo>
                    <a:pt x="102362" y="93091"/>
                  </a:lnTo>
                  <a:lnTo>
                    <a:pt x="103378" y="89154"/>
                  </a:lnTo>
                  <a:close/>
                </a:path>
                <a:path w="1475104" h="305435">
                  <a:moveTo>
                    <a:pt x="1474978" y="89154"/>
                  </a:moveTo>
                  <a:lnTo>
                    <a:pt x="1473327" y="86106"/>
                  </a:lnTo>
                  <a:lnTo>
                    <a:pt x="1431455" y="12573"/>
                  </a:lnTo>
                  <a:lnTo>
                    <a:pt x="1424305" y="0"/>
                  </a:lnTo>
                  <a:lnTo>
                    <a:pt x="1373378" y="85090"/>
                  </a:lnTo>
                  <a:lnTo>
                    <a:pt x="1371600" y="88138"/>
                  </a:lnTo>
                  <a:lnTo>
                    <a:pt x="1372616" y="92075"/>
                  </a:lnTo>
                  <a:lnTo>
                    <a:pt x="1375664" y="93853"/>
                  </a:lnTo>
                  <a:lnTo>
                    <a:pt x="1378585" y="95631"/>
                  </a:lnTo>
                  <a:lnTo>
                    <a:pt x="1382522" y="94615"/>
                  </a:lnTo>
                  <a:lnTo>
                    <a:pt x="1384300" y="91567"/>
                  </a:lnTo>
                  <a:lnTo>
                    <a:pt x="1417447" y="36068"/>
                  </a:lnTo>
                  <a:lnTo>
                    <a:pt x="1417701" y="12573"/>
                  </a:lnTo>
                  <a:lnTo>
                    <a:pt x="1417459" y="36042"/>
                  </a:lnTo>
                  <a:lnTo>
                    <a:pt x="1423949" y="25184"/>
                  </a:lnTo>
                  <a:lnTo>
                    <a:pt x="1417459" y="36068"/>
                  </a:lnTo>
                  <a:lnTo>
                    <a:pt x="1414780" y="304800"/>
                  </a:lnTo>
                  <a:lnTo>
                    <a:pt x="1427353" y="304927"/>
                  </a:lnTo>
                  <a:lnTo>
                    <a:pt x="1430134" y="36068"/>
                  </a:lnTo>
                  <a:lnTo>
                    <a:pt x="1462278" y="92456"/>
                  </a:lnTo>
                  <a:lnTo>
                    <a:pt x="1463929" y="95504"/>
                  </a:lnTo>
                  <a:lnTo>
                    <a:pt x="1467866" y="96520"/>
                  </a:lnTo>
                  <a:lnTo>
                    <a:pt x="1470914" y="94869"/>
                  </a:lnTo>
                  <a:lnTo>
                    <a:pt x="1473962" y="93091"/>
                  </a:lnTo>
                  <a:lnTo>
                    <a:pt x="1474978" y="89154"/>
                  </a:lnTo>
                  <a:close/>
                </a:path>
              </a:pathLst>
            </a:custGeom>
            <a:solidFill>
              <a:srgbClr val="92C6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68722" y="2819399"/>
              <a:ext cx="1296670" cy="694055"/>
            </a:xfrm>
            <a:custGeom>
              <a:avLst/>
              <a:gdLst/>
              <a:ahLst/>
              <a:cxnLst/>
              <a:rect l="l" t="t" r="r" b="b"/>
              <a:pathLst>
                <a:path w="1296670" h="694054">
                  <a:moveTo>
                    <a:pt x="132588" y="190119"/>
                  </a:moveTo>
                  <a:lnTo>
                    <a:pt x="128651" y="183388"/>
                  </a:lnTo>
                  <a:lnTo>
                    <a:pt x="83121" y="104394"/>
                  </a:lnTo>
                  <a:lnTo>
                    <a:pt x="66802" y="76073"/>
                  </a:lnTo>
                  <a:lnTo>
                    <a:pt x="3937" y="182626"/>
                  </a:lnTo>
                  <a:lnTo>
                    <a:pt x="0" y="189484"/>
                  </a:lnTo>
                  <a:lnTo>
                    <a:pt x="2159" y="198247"/>
                  </a:lnTo>
                  <a:lnTo>
                    <a:pt x="15748" y="206248"/>
                  </a:lnTo>
                  <a:lnTo>
                    <a:pt x="24511" y="203962"/>
                  </a:lnTo>
                  <a:lnTo>
                    <a:pt x="28575" y="197231"/>
                  </a:lnTo>
                  <a:lnTo>
                    <a:pt x="52158" y="157251"/>
                  </a:lnTo>
                  <a:lnTo>
                    <a:pt x="50927" y="380873"/>
                  </a:lnTo>
                  <a:lnTo>
                    <a:pt x="79502" y="381127"/>
                  </a:lnTo>
                  <a:lnTo>
                    <a:pt x="80594" y="182626"/>
                  </a:lnTo>
                  <a:lnTo>
                    <a:pt x="80619" y="157251"/>
                  </a:lnTo>
                  <a:lnTo>
                    <a:pt x="80733" y="157441"/>
                  </a:lnTo>
                  <a:lnTo>
                    <a:pt x="107823" y="204470"/>
                  </a:lnTo>
                  <a:lnTo>
                    <a:pt x="116586" y="206756"/>
                  </a:lnTo>
                  <a:lnTo>
                    <a:pt x="130302" y="198882"/>
                  </a:lnTo>
                  <a:lnTo>
                    <a:pt x="132588" y="190119"/>
                  </a:lnTo>
                  <a:close/>
                </a:path>
                <a:path w="1296670" h="694054">
                  <a:moveTo>
                    <a:pt x="1296416" y="677926"/>
                  </a:moveTo>
                  <a:lnTo>
                    <a:pt x="885647" y="59715"/>
                  </a:lnTo>
                  <a:lnTo>
                    <a:pt x="934339" y="83566"/>
                  </a:lnTo>
                  <a:lnTo>
                    <a:pt x="942975" y="80645"/>
                  </a:lnTo>
                  <a:lnTo>
                    <a:pt x="946404" y="73533"/>
                  </a:lnTo>
                  <a:lnTo>
                    <a:pt x="949960" y="66548"/>
                  </a:lnTo>
                  <a:lnTo>
                    <a:pt x="947039" y="57912"/>
                  </a:lnTo>
                  <a:lnTo>
                    <a:pt x="860653" y="15621"/>
                  </a:lnTo>
                  <a:lnTo>
                    <a:pt x="828802" y="0"/>
                  </a:lnTo>
                  <a:lnTo>
                    <a:pt x="836041" y="123444"/>
                  </a:lnTo>
                  <a:lnTo>
                    <a:pt x="836549" y="131318"/>
                  </a:lnTo>
                  <a:lnTo>
                    <a:pt x="843280" y="137414"/>
                  </a:lnTo>
                  <a:lnTo>
                    <a:pt x="859028" y="136398"/>
                  </a:lnTo>
                  <a:lnTo>
                    <a:pt x="864997" y="129667"/>
                  </a:lnTo>
                  <a:lnTo>
                    <a:pt x="864616" y="121793"/>
                  </a:lnTo>
                  <a:lnTo>
                    <a:pt x="861885" y="75565"/>
                  </a:lnTo>
                  <a:lnTo>
                    <a:pt x="1272527" y="693674"/>
                  </a:lnTo>
                  <a:lnTo>
                    <a:pt x="1296416" y="67792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052637" y="3195701"/>
          <a:ext cx="2895599" cy="1863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9887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Every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is Insert into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stack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40404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40404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591932" y="3575050"/>
          <a:ext cx="707390" cy="1482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369302" y="3512820"/>
            <a:ext cx="153035" cy="150876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5077333" y="3195701"/>
          <a:ext cx="2231388" cy="1863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7">
                <a:tc>
                  <a:txBody>
                    <a:bodyPr/>
                    <a:lstStyle/>
                    <a:p>
                      <a:pPr marL="660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Pop</a:t>
                      </a:r>
                      <a:r>
                        <a:rPr sz="18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7E7E7E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5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found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T w="9525">
                      <a:solidFill>
                        <a:srgbClr val="7E7E7E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R w="9525">
                      <a:solidFill>
                        <a:srgbClr val="7E7E7E"/>
                      </a:solidFill>
                      <a:prstDash val="soli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DF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F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13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>
                  <a:txBody>
                    <a:bodyPr/>
                    <a:lstStyle/>
                    <a:p>
                      <a:pPr marR="8191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solidFill>
                            <a:srgbClr val="669999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7E7E7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1983994" y="3512820"/>
            <a:ext cx="4825365" cy="205168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068070" algn="ctr">
              <a:lnSpc>
                <a:spcPct val="100000"/>
              </a:lnSpc>
              <a:spcBef>
                <a:spcPts val="8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1068070" algn="ctr">
              <a:lnSpc>
                <a:spcPct val="100000"/>
              </a:lnSpc>
              <a:spcBef>
                <a:spcPts val="755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1068070" algn="ctr">
              <a:lnSpc>
                <a:spcPct val="100000"/>
              </a:lnSpc>
              <a:spcBef>
                <a:spcPts val="7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068070" algn="ctr">
              <a:lnSpc>
                <a:spcPct val="100000"/>
              </a:lnSpc>
              <a:spcBef>
                <a:spcPts val="760"/>
              </a:spcBef>
            </a:pPr>
            <a:r>
              <a:rPr sz="1800" b="1" spc="-5" dirty="0">
                <a:solidFill>
                  <a:srgbClr val="669999"/>
                </a:solidFill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612900" algn="l"/>
                <a:tab pos="3060700" algn="l"/>
                <a:tab pos="4127500" algn="l"/>
              </a:tabLst>
            </a:pPr>
            <a:r>
              <a:rPr sz="1800" b="1" spc="-10" dirty="0">
                <a:latin typeface="Courier New"/>
                <a:cs typeface="Courier New"/>
              </a:rPr>
              <a:t>Push(</a:t>
            </a:r>
            <a:r>
              <a:rPr sz="1800" b="1" spc="-10" dirty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sz="1800" b="1" spc="-10" dirty="0">
                <a:latin typeface="Courier New"/>
                <a:cs typeface="Courier New"/>
              </a:rPr>
              <a:t>)	Push(</a:t>
            </a:r>
            <a:r>
              <a:rPr sz="1800" b="1" spc="-10" dirty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sz="1800" b="1" spc="-10" dirty="0">
                <a:latin typeface="Courier New"/>
                <a:cs typeface="Courier New"/>
              </a:rPr>
              <a:t>)	Pop()	Pop()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90409" y="5264658"/>
            <a:ext cx="1528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ourier New"/>
                <a:cs typeface="Courier New"/>
              </a:rPr>
              <a:t>Pop()-&gt;fail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9644" y="5667247"/>
            <a:ext cx="6591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48535" algn="l"/>
              </a:tabLst>
            </a:pPr>
            <a:r>
              <a:rPr sz="1800" spc="-5" dirty="0">
                <a:latin typeface="Arial"/>
                <a:cs typeface="Arial"/>
              </a:rPr>
              <a:t>Expression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6CC"/>
                </a:solidFill>
                <a:latin typeface="Arial"/>
                <a:cs typeface="Arial"/>
              </a:rPr>
              <a:t>a(b(c)))</a:t>
            </a:r>
            <a:r>
              <a:rPr sz="1800" b="1" spc="15" dirty="0">
                <a:solidFill>
                  <a:srgbClr val="0066CC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737A4"/>
                </a:solidFill>
                <a:latin typeface="Arial"/>
                <a:cs typeface="Arial"/>
              </a:rPr>
              <a:t>f	</a:t>
            </a:r>
            <a:r>
              <a:rPr sz="1800" spc="-5" dirty="0">
                <a:latin typeface="Arial"/>
                <a:cs typeface="Arial"/>
              </a:rPr>
              <a:t>does not have balance parentheses </a:t>
            </a:r>
            <a:r>
              <a:rPr sz="1800" dirty="0">
                <a:latin typeface="Arial"/>
                <a:cs typeface="Arial"/>
              </a:rPr>
              <a:t>=&gt; the  </a:t>
            </a:r>
            <a:r>
              <a:rPr sz="1800" spc="-5" dirty="0">
                <a:latin typeface="Arial"/>
                <a:cs typeface="Arial"/>
              </a:rPr>
              <a:t>third </a:t>
            </a:r>
            <a:r>
              <a:rPr sz="1800" dirty="0">
                <a:latin typeface="Arial"/>
                <a:cs typeface="Arial"/>
              </a:rPr>
              <a:t>) </a:t>
            </a:r>
            <a:r>
              <a:rPr sz="1800" spc="-5" dirty="0">
                <a:latin typeface="Arial"/>
                <a:cs typeface="Arial"/>
              </a:rPr>
              <a:t>encountered does not has </a:t>
            </a:r>
            <a:r>
              <a:rPr sz="1800" dirty="0">
                <a:latin typeface="Arial"/>
                <a:cs typeface="Arial"/>
              </a:rPr>
              <a:t>its </a:t>
            </a:r>
            <a:r>
              <a:rPr sz="1800" spc="-5" dirty="0">
                <a:latin typeface="Arial"/>
                <a:cs typeface="Arial"/>
              </a:rPr>
              <a:t>match, the </a:t>
            </a:r>
            <a:r>
              <a:rPr sz="1800" dirty="0">
                <a:latin typeface="Arial"/>
                <a:cs typeface="Arial"/>
              </a:rPr>
              <a:t>stack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empty.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10400" y="2819400"/>
            <a:ext cx="918210" cy="690880"/>
          </a:xfrm>
          <a:custGeom>
            <a:avLst/>
            <a:gdLst/>
            <a:ahLst/>
            <a:cxnLst/>
            <a:rect l="l" t="t" r="r" b="b"/>
            <a:pathLst>
              <a:path w="918209" h="690879">
                <a:moveTo>
                  <a:pt x="20101" y="15098"/>
                </a:moveTo>
                <a:lnTo>
                  <a:pt x="24967" y="26631"/>
                </a:lnTo>
                <a:lnTo>
                  <a:pt x="910590" y="690879"/>
                </a:lnTo>
                <a:lnTo>
                  <a:pt x="918209" y="680720"/>
                </a:lnTo>
                <a:lnTo>
                  <a:pt x="32704" y="16559"/>
                </a:lnTo>
                <a:lnTo>
                  <a:pt x="20101" y="15098"/>
                </a:lnTo>
                <a:close/>
              </a:path>
              <a:path w="918209" h="690879">
                <a:moveTo>
                  <a:pt x="0" y="0"/>
                </a:moveTo>
                <a:lnTo>
                  <a:pt x="38480" y="91312"/>
                </a:lnTo>
                <a:lnTo>
                  <a:pt x="39877" y="94487"/>
                </a:lnTo>
                <a:lnTo>
                  <a:pt x="43560" y="96012"/>
                </a:lnTo>
                <a:lnTo>
                  <a:pt x="46863" y="94614"/>
                </a:lnTo>
                <a:lnTo>
                  <a:pt x="50038" y="93345"/>
                </a:lnTo>
                <a:lnTo>
                  <a:pt x="51561" y="89535"/>
                </a:lnTo>
                <a:lnTo>
                  <a:pt x="50165" y="86360"/>
                </a:lnTo>
                <a:lnTo>
                  <a:pt x="24967" y="26631"/>
                </a:lnTo>
                <a:lnTo>
                  <a:pt x="6223" y="12573"/>
                </a:lnTo>
                <a:lnTo>
                  <a:pt x="13843" y="2412"/>
                </a:lnTo>
                <a:lnTo>
                  <a:pt x="20778" y="2412"/>
                </a:lnTo>
                <a:lnTo>
                  <a:pt x="0" y="0"/>
                </a:lnTo>
                <a:close/>
              </a:path>
              <a:path w="918209" h="690879">
                <a:moveTo>
                  <a:pt x="13843" y="2412"/>
                </a:moveTo>
                <a:lnTo>
                  <a:pt x="6223" y="12573"/>
                </a:lnTo>
                <a:lnTo>
                  <a:pt x="24967" y="26631"/>
                </a:lnTo>
                <a:lnTo>
                  <a:pt x="20101" y="15098"/>
                </a:lnTo>
                <a:lnTo>
                  <a:pt x="9271" y="13842"/>
                </a:lnTo>
                <a:lnTo>
                  <a:pt x="15875" y="5079"/>
                </a:lnTo>
                <a:lnTo>
                  <a:pt x="17398" y="5079"/>
                </a:lnTo>
                <a:lnTo>
                  <a:pt x="13843" y="2412"/>
                </a:lnTo>
                <a:close/>
              </a:path>
              <a:path w="918209" h="690879">
                <a:moveTo>
                  <a:pt x="20778" y="2412"/>
                </a:moveTo>
                <a:lnTo>
                  <a:pt x="13843" y="2412"/>
                </a:lnTo>
                <a:lnTo>
                  <a:pt x="32704" y="16559"/>
                </a:lnTo>
                <a:lnTo>
                  <a:pt x="100456" y="24384"/>
                </a:lnTo>
                <a:lnTo>
                  <a:pt x="103631" y="21971"/>
                </a:lnTo>
                <a:lnTo>
                  <a:pt x="104394" y="14986"/>
                </a:lnTo>
                <a:lnTo>
                  <a:pt x="101853" y="11811"/>
                </a:lnTo>
                <a:lnTo>
                  <a:pt x="20778" y="2412"/>
                </a:lnTo>
                <a:close/>
              </a:path>
              <a:path w="918209" h="690879">
                <a:moveTo>
                  <a:pt x="17398" y="5079"/>
                </a:moveTo>
                <a:lnTo>
                  <a:pt x="15875" y="5079"/>
                </a:lnTo>
                <a:lnTo>
                  <a:pt x="20101" y="15098"/>
                </a:lnTo>
                <a:lnTo>
                  <a:pt x="32704" y="16559"/>
                </a:lnTo>
                <a:lnTo>
                  <a:pt x="17398" y="5079"/>
                </a:lnTo>
                <a:close/>
              </a:path>
              <a:path w="918209" h="690879">
                <a:moveTo>
                  <a:pt x="15875" y="5079"/>
                </a:moveTo>
                <a:lnTo>
                  <a:pt x="9271" y="13842"/>
                </a:lnTo>
                <a:lnTo>
                  <a:pt x="20101" y="15098"/>
                </a:lnTo>
                <a:lnTo>
                  <a:pt x="15875" y="5079"/>
                </a:lnTo>
                <a:close/>
              </a:path>
            </a:pathLst>
          </a:custGeom>
          <a:solidFill>
            <a:srgbClr val="92C6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78190" y="6288950"/>
            <a:ext cx="2298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dirty="0">
                <a:latin typeface="Arial Black"/>
                <a:cs typeface="Arial Black"/>
              </a:rPr>
              <a:t>42</a:t>
            </a:r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08250" y="472123"/>
            <a:ext cx="497840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Algebraic</a:t>
            </a:r>
            <a:r>
              <a:rPr sz="4200" spc="-85" dirty="0"/>
              <a:t> </a:t>
            </a:r>
            <a:r>
              <a:rPr sz="4200" dirty="0"/>
              <a:t>expression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1305" y="1499235"/>
            <a:ext cx="7482840" cy="4720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810895" indent="-343535">
              <a:lnSpc>
                <a:spcPct val="100000"/>
              </a:lnSpc>
              <a:spcBef>
                <a:spcPts val="9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One of the compiler’s </a:t>
            </a:r>
            <a:r>
              <a:rPr sz="2800" dirty="0">
                <a:latin typeface="Arial"/>
                <a:cs typeface="Arial"/>
              </a:rPr>
              <a:t>task </a:t>
            </a:r>
            <a:r>
              <a:rPr sz="2800" spc="-5" dirty="0">
                <a:latin typeface="Arial"/>
                <a:cs typeface="Arial"/>
              </a:rPr>
              <a:t>is to evaluate  </a:t>
            </a:r>
            <a:r>
              <a:rPr sz="2800" dirty="0">
                <a:latin typeface="Arial"/>
                <a:cs typeface="Arial"/>
              </a:rPr>
              <a:t>algebraic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expression.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Example of assignment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statement:</a:t>
            </a:r>
          </a:p>
          <a:p>
            <a:pPr marL="13843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Arial"/>
                <a:cs typeface="Arial"/>
              </a:rPr>
              <a:t>y = x + z * ( w </a:t>
            </a:r>
            <a:r>
              <a:rPr sz="2800" dirty="0">
                <a:latin typeface="Arial"/>
                <a:cs typeface="Arial"/>
              </a:rPr>
              <a:t>/ </a:t>
            </a:r>
            <a:r>
              <a:rPr sz="2800" spc="-5" dirty="0">
                <a:latin typeface="Arial"/>
                <a:cs typeface="Arial"/>
              </a:rPr>
              <a:t>x + z * ( 7 + 6 )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0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Compiler </a:t>
            </a:r>
            <a:r>
              <a:rPr sz="2800" dirty="0">
                <a:latin typeface="Arial"/>
                <a:cs typeface="Arial"/>
              </a:rPr>
              <a:t>must determine </a:t>
            </a:r>
            <a:r>
              <a:rPr sz="2800" spc="-5" dirty="0">
                <a:latin typeface="Arial"/>
                <a:cs typeface="Arial"/>
              </a:rPr>
              <a:t>whether the </a:t>
            </a:r>
            <a:r>
              <a:rPr sz="2800" dirty="0">
                <a:latin typeface="Arial"/>
                <a:cs typeface="Arial"/>
              </a:rPr>
              <a:t>right  expression is </a:t>
            </a:r>
            <a:r>
              <a:rPr sz="2800" spc="-5" dirty="0">
                <a:latin typeface="Arial"/>
                <a:cs typeface="Arial"/>
              </a:rPr>
              <a:t>a </a:t>
            </a:r>
            <a:r>
              <a:rPr sz="2800" dirty="0">
                <a:latin typeface="Arial"/>
                <a:cs typeface="Arial"/>
              </a:rPr>
              <a:t>syntactically legal algebraic  expression before evaluation can </a:t>
            </a:r>
            <a:r>
              <a:rPr sz="2800" spc="-5" dirty="0">
                <a:latin typeface="Arial"/>
                <a:cs typeface="Arial"/>
              </a:rPr>
              <a:t>be </a:t>
            </a:r>
            <a:r>
              <a:rPr sz="2800" dirty="0">
                <a:latin typeface="Arial"/>
                <a:cs typeface="Arial"/>
              </a:rPr>
              <a:t>done on  </a:t>
            </a:r>
            <a:r>
              <a:rPr sz="2800" spc="-5" dirty="0">
                <a:latin typeface="Arial"/>
                <a:cs typeface="Arial"/>
              </a:rPr>
              <a:t>the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expression.</a:t>
            </a:r>
          </a:p>
          <a:p>
            <a:pPr marL="1094740" marR="2567305" indent="-1082675">
              <a:lnSpc>
                <a:spcPct val="120000"/>
              </a:lnSpc>
              <a:spcBef>
                <a:spcPts val="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3 </a:t>
            </a:r>
            <a:r>
              <a:rPr sz="2800" dirty="0">
                <a:latin typeface="Arial"/>
                <a:cs typeface="Arial"/>
              </a:rPr>
              <a:t>algebraic expressions </a:t>
            </a:r>
            <a:r>
              <a:rPr sz="2800" spc="-5" dirty="0">
                <a:latin typeface="Arial"/>
                <a:cs typeface="Arial"/>
              </a:rPr>
              <a:t>are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:  </a:t>
            </a:r>
            <a:r>
              <a:rPr sz="2800" dirty="0">
                <a:latin typeface="Arial"/>
                <a:cs typeface="Arial"/>
              </a:rPr>
              <a:t>Infix, </a:t>
            </a:r>
            <a:r>
              <a:rPr sz="2800" spc="-5" dirty="0">
                <a:latin typeface="Arial"/>
                <a:cs typeface="Arial"/>
              </a:rPr>
              <a:t>prefix and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postfix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76525" y="478392"/>
            <a:ext cx="379095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Infix</a:t>
            </a:r>
            <a:r>
              <a:rPr sz="4200" spc="-45" dirty="0"/>
              <a:t> </a:t>
            </a:r>
            <a:r>
              <a:rPr sz="4200" spc="-5" dirty="0"/>
              <a:t>Expression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424064" y="1581109"/>
            <a:ext cx="7212965" cy="45631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The algebraic expression commonly </a:t>
            </a:r>
            <a:r>
              <a:rPr sz="2400" dirty="0">
                <a:latin typeface="Arial"/>
                <a:cs typeface="Arial"/>
              </a:rPr>
              <a:t>used is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infix.</a:t>
            </a:r>
            <a:endParaRPr sz="2400" dirty="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58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 term </a:t>
            </a:r>
            <a:r>
              <a:rPr sz="2400" spc="-5" dirty="0">
                <a:latin typeface="Arial"/>
                <a:cs typeface="Arial"/>
              </a:rPr>
              <a:t>infix indicates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every binary operators  appears between </a:t>
            </a:r>
            <a:r>
              <a:rPr sz="2400" dirty="0">
                <a:latin typeface="Arial"/>
                <a:cs typeface="Arial"/>
              </a:rPr>
              <a:t>its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operands.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Example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1: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386330" algn="l"/>
              </a:tabLst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30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Example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2:	A + B </a:t>
            </a:r>
            <a:r>
              <a:rPr sz="2400" spc="-5" dirty="0">
                <a:latin typeface="Arial"/>
                <a:cs typeface="Arial"/>
              </a:rPr>
              <a:t>*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evaluate infix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expression,</a:t>
            </a:r>
            <a:endParaRPr sz="2400" dirty="0">
              <a:latin typeface="Arial"/>
              <a:cs typeface="Arial"/>
            </a:endParaRPr>
          </a:p>
          <a:p>
            <a:pPr marL="855344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Arial"/>
                <a:cs typeface="Arial"/>
              </a:rPr>
              <a:t>the following rules were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applied:</a:t>
            </a:r>
            <a:endParaRPr sz="2400" dirty="0">
              <a:latin typeface="Arial"/>
              <a:cs typeface="Arial"/>
            </a:endParaRPr>
          </a:p>
          <a:p>
            <a:pPr marL="413384">
              <a:lnSpc>
                <a:spcPct val="100000"/>
              </a:lnSpc>
              <a:spcBef>
                <a:spcPts val="480"/>
              </a:spcBef>
              <a:tabLst>
                <a:tab pos="870585" algn="l"/>
              </a:tabLst>
            </a:pPr>
            <a:r>
              <a:rPr sz="1400" spc="-5" dirty="0">
                <a:solidFill>
                  <a:srgbClr val="99CCFF"/>
                </a:solidFill>
                <a:latin typeface="Arial"/>
                <a:cs typeface="Arial"/>
              </a:rPr>
              <a:t>1.	</a:t>
            </a:r>
            <a:r>
              <a:rPr sz="2000" dirty="0">
                <a:latin typeface="Arial"/>
                <a:cs typeface="Arial"/>
              </a:rPr>
              <a:t>Precedence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rules.</a:t>
            </a:r>
          </a:p>
          <a:p>
            <a:pPr marL="413384">
              <a:lnSpc>
                <a:spcPct val="100000"/>
              </a:lnSpc>
              <a:spcBef>
                <a:spcPts val="484"/>
              </a:spcBef>
              <a:tabLst>
                <a:tab pos="870585" algn="l"/>
              </a:tabLst>
            </a:pPr>
            <a:r>
              <a:rPr sz="1400" spc="-5" dirty="0">
                <a:solidFill>
                  <a:srgbClr val="99CCFF"/>
                </a:solidFill>
                <a:latin typeface="Arial"/>
                <a:cs typeface="Arial"/>
              </a:rPr>
              <a:t>2.	</a:t>
            </a:r>
            <a:r>
              <a:rPr sz="2000" dirty="0">
                <a:latin typeface="Arial"/>
                <a:cs typeface="Arial"/>
              </a:rPr>
              <a:t>Association rules (associate from </a:t>
            </a:r>
            <a:r>
              <a:rPr sz="2000" i="1" spc="-5" dirty="0">
                <a:latin typeface="Arial"/>
                <a:cs typeface="Arial"/>
              </a:rPr>
              <a:t>left </a:t>
            </a:r>
            <a:r>
              <a:rPr sz="2000" i="1" dirty="0">
                <a:latin typeface="Arial"/>
                <a:cs typeface="Arial"/>
              </a:rPr>
              <a:t>to</a:t>
            </a:r>
            <a:r>
              <a:rPr sz="2000" i="1" spc="-15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right</a:t>
            </a:r>
            <a:r>
              <a:rPr sz="2000" dirty="0">
                <a:latin typeface="Arial"/>
                <a:cs typeface="Arial"/>
              </a:rPr>
              <a:t>)</a:t>
            </a:r>
          </a:p>
          <a:p>
            <a:pPr marL="413384">
              <a:lnSpc>
                <a:spcPct val="100000"/>
              </a:lnSpc>
              <a:spcBef>
                <a:spcPts val="480"/>
              </a:spcBef>
              <a:tabLst>
                <a:tab pos="870585" algn="l"/>
              </a:tabLst>
            </a:pPr>
            <a:r>
              <a:rPr sz="1400" spc="-5" dirty="0">
                <a:solidFill>
                  <a:srgbClr val="99CCFF"/>
                </a:solidFill>
                <a:latin typeface="Arial"/>
                <a:cs typeface="Arial"/>
              </a:rPr>
              <a:t>3.	</a:t>
            </a:r>
            <a:r>
              <a:rPr sz="2000" dirty="0">
                <a:latin typeface="Arial"/>
                <a:cs typeface="Arial"/>
              </a:rPr>
              <a:t>Parentheses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rules.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917256" y="2989881"/>
            <a:ext cx="5493385" cy="1534795"/>
            <a:chOff x="2917256" y="2989881"/>
            <a:chExt cx="5493385" cy="1534795"/>
          </a:xfrm>
        </p:grpSpPr>
        <p:sp>
          <p:nvSpPr>
            <p:cNvPr id="5" name="object 5"/>
            <p:cNvSpPr/>
            <p:nvPr/>
          </p:nvSpPr>
          <p:spPr>
            <a:xfrm>
              <a:off x="2917256" y="2989881"/>
              <a:ext cx="3023936" cy="5327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58612" y="3744685"/>
              <a:ext cx="1662652" cy="6123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76848" y="3567048"/>
              <a:ext cx="2619375" cy="942975"/>
            </a:xfrm>
            <a:custGeom>
              <a:avLst/>
              <a:gdLst/>
              <a:ahLst/>
              <a:cxnLst/>
              <a:rect l="l" t="t" r="r" b="b"/>
              <a:pathLst>
                <a:path w="2619375" h="942975">
                  <a:moveTo>
                    <a:pt x="0" y="942975"/>
                  </a:moveTo>
                  <a:lnTo>
                    <a:pt x="2619375" y="942975"/>
                  </a:lnTo>
                  <a:lnTo>
                    <a:pt x="2619375" y="0"/>
                  </a:lnTo>
                  <a:lnTo>
                    <a:pt x="0" y="0"/>
                  </a:lnTo>
                  <a:lnTo>
                    <a:pt x="0" y="942975"/>
                  </a:lnTo>
                  <a:close/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48200" y="3886199"/>
              <a:ext cx="977900" cy="152400"/>
            </a:xfrm>
            <a:custGeom>
              <a:avLst/>
              <a:gdLst/>
              <a:ahLst/>
              <a:cxnLst/>
              <a:rect l="l" t="t" r="r" b="b"/>
              <a:pathLst>
                <a:path w="977900" h="152400">
                  <a:moveTo>
                    <a:pt x="901700" y="0"/>
                  </a:moveTo>
                  <a:lnTo>
                    <a:pt x="901700" y="38100"/>
                  </a:lnTo>
                  <a:lnTo>
                    <a:pt x="0" y="38100"/>
                  </a:lnTo>
                  <a:lnTo>
                    <a:pt x="38100" y="76200"/>
                  </a:lnTo>
                  <a:lnTo>
                    <a:pt x="0" y="114300"/>
                  </a:lnTo>
                  <a:lnTo>
                    <a:pt x="901700" y="114300"/>
                  </a:lnTo>
                  <a:lnTo>
                    <a:pt x="901700" y="152400"/>
                  </a:lnTo>
                  <a:lnTo>
                    <a:pt x="977900" y="76200"/>
                  </a:lnTo>
                  <a:lnTo>
                    <a:pt x="90170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3886199"/>
              <a:ext cx="977900" cy="152400"/>
            </a:xfrm>
            <a:custGeom>
              <a:avLst/>
              <a:gdLst/>
              <a:ahLst/>
              <a:cxnLst/>
              <a:rect l="l" t="t" r="r" b="b"/>
              <a:pathLst>
                <a:path w="977900" h="152400">
                  <a:moveTo>
                    <a:pt x="0" y="38100"/>
                  </a:moveTo>
                  <a:lnTo>
                    <a:pt x="901700" y="38100"/>
                  </a:lnTo>
                  <a:lnTo>
                    <a:pt x="901700" y="0"/>
                  </a:lnTo>
                  <a:lnTo>
                    <a:pt x="977900" y="76200"/>
                  </a:lnTo>
                  <a:lnTo>
                    <a:pt x="901700" y="152400"/>
                  </a:lnTo>
                  <a:lnTo>
                    <a:pt x="901700" y="114300"/>
                  </a:lnTo>
                  <a:lnTo>
                    <a:pt x="0" y="114300"/>
                  </a:lnTo>
                  <a:lnTo>
                    <a:pt x="38100" y="76200"/>
                  </a:lnTo>
                  <a:lnTo>
                    <a:pt x="0" y="38100"/>
                  </a:lnTo>
                  <a:close/>
                </a:path>
              </a:pathLst>
            </a:custGeom>
            <a:ln w="25400">
              <a:solidFill>
                <a:srgbClr val="6E94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26739" y="736753"/>
            <a:ext cx="653858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Prefix and </a:t>
            </a:r>
            <a:r>
              <a:rPr sz="4200" spc="-5" dirty="0"/>
              <a:t>Postfix</a:t>
            </a:r>
            <a:r>
              <a:rPr sz="4200" spc="-20" dirty="0"/>
              <a:t> </a:t>
            </a:r>
            <a:r>
              <a:rPr sz="4200" spc="-5" dirty="0"/>
              <a:t>Expressions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224368" y="1571942"/>
            <a:ext cx="7431405" cy="36112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Alternatives </a:t>
            </a:r>
            <a:r>
              <a:rPr sz="2800" spc="-5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infix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expression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Prefix : Operator </a:t>
            </a:r>
            <a:r>
              <a:rPr sz="2800" dirty="0">
                <a:latin typeface="Arial"/>
                <a:cs typeface="Arial"/>
              </a:rPr>
              <a:t>appears before its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operand.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Example: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Postfix : Operator appears after </a:t>
            </a:r>
            <a:r>
              <a:rPr sz="2800" spc="-5" dirty="0">
                <a:latin typeface="Arial"/>
                <a:cs typeface="Arial"/>
              </a:rPr>
              <a:t>its</a:t>
            </a:r>
            <a:r>
              <a:rPr sz="2800" spc="-1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operand.</a:t>
            </a: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Example: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60707" y="3114128"/>
            <a:ext cx="1285875" cy="2990850"/>
            <a:chOff x="3171825" y="2952750"/>
            <a:chExt cx="1285875" cy="2990850"/>
          </a:xfrm>
        </p:grpSpPr>
        <p:sp>
          <p:nvSpPr>
            <p:cNvPr id="5" name="object 5"/>
            <p:cNvSpPr/>
            <p:nvPr/>
          </p:nvSpPr>
          <p:spPr>
            <a:xfrm>
              <a:off x="3171825" y="2952750"/>
              <a:ext cx="1209675" cy="10572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48025" y="4895850"/>
              <a:ext cx="1209675" cy="10477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27586" y="478389"/>
            <a:ext cx="533082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Infix, prefix and</a:t>
            </a:r>
            <a:r>
              <a:rPr sz="4200" spc="-110" dirty="0"/>
              <a:t> </a:t>
            </a:r>
            <a:r>
              <a:rPr sz="4200" dirty="0"/>
              <a:t>postfix</a:t>
            </a:r>
          </a:p>
        </p:txBody>
      </p:sp>
      <p:sp>
        <p:nvSpPr>
          <p:cNvPr id="3" name="object 3"/>
          <p:cNvSpPr/>
          <p:nvPr/>
        </p:nvSpPr>
        <p:spPr>
          <a:xfrm>
            <a:off x="1325179" y="2219163"/>
            <a:ext cx="6201103" cy="1985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9644" y="4600194"/>
            <a:ext cx="63607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advantage of using prefix and postfix is that </a:t>
            </a:r>
            <a:r>
              <a:rPr sz="1800" spc="-20" dirty="0">
                <a:latin typeface="Arial"/>
                <a:cs typeface="Arial"/>
              </a:rPr>
              <a:t>we </a:t>
            </a:r>
            <a:r>
              <a:rPr sz="1800" spc="-10" dirty="0">
                <a:latin typeface="Arial"/>
                <a:cs typeface="Arial"/>
              </a:rPr>
              <a:t>don’t need 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use precedence rules, associative rules and parentheses  </a:t>
            </a:r>
            <a:r>
              <a:rPr sz="1800" spc="-15" dirty="0">
                <a:latin typeface="Arial"/>
                <a:cs typeface="Arial"/>
              </a:rPr>
              <a:t>when </a:t>
            </a:r>
            <a:r>
              <a:rPr sz="1800" spc="-5" dirty="0">
                <a:latin typeface="Arial"/>
                <a:cs typeface="Arial"/>
              </a:rPr>
              <a:t>evaluating an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expression.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338138"/>
            <a:ext cx="583565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Converting </a:t>
            </a:r>
            <a:r>
              <a:rPr sz="4200" spc="-5" dirty="0"/>
              <a:t>Infix </a:t>
            </a:r>
            <a:r>
              <a:rPr sz="4200" dirty="0"/>
              <a:t>to</a:t>
            </a:r>
            <a:r>
              <a:rPr sz="4200" spc="-80" dirty="0"/>
              <a:t> </a:t>
            </a:r>
            <a:r>
              <a:rPr sz="4200" dirty="0"/>
              <a:t>Prefix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688339" y="1471929"/>
            <a:ext cx="7698915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800" spc="-5" dirty="0">
                <a:latin typeface="Arial"/>
                <a:cs typeface="Arial"/>
              </a:rPr>
              <a:t>         </a:t>
            </a:r>
            <a:r>
              <a:rPr sz="2800" spc="-5" dirty="0">
                <a:latin typeface="Arial"/>
                <a:cs typeface="Arial"/>
              </a:rPr>
              <a:t>Steps to </a:t>
            </a:r>
            <a:r>
              <a:rPr sz="2800" dirty="0">
                <a:latin typeface="Arial"/>
                <a:cs typeface="Arial"/>
              </a:rPr>
              <a:t>convert </a:t>
            </a:r>
            <a:r>
              <a:rPr sz="2800" spc="-5" dirty="0">
                <a:latin typeface="Arial"/>
                <a:cs typeface="Arial"/>
              </a:rPr>
              <a:t>infix expression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prefix: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STEP 1 </a:t>
            </a:r>
            <a:r>
              <a:rPr sz="2400" dirty="0">
                <a:latin typeface="Arial"/>
                <a:cs typeface="Arial"/>
              </a:rPr>
              <a:t>: </a:t>
            </a:r>
            <a:r>
              <a:rPr sz="2000" dirty="0">
                <a:latin typeface="Arial"/>
                <a:cs typeface="Arial"/>
              </a:rPr>
              <a:t>Determine 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precedence</a:t>
            </a:r>
            <a:r>
              <a:rPr sz="2400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0" y="4461509"/>
            <a:ext cx="107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STEP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28750" y="1905000"/>
            <a:ext cx="6819900" cy="4286250"/>
            <a:chOff x="1428750" y="1905000"/>
            <a:chExt cx="6819900" cy="4286250"/>
          </a:xfrm>
        </p:grpSpPr>
        <p:sp>
          <p:nvSpPr>
            <p:cNvPr id="6" name="object 6"/>
            <p:cNvSpPr/>
            <p:nvPr/>
          </p:nvSpPr>
          <p:spPr>
            <a:xfrm>
              <a:off x="2514600" y="1905000"/>
              <a:ext cx="2933700" cy="609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8324" y="3123510"/>
              <a:ext cx="5431850" cy="13378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8275" y="2962275"/>
              <a:ext cx="6038850" cy="1543050"/>
            </a:xfrm>
            <a:custGeom>
              <a:avLst/>
              <a:gdLst/>
              <a:ahLst/>
              <a:cxnLst/>
              <a:rect l="l" t="t" r="r" b="b"/>
              <a:pathLst>
                <a:path w="6038850" h="1543050">
                  <a:moveTo>
                    <a:pt x="0" y="1543050"/>
                  </a:moveTo>
                  <a:lnTo>
                    <a:pt x="6038850" y="1543050"/>
                  </a:lnTo>
                  <a:lnTo>
                    <a:pt x="6038850" y="0"/>
                  </a:lnTo>
                  <a:lnTo>
                    <a:pt x="0" y="0"/>
                  </a:lnTo>
                  <a:lnTo>
                    <a:pt x="0" y="1543050"/>
                  </a:lnTo>
                  <a:close/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89199" y="4855692"/>
              <a:ext cx="5159828" cy="12234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00275" y="4638675"/>
              <a:ext cx="6038850" cy="1543050"/>
            </a:xfrm>
            <a:custGeom>
              <a:avLst/>
              <a:gdLst/>
              <a:ahLst/>
              <a:cxnLst/>
              <a:rect l="l" t="t" r="r" b="b"/>
              <a:pathLst>
                <a:path w="6038850" h="1543050">
                  <a:moveTo>
                    <a:pt x="0" y="1543050"/>
                  </a:moveTo>
                  <a:lnTo>
                    <a:pt x="6038850" y="1543050"/>
                  </a:lnTo>
                  <a:lnTo>
                    <a:pt x="6038850" y="0"/>
                  </a:lnTo>
                  <a:lnTo>
                    <a:pt x="0" y="0"/>
                  </a:lnTo>
                  <a:lnTo>
                    <a:pt x="0" y="1543050"/>
                  </a:lnTo>
                  <a:close/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116" y="337769"/>
            <a:ext cx="58369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Converting </a:t>
            </a:r>
            <a:r>
              <a:rPr sz="4200" spc="-5" dirty="0">
                <a:solidFill>
                  <a:srgbClr val="FFFFFF"/>
                </a:solidFill>
                <a:latin typeface="Arial"/>
                <a:cs typeface="Arial"/>
              </a:rPr>
              <a:t>Infix </a:t>
            </a: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FFFFFF"/>
                </a:solidFill>
                <a:latin typeface="Arial"/>
                <a:cs typeface="Arial"/>
              </a:rPr>
              <a:t>Prefix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38376" y="1569860"/>
            <a:ext cx="32537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Another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Example:</a:t>
            </a:r>
          </a:p>
        </p:txBody>
      </p:sp>
      <p:sp>
        <p:nvSpPr>
          <p:cNvPr id="4" name="object 4"/>
          <p:cNvSpPr/>
          <p:nvPr/>
        </p:nvSpPr>
        <p:spPr>
          <a:xfrm>
            <a:off x="1738376" y="2538348"/>
            <a:ext cx="5514975" cy="1657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48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49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85241" y="367596"/>
            <a:ext cx="6072188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Converting </a:t>
            </a:r>
            <a:r>
              <a:rPr sz="4200" spc="-5" dirty="0"/>
              <a:t>Infix </a:t>
            </a:r>
            <a:r>
              <a:rPr sz="4200" dirty="0"/>
              <a:t>to</a:t>
            </a:r>
            <a:r>
              <a:rPr sz="4200" spc="-60" dirty="0"/>
              <a:t> </a:t>
            </a:r>
            <a:r>
              <a:rPr sz="4200" spc="-5" dirty="0"/>
              <a:t>Postfix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785604" y="1648676"/>
            <a:ext cx="7572791" cy="15048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800" spc="-5" dirty="0">
                <a:latin typeface="Arial"/>
                <a:cs typeface="Arial"/>
              </a:rPr>
              <a:t>     </a:t>
            </a:r>
            <a:r>
              <a:rPr sz="2800" spc="-5" dirty="0">
                <a:latin typeface="Arial"/>
                <a:cs typeface="Arial"/>
              </a:rPr>
              <a:t>Steps to </a:t>
            </a:r>
            <a:r>
              <a:rPr sz="2800" dirty="0">
                <a:latin typeface="Arial"/>
                <a:cs typeface="Arial"/>
              </a:rPr>
              <a:t>convert infix expression </a:t>
            </a:r>
            <a:r>
              <a:rPr sz="2800" spc="-5" dirty="0">
                <a:latin typeface="Arial"/>
                <a:cs typeface="Arial"/>
              </a:rPr>
              <a:t>to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postfix: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STEP 1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4906517"/>
            <a:ext cx="107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STEP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71611" y="2133600"/>
            <a:ext cx="6191250" cy="3971925"/>
            <a:chOff x="1971611" y="2133600"/>
            <a:chExt cx="6191250" cy="3971925"/>
          </a:xfrm>
        </p:grpSpPr>
        <p:sp>
          <p:nvSpPr>
            <p:cNvPr id="6" name="object 6"/>
            <p:cNvSpPr/>
            <p:nvPr/>
          </p:nvSpPr>
          <p:spPr>
            <a:xfrm>
              <a:off x="2924174" y="2133600"/>
              <a:ext cx="1352550" cy="342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38374" y="3297874"/>
              <a:ext cx="5314950" cy="11170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76373" y="3043174"/>
              <a:ext cx="6029325" cy="1457325"/>
            </a:xfrm>
            <a:custGeom>
              <a:avLst/>
              <a:gdLst/>
              <a:ahLst/>
              <a:cxnLst/>
              <a:rect l="l" t="t" r="r" b="b"/>
              <a:pathLst>
                <a:path w="6029325" h="1457325">
                  <a:moveTo>
                    <a:pt x="0" y="1457325"/>
                  </a:moveTo>
                  <a:lnTo>
                    <a:pt x="6029325" y="1457325"/>
                  </a:lnTo>
                  <a:lnTo>
                    <a:pt x="6029325" y="0"/>
                  </a:lnTo>
                  <a:lnTo>
                    <a:pt x="0" y="0"/>
                  </a:lnTo>
                  <a:lnTo>
                    <a:pt x="0" y="1457325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95549" y="5020235"/>
              <a:ext cx="4800600" cy="9910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28773" y="4872037"/>
              <a:ext cx="6029325" cy="1228725"/>
            </a:xfrm>
            <a:custGeom>
              <a:avLst/>
              <a:gdLst/>
              <a:ahLst/>
              <a:cxnLst/>
              <a:rect l="l" t="t" r="r" b="b"/>
              <a:pathLst>
                <a:path w="6029325" h="1228725">
                  <a:moveTo>
                    <a:pt x="0" y="1228725"/>
                  </a:moveTo>
                  <a:lnTo>
                    <a:pt x="6029325" y="1228725"/>
                  </a:lnTo>
                  <a:lnTo>
                    <a:pt x="6029325" y="0"/>
                  </a:lnTo>
                  <a:lnTo>
                    <a:pt x="0" y="0"/>
                  </a:lnTo>
                  <a:lnTo>
                    <a:pt x="0" y="1228725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820863" y="458788"/>
            <a:ext cx="7323137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More Example: </a:t>
            </a:r>
            <a:r>
              <a:rPr sz="4200" i="1" dirty="0">
                <a:latin typeface="Arial"/>
                <a:cs typeface="Arial"/>
              </a:rPr>
              <a:t>undo</a:t>
            </a:r>
            <a:r>
              <a:rPr sz="4200" i="1" spc="-95" dirty="0">
                <a:latin typeface="Arial"/>
                <a:cs typeface="Arial"/>
              </a:rPr>
              <a:t> </a:t>
            </a:r>
            <a:r>
              <a:rPr sz="4200" dirty="0"/>
              <a:t>operation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7940" y="1628749"/>
            <a:ext cx="7332980" cy="211137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 an </a:t>
            </a:r>
            <a:r>
              <a:rPr sz="2400" spc="-5" dirty="0">
                <a:latin typeface="Arial"/>
                <a:cs typeface="Arial"/>
              </a:rPr>
              <a:t>Excel file, input your data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row</a:t>
            </a:r>
          </a:p>
          <a:p>
            <a:pPr marL="469900">
              <a:lnSpc>
                <a:spcPct val="100000"/>
              </a:lnSpc>
              <a:spcBef>
                <a:spcPts val="520"/>
              </a:spcBef>
            </a:pPr>
            <a:r>
              <a:rPr sz="2200" spc="-5" dirty="0">
                <a:latin typeface="Arial"/>
                <a:cs typeface="Arial"/>
              </a:rPr>
              <a:t>– 100, 200, 300,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400</a:t>
            </a:r>
            <a:endParaRPr sz="2200" dirty="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58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Find something wrong, use undo, </a:t>
            </a:r>
            <a:r>
              <a:rPr sz="2400" dirty="0">
                <a:latin typeface="Arial"/>
                <a:cs typeface="Arial"/>
              </a:rPr>
              <a:t>return to </a:t>
            </a:r>
            <a:r>
              <a:rPr sz="2400" spc="-5" dirty="0">
                <a:latin typeface="Arial"/>
                <a:cs typeface="Arial"/>
              </a:rPr>
              <a:t>previous  </a:t>
            </a:r>
            <a:r>
              <a:rPr sz="2400" dirty="0">
                <a:latin typeface="Arial"/>
                <a:cs typeface="Arial"/>
              </a:rPr>
              <a:t>state</a:t>
            </a: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spc="-5" dirty="0">
                <a:latin typeface="Arial"/>
                <a:cs typeface="Arial"/>
              </a:rPr>
              <a:t>Operation lists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5723" y="4206303"/>
            <a:ext cx="7394849" cy="161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50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75034" y="401638"/>
            <a:ext cx="6072188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Converting </a:t>
            </a:r>
            <a:r>
              <a:rPr sz="4200" spc="-5" dirty="0"/>
              <a:t>Infix </a:t>
            </a:r>
            <a:r>
              <a:rPr sz="4200" dirty="0"/>
              <a:t>to</a:t>
            </a:r>
            <a:r>
              <a:rPr sz="4200" spc="-60" dirty="0"/>
              <a:t> </a:t>
            </a:r>
            <a:r>
              <a:rPr sz="4200" spc="-5" dirty="0"/>
              <a:t>Postfix</a:t>
            </a:r>
            <a:endParaRPr sz="4200" dirty="0"/>
          </a:p>
        </p:txBody>
      </p:sp>
      <p:sp>
        <p:nvSpPr>
          <p:cNvPr id="3" name="object 3"/>
          <p:cNvSpPr/>
          <p:nvPr/>
        </p:nvSpPr>
        <p:spPr>
          <a:xfrm>
            <a:off x="1190625" y="1857375"/>
            <a:ext cx="6086475" cy="393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51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80441" y="490493"/>
            <a:ext cx="6285187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Evaluating </a:t>
            </a:r>
            <a:r>
              <a:rPr sz="4200" spc="-5" dirty="0"/>
              <a:t>Postfix</a:t>
            </a:r>
            <a:r>
              <a:rPr sz="4200" spc="-20" dirty="0"/>
              <a:t> </a:t>
            </a:r>
            <a:r>
              <a:rPr sz="4200" spc="-5" dirty="0"/>
              <a:t>Expression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4406"/>
            <a:ext cx="7292340" cy="3354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21615" indent="-343535">
              <a:lnSpc>
                <a:spcPct val="100000"/>
              </a:lnSpc>
              <a:spcBef>
                <a:spcPts val="95"/>
              </a:spcBef>
            </a:pPr>
            <a:r>
              <a:rPr sz="225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5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Postfix expression </a:t>
            </a:r>
            <a:r>
              <a:rPr sz="2800" spc="-5" dirty="0">
                <a:latin typeface="Arial"/>
                <a:cs typeface="Arial"/>
              </a:rPr>
              <a:t>can be </a:t>
            </a:r>
            <a:r>
              <a:rPr sz="2800" dirty="0">
                <a:latin typeface="Arial"/>
                <a:cs typeface="Arial"/>
              </a:rPr>
              <a:t>evaluated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easily  </a:t>
            </a:r>
            <a:r>
              <a:rPr sz="2800" spc="-5" dirty="0">
                <a:latin typeface="Arial"/>
                <a:cs typeface="Arial"/>
              </a:rPr>
              <a:t>using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stack.</a:t>
            </a:r>
            <a:endParaRPr sz="28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Stack </a:t>
            </a:r>
            <a:r>
              <a:rPr sz="2800" dirty="0">
                <a:latin typeface="Arial"/>
                <a:cs typeface="Arial"/>
              </a:rPr>
              <a:t>operations, such </a:t>
            </a:r>
            <a:r>
              <a:rPr sz="2800" spc="-5" dirty="0">
                <a:latin typeface="Arial"/>
                <a:cs typeface="Arial"/>
              </a:rPr>
              <a:t>as </a:t>
            </a:r>
            <a:r>
              <a:rPr sz="2800" dirty="0">
                <a:latin typeface="Arial"/>
                <a:cs typeface="Arial"/>
              </a:rPr>
              <a:t>push(), </a:t>
            </a:r>
            <a:r>
              <a:rPr sz="2800" spc="-5" dirty="0">
                <a:latin typeface="Arial"/>
                <a:cs typeface="Arial"/>
              </a:rPr>
              <a:t>pop() and  isEmpty() will be </a:t>
            </a:r>
            <a:r>
              <a:rPr sz="2800" dirty="0">
                <a:latin typeface="Arial"/>
                <a:cs typeface="Arial"/>
              </a:rPr>
              <a:t>used </a:t>
            </a:r>
            <a:r>
              <a:rPr sz="2800" spc="-5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solve </a:t>
            </a:r>
            <a:r>
              <a:rPr sz="2800" spc="-5" dirty="0">
                <a:latin typeface="Arial"/>
                <a:cs typeface="Arial"/>
              </a:rPr>
              <a:t>this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problem.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250" b="0" spc="-1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2250" b="0" spc="-1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Steps to </a:t>
            </a:r>
            <a:r>
              <a:rPr sz="2800" dirty="0">
                <a:latin typeface="Arial"/>
                <a:cs typeface="Arial"/>
              </a:rPr>
              <a:t>evaluate postfix </a:t>
            </a:r>
            <a:r>
              <a:rPr sz="2800" spc="-5" dirty="0">
                <a:latin typeface="Arial"/>
                <a:cs typeface="Arial"/>
              </a:rPr>
              <a:t>expression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: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527685" algn="l"/>
              </a:tabLst>
            </a:pPr>
            <a:r>
              <a:rPr sz="2250" spc="-5" dirty="0">
                <a:solidFill>
                  <a:srgbClr val="996666"/>
                </a:solidFill>
                <a:latin typeface="Arial"/>
                <a:cs typeface="Arial"/>
              </a:rPr>
              <a:t>1.	</a:t>
            </a:r>
            <a:r>
              <a:rPr sz="2800" spc="-5" dirty="0">
                <a:latin typeface="Arial"/>
                <a:cs typeface="Arial"/>
              </a:rPr>
              <a:t>Convert infix to postfix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expression.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527685" algn="l"/>
              </a:tabLst>
            </a:pPr>
            <a:r>
              <a:rPr sz="2250" spc="-5" dirty="0">
                <a:solidFill>
                  <a:srgbClr val="996666"/>
                </a:solidFill>
                <a:latin typeface="Arial"/>
                <a:cs typeface="Arial"/>
              </a:rPr>
              <a:t>2.	</a:t>
            </a:r>
            <a:r>
              <a:rPr sz="2800" spc="-5" dirty="0">
                <a:latin typeface="Arial"/>
                <a:cs typeface="Arial"/>
              </a:rPr>
              <a:t>Evaluate postfix using</a:t>
            </a:r>
            <a:r>
              <a:rPr sz="2800" dirty="0">
                <a:latin typeface="Arial"/>
                <a:cs typeface="Arial"/>
              </a:rPr>
              <a:t> stack.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25B13-8F21-4865-9774-FEFBC92B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B461-F491-4AB5-AF61-62002CFE3FB6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C8DEC-730A-45A1-AC6A-BF05545FC27F}"/>
              </a:ext>
            </a:extLst>
          </p:cNvPr>
          <p:cNvSpPr/>
          <p:nvPr/>
        </p:nvSpPr>
        <p:spPr>
          <a:xfrm>
            <a:off x="304800" y="1439918"/>
            <a:ext cx="8723586" cy="4582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4304030" indent="0">
              <a:lnSpc>
                <a:spcPct val="100000"/>
              </a:lnSpc>
              <a:spcBef>
                <a:spcPts val="105"/>
              </a:spcBef>
              <a:buNone/>
            </a:pPr>
            <a:r>
              <a:rPr lang="en-US" sz="1700" b="1" spc="-5" dirty="0">
                <a:latin typeface="Courier New"/>
                <a:cs typeface="Courier New"/>
              </a:rPr>
              <a:t>create(s);  push(s,</a:t>
            </a:r>
            <a:r>
              <a:rPr lang="en-US" sz="1700" b="1" spc="-45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‘#’);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700" b="1" spc="-5" dirty="0">
                <a:latin typeface="Courier New"/>
                <a:cs typeface="Courier New"/>
              </a:rPr>
              <a:t>while (not end of </a:t>
            </a:r>
            <a:r>
              <a:rPr lang="en-US" sz="1700" b="1" dirty="0">
                <a:latin typeface="Courier New"/>
                <a:cs typeface="Courier New"/>
              </a:rPr>
              <a:t>infix</a:t>
            </a:r>
            <a:r>
              <a:rPr lang="en-US" sz="1700" b="1" spc="60" dirty="0">
                <a:latin typeface="Courier New"/>
                <a:cs typeface="Courier New"/>
              </a:rPr>
              <a:t> </a:t>
            </a:r>
            <a:r>
              <a:rPr lang="en-US" sz="1700" b="1" spc="-5" dirty="0">
                <a:latin typeface="Courier New"/>
                <a:cs typeface="Courier New"/>
              </a:rPr>
              <a:t>input)</a:t>
            </a:r>
            <a:endParaRPr lang="en-US" sz="1700" b="1" dirty="0">
              <a:latin typeface="Courier New"/>
              <a:cs typeface="Courier New"/>
            </a:endParaRPr>
          </a:p>
          <a:p>
            <a:pPr marL="12065" marR="5080" indent="0">
              <a:lnSpc>
                <a:spcPct val="100000"/>
              </a:lnSpc>
              <a:buNone/>
              <a:tabLst>
                <a:tab pos="927100" algn="l"/>
                <a:tab pos="2489200" algn="l"/>
              </a:tabLst>
            </a:pPr>
            <a:r>
              <a:rPr lang="en-US" sz="1700" b="1" dirty="0">
                <a:latin typeface="Courier New"/>
                <a:cs typeface="Courier New"/>
              </a:rPr>
              <a:t>    {	</a:t>
            </a:r>
            <a:r>
              <a:rPr lang="en-US" sz="1700" b="1" spc="-5" dirty="0" err="1">
                <a:latin typeface="Courier New"/>
                <a:cs typeface="Courier New"/>
              </a:rPr>
              <a:t>ch</a:t>
            </a:r>
            <a:r>
              <a:rPr lang="en-US" sz="1700" b="1" spc="10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= </a:t>
            </a:r>
            <a:r>
              <a:rPr lang="en-US" sz="1700" b="1" dirty="0" err="1">
                <a:latin typeface="Courier New"/>
                <a:cs typeface="Courier New"/>
              </a:rPr>
              <a:t>getch</a:t>
            </a:r>
            <a:r>
              <a:rPr lang="en-US" sz="1700" b="1" dirty="0">
                <a:latin typeface="Courier New"/>
                <a:cs typeface="Courier New"/>
              </a:rPr>
              <a:t>	</a:t>
            </a:r>
            <a:r>
              <a:rPr lang="en-US" sz="1700" b="1" spc="-5" dirty="0">
                <a:latin typeface="Courier New"/>
                <a:cs typeface="Courier New"/>
              </a:rPr>
              <a:t>// </a:t>
            </a:r>
            <a:r>
              <a:rPr lang="en-US" sz="1700" b="1" dirty="0">
                <a:latin typeface="Courier New"/>
                <a:cs typeface="Courier New"/>
              </a:rPr>
              <a:t>get next input </a:t>
            </a:r>
            <a:r>
              <a:rPr lang="en-US" sz="1700" b="1" spc="-5" dirty="0">
                <a:latin typeface="Courier New"/>
                <a:cs typeface="Courier New"/>
              </a:rPr>
              <a:t>character  </a:t>
            </a:r>
          </a:p>
          <a:p>
            <a:pPr marL="12065" marR="5080" indent="0">
              <a:lnSpc>
                <a:spcPct val="100000"/>
              </a:lnSpc>
              <a:buNone/>
              <a:tabLst>
                <a:tab pos="927100" algn="l"/>
                <a:tab pos="2489200" algn="l"/>
              </a:tabLst>
            </a:pPr>
            <a:r>
              <a:rPr lang="en-US" sz="1700" b="1" spc="-5" dirty="0">
                <a:latin typeface="Courier New"/>
                <a:cs typeface="Courier New"/>
              </a:rPr>
              <a:t>       if (</a:t>
            </a:r>
            <a:r>
              <a:rPr lang="en-US" sz="1700" b="1" spc="-5" dirty="0" err="1">
                <a:latin typeface="Courier New"/>
                <a:cs typeface="Courier New"/>
              </a:rPr>
              <a:t>ch</a:t>
            </a:r>
            <a:r>
              <a:rPr lang="en-US" sz="1700" b="1" spc="-5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is an</a:t>
            </a:r>
            <a:r>
              <a:rPr lang="en-US" sz="1700" b="1" spc="15" dirty="0">
                <a:latin typeface="Courier New"/>
                <a:cs typeface="Courier New"/>
              </a:rPr>
              <a:t> </a:t>
            </a:r>
            <a:r>
              <a:rPr lang="en-US" sz="1700" b="1" dirty="0" err="1">
                <a:latin typeface="Courier New"/>
                <a:cs typeface="Courier New"/>
              </a:rPr>
              <a:t>operan</a:t>
            </a:r>
            <a:r>
              <a:rPr lang="en-US" sz="1700" b="1" dirty="0">
                <a:latin typeface="Courier New"/>
                <a:cs typeface="Courier New"/>
              </a:rPr>
              <a:t>)</a:t>
            </a:r>
          </a:p>
          <a:p>
            <a:pPr marL="12065" marR="5080" indent="0">
              <a:lnSpc>
                <a:spcPct val="100000"/>
              </a:lnSpc>
              <a:buNone/>
              <a:tabLst>
                <a:tab pos="927100" algn="l"/>
                <a:tab pos="2489200" algn="l"/>
              </a:tabLst>
            </a:pPr>
            <a:r>
              <a:rPr lang="en-US" sz="1700" b="1" spc="-5" dirty="0">
                <a:latin typeface="Courier New"/>
                <a:cs typeface="Courier New"/>
              </a:rPr>
              <a:t>         add </a:t>
            </a:r>
            <a:r>
              <a:rPr lang="en-US" sz="1700" b="1" spc="-5" dirty="0" err="1">
                <a:latin typeface="Courier New"/>
                <a:cs typeface="Courier New"/>
              </a:rPr>
              <a:t>ch</a:t>
            </a:r>
            <a:r>
              <a:rPr lang="en-US" sz="1700" b="1" spc="-5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to </a:t>
            </a:r>
            <a:r>
              <a:rPr lang="en-US" sz="1700" b="1" spc="-5" dirty="0">
                <a:latin typeface="Courier New"/>
                <a:cs typeface="Courier New"/>
              </a:rPr>
              <a:t>postfix </a:t>
            </a:r>
            <a:r>
              <a:rPr lang="en-US" sz="1700" b="1" dirty="0">
                <a:latin typeface="Courier New"/>
                <a:cs typeface="Courier New"/>
              </a:rPr>
              <a:t>notation;  </a:t>
            </a:r>
          </a:p>
          <a:p>
            <a:pPr marL="12065" marR="5080" indent="0">
              <a:lnSpc>
                <a:spcPct val="100000"/>
              </a:lnSpc>
              <a:buNone/>
              <a:tabLst>
                <a:tab pos="927100" algn="l"/>
                <a:tab pos="2489200" algn="l"/>
              </a:tabLst>
            </a:pPr>
            <a:r>
              <a:rPr lang="en-US" sz="1700" b="1" spc="-5" dirty="0">
                <a:latin typeface="Courier New"/>
                <a:cs typeface="Courier New"/>
              </a:rPr>
              <a:t>       if (</a:t>
            </a:r>
            <a:r>
              <a:rPr lang="en-US" sz="1700" b="1" spc="-5" dirty="0" err="1">
                <a:latin typeface="Courier New"/>
                <a:cs typeface="Courier New"/>
              </a:rPr>
              <a:t>ch</a:t>
            </a:r>
            <a:r>
              <a:rPr lang="en-US" sz="1700" b="1" spc="-5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=</a:t>
            </a:r>
            <a:r>
              <a:rPr lang="en-US" sz="1700" b="1" spc="15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‘(‘)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spc="-5" dirty="0">
                <a:latin typeface="Courier New"/>
                <a:cs typeface="Courier New"/>
              </a:rPr>
              <a:t>  push(s,</a:t>
            </a:r>
            <a:r>
              <a:rPr lang="en-US" sz="1700" b="1" spc="-50" dirty="0">
                <a:latin typeface="Courier New"/>
                <a:cs typeface="Courier New"/>
              </a:rPr>
              <a:t> </a:t>
            </a:r>
            <a:r>
              <a:rPr lang="en-US" sz="1700" b="1" dirty="0" err="1">
                <a:latin typeface="Courier New"/>
                <a:cs typeface="Courier New"/>
              </a:rPr>
              <a:t>ch</a:t>
            </a:r>
            <a:r>
              <a:rPr lang="en-US" sz="1700" b="1" dirty="0">
                <a:latin typeface="Courier New"/>
                <a:cs typeface="Courier New"/>
              </a:rPr>
              <a:t>)  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spc="-5" dirty="0">
                <a:latin typeface="Courier New"/>
                <a:cs typeface="Courier New"/>
              </a:rPr>
              <a:t>if (</a:t>
            </a:r>
            <a:r>
              <a:rPr lang="en-US" sz="1700" b="1" spc="-5" dirty="0" err="1">
                <a:latin typeface="Courier New"/>
                <a:cs typeface="Courier New"/>
              </a:rPr>
              <a:t>ch</a:t>
            </a:r>
            <a:r>
              <a:rPr lang="en-US" sz="1700" b="1" spc="-5" dirty="0">
                <a:latin typeface="Courier New"/>
                <a:cs typeface="Courier New"/>
              </a:rPr>
              <a:t> </a:t>
            </a:r>
            <a:r>
              <a:rPr lang="en-US" sz="1700" b="1" dirty="0">
                <a:latin typeface="Courier New"/>
                <a:cs typeface="Courier New"/>
              </a:rPr>
              <a:t>= ‘)‘)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dirty="0">
                <a:latin typeface="Courier New"/>
                <a:cs typeface="Courier New"/>
              </a:rPr>
              <a:t>{ </a:t>
            </a:r>
            <a:r>
              <a:rPr lang="en-US" sz="1700" b="1" dirty="0" err="1">
                <a:latin typeface="Courier New"/>
                <a:cs typeface="Courier New"/>
              </a:rPr>
              <a:t>ch</a:t>
            </a:r>
            <a:r>
              <a:rPr lang="en-US" sz="1700" b="1" dirty="0">
                <a:latin typeface="Courier New"/>
                <a:cs typeface="Courier New"/>
              </a:rPr>
              <a:t> = pop(s);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dirty="0">
                <a:latin typeface="Courier New"/>
                <a:cs typeface="Courier New"/>
              </a:rPr>
              <a:t>  while (</a:t>
            </a:r>
            <a:r>
              <a:rPr lang="en-US" sz="1700" b="1" dirty="0" err="1">
                <a:latin typeface="Courier New"/>
                <a:cs typeface="Courier New"/>
              </a:rPr>
              <a:t>ch</a:t>
            </a:r>
            <a:r>
              <a:rPr lang="en-US" sz="1700" b="1" dirty="0">
                <a:latin typeface="Courier New"/>
                <a:cs typeface="Courier New"/>
              </a:rPr>
              <a:t> != ‘(‘)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dirty="0">
                <a:latin typeface="Courier New"/>
                <a:cs typeface="Courier New"/>
              </a:rPr>
              <a:t>  {    add </a:t>
            </a:r>
            <a:r>
              <a:rPr lang="en-US" sz="1700" b="1" dirty="0" err="1">
                <a:latin typeface="Courier New"/>
                <a:cs typeface="Courier New"/>
              </a:rPr>
              <a:t>ch</a:t>
            </a:r>
            <a:r>
              <a:rPr lang="en-US" sz="1700" b="1" dirty="0">
                <a:latin typeface="Courier New"/>
                <a:cs typeface="Courier New"/>
              </a:rPr>
              <a:t> to postfix  notation;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dirty="0">
                <a:latin typeface="Courier New"/>
                <a:cs typeface="Courier New"/>
              </a:rPr>
              <a:t>       </a:t>
            </a:r>
            <a:r>
              <a:rPr lang="en-US" sz="1700" b="1" dirty="0" err="1">
                <a:latin typeface="Courier New"/>
                <a:cs typeface="Courier New"/>
              </a:rPr>
              <a:t>ch</a:t>
            </a:r>
            <a:r>
              <a:rPr lang="en-US" sz="1700" b="1" dirty="0">
                <a:latin typeface="Courier New"/>
                <a:cs typeface="Courier New"/>
              </a:rPr>
              <a:t> = pop(s);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dirty="0">
                <a:latin typeface="Courier New"/>
                <a:cs typeface="Courier New"/>
              </a:rPr>
              <a:t>  }</a:t>
            </a:r>
          </a:p>
          <a:p>
            <a:pPr marL="927100" marR="273558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1700" b="1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45BD15F-CD6F-4BE2-90B3-0F54C7172E50}"/>
              </a:ext>
            </a:extLst>
          </p:cNvPr>
          <p:cNvSpPr txBox="1">
            <a:spLocks/>
          </p:cNvSpPr>
          <p:nvPr/>
        </p:nvSpPr>
        <p:spPr bwMode="auto">
          <a:xfrm>
            <a:off x="2333296" y="410945"/>
            <a:ext cx="7265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defTabSz="914400">
              <a:lnSpc>
                <a:spcPct val="100000"/>
              </a:lnSpc>
              <a:spcBef>
                <a:spcPts val="100"/>
              </a:spcBef>
            </a:pPr>
            <a:r>
              <a:rPr lang="en-US" sz="3600"/>
              <a:t>Converting Infix to </a:t>
            </a:r>
            <a:r>
              <a:rPr lang="en-US" sz="3600" spc="-5"/>
              <a:t>Postfix</a:t>
            </a:r>
            <a:r>
              <a:rPr lang="en-US" sz="3600" spc="-90"/>
              <a:t> </a:t>
            </a:r>
            <a:r>
              <a:rPr lang="en-US" sz="3600"/>
              <a:t>Algorithm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548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68219" y="734505"/>
            <a:ext cx="6670678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Converting Infix to </a:t>
            </a:r>
            <a:r>
              <a:rPr sz="3600" spc="-5" dirty="0"/>
              <a:t>Postfix</a:t>
            </a:r>
            <a:r>
              <a:rPr sz="3600" spc="-90" dirty="0"/>
              <a:t> </a:t>
            </a:r>
            <a:r>
              <a:rPr sz="3600" dirty="0"/>
              <a:t>Algorithm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86587" y="1607565"/>
            <a:ext cx="7477125" cy="4276725"/>
            <a:chOff x="833437" y="1595437"/>
            <a:chExt cx="7477125" cy="4276725"/>
          </a:xfrm>
        </p:grpSpPr>
        <p:sp>
          <p:nvSpPr>
            <p:cNvPr id="4" name="object 4"/>
            <p:cNvSpPr/>
            <p:nvPr/>
          </p:nvSpPr>
          <p:spPr>
            <a:xfrm>
              <a:off x="838200" y="1600200"/>
              <a:ext cx="7467600" cy="4267200"/>
            </a:xfrm>
            <a:custGeom>
              <a:avLst/>
              <a:gdLst/>
              <a:ahLst/>
              <a:cxnLst/>
              <a:rect l="l" t="t" r="r" b="b"/>
              <a:pathLst>
                <a:path w="7467600" h="4267200">
                  <a:moveTo>
                    <a:pt x="7467600" y="0"/>
                  </a:moveTo>
                  <a:lnTo>
                    <a:pt x="0" y="0"/>
                  </a:lnTo>
                  <a:lnTo>
                    <a:pt x="0" y="4267200"/>
                  </a:lnTo>
                  <a:lnTo>
                    <a:pt x="7467600" y="4267200"/>
                  </a:lnTo>
                  <a:lnTo>
                    <a:pt x="7467600" y="0"/>
                  </a:lnTo>
                  <a:close/>
                </a:path>
              </a:pathLst>
            </a:custGeom>
            <a:solidFill>
              <a:srgbClr val="003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200" y="1600200"/>
              <a:ext cx="7467600" cy="4267200"/>
            </a:xfrm>
            <a:custGeom>
              <a:avLst/>
              <a:gdLst/>
              <a:ahLst/>
              <a:cxnLst/>
              <a:rect l="l" t="t" r="r" b="b"/>
              <a:pathLst>
                <a:path w="7467600" h="4267200">
                  <a:moveTo>
                    <a:pt x="0" y="4267200"/>
                  </a:moveTo>
                  <a:lnTo>
                    <a:pt x="7467600" y="4267200"/>
                  </a:lnTo>
                  <a:lnTo>
                    <a:pt x="7467600" y="0"/>
                  </a:lnTo>
                  <a:lnTo>
                    <a:pt x="0" y="0"/>
                  </a:lnTo>
                  <a:lnTo>
                    <a:pt x="0" y="42672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9944" y="1607565"/>
            <a:ext cx="287655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if (ch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is an</a:t>
            </a:r>
            <a:r>
              <a:rPr sz="1700" b="1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operator)</a:t>
            </a:r>
            <a:endParaRPr sz="17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944" y="1867026"/>
            <a:ext cx="14287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{</a:t>
            </a:r>
            <a:endParaRPr sz="17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2377" y="1898994"/>
            <a:ext cx="6265545" cy="1581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while (!isEmpty(s) </a:t>
            </a: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&amp;&amp;</a:t>
            </a:r>
            <a:endParaRPr sz="1700" dirty="0">
              <a:latin typeface="Courier New"/>
              <a:cs typeface="Courier New"/>
            </a:endParaRPr>
          </a:p>
          <a:p>
            <a:pPr marL="652145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(precedence(stacktop()) </a:t>
            </a: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&gt;=</a:t>
            </a:r>
            <a:r>
              <a:rPr sz="1700" b="1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precedence(ch)))</a:t>
            </a:r>
            <a:endParaRPr sz="1700" dirty="0">
              <a:latin typeface="Courier New"/>
              <a:cs typeface="Courier New"/>
            </a:endParaRPr>
          </a:p>
          <a:p>
            <a:pPr marL="4445">
              <a:lnSpc>
                <a:spcPct val="100000"/>
              </a:lnSpc>
              <a:tabLst>
                <a:tab pos="523875" algn="l"/>
              </a:tabLst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{	chpop =</a:t>
            </a:r>
            <a:r>
              <a:rPr sz="1700" b="1" spc="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pop(s);</a:t>
            </a:r>
            <a:endParaRPr sz="1700" dirty="0">
              <a:latin typeface="Courier New"/>
              <a:cs typeface="Courier New"/>
            </a:endParaRPr>
          </a:p>
          <a:p>
            <a:pPr marL="523875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add chpop </a:t>
            </a: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to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postfix</a:t>
            </a:r>
            <a:r>
              <a:rPr sz="1700" b="1" spc="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notation;</a:t>
            </a:r>
            <a:endParaRPr sz="1700" dirty="0">
              <a:latin typeface="Courier New"/>
              <a:cs typeface="Courier New"/>
            </a:endParaRPr>
          </a:p>
          <a:p>
            <a:pPr marL="66675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}</a:t>
            </a:r>
            <a:endParaRPr sz="1700" dirty="0">
              <a:latin typeface="Courier New"/>
              <a:cs typeface="Courier New"/>
            </a:endParaRPr>
          </a:p>
          <a:p>
            <a:pPr marL="66675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push(s,</a:t>
            </a:r>
            <a:r>
              <a:rPr sz="1700" b="1" spc="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ch);</a:t>
            </a:r>
            <a:endParaRPr sz="17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944" y="3421760"/>
            <a:ext cx="4049395" cy="1585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6105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}</a:t>
            </a:r>
            <a:endParaRPr sz="17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} // end</a:t>
            </a:r>
            <a:r>
              <a:rPr sz="1700" b="1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while</a:t>
            </a:r>
            <a:endParaRPr sz="17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while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(stacktop() !=</a:t>
            </a:r>
            <a:r>
              <a:rPr sz="1700" b="1" spc="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‘#’)</a:t>
            </a:r>
            <a:endParaRPr sz="17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tabLst>
                <a:tab pos="519430" algn="l"/>
              </a:tabLst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{	ch = pop(s);</a:t>
            </a:r>
            <a:endParaRPr sz="1700">
              <a:latin typeface="Courier New"/>
              <a:cs typeface="Courier New"/>
            </a:endParaRPr>
          </a:p>
          <a:p>
            <a:pPr marL="519430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add </a:t>
            </a: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ch to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postfix</a:t>
            </a:r>
            <a:r>
              <a:rPr sz="1700" b="1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notation;</a:t>
            </a:r>
            <a:endParaRPr sz="17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1700" b="1" spc="-5" dirty="0">
                <a:solidFill>
                  <a:srgbClr val="FFFFFF"/>
                </a:solidFill>
                <a:latin typeface="Courier New"/>
                <a:cs typeface="Courier New"/>
              </a:rPr>
              <a:t>}// </a:t>
            </a:r>
            <a:r>
              <a:rPr sz="1700" b="1" dirty="0">
                <a:solidFill>
                  <a:srgbClr val="FFFFFF"/>
                </a:solidFill>
                <a:latin typeface="Courier New"/>
                <a:cs typeface="Courier New"/>
              </a:rPr>
              <a:t>end while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53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38096" y="401633"/>
            <a:ext cx="5208588" cy="11223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Converting Infix to</a:t>
            </a:r>
            <a:r>
              <a:rPr sz="3600" spc="-80" dirty="0"/>
              <a:t> </a:t>
            </a:r>
            <a:r>
              <a:rPr sz="3600" spc="-5" dirty="0"/>
              <a:t>Postfix</a:t>
            </a:r>
            <a:endParaRPr sz="3600" dirty="0"/>
          </a:p>
          <a:p>
            <a:pPr marL="126364" algn="ctr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A </a:t>
            </a:r>
            <a:r>
              <a:rPr sz="3600" b="1" dirty="0">
                <a:latin typeface="Arial"/>
                <a:cs typeface="Arial"/>
              </a:rPr>
              <a:t>+ </a:t>
            </a:r>
            <a:r>
              <a:rPr sz="3600" b="1" spc="-5" dirty="0">
                <a:latin typeface="Arial"/>
                <a:cs typeface="Arial"/>
              </a:rPr>
              <a:t>B * C </a:t>
            </a:r>
            <a:r>
              <a:rPr sz="3600" b="1" dirty="0">
                <a:latin typeface="Arial"/>
                <a:cs typeface="Arial"/>
              </a:rPr>
              <a:t>– </a:t>
            </a:r>
            <a:r>
              <a:rPr sz="3600" b="1" spc="-5" dirty="0">
                <a:latin typeface="Arial"/>
                <a:cs typeface="Arial"/>
              </a:rPr>
              <a:t>D </a:t>
            </a:r>
            <a:r>
              <a:rPr sz="3600" b="1" dirty="0">
                <a:latin typeface="Arial"/>
                <a:cs typeface="Arial"/>
              </a:rPr>
              <a:t>/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E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1523999"/>
            <a:ext cx="8534400" cy="5333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57600" y="1752663"/>
            <a:ext cx="1371600" cy="3702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Arial"/>
                <a:cs typeface="Arial"/>
              </a:rPr>
              <a:t>stack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0" y="1752663"/>
            <a:ext cx="1371600" cy="3702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Arial"/>
                <a:cs typeface="Arial"/>
              </a:rPr>
              <a:t>infix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3600" y="1752663"/>
            <a:ext cx="1371600" cy="3702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Arial"/>
                <a:cs typeface="Arial"/>
              </a:rPr>
              <a:t>postfix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54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CC714A-F23F-445B-A437-250BCADB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B461-F491-4AB5-AF61-62002CFE3FB6}" type="slidenum">
              <a:rPr lang="en-US" altLang="en-US" smtClean="0"/>
              <a:pPr/>
              <a:t>55</a:t>
            </a:fld>
            <a:endParaRPr lang="en-US" alt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828D71F-CA72-4DEE-B421-42D40FBB9533}"/>
              </a:ext>
            </a:extLst>
          </p:cNvPr>
          <p:cNvGraphicFramePr>
            <a:graphicFrameLocks noGrp="1"/>
          </p:cNvGraphicFramePr>
          <p:nvPr/>
        </p:nvGraphicFramePr>
        <p:xfrm>
          <a:off x="2033587" y="991999"/>
          <a:ext cx="6853238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363">
                  <a:extLst>
                    <a:ext uri="{9D8B030D-6E8A-4147-A177-3AD203B41FA5}">
                      <a16:colId xmlns:a16="http://schemas.microsoft.com/office/drawing/2014/main" val="406287703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589260251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224755416"/>
                    </a:ext>
                  </a:extLst>
                </a:gridCol>
              </a:tblGrid>
              <a:tr h="365171">
                <a:tc>
                  <a:txBody>
                    <a:bodyPr/>
                    <a:lstStyle/>
                    <a:p>
                      <a:r>
                        <a:rPr lang="en-MY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highlight>
                            <a:srgbClr val="FF0000"/>
                          </a:highlight>
                        </a:rPr>
                        <a:t>INFIX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highlight>
                            <a:srgbClr val="FF0000"/>
                          </a:highlight>
                        </a:rPr>
                        <a:t>STACK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highlight>
                            <a:srgbClr val="FF0000"/>
                          </a:highlight>
                        </a:rPr>
                        <a:t>POSTFIX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497555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A * B – ( C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300196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* B – ( C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419635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B –  ( C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 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490595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–  ( C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# 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A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943107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( C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130881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  C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# - (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</a:t>
                      </a:r>
                      <a:endParaRPr lang="en-MY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354154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     +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# - (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982043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        D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 - (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34667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            )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# - (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401060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              +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 D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528225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r>
                        <a:rPr lang="en-MY" sz="2000" dirty="0"/>
                        <a:t>                              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#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 D +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395712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#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 D + -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81803"/>
                  </a:ext>
                </a:extLst>
              </a:tr>
              <a:tr h="395602">
                <a:tc>
                  <a:txBody>
                    <a:bodyPr/>
                    <a:lstStyle/>
                    <a:p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/>
                        <a:t>A B * C D + - E 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5234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BBDE2B-61D6-4FBE-AE6E-0FA7BE10D691}"/>
              </a:ext>
            </a:extLst>
          </p:cNvPr>
          <p:cNvSpPr txBox="1"/>
          <p:nvPr/>
        </p:nvSpPr>
        <p:spPr>
          <a:xfrm>
            <a:off x="3021806" y="-85219"/>
            <a:ext cx="4876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3200" spc="-5" dirty="0"/>
              <a:t>Converting </a:t>
            </a:r>
            <a:r>
              <a:rPr lang="en-MY" sz="3200" dirty="0"/>
              <a:t>Infix to Postfix </a:t>
            </a:r>
            <a:r>
              <a:rPr lang="en-MY" sz="3200" spc="-5" dirty="0"/>
              <a:t>:         </a:t>
            </a:r>
            <a:r>
              <a:rPr lang="en-MY" sz="3200" spc="-5" dirty="0">
                <a:solidFill>
                  <a:srgbClr val="1103CD"/>
                </a:solidFill>
              </a:rPr>
              <a:t>A * B – ( C + D )+</a:t>
            </a:r>
            <a:r>
              <a:rPr lang="en-MY" sz="3200" spc="35" dirty="0">
                <a:solidFill>
                  <a:srgbClr val="1103CD"/>
                </a:solidFill>
              </a:rPr>
              <a:t> </a:t>
            </a:r>
            <a:r>
              <a:rPr lang="en-MY" sz="3200" spc="-5" dirty="0">
                <a:solidFill>
                  <a:srgbClr val="1103CD"/>
                </a:solidFill>
              </a:rPr>
              <a:t>E</a:t>
            </a:r>
            <a:endParaRPr lang="en-MY" sz="3200" dirty="0">
              <a:solidFill>
                <a:srgbClr val="1103CD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A7B962B-55F0-4E16-8501-991A52AE1D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80240" y="468000"/>
              <a:ext cx="5970960" cy="58327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A7B962B-55F0-4E16-8501-991A52AE1D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4400" y="404640"/>
                <a:ext cx="6002280" cy="59594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3CECCC1-EE13-4C16-AC06-797807361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6807"/>
    </mc:Choice>
    <mc:Fallback>
      <p:transition advTm="40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367756" y="833107"/>
            <a:ext cx="66501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Steps to </a:t>
            </a:r>
            <a:r>
              <a:rPr sz="3600" spc="-5" dirty="0"/>
              <a:t>Evaluate Postfix</a:t>
            </a:r>
            <a:r>
              <a:rPr sz="3600" spc="-45" dirty="0"/>
              <a:t> </a:t>
            </a:r>
            <a:r>
              <a:rPr sz="3600" dirty="0"/>
              <a:t>Expression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5898" y="1713541"/>
            <a:ext cx="7587615" cy="4111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1600" spc="-5" dirty="0">
                <a:solidFill>
                  <a:srgbClr val="996666"/>
                </a:solidFill>
                <a:latin typeface="Arial"/>
                <a:cs typeface="Arial"/>
              </a:rPr>
              <a:t>1.	</a:t>
            </a:r>
            <a:r>
              <a:rPr sz="2000" dirty="0">
                <a:latin typeface="Arial"/>
                <a:cs typeface="Arial"/>
              </a:rPr>
              <a:t>If char read from postfix expression is an </a:t>
            </a:r>
            <a:r>
              <a:rPr sz="2000" dirty="0">
                <a:solidFill>
                  <a:srgbClr val="0000CC"/>
                </a:solidFill>
                <a:latin typeface="Arial"/>
                <a:cs typeface="Arial"/>
              </a:rPr>
              <a:t>operand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push</a:t>
            </a:r>
          </a:p>
          <a:p>
            <a:pPr marL="52768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operand to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stack.</a:t>
            </a:r>
          </a:p>
          <a:p>
            <a:pPr marL="527685" marR="5080" indent="-515620">
              <a:lnSpc>
                <a:spcPct val="100000"/>
              </a:lnSpc>
              <a:spcBef>
                <a:spcPts val="480"/>
              </a:spcBef>
              <a:tabLst>
                <a:tab pos="527685" algn="l"/>
              </a:tabLst>
            </a:pPr>
            <a:r>
              <a:rPr sz="1600" spc="-5" dirty="0">
                <a:solidFill>
                  <a:srgbClr val="996666"/>
                </a:solidFill>
                <a:latin typeface="Arial"/>
                <a:cs typeface="Arial"/>
              </a:rPr>
              <a:t>2.	</a:t>
            </a:r>
            <a:r>
              <a:rPr sz="2000" dirty="0">
                <a:latin typeface="Arial"/>
                <a:cs typeface="Arial"/>
              </a:rPr>
              <a:t>If char read from postfix expression is an </a:t>
            </a:r>
            <a:r>
              <a:rPr sz="2000" dirty="0">
                <a:solidFill>
                  <a:srgbClr val="0000CC"/>
                </a:solidFill>
                <a:latin typeface="Arial"/>
                <a:cs typeface="Arial"/>
              </a:rPr>
              <a:t>operator, </a:t>
            </a:r>
            <a:r>
              <a:rPr sz="2000" dirty="0">
                <a:latin typeface="Arial"/>
                <a:cs typeface="Arial"/>
              </a:rPr>
              <a:t>pop the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first  2 operand in stack and implement the expression using the  following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operations:</a:t>
            </a:r>
          </a:p>
          <a:p>
            <a:pPr marL="469900">
              <a:lnSpc>
                <a:spcPct val="100000"/>
              </a:lnSpc>
              <a:spcBef>
                <a:spcPts val="480"/>
              </a:spcBef>
            </a:pPr>
            <a:r>
              <a:rPr sz="1400" b="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400" b="0" dirty="0">
                <a:solidFill>
                  <a:srgbClr val="99CC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pop(opr1) dan</a:t>
            </a:r>
            <a:r>
              <a:rPr sz="2000" b="1" spc="-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pop(opr2)</a:t>
            </a:r>
            <a:endParaRPr sz="20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480"/>
              </a:spcBef>
              <a:tabLst>
                <a:tab pos="826135" algn="l"/>
              </a:tabLst>
            </a:pPr>
            <a:r>
              <a:rPr sz="1400" b="0" dirty="0">
                <a:solidFill>
                  <a:srgbClr val="99CCFF"/>
                </a:solidFill>
                <a:latin typeface="Marlett"/>
                <a:cs typeface="Marlett"/>
              </a:rPr>
              <a:t></a:t>
            </a:r>
            <a:r>
              <a:rPr sz="1400" dirty="0">
                <a:solidFill>
                  <a:srgbClr val="99CCFF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latin typeface="Arial"/>
                <a:cs typeface="Arial"/>
              </a:rPr>
              <a:t>result = opr2 operator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opr1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597535" algn="l"/>
              </a:tabLst>
            </a:pPr>
            <a:r>
              <a:rPr sz="1600" spc="-5" dirty="0">
                <a:solidFill>
                  <a:srgbClr val="996666"/>
                </a:solidFill>
                <a:latin typeface="Arial"/>
                <a:cs typeface="Arial"/>
              </a:rPr>
              <a:t>3.	</a:t>
            </a:r>
            <a:r>
              <a:rPr sz="2000" dirty="0">
                <a:latin typeface="Arial"/>
                <a:cs typeface="Arial"/>
              </a:rPr>
              <a:t>Push the result of the evaluation to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stack.</a:t>
            </a:r>
          </a:p>
          <a:p>
            <a:pPr marL="12700">
              <a:lnSpc>
                <a:spcPct val="100000"/>
              </a:lnSpc>
              <a:spcBef>
                <a:spcPts val="484"/>
              </a:spcBef>
              <a:tabLst>
                <a:tab pos="527685" algn="l"/>
              </a:tabLst>
            </a:pPr>
            <a:r>
              <a:rPr sz="1600" spc="-5" dirty="0">
                <a:solidFill>
                  <a:srgbClr val="996666"/>
                </a:solidFill>
                <a:latin typeface="Arial"/>
                <a:cs typeface="Arial"/>
              </a:rPr>
              <a:t>4.	</a:t>
            </a:r>
            <a:r>
              <a:rPr sz="2000" dirty="0">
                <a:latin typeface="Arial"/>
                <a:cs typeface="Arial"/>
              </a:rPr>
              <a:t>Repeat steps 1 </a:t>
            </a:r>
            <a:r>
              <a:rPr sz="2000" spc="-5" dirty="0">
                <a:latin typeface="Arial"/>
                <a:cs typeface="Arial"/>
              </a:rPr>
              <a:t>to </a:t>
            </a:r>
            <a:r>
              <a:rPr sz="2000" dirty="0">
                <a:latin typeface="Arial"/>
                <a:cs typeface="Arial"/>
              </a:rPr>
              <a:t>steps 3 until end of postfix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expression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1600" b="0" spc="-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600" spc="-5" dirty="0">
                <a:solidFill>
                  <a:srgbClr val="996666"/>
                </a:solidFill>
                <a:latin typeface="Times New Roman"/>
                <a:cs typeface="Times New Roman"/>
              </a:rPr>
              <a:t>	</a:t>
            </a:r>
            <a:r>
              <a:rPr sz="2000" dirty="0">
                <a:latin typeface="Arial"/>
                <a:cs typeface="Arial"/>
              </a:rPr>
              <a:t>Finally, At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end of the operation, only one value left in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</a:p>
          <a:p>
            <a:pPr marL="355600">
              <a:lnSpc>
                <a:spcPct val="100000"/>
              </a:lnSpc>
              <a:tabLst>
                <a:tab pos="1157605" algn="l"/>
              </a:tabLst>
            </a:pPr>
            <a:r>
              <a:rPr sz="2000" dirty="0">
                <a:latin typeface="Arial"/>
                <a:cs typeface="Arial"/>
              </a:rPr>
              <a:t>stack.	The value </a:t>
            </a:r>
            <a:r>
              <a:rPr sz="2000" spc="-5" dirty="0">
                <a:latin typeface="Arial"/>
                <a:cs typeface="Arial"/>
              </a:rPr>
              <a:t>is the </a:t>
            </a:r>
            <a:r>
              <a:rPr sz="2000" dirty="0">
                <a:latin typeface="Arial"/>
                <a:cs typeface="Arial"/>
              </a:rPr>
              <a:t>result of postfix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evaluation.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56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59422" y="662906"/>
            <a:ext cx="655828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Evaluating </a:t>
            </a:r>
            <a:r>
              <a:rPr sz="4200" spc="-5" dirty="0"/>
              <a:t>Postfix</a:t>
            </a:r>
            <a:r>
              <a:rPr sz="4200" spc="-20" dirty="0"/>
              <a:t> </a:t>
            </a:r>
            <a:r>
              <a:rPr sz="4200" spc="-5" dirty="0"/>
              <a:t>Expression</a:t>
            </a:r>
            <a:endParaRPr sz="4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472762" y="1800225"/>
            <a:ext cx="6596380" cy="4419600"/>
            <a:chOff x="800100" y="1485900"/>
            <a:chExt cx="6596380" cy="4419600"/>
          </a:xfrm>
        </p:grpSpPr>
        <p:sp>
          <p:nvSpPr>
            <p:cNvPr id="4" name="object 4"/>
            <p:cNvSpPr/>
            <p:nvPr/>
          </p:nvSpPr>
          <p:spPr>
            <a:xfrm>
              <a:off x="1339723" y="1822203"/>
              <a:ext cx="5505608" cy="36043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9150" y="1504950"/>
              <a:ext cx="6558280" cy="4381500"/>
            </a:xfrm>
            <a:custGeom>
              <a:avLst/>
              <a:gdLst/>
              <a:ahLst/>
              <a:cxnLst/>
              <a:rect l="l" t="t" r="r" b="b"/>
              <a:pathLst>
                <a:path w="6558280" h="4381500">
                  <a:moveTo>
                    <a:pt x="0" y="4381500"/>
                  </a:moveTo>
                  <a:lnTo>
                    <a:pt x="6558026" y="4381500"/>
                  </a:lnTo>
                  <a:lnTo>
                    <a:pt x="6558026" y="0"/>
                  </a:lnTo>
                  <a:lnTo>
                    <a:pt x="0" y="0"/>
                  </a:lnTo>
                  <a:lnTo>
                    <a:pt x="0" y="4381500"/>
                  </a:lnTo>
                  <a:close/>
                </a:path>
              </a:pathLst>
            </a:custGeom>
            <a:ln w="381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57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613819" y="460526"/>
            <a:ext cx="6530182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5715" marR="5080" indent="-253365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Evaluating Postfix Expression :  </a:t>
            </a:r>
            <a:r>
              <a:rPr spc="-5" dirty="0"/>
              <a:t>2 4 6 +</a:t>
            </a:r>
            <a:r>
              <a:rPr spc="10" dirty="0"/>
              <a:t> </a:t>
            </a:r>
            <a:r>
              <a:rPr spc="-5" dirty="0"/>
              <a:t>*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58</a:t>
            </a:fld>
            <a:endParaRPr sz="1200">
              <a:latin typeface="Arial Black"/>
              <a:cs typeface="Arial Black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04612F0-5DCD-4921-BF10-F58DAE66C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97138"/>
              </p:ext>
            </p:extLst>
          </p:nvPr>
        </p:nvGraphicFramePr>
        <p:xfrm>
          <a:off x="1061544" y="1990795"/>
          <a:ext cx="7483367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599">
                  <a:extLst>
                    <a:ext uri="{9D8B030D-6E8A-4147-A177-3AD203B41FA5}">
                      <a16:colId xmlns:a16="http://schemas.microsoft.com/office/drawing/2014/main" val="2194760438"/>
                    </a:ext>
                  </a:extLst>
                </a:gridCol>
                <a:gridCol w="697285">
                  <a:extLst>
                    <a:ext uri="{9D8B030D-6E8A-4147-A177-3AD203B41FA5}">
                      <a16:colId xmlns:a16="http://schemas.microsoft.com/office/drawing/2014/main" val="2921732105"/>
                    </a:ext>
                  </a:extLst>
                </a:gridCol>
                <a:gridCol w="697287">
                  <a:extLst>
                    <a:ext uri="{9D8B030D-6E8A-4147-A177-3AD203B41FA5}">
                      <a16:colId xmlns:a16="http://schemas.microsoft.com/office/drawing/2014/main" val="3118655888"/>
                    </a:ext>
                  </a:extLst>
                </a:gridCol>
                <a:gridCol w="1044340">
                  <a:extLst>
                    <a:ext uri="{9D8B030D-6E8A-4147-A177-3AD203B41FA5}">
                      <a16:colId xmlns:a16="http://schemas.microsoft.com/office/drawing/2014/main" val="3872018651"/>
                    </a:ext>
                  </a:extLst>
                </a:gridCol>
                <a:gridCol w="876752">
                  <a:extLst>
                    <a:ext uri="{9D8B030D-6E8A-4147-A177-3AD203B41FA5}">
                      <a16:colId xmlns:a16="http://schemas.microsoft.com/office/drawing/2014/main" val="3612984107"/>
                    </a:ext>
                  </a:extLst>
                </a:gridCol>
                <a:gridCol w="897883">
                  <a:extLst>
                    <a:ext uri="{9D8B030D-6E8A-4147-A177-3AD203B41FA5}">
                      <a16:colId xmlns:a16="http://schemas.microsoft.com/office/drawing/2014/main" val="2866705000"/>
                    </a:ext>
                  </a:extLst>
                </a:gridCol>
                <a:gridCol w="1240221">
                  <a:extLst>
                    <a:ext uri="{9D8B030D-6E8A-4147-A177-3AD203B41FA5}">
                      <a16:colId xmlns:a16="http://schemas.microsoft.com/office/drawing/2014/main" val="816502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MY" sz="2000" dirty="0"/>
                        <a:t>Postfix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Ch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 err="1"/>
                        <a:t>Opr</a:t>
                      </a:r>
                      <a:endParaRPr lang="en-MY" sz="2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Opn1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Opn2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Result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/>
                        <a:t>Stack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sz="2400" spc="-5" dirty="0"/>
                        <a:t>2  4  6  +</a:t>
                      </a:r>
                      <a:r>
                        <a:rPr lang="en-MY" sz="2400" spc="10" dirty="0"/>
                        <a:t>  </a:t>
                      </a:r>
                      <a:r>
                        <a:rPr lang="en-MY" sz="2400" spc="-5" dirty="0"/>
                        <a:t>*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63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sz="2400" dirty="0"/>
                        <a:t>    </a:t>
                      </a:r>
                      <a:r>
                        <a:rPr lang="en-MY" sz="2400" spc="-5" dirty="0"/>
                        <a:t>4  6  +</a:t>
                      </a:r>
                      <a:r>
                        <a:rPr lang="en-MY" sz="2400" spc="10" dirty="0"/>
                        <a:t>  </a:t>
                      </a:r>
                      <a:r>
                        <a:rPr lang="en-MY" sz="2400" spc="-5" dirty="0"/>
                        <a:t>*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586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sz="2400" dirty="0"/>
                        <a:t>        </a:t>
                      </a:r>
                      <a:r>
                        <a:rPr lang="en-MY" sz="2400" spc="-5" dirty="0"/>
                        <a:t>6  +</a:t>
                      </a:r>
                      <a:r>
                        <a:rPr lang="en-MY" sz="2400" spc="10" dirty="0"/>
                        <a:t>  </a:t>
                      </a:r>
                      <a:r>
                        <a:rPr lang="en-MY" sz="2400" spc="-5" dirty="0"/>
                        <a:t>*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2   4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459783"/>
                  </a:ext>
                </a:extLst>
              </a:tr>
              <a:tr h="187474">
                <a:tc>
                  <a:txBody>
                    <a:bodyPr/>
                    <a:lstStyle/>
                    <a:p>
                      <a:r>
                        <a:rPr lang="en-MY" sz="2400" dirty="0"/>
                        <a:t>            </a:t>
                      </a:r>
                      <a:r>
                        <a:rPr lang="en-MY" sz="2400" spc="-5" dirty="0"/>
                        <a:t>+</a:t>
                      </a:r>
                      <a:r>
                        <a:rPr lang="en-MY" sz="2400" spc="10" dirty="0"/>
                        <a:t>  </a:t>
                      </a:r>
                      <a:r>
                        <a:rPr lang="en-MY" sz="2400" spc="-5" dirty="0"/>
                        <a:t>*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400" dirty="0"/>
                        <a:t>2   4   6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53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sz="2400" dirty="0"/>
                        <a:t>                </a:t>
                      </a:r>
                      <a:r>
                        <a:rPr lang="en-MY" sz="2400" spc="-5" dirty="0"/>
                        <a:t>*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2  10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9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MY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4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978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8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38401" y="115085"/>
            <a:ext cx="67056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38350" marR="5080" indent="-202628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Evaluating Postfix Expression :  2 7 * 18 - 6</a:t>
            </a:r>
            <a:r>
              <a:rPr spc="20" dirty="0"/>
              <a:t> </a:t>
            </a:r>
            <a:r>
              <a:rPr spc="-5" dirty="0"/>
              <a:t>+</a:t>
            </a:r>
          </a:p>
        </p:txBody>
      </p:sp>
      <p:sp>
        <p:nvSpPr>
          <p:cNvPr id="3" name="object 3"/>
          <p:cNvSpPr/>
          <p:nvPr/>
        </p:nvSpPr>
        <p:spPr>
          <a:xfrm>
            <a:off x="304800" y="1447800"/>
            <a:ext cx="790575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000" y="1828800"/>
            <a:ext cx="1295400" cy="38100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latin typeface="Arial"/>
                <a:cs typeface="Arial"/>
              </a:rPr>
              <a:t>postfix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5000" y="1828800"/>
            <a:ext cx="762000" cy="38100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latin typeface="Arial"/>
                <a:cs typeface="Arial"/>
              </a:rPr>
              <a:t>result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3200" y="1828863"/>
            <a:ext cx="1295400" cy="3702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latin typeface="Arial"/>
                <a:cs typeface="Arial"/>
              </a:rPr>
              <a:t>stack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91200" y="5410200"/>
            <a:ext cx="533400" cy="3702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3200" y="5410200"/>
            <a:ext cx="533400" cy="3702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52790" y="6441350"/>
            <a:ext cx="280670" cy="2406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sz="1200" dirty="0">
                <a:latin typeface="Arial Black"/>
                <a:cs typeface="Arial Black"/>
              </a:rPr>
              <a:t>59</a:t>
            </a:fld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07232" y="338138"/>
            <a:ext cx="360997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What </a:t>
            </a:r>
            <a:r>
              <a:rPr sz="4200" spc="-10" dirty="0"/>
              <a:t>Is</a:t>
            </a:r>
            <a:r>
              <a:rPr sz="4200" spc="-100" dirty="0"/>
              <a:t> </a:t>
            </a:r>
            <a:r>
              <a:rPr sz="4200" dirty="0"/>
              <a:t>Stack?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91616" y="1499876"/>
            <a:ext cx="7652384" cy="2075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Stack is an abstract </a:t>
            </a:r>
            <a:r>
              <a:rPr sz="2400" spc="-5" dirty="0">
                <a:latin typeface="Arial"/>
                <a:cs typeface="Arial"/>
              </a:rPr>
              <a:t>data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type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Adding an </a:t>
            </a:r>
            <a:r>
              <a:rPr sz="2400" dirty="0">
                <a:latin typeface="Arial"/>
                <a:cs typeface="Arial"/>
              </a:rPr>
              <a:t>entry </a:t>
            </a:r>
            <a:r>
              <a:rPr sz="2400" spc="-5" dirty="0">
                <a:latin typeface="Arial"/>
                <a:cs typeface="Arial"/>
              </a:rPr>
              <a:t>on </a:t>
            </a:r>
            <a:r>
              <a:rPr sz="2400" dirty="0">
                <a:latin typeface="Arial"/>
                <a:cs typeface="Arial"/>
              </a:rPr>
              <a:t>the top </a:t>
            </a:r>
            <a:r>
              <a:rPr sz="2400" spc="-5" dirty="0">
                <a:latin typeface="Arial"/>
                <a:cs typeface="Arial"/>
              </a:rPr>
              <a:t>is called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push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Deleting an </a:t>
            </a:r>
            <a:r>
              <a:rPr sz="2400" dirty="0">
                <a:latin typeface="Arial"/>
                <a:cs typeface="Arial"/>
              </a:rPr>
              <a:t>entry from the top </a:t>
            </a:r>
            <a:r>
              <a:rPr sz="2400" spc="-5" dirty="0">
                <a:latin typeface="Arial"/>
                <a:cs typeface="Arial"/>
              </a:rPr>
              <a:t>is called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pop</a:t>
            </a:r>
            <a:endParaRPr sz="2400" dirty="0">
              <a:latin typeface="Arial"/>
              <a:cs typeface="Arial"/>
            </a:endParaRPr>
          </a:p>
          <a:p>
            <a:pPr marL="355600" marR="5080" indent="-343535">
              <a:lnSpc>
                <a:spcPts val="2310"/>
              </a:lnSpc>
              <a:spcBef>
                <a:spcPts val="550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 stack </a:t>
            </a:r>
            <a:r>
              <a:rPr sz="2400" spc="-5" dirty="0">
                <a:latin typeface="Arial"/>
                <a:cs typeface="Arial"/>
              </a:rPr>
              <a:t>is open </a:t>
            </a:r>
            <a:r>
              <a:rPr sz="2400" dirty="0">
                <a:latin typeface="Arial"/>
                <a:cs typeface="Arial"/>
              </a:rPr>
              <a:t>at </a:t>
            </a:r>
            <a:r>
              <a:rPr sz="2400" spc="-5" dirty="0">
                <a:latin typeface="Arial"/>
                <a:cs typeface="Arial"/>
              </a:rPr>
              <a:t>one end only(the </a:t>
            </a:r>
            <a:r>
              <a:rPr sz="2400" dirty="0">
                <a:latin typeface="Arial"/>
                <a:cs typeface="Arial"/>
              </a:rPr>
              <a:t>top). </a:t>
            </a:r>
            <a:r>
              <a:rPr sz="2400" spc="-5" dirty="0">
                <a:latin typeface="Arial"/>
                <a:cs typeface="Arial"/>
              </a:rPr>
              <a:t>You can  push entry onto </a:t>
            </a:r>
            <a:r>
              <a:rPr sz="2400" dirty="0">
                <a:latin typeface="Arial"/>
                <a:cs typeface="Arial"/>
              </a:rPr>
              <a:t>the top, or pop the top </a:t>
            </a:r>
            <a:r>
              <a:rPr sz="2400" spc="-5" dirty="0">
                <a:latin typeface="Arial"/>
                <a:cs typeface="Arial"/>
              </a:rPr>
              <a:t>entry out of </a:t>
            </a:r>
            <a:r>
              <a:rPr sz="2400" dirty="0">
                <a:latin typeface="Arial"/>
                <a:cs typeface="Arial"/>
              </a:rPr>
              <a:t>the  stack.</a:t>
            </a:r>
          </a:p>
        </p:txBody>
      </p:sp>
      <p:sp>
        <p:nvSpPr>
          <p:cNvPr id="4" name="object 4"/>
          <p:cNvSpPr/>
          <p:nvPr/>
        </p:nvSpPr>
        <p:spPr>
          <a:xfrm>
            <a:off x="1292138" y="4193999"/>
            <a:ext cx="5025069" cy="189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 txBox="1">
            <a:spLocks noChangeArrowheads="1"/>
          </p:cNvSpPr>
          <p:nvPr/>
        </p:nvSpPr>
        <p:spPr bwMode="auto">
          <a:xfrm>
            <a:off x="3943350" y="3219450"/>
            <a:ext cx="4495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7B0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950A1-F8D7-4278-AF56-98EFFA7F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398E4-AEB2-4F3B-B7A0-99814170A5EC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22179" y="383635"/>
            <a:ext cx="541972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Last-in First-out</a:t>
            </a:r>
            <a:r>
              <a:rPr sz="4200" spc="-105" dirty="0"/>
              <a:t> </a:t>
            </a:r>
            <a:r>
              <a:rPr sz="4200" dirty="0"/>
              <a:t>(LIFO)</a:t>
            </a:r>
          </a:p>
        </p:txBody>
      </p:sp>
      <p:sp>
        <p:nvSpPr>
          <p:cNvPr id="3" name="object 3"/>
          <p:cNvSpPr/>
          <p:nvPr/>
        </p:nvSpPr>
        <p:spPr>
          <a:xfrm>
            <a:off x="708851" y="1658057"/>
            <a:ext cx="7606368" cy="4370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722180" y="345963"/>
            <a:ext cx="5127625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Stack</a:t>
            </a:r>
            <a:r>
              <a:rPr sz="4200" spc="-85" dirty="0"/>
              <a:t> </a:t>
            </a:r>
            <a:r>
              <a:rPr sz="4200" dirty="0"/>
              <a:t>implementation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1305" y="1524420"/>
            <a:ext cx="7587615" cy="431863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2550" b="0" spc="2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25" dirty="0">
                <a:latin typeface="Arial"/>
                <a:cs typeface="Arial"/>
              </a:rPr>
              <a:t>Stack </a:t>
            </a:r>
            <a:r>
              <a:rPr sz="3200" dirty="0">
                <a:latin typeface="Arial"/>
                <a:cs typeface="Arial"/>
              </a:rPr>
              <a:t>is an </a:t>
            </a:r>
            <a:r>
              <a:rPr sz="3200" spc="-5" dirty="0">
                <a:latin typeface="Arial"/>
                <a:cs typeface="Arial"/>
              </a:rPr>
              <a:t>abstract data</a:t>
            </a:r>
            <a:r>
              <a:rPr sz="3200" spc="-10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structure</a:t>
            </a:r>
          </a:p>
          <a:p>
            <a:pPr marL="355600" marR="27940" indent="-343535">
              <a:lnSpc>
                <a:spcPct val="100000"/>
              </a:lnSpc>
              <a:spcBef>
                <a:spcPts val="765"/>
              </a:spcBef>
            </a:pPr>
            <a:r>
              <a:rPr sz="2550" b="0" spc="2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25" dirty="0">
                <a:latin typeface="Arial"/>
                <a:cs typeface="Arial"/>
              </a:rPr>
              <a:t>Item </a:t>
            </a:r>
            <a:r>
              <a:rPr sz="3200" dirty="0">
                <a:latin typeface="Arial"/>
                <a:cs typeface="Arial"/>
              </a:rPr>
              <a:t>can be </a:t>
            </a:r>
            <a:r>
              <a:rPr sz="3200" spc="-5" dirty="0">
                <a:latin typeface="Arial"/>
                <a:cs typeface="Arial"/>
              </a:rPr>
              <a:t>Integer, </a:t>
            </a:r>
            <a:r>
              <a:rPr sz="3200" dirty="0">
                <a:latin typeface="Arial"/>
                <a:cs typeface="Arial"/>
              </a:rPr>
              <a:t>Double, </a:t>
            </a:r>
            <a:r>
              <a:rPr sz="3200" spc="-5" dirty="0">
                <a:latin typeface="Arial"/>
                <a:cs typeface="Arial"/>
              </a:rPr>
              <a:t>String,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and  </a:t>
            </a:r>
            <a:r>
              <a:rPr sz="3200" dirty="0">
                <a:latin typeface="Arial"/>
                <a:cs typeface="Arial"/>
              </a:rPr>
              <a:t>also can be </a:t>
            </a:r>
            <a:r>
              <a:rPr sz="3200" spc="-5" dirty="0">
                <a:latin typeface="Arial"/>
                <a:cs typeface="Arial"/>
              </a:rPr>
              <a:t>any data type, </a:t>
            </a:r>
            <a:r>
              <a:rPr sz="3200" dirty="0">
                <a:latin typeface="Arial"/>
                <a:cs typeface="Arial"/>
              </a:rPr>
              <a:t>such as  </a:t>
            </a:r>
            <a:r>
              <a:rPr sz="3200" spc="-5" dirty="0">
                <a:latin typeface="Arial"/>
                <a:cs typeface="Arial"/>
              </a:rPr>
              <a:t>Employee,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Student…</a:t>
            </a:r>
            <a:endParaRPr sz="3200" dirty="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770"/>
              </a:spcBef>
            </a:pPr>
            <a:r>
              <a:rPr sz="2550" b="0" spc="35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35" dirty="0">
                <a:latin typeface="Arial"/>
                <a:cs typeface="Arial"/>
              </a:rPr>
              <a:t>How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implement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general </a:t>
            </a:r>
            <a:r>
              <a:rPr sz="3200" dirty="0">
                <a:latin typeface="Arial"/>
                <a:cs typeface="Arial"/>
              </a:rPr>
              <a:t>stack for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all  those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types?</a:t>
            </a:r>
          </a:p>
          <a:p>
            <a:pPr marL="355600" marR="207645" indent="-343535">
              <a:lnSpc>
                <a:spcPct val="100000"/>
              </a:lnSpc>
              <a:spcBef>
                <a:spcPts val="770"/>
              </a:spcBef>
            </a:pPr>
            <a:r>
              <a:rPr sz="2550" b="0" spc="5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3200" spc="50" dirty="0">
                <a:latin typeface="Arial"/>
                <a:cs typeface="Arial"/>
              </a:rPr>
              <a:t>We </a:t>
            </a:r>
            <a:r>
              <a:rPr sz="3200" dirty="0">
                <a:latin typeface="Arial"/>
                <a:cs typeface="Arial"/>
              </a:rPr>
              <a:t>can </a:t>
            </a:r>
            <a:r>
              <a:rPr sz="3200" spc="-5" dirty="0">
                <a:latin typeface="Arial"/>
                <a:cs typeface="Arial"/>
              </a:rPr>
              <a:t>implement </a:t>
            </a:r>
            <a:r>
              <a:rPr sz="3200" dirty="0">
                <a:latin typeface="Arial"/>
                <a:cs typeface="Arial"/>
              </a:rPr>
              <a:t>stack using array</a:t>
            </a:r>
            <a:r>
              <a:rPr sz="3200" spc="-1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or  </a:t>
            </a:r>
            <a:r>
              <a:rPr sz="3200" spc="-5" dirty="0">
                <a:latin typeface="Arial"/>
                <a:cs typeface="Arial"/>
              </a:rPr>
              <a:t>linked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list.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pc="-5" dirty="0"/>
              <a:t>SCSJ</a:t>
            </a:r>
            <a:r>
              <a:rPr spc="-50" dirty="0"/>
              <a:t> </a:t>
            </a:r>
            <a:r>
              <a:rPr spc="-5" dirty="0"/>
              <a:t>2013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590800" y="583616"/>
            <a:ext cx="5924550" cy="665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Implementation for</a:t>
            </a:r>
            <a:r>
              <a:rPr sz="4200" spc="-90" dirty="0"/>
              <a:t> </a:t>
            </a:r>
            <a:r>
              <a:rPr sz="4200" spc="-5" dirty="0"/>
              <a:t>Stack</a:t>
            </a:r>
            <a:endParaRPr sz="4200" dirty="0"/>
          </a:p>
        </p:txBody>
      </p:sp>
      <p:sp>
        <p:nvSpPr>
          <p:cNvPr id="3" name="object 3"/>
          <p:cNvSpPr txBox="1"/>
          <p:nvPr/>
        </p:nvSpPr>
        <p:spPr>
          <a:xfrm>
            <a:off x="1192836" y="1704206"/>
            <a:ext cx="7465059" cy="419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Array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Size of </a:t>
            </a:r>
            <a:r>
              <a:rPr sz="2400" b="1" spc="-5" dirty="0">
                <a:latin typeface="Arial"/>
                <a:cs typeface="Arial"/>
              </a:rPr>
              <a:t>stack is fixed </a:t>
            </a:r>
            <a:r>
              <a:rPr sz="2400" b="1" dirty="0">
                <a:latin typeface="Arial"/>
                <a:cs typeface="Arial"/>
              </a:rPr>
              <a:t>during</a:t>
            </a:r>
            <a:r>
              <a:rPr sz="2400" b="1" spc="-25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declaration</a:t>
            </a:r>
            <a:endParaRPr sz="2400" dirty="0">
              <a:latin typeface="Arial"/>
              <a:cs typeface="Arial"/>
            </a:endParaRPr>
          </a:p>
          <a:p>
            <a:pPr marL="355600" marR="5080" indent="-343535">
              <a:lnSpc>
                <a:spcPct val="80000"/>
              </a:lnSpc>
              <a:spcBef>
                <a:spcPts val="57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Item </a:t>
            </a:r>
            <a:r>
              <a:rPr sz="2400" spc="-5" dirty="0">
                <a:latin typeface="Arial"/>
                <a:cs typeface="Arial"/>
              </a:rPr>
              <a:t>can be pushed </a:t>
            </a:r>
            <a:r>
              <a:rPr sz="2400" dirty="0">
                <a:latin typeface="Arial"/>
                <a:cs typeface="Arial"/>
              </a:rPr>
              <a:t>if </a:t>
            </a:r>
            <a:r>
              <a:rPr sz="2400" spc="-5" dirty="0">
                <a:latin typeface="Arial"/>
                <a:cs typeface="Arial"/>
              </a:rPr>
              <a:t>there </a:t>
            </a:r>
            <a:r>
              <a:rPr sz="2400" spc="-10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some </a:t>
            </a:r>
            <a:r>
              <a:rPr sz="2400" spc="-5" dirty="0">
                <a:latin typeface="Arial"/>
                <a:cs typeface="Arial"/>
              </a:rPr>
              <a:t>space available,  need isFull( </a:t>
            </a:r>
            <a:r>
              <a:rPr sz="2400" dirty="0">
                <a:latin typeface="Arial"/>
                <a:cs typeface="Arial"/>
              </a:rPr>
              <a:t>)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operations.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590"/>
              </a:lnSpc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Need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variable called, </a:t>
            </a:r>
            <a:r>
              <a:rPr sz="2400" dirty="0">
                <a:latin typeface="Arial"/>
                <a:cs typeface="Arial"/>
              </a:rPr>
              <a:t>top to </a:t>
            </a:r>
            <a:r>
              <a:rPr sz="2400" spc="-5" dirty="0">
                <a:latin typeface="Arial"/>
                <a:cs typeface="Arial"/>
              </a:rPr>
              <a:t>keep </a:t>
            </a:r>
            <a:r>
              <a:rPr sz="2400" dirty="0">
                <a:latin typeface="Arial"/>
                <a:cs typeface="Arial"/>
              </a:rPr>
              <a:t>track the top of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</a:p>
          <a:p>
            <a:pPr marL="355600">
              <a:lnSpc>
                <a:spcPts val="2590"/>
              </a:lnSpc>
            </a:pPr>
            <a:r>
              <a:rPr sz="2400" dirty="0">
                <a:latin typeface="Arial"/>
                <a:cs typeface="Arial"/>
              </a:rPr>
              <a:t>stack.</a:t>
            </a:r>
          </a:p>
          <a:p>
            <a:pPr marL="12700">
              <a:lnSpc>
                <a:spcPct val="100000"/>
              </a:lnSpc>
              <a:tabLst>
                <a:tab pos="5894070" algn="l"/>
              </a:tabLst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latin typeface="Arial"/>
                <a:cs typeface="Arial"/>
              </a:rPr>
              <a:t>Stack </a:t>
            </a:r>
            <a:r>
              <a:rPr sz="2400" spc="-5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empty </a:t>
            </a:r>
            <a:r>
              <a:rPr sz="2400" spc="-5" dirty="0">
                <a:latin typeface="Arial"/>
                <a:cs typeface="Arial"/>
              </a:rPr>
              <a:t>when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value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Top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is	–1.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Arial"/>
                <a:cs typeface="Arial"/>
              </a:rPr>
              <a:t>Linked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List</a:t>
            </a:r>
            <a:endParaRPr sz="2400" dirty="0">
              <a:latin typeface="Arial"/>
              <a:cs typeface="Arial"/>
            </a:endParaRPr>
          </a:p>
          <a:p>
            <a:pPr marL="355600" marR="260985" indent="-343535">
              <a:lnSpc>
                <a:spcPct val="80000"/>
              </a:lnSpc>
              <a:spcBef>
                <a:spcPts val="575"/>
              </a:spcBef>
              <a:tabLst>
                <a:tab pos="3927475" algn="l"/>
              </a:tabLst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 </a:t>
            </a:r>
            <a:r>
              <a:rPr sz="2400" b="1" dirty="0">
                <a:latin typeface="Arial"/>
                <a:cs typeface="Arial"/>
              </a:rPr>
              <a:t>Size of </a:t>
            </a:r>
            <a:r>
              <a:rPr sz="2400" b="1" spc="-5" dirty="0">
                <a:latin typeface="Arial"/>
                <a:cs typeface="Arial"/>
              </a:rPr>
              <a:t>stack</a:t>
            </a:r>
            <a:r>
              <a:rPr sz="2400" b="1" spc="-19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is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flexible</a:t>
            </a:r>
            <a:r>
              <a:rPr sz="2400" dirty="0">
                <a:latin typeface="Arial"/>
                <a:cs typeface="Arial"/>
              </a:rPr>
              <a:t>.	Item </a:t>
            </a:r>
            <a:r>
              <a:rPr sz="2400" spc="-5" dirty="0">
                <a:latin typeface="Arial"/>
                <a:cs typeface="Arial"/>
              </a:rPr>
              <a:t>can be pushed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and  popped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dynamically.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0" spc="20" dirty="0">
                <a:solidFill>
                  <a:srgbClr val="996666"/>
                </a:solidFill>
                <a:latin typeface="Marlett"/>
                <a:cs typeface="Marlett"/>
              </a:rPr>
              <a:t></a:t>
            </a:r>
            <a:r>
              <a:rPr sz="1900" b="0" spc="20" dirty="0">
                <a:solidFill>
                  <a:srgbClr val="9966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Need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pointer, called </a:t>
            </a:r>
            <a:r>
              <a:rPr sz="2400" dirty="0">
                <a:latin typeface="Arial"/>
                <a:cs typeface="Arial"/>
              </a:rPr>
              <a:t>top to </a:t>
            </a:r>
            <a:r>
              <a:rPr sz="2400" spc="-5" dirty="0">
                <a:latin typeface="Arial"/>
                <a:cs typeface="Arial"/>
              </a:rPr>
              <a:t>point </a:t>
            </a:r>
            <a:r>
              <a:rPr sz="2400" dirty="0">
                <a:latin typeface="Arial"/>
                <a:cs typeface="Arial"/>
              </a:rPr>
              <a:t>to top of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stack.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581775"/>
            <a:ext cx="9144000" cy="276225"/>
          </a:xfrm>
          <a:custGeom>
            <a:avLst/>
            <a:gdLst/>
            <a:ahLst/>
            <a:cxnLst/>
            <a:rect l="l" t="t" r="r" b="b"/>
            <a:pathLst>
              <a:path w="9144000" h="276225">
                <a:moveTo>
                  <a:pt x="9144000" y="0"/>
                </a:moveTo>
                <a:lnTo>
                  <a:pt x="0" y="0"/>
                </a:lnTo>
                <a:lnTo>
                  <a:pt x="0" y="276225"/>
                </a:lnTo>
                <a:lnTo>
                  <a:pt x="9144000" y="27622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1728</TotalTime>
  <Words>3930</Words>
  <Application>Microsoft Office PowerPoint</Application>
  <PresentationFormat>On-screen Show (4:3)</PresentationFormat>
  <Paragraphs>674</Paragraphs>
  <Slides>60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Arial Black</vt:lpstr>
      <vt:lpstr>Britannic Bold</vt:lpstr>
      <vt:lpstr>Calibri</vt:lpstr>
      <vt:lpstr>Calibri Light</vt:lpstr>
      <vt:lpstr>Courier New</vt:lpstr>
      <vt:lpstr>Marlett</vt:lpstr>
      <vt:lpstr>Times New Roman</vt:lpstr>
      <vt:lpstr>Office Theme</vt:lpstr>
      <vt:lpstr>PowerPoint Presentation</vt:lpstr>
      <vt:lpstr>PowerPoint Presentation</vt:lpstr>
      <vt:lpstr>Introduction to Stack</vt:lpstr>
      <vt:lpstr>Example of Stack</vt:lpstr>
      <vt:lpstr>More Example: undo operation</vt:lpstr>
      <vt:lpstr>What Is Stack?</vt:lpstr>
      <vt:lpstr>Last-in First-out (LIFO)</vt:lpstr>
      <vt:lpstr>Stack implementation</vt:lpstr>
      <vt:lpstr>Implementation for Stack</vt:lpstr>
      <vt:lpstr>Array Implementation of Stack</vt:lpstr>
      <vt:lpstr>Push() and pop() operations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Array Implementation of Stack</vt:lpstr>
      <vt:lpstr>Linked List Implementation of Stack</vt:lpstr>
      <vt:lpstr>Linked List Implementation of Stack</vt:lpstr>
      <vt:lpstr>Linked List Implementation of Stack:   push() and pop() operations</vt:lpstr>
      <vt:lpstr>Linked List Implementation of Stack</vt:lpstr>
      <vt:lpstr>Create Stack and isEmpty()</vt:lpstr>
      <vt:lpstr>push() operations</vt:lpstr>
      <vt:lpstr>push() to empty stack</vt:lpstr>
      <vt:lpstr>push()to non-empty stack</vt:lpstr>
      <vt:lpstr>Push() operations</vt:lpstr>
      <vt:lpstr>Delete item from stack (pop)</vt:lpstr>
      <vt:lpstr>Pop() operation</vt:lpstr>
      <vt:lpstr>Check item at top stack</vt:lpstr>
      <vt:lpstr>End of Stack Implementation</vt:lpstr>
      <vt:lpstr>Next…..Stack Application</vt:lpstr>
      <vt:lpstr>Stack Application Examples</vt:lpstr>
      <vt:lpstr>Example1:  Parantheses Balance</vt:lpstr>
      <vt:lpstr>Check for Balanced Parantheses   Algorithm</vt:lpstr>
      <vt:lpstr>Check for Balanced Parantheses  Algorithm</vt:lpstr>
      <vt:lpstr>Example for Balance Parantheses</vt:lpstr>
      <vt:lpstr>Example for ImBalanced Parantheses</vt:lpstr>
      <vt:lpstr>Algebraic expression</vt:lpstr>
      <vt:lpstr>Infix Expression</vt:lpstr>
      <vt:lpstr>Prefix and Postfix Expressions</vt:lpstr>
      <vt:lpstr>Infix, prefix and postfix</vt:lpstr>
      <vt:lpstr>Converting Infix to Prefix</vt:lpstr>
      <vt:lpstr>PowerPoint Presentation</vt:lpstr>
      <vt:lpstr>Converting Infix to Postfix</vt:lpstr>
      <vt:lpstr>Converting Infix to Postfix</vt:lpstr>
      <vt:lpstr>Evaluating Postfix Expression</vt:lpstr>
      <vt:lpstr>PowerPoint Presentation</vt:lpstr>
      <vt:lpstr>Converting Infix to Postfix Algorithm</vt:lpstr>
      <vt:lpstr>Converting Infix to Postfix A + B * C – D / E</vt:lpstr>
      <vt:lpstr>PowerPoint Presentation</vt:lpstr>
      <vt:lpstr>Steps to Evaluate Postfix Expression</vt:lpstr>
      <vt:lpstr>Evaluating Postfix Expression</vt:lpstr>
      <vt:lpstr>Evaluating Postfix Expression :  2 4 6 + *</vt:lpstr>
      <vt:lpstr>Evaluating Postfix Expression :  2 7 * 18 - 6 +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acidfed</dc:creator>
  <cp:lastModifiedBy>ruhaidah sam</cp:lastModifiedBy>
  <cp:revision>139</cp:revision>
  <cp:lastPrinted>2020-10-10T06:39:21Z</cp:lastPrinted>
  <dcterms:created xsi:type="dcterms:W3CDTF">2019-01-07T08:53:08Z</dcterms:created>
  <dcterms:modified xsi:type="dcterms:W3CDTF">2020-12-20T15:02:43Z</dcterms:modified>
</cp:coreProperties>
</file>