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3"/>
  </p:notesMasterIdLst>
  <p:sldIdLst>
    <p:sldId id="257" r:id="rId2"/>
    <p:sldId id="273" r:id="rId3"/>
    <p:sldId id="307" r:id="rId4"/>
    <p:sldId id="274" r:id="rId5"/>
    <p:sldId id="275" r:id="rId6"/>
    <p:sldId id="309" r:id="rId7"/>
    <p:sldId id="276" r:id="rId8"/>
    <p:sldId id="277" r:id="rId9"/>
    <p:sldId id="278" r:id="rId10"/>
    <p:sldId id="279" r:id="rId11"/>
    <p:sldId id="280" r:id="rId12"/>
    <p:sldId id="310" r:id="rId13"/>
    <p:sldId id="281" r:id="rId14"/>
    <p:sldId id="282" r:id="rId15"/>
    <p:sldId id="283" r:id="rId16"/>
    <p:sldId id="284" r:id="rId17"/>
    <p:sldId id="285" r:id="rId18"/>
    <p:sldId id="286" r:id="rId19"/>
    <p:sldId id="287" r:id="rId20"/>
    <p:sldId id="288" r:id="rId21"/>
    <p:sldId id="289" r:id="rId22"/>
    <p:sldId id="290" r:id="rId23"/>
    <p:sldId id="291" r:id="rId24"/>
    <p:sldId id="311" r:id="rId25"/>
    <p:sldId id="292" r:id="rId26"/>
    <p:sldId id="293" r:id="rId27"/>
    <p:sldId id="294" r:id="rId28"/>
    <p:sldId id="295" r:id="rId29"/>
    <p:sldId id="312" r:id="rId30"/>
    <p:sldId id="296" r:id="rId31"/>
    <p:sldId id="297" r:id="rId32"/>
    <p:sldId id="298" r:id="rId33"/>
    <p:sldId id="299" r:id="rId34"/>
    <p:sldId id="300" r:id="rId35"/>
    <p:sldId id="301" r:id="rId36"/>
    <p:sldId id="313" r:id="rId37"/>
    <p:sldId id="302" r:id="rId38"/>
    <p:sldId id="303" r:id="rId39"/>
    <p:sldId id="304" r:id="rId40"/>
    <p:sldId id="305" r:id="rId41"/>
    <p:sldId id="306"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15" autoAdjust="0"/>
    <p:restoredTop sz="86479" autoAdjust="0"/>
  </p:normalViewPr>
  <p:slideViewPr>
    <p:cSldViewPr snapToGrid="0">
      <p:cViewPr varScale="1">
        <p:scale>
          <a:sx n="58" d="100"/>
          <a:sy n="58" d="100"/>
        </p:scale>
        <p:origin x="91"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15-Sep-16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471145" rtl="0" eaLnBrk="1" fontAlgn="auto" latinLnBrk="0" hangingPunct="1">
              <a:lnSpc>
                <a:spcPct val="100000"/>
              </a:lnSpc>
              <a:spcBef>
                <a:spcPts val="464"/>
              </a:spcBef>
              <a:spcAft>
                <a:spcPts val="0"/>
              </a:spcAft>
              <a:buClrTx/>
              <a:buSzTx/>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defRPr/>
            </a:pPr>
            <a:r>
              <a:rPr lang="en-GB" dirty="0"/>
              <a:t>Use URL (uniform resource locator) (Key Term) to connect to other resources.</a:t>
            </a:r>
            <a:r>
              <a:rPr lang="en-GB" baseline="0" dirty="0"/>
              <a:t> URL is the address (key term) and contains two parts. </a:t>
            </a:r>
            <a:endParaRPr lang="en-GB" dirty="0"/>
          </a:p>
          <a:p>
            <a:pPr defTabSz="471145">
              <a:spcBef>
                <a:spcPts val="464"/>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Two parts to URL: </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protocol (Key Term), rules for exchanging data between computers (usually http://); </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domain name (Key Term) – specific address where the resource is located</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pPr marL="0" marR="0" lvl="0" indent="0" algn="l" defTabSz="471145" rtl="0" eaLnBrk="1" fontAlgn="auto" latinLnBrk="0" hangingPunct="1">
              <a:lnSpc>
                <a:spcPct val="100000"/>
              </a:lnSpc>
              <a:spcBef>
                <a:spcPts val="464"/>
              </a:spcBef>
              <a:spcAft>
                <a:spcPts val="0"/>
              </a:spcAft>
              <a:buClrTx/>
              <a:buSzTx/>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defRPr/>
            </a:pPr>
            <a:r>
              <a:rPr lang="en-GB" dirty="0"/>
              <a:t>Many</a:t>
            </a:r>
            <a:r>
              <a:rPr lang="en-GB" baseline="0" dirty="0"/>
              <a:t> URLs have additional parts specifying directory paths and file names.</a:t>
            </a:r>
            <a:endParaRPr lang="en-GB" dirty="0"/>
          </a:p>
          <a:p>
            <a:pPr lvl="0" defTabSz="471145">
              <a:spcBef>
                <a:spcPts val="464"/>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11</a:t>
            </a:fld>
            <a:endParaRPr lang="en-US" dirty="0"/>
          </a:p>
        </p:txBody>
      </p:sp>
    </p:spTree>
    <p:extLst>
      <p:ext uri="{BB962C8B-B14F-4D97-AF65-F5344CB8AC3E}">
        <p14:creationId xmlns:p14="http://schemas.microsoft.com/office/powerpoint/2010/main" val="413117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TLD or Top-level domain (key term),</a:t>
            </a:r>
            <a:r>
              <a:rPr lang="en-GB" baseline="0" dirty="0"/>
              <a:t> also known as the web suffix</a:t>
            </a:r>
            <a:r>
              <a:rPr lang="en-GB" dirty="0"/>
              <a:t> identifies the type of organization</a:t>
            </a:r>
          </a:p>
          <a:p>
            <a:endParaRPr lang="en-US" dirty="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12</a:t>
            </a:fld>
            <a:endParaRPr lang="en-US"/>
          </a:p>
        </p:txBody>
      </p:sp>
    </p:spTree>
    <p:extLst>
      <p:ext uri="{BB962C8B-B14F-4D97-AF65-F5344CB8AC3E}">
        <p14:creationId xmlns:p14="http://schemas.microsoft.com/office/powerpoint/2010/main" val="73711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Browsers </a:t>
            </a:r>
            <a:r>
              <a:rPr lang="en-GB" dirty="0">
                <a:cs typeface="Times New Roman" pitchFamily="18" charset="0"/>
              </a:rPr>
              <a:t>Interpret the HTML (key term) codes and</a:t>
            </a:r>
            <a:r>
              <a:rPr lang="en-GB" baseline="0" dirty="0">
                <a:cs typeface="Times New Roman" pitchFamily="18" charset="0"/>
              </a:rPr>
              <a:t> formatting instructions and </a:t>
            </a:r>
            <a:r>
              <a:rPr lang="en-GB" dirty="0">
                <a:cs typeface="Times New Roman" pitchFamily="18" charset="0"/>
              </a:rPr>
              <a:t>displays</a:t>
            </a:r>
            <a:r>
              <a:rPr lang="en-GB" baseline="0" dirty="0">
                <a:cs typeface="Times New Roman" pitchFamily="18" charset="0"/>
              </a:rPr>
              <a:t> the </a:t>
            </a:r>
            <a:r>
              <a:rPr lang="en-GB" dirty="0">
                <a:cs typeface="Times New Roman" pitchFamily="18" charset="0"/>
              </a:rPr>
              <a:t>page</a:t>
            </a:r>
          </a:p>
          <a:p>
            <a:pPr defTabSz="471145">
              <a:spcBef>
                <a:spcPts val="77"/>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cs typeface="Times New Roman" pitchFamily="18" charset="0"/>
              </a:rPr>
              <a:t>May contain </a:t>
            </a:r>
          </a:p>
          <a:p>
            <a:pPr lvl="1" defTabSz="471145">
              <a:spcBef>
                <a:spcPts val="77"/>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cs typeface="Times New Roman" pitchFamily="18" charset="0"/>
              </a:rPr>
              <a:t>Hyperlinks (Key Term)</a:t>
            </a:r>
            <a:r>
              <a:rPr lang="en-GB" baseline="0" dirty="0">
                <a:cs typeface="Times New Roman" pitchFamily="18" charset="0"/>
              </a:rPr>
              <a:t> or links (key term)</a:t>
            </a:r>
            <a:r>
              <a:rPr lang="en-GB" dirty="0">
                <a:cs typeface="Times New Roman" pitchFamily="18" charset="0"/>
              </a:rPr>
              <a:t> -- allow users to quickly connect to other pages or web sites</a:t>
            </a:r>
          </a:p>
          <a:p>
            <a:pPr lvl="1" defTabSz="471145">
              <a:spcBef>
                <a:spcPts val="77"/>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cs typeface="Times New Roman" pitchFamily="18" charset="0"/>
              </a:rPr>
              <a:t>Graphics</a:t>
            </a:r>
          </a:p>
          <a:p>
            <a:pPr lvl="1" defTabSz="471145">
              <a:spcBef>
                <a:spcPts val="77"/>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cs typeface="Times New Roman" pitchFamily="18" charset="0"/>
              </a:rPr>
              <a:t>Text</a:t>
            </a:r>
          </a:p>
          <a:p>
            <a:pPr lvl="1" defTabSz="471145">
              <a:spcBef>
                <a:spcPts val="77"/>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cs typeface="Times New Roman" pitchFamily="18" charset="0"/>
              </a:rPr>
              <a:t>Multimedia elements</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13</a:t>
            </a:fld>
            <a:endParaRPr lang="en-US" dirty="0"/>
          </a:p>
        </p:txBody>
      </p:sp>
    </p:spTree>
    <p:extLst>
      <p:ext uri="{BB962C8B-B14F-4D97-AF65-F5344CB8AC3E}">
        <p14:creationId xmlns:p14="http://schemas.microsoft.com/office/powerpoint/2010/main" val="129927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Cascading Style Sheets (key term) – files referenced that control the appearance of a web page giving them consistent look for presentation.</a:t>
            </a:r>
          </a:p>
          <a:p>
            <a:pPr defTabSz="471145">
              <a:lnSpc>
                <a:spcPct val="95000"/>
              </a:lnSpc>
              <a:spcBef>
                <a:spcPts val="464"/>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JavaScript (key term) – language used with HTML documents</a:t>
            </a:r>
            <a:r>
              <a:rPr lang="en-GB" baseline="0" dirty="0"/>
              <a:t> to trigger interactive features such as opening a new browser</a:t>
            </a:r>
            <a:endParaRPr lang="en-GB" dirty="0"/>
          </a:p>
          <a:p>
            <a:pPr defTabSz="471145">
              <a:lnSpc>
                <a:spcPct val="95000"/>
              </a:lnSpc>
              <a:spcBef>
                <a:spcPts val="464"/>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AJAX (key term) – (</a:t>
            </a:r>
            <a:r>
              <a:rPr lang="en-US" dirty="0"/>
              <a:t>Asynchronous Java Script and XML)</a:t>
            </a:r>
            <a:r>
              <a:rPr lang="en-GB" baseline="0" dirty="0"/>
              <a:t> JavaScript used to create interactive websites that respond quickly.</a:t>
            </a:r>
            <a:endParaRPr lang="en-GB" dirty="0"/>
          </a:p>
          <a:p>
            <a:r>
              <a:rPr lang="en-US" dirty="0"/>
              <a:t>Applets (key term) – used to present animation, display graphics, provide interactive games</a:t>
            </a:r>
          </a:p>
          <a:p>
            <a:r>
              <a:rPr lang="en-US" dirty="0"/>
              <a:t>Mobile Browsers (key term) – designed to run on portable devices.</a:t>
            </a:r>
            <a:r>
              <a:rPr lang="en-US" baseline="0" dirty="0"/>
              <a:t> Contain special navigational tools for convenience to pinch and stretch</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14</a:t>
            </a:fld>
            <a:endParaRPr lang="en-US" dirty="0"/>
          </a:p>
        </p:txBody>
      </p:sp>
    </p:spTree>
    <p:extLst>
      <p:ext uri="{BB962C8B-B14F-4D97-AF65-F5344CB8AC3E}">
        <p14:creationId xmlns:p14="http://schemas.microsoft.com/office/powerpoint/2010/main" val="303528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Web</a:t>
            </a:r>
            <a:r>
              <a:rPr lang="en-US" baseline="0" dirty="0"/>
              <a:t> utilities (key term) are specialized utility programs that make using the Internet and web easier and safer </a:t>
            </a:r>
          </a:p>
          <a:p>
            <a:endParaRPr lang="en-US" baseline="0" dirty="0"/>
          </a:p>
          <a:p>
            <a:r>
              <a:rPr lang="en-US" baseline="0" dirty="0"/>
              <a:t>The utilities we will discuss are:</a:t>
            </a:r>
          </a:p>
          <a:p>
            <a:endParaRPr lang="en-US" baseline="0" dirty="0"/>
          </a:p>
          <a:p>
            <a:r>
              <a:rPr lang="en-US" baseline="0" dirty="0"/>
              <a:t>Plug-ins – The graphic on this slide is from Apple. It is QuickTime for playing audio and video files. </a:t>
            </a:r>
          </a:p>
          <a:p>
            <a:r>
              <a:rPr lang="en-US" baseline="0" dirty="0"/>
              <a:t>Filters</a:t>
            </a:r>
          </a:p>
          <a:p>
            <a:r>
              <a:rPr lang="en-US" baseline="0" dirty="0"/>
              <a:t>File Transfer Utilities</a:t>
            </a:r>
          </a:p>
          <a:p>
            <a:r>
              <a:rPr lang="en-US" baseline="0" dirty="0"/>
              <a:t>Internet Security Suites</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15</a:t>
            </a:fld>
            <a:endParaRPr lang="en-US" dirty="0"/>
          </a:p>
        </p:txBody>
      </p:sp>
    </p:spTree>
    <p:extLst>
      <p:ext uri="{BB962C8B-B14F-4D97-AF65-F5344CB8AC3E}">
        <p14:creationId xmlns:p14="http://schemas.microsoft.com/office/powerpoint/2010/main" val="387742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Plug-ins</a:t>
            </a:r>
            <a:r>
              <a:rPr lang="en-US" baseline="0" dirty="0"/>
              <a:t> (key term) – programs that start automatically and operate as part of your Browser</a:t>
            </a:r>
          </a:p>
          <a:p>
            <a:endParaRPr lang="en-US" baseline="0" dirty="0"/>
          </a:p>
          <a:p>
            <a:pPr marL="171450" indent="-171450">
              <a:buFont typeface="Arial" panose="020B0604020202020204" pitchFamily="34" charset="0"/>
              <a:buChar char="•"/>
            </a:pPr>
            <a:r>
              <a:rPr lang="en-US" baseline="0" dirty="0"/>
              <a:t>Adobe Reader from Adobe – pdf – viewing and printing a variety of standard forms and other documents</a:t>
            </a:r>
          </a:p>
          <a:p>
            <a:pPr marL="171450" indent="-171450">
              <a:buFont typeface="Arial" panose="020B0604020202020204" pitchFamily="34" charset="0"/>
              <a:buChar char="•"/>
            </a:pPr>
            <a:r>
              <a:rPr lang="en-US" baseline="0" dirty="0"/>
              <a:t>Flash Player from Adobe – viewing videos, animations and other media</a:t>
            </a:r>
          </a:p>
          <a:p>
            <a:pPr marL="171450" indent="-171450">
              <a:buFont typeface="Arial" panose="020B0604020202020204" pitchFamily="34" charset="0"/>
              <a:buChar char="•"/>
            </a:pPr>
            <a:r>
              <a:rPr lang="en-US" dirty="0"/>
              <a:t>QuickTime from Apple – playing audio and video files</a:t>
            </a:r>
          </a:p>
          <a:p>
            <a:pPr marL="171450" indent="-171450">
              <a:buFont typeface="Arial" panose="020B0604020202020204" pitchFamily="34" charset="0"/>
              <a:buChar char="•"/>
            </a:pPr>
            <a:r>
              <a:rPr lang="en-US" dirty="0"/>
              <a:t>Windows Media Player</a:t>
            </a:r>
            <a:r>
              <a:rPr lang="en-US" baseline="0" dirty="0"/>
              <a:t> – playing audio files, video files and much more</a:t>
            </a:r>
            <a:endParaRPr lang="en-US" dirty="0"/>
          </a:p>
        </p:txBody>
      </p:sp>
      <p:sp>
        <p:nvSpPr>
          <p:cNvPr id="4" name="Slide Number Placeholder 3"/>
          <p:cNvSpPr>
            <a:spLocks noGrp="1"/>
          </p:cNvSpPr>
          <p:nvPr>
            <p:ph type="sldNum" sz="quarter" idx="10"/>
          </p:nvPr>
        </p:nvSpPr>
        <p:spPr/>
        <p:txBody>
          <a:bodyPr/>
          <a:lstStyle/>
          <a:p>
            <a:fld id="{B5A06FE8-F63B-40BD-A623-6F3EB7128A5C}" type="slidenum">
              <a:rPr lang="en-US" smtClean="0"/>
              <a:pPr/>
              <a:t>16</a:t>
            </a:fld>
            <a:endParaRPr lang="en-US" dirty="0"/>
          </a:p>
        </p:txBody>
      </p:sp>
    </p:spTree>
    <p:extLst>
      <p:ext uri="{BB962C8B-B14F-4D97-AF65-F5344CB8AC3E}">
        <p14:creationId xmlns:p14="http://schemas.microsoft.com/office/powerpoint/2010/main" val="3847412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Filters (key term) – block access to selected sites. </a:t>
            </a:r>
          </a:p>
          <a:p>
            <a:endParaRPr lang="en-US" dirty="0"/>
          </a:p>
          <a:p>
            <a:r>
              <a:rPr lang="en-US" dirty="0"/>
              <a:t>Filters can also monitor use and generate reports detailing the total time spent on the Internet and specific sites.</a:t>
            </a:r>
            <a:r>
              <a:rPr lang="en-US" baseline="0" dirty="0"/>
              <a:t> </a:t>
            </a:r>
          </a:p>
          <a:p>
            <a:endParaRPr lang="en-US" baseline="0" dirty="0"/>
          </a:p>
          <a:p>
            <a:r>
              <a:rPr lang="en-US" baseline="0" dirty="0"/>
              <a:t>Best know filters</a:t>
            </a:r>
          </a:p>
          <a:p>
            <a:pPr marL="171450" indent="-171450">
              <a:buFont typeface="Arial" panose="020B0604020202020204" pitchFamily="34" charset="0"/>
              <a:buChar char="•"/>
            </a:pPr>
            <a:r>
              <a:rPr lang="en-US" baseline="0" dirty="0"/>
              <a:t>AVG Family Safety</a:t>
            </a:r>
          </a:p>
          <a:p>
            <a:pPr marL="171450" indent="-171450">
              <a:buFont typeface="Arial" panose="020B0604020202020204" pitchFamily="34" charset="0"/>
              <a:buChar char="•"/>
            </a:pPr>
            <a:r>
              <a:rPr lang="en-US" baseline="0" dirty="0" err="1"/>
              <a:t>Qustodio</a:t>
            </a:r>
            <a:r>
              <a:rPr lang="en-US" baseline="0" dirty="0"/>
              <a:t> Parental Control</a:t>
            </a:r>
          </a:p>
          <a:p>
            <a:pPr marL="171450" indent="-171450">
              <a:buFont typeface="Arial" panose="020B0604020202020204" pitchFamily="34" charset="0"/>
              <a:buChar char="•"/>
            </a:pPr>
            <a:r>
              <a:rPr lang="en-US" baseline="0" dirty="0"/>
              <a:t>McAfee Family Protection</a:t>
            </a:r>
            <a:endParaRPr lang="en-US" dirty="0"/>
          </a:p>
        </p:txBody>
      </p:sp>
      <p:sp>
        <p:nvSpPr>
          <p:cNvPr id="4" name="Slide Number Placeholder 3"/>
          <p:cNvSpPr>
            <a:spLocks noGrp="1"/>
          </p:cNvSpPr>
          <p:nvPr>
            <p:ph type="sldNum" sz="quarter" idx="10"/>
          </p:nvPr>
        </p:nvSpPr>
        <p:spPr/>
        <p:txBody>
          <a:bodyPr/>
          <a:lstStyle/>
          <a:p>
            <a:fld id="{B5A06FE8-F63B-40BD-A623-6F3EB7128A5C}" type="slidenum">
              <a:rPr lang="en-US" smtClean="0"/>
              <a:pPr/>
              <a:t>17</a:t>
            </a:fld>
            <a:endParaRPr lang="en-US" dirty="0"/>
          </a:p>
        </p:txBody>
      </p:sp>
    </p:spTree>
    <p:extLst>
      <p:ext uri="{BB962C8B-B14F-4D97-AF65-F5344CB8AC3E}">
        <p14:creationId xmlns:p14="http://schemas.microsoft.com/office/powerpoint/2010/main" val="417838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176679" indent="-176679">
              <a:buFont typeface="Arial" pitchFamily="34" charset="0"/>
              <a:buChar char="•"/>
            </a:pPr>
            <a:r>
              <a:rPr lang="en-US" dirty="0"/>
              <a:t>Also referred to as downloading (key term) – receiving</a:t>
            </a:r>
            <a:r>
              <a:rPr lang="en-US" baseline="0" dirty="0"/>
              <a:t> a file from the Internet and uploading (key term) copying a file to the Internet</a:t>
            </a:r>
          </a:p>
          <a:p>
            <a:pPr marL="176679" marR="0" indent="-1766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File Transfer Protocol (key term) and Secure</a:t>
            </a:r>
            <a:r>
              <a:rPr lang="en-US" baseline="0" dirty="0"/>
              <a:t> File Transfer Protocol (key term) (</a:t>
            </a:r>
            <a:r>
              <a:rPr lang="en-US" dirty="0"/>
              <a:t>FTP &amp; SFTP) </a:t>
            </a:r>
          </a:p>
          <a:p>
            <a:pPr marL="647824" lvl="1" indent="-176679">
              <a:buFont typeface="Arial" pitchFamily="34" charset="0"/>
              <a:buChar char="•"/>
            </a:pPr>
            <a:r>
              <a:rPr lang="en-US" dirty="0"/>
              <a:t>copy files</a:t>
            </a:r>
            <a:r>
              <a:rPr lang="en-US" baseline="0" dirty="0"/>
              <a:t> from your computer to the internet</a:t>
            </a:r>
          </a:p>
          <a:p>
            <a:pPr marL="647824" lvl="1" indent="-176679">
              <a:buFont typeface="Arial" pitchFamily="34" charset="0"/>
              <a:buChar char="•"/>
            </a:pPr>
            <a:r>
              <a:rPr lang="en-US" baseline="0" dirty="0"/>
              <a:t>used for uploading changes to a website</a:t>
            </a:r>
          </a:p>
          <a:p>
            <a:pPr marL="176679" indent="-176679">
              <a:buFont typeface="Arial" pitchFamily="34" charset="0"/>
              <a:buChar char="•"/>
            </a:pPr>
            <a:r>
              <a:rPr lang="en-US" baseline="0" dirty="0"/>
              <a:t>Web-based file transfer services (key term)</a:t>
            </a:r>
          </a:p>
          <a:p>
            <a:pPr marL="647824" lvl="1" indent="-176679">
              <a:buFont typeface="Arial" pitchFamily="34" charset="0"/>
              <a:buChar char="•"/>
            </a:pPr>
            <a:r>
              <a:rPr lang="en-US" baseline="0" dirty="0"/>
              <a:t>uses web browser to upload and download files</a:t>
            </a:r>
          </a:p>
          <a:p>
            <a:pPr marL="1118968" lvl="2" indent="-176679">
              <a:buFont typeface="Arial" pitchFamily="34" charset="0"/>
              <a:buChar char="•"/>
            </a:pPr>
            <a:r>
              <a:rPr lang="en-US" baseline="0" dirty="0"/>
              <a:t>Dropbox.com is a widely used service</a:t>
            </a:r>
          </a:p>
          <a:p>
            <a:pPr marL="176679" indent="-176679">
              <a:buFont typeface="Arial" pitchFamily="34" charset="0"/>
              <a:buChar char="•"/>
            </a:pPr>
            <a:r>
              <a:rPr lang="en-US" baseline="0" dirty="0"/>
              <a:t>BitTorrent (key term)</a:t>
            </a:r>
          </a:p>
          <a:p>
            <a:pPr marL="647824" lvl="1" indent="-176679">
              <a:buFont typeface="Arial" pitchFamily="34" charset="0"/>
              <a:buChar char="•"/>
            </a:pPr>
            <a:r>
              <a:rPr lang="en-US" baseline="0" dirty="0"/>
              <a:t>distributes file transfers across many computers for more efficient downloads</a:t>
            </a:r>
          </a:p>
          <a:p>
            <a:pPr marL="647824" lvl="1" indent="-176679">
              <a:buFont typeface="Arial" pitchFamily="34" charset="0"/>
              <a:buChar char="•"/>
            </a:pPr>
            <a:r>
              <a:rPr lang="en-US" baseline="0" dirty="0"/>
              <a:t>good for transferring large files</a:t>
            </a:r>
            <a:endParaRPr lang="en-US" dirty="0"/>
          </a:p>
          <a:p>
            <a:r>
              <a:rPr lang="en-US" dirty="0"/>
              <a:t> </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18</a:t>
            </a:fld>
            <a:endParaRPr lang="en-US" dirty="0"/>
          </a:p>
        </p:txBody>
      </p:sp>
    </p:spTree>
    <p:extLst>
      <p:ext uri="{BB962C8B-B14F-4D97-AF65-F5344CB8AC3E}">
        <p14:creationId xmlns:p14="http://schemas.microsoft.com/office/powerpoint/2010/main" val="68964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GB" dirty="0"/>
              <a:t>Internet Security Suites (Key Term) – collection of utility programs designed to maintain your security and privacy while you are on the Web</a:t>
            </a:r>
          </a:p>
          <a:p>
            <a:endParaRPr lang="en-US" dirty="0"/>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Suites Are the most cost efficient</a:t>
            </a:r>
            <a:r>
              <a:rPr lang="en-GB" baseline="0" dirty="0"/>
              <a:t> way to go instead of buying each component separately.</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baseline="0" dirty="0"/>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McAfee Internet Security</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Symantec Norton Internet Security</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19</a:t>
            </a:fld>
            <a:endParaRPr lang="en-US" dirty="0"/>
          </a:p>
        </p:txBody>
      </p:sp>
    </p:spTree>
    <p:extLst>
      <p:ext uri="{BB962C8B-B14F-4D97-AF65-F5344CB8AC3E}">
        <p14:creationId xmlns:p14="http://schemas.microsoft.com/office/powerpoint/2010/main" val="220446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Communication – most popular Internet activity: e-mail, messaging, social networking,</a:t>
            </a:r>
            <a:r>
              <a:rPr lang="en-GB" baseline="0" dirty="0"/>
              <a:t> blogs, microblogs, webcasts, podcasts, and wikis</a:t>
            </a:r>
            <a:endParaRPr lang="en-GB" dirty="0"/>
          </a:p>
          <a:p>
            <a:pPr lvl="1"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E-mail or electronic mail (Key Term)</a:t>
            </a:r>
          </a:p>
          <a:p>
            <a:pPr marL="1177862" lvl="2" indent="-235572"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Transmission of electronic messages over the Internet</a:t>
            </a:r>
          </a:p>
          <a:p>
            <a:pPr marL="1177862" lvl="2" indent="-235572"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Has three basic elements: header (key term), message and signature</a:t>
            </a:r>
          </a:p>
          <a:p>
            <a:pPr marL="27890" lvl="0" indent="0" defTabSz="471145">
              <a:spcBef>
                <a:spcPct val="0"/>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Header contains:</a:t>
            </a:r>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Address</a:t>
            </a:r>
            <a:r>
              <a:rPr lang="en-GB" baseline="0" dirty="0"/>
              <a:t> (key term) – who the e-mail is going to.</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Address (Key Term) has two parts</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User name - identifies unique user or computer in the domain </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Domain name (Key Term) - references a specific organization </a:t>
            </a:r>
          </a:p>
          <a:p>
            <a:pPr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baseline="0" dirty="0"/>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Subject (key term) – topic of the message</a:t>
            </a:r>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Attachments: (key term) – documents and / or images you attach to the message</a:t>
            </a:r>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Message: (key term) – letter</a:t>
            </a:r>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Signature: (key term) – information about the sender</a:t>
            </a:r>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baseline="0" dirty="0"/>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20</a:t>
            </a:fld>
            <a:endParaRPr lang="en-US" dirty="0"/>
          </a:p>
        </p:txBody>
      </p:sp>
    </p:spTree>
    <p:extLst>
      <p:ext uri="{BB962C8B-B14F-4D97-AF65-F5344CB8AC3E}">
        <p14:creationId xmlns:p14="http://schemas.microsoft.com/office/powerpoint/2010/main" val="45915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06FE8-F63B-40BD-A623-6F3EB7128A5C}" type="slidenum">
              <a:rPr lang="en-US" smtClean="0"/>
              <a:pPr/>
              <a:t>2</a:t>
            </a:fld>
            <a:endParaRPr lang="en-US" dirty="0"/>
          </a:p>
        </p:txBody>
      </p:sp>
    </p:spTree>
    <p:extLst>
      <p:ext uri="{BB962C8B-B14F-4D97-AF65-F5344CB8AC3E}">
        <p14:creationId xmlns:p14="http://schemas.microsoft.com/office/powerpoint/2010/main" val="61867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27890" lvl="0" indent="0" defTabSz="471145">
              <a:spcBef>
                <a:spcPct val="0"/>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Client-based</a:t>
            </a:r>
            <a:r>
              <a:rPr lang="en-GB" baseline="0" dirty="0"/>
              <a:t> e-mail system (key term) – requires installation of an e-mail client (key term) on your computer.  Examples are Microsoft Outlook and Apple Mail.</a:t>
            </a:r>
          </a:p>
          <a:p>
            <a:pPr marL="27890" lvl="0" indent="0" defTabSz="471145">
              <a:spcBef>
                <a:spcPct val="0"/>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baseline="0" dirty="0"/>
          </a:p>
          <a:p>
            <a:pPr marL="27890" lvl="0" indent="0" defTabSz="471145">
              <a:spcBef>
                <a:spcPct val="0"/>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Web-based e-mail system (key term) – no email program on your computer, access from any computer through a Browser.  Examples are Google Gmail, Microsoft Hotmail, Yahoo!Mail</a:t>
            </a:r>
          </a:p>
          <a:p>
            <a:pPr marL="1177862" lvl="2" indent="-235572"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baseline="0" dirty="0"/>
          </a:p>
          <a:p>
            <a:pPr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155367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Spam (Key Term) – unsolicited / unwelcome e-mail </a:t>
            </a:r>
          </a:p>
          <a:p>
            <a:pPr marL="765610" lvl="1" indent="-294465"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Distraction, Nuisance</a:t>
            </a:r>
          </a:p>
          <a:p>
            <a:pPr marL="765610" lvl="1" indent="-294465"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Computer viruses (Key Term) can also be attached to spam</a:t>
            </a:r>
          </a:p>
          <a:p>
            <a:pPr marL="765610" lvl="1" indent="-294465"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Spam blockers (Key Term)/ Spam filters (key term)  use a variety of different approaches to identify and eliminate spam</a:t>
            </a:r>
          </a:p>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CAN-SPAM Act requires that every marketing related email provide an opt-out option</a:t>
            </a:r>
          </a:p>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Tips to blocking spam:</a:t>
            </a:r>
          </a:p>
          <a:p>
            <a:pPr marL="765610" lvl="1" indent="-294465"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Keep a low profile</a:t>
            </a:r>
          </a:p>
          <a:p>
            <a:pPr marL="765610" lvl="1" indent="-294465"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Don’t ever respond to spam and</a:t>
            </a:r>
            <a:r>
              <a:rPr lang="en-GB" baseline="0" dirty="0"/>
              <a:t> be cautious when giving out your address</a:t>
            </a:r>
            <a:endParaRPr lang="en-GB" dirty="0"/>
          </a:p>
          <a:p>
            <a:pPr marL="765610" lvl="1" indent="-294465"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Use e-mail filter options</a:t>
            </a:r>
          </a:p>
          <a:p>
            <a:pPr marL="765610" lvl="1" indent="-294465"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Use antispam</a:t>
            </a:r>
            <a:r>
              <a:rPr lang="en-GB" baseline="0" dirty="0"/>
              <a:t> and filter options</a:t>
            </a:r>
            <a:endParaRPr lang="en-GB"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22</a:t>
            </a:fld>
            <a:endParaRPr lang="en-US" dirty="0"/>
          </a:p>
        </p:txBody>
      </p:sp>
    </p:spTree>
    <p:extLst>
      <p:ext uri="{BB962C8B-B14F-4D97-AF65-F5344CB8AC3E}">
        <p14:creationId xmlns:p14="http://schemas.microsoft.com/office/powerpoint/2010/main" val="748257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176679" indent="-176679" defTabSz="471145">
              <a:spcBef>
                <a:spcPct val="0"/>
              </a:spcBef>
              <a:buFont typeface="Arial"/>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Text Messaging (key term) – also</a:t>
            </a:r>
            <a:r>
              <a:rPr lang="en-GB" baseline="0" dirty="0"/>
              <a:t> know as texting (key term) is sending short electronic messages between mobile devices. </a:t>
            </a:r>
          </a:p>
          <a:p>
            <a:pPr marL="633879" lvl="1" indent="-176679" defTabSz="471145">
              <a:spcBef>
                <a:spcPct val="0"/>
              </a:spcBef>
              <a:buFont typeface="Arial"/>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SMS (short Message Service (key term)</a:t>
            </a:r>
          </a:p>
          <a:p>
            <a:pPr marL="647824" lvl="1" indent="-176679" defTabSz="471145">
              <a:spcBef>
                <a:spcPct val="0"/>
              </a:spcBef>
              <a:buFont typeface="Arial"/>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Has become one of the most widely used ways to send short messages</a:t>
            </a:r>
          </a:p>
          <a:p>
            <a:pPr marL="647824" lvl="1" indent="-176679" defTabSz="471145">
              <a:spcBef>
                <a:spcPct val="0"/>
              </a:spcBef>
              <a:buFont typeface="Arial"/>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Many states have passed laws prohibiting texting while driving due to the negative impact on driver safety according to a study conducted by Car and Driver</a:t>
            </a:r>
          </a:p>
          <a:p>
            <a:pPr marL="647824" lvl="1" indent="-176679" defTabSz="471145">
              <a:spcBef>
                <a:spcPct val="0"/>
              </a:spcBef>
              <a:buFont typeface="Arial"/>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baseline="0" dirty="0"/>
          </a:p>
          <a:p>
            <a:pPr marL="190624" lvl="0" indent="-176679" defTabSz="471145">
              <a:spcBef>
                <a:spcPct val="0"/>
              </a:spcBef>
              <a:buFont typeface="Arial"/>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Multimedia Messaging Service (MMS)</a:t>
            </a:r>
          </a:p>
          <a:p>
            <a:pPr marL="647824" lvl="1" indent="-176679" defTabSz="471145">
              <a:spcBef>
                <a:spcPct val="0"/>
              </a:spcBef>
              <a:buFont typeface="Arial"/>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Enables users to not only send text but also images, videos, and sounds</a:t>
            </a:r>
            <a:endParaRPr lang="en-GB"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1382614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Instant Messaging (Key Term)</a:t>
            </a:r>
          </a:p>
          <a:p>
            <a:pPr marL="706717" lvl="1" indent="-235572"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Extension of email that allows two or more people to contact each other via direct, live communication</a:t>
            </a:r>
          </a:p>
          <a:p>
            <a:pPr marL="706717" lvl="1" indent="-235572"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To use instant message, specify list of friends (Key Term) and register with an instant messaging server</a:t>
            </a:r>
          </a:p>
          <a:p>
            <a:pPr marL="706717" lvl="1" indent="-235572" defTabSz="471145">
              <a:spcBef>
                <a:spcPct val="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Some services include video and file-sharing</a:t>
            </a: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24</a:t>
            </a:fld>
            <a:endParaRPr lang="en-US"/>
          </a:p>
        </p:txBody>
      </p:sp>
    </p:spTree>
    <p:extLst>
      <p:ext uri="{BB962C8B-B14F-4D97-AF65-F5344CB8AC3E}">
        <p14:creationId xmlns:p14="http://schemas.microsoft.com/office/powerpoint/2010/main" val="3715030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Social Networking (Key Term)</a:t>
            </a:r>
          </a:p>
          <a:p>
            <a:pPr marL="942289" lvl="2"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One of the fastest growing uses of the Internet</a:t>
            </a:r>
          </a:p>
          <a:p>
            <a:pPr marL="942289" lvl="2"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Connecting individuals to one another </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Facebook (Key term)– individuals, businesses, communities – launched in 2004</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Facebook</a:t>
            </a:r>
            <a:r>
              <a:rPr lang="en-GB" baseline="0" dirty="0"/>
              <a:t> – </a:t>
            </a:r>
            <a:r>
              <a:rPr lang="en-GB" dirty="0"/>
              <a:t>instant</a:t>
            </a:r>
            <a:r>
              <a:rPr lang="en-GB" baseline="0" dirty="0"/>
              <a:t> messaging, photo, video sharing, games, etc.</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Facebook Profiles (key term) – personal information. Available to friends, family</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Facebook Pages (key term)– created by businesses and public figures</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Facebook Groups (key term)– created by individuals who share a common interest</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baseline="0" dirty="0"/>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Google+ (key term) or Google Plus (key term) – includes circles (key term) for grouping individuals according to common interests – launched in 2011</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	Hangouts (key term) – to communicate with up to 10 people at one time</a:t>
            </a:r>
          </a:p>
          <a:p>
            <a:pPr marL="471145"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LinkedIN (key term) – Business/professionally oriented social networking  -- launched in 2003</a:t>
            </a:r>
            <a:endParaRPr lang="en-GB" dirty="0"/>
          </a:p>
          <a:p>
            <a:pPr lvl="1" defTabSz="471145">
              <a:spcBef>
                <a:spcPct val="0"/>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Consider carefully the information you are disclosing when joining social networking sites.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25</a:t>
            </a:fld>
            <a:endParaRPr lang="en-US" dirty="0"/>
          </a:p>
        </p:txBody>
      </p:sp>
    </p:spTree>
    <p:extLst>
      <p:ext uri="{BB962C8B-B14F-4D97-AF65-F5344CB8AC3E}">
        <p14:creationId xmlns:p14="http://schemas.microsoft.com/office/powerpoint/2010/main" val="2860976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176679" indent="-176679">
              <a:buFontTx/>
              <a:buChar char="•"/>
            </a:pPr>
            <a:r>
              <a:rPr lang="en-US" dirty="0"/>
              <a:t>Popular web logs (key term)</a:t>
            </a:r>
            <a:r>
              <a:rPr lang="en-US" baseline="0" dirty="0"/>
              <a:t> or </a:t>
            </a:r>
            <a:r>
              <a:rPr lang="en-US" dirty="0"/>
              <a:t>blogs (key</a:t>
            </a:r>
            <a:r>
              <a:rPr lang="en-US" baseline="0" dirty="0"/>
              <a:t> term) </a:t>
            </a:r>
            <a:r>
              <a:rPr lang="en-US" dirty="0"/>
              <a:t>include Blogger and WordPress</a:t>
            </a:r>
          </a:p>
          <a:p>
            <a:pPr marL="176679" indent="-176679">
              <a:buFontTx/>
              <a:buChar char="•"/>
            </a:pPr>
            <a:r>
              <a:rPr lang="en-US" dirty="0"/>
              <a:t>Twitter (key term) is the most popular microblog (key term)</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26</a:t>
            </a:fld>
            <a:endParaRPr lang="en-US" dirty="0"/>
          </a:p>
        </p:txBody>
      </p:sp>
    </p:spTree>
    <p:extLst>
      <p:ext uri="{BB962C8B-B14F-4D97-AF65-F5344CB8AC3E}">
        <p14:creationId xmlns:p14="http://schemas.microsoft.com/office/powerpoint/2010/main" val="12698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baseline="0" dirty="0"/>
              <a:t>Webcasts (key term) streaming technology (key term) using audio and video continuously downloaded to your computer</a:t>
            </a:r>
          </a:p>
          <a:p>
            <a:pPr marL="176679" indent="-176679" defTabSz="942289" eaLnBrk="0" fontAlgn="base" hangingPunct="0">
              <a:spcBef>
                <a:spcPct val="30000"/>
              </a:spcBef>
              <a:spcAft>
                <a:spcPct val="0"/>
              </a:spcAft>
              <a:buFont typeface="Arial" pitchFamily="34" charset="0"/>
              <a:buChar char="•"/>
              <a:defRPr/>
            </a:pPr>
            <a:r>
              <a:rPr lang="en-US" baseline="0" dirty="0"/>
              <a:t>YouTube is a popular example</a:t>
            </a:r>
          </a:p>
          <a:p>
            <a:pPr marL="176679" indent="-176679" defTabSz="942289" eaLnBrk="0" fontAlgn="base" hangingPunct="0">
              <a:spcBef>
                <a:spcPct val="30000"/>
              </a:spcBef>
              <a:spcAft>
                <a:spcPct val="0"/>
              </a:spcAft>
              <a:buFont typeface="Arial" pitchFamily="34" charset="0"/>
              <a:buChar char="•"/>
              <a:defRPr/>
            </a:pPr>
            <a:r>
              <a:rPr lang="en-US" baseline="0" dirty="0"/>
              <a:t>After webcast is complete, no files remain on your computer</a:t>
            </a:r>
          </a:p>
          <a:p>
            <a:pPr defTabSz="942289" eaLnBrk="0" fontAlgn="base" hangingPunct="0">
              <a:spcBef>
                <a:spcPct val="30000"/>
              </a:spcBef>
              <a:spcAft>
                <a:spcPct val="0"/>
              </a:spcAft>
              <a:defRPr/>
            </a:pPr>
            <a:endParaRPr lang="en-US" baseline="0" dirty="0"/>
          </a:p>
          <a:p>
            <a:pPr defTabSz="942289" eaLnBrk="0" fontAlgn="base" hangingPunct="0">
              <a:spcBef>
                <a:spcPct val="30000"/>
              </a:spcBef>
              <a:spcAft>
                <a:spcPct val="0"/>
              </a:spcAft>
              <a:defRPr/>
            </a:pPr>
            <a:r>
              <a:rPr lang="en-US" baseline="0" dirty="0"/>
              <a:t>Podcasts (key term) available on iTunes and do not use streaming technology</a:t>
            </a:r>
          </a:p>
          <a:p>
            <a:pPr defTabSz="942289" eaLnBrk="0" fontAlgn="base" hangingPunct="0">
              <a:spcBef>
                <a:spcPct val="30000"/>
              </a:spcBef>
              <a:spcAft>
                <a:spcPct val="0"/>
              </a:spcAft>
              <a:defRPr/>
            </a:pPr>
            <a:endParaRPr lang="en-US" dirty="0"/>
          </a:p>
          <a:p>
            <a:pPr defTabSz="942289" eaLnBrk="0" fontAlgn="base" hangingPunct="0">
              <a:spcBef>
                <a:spcPct val="30000"/>
              </a:spcBef>
              <a:spcAft>
                <a:spcPct val="0"/>
              </a:spcAft>
              <a:defRPr/>
            </a:pPr>
            <a:r>
              <a:rPr lang="en-US" dirty="0"/>
              <a:t>Wiki (key term)</a:t>
            </a:r>
            <a:r>
              <a:rPr lang="en-US" baseline="0" dirty="0"/>
              <a:t> – website which is editable by users. Built on a community of interested people that build knowledge over time.</a:t>
            </a:r>
          </a:p>
          <a:p>
            <a:pPr defTabSz="942289" eaLnBrk="0" fontAlgn="base" hangingPunct="0">
              <a:spcBef>
                <a:spcPct val="30000"/>
              </a:spcBef>
              <a:spcAft>
                <a:spcPct val="0"/>
              </a:spcAft>
              <a:defRPr/>
            </a:pPr>
            <a:endParaRPr lang="en-US" dirty="0"/>
          </a:p>
          <a:p>
            <a:pPr defTabSz="942289" eaLnBrk="0" fontAlgn="base" hangingPunct="0">
              <a:spcBef>
                <a:spcPct val="30000"/>
              </a:spcBef>
              <a:spcAft>
                <a:spcPct val="0"/>
              </a:spcAft>
              <a:defRPr/>
            </a:pPr>
            <a:r>
              <a:rPr lang="en-US" dirty="0"/>
              <a:t>Wikipedia (key term) is an example of using a wiki as an online encyclopedia</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27</a:t>
            </a:fld>
            <a:endParaRPr lang="en-US" dirty="0"/>
          </a:p>
        </p:txBody>
      </p:sp>
    </p:spTree>
    <p:extLst>
      <p:ext uri="{BB962C8B-B14F-4D97-AF65-F5344CB8AC3E}">
        <p14:creationId xmlns:p14="http://schemas.microsoft.com/office/powerpoint/2010/main" val="263364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Specialized programs that assist you in locating information on the Web and the Internet</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Search services (Key Term) operate web sites that help you locate information; they maintain the database that helps you get where you want</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Special programs called spiders (Key Term) continually look for information and updated services</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Search engines (Key Term) – assist you to locate specific information</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Use keyword or</a:t>
            </a:r>
            <a:r>
              <a:rPr lang="en-GB" baseline="0" dirty="0"/>
              <a:t> phrase search</a:t>
            </a:r>
            <a:r>
              <a:rPr lang="en-GB" dirty="0"/>
              <a:t>; know “rules” i.e. use + or quotes to look for phrases rather than individual words</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Hit</a:t>
            </a:r>
            <a:r>
              <a:rPr lang="en-GB" baseline="0" dirty="0"/>
              <a:t> (key term) – return of sites that contain keyword or phrases</a:t>
            </a:r>
            <a:endParaRPr lang="en-GB" dirty="0"/>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Specialized search engines (Key Term) - Programs that focus on subject specific Web sites</a:t>
            </a:r>
          </a:p>
          <a:p>
            <a:pPr defTabSz="471145">
              <a:spcBef>
                <a:spcPts val="464"/>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28</a:t>
            </a:fld>
            <a:endParaRPr lang="en-US" dirty="0"/>
          </a:p>
        </p:txBody>
      </p:sp>
    </p:spTree>
    <p:extLst>
      <p:ext uri="{BB962C8B-B14F-4D97-AF65-F5344CB8AC3E}">
        <p14:creationId xmlns:p14="http://schemas.microsoft.com/office/powerpoint/2010/main" val="562506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Content Evaluation</a:t>
            </a:r>
            <a:r>
              <a:rPr lang="en-GB" baseline="0" dirty="0"/>
              <a:t> – be sure to check the authority, accuracy, objectivity and currency</a:t>
            </a:r>
            <a:endParaRPr lang="en-US" dirty="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29</a:t>
            </a:fld>
            <a:endParaRPr lang="en-US"/>
          </a:p>
        </p:txBody>
      </p:sp>
    </p:spTree>
    <p:extLst>
      <p:ext uri="{BB962C8B-B14F-4D97-AF65-F5344CB8AC3E}">
        <p14:creationId xmlns:p14="http://schemas.microsoft.com/office/powerpoint/2010/main" val="1532701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spcBef>
                <a:spcPct val="20000"/>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Electronic commerce (key</a:t>
            </a:r>
            <a:r>
              <a:rPr lang="en-GB" baseline="0" dirty="0"/>
              <a:t> term) or E-Commerce (key term) </a:t>
            </a:r>
            <a:r>
              <a:rPr lang="en-GB" dirty="0"/>
              <a:t>is buying and selling over the Internet</a:t>
            </a:r>
          </a:p>
          <a:p>
            <a:pPr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Three basic types of electronic commerce: business to consumer; consumer to consumer; and business to business</a:t>
            </a:r>
          </a:p>
          <a:p>
            <a:pPr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B2C </a:t>
            </a:r>
          </a:p>
          <a:p>
            <a:pPr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C2C </a:t>
            </a:r>
          </a:p>
          <a:p>
            <a:pPr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B2B </a:t>
            </a:r>
          </a:p>
          <a:p>
            <a:pPr defTabSz="471145">
              <a:spcBef>
                <a:spcPts val="464"/>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30</a:t>
            </a:fld>
            <a:endParaRPr lang="en-US" dirty="0"/>
          </a:p>
        </p:txBody>
      </p:sp>
    </p:spTree>
    <p:extLst>
      <p:ext uri="{BB962C8B-B14F-4D97-AF65-F5344CB8AC3E}">
        <p14:creationId xmlns:p14="http://schemas.microsoft.com/office/powerpoint/2010/main" val="305455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06FE8-F63B-40BD-A623-6F3EB7128A5C}" type="slidenum">
              <a:rPr lang="en-US" smtClean="0"/>
              <a:pPr/>
              <a:t>4</a:t>
            </a:fld>
            <a:endParaRPr lang="en-US" dirty="0"/>
          </a:p>
        </p:txBody>
      </p:sp>
    </p:spTree>
    <p:extLst>
      <p:ext uri="{BB962C8B-B14F-4D97-AF65-F5344CB8AC3E}">
        <p14:creationId xmlns:p14="http://schemas.microsoft.com/office/powerpoint/2010/main" val="844599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B2C (key term) is fastest growing type of e-commerce. Involves the sale of a product or service to the general public or end user.</a:t>
            </a:r>
          </a:p>
          <a:p>
            <a:pPr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Three types</a:t>
            </a:r>
          </a:p>
          <a:p>
            <a:pPr marL="765610" lvl="1" indent="-294465"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Online banking</a:t>
            </a:r>
          </a:p>
          <a:p>
            <a:pPr marL="765610" lvl="1" indent="-294465"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Financial trading</a:t>
            </a:r>
          </a:p>
          <a:p>
            <a:pPr marL="765610" lvl="1" indent="-294465"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Shopping</a:t>
            </a:r>
          </a:p>
          <a:p>
            <a:pPr marL="235572" indent="-235572"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Amazon.com is one of the most widely used B2C sites.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31</a:t>
            </a:fld>
            <a:endParaRPr lang="en-US" dirty="0"/>
          </a:p>
        </p:txBody>
      </p:sp>
    </p:spTree>
    <p:extLst>
      <p:ext uri="{BB962C8B-B14F-4D97-AF65-F5344CB8AC3E}">
        <p14:creationId xmlns:p14="http://schemas.microsoft.com/office/powerpoint/2010/main" val="2911370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spcBef>
                <a:spcPct val="20000"/>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Recent trend in C2C e-commerce (key term) involves individuals selling to individuals and is Web auctions (Key Term); similar to traditional auctions – no one sees each other</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Buyers and sellers seldom meet face-to-face</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Ask the students if they have ever used E-bay</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Example auction sites include eBay, QuiBids, eBay, eBid.</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32</a:t>
            </a:fld>
            <a:endParaRPr lang="en-US" dirty="0"/>
          </a:p>
        </p:txBody>
      </p:sp>
    </p:spTree>
    <p:extLst>
      <p:ext uri="{BB962C8B-B14F-4D97-AF65-F5344CB8AC3E}">
        <p14:creationId xmlns:p14="http://schemas.microsoft.com/office/powerpoint/2010/main" val="4032912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Business to Business (B2B) (key term) involves the sale of a product or service from one</a:t>
            </a:r>
            <a:r>
              <a:rPr lang="en-US" baseline="0" dirty="0"/>
              <a:t> business to another.</a:t>
            </a:r>
            <a:endParaRPr lang="en-US" dirty="0"/>
          </a:p>
          <a:p>
            <a:r>
              <a:rPr lang="en-US" dirty="0"/>
              <a:t>Example:</a:t>
            </a:r>
            <a:r>
              <a:rPr lang="en-US" baseline="0" dirty="0"/>
              <a:t>  A furniture manufacturer requires raw materials such as wood, paint, and varnish.</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33</a:t>
            </a:fld>
            <a:endParaRPr lang="en-US" dirty="0"/>
          </a:p>
        </p:txBody>
      </p:sp>
    </p:spTree>
    <p:extLst>
      <p:ext uri="{BB962C8B-B14F-4D97-AF65-F5344CB8AC3E}">
        <p14:creationId xmlns:p14="http://schemas.microsoft.com/office/powerpoint/2010/main" val="1026462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A challenge is the payment for goods</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Should be reliable, secure, and fast</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Convenience</a:t>
            </a:r>
          </a:p>
          <a:p>
            <a:pPr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Electronic payment -- easy, secure payment method </a:t>
            </a:r>
          </a:p>
          <a:p>
            <a:pPr lvl="1"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Credit cards -- easier to work with, somewhat vulnerable to theft</a:t>
            </a:r>
          </a:p>
          <a:p>
            <a:pPr lvl="1"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Digital cash (Key Term)</a:t>
            </a:r>
          </a:p>
          <a:p>
            <a:pPr marL="1177862" lvl="2" indent="-235572"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Purchased from third party (usually a special bank); more secure than credit cards</a:t>
            </a:r>
          </a:p>
          <a:p>
            <a:pPr marL="1177862" lvl="2" indent="-235572" defTabSz="471145">
              <a:spcBef>
                <a:spcPct val="20000"/>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Providers include Amazon, Google, Serve, and PayPal</a:t>
            </a:r>
          </a:p>
          <a:p>
            <a:pPr defTabSz="471145">
              <a:spcBef>
                <a:spcPts val="464"/>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34</a:t>
            </a:fld>
            <a:endParaRPr lang="en-US" dirty="0"/>
          </a:p>
        </p:txBody>
      </p:sp>
    </p:spTree>
    <p:extLst>
      <p:ext uri="{BB962C8B-B14F-4D97-AF65-F5344CB8AC3E}">
        <p14:creationId xmlns:p14="http://schemas.microsoft.com/office/powerpoint/2010/main" val="1659966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defRPr/>
            </a:pPr>
            <a:r>
              <a:rPr lang="en-US" dirty="0"/>
              <a:t>Cloud computer (key term) Basic components include:</a:t>
            </a:r>
          </a:p>
          <a:p>
            <a:pPr marL="176679" indent="-176679">
              <a:buFont typeface="Arial" pitchFamily="34" charset="0"/>
              <a:buChar char="•"/>
              <a:defRPr/>
            </a:pPr>
            <a:r>
              <a:rPr lang="en-US" dirty="0"/>
              <a:t>Clients: corporations and end-users who want access to data, programs, and storage anywhere and anytime a connection to the Internet is available</a:t>
            </a:r>
          </a:p>
          <a:p>
            <a:pPr marL="176679" indent="-176679">
              <a:buFont typeface="Arial" pitchFamily="34" charset="0"/>
              <a:buChar char="•"/>
              <a:defRPr/>
            </a:pPr>
            <a:r>
              <a:rPr lang="en-US" dirty="0"/>
              <a:t>Service providers: organizations that are willing to provide (sometimes for a fee) access to software and storage</a:t>
            </a:r>
          </a:p>
          <a:p>
            <a:pPr marL="176679" indent="-176679">
              <a:buFont typeface="Arial" pitchFamily="34" charset="0"/>
              <a:buChar char="•"/>
              <a:defRPr/>
            </a:pPr>
            <a:r>
              <a:rPr lang="en-US" dirty="0"/>
              <a:t>Internet connectivity</a:t>
            </a:r>
          </a:p>
          <a:p>
            <a:pPr marL="176679" indent="-176679">
              <a:buFont typeface="Arial" pitchFamily="34" charset="0"/>
              <a:buChar char="•"/>
              <a:defRPr/>
            </a:pPr>
            <a:endParaRPr lang="en-US" dirty="0"/>
          </a:p>
          <a:p>
            <a:pPr>
              <a:buFont typeface="Arial" pitchFamily="34" charset="0"/>
              <a:buNone/>
              <a:defRPr/>
            </a:pPr>
            <a:r>
              <a:rPr lang="en-US" dirty="0"/>
              <a:t>Two critical factors that determine the efficiency of cloud computing</a:t>
            </a:r>
          </a:p>
          <a:p>
            <a:pPr marL="647824" lvl="1" indent="-176679">
              <a:buFont typeface="Arial" pitchFamily="34" charset="0"/>
              <a:buChar char="•"/>
              <a:defRPr/>
            </a:pPr>
            <a:r>
              <a:rPr lang="en-US" dirty="0"/>
              <a:t>The speed and reliability of the user’s access to the Internet</a:t>
            </a:r>
          </a:p>
          <a:p>
            <a:pPr marL="647824" lvl="1" indent="-176679">
              <a:buFont typeface="Arial" pitchFamily="34" charset="0"/>
              <a:buChar char="•"/>
              <a:defRPr/>
            </a:pPr>
            <a:r>
              <a:rPr lang="en-US" dirty="0"/>
              <a:t>Internet’s capability to provide safe and reliable transmission of data and programs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35</a:t>
            </a:fld>
            <a:endParaRPr lang="en-US" dirty="0"/>
          </a:p>
        </p:txBody>
      </p:sp>
    </p:spTree>
    <p:extLst>
      <p:ext uri="{BB962C8B-B14F-4D97-AF65-F5344CB8AC3E}">
        <p14:creationId xmlns:p14="http://schemas.microsoft.com/office/powerpoint/2010/main" val="3442042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a:t>
            </a:r>
            <a:r>
              <a:rPr lang="en-US" baseline="0" dirty="0"/>
              <a:t> of Things (</a:t>
            </a:r>
            <a:r>
              <a:rPr lang="en-US" baseline="0" dirty="0" err="1"/>
              <a:t>IoT</a:t>
            </a:r>
            <a:r>
              <a:rPr lang="en-US" baseline="0" dirty="0"/>
              <a:t>)</a:t>
            </a:r>
          </a:p>
          <a:p>
            <a:pPr marL="171450" indent="-171450">
              <a:buFont typeface="Arial" panose="020B0604020202020204" pitchFamily="34" charset="0"/>
              <a:buChar char="•"/>
            </a:pPr>
            <a:r>
              <a:rPr lang="en-US" baseline="0" dirty="0"/>
              <a:t>Continuing development of the Internet which allows objects embedded with electronic devices to send and receive data</a:t>
            </a:r>
          </a:p>
          <a:p>
            <a:pPr marL="628650" lvl="1" indent="-171450">
              <a:buFont typeface="Arial" panose="020B0604020202020204" pitchFamily="34" charset="0"/>
              <a:buChar char="•"/>
            </a:pPr>
            <a:r>
              <a:rPr lang="en-US" baseline="0" dirty="0"/>
              <a:t>Includes</a:t>
            </a:r>
          </a:p>
          <a:p>
            <a:pPr marL="1085850" lvl="2" indent="-171450">
              <a:buFont typeface="Arial" panose="020B0604020202020204" pitchFamily="34" charset="0"/>
              <a:buChar char="•"/>
            </a:pPr>
            <a:r>
              <a:rPr lang="en-US" baseline="0" dirty="0"/>
              <a:t>Smartphones</a:t>
            </a:r>
          </a:p>
          <a:p>
            <a:pPr marL="1085850" lvl="2" indent="-171450">
              <a:buFont typeface="Arial" panose="020B0604020202020204" pitchFamily="34" charset="0"/>
              <a:buChar char="•"/>
            </a:pPr>
            <a:r>
              <a:rPr lang="en-US" baseline="0" dirty="0"/>
              <a:t>Wearables</a:t>
            </a:r>
          </a:p>
          <a:p>
            <a:pPr marL="171450" lvl="0" indent="-171450">
              <a:buFont typeface="Arial" panose="020B0604020202020204" pitchFamily="34" charset="0"/>
              <a:buChar char="•"/>
            </a:pPr>
            <a:r>
              <a:rPr lang="en-US" baseline="0" dirty="0"/>
              <a:t>Uses web 3.0 applications to sync devices with web applications </a:t>
            </a:r>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36</a:t>
            </a:fld>
            <a:endParaRPr lang="en-US"/>
          </a:p>
        </p:txBody>
      </p:sp>
    </p:spTree>
    <p:extLst>
      <p:ext uri="{BB962C8B-B14F-4D97-AF65-F5344CB8AC3E}">
        <p14:creationId xmlns:p14="http://schemas.microsoft.com/office/powerpoint/2010/main" val="2727856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Webmasters</a:t>
            </a:r>
          </a:p>
          <a:p>
            <a:endParaRPr lang="en-US" dirty="0"/>
          </a:p>
          <a:p>
            <a:r>
              <a:rPr lang="en-US" dirty="0"/>
              <a:t>Employers look for:</a:t>
            </a:r>
          </a:p>
          <a:p>
            <a:pPr marL="176679" indent="-176679">
              <a:buFont typeface="Arial" pitchFamily="34" charset="0"/>
              <a:buChar char="•"/>
            </a:pPr>
            <a:r>
              <a:rPr lang="en-US" dirty="0"/>
              <a:t>Bachelor’s or associate’s degree in computer science</a:t>
            </a:r>
            <a:r>
              <a:rPr lang="en-US" baseline="0" dirty="0"/>
              <a:t> or information systems</a:t>
            </a:r>
          </a:p>
          <a:p>
            <a:pPr marL="176679" indent="-176679">
              <a:buFont typeface="Arial" pitchFamily="34" charset="0"/>
              <a:buChar char="•"/>
            </a:pPr>
            <a:r>
              <a:rPr lang="en-US" baseline="0" dirty="0"/>
              <a:t>Knowledge of common programming</a:t>
            </a:r>
          </a:p>
          <a:p>
            <a:pPr marL="176679" indent="-176679">
              <a:buFont typeface="Arial" pitchFamily="34" charset="0"/>
              <a:buChar char="•"/>
            </a:pPr>
            <a:r>
              <a:rPr lang="en-US" baseline="0" dirty="0"/>
              <a:t>Web development software knowledge</a:t>
            </a:r>
          </a:p>
          <a:p>
            <a:pPr marL="176679" indent="-176679">
              <a:buFont typeface="Arial" pitchFamily="34" charset="0"/>
              <a:buChar char="•"/>
            </a:pPr>
            <a:r>
              <a:rPr lang="en-US" baseline="0" dirty="0"/>
              <a:t>HTML and CSS are important</a:t>
            </a:r>
          </a:p>
          <a:p>
            <a:pPr marL="176679" indent="-176679">
              <a:buFont typeface="Arial" pitchFamily="34" charset="0"/>
              <a:buChar char="•"/>
            </a:pPr>
            <a:r>
              <a:rPr lang="en-US" baseline="0" dirty="0"/>
              <a:t>Web Authoring knowledge</a:t>
            </a:r>
          </a:p>
          <a:p>
            <a:pPr marL="176679" indent="-176679">
              <a:buFont typeface="Arial" pitchFamily="34" charset="0"/>
              <a:buChar char="•"/>
            </a:pPr>
            <a:r>
              <a:rPr lang="en-US" baseline="0" dirty="0"/>
              <a:t>Good communication and organizational skills are essential</a:t>
            </a:r>
          </a:p>
          <a:p>
            <a:pPr marL="176679" indent="-176679">
              <a:buFont typeface="Arial" pitchFamily="34" charset="0"/>
              <a:buChar char="•"/>
            </a:pPr>
            <a:r>
              <a:rPr lang="en-US" baseline="0" dirty="0"/>
              <a:t>Salary in the range of $59,000 to $82,000</a:t>
            </a:r>
            <a:endParaRPr lang="en-US" dirty="0"/>
          </a:p>
        </p:txBody>
      </p:sp>
      <p:sp>
        <p:nvSpPr>
          <p:cNvPr id="4" name="Slide Number Placeholder 3"/>
          <p:cNvSpPr>
            <a:spLocks noGrp="1"/>
          </p:cNvSpPr>
          <p:nvPr>
            <p:ph type="sldNum" sz="quarter" idx="10"/>
          </p:nvPr>
        </p:nvSpPr>
        <p:spPr/>
        <p:txBody>
          <a:bodyPr/>
          <a:lstStyle/>
          <a:p>
            <a:fld id="{B5A06FE8-F63B-40BD-A623-6F3EB7128A5C}" type="slidenum">
              <a:rPr lang="en-US" smtClean="0"/>
              <a:pPr/>
              <a:t>37</a:t>
            </a:fld>
            <a:endParaRPr lang="en-US" dirty="0"/>
          </a:p>
        </p:txBody>
      </p:sp>
    </p:spTree>
    <p:extLst>
      <p:ext uri="{BB962C8B-B14F-4D97-AF65-F5344CB8AC3E}">
        <p14:creationId xmlns:p14="http://schemas.microsoft.com/office/powerpoint/2010/main" val="825438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GB" dirty="0"/>
              <a:t>Your car today is already governed by computer</a:t>
            </a:r>
            <a:r>
              <a:rPr lang="en-GB" baseline="0" dirty="0"/>
              <a:t> technology located within your vehicle.</a:t>
            </a:r>
          </a:p>
          <a:p>
            <a:pPr defTabSz="942289">
              <a:defRPr/>
            </a:pPr>
            <a:endParaRPr lang="en-GB" baseline="0" dirty="0"/>
          </a:p>
          <a:p>
            <a:pPr defTabSz="942289">
              <a:defRPr/>
            </a:pPr>
            <a:r>
              <a:rPr lang="en-GB" baseline="0" dirty="0"/>
              <a:t>Benefits involve quick access to vital information such as traffic, weather, directions in real time.</a:t>
            </a:r>
          </a:p>
          <a:p>
            <a:pPr defTabSz="942289">
              <a:defRPr/>
            </a:pPr>
            <a:endParaRPr lang="en-GB" baseline="0" dirty="0"/>
          </a:p>
          <a:p>
            <a:pPr defTabSz="942289">
              <a:defRPr/>
            </a:pPr>
            <a:r>
              <a:rPr lang="en-GB" baseline="0" dirty="0"/>
              <a:t>Potential distractions could also come into play. Technology would need to be cautious and prevent the driver from ever having to touch the dashboard by using voice recognition.</a:t>
            </a:r>
          </a:p>
          <a:p>
            <a:pPr defTabSz="942289">
              <a:defRPr/>
            </a:pPr>
            <a:endParaRPr lang="en-GB" baseline="0" dirty="0"/>
          </a:p>
          <a:p>
            <a:pPr defTabSz="942289">
              <a:defRPr/>
            </a:pPr>
            <a:endParaRPr lang="en-GB"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38</a:t>
            </a:fld>
            <a:endParaRPr lang="en-US" dirty="0"/>
          </a:p>
        </p:txBody>
      </p:sp>
    </p:spTree>
    <p:extLst>
      <p:ext uri="{BB962C8B-B14F-4D97-AF65-F5344CB8AC3E}">
        <p14:creationId xmlns:p14="http://schemas.microsoft.com/office/powerpoint/2010/main" val="2238965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5610" indent="-294465" eaLnBrk="0" hangingPunct="0">
              <a:defRPr>
                <a:solidFill>
                  <a:schemeClr val="tx1"/>
                </a:solidFill>
                <a:latin typeface="Arial" charset="0"/>
              </a:defRPr>
            </a:lvl2pPr>
            <a:lvl3pPr marL="1177862" indent="-235572" eaLnBrk="0" hangingPunct="0">
              <a:defRPr>
                <a:solidFill>
                  <a:schemeClr val="tx1"/>
                </a:solidFill>
                <a:latin typeface="Arial" charset="0"/>
              </a:defRPr>
            </a:lvl3pPr>
            <a:lvl4pPr marL="1649006" indent="-235572" eaLnBrk="0" hangingPunct="0">
              <a:defRPr>
                <a:solidFill>
                  <a:schemeClr val="tx1"/>
                </a:solidFill>
                <a:latin typeface="Arial" charset="0"/>
              </a:defRPr>
            </a:lvl4pPr>
            <a:lvl5pPr marL="2120151" indent="-235572" eaLnBrk="0" hangingPunct="0">
              <a:defRPr>
                <a:solidFill>
                  <a:schemeClr val="tx1"/>
                </a:solidFill>
                <a:latin typeface="Arial" charset="0"/>
              </a:defRPr>
            </a:lvl5pPr>
            <a:lvl6pPr marL="2591295" indent="-235572" eaLnBrk="0" fontAlgn="base" hangingPunct="0">
              <a:spcBef>
                <a:spcPct val="0"/>
              </a:spcBef>
              <a:spcAft>
                <a:spcPct val="0"/>
              </a:spcAft>
              <a:defRPr>
                <a:solidFill>
                  <a:schemeClr val="tx1"/>
                </a:solidFill>
                <a:latin typeface="Arial" charset="0"/>
              </a:defRPr>
            </a:lvl6pPr>
            <a:lvl7pPr marL="3062440" indent="-235572" eaLnBrk="0" fontAlgn="base" hangingPunct="0">
              <a:spcBef>
                <a:spcPct val="0"/>
              </a:spcBef>
              <a:spcAft>
                <a:spcPct val="0"/>
              </a:spcAft>
              <a:defRPr>
                <a:solidFill>
                  <a:schemeClr val="tx1"/>
                </a:solidFill>
                <a:latin typeface="Arial" charset="0"/>
              </a:defRPr>
            </a:lvl7pPr>
            <a:lvl8pPr marL="3533585" indent="-235572" eaLnBrk="0" fontAlgn="base" hangingPunct="0">
              <a:spcBef>
                <a:spcPct val="0"/>
              </a:spcBef>
              <a:spcAft>
                <a:spcPct val="0"/>
              </a:spcAft>
              <a:defRPr>
                <a:solidFill>
                  <a:schemeClr val="tx1"/>
                </a:solidFill>
                <a:latin typeface="Arial" charset="0"/>
              </a:defRPr>
            </a:lvl8pPr>
            <a:lvl9pPr marL="4004729" indent="-235572" eaLnBrk="0" fontAlgn="base" hangingPunct="0">
              <a:spcBef>
                <a:spcPct val="0"/>
              </a:spcBef>
              <a:spcAft>
                <a:spcPct val="0"/>
              </a:spcAft>
              <a:defRPr>
                <a:solidFill>
                  <a:schemeClr val="tx1"/>
                </a:solidFill>
                <a:latin typeface="Arial" charset="0"/>
              </a:defRPr>
            </a:lvl9pPr>
          </a:lstStyle>
          <a:p>
            <a:pPr eaLnBrk="1" hangingPunct="1"/>
            <a:fld id="{71695316-9C3E-40C7-9ABD-712C081602F9}" type="slidenum">
              <a:rPr lang="en-US" smtClean="0"/>
              <a:pPr eaLnBrk="1" hangingPunct="1"/>
              <a:t>39</a:t>
            </a:fld>
            <a:endParaRPr lang="en-US" dirty="0"/>
          </a:p>
        </p:txBody>
      </p:sp>
      <p:sp>
        <p:nvSpPr>
          <p:cNvPr id="78851" name="Rectangle 2"/>
          <p:cNvSpPr>
            <a:spLocks noGrp="1" noRot="1" noChangeAspect="1" noChangeArrowheads="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46997" y="4459526"/>
            <a:ext cx="5208482" cy="4224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a:t>Have students turn to the end of Chapter 2 in their textbooks to view the same “Open-Ended” questions/statements</a:t>
            </a:r>
          </a:p>
        </p:txBody>
      </p:sp>
    </p:spTree>
    <p:extLst>
      <p:ext uri="{BB962C8B-B14F-4D97-AF65-F5344CB8AC3E}">
        <p14:creationId xmlns:p14="http://schemas.microsoft.com/office/powerpoint/2010/main" val="67520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5610" indent="-294465" eaLnBrk="0" hangingPunct="0">
              <a:defRPr>
                <a:solidFill>
                  <a:schemeClr val="tx1"/>
                </a:solidFill>
                <a:latin typeface="Arial" charset="0"/>
              </a:defRPr>
            </a:lvl2pPr>
            <a:lvl3pPr marL="1177862" indent="-235572" eaLnBrk="0" hangingPunct="0">
              <a:defRPr>
                <a:solidFill>
                  <a:schemeClr val="tx1"/>
                </a:solidFill>
                <a:latin typeface="Arial" charset="0"/>
              </a:defRPr>
            </a:lvl3pPr>
            <a:lvl4pPr marL="1649006" indent="-235572" eaLnBrk="0" hangingPunct="0">
              <a:defRPr>
                <a:solidFill>
                  <a:schemeClr val="tx1"/>
                </a:solidFill>
                <a:latin typeface="Arial" charset="0"/>
              </a:defRPr>
            </a:lvl4pPr>
            <a:lvl5pPr marL="2120151" indent="-235572" eaLnBrk="0" hangingPunct="0">
              <a:defRPr>
                <a:solidFill>
                  <a:schemeClr val="tx1"/>
                </a:solidFill>
                <a:latin typeface="Arial" charset="0"/>
              </a:defRPr>
            </a:lvl5pPr>
            <a:lvl6pPr marL="2591295" indent="-235572" eaLnBrk="0" fontAlgn="base" hangingPunct="0">
              <a:spcBef>
                <a:spcPct val="0"/>
              </a:spcBef>
              <a:spcAft>
                <a:spcPct val="0"/>
              </a:spcAft>
              <a:defRPr>
                <a:solidFill>
                  <a:schemeClr val="tx1"/>
                </a:solidFill>
                <a:latin typeface="Arial" charset="0"/>
              </a:defRPr>
            </a:lvl6pPr>
            <a:lvl7pPr marL="3062440" indent="-235572" eaLnBrk="0" fontAlgn="base" hangingPunct="0">
              <a:spcBef>
                <a:spcPct val="0"/>
              </a:spcBef>
              <a:spcAft>
                <a:spcPct val="0"/>
              </a:spcAft>
              <a:defRPr>
                <a:solidFill>
                  <a:schemeClr val="tx1"/>
                </a:solidFill>
                <a:latin typeface="Arial" charset="0"/>
              </a:defRPr>
            </a:lvl7pPr>
            <a:lvl8pPr marL="3533585" indent="-235572" eaLnBrk="0" fontAlgn="base" hangingPunct="0">
              <a:spcBef>
                <a:spcPct val="0"/>
              </a:spcBef>
              <a:spcAft>
                <a:spcPct val="0"/>
              </a:spcAft>
              <a:defRPr>
                <a:solidFill>
                  <a:schemeClr val="tx1"/>
                </a:solidFill>
                <a:latin typeface="Arial" charset="0"/>
              </a:defRPr>
            </a:lvl8pPr>
            <a:lvl9pPr marL="4004729" indent="-235572" eaLnBrk="0" fontAlgn="base" hangingPunct="0">
              <a:spcBef>
                <a:spcPct val="0"/>
              </a:spcBef>
              <a:spcAft>
                <a:spcPct val="0"/>
              </a:spcAft>
              <a:defRPr>
                <a:solidFill>
                  <a:schemeClr val="tx1"/>
                </a:solidFill>
                <a:latin typeface="Arial" charset="0"/>
              </a:defRPr>
            </a:lvl9pPr>
          </a:lstStyle>
          <a:p>
            <a:pPr eaLnBrk="1" hangingPunct="1"/>
            <a:fld id="{90120A9D-7A11-49F6-96B0-D96C14D84700}" type="slidenum">
              <a:rPr lang="en-US" smtClean="0"/>
              <a:pPr eaLnBrk="1" hangingPunct="1"/>
              <a:t>40</a:t>
            </a:fld>
            <a:endParaRPr lang="en-US" dirty="0"/>
          </a:p>
        </p:txBody>
      </p:sp>
      <p:sp>
        <p:nvSpPr>
          <p:cNvPr id="79875" name="Rectangle 2"/>
          <p:cNvSpPr>
            <a:spLocks noGrp="1" noRot="1" noChangeAspect="1" noChangeArrowheads="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46997" y="4459526"/>
            <a:ext cx="5208482" cy="4224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a:t>Have students turn to the end of Chapter 2 in their textbooks to view the same “Open-Ended” questions/statements</a:t>
            </a:r>
          </a:p>
        </p:txBody>
      </p:sp>
    </p:spTree>
    <p:extLst>
      <p:ext uri="{BB962C8B-B14F-4D97-AF65-F5344CB8AC3E}">
        <p14:creationId xmlns:p14="http://schemas.microsoft.com/office/powerpoint/2010/main" val="89873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The Internet (key term) is the most developed network system currently in use; connects people all over the world</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The Internet originally started in 1969 when US funded a research project (ARPANET—Advanced Research Project Agency Network) (key term)</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World Wide Web (Web) is a </a:t>
            </a:r>
            <a:r>
              <a:rPr lang="en-GB" b="1" dirty="0"/>
              <a:t>part</a:t>
            </a:r>
            <a:r>
              <a:rPr lang="en-GB" dirty="0"/>
              <a:t> of the Internet – not </a:t>
            </a:r>
            <a:r>
              <a:rPr lang="en-GB" b="1" dirty="0"/>
              <a:t>the</a:t>
            </a:r>
            <a:r>
              <a:rPr lang="en-GB" dirty="0"/>
              <a:t> Internet; introduced in 1991 by consortium in Switzerland</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Originally started as research and text-based network to exchange research ideas from university to university</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Internet is the actual physical network comprised of  wires, cables,</a:t>
            </a:r>
            <a:r>
              <a:rPr lang="en-GB" baseline="0" dirty="0"/>
              <a:t> </a:t>
            </a:r>
            <a:r>
              <a:rPr lang="en-GB" dirty="0"/>
              <a:t>satellites, and rules</a:t>
            </a:r>
          </a:p>
          <a:p>
            <a:pPr marL="1177862" lvl="2" indent="-235572"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Being connected to the network is often referred to as being online (Key Term)</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The Web is a multimedia interface to resources available on the internet</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5</a:t>
            </a:fld>
            <a:endParaRPr lang="en-US" dirty="0"/>
          </a:p>
        </p:txBody>
      </p:sp>
    </p:spTree>
    <p:extLst>
      <p:ext uri="{BB962C8B-B14F-4D97-AF65-F5344CB8AC3E}">
        <p14:creationId xmlns:p14="http://schemas.microsoft.com/office/powerpoint/2010/main" val="4172727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06FE8-F63B-40BD-A623-6F3EB7128A5C}" type="slidenum">
              <a:rPr lang="en-US" smtClean="0"/>
              <a:pPr/>
              <a:t>41</a:t>
            </a:fld>
            <a:endParaRPr lang="en-US" dirty="0"/>
          </a:p>
        </p:txBody>
      </p:sp>
    </p:spTree>
    <p:extLst>
      <p:ext uri="{BB962C8B-B14F-4D97-AF65-F5344CB8AC3E}">
        <p14:creationId xmlns:p14="http://schemas.microsoft.com/office/powerpoint/2010/main" val="170378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 Web 1.0 (key term) – linking existing information  </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 Web 2.0 (key term) – more dynamic content creation and social interaction</a:t>
            </a:r>
            <a:r>
              <a:rPr lang="en-GB" baseline="0" dirty="0"/>
              <a:t> (Facebook)</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 Web</a:t>
            </a:r>
            <a:r>
              <a:rPr lang="en-GB" baseline="0" dirty="0"/>
              <a:t> 3.0 (key term) – computer-generated information requiring less human interaction</a:t>
            </a:r>
            <a:endParaRPr lang="en-GB" dirty="0"/>
          </a:p>
          <a:p>
            <a:pPr defTabSz="471145">
              <a:spcBef>
                <a:spcPts val="464"/>
              </a:spcBef>
              <a:buFontTx/>
              <a:buNone/>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6</a:t>
            </a:fld>
            <a:endParaRPr lang="en-US"/>
          </a:p>
        </p:txBody>
      </p:sp>
    </p:spTree>
    <p:extLst>
      <p:ext uri="{BB962C8B-B14F-4D97-AF65-F5344CB8AC3E}">
        <p14:creationId xmlns:p14="http://schemas.microsoft.com/office/powerpoint/2010/main" val="361482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Most common Internet applications</a:t>
            </a:r>
          </a:p>
          <a:p>
            <a:pPr marL="593839" lvl="1" indent="-238844"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Communicating – most popular Internet</a:t>
            </a:r>
            <a:r>
              <a:rPr lang="en-GB" baseline="0" dirty="0"/>
              <a:t> activity. Exchange e-mail, photos, videos</a:t>
            </a:r>
            <a:endParaRPr lang="en-GB" dirty="0"/>
          </a:p>
          <a:p>
            <a:pPr marL="593839" lvl="1" indent="-238844"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Shopping</a:t>
            </a:r>
            <a:r>
              <a:rPr lang="en-GB" baseline="0" dirty="0"/>
              <a:t> </a:t>
            </a:r>
            <a:r>
              <a:rPr lang="en-GB" dirty="0"/>
              <a:t>– fastest-growing applications</a:t>
            </a:r>
          </a:p>
          <a:p>
            <a:pPr marL="593839" lvl="1" indent="-238844"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Searching - using virtual libraries.</a:t>
            </a:r>
          </a:p>
          <a:p>
            <a:pPr marL="593839" lvl="1" indent="-238844"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Education or e-learning (Key Term)</a:t>
            </a:r>
            <a:r>
              <a:rPr lang="en-GB" baseline="0" dirty="0"/>
              <a:t> – take classes remotely from almost any location and any subject</a:t>
            </a:r>
            <a:endParaRPr lang="en-GB" dirty="0"/>
          </a:p>
          <a:p>
            <a:pPr marL="593839" lvl="1" indent="-238844"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Entertainment – music, movies, magazines,</a:t>
            </a:r>
            <a:r>
              <a:rPr lang="en-GB" baseline="0" dirty="0"/>
              <a:t> computer games</a:t>
            </a:r>
          </a:p>
          <a:p>
            <a:pPr marL="1064984" lvl="2" indent="-238844"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baseline="0" dirty="0"/>
              <a:t>See the Making IT work for you for Online Entertainment (Page 30 – 31)</a:t>
            </a:r>
          </a:p>
          <a:p>
            <a:pPr marL="826139" lvl="2" defTabSz="471145">
              <a:spcBef>
                <a:spcPts val="464"/>
              </a:spcBef>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pPr lvl="2"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endParaRPr lang="en-GB"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7</a:t>
            </a:fld>
            <a:endParaRPr lang="en-US" dirty="0"/>
          </a:p>
        </p:txBody>
      </p:sp>
    </p:spTree>
    <p:extLst>
      <p:ext uri="{BB962C8B-B14F-4D97-AF65-F5344CB8AC3E}">
        <p14:creationId xmlns:p14="http://schemas.microsoft.com/office/powerpoint/2010/main" val="185531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Many</a:t>
            </a:r>
            <a:r>
              <a:rPr lang="en-US" baseline="0" dirty="0"/>
              <a:t> users are no longer subscribing to cable or satellite services. Instead they are using pay-as-you-go services such as Netflix and Amazon Prime to watch movies and their favorite TV episodes. </a:t>
            </a:r>
          </a:p>
          <a:p>
            <a:endParaRPr lang="en-US" baseline="0" dirty="0"/>
          </a:p>
          <a:p>
            <a:r>
              <a:rPr lang="en-US" baseline="0" dirty="0"/>
              <a:t>Hulu Plus is used for TV Program</a:t>
            </a:r>
          </a:p>
          <a:p>
            <a:endParaRPr lang="en-US" baseline="0" dirty="0"/>
          </a:p>
          <a:p>
            <a:r>
              <a:rPr lang="en-US" baseline="0" dirty="0"/>
              <a:t>Pandora and Spotify for online music</a:t>
            </a:r>
          </a:p>
          <a:p>
            <a:endParaRPr lang="en-US" baseline="0" dirty="0"/>
          </a:p>
          <a:p>
            <a:r>
              <a:rPr lang="en-US" baseline="0" dirty="0"/>
              <a:t>And there is also Pay-as-you-go programs available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5A06FE8-F63B-40BD-A623-6F3EB7128A5C}" type="slidenum">
              <a:rPr lang="en-US" smtClean="0"/>
              <a:pPr/>
              <a:t>8</a:t>
            </a:fld>
            <a:endParaRPr lang="en-US" dirty="0"/>
          </a:p>
        </p:txBody>
      </p:sp>
    </p:spTree>
    <p:extLst>
      <p:ext uri="{BB962C8B-B14F-4D97-AF65-F5344CB8AC3E}">
        <p14:creationId xmlns:p14="http://schemas.microsoft.com/office/powerpoint/2010/main" val="71580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The common way to access the Internet is through a provider or host computer </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Internet Service Providers (ISPs) (key term) - already connected to the Internet -- furnish a pathway for other users</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Most commonly used ISPs</a:t>
            </a:r>
            <a:r>
              <a:rPr lang="en-GB" baseline="0" dirty="0"/>
              <a:t> use telephone lines, cable (key term) and / or wireless connections </a:t>
            </a:r>
            <a:endParaRPr lang="en-GB" dirty="0"/>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Typical providers include:</a:t>
            </a:r>
          </a:p>
          <a:p>
            <a:pPr lvl="1"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Verizon,</a:t>
            </a:r>
            <a:r>
              <a:rPr lang="en-GB" baseline="0" dirty="0"/>
              <a:t> </a:t>
            </a:r>
            <a:r>
              <a:rPr lang="en-GB" dirty="0"/>
              <a:t>Comcast,</a:t>
            </a:r>
            <a:r>
              <a:rPr lang="en-GB" baseline="0" dirty="0"/>
              <a:t> Sprint, T-Mobile and AT&amp;T</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9</a:t>
            </a:fld>
            <a:endParaRPr lang="en-US" dirty="0"/>
          </a:p>
        </p:txBody>
      </p:sp>
    </p:spTree>
    <p:extLst>
      <p:ext uri="{BB962C8B-B14F-4D97-AF65-F5344CB8AC3E}">
        <p14:creationId xmlns:p14="http://schemas.microsoft.com/office/powerpoint/2010/main" val="102254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471145">
              <a:lnSpc>
                <a:spcPct val="95000"/>
              </a:lnSpc>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Browsers (key term) allow you to explore</a:t>
            </a:r>
            <a:r>
              <a:rPr lang="en-GB" baseline="0" dirty="0"/>
              <a:t> </a:t>
            </a:r>
            <a:r>
              <a:rPr lang="en-GB" dirty="0"/>
              <a:t>the web</a:t>
            </a:r>
          </a:p>
          <a:p>
            <a:pPr defTabSz="471145">
              <a:spcBef>
                <a:spcPts val="464"/>
              </a:spcBef>
              <a:buFontTx/>
              <a:buChar char="•"/>
              <a:tabLst>
                <a:tab pos="0" algn="l"/>
                <a:tab pos="942289" algn="l"/>
                <a:tab pos="1884578" algn="l"/>
                <a:tab pos="2826868" algn="l"/>
                <a:tab pos="3769157" algn="l"/>
                <a:tab pos="4711446" algn="l"/>
                <a:tab pos="5653735" algn="l"/>
                <a:tab pos="6596024" algn="l"/>
                <a:tab pos="7538314" algn="l"/>
                <a:tab pos="8480603" algn="l"/>
                <a:tab pos="9422892" algn="l"/>
                <a:tab pos="10365181" algn="l"/>
              </a:tabLst>
            </a:pPr>
            <a:r>
              <a:rPr lang="en-GB" dirty="0"/>
              <a:t>Navigate, search for information and communicate using the web</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10</a:t>
            </a:fld>
            <a:endParaRPr lang="en-US" dirty="0"/>
          </a:p>
        </p:txBody>
      </p:sp>
    </p:spTree>
    <p:extLst>
      <p:ext uri="{BB962C8B-B14F-4D97-AF65-F5344CB8AC3E}">
        <p14:creationId xmlns:p14="http://schemas.microsoft.com/office/powerpoint/2010/main" val="83078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81722BD9-1030-4494-B0B1-4E0219CFF825}" type="datetime1">
              <a:rPr lang="en-US" smtClean="0">
                <a:solidFill>
                  <a:prstClr val="white"/>
                </a:solidFill>
              </a:rPr>
              <a:t>15-Sep-16</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Box 18"/>
          <p:cNvSpPr txBox="1"/>
          <p:nvPr/>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
        <p:nvSpPr>
          <p:cNvPr id="12" name="Rectangle 11"/>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userDrawn="1"/>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2017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14" name="Title 1"/>
          <p:cNvSpPr>
            <a:spLocks noGrp="1"/>
          </p:cNvSpPr>
          <p:nvPr>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TextBox 14"/>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schemeClr val="bg1"/>
                </a:solidFill>
              </a:rPr>
              <a:t>The Internet, the Web, and Electronic Commerce</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142334253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enter quotation text.</a:t>
            </a:r>
          </a:p>
        </p:txBody>
      </p:sp>
      <p:sp>
        <p:nvSpPr>
          <p:cNvPr id="4" name="Date Placeholder 3"/>
          <p:cNvSpPr>
            <a:spLocks noGrp="1"/>
          </p:cNvSpPr>
          <p:nvPr>
            <p:ph type="dt" sz="half" idx="10"/>
          </p:nvPr>
        </p:nvSpPr>
        <p:spPr/>
        <p:txBody>
          <a:bodyPr/>
          <a:lstStyle/>
          <a:p>
            <a:fld id="{7D5A0269-6435-43C5-9689-587CCF133A82}" type="datetime1">
              <a:rPr lang="en-US" smtClean="0">
                <a:solidFill>
                  <a:prstClr val="black">
                    <a:alpha val="60000"/>
                  </a:prstClr>
                </a:solidFill>
              </a:rPr>
              <a:t>15-Sep-16</a:t>
            </a:fld>
            <a:endParaRPr lang="en-US" dirty="0">
              <a:solidFill>
                <a:prstClr val="black">
                  <a:alpha val="60000"/>
                </a:prstClr>
              </a:solidFill>
            </a:endParaRPr>
          </a:p>
        </p:txBody>
      </p:sp>
      <p:sp>
        <p:nvSpPr>
          <p:cNvPr id="5" name="Footer Placeholder 4"/>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Tree>
    <p:extLst>
      <p:ext uri="{BB962C8B-B14F-4D97-AF65-F5344CB8AC3E}">
        <p14:creationId xmlns:p14="http://schemas.microsoft.com/office/powerpoint/2010/main" val="309059734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7BD84FB-8FB2-4E76-9DF4-A5277D62E88F}" type="datetime1">
              <a:rPr lang="en-US" smtClean="0"/>
              <a:t>15-Sep-16</a:t>
            </a:fld>
            <a:endParaRPr lang="en-US"/>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Footer text goes here</a:t>
            </a:r>
            <a:endParaRPr lang="en-US" dirty="0"/>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
        <p:nvSpPr>
          <p:cNvPr id="2" name="Title 1"/>
          <p:cNvSpPr>
            <a:spLocks noGrp="1"/>
          </p:cNvSpPr>
          <p:nvPr>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Box 18"/>
          <p:cNvSpPr txBox="1"/>
          <p:nvPr/>
        </p:nvSpPr>
        <p:spPr>
          <a:xfrm rot="16200000">
            <a:off x="-2986450" y="3053748"/>
            <a:ext cx="6492241" cy="584775"/>
          </a:xfrm>
          <a:prstGeom prst="rect">
            <a:avLst/>
          </a:prstGeom>
          <a:solidFill>
            <a:schemeClr val="accent6">
              <a:lumMod val="50000"/>
            </a:schemeClr>
          </a:solidFill>
          <a:ln>
            <a:noFill/>
          </a:ln>
        </p:spPr>
        <p:txBody>
          <a:bodyPr wrap="square" rtlCol="0" anchor="ctr">
            <a:spAutoFit/>
          </a:bodyPr>
          <a:lstStyle/>
          <a:p>
            <a:pPr algn="r"/>
            <a:r>
              <a:rPr lang="en-US" sz="3200" b="1" dirty="0">
                <a:solidFill>
                  <a:schemeClr val="bg1"/>
                </a:solidFill>
              </a:rPr>
              <a:t>Chapter </a:t>
            </a: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Tree>
    <p:extLst>
      <p:ext uri="{BB962C8B-B14F-4D97-AF65-F5344CB8AC3E}">
        <p14:creationId xmlns:p14="http://schemas.microsoft.com/office/powerpoint/2010/main" val="107932764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a:t>Click to edit Master title style</a:t>
            </a:r>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5EB75A5B-8CA7-4481-95DF-753F88F1E071}" type="datetime1">
              <a:rPr lang="en-US" smtClean="0"/>
              <a:t>15-Sep-16</a:t>
            </a:fld>
            <a:endParaRPr lang="en-US"/>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2849911063"/>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DCEA3BFD-B93D-43ED-820D-7BC4A07BB1A9}" type="datetime1">
              <a:rPr lang="en-US" smtClean="0"/>
              <a:t>15-Sep-16</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2303733E-2872-4023-9C9F-42207AF469AA}" type="datetime1">
              <a:rPr lang="en-US" smtClean="0"/>
              <a:t>15-Sep-16</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enter quotation text.</a:t>
            </a:r>
          </a:p>
        </p:txBody>
      </p:sp>
      <p:sp>
        <p:nvSpPr>
          <p:cNvPr id="4" name="Date Placeholder 3"/>
          <p:cNvSpPr>
            <a:spLocks noGrp="1"/>
          </p:cNvSpPr>
          <p:nvPr>
            <p:ph type="dt" sz="half" idx="10"/>
          </p:nvPr>
        </p:nvSpPr>
        <p:spPr>
          <a:xfrm>
            <a:off x="5935933" y="6307040"/>
            <a:ext cx="1130583" cy="274320"/>
          </a:xfrm>
        </p:spPr>
        <p:txBody>
          <a:bodyPr/>
          <a:lstStyle/>
          <a:p>
            <a:fld id="{D37C3379-B125-4DD0-96A6-E854DB90809D}" type="datetime1">
              <a:rPr lang="en-US" smtClean="0">
                <a:solidFill>
                  <a:prstClr val="black">
                    <a:alpha val="60000"/>
                  </a:prstClr>
                </a:solidFill>
              </a:rPr>
              <a:t>15-Sep-16</a:t>
            </a:fld>
            <a:endParaRPr lang="en-US" dirty="0">
              <a:solidFill>
                <a:prstClr val="black">
                  <a:alpha val="60000"/>
                </a:prstClr>
              </a:solidFill>
            </a:endParaRPr>
          </a:p>
        </p:txBody>
      </p:sp>
      <p:sp>
        <p:nvSpPr>
          <p:cNvPr id="5" name="Footer Placeholder 4"/>
          <p:cNvSpPr>
            <a:spLocks noGrp="1"/>
          </p:cNvSpPr>
          <p:nvPr>
            <p:ph type="ftr" sz="quarter" idx="11"/>
          </p:nvPr>
        </p:nvSpPr>
        <p:spPr/>
        <p:txBody>
          <a:bodyPr/>
          <a:lstStyle/>
          <a:p>
            <a:r>
              <a:rPr lang="en-US">
                <a:solidFill>
                  <a:prstClr val="black">
                    <a:alpha val="60000"/>
                  </a:prstClr>
                </a:solidFill>
              </a:rPr>
              <a:t>Footer text goes here</a:t>
            </a: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title style  </a:t>
            </a:r>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E8B56DEB-8C9F-4C4A-B76F-0DD6109EC275}" type="datetime1">
              <a:rPr lang="en-US" smtClean="0"/>
              <a:t>15-Sep-16</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41163651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Title</a:t>
            </a:r>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8436BA93-8BD6-452B-9FF0-019F40183B43}" type="datetime1">
              <a:rPr lang="en-US" smtClean="0">
                <a:solidFill>
                  <a:prstClr val="white"/>
                </a:solidFill>
              </a:rPr>
              <a:t>15-Sep-16</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Footer text goes here</a:t>
            </a:r>
            <a:endParaRPr lang="en-US" dirty="0">
              <a:solidFill>
                <a:prstClr val="white"/>
              </a:solidFill>
            </a:endParaRPr>
          </a:p>
        </p:txBody>
      </p:sp>
      <p:sp>
        <p:nvSpPr>
          <p:cNvPr id="17" name="Rectangle 16"/>
          <p:cNvSpPr/>
          <p:nvPr/>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
        <p:nvSpPr>
          <p:cNvPr id="14" name="Rectangle 13"/>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124151957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EEE08A92-B49E-493D-BEBA-45426E9905BC}" type="datetime1">
              <a:rPr lang="en-US" smtClean="0"/>
              <a:t>15-Sep-16</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134346444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BC289F3-4250-4AD9-BD40-7B75700F366F}" type="datetime1">
              <a:rPr lang="en-US" smtClean="0"/>
              <a:t>15-Sep-16</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264300702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6F2E4E0F-A6EA-43E2-9582-856DC60EB267}" type="datetime1">
              <a:rPr lang="en-US" smtClean="0"/>
              <a:t>15-Sep-16</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398993466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49859B67-4099-4757-B42C-3AA97C29D5F5}" type="datetime1">
              <a:rPr lang="en-US" smtClean="0"/>
              <a:t>15-Sep-16</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411888534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A7CC96C-1F13-4C96-ADD4-225AE2CA687B}" type="datetime1">
              <a:rPr lang="en-US" smtClean="0">
                <a:solidFill>
                  <a:prstClr val="black">
                    <a:alpha val="60000"/>
                  </a:prstClr>
                </a:solidFill>
              </a:rPr>
              <a:t>15-Sep-16</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518921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1AA258-59DF-4B95-BCBD-88EF7E51B43F}" type="datetime1">
              <a:rPr lang="en-US" smtClean="0">
                <a:solidFill>
                  <a:prstClr val="black">
                    <a:alpha val="60000"/>
                  </a:prstClr>
                </a:solidFill>
              </a:rPr>
              <a:t>15-Sep-16</a:t>
            </a:fld>
            <a:endParaRPr lang="en-US" dirty="0">
              <a:solidFill>
                <a:prstClr val="black">
                  <a:alpha val="60000"/>
                </a:prstClr>
              </a:solidFill>
            </a:endParaRPr>
          </a:p>
        </p:txBody>
      </p:sp>
      <p:sp>
        <p:nvSpPr>
          <p:cNvPr id="6"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765922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dirty="0"/>
              <a:t>The Internet, the Web, and Electronic Commerce</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5E8DAD1A-5A24-4677-A253-0ED66653052B}" type="datetime1">
              <a:rPr lang="en-US" smtClean="0"/>
              <a:t>15-Sep-16</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a:t>Footer text goes here</a:t>
            </a:r>
            <a:endParaRPr lang="en-US" dirty="0"/>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a:t>Click to edit Master title </a:t>
            </a:r>
            <a:br>
              <a:rPr lang="en-US" dirty="0"/>
            </a:br>
            <a:r>
              <a:rPr lang="en-US" dirty="0"/>
              <a:t>style</a:t>
            </a:r>
          </a:p>
        </p:txBody>
      </p:sp>
      <p:sp>
        <p:nvSpPr>
          <p:cNvPr id="3" name="Rectangle 2"/>
          <p:cNvSpPr/>
          <p:nvPr/>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p:nvPicPr>
        <p:blipFill rotWithShape="1">
          <a:blip r:embed="rId17"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
        <p:nvSpPr>
          <p:cNvPr id="11" name="Rectangle 10"/>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Screen Clipping"/>
          <p:cNvPicPr>
            <a:picLocks noChangeAspect="1"/>
          </p:cNvPicPr>
          <p:nvPr userDrawn="1"/>
        </p:nvPicPr>
        <p:blipFill rotWithShape="1">
          <a:blip r:embed="rId17"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38384655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64" r:id="rId13"/>
    <p:sldLayoutId id="2147483665" r:id="rId14"/>
    <p:sldLayoutId id="2147483670" r:id="rId15"/>
  </p:sldLayoutIdLst>
  <p:transition spd="slow">
    <p:cover/>
  </p:transition>
  <p:hf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971" y="0"/>
            <a:ext cx="574196" cy="1015663"/>
          </a:xfrm>
          <a:prstGeom prst="rect">
            <a:avLst/>
          </a:prstGeom>
          <a:noFill/>
        </p:spPr>
        <p:txBody>
          <a:bodyPr wrap="none" rtlCol="0">
            <a:spAutoFit/>
          </a:bodyPr>
          <a:lstStyle/>
          <a:p>
            <a:r>
              <a:rPr lang="en-US" sz="6000" b="1" dirty="0">
                <a:solidFill>
                  <a:prstClr val="black">
                    <a:lumMod val="50000"/>
                    <a:lumOff val="50000"/>
                  </a:prstClr>
                </a:solidFill>
              </a:rPr>
              <a:t>2</a:t>
            </a:r>
          </a:p>
        </p:txBody>
      </p:sp>
      <p:sp>
        <p:nvSpPr>
          <p:cNvPr id="2" name="Title 1"/>
          <p:cNvSpPr>
            <a:spLocks noGrp="1"/>
          </p:cNvSpPr>
          <p:nvPr>
            <p:ph type="ctrTitle"/>
          </p:nvPr>
        </p:nvSpPr>
        <p:spPr/>
        <p:txBody>
          <a:bodyPr>
            <a:normAutofit fontScale="90000"/>
          </a:bodyPr>
          <a:lstStyle/>
          <a:p>
            <a:r>
              <a:rPr lang="en-US" dirty="0"/>
              <a:t>The Internet, the Web, and Electronic Commerce</a:t>
            </a:r>
          </a:p>
        </p:txBody>
      </p:sp>
      <p:sp>
        <p:nvSpPr>
          <p:cNvPr id="3" name="Slide Number Placeholder 2"/>
          <p:cNvSpPr>
            <a:spLocks noGrp="1"/>
          </p:cNvSpPr>
          <p:nvPr>
            <p:ph type="sldNum" sz="quarter" idx="12"/>
          </p:nvPr>
        </p:nvSpPr>
        <p:spPr/>
        <p:txBody>
          <a:bodyPr/>
          <a:lstStyle/>
          <a:p>
            <a:fld id="{27C98126-00D4-4536-8967-EB49841E9AA8}" type="slidenum">
              <a:rPr lang="en-US" smtClean="0"/>
              <a:pPr/>
              <a:t>1</a:t>
            </a:fld>
            <a:endParaRPr lang="en-US" dirty="0"/>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Browsers</a:t>
            </a:r>
            <a:endParaRPr lang="en-US" dirty="0"/>
          </a:p>
        </p:txBody>
      </p:sp>
      <p:sp>
        <p:nvSpPr>
          <p:cNvPr id="3" name="Content Placeholder 2"/>
          <p:cNvSpPr>
            <a:spLocks noGrp="1"/>
          </p:cNvSpPr>
          <p:nvPr>
            <p:ph idx="1"/>
          </p:nvPr>
        </p:nvSpPr>
        <p:spPr>
          <a:xfrm>
            <a:off x="1506071" y="1752600"/>
            <a:ext cx="5994324" cy="4393883"/>
          </a:xfrm>
        </p:spPr>
        <p:txBody>
          <a:bodyPr>
            <a:normAutofit/>
          </a:bodyPr>
          <a:lstStyle/>
          <a:p>
            <a:r>
              <a:rPr lang="en-GB" sz="2400" dirty="0"/>
              <a:t>Provide access to web resources</a:t>
            </a:r>
          </a:p>
          <a:p>
            <a:r>
              <a:rPr lang="en-GB" sz="2400" dirty="0"/>
              <a:t>Allow you to explore the web</a:t>
            </a:r>
          </a:p>
          <a:p>
            <a:pPr lvl="1"/>
            <a:r>
              <a:rPr lang="en-GB" sz="2000" dirty="0"/>
              <a:t>Uncomplicated interface to the Internet</a:t>
            </a:r>
          </a:p>
          <a:p>
            <a:pPr lvl="1"/>
            <a:r>
              <a:rPr lang="en-GB" sz="2000" dirty="0"/>
              <a:t>Connect to remote computers</a:t>
            </a:r>
          </a:p>
          <a:p>
            <a:pPr lvl="1"/>
            <a:r>
              <a:rPr lang="en-GB" sz="2000" dirty="0"/>
              <a:t>File transfer</a:t>
            </a:r>
          </a:p>
          <a:p>
            <a:pPr lvl="1"/>
            <a:r>
              <a:rPr lang="en-GB" sz="2000" dirty="0"/>
              <a:t>Display many varieties of multimedia</a:t>
            </a:r>
          </a:p>
          <a:p>
            <a:r>
              <a:rPr lang="en-GB" sz="2400" dirty="0"/>
              <a:t>Popular Web browsers include:</a:t>
            </a:r>
          </a:p>
          <a:p>
            <a:pPr lvl="1"/>
            <a:r>
              <a:rPr lang="en-GB" sz="2000" dirty="0"/>
              <a:t>Mozilla Firefox</a:t>
            </a:r>
          </a:p>
          <a:p>
            <a:pPr lvl="1"/>
            <a:r>
              <a:rPr lang="en-GB" sz="2000" dirty="0"/>
              <a:t>Apple Safari</a:t>
            </a:r>
          </a:p>
          <a:p>
            <a:pPr lvl="1"/>
            <a:r>
              <a:rPr lang="en-GB" sz="2000" dirty="0"/>
              <a:t>Microsoft Edge</a:t>
            </a:r>
          </a:p>
          <a:p>
            <a:pPr lvl="1"/>
            <a:r>
              <a:rPr lang="en-GB" sz="2000" dirty="0"/>
              <a:t>Google Chrome</a:t>
            </a:r>
          </a:p>
          <a:p>
            <a:pPr marL="0" indent="0">
              <a:buNone/>
            </a:pPr>
            <a:endParaRPr lang="en-US" sz="2400" dirty="0"/>
          </a:p>
        </p:txBody>
      </p:sp>
      <p:pic>
        <p:nvPicPr>
          <p:cNvPr id="5" name="Picture 4" descr="Photo displaying a computer with Microsoft Edge on the screen. "/>
          <p:cNvPicPr>
            <a:picLocks noChangeAspect="1"/>
          </p:cNvPicPr>
          <p:nvPr/>
        </p:nvPicPr>
        <p:blipFill>
          <a:blip r:embed="rId3" cstate="print"/>
          <a:stretch>
            <a:fillRect/>
          </a:stretch>
        </p:blipFill>
        <p:spPr>
          <a:xfrm>
            <a:off x="7592593" y="2668715"/>
            <a:ext cx="4243807" cy="3334151"/>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10</a:t>
            </a:fld>
            <a:endParaRPr lang="en-US" dirty="0"/>
          </a:p>
        </p:txBody>
      </p:sp>
    </p:spTree>
    <p:extLst>
      <p:ext uri="{BB962C8B-B14F-4D97-AF65-F5344CB8AC3E}">
        <p14:creationId xmlns:p14="http://schemas.microsoft.com/office/powerpoint/2010/main" val="31410863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URLs</a:t>
            </a:r>
            <a:endParaRPr lang="en-US" dirty="0"/>
          </a:p>
        </p:txBody>
      </p:sp>
      <p:sp>
        <p:nvSpPr>
          <p:cNvPr id="3" name="Content Placeholder 2"/>
          <p:cNvSpPr>
            <a:spLocks noGrp="1"/>
          </p:cNvSpPr>
          <p:nvPr>
            <p:ph idx="1"/>
          </p:nvPr>
        </p:nvSpPr>
        <p:spPr>
          <a:xfrm>
            <a:off x="1464625" y="1770926"/>
            <a:ext cx="9508175" cy="4308938"/>
          </a:xfrm>
        </p:spPr>
        <p:txBody>
          <a:bodyPr>
            <a:normAutofit/>
          </a:bodyPr>
          <a:lstStyle/>
          <a:p>
            <a:r>
              <a:rPr lang="en-GB" sz="3200" dirty="0"/>
              <a:t>Uniform Resource Locator</a:t>
            </a:r>
          </a:p>
          <a:p>
            <a:pPr lvl="1"/>
            <a:r>
              <a:rPr lang="en-GB" sz="2800" dirty="0"/>
              <a:t>Location or address of resource</a:t>
            </a:r>
          </a:p>
          <a:p>
            <a:pPr lvl="1"/>
            <a:r>
              <a:rPr lang="en-GB" sz="2800" dirty="0"/>
              <a:t>https is the most common for web traffic</a:t>
            </a:r>
          </a:p>
          <a:p>
            <a:r>
              <a:rPr lang="en-GB" sz="3200" dirty="0"/>
              <a:t>Two parts</a:t>
            </a:r>
          </a:p>
          <a:p>
            <a:pPr lvl="1"/>
            <a:r>
              <a:rPr lang="en-GB" sz="2800" dirty="0"/>
              <a:t>Protocol</a:t>
            </a:r>
          </a:p>
          <a:p>
            <a:pPr lvl="2"/>
            <a:r>
              <a:rPr lang="en-GB" sz="2400" dirty="0"/>
              <a:t>Rules for exchanging data</a:t>
            </a:r>
          </a:p>
          <a:p>
            <a:pPr lvl="1"/>
            <a:r>
              <a:rPr lang="en-GB" sz="2800" dirty="0"/>
              <a:t>Domain name</a:t>
            </a:r>
          </a:p>
          <a:p>
            <a:pPr lvl="2"/>
            <a:r>
              <a:rPr lang="en-GB" sz="2400" dirty="0"/>
              <a:t>Where resource is located</a:t>
            </a:r>
          </a:p>
          <a:p>
            <a:pPr lvl="2"/>
            <a:endParaRPr lang="en-GB" dirty="0"/>
          </a:p>
          <a:p>
            <a:pPr lvl="2"/>
            <a:endParaRPr lang="en-GB" dirty="0"/>
          </a:p>
          <a:p>
            <a:pPr marL="685800" lvl="2" indent="0">
              <a:buNone/>
            </a:pPr>
            <a:endParaRPr lang="en-GB" dirty="0"/>
          </a:p>
          <a:p>
            <a:pPr marL="685800" lvl="2" indent="0">
              <a:buNone/>
            </a:pPr>
            <a:endParaRPr lang="en-GB" dirty="0"/>
          </a:p>
          <a:p>
            <a:pPr marL="685800" lvl="2" indent="0">
              <a:buNone/>
            </a:pPr>
            <a:endParaRPr lang="en-GB" dirty="0"/>
          </a:p>
          <a:p>
            <a:pPr marL="685800" lvl="2" indent="0">
              <a:buNone/>
            </a:pPr>
            <a:endParaRPr lang="en-GB" dirty="0"/>
          </a:p>
          <a:p>
            <a:endParaRPr lang="en-US" dirty="0"/>
          </a:p>
        </p:txBody>
      </p:sp>
      <p:pic>
        <p:nvPicPr>
          <p:cNvPr id="10" name="Picture 5" descr="Uniform resource locator broken down into segments. "/>
          <p:cNvPicPr>
            <a:picLocks noChangeAspect="1" noChangeArrowheads="1"/>
          </p:cNvPicPr>
          <p:nvPr/>
        </p:nvPicPr>
        <p:blipFill>
          <a:blip r:embed="rId3" cstate="print"/>
          <a:stretch>
            <a:fillRect/>
          </a:stretch>
        </p:blipFill>
        <p:spPr bwMode="auto">
          <a:xfrm>
            <a:off x="6793477" y="3431949"/>
            <a:ext cx="5169851" cy="15633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27C98126-00D4-4536-8967-EB49841E9AA8}" type="slidenum">
              <a:rPr lang="en-US" smtClean="0"/>
              <a:pPr/>
              <a:t>11</a:t>
            </a:fld>
            <a:endParaRPr lang="en-US" dirty="0"/>
          </a:p>
        </p:txBody>
      </p:sp>
    </p:spTree>
    <p:extLst>
      <p:ext uri="{BB962C8B-B14F-4D97-AF65-F5344CB8AC3E}">
        <p14:creationId xmlns:p14="http://schemas.microsoft.com/office/powerpoint/2010/main" val="1005040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r>
              <a:rPr lang="en-US" dirty="0"/>
              <a:t>Top-Level Doman (TLD)</a:t>
            </a:r>
          </a:p>
        </p:txBody>
      </p:sp>
      <p:sp>
        <p:nvSpPr>
          <p:cNvPr id="6" name="Content Placeholder 5"/>
          <p:cNvSpPr>
            <a:spLocks noGrp="1"/>
          </p:cNvSpPr>
          <p:nvPr>
            <p:ph idx="1"/>
          </p:nvPr>
        </p:nvSpPr>
        <p:spPr/>
        <p:txBody>
          <a:bodyPr/>
          <a:lstStyle/>
          <a:p>
            <a:r>
              <a:rPr lang="en-GB" sz="3200" dirty="0"/>
              <a:t>Top-level domain (TLD) or Web Suffix</a:t>
            </a:r>
          </a:p>
          <a:p>
            <a:pPr lvl="1"/>
            <a:r>
              <a:rPr lang="en-GB" sz="2800" dirty="0"/>
              <a:t>Identifies the type of organization</a:t>
            </a:r>
          </a:p>
          <a:p>
            <a:pPr lvl="1"/>
            <a:endParaRPr lang="en-GB" sz="2800" dirty="0"/>
          </a:p>
          <a:p>
            <a:pPr lvl="1"/>
            <a:r>
              <a:rPr lang="en-GB" sz="2800" dirty="0"/>
              <a:t>.com		Commercial</a:t>
            </a:r>
          </a:p>
          <a:p>
            <a:pPr lvl="1"/>
            <a:r>
              <a:rPr lang="en-GB" sz="2800" dirty="0"/>
              <a:t>.</a:t>
            </a:r>
            <a:r>
              <a:rPr lang="en-GB" sz="2800" dirty="0" err="1"/>
              <a:t>edu</a:t>
            </a:r>
            <a:r>
              <a:rPr lang="en-GB" sz="2800" dirty="0"/>
              <a:t>		Educational </a:t>
            </a:r>
          </a:p>
          <a:p>
            <a:pPr lvl="1"/>
            <a:r>
              <a:rPr lang="en-GB" sz="2800" dirty="0"/>
              <a:t>.</a:t>
            </a:r>
            <a:r>
              <a:rPr lang="en-GB" sz="2800" dirty="0" err="1"/>
              <a:t>gov</a:t>
            </a:r>
            <a:r>
              <a:rPr lang="en-GB" sz="2800" dirty="0"/>
              <a:t>		Government</a:t>
            </a:r>
          </a:p>
          <a:p>
            <a:pPr lvl="1"/>
            <a:r>
              <a:rPr lang="en-GB" sz="2800" dirty="0"/>
              <a:t>.mil		U.S. military</a:t>
            </a:r>
          </a:p>
          <a:p>
            <a:pPr lvl="1"/>
            <a:r>
              <a:rPr lang="en-GB" sz="2800" dirty="0" err="1"/>
              <a:t>.net</a:t>
            </a:r>
            <a:r>
              <a:rPr lang="en-GB" sz="2800" dirty="0"/>
              <a:t>		Network</a:t>
            </a:r>
          </a:p>
          <a:p>
            <a:endParaRPr lang="en-US" dirty="0"/>
          </a:p>
        </p:txBody>
      </p:sp>
      <p:sp>
        <p:nvSpPr>
          <p:cNvPr id="2" name="Slide Number Placeholder 1"/>
          <p:cNvSpPr>
            <a:spLocks noGrp="1"/>
          </p:cNvSpPr>
          <p:nvPr>
            <p:ph type="sldNum" sz="quarter" idx="4"/>
          </p:nvPr>
        </p:nvSpPr>
        <p:spPr/>
        <p:txBody>
          <a:bodyPr/>
          <a:lstStyle/>
          <a:p>
            <a:fld id="{27C98126-00D4-4536-8967-EB49841E9AA8}" type="slidenum">
              <a:rPr lang="en-US" smtClean="0"/>
              <a:pPr/>
              <a:t>12</a:t>
            </a:fld>
            <a:endParaRPr lang="en-US" dirty="0"/>
          </a:p>
        </p:txBody>
      </p:sp>
    </p:spTree>
    <p:extLst>
      <p:ext uri="{BB962C8B-B14F-4D97-AF65-F5344CB8AC3E}">
        <p14:creationId xmlns:p14="http://schemas.microsoft.com/office/powerpoint/2010/main" val="330288085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HTML and Hyperlinks</a:t>
            </a:r>
            <a:endParaRPr lang="en-US" dirty="0"/>
          </a:p>
        </p:txBody>
      </p:sp>
      <p:sp>
        <p:nvSpPr>
          <p:cNvPr id="3" name="Content Placeholder 2"/>
          <p:cNvSpPr>
            <a:spLocks noGrp="1"/>
          </p:cNvSpPr>
          <p:nvPr>
            <p:ph idx="1"/>
          </p:nvPr>
        </p:nvSpPr>
        <p:spPr>
          <a:xfrm>
            <a:off x="1600200" y="1866900"/>
            <a:ext cx="9060084" cy="4229100"/>
          </a:xfrm>
        </p:spPr>
        <p:txBody>
          <a:bodyPr>
            <a:normAutofit/>
          </a:bodyPr>
          <a:lstStyle/>
          <a:p>
            <a:pPr marL="274320" lvl="1" indent="-274320"/>
            <a:r>
              <a:rPr lang="en-GB" sz="3200" dirty="0"/>
              <a:t>Hypertext </a:t>
            </a:r>
            <a:r>
              <a:rPr lang="en-GB" sz="3200" dirty="0" err="1"/>
              <a:t>Markup</a:t>
            </a:r>
            <a:r>
              <a:rPr lang="en-GB" sz="3200" dirty="0"/>
              <a:t> Language</a:t>
            </a:r>
            <a:endParaRPr lang="en-GB" sz="3200" dirty="0">
              <a:solidFill>
                <a:schemeClr val="accent1"/>
              </a:solidFill>
            </a:endParaRPr>
          </a:p>
          <a:p>
            <a:pPr marL="674370" lvl="2" indent="-274320"/>
            <a:r>
              <a:rPr lang="en-GB" sz="2400" dirty="0" err="1"/>
              <a:t>Markup</a:t>
            </a:r>
            <a:r>
              <a:rPr lang="en-GB" sz="2400" dirty="0"/>
              <a:t> language for displaying web pages</a:t>
            </a:r>
          </a:p>
          <a:p>
            <a:r>
              <a:rPr lang="en-GB" sz="2800" dirty="0"/>
              <a:t>Browsers interpret HTML commands </a:t>
            </a:r>
          </a:p>
          <a:p>
            <a:pPr lvl="1"/>
            <a:r>
              <a:rPr lang="en-GB" dirty="0"/>
              <a:t>Display document as a web page</a:t>
            </a:r>
          </a:p>
          <a:p>
            <a:r>
              <a:rPr lang="en-GB" sz="2800" dirty="0"/>
              <a:t>Hyperlinks</a:t>
            </a:r>
            <a:r>
              <a:rPr lang="en-GB" sz="2800" dirty="0">
                <a:solidFill>
                  <a:schemeClr val="accent1"/>
                </a:solidFill>
              </a:rPr>
              <a:t> </a:t>
            </a:r>
            <a:r>
              <a:rPr lang="en-GB" sz="2800" dirty="0"/>
              <a:t>or links</a:t>
            </a:r>
          </a:p>
          <a:p>
            <a:pPr lvl="1"/>
            <a:r>
              <a:rPr lang="en-GB" sz="2400" dirty="0"/>
              <a:t>Connect to other web pages</a:t>
            </a:r>
          </a:p>
          <a:p>
            <a:pPr lvl="2"/>
            <a:r>
              <a:rPr lang="en-GB" sz="1800" dirty="0"/>
              <a:t>Text files</a:t>
            </a:r>
          </a:p>
          <a:p>
            <a:pPr lvl="2"/>
            <a:r>
              <a:rPr lang="en-GB" sz="1800" dirty="0"/>
              <a:t>Graphic images</a:t>
            </a:r>
          </a:p>
          <a:p>
            <a:pPr lvl="2"/>
            <a:r>
              <a:rPr lang="en-GB" sz="1800" dirty="0"/>
              <a:t>Audio and Video Clips</a:t>
            </a:r>
          </a:p>
          <a:p>
            <a:pPr marL="0" indent="0">
              <a:buNone/>
            </a:pPr>
            <a:endParaRPr lang="en-US" sz="28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13</a:t>
            </a:fld>
            <a:endParaRPr lang="en-US" dirty="0"/>
          </a:p>
        </p:txBody>
      </p:sp>
    </p:spTree>
    <p:extLst>
      <p:ext uri="{BB962C8B-B14F-4D97-AF65-F5344CB8AC3E}">
        <p14:creationId xmlns:p14="http://schemas.microsoft.com/office/powerpoint/2010/main" val="38833310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Web Sites</a:t>
            </a:r>
            <a:endParaRPr lang="en-US" dirty="0"/>
          </a:p>
        </p:txBody>
      </p:sp>
      <p:sp>
        <p:nvSpPr>
          <p:cNvPr id="3" name="Content Placeholder 2"/>
          <p:cNvSpPr>
            <a:spLocks noGrp="1"/>
          </p:cNvSpPr>
          <p:nvPr>
            <p:ph idx="1"/>
          </p:nvPr>
        </p:nvSpPr>
        <p:spPr>
          <a:xfrm>
            <a:off x="1534145" y="1786871"/>
            <a:ext cx="6244042" cy="4308938"/>
          </a:xfrm>
        </p:spPr>
        <p:txBody>
          <a:bodyPr>
            <a:normAutofit fontScale="92500"/>
          </a:bodyPr>
          <a:lstStyle/>
          <a:p>
            <a:pPr lvl="0"/>
            <a:r>
              <a:rPr lang="en-US" sz="2800" dirty="0"/>
              <a:t>Technologies used to provide highly interactive and animated websites</a:t>
            </a:r>
          </a:p>
          <a:p>
            <a:pPr lvl="1"/>
            <a:r>
              <a:rPr lang="en-GB" sz="2800" dirty="0"/>
              <a:t>Cascading Style Sheets (CSS)</a:t>
            </a:r>
          </a:p>
          <a:p>
            <a:pPr lvl="1"/>
            <a:r>
              <a:rPr lang="en-GB" sz="2800" dirty="0"/>
              <a:t>JavaScript</a:t>
            </a:r>
            <a:endParaRPr lang="en-US" sz="2800" dirty="0"/>
          </a:p>
          <a:p>
            <a:pPr lvl="1"/>
            <a:r>
              <a:rPr lang="en-GB" sz="2800" dirty="0"/>
              <a:t>AJAX</a:t>
            </a:r>
          </a:p>
          <a:p>
            <a:pPr lvl="1"/>
            <a:r>
              <a:rPr lang="en-GB" sz="2800" dirty="0"/>
              <a:t>Applets</a:t>
            </a:r>
          </a:p>
          <a:p>
            <a:r>
              <a:rPr lang="en-GB" sz="2800" dirty="0"/>
              <a:t>Mobile Browsers</a:t>
            </a:r>
          </a:p>
          <a:p>
            <a:pPr lvl="1"/>
            <a:r>
              <a:rPr lang="en-GB" dirty="0"/>
              <a:t>Designed to run on portable devices</a:t>
            </a:r>
          </a:p>
        </p:txBody>
      </p:sp>
      <p:pic>
        <p:nvPicPr>
          <p:cNvPr id="6146" name="Picture 2" descr="Zoom web content using pinch technology"/>
          <p:cNvPicPr>
            <a:picLocks noChangeAspect="1" noChangeArrowheads="1"/>
          </p:cNvPicPr>
          <p:nvPr/>
        </p:nvPicPr>
        <p:blipFill>
          <a:blip r:embed="rId3" cstate="print"/>
          <a:stretch>
            <a:fillRect/>
          </a:stretch>
        </p:blipFill>
        <p:spPr bwMode="auto">
          <a:xfrm>
            <a:off x="7708874" y="1896532"/>
            <a:ext cx="3841943" cy="40978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27C98126-00D4-4536-8967-EB49841E9AA8}" type="slidenum">
              <a:rPr lang="en-US" smtClean="0"/>
              <a:pPr/>
              <a:t>14</a:t>
            </a:fld>
            <a:endParaRPr lang="en-US" dirty="0"/>
          </a:p>
        </p:txBody>
      </p:sp>
    </p:spTree>
    <p:extLst>
      <p:ext uri="{BB962C8B-B14F-4D97-AF65-F5344CB8AC3E}">
        <p14:creationId xmlns:p14="http://schemas.microsoft.com/office/powerpoint/2010/main" val="422815369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Utilities</a:t>
            </a:r>
            <a:endParaRPr lang="en-US" dirty="0"/>
          </a:p>
        </p:txBody>
      </p:sp>
      <p:sp>
        <p:nvSpPr>
          <p:cNvPr id="3" name="Content Placeholder 2" descr="Quick time movie at Apple.com"/>
          <p:cNvSpPr>
            <a:spLocks noGrp="1"/>
          </p:cNvSpPr>
          <p:nvPr>
            <p:ph idx="1"/>
          </p:nvPr>
        </p:nvSpPr>
        <p:spPr>
          <a:xfrm>
            <a:off x="1522113" y="1863262"/>
            <a:ext cx="9508175" cy="4308938"/>
          </a:xfrm>
        </p:spPr>
        <p:txBody>
          <a:bodyPr>
            <a:normAutofit/>
          </a:bodyPr>
          <a:lstStyle/>
          <a:p>
            <a:r>
              <a:rPr lang="en-GB" sz="2800" dirty="0"/>
              <a:t>Specialized utility programs that make using the Internet and web safer and easier</a:t>
            </a:r>
          </a:p>
          <a:p>
            <a:pPr lvl="1"/>
            <a:r>
              <a:rPr lang="en-GB" sz="2400" dirty="0"/>
              <a:t>Plug-Ins</a:t>
            </a:r>
          </a:p>
          <a:p>
            <a:pPr lvl="1"/>
            <a:r>
              <a:rPr lang="en-GB" sz="2400" dirty="0"/>
              <a:t>Filters</a:t>
            </a:r>
          </a:p>
          <a:p>
            <a:pPr lvl="1"/>
            <a:r>
              <a:rPr lang="en-GB" sz="2400" dirty="0"/>
              <a:t>File Transfer Utilities</a:t>
            </a:r>
          </a:p>
          <a:p>
            <a:pPr lvl="1"/>
            <a:r>
              <a:rPr lang="en-GB" sz="2400" dirty="0"/>
              <a:t>Internet Security</a:t>
            </a:r>
            <a:br>
              <a:rPr lang="en-GB" sz="2400" dirty="0"/>
            </a:br>
            <a:r>
              <a:rPr lang="en-GB" sz="2400" dirty="0"/>
              <a:t>Suites </a:t>
            </a:r>
          </a:p>
        </p:txBody>
      </p:sp>
      <p:pic>
        <p:nvPicPr>
          <p:cNvPr id="5" name="Picture 4" descr="Screen shot of a movie on Apple.com using Quick Time. "/>
          <p:cNvPicPr>
            <a:picLocks noChangeAspect="1"/>
          </p:cNvPicPr>
          <p:nvPr/>
        </p:nvPicPr>
        <p:blipFill>
          <a:blip r:embed="rId3" cstate="print"/>
          <a:stretch>
            <a:fillRect/>
          </a:stretch>
        </p:blipFill>
        <p:spPr>
          <a:xfrm>
            <a:off x="7319175" y="2819399"/>
            <a:ext cx="4138313" cy="3488268"/>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15</a:t>
            </a:fld>
            <a:endParaRPr lang="en-US" dirty="0"/>
          </a:p>
        </p:txBody>
      </p:sp>
    </p:spTree>
    <p:extLst>
      <p:ext uri="{BB962C8B-B14F-4D97-AF65-F5344CB8AC3E}">
        <p14:creationId xmlns:p14="http://schemas.microsoft.com/office/powerpoint/2010/main" val="308184101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Plug-Ins</a:t>
            </a:r>
          </a:p>
        </p:txBody>
      </p:sp>
      <p:sp>
        <p:nvSpPr>
          <p:cNvPr id="3" name="Content Placeholder 2"/>
          <p:cNvSpPr>
            <a:spLocks noGrp="1"/>
          </p:cNvSpPr>
          <p:nvPr>
            <p:ph idx="1"/>
          </p:nvPr>
        </p:nvSpPr>
        <p:spPr>
          <a:xfrm>
            <a:off x="1506071" y="1650220"/>
            <a:ext cx="9508175" cy="4308938"/>
          </a:xfrm>
        </p:spPr>
        <p:txBody>
          <a:bodyPr>
            <a:normAutofit/>
          </a:bodyPr>
          <a:lstStyle/>
          <a:p>
            <a:pPr lvl="0" rtl="0"/>
            <a:r>
              <a:rPr lang="en-US" dirty="0"/>
              <a:t>A</a:t>
            </a:r>
            <a:r>
              <a:rPr lang="en-US" sz="2800" dirty="0"/>
              <a:t>utomatically start and operate as part of you browser</a:t>
            </a:r>
          </a:p>
          <a:p>
            <a:pPr lvl="0" rtl="0"/>
            <a:r>
              <a:rPr lang="en-US" dirty="0"/>
              <a:t>E</a:t>
            </a:r>
            <a:r>
              <a:rPr lang="en-US" sz="2800" dirty="0"/>
              <a:t>nhanced browsing experience</a:t>
            </a:r>
          </a:p>
          <a:p>
            <a:pPr lvl="1"/>
            <a:r>
              <a:rPr lang="en-US" dirty="0"/>
              <a:t>enables special file formats and multimedia elements</a:t>
            </a:r>
          </a:p>
          <a:p>
            <a:pPr lvl="1" rtl="0"/>
            <a:r>
              <a:rPr lang="en-US" sz="2400" dirty="0"/>
              <a:t>Acrobat Reader</a:t>
            </a:r>
          </a:p>
          <a:p>
            <a:pPr lvl="1" rtl="0"/>
            <a:r>
              <a:rPr lang="en-US" sz="2400" dirty="0"/>
              <a:t>Flash Player</a:t>
            </a:r>
          </a:p>
          <a:p>
            <a:pPr lvl="1" rtl="0"/>
            <a:r>
              <a:rPr lang="en-US" sz="2400" dirty="0"/>
              <a:t>QuickTime</a:t>
            </a:r>
          </a:p>
          <a:p>
            <a:pPr lvl="1" rtl="0"/>
            <a:r>
              <a:rPr lang="en-US" sz="2400" dirty="0"/>
              <a:t>Windows Media Player</a:t>
            </a:r>
          </a:p>
          <a:p>
            <a:pPr marL="342900" lvl="1" indent="0">
              <a:buNone/>
            </a:pPr>
            <a:endParaRPr lang="en-US" sz="2400" dirty="0"/>
          </a:p>
        </p:txBody>
      </p:sp>
      <p:pic>
        <p:nvPicPr>
          <p:cNvPr id="6" name="Picture 5" descr="Screen Clipping"/>
          <p:cNvPicPr>
            <a:picLocks noChangeAspect="1"/>
          </p:cNvPicPr>
          <p:nvPr/>
        </p:nvPicPr>
        <p:blipFill>
          <a:blip r:embed="rId3" cstate="print"/>
          <a:stretch>
            <a:fillRect/>
          </a:stretch>
        </p:blipFill>
        <p:spPr>
          <a:xfrm>
            <a:off x="6763898" y="3589866"/>
            <a:ext cx="4595410" cy="2556933"/>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16</a:t>
            </a:fld>
            <a:endParaRPr lang="en-US" dirty="0"/>
          </a:p>
        </p:txBody>
      </p:sp>
    </p:spTree>
    <p:extLst>
      <p:ext uri="{BB962C8B-B14F-4D97-AF65-F5344CB8AC3E}">
        <p14:creationId xmlns:p14="http://schemas.microsoft.com/office/powerpoint/2010/main" val="252996757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Filters</a:t>
            </a:r>
          </a:p>
        </p:txBody>
      </p:sp>
      <p:sp>
        <p:nvSpPr>
          <p:cNvPr id="3" name="Content Placeholder 2"/>
          <p:cNvSpPr>
            <a:spLocks noGrp="1"/>
          </p:cNvSpPr>
          <p:nvPr>
            <p:ph idx="1"/>
          </p:nvPr>
        </p:nvSpPr>
        <p:spPr>
          <a:xfrm>
            <a:off x="1600200" y="1573296"/>
            <a:ext cx="7872413" cy="4393883"/>
          </a:xfrm>
        </p:spPr>
        <p:txBody>
          <a:bodyPr/>
          <a:lstStyle/>
          <a:p>
            <a:pPr lvl="0" rtl="0"/>
            <a:r>
              <a:rPr lang="en-US" dirty="0"/>
              <a:t>Block </a:t>
            </a:r>
            <a:r>
              <a:rPr lang="en-US" sz="2800" dirty="0"/>
              <a:t>access to selected sites and can set time limits</a:t>
            </a:r>
          </a:p>
          <a:p>
            <a:pPr lvl="0" rtl="0"/>
            <a:r>
              <a:rPr lang="en-US" sz="2800" dirty="0"/>
              <a:t>Monitor total time spent on the Internet and at individual web sites</a:t>
            </a:r>
          </a:p>
          <a:p>
            <a:pPr lvl="1" rtl="0"/>
            <a:r>
              <a:rPr lang="en-US" sz="2400" dirty="0"/>
              <a:t>AVG Family Safety</a:t>
            </a:r>
          </a:p>
          <a:p>
            <a:pPr lvl="1" rtl="0"/>
            <a:r>
              <a:rPr lang="en-US" sz="2400" dirty="0" err="1"/>
              <a:t>Qustodio</a:t>
            </a:r>
            <a:r>
              <a:rPr lang="en-US" sz="2400" dirty="0"/>
              <a:t> Parental Control</a:t>
            </a:r>
          </a:p>
          <a:p>
            <a:pPr lvl="1" rtl="0"/>
            <a:r>
              <a:rPr lang="en-US" sz="2400" dirty="0"/>
              <a:t>Norton Online Family</a:t>
            </a:r>
          </a:p>
          <a:p>
            <a:pPr lvl="1" rtl="0"/>
            <a:r>
              <a:rPr lang="en-US" sz="2400" dirty="0"/>
              <a:t>Net Nanny</a:t>
            </a:r>
          </a:p>
          <a:p>
            <a:pPr lvl="1" rtl="0"/>
            <a:r>
              <a:rPr lang="en-US" sz="2400" dirty="0"/>
              <a:t>McAfee Family Protection</a:t>
            </a:r>
          </a:p>
        </p:txBody>
      </p:sp>
      <p:pic>
        <p:nvPicPr>
          <p:cNvPr id="5" name="Picture 4" descr="Screen shot of Norton Online Family as a filter"/>
          <p:cNvPicPr>
            <a:picLocks noChangeAspect="1"/>
          </p:cNvPicPr>
          <p:nvPr/>
        </p:nvPicPr>
        <p:blipFill>
          <a:blip r:embed="rId3" cstate="print"/>
          <a:stretch>
            <a:fillRect/>
          </a:stretch>
        </p:blipFill>
        <p:spPr>
          <a:xfrm>
            <a:off x="7507480" y="3048000"/>
            <a:ext cx="4020926" cy="3378200"/>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17</a:t>
            </a:fld>
            <a:endParaRPr lang="en-US" dirty="0"/>
          </a:p>
        </p:txBody>
      </p:sp>
    </p:spTree>
    <p:extLst>
      <p:ext uri="{BB962C8B-B14F-4D97-AF65-F5344CB8AC3E}">
        <p14:creationId xmlns:p14="http://schemas.microsoft.com/office/powerpoint/2010/main" val="136151070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Transfer Utilities</a:t>
            </a:r>
          </a:p>
        </p:txBody>
      </p:sp>
      <p:sp>
        <p:nvSpPr>
          <p:cNvPr id="3" name="Content Placeholder 2"/>
          <p:cNvSpPr>
            <a:spLocks noGrp="1"/>
          </p:cNvSpPr>
          <p:nvPr>
            <p:ph idx="1"/>
          </p:nvPr>
        </p:nvSpPr>
        <p:spPr>
          <a:xfrm>
            <a:off x="1785938" y="1752600"/>
            <a:ext cx="9872662" cy="3779520"/>
          </a:xfrm>
        </p:spPr>
        <p:txBody>
          <a:bodyPr>
            <a:normAutofit/>
          </a:bodyPr>
          <a:lstStyle/>
          <a:p>
            <a:pPr lvl="0" rtl="0"/>
            <a:r>
              <a:rPr lang="en-US" dirty="0"/>
              <a:t>U</a:t>
            </a:r>
            <a:r>
              <a:rPr lang="en-US" sz="2800" dirty="0"/>
              <a:t>pload and download files to and from the Internet</a:t>
            </a:r>
          </a:p>
          <a:p>
            <a:pPr lvl="1"/>
            <a:r>
              <a:rPr lang="en-US" sz="2800" dirty="0"/>
              <a:t>Downloading</a:t>
            </a:r>
          </a:p>
          <a:p>
            <a:pPr lvl="1"/>
            <a:r>
              <a:rPr lang="en-US" sz="2800" dirty="0"/>
              <a:t>Uploading</a:t>
            </a:r>
          </a:p>
          <a:p>
            <a:pPr lvl="0" rtl="0"/>
            <a:r>
              <a:rPr lang="en-US" sz="2800" dirty="0"/>
              <a:t>Three popular types of programs</a:t>
            </a:r>
          </a:p>
          <a:p>
            <a:pPr lvl="1" rtl="0"/>
            <a:r>
              <a:rPr lang="en-US" sz="2400" dirty="0"/>
              <a:t>File transfer protocol (FTP) </a:t>
            </a:r>
            <a:r>
              <a:rPr lang="en-US" dirty="0"/>
              <a:t>/ S</a:t>
            </a:r>
            <a:r>
              <a:rPr lang="en-US" sz="2400" dirty="0"/>
              <a:t>ecure file transfer protocol (SFTP)</a:t>
            </a:r>
          </a:p>
          <a:p>
            <a:pPr lvl="1" rtl="0"/>
            <a:r>
              <a:rPr lang="en-US" sz="2400" dirty="0"/>
              <a:t>Web-based file transfer services</a:t>
            </a:r>
          </a:p>
          <a:p>
            <a:pPr lvl="1" rtl="0"/>
            <a:r>
              <a:rPr lang="en-US" sz="2400" dirty="0"/>
              <a:t>Bit-Torrent</a:t>
            </a:r>
          </a:p>
        </p:txBody>
      </p:sp>
      <p:sp>
        <p:nvSpPr>
          <p:cNvPr id="4" name="Slide Number Placeholder 3"/>
          <p:cNvSpPr>
            <a:spLocks noGrp="1"/>
          </p:cNvSpPr>
          <p:nvPr>
            <p:ph type="sldNum" sz="quarter" idx="4"/>
          </p:nvPr>
        </p:nvSpPr>
        <p:spPr/>
        <p:txBody>
          <a:bodyPr/>
          <a:lstStyle/>
          <a:p>
            <a:fld id="{27C98126-00D4-4536-8967-EB49841E9AA8}" type="slidenum">
              <a:rPr lang="en-US" smtClean="0"/>
              <a:pPr/>
              <a:t>18</a:t>
            </a:fld>
            <a:endParaRPr lang="en-US" dirty="0"/>
          </a:p>
        </p:txBody>
      </p:sp>
    </p:spTree>
    <p:extLst>
      <p:ext uri="{BB962C8B-B14F-4D97-AF65-F5344CB8AC3E}">
        <p14:creationId xmlns:p14="http://schemas.microsoft.com/office/powerpoint/2010/main" val="358571456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Internet Security Suites</a:t>
            </a:r>
            <a:endParaRPr lang="en-US" dirty="0"/>
          </a:p>
        </p:txBody>
      </p:sp>
      <p:sp>
        <p:nvSpPr>
          <p:cNvPr id="5" name="Content Placeholder 4"/>
          <p:cNvSpPr>
            <a:spLocks noGrp="1"/>
          </p:cNvSpPr>
          <p:nvPr>
            <p:ph idx="1"/>
          </p:nvPr>
        </p:nvSpPr>
        <p:spPr>
          <a:xfrm>
            <a:off x="1506071" y="1676400"/>
            <a:ext cx="10304929" cy="1776413"/>
          </a:xfrm>
        </p:spPr>
        <p:txBody>
          <a:bodyPr>
            <a:normAutofit fontScale="85000" lnSpcReduction="20000"/>
          </a:bodyPr>
          <a:lstStyle/>
          <a:p>
            <a:r>
              <a:rPr lang="en-US" sz="2800" dirty="0"/>
              <a:t>Designed to maintain your security and privacy while on the web</a:t>
            </a:r>
          </a:p>
          <a:p>
            <a:r>
              <a:rPr lang="en-US" dirty="0"/>
              <a:t>Two best known suites</a:t>
            </a:r>
          </a:p>
          <a:p>
            <a:pPr lvl="1"/>
            <a:r>
              <a:rPr lang="en-US" dirty="0"/>
              <a:t>McAfee Internet Security</a:t>
            </a:r>
          </a:p>
          <a:p>
            <a:pPr lvl="1"/>
            <a:r>
              <a:rPr lang="en-US" dirty="0"/>
              <a:t>Symantec Norton Internet Security</a:t>
            </a:r>
          </a:p>
        </p:txBody>
      </p:sp>
      <p:pic>
        <p:nvPicPr>
          <p:cNvPr id="3" name="Picture 2" descr="Screen shot of McAfee Security Suite"/>
          <p:cNvPicPr>
            <a:picLocks noChangeAspect="1"/>
          </p:cNvPicPr>
          <p:nvPr/>
        </p:nvPicPr>
        <p:blipFill>
          <a:blip r:embed="rId3" cstate="print"/>
          <a:stretch>
            <a:fillRect/>
          </a:stretch>
        </p:blipFill>
        <p:spPr>
          <a:xfrm>
            <a:off x="4814422" y="3376671"/>
            <a:ext cx="4113048" cy="3100269"/>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19</a:t>
            </a:fld>
            <a:endParaRPr lang="en-US" dirty="0"/>
          </a:p>
        </p:txBody>
      </p:sp>
    </p:spTree>
    <p:extLst>
      <p:ext uri="{BB962C8B-B14F-4D97-AF65-F5344CB8AC3E}">
        <p14:creationId xmlns:p14="http://schemas.microsoft.com/office/powerpoint/2010/main" val="380863415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1933903" y="1703888"/>
            <a:ext cx="9419897" cy="4885561"/>
          </a:xfrm>
        </p:spPr>
        <p:txBody>
          <a:bodyPr>
            <a:normAutofit/>
          </a:bodyPr>
          <a:lstStyle/>
          <a:p>
            <a:pPr marL="457200" indent="-457200">
              <a:buFont typeface="+mj-lt"/>
              <a:buAutoNum type="arabicPeriod"/>
            </a:pPr>
            <a:r>
              <a:rPr lang="en-GB" sz="2400" dirty="0"/>
              <a:t>Explain the origins of the Internet and the w</a:t>
            </a:r>
            <a:r>
              <a:rPr lang="en-GB" sz="2400" b="0" dirty="0"/>
              <a:t>eb</a:t>
            </a:r>
            <a:r>
              <a:rPr lang="en-GB" sz="2400" dirty="0">
                <a:solidFill>
                  <a:schemeClr val="accent1"/>
                </a:solidFill>
              </a:rPr>
              <a:t>.</a:t>
            </a:r>
          </a:p>
          <a:p>
            <a:pPr marL="457200" indent="-457200">
              <a:buFont typeface="+mj-lt"/>
              <a:buAutoNum type="arabicPeriod"/>
            </a:pPr>
            <a:r>
              <a:rPr lang="en-GB" sz="2400" dirty="0"/>
              <a:t>Explain how to access the web using providers and browsers</a:t>
            </a:r>
          </a:p>
          <a:p>
            <a:pPr marL="457200" indent="-457200">
              <a:buFont typeface="+mj-lt"/>
              <a:buAutoNum type="arabicPeriod"/>
            </a:pPr>
            <a:r>
              <a:rPr lang="en-GB" sz="2400" dirty="0"/>
              <a:t>Compare different web utilities including plug-ins, filters, file transfer utilities, and Internet security suites</a:t>
            </a:r>
          </a:p>
          <a:p>
            <a:pPr marL="457200" indent="-457200">
              <a:buFont typeface="+mj-lt"/>
              <a:buAutoNum type="arabicPeriod"/>
            </a:pPr>
            <a:r>
              <a:rPr lang="en-GB" sz="2400" dirty="0"/>
              <a:t>Compare different Internet communications, including email, text messaging, instant messaging, social networking, blogs, microblogs, Webcasts, podcasts, and wikis</a:t>
            </a:r>
          </a:p>
        </p:txBody>
      </p:sp>
      <p:sp>
        <p:nvSpPr>
          <p:cNvPr id="4" name="Slide Number Placeholder 3"/>
          <p:cNvSpPr>
            <a:spLocks noGrp="1"/>
          </p:cNvSpPr>
          <p:nvPr>
            <p:ph type="sldNum" sz="quarter" idx="4"/>
          </p:nvPr>
        </p:nvSpPr>
        <p:spPr/>
        <p:txBody>
          <a:bodyPr/>
          <a:lstStyle/>
          <a:p>
            <a:fld id="{27C98126-00D4-4536-8967-EB49841E9AA8}" type="slidenum">
              <a:rPr lang="en-US" smtClean="0"/>
              <a:pPr/>
              <a:t>2</a:t>
            </a:fld>
            <a:endParaRPr lang="en-US" dirty="0"/>
          </a:p>
        </p:txBody>
      </p:sp>
    </p:spTree>
    <p:extLst>
      <p:ext uri="{BB962C8B-B14F-4D97-AF65-F5344CB8AC3E}">
        <p14:creationId xmlns:p14="http://schemas.microsoft.com/office/powerpoint/2010/main" val="9190061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770" y="76200"/>
            <a:ext cx="7359934" cy="1143000"/>
          </a:xfrm>
        </p:spPr>
        <p:txBody>
          <a:bodyPr/>
          <a:lstStyle/>
          <a:p>
            <a:r>
              <a:rPr lang="en-GB" dirty="0"/>
              <a:t>Communication</a:t>
            </a:r>
            <a:endParaRPr lang="en-US" dirty="0"/>
          </a:p>
        </p:txBody>
      </p:sp>
      <p:sp>
        <p:nvSpPr>
          <p:cNvPr id="7" name="Content Placeholder 6"/>
          <p:cNvSpPr>
            <a:spLocks noGrp="1"/>
          </p:cNvSpPr>
          <p:nvPr>
            <p:ph idx="1"/>
          </p:nvPr>
        </p:nvSpPr>
        <p:spPr>
          <a:xfrm>
            <a:off x="1447800" y="1531623"/>
            <a:ext cx="7162800" cy="4525963"/>
          </a:xfrm>
        </p:spPr>
        <p:txBody>
          <a:bodyPr>
            <a:normAutofit/>
          </a:bodyPr>
          <a:lstStyle/>
          <a:p>
            <a:pPr lvl="0"/>
            <a:r>
              <a:rPr lang="en-GB" sz="2000" dirty="0"/>
              <a:t>Communication is the most popular Internet activity</a:t>
            </a:r>
          </a:p>
          <a:p>
            <a:pPr lvl="0"/>
            <a:r>
              <a:rPr lang="en-GB" sz="2000" dirty="0"/>
              <a:t>E-mail</a:t>
            </a:r>
          </a:p>
          <a:p>
            <a:pPr lvl="1"/>
            <a:r>
              <a:rPr lang="en-GB" sz="2000" dirty="0"/>
              <a:t>Transmission of electronic messages over the Internet</a:t>
            </a:r>
          </a:p>
          <a:p>
            <a:pPr lvl="1"/>
            <a:r>
              <a:rPr lang="en-GB" sz="2000" dirty="0"/>
              <a:t>Three elements</a:t>
            </a:r>
          </a:p>
          <a:p>
            <a:pPr lvl="2"/>
            <a:r>
              <a:rPr lang="en-GB" sz="1600" dirty="0"/>
              <a:t>Header</a:t>
            </a:r>
          </a:p>
          <a:p>
            <a:pPr lvl="3"/>
            <a:r>
              <a:rPr lang="en-GB" sz="1500" dirty="0"/>
              <a:t>Address</a:t>
            </a:r>
          </a:p>
          <a:p>
            <a:pPr lvl="3"/>
            <a:r>
              <a:rPr lang="en-GB" sz="1500" dirty="0"/>
              <a:t>Subject</a:t>
            </a:r>
          </a:p>
          <a:p>
            <a:pPr lvl="3"/>
            <a:r>
              <a:rPr lang="en-GB" sz="1500" dirty="0"/>
              <a:t>Attachments</a:t>
            </a:r>
          </a:p>
          <a:p>
            <a:pPr lvl="2"/>
            <a:r>
              <a:rPr lang="en-GB" sz="1700" dirty="0"/>
              <a:t>Message</a:t>
            </a:r>
          </a:p>
          <a:p>
            <a:pPr lvl="2"/>
            <a:r>
              <a:rPr lang="en-GB" sz="1700" dirty="0"/>
              <a:t>Signature</a:t>
            </a:r>
          </a:p>
          <a:p>
            <a:pPr lvl="1"/>
            <a:endParaRPr lang="en-US" sz="2800" dirty="0"/>
          </a:p>
          <a:p>
            <a:pPr marL="342900" lvl="1" indent="0">
              <a:buNone/>
            </a:pPr>
            <a:endParaRPr lang="en-GB" sz="2800" dirty="0"/>
          </a:p>
        </p:txBody>
      </p:sp>
      <p:pic>
        <p:nvPicPr>
          <p:cNvPr id="3" name="Picture 2" descr="Copy of an email identifying components of an Outlook.com email "/>
          <p:cNvPicPr>
            <a:picLocks noChangeAspect="1"/>
          </p:cNvPicPr>
          <p:nvPr/>
        </p:nvPicPr>
        <p:blipFill>
          <a:blip r:embed="rId3" cstate="print"/>
          <a:stretch>
            <a:fillRect/>
          </a:stretch>
        </p:blipFill>
        <p:spPr>
          <a:xfrm>
            <a:off x="6096000" y="2895601"/>
            <a:ext cx="5481908" cy="3469018"/>
          </a:xfrm>
          <a:prstGeom prst="rect">
            <a:avLst/>
          </a:prstGeom>
        </p:spPr>
      </p:pic>
      <p:pic>
        <p:nvPicPr>
          <p:cNvPr id="6" name="Picture 5" descr="E-mail address broken down showing the 2 parts of an e-mail address"/>
          <p:cNvPicPr>
            <a:picLocks noChangeAspect="1" noChangeArrowheads="1"/>
          </p:cNvPicPr>
          <p:nvPr/>
        </p:nvPicPr>
        <p:blipFill>
          <a:blip r:embed="rId4" cstate="print"/>
          <a:stretch>
            <a:fillRect/>
          </a:stretch>
        </p:blipFill>
        <p:spPr bwMode="auto">
          <a:xfrm>
            <a:off x="1851961" y="5113868"/>
            <a:ext cx="4153855" cy="1256142"/>
          </a:xfrm>
          <a:prstGeom prst="rect">
            <a:avLst/>
          </a:prstGeom>
          <a:ln>
            <a:noFill/>
          </a:ln>
          <a:effectLst/>
          <a:extLst/>
        </p:spPr>
        <p:style>
          <a:lnRef idx="3">
            <a:schemeClr val="lt1"/>
          </a:lnRef>
          <a:fillRef idx="1">
            <a:schemeClr val="accent1"/>
          </a:fillRef>
          <a:effectRef idx="1">
            <a:schemeClr val="accent1"/>
          </a:effectRef>
          <a:fontRef idx="minor">
            <a:schemeClr val="lt1"/>
          </a:fontRef>
        </p:style>
      </p:pic>
      <p:sp>
        <p:nvSpPr>
          <p:cNvPr id="4" name="Slide Number Placeholder 3"/>
          <p:cNvSpPr>
            <a:spLocks noGrp="1"/>
          </p:cNvSpPr>
          <p:nvPr>
            <p:ph type="sldNum" sz="quarter" idx="4"/>
          </p:nvPr>
        </p:nvSpPr>
        <p:spPr/>
        <p:txBody>
          <a:bodyPr/>
          <a:lstStyle/>
          <a:p>
            <a:fld id="{27C98126-00D4-4536-8967-EB49841E9AA8}" type="slidenum">
              <a:rPr lang="en-US" smtClean="0"/>
              <a:pPr/>
              <a:t>20</a:t>
            </a:fld>
            <a:endParaRPr lang="en-US" dirty="0"/>
          </a:p>
        </p:txBody>
      </p:sp>
    </p:spTree>
    <p:extLst>
      <p:ext uri="{BB962C8B-B14F-4D97-AF65-F5344CB8AC3E}">
        <p14:creationId xmlns:p14="http://schemas.microsoft.com/office/powerpoint/2010/main" val="310919342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359934" cy="1143000"/>
          </a:xfrm>
        </p:spPr>
        <p:txBody>
          <a:bodyPr/>
          <a:lstStyle/>
          <a:p>
            <a:r>
              <a:rPr lang="en-GB" dirty="0"/>
              <a:t>E-mail Systems</a:t>
            </a:r>
            <a:endParaRPr lang="en-US" dirty="0"/>
          </a:p>
        </p:txBody>
      </p:sp>
      <p:sp>
        <p:nvSpPr>
          <p:cNvPr id="7" name="Content Placeholder 6"/>
          <p:cNvSpPr>
            <a:spLocks noGrp="1"/>
          </p:cNvSpPr>
          <p:nvPr>
            <p:ph idx="1"/>
          </p:nvPr>
        </p:nvSpPr>
        <p:spPr>
          <a:xfrm>
            <a:off x="1447800" y="1749060"/>
            <a:ext cx="10287000" cy="4525963"/>
          </a:xfrm>
        </p:spPr>
        <p:txBody>
          <a:bodyPr>
            <a:normAutofit fontScale="92500" lnSpcReduction="10000"/>
          </a:bodyPr>
          <a:lstStyle/>
          <a:p>
            <a:pPr lvl="1"/>
            <a:r>
              <a:rPr lang="en-GB" sz="3200" dirty="0"/>
              <a:t>Client-based</a:t>
            </a:r>
          </a:p>
          <a:p>
            <a:pPr lvl="2"/>
            <a:r>
              <a:rPr lang="en-GB" sz="2800" dirty="0"/>
              <a:t>E-mail client</a:t>
            </a:r>
          </a:p>
          <a:p>
            <a:pPr lvl="3"/>
            <a:r>
              <a:rPr lang="en-GB" sz="2600" dirty="0"/>
              <a:t>Must be installed on computer</a:t>
            </a:r>
          </a:p>
          <a:p>
            <a:pPr lvl="4"/>
            <a:r>
              <a:rPr lang="en-GB" sz="2200" dirty="0"/>
              <a:t>Apple Mail</a:t>
            </a:r>
          </a:p>
          <a:p>
            <a:pPr lvl="4"/>
            <a:r>
              <a:rPr lang="en-GB" sz="2200" dirty="0"/>
              <a:t>Microsoft Outlook</a:t>
            </a:r>
          </a:p>
          <a:p>
            <a:pPr lvl="1"/>
            <a:r>
              <a:rPr lang="en-GB" sz="3200" dirty="0"/>
              <a:t>Web-based</a:t>
            </a:r>
          </a:p>
          <a:p>
            <a:pPr lvl="2"/>
            <a:r>
              <a:rPr lang="en-GB" sz="2800" dirty="0"/>
              <a:t>Webmail client</a:t>
            </a:r>
          </a:p>
          <a:p>
            <a:pPr lvl="3"/>
            <a:r>
              <a:rPr lang="en-GB" sz="2200" dirty="0"/>
              <a:t>No installation necessary -- free</a:t>
            </a:r>
          </a:p>
          <a:p>
            <a:pPr lvl="4"/>
            <a:r>
              <a:rPr lang="en-GB" sz="2200" dirty="0"/>
              <a:t>Google’s Gmail</a:t>
            </a:r>
          </a:p>
          <a:p>
            <a:pPr lvl="4"/>
            <a:r>
              <a:rPr lang="en-GB" sz="2200" dirty="0"/>
              <a:t>Microsoft’s Hotmail</a:t>
            </a:r>
          </a:p>
          <a:p>
            <a:pPr lvl="4"/>
            <a:r>
              <a:rPr lang="en-GB" sz="2200" dirty="0"/>
              <a:t>Yahoo!’s </a:t>
            </a:r>
            <a:r>
              <a:rPr lang="en-GB" sz="2200" dirty="0" err="1"/>
              <a:t>Yahoo!mail</a:t>
            </a:r>
            <a:endParaRPr lang="en-GB" sz="2200" dirty="0"/>
          </a:p>
        </p:txBody>
      </p:sp>
      <p:sp>
        <p:nvSpPr>
          <p:cNvPr id="3" name="Slide Number Placeholder 2"/>
          <p:cNvSpPr>
            <a:spLocks noGrp="1"/>
          </p:cNvSpPr>
          <p:nvPr>
            <p:ph type="sldNum" sz="quarter" idx="4"/>
          </p:nvPr>
        </p:nvSpPr>
        <p:spPr/>
        <p:txBody>
          <a:bodyPr/>
          <a:lstStyle/>
          <a:p>
            <a:fld id="{27C98126-00D4-4536-8967-EB49841E9AA8}" type="slidenum">
              <a:rPr lang="en-US" smtClean="0"/>
              <a:pPr/>
              <a:t>21</a:t>
            </a:fld>
            <a:endParaRPr lang="en-US" dirty="0"/>
          </a:p>
        </p:txBody>
      </p:sp>
    </p:spTree>
    <p:extLst>
      <p:ext uri="{BB962C8B-B14F-4D97-AF65-F5344CB8AC3E}">
        <p14:creationId xmlns:p14="http://schemas.microsoft.com/office/powerpoint/2010/main" val="237701727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207534" cy="1143000"/>
          </a:xfrm>
        </p:spPr>
        <p:txBody>
          <a:bodyPr/>
          <a:lstStyle/>
          <a:p>
            <a:r>
              <a:rPr lang="en-GB" dirty="0"/>
              <a:t>E-mail</a:t>
            </a:r>
            <a:endParaRPr lang="en-US" dirty="0"/>
          </a:p>
        </p:txBody>
      </p:sp>
      <p:sp>
        <p:nvSpPr>
          <p:cNvPr id="3" name="Content Placeholder 2"/>
          <p:cNvSpPr>
            <a:spLocks noGrp="1"/>
          </p:cNvSpPr>
          <p:nvPr>
            <p:ph idx="1"/>
          </p:nvPr>
        </p:nvSpPr>
        <p:spPr>
          <a:xfrm>
            <a:off x="1600200" y="1600200"/>
            <a:ext cx="9280003" cy="4393883"/>
          </a:xfrm>
        </p:spPr>
        <p:txBody>
          <a:bodyPr>
            <a:normAutofit fontScale="77500" lnSpcReduction="20000"/>
          </a:bodyPr>
          <a:lstStyle/>
          <a:p>
            <a:r>
              <a:rPr lang="en-GB" sz="3200" dirty="0"/>
              <a:t>SPAM</a:t>
            </a:r>
          </a:p>
          <a:p>
            <a:pPr lvl="1"/>
            <a:r>
              <a:rPr lang="en-GB" sz="2800" dirty="0"/>
              <a:t>Unwelcome-mail</a:t>
            </a:r>
          </a:p>
          <a:p>
            <a:r>
              <a:rPr lang="en-GB" sz="3200" dirty="0"/>
              <a:t>Computer viruses</a:t>
            </a:r>
          </a:p>
          <a:p>
            <a:pPr lvl="1"/>
            <a:r>
              <a:rPr lang="en-US" sz="2800" dirty="0"/>
              <a:t>Destructive programs</a:t>
            </a:r>
          </a:p>
          <a:p>
            <a:pPr lvl="2"/>
            <a:r>
              <a:rPr lang="en-US" sz="2400" dirty="0"/>
              <a:t>Attached to unsolicited email</a:t>
            </a:r>
          </a:p>
          <a:p>
            <a:r>
              <a:rPr lang="en-US" sz="3200" dirty="0"/>
              <a:t>CAN-SPAM Act</a:t>
            </a:r>
          </a:p>
          <a:p>
            <a:pPr lvl="1"/>
            <a:r>
              <a:rPr lang="en-US" sz="2800" dirty="0"/>
              <a:t>Created antispam laws for control</a:t>
            </a:r>
          </a:p>
          <a:p>
            <a:pPr lvl="2"/>
            <a:r>
              <a:rPr lang="en-US" sz="2400" dirty="0"/>
              <a:t>Every marketing related e-mail must provide an opt-out option</a:t>
            </a:r>
          </a:p>
          <a:p>
            <a:r>
              <a:rPr lang="en-US" sz="3200" dirty="0"/>
              <a:t>Spam</a:t>
            </a:r>
            <a:r>
              <a:rPr lang="en-US" sz="3200" dirty="0">
                <a:solidFill>
                  <a:schemeClr val="accent1"/>
                </a:solidFill>
              </a:rPr>
              <a:t> </a:t>
            </a:r>
            <a:r>
              <a:rPr lang="en-US" sz="3200" dirty="0"/>
              <a:t>blockers</a:t>
            </a:r>
            <a:r>
              <a:rPr lang="en-US" sz="3200" dirty="0">
                <a:solidFill>
                  <a:schemeClr val="accent1"/>
                </a:solidFill>
              </a:rPr>
              <a:t> </a:t>
            </a:r>
            <a:r>
              <a:rPr lang="en-US" sz="3200" dirty="0"/>
              <a:t>/ spam</a:t>
            </a:r>
            <a:r>
              <a:rPr lang="en-US" sz="3200" dirty="0">
                <a:solidFill>
                  <a:schemeClr val="accent1"/>
                </a:solidFill>
              </a:rPr>
              <a:t> </a:t>
            </a:r>
            <a:r>
              <a:rPr lang="en-US" sz="3200" dirty="0"/>
              <a:t>filters</a:t>
            </a:r>
            <a:endParaRPr lang="en-US" sz="3200" dirty="0">
              <a:solidFill>
                <a:schemeClr val="accent1"/>
              </a:solidFill>
            </a:endParaRPr>
          </a:p>
          <a:p>
            <a:pPr lvl="1"/>
            <a:r>
              <a:rPr lang="en-US" sz="2800" dirty="0"/>
              <a:t>Identify and control spam </a:t>
            </a:r>
          </a:p>
          <a:p>
            <a:pPr lvl="1"/>
            <a:r>
              <a:rPr lang="en-US" sz="2800" dirty="0"/>
              <a:t>Free programs</a:t>
            </a:r>
          </a:p>
          <a:p>
            <a:pPr lvl="2"/>
            <a:r>
              <a:rPr lang="en-US" sz="2400" dirty="0" err="1"/>
              <a:t>SPAMfighter</a:t>
            </a:r>
            <a:endParaRPr lang="en-US" sz="2400" dirty="0"/>
          </a:p>
          <a:p>
            <a:pPr lvl="2"/>
            <a:r>
              <a:rPr lang="en-US" sz="2400" dirty="0" err="1"/>
              <a:t>Intego</a:t>
            </a:r>
            <a:r>
              <a:rPr lang="en-US" sz="2400" dirty="0"/>
              <a:t> Personal Antispam for Mac</a:t>
            </a:r>
          </a:p>
          <a:p>
            <a:endParaRPr lang="en-US" sz="32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22</a:t>
            </a:fld>
            <a:endParaRPr lang="en-US" dirty="0"/>
          </a:p>
        </p:txBody>
      </p:sp>
    </p:spTree>
    <p:extLst>
      <p:ext uri="{BB962C8B-B14F-4D97-AF65-F5344CB8AC3E}">
        <p14:creationId xmlns:p14="http://schemas.microsoft.com/office/powerpoint/2010/main" val="259846438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Messaging</a:t>
            </a:r>
            <a:endParaRPr lang="en-US" dirty="0"/>
          </a:p>
        </p:txBody>
      </p:sp>
      <p:sp>
        <p:nvSpPr>
          <p:cNvPr id="3" name="Content Placeholder 2"/>
          <p:cNvSpPr>
            <a:spLocks noGrp="1"/>
          </p:cNvSpPr>
          <p:nvPr>
            <p:ph idx="1"/>
          </p:nvPr>
        </p:nvSpPr>
        <p:spPr>
          <a:xfrm>
            <a:off x="1676400" y="1676400"/>
            <a:ext cx="7872413" cy="4393883"/>
          </a:xfrm>
        </p:spPr>
        <p:txBody>
          <a:bodyPr>
            <a:normAutofit/>
          </a:bodyPr>
          <a:lstStyle/>
          <a:p>
            <a:r>
              <a:rPr lang="en-US" sz="3200" dirty="0"/>
              <a:t>Text messaging / texting</a:t>
            </a:r>
          </a:p>
          <a:p>
            <a:pPr lvl="1"/>
            <a:r>
              <a:rPr lang="en-US" sz="2800" dirty="0"/>
              <a:t>SMS (short message service)</a:t>
            </a:r>
          </a:p>
          <a:p>
            <a:pPr lvl="2"/>
            <a:r>
              <a:rPr lang="en-US" sz="2000" dirty="0"/>
              <a:t>Short electronic message</a:t>
            </a:r>
          </a:p>
          <a:p>
            <a:r>
              <a:rPr lang="en-US" dirty="0"/>
              <a:t>Multimedia Messaging Service (MMS)</a:t>
            </a:r>
          </a:p>
          <a:p>
            <a:pPr lvl="1"/>
            <a:r>
              <a:rPr lang="en-US" sz="2800" dirty="0"/>
              <a:t>Send</a:t>
            </a:r>
            <a:r>
              <a:rPr lang="en-US" dirty="0"/>
              <a:t> </a:t>
            </a:r>
          </a:p>
          <a:p>
            <a:pPr lvl="2"/>
            <a:r>
              <a:rPr lang="en-US" dirty="0"/>
              <a:t>Images</a:t>
            </a:r>
          </a:p>
          <a:p>
            <a:pPr lvl="2"/>
            <a:r>
              <a:rPr lang="en-US" dirty="0"/>
              <a:t>Videos</a:t>
            </a:r>
          </a:p>
          <a:p>
            <a:pPr lvl="2"/>
            <a:r>
              <a:rPr lang="en-US" dirty="0"/>
              <a:t>Sounds</a:t>
            </a:r>
          </a:p>
        </p:txBody>
      </p:sp>
      <p:sp>
        <p:nvSpPr>
          <p:cNvPr id="4" name="Slide Number Placeholder 3"/>
          <p:cNvSpPr>
            <a:spLocks noGrp="1"/>
          </p:cNvSpPr>
          <p:nvPr>
            <p:ph type="sldNum" sz="quarter" idx="4"/>
          </p:nvPr>
        </p:nvSpPr>
        <p:spPr/>
        <p:txBody>
          <a:bodyPr/>
          <a:lstStyle/>
          <a:p>
            <a:fld id="{27C98126-00D4-4536-8967-EB49841E9AA8}" type="slidenum">
              <a:rPr lang="en-US" smtClean="0"/>
              <a:pPr/>
              <a:t>23</a:t>
            </a:fld>
            <a:endParaRPr lang="en-US" dirty="0"/>
          </a:p>
        </p:txBody>
      </p:sp>
    </p:spTree>
    <p:extLst>
      <p:ext uri="{BB962C8B-B14F-4D97-AF65-F5344CB8AC3E}">
        <p14:creationId xmlns:p14="http://schemas.microsoft.com/office/powerpoint/2010/main" val="54387487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Messaging</a:t>
            </a:r>
          </a:p>
        </p:txBody>
      </p:sp>
      <p:sp>
        <p:nvSpPr>
          <p:cNvPr id="3" name="Content Placeholder 2"/>
          <p:cNvSpPr>
            <a:spLocks noGrp="1"/>
          </p:cNvSpPr>
          <p:nvPr>
            <p:ph idx="1"/>
          </p:nvPr>
        </p:nvSpPr>
        <p:spPr/>
        <p:txBody>
          <a:bodyPr/>
          <a:lstStyle/>
          <a:p>
            <a:r>
              <a:rPr lang="en-US" sz="3200" dirty="0"/>
              <a:t>Instant messaging</a:t>
            </a:r>
          </a:p>
          <a:p>
            <a:pPr lvl="1"/>
            <a:r>
              <a:rPr lang="en-US" sz="2800" dirty="0"/>
              <a:t>Extension of email that provides direct, live communication between two or more people</a:t>
            </a:r>
          </a:p>
          <a:p>
            <a:pPr lvl="2"/>
            <a:r>
              <a:rPr lang="en-US" dirty="0"/>
              <a:t>Most programs include video conferencing features, file sharing and remote assistance</a:t>
            </a:r>
          </a:p>
          <a:p>
            <a:pPr lvl="2"/>
            <a:r>
              <a:rPr lang="en-US" dirty="0"/>
              <a:t>Facebook Messenger</a:t>
            </a:r>
          </a:p>
          <a:p>
            <a:pPr lvl="2"/>
            <a:r>
              <a:rPr lang="en-US" dirty="0"/>
              <a:t>Google Hangouts</a:t>
            </a:r>
          </a:p>
          <a:p>
            <a:pPr marL="0" indent="0">
              <a:buNone/>
            </a:pPr>
            <a:endParaRPr lang="en-US" dirty="0"/>
          </a:p>
        </p:txBody>
      </p:sp>
      <p:pic>
        <p:nvPicPr>
          <p:cNvPr id="4" name="Picture 3" descr="Image of text messages, MMS messages and chat on a smartphone."/>
          <p:cNvPicPr>
            <a:picLocks noChangeAspect="1"/>
          </p:cNvPicPr>
          <p:nvPr/>
        </p:nvPicPr>
        <p:blipFill>
          <a:blip r:embed="rId3" cstate="print"/>
          <a:stretch>
            <a:fillRect/>
          </a:stretch>
        </p:blipFill>
        <p:spPr>
          <a:xfrm>
            <a:off x="7042676" y="3699933"/>
            <a:ext cx="4775747" cy="2743199"/>
          </a:xfrm>
          <a:prstGeom prst="rect">
            <a:avLst/>
          </a:prstGeom>
        </p:spPr>
      </p:pic>
      <p:sp>
        <p:nvSpPr>
          <p:cNvPr id="5" name="Slide Number Placeholder 4"/>
          <p:cNvSpPr>
            <a:spLocks noGrp="1"/>
          </p:cNvSpPr>
          <p:nvPr>
            <p:ph type="sldNum" sz="quarter" idx="4"/>
          </p:nvPr>
        </p:nvSpPr>
        <p:spPr/>
        <p:txBody>
          <a:bodyPr/>
          <a:lstStyle/>
          <a:p>
            <a:fld id="{27C98126-00D4-4536-8967-EB49841E9AA8}" type="slidenum">
              <a:rPr lang="en-US" smtClean="0"/>
              <a:pPr/>
              <a:t>24</a:t>
            </a:fld>
            <a:endParaRPr lang="en-US" dirty="0"/>
          </a:p>
        </p:txBody>
      </p:sp>
    </p:spTree>
    <p:extLst>
      <p:ext uri="{BB962C8B-B14F-4D97-AF65-F5344CB8AC3E}">
        <p14:creationId xmlns:p14="http://schemas.microsoft.com/office/powerpoint/2010/main" val="3050677772"/>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Networking</a:t>
            </a:r>
            <a:endParaRPr lang="en-US" dirty="0"/>
          </a:p>
        </p:txBody>
      </p:sp>
      <p:sp>
        <p:nvSpPr>
          <p:cNvPr id="3" name="Content Placeholder 2"/>
          <p:cNvSpPr>
            <a:spLocks noGrp="1"/>
          </p:cNvSpPr>
          <p:nvPr>
            <p:ph idx="1"/>
          </p:nvPr>
        </p:nvSpPr>
        <p:spPr>
          <a:xfrm>
            <a:off x="1542166" y="1676400"/>
            <a:ext cx="10014118" cy="5029200"/>
          </a:xfrm>
        </p:spPr>
        <p:txBody>
          <a:bodyPr>
            <a:noAutofit/>
          </a:bodyPr>
          <a:lstStyle/>
          <a:p>
            <a:r>
              <a:rPr lang="en-US" sz="2000" dirty="0"/>
              <a:t>Connecting people and organizations that share a common interest or activity</a:t>
            </a:r>
          </a:p>
          <a:p>
            <a:r>
              <a:rPr lang="en-US" sz="2000" dirty="0"/>
              <a:t>Three most popular:</a:t>
            </a:r>
          </a:p>
          <a:p>
            <a:pPr lvl="1"/>
            <a:r>
              <a:rPr lang="en-US" sz="2000" dirty="0"/>
              <a:t>Facebook</a:t>
            </a:r>
          </a:p>
          <a:p>
            <a:pPr lvl="2"/>
            <a:r>
              <a:rPr lang="en-US" sz="2000" dirty="0"/>
              <a:t>Facebook Profiles</a:t>
            </a:r>
          </a:p>
          <a:p>
            <a:pPr lvl="2"/>
            <a:r>
              <a:rPr lang="en-US" sz="2000" dirty="0"/>
              <a:t>Facebook Pages</a:t>
            </a:r>
          </a:p>
          <a:p>
            <a:pPr lvl="2"/>
            <a:r>
              <a:rPr lang="en-US" sz="2000" dirty="0"/>
              <a:t>Facebook groups</a:t>
            </a:r>
          </a:p>
          <a:p>
            <a:pPr lvl="1"/>
            <a:r>
              <a:rPr lang="en-US" sz="2000" dirty="0"/>
              <a:t>Google+</a:t>
            </a:r>
          </a:p>
          <a:p>
            <a:pPr lvl="2"/>
            <a:r>
              <a:rPr lang="en-US" sz="2000" dirty="0"/>
              <a:t>Circles</a:t>
            </a:r>
          </a:p>
          <a:p>
            <a:pPr lvl="2"/>
            <a:r>
              <a:rPr lang="en-US" sz="2000" dirty="0"/>
              <a:t>Hangouts</a:t>
            </a:r>
          </a:p>
          <a:p>
            <a:pPr lvl="1"/>
            <a:r>
              <a:rPr lang="en-US" sz="2000" dirty="0"/>
              <a:t>LinkedIn</a:t>
            </a:r>
          </a:p>
          <a:p>
            <a:pPr lvl="2"/>
            <a:r>
              <a:rPr lang="en-US" sz="2000" dirty="0"/>
              <a:t>Business-oriented</a:t>
            </a:r>
          </a:p>
          <a:p>
            <a:endParaRPr lang="en-US" sz="2000" dirty="0"/>
          </a:p>
        </p:txBody>
      </p:sp>
      <p:pic>
        <p:nvPicPr>
          <p:cNvPr id="5" name="Picture 4" descr="Screen shot of Facebook home page"/>
          <p:cNvPicPr>
            <a:picLocks noChangeAspect="1"/>
          </p:cNvPicPr>
          <p:nvPr/>
        </p:nvPicPr>
        <p:blipFill>
          <a:blip r:embed="rId3" cstate="print"/>
          <a:stretch>
            <a:fillRect/>
          </a:stretch>
        </p:blipFill>
        <p:spPr>
          <a:xfrm>
            <a:off x="5444262" y="2091266"/>
            <a:ext cx="3710256" cy="2785533"/>
          </a:xfrm>
          <a:prstGeom prst="rect">
            <a:avLst/>
          </a:prstGeom>
        </p:spPr>
      </p:pic>
      <p:pic>
        <p:nvPicPr>
          <p:cNvPr id="6" name="Picture 5" descr="Listing of social networking sites."/>
          <p:cNvPicPr>
            <a:picLocks noChangeAspect="1"/>
          </p:cNvPicPr>
          <p:nvPr/>
        </p:nvPicPr>
        <p:blipFill>
          <a:blip r:embed="rId4" cstate="print"/>
          <a:stretch>
            <a:fillRect/>
          </a:stretch>
        </p:blipFill>
        <p:spPr>
          <a:xfrm>
            <a:off x="9192531" y="4546599"/>
            <a:ext cx="2843310" cy="1811867"/>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25</a:t>
            </a:fld>
            <a:endParaRPr lang="en-US" dirty="0"/>
          </a:p>
        </p:txBody>
      </p:sp>
    </p:spTree>
    <p:extLst>
      <p:ext uri="{BB962C8B-B14F-4D97-AF65-F5344CB8AC3E}">
        <p14:creationId xmlns:p14="http://schemas.microsoft.com/office/powerpoint/2010/main" val="328072299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Blogs, Microblogs</a:t>
            </a:r>
          </a:p>
        </p:txBody>
      </p:sp>
      <p:sp>
        <p:nvSpPr>
          <p:cNvPr id="3" name="Content Placeholder 2"/>
          <p:cNvSpPr>
            <a:spLocks noGrp="1"/>
          </p:cNvSpPr>
          <p:nvPr>
            <p:ph idx="1"/>
          </p:nvPr>
        </p:nvSpPr>
        <p:spPr>
          <a:prstGeom prst="rect">
            <a:avLst/>
          </a:prstGeom>
        </p:spPr>
        <p:txBody>
          <a:bodyPr>
            <a:normAutofit/>
          </a:bodyPr>
          <a:lstStyle/>
          <a:p>
            <a:r>
              <a:rPr lang="en-US" sz="2400" dirty="0"/>
              <a:t>Web logs or blogs</a:t>
            </a:r>
          </a:p>
          <a:p>
            <a:pPr lvl="1"/>
            <a:r>
              <a:rPr lang="en-US" sz="2000" dirty="0"/>
              <a:t>Personal news pages </a:t>
            </a:r>
          </a:p>
          <a:p>
            <a:pPr lvl="1"/>
            <a:r>
              <a:rPr lang="en-US" sz="2000" dirty="0"/>
              <a:t>Date/time-stamped</a:t>
            </a:r>
          </a:p>
          <a:p>
            <a:pPr lvl="1"/>
            <a:r>
              <a:rPr lang="en-US" sz="2000" dirty="0"/>
              <a:t>Arranged with the most recent items shown first</a:t>
            </a:r>
          </a:p>
          <a:p>
            <a:r>
              <a:rPr lang="en-US" sz="2400" dirty="0"/>
              <a:t>Microblogs</a:t>
            </a:r>
          </a:p>
          <a:p>
            <a:pPr lvl="1"/>
            <a:r>
              <a:rPr lang="en-US" sz="2000" dirty="0"/>
              <a:t>Short status updates </a:t>
            </a:r>
          </a:p>
          <a:p>
            <a:pPr lvl="1"/>
            <a:r>
              <a:rPr lang="en-US" sz="2000" dirty="0"/>
              <a:t>Most common is Twitter</a:t>
            </a:r>
          </a:p>
          <a:p>
            <a:pPr lvl="2"/>
            <a:r>
              <a:rPr lang="en-US" dirty="0"/>
              <a:t>Tweets are Twitter messages</a:t>
            </a:r>
          </a:p>
          <a:p>
            <a:pPr marL="0" indent="0">
              <a:buNone/>
            </a:pPr>
            <a:endParaRPr lang="en-US" dirty="0"/>
          </a:p>
        </p:txBody>
      </p:sp>
      <p:pic>
        <p:nvPicPr>
          <p:cNvPr id="7" name="Picture 6" descr="Screen shot of a website where you can create your own blog "/>
          <p:cNvPicPr>
            <a:picLocks noChangeAspect="1"/>
          </p:cNvPicPr>
          <p:nvPr/>
        </p:nvPicPr>
        <p:blipFill>
          <a:blip r:embed="rId3" cstate="print"/>
          <a:stretch>
            <a:fillRect/>
          </a:stretch>
        </p:blipFill>
        <p:spPr>
          <a:xfrm>
            <a:off x="7817532" y="3364801"/>
            <a:ext cx="3369129" cy="3078332"/>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26</a:t>
            </a:fld>
            <a:endParaRPr lang="en-US" dirty="0"/>
          </a:p>
        </p:txBody>
      </p:sp>
    </p:spTree>
    <p:extLst>
      <p:ext uri="{BB962C8B-B14F-4D97-AF65-F5344CB8AC3E}">
        <p14:creationId xmlns:p14="http://schemas.microsoft.com/office/powerpoint/2010/main" val="30493302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Webcasts, Podcasts, Wikis</a:t>
            </a:r>
          </a:p>
        </p:txBody>
      </p:sp>
      <p:sp>
        <p:nvSpPr>
          <p:cNvPr id="3" name="Content Placeholder 2"/>
          <p:cNvSpPr>
            <a:spLocks noGrp="1"/>
          </p:cNvSpPr>
          <p:nvPr>
            <p:ph idx="1"/>
          </p:nvPr>
        </p:nvSpPr>
        <p:spPr>
          <a:prstGeom prst="rect">
            <a:avLst/>
          </a:prstGeom>
        </p:spPr>
        <p:txBody>
          <a:bodyPr>
            <a:normAutofit fontScale="92500"/>
          </a:bodyPr>
          <a:lstStyle/>
          <a:p>
            <a:r>
              <a:rPr lang="en-US" sz="2800" dirty="0"/>
              <a:t>Webcast</a:t>
            </a:r>
          </a:p>
          <a:p>
            <a:pPr lvl="1"/>
            <a:r>
              <a:rPr lang="en-US" dirty="0"/>
              <a:t>Streaming technology for live broadcast of audio and video</a:t>
            </a:r>
          </a:p>
          <a:p>
            <a:pPr lvl="1"/>
            <a:r>
              <a:rPr lang="en-US" dirty="0"/>
              <a:t>No files after streaming ends</a:t>
            </a:r>
          </a:p>
          <a:p>
            <a:r>
              <a:rPr lang="en-US" sz="2800" dirty="0"/>
              <a:t>Podcast</a:t>
            </a:r>
          </a:p>
          <a:p>
            <a:pPr lvl="1"/>
            <a:r>
              <a:rPr lang="en-US" dirty="0"/>
              <a:t>Must download files to use</a:t>
            </a:r>
          </a:p>
          <a:p>
            <a:pPr lvl="1"/>
            <a:r>
              <a:rPr lang="en-US" dirty="0"/>
              <a:t>Can transfer to media player</a:t>
            </a:r>
          </a:p>
          <a:p>
            <a:r>
              <a:rPr lang="en-US" dirty="0"/>
              <a:t>Wiki</a:t>
            </a:r>
          </a:p>
          <a:p>
            <a:pPr lvl="1"/>
            <a:r>
              <a:rPr lang="en-US" dirty="0"/>
              <a:t>Specially designed Web site</a:t>
            </a:r>
          </a:p>
          <a:p>
            <a:pPr lvl="1"/>
            <a:r>
              <a:rPr lang="en-US" dirty="0"/>
              <a:t>Allows visitors to edit the contents</a:t>
            </a:r>
          </a:p>
          <a:p>
            <a:pPr lvl="1"/>
            <a:r>
              <a:rPr lang="en-US" dirty="0"/>
              <a:t>Supports collaborative writing</a:t>
            </a:r>
          </a:p>
          <a:p>
            <a:pPr marL="0" indent="0">
              <a:buNone/>
            </a:pPr>
            <a:endParaRPr lang="en-US" sz="2800" dirty="0"/>
          </a:p>
          <a:p>
            <a:pPr marL="0" indent="0">
              <a:buNone/>
            </a:pPr>
            <a:endParaRPr lang="en-US" sz="2800" dirty="0"/>
          </a:p>
        </p:txBody>
      </p:sp>
      <p:pic>
        <p:nvPicPr>
          <p:cNvPr id="7" name="Picture 6" descr="Screen shot of Wikipedia, the most famous wiki."/>
          <p:cNvPicPr>
            <a:picLocks noChangeAspect="1"/>
          </p:cNvPicPr>
          <p:nvPr/>
        </p:nvPicPr>
        <p:blipFill>
          <a:blip r:embed="rId3" cstate="print"/>
          <a:stretch>
            <a:fillRect/>
          </a:stretch>
        </p:blipFill>
        <p:spPr>
          <a:xfrm>
            <a:off x="7928743" y="3031066"/>
            <a:ext cx="3836586" cy="3264430"/>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27</a:t>
            </a:fld>
            <a:endParaRPr lang="en-US" dirty="0"/>
          </a:p>
        </p:txBody>
      </p:sp>
    </p:spTree>
    <p:extLst>
      <p:ext uri="{BB962C8B-B14F-4D97-AF65-F5344CB8AC3E}">
        <p14:creationId xmlns:p14="http://schemas.microsoft.com/office/powerpoint/2010/main" val="417266234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 Tools</a:t>
            </a:r>
            <a:endParaRPr lang="en-US" dirty="0"/>
          </a:p>
        </p:txBody>
      </p:sp>
      <p:sp>
        <p:nvSpPr>
          <p:cNvPr id="3" name="Content Placeholder 2"/>
          <p:cNvSpPr>
            <a:spLocks noGrp="1"/>
          </p:cNvSpPr>
          <p:nvPr>
            <p:ph idx="1"/>
          </p:nvPr>
        </p:nvSpPr>
        <p:spPr>
          <a:xfrm>
            <a:off x="1506071" y="1752600"/>
            <a:ext cx="6885575" cy="4308938"/>
          </a:xfrm>
        </p:spPr>
        <p:txBody>
          <a:bodyPr>
            <a:normAutofit/>
          </a:bodyPr>
          <a:lstStyle/>
          <a:p>
            <a:r>
              <a:rPr lang="en-GB" sz="2800" dirty="0"/>
              <a:t>Search Services</a:t>
            </a:r>
          </a:p>
          <a:p>
            <a:pPr lvl="1"/>
            <a:r>
              <a:rPr lang="en-GB" dirty="0"/>
              <a:t>Operate websites</a:t>
            </a:r>
          </a:p>
          <a:p>
            <a:pPr lvl="1"/>
            <a:r>
              <a:rPr lang="en-GB" sz="2400" dirty="0"/>
              <a:t>Spiders</a:t>
            </a:r>
          </a:p>
          <a:p>
            <a:pPr lvl="2"/>
            <a:r>
              <a:rPr lang="en-GB" dirty="0"/>
              <a:t>Look for new information and update websites</a:t>
            </a:r>
          </a:p>
          <a:p>
            <a:r>
              <a:rPr lang="en-GB" sz="2800" dirty="0"/>
              <a:t>Search </a:t>
            </a:r>
            <a:r>
              <a:rPr lang="en-GB" dirty="0"/>
              <a:t>Engines</a:t>
            </a:r>
          </a:p>
          <a:p>
            <a:pPr lvl="1"/>
            <a:r>
              <a:rPr lang="en-GB" dirty="0"/>
              <a:t>Assist in locating specific information</a:t>
            </a:r>
          </a:p>
          <a:p>
            <a:r>
              <a:rPr lang="en-GB" dirty="0"/>
              <a:t>Specialized Search Engines</a:t>
            </a:r>
          </a:p>
          <a:p>
            <a:pPr lvl="1"/>
            <a:r>
              <a:rPr lang="en-GB" dirty="0"/>
              <a:t>Focus on subject specific websites</a:t>
            </a:r>
          </a:p>
          <a:p>
            <a:endParaRPr lang="en-GB" sz="2800" dirty="0"/>
          </a:p>
        </p:txBody>
      </p:sp>
      <p:pic>
        <p:nvPicPr>
          <p:cNvPr id="6" name="Picture 5" descr="Listing of search engines"/>
          <p:cNvPicPr>
            <a:picLocks noChangeAspect="1"/>
          </p:cNvPicPr>
          <p:nvPr/>
        </p:nvPicPr>
        <p:blipFill>
          <a:blip r:embed="rId3" cstate="print"/>
          <a:stretch>
            <a:fillRect/>
          </a:stretch>
        </p:blipFill>
        <p:spPr>
          <a:xfrm>
            <a:off x="8056201" y="1684868"/>
            <a:ext cx="3417948" cy="2058286"/>
          </a:xfrm>
          <a:prstGeom prst="rect">
            <a:avLst/>
          </a:prstGeom>
        </p:spPr>
      </p:pic>
      <p:pic>
        <p:nvPicPr>
          <p:cNvPr id="7" name="Picture 6" descr="List of specialized search engines"/>
          <p:cNvPicPr>
            <a:picLocks noChangeAspect="1"/>
          </p:cNvPicPr>
          <p:nvPr/>
        </p:nvPicPr>
        <p:blipFill>
          <a:blip r:embed="rId4" cstate="print"/>
          <a:stretch>
            <a:fillRect/>
          </a:stretch>
        </p:blipFill>
        <p:spPr>
          <a:xfrm>
            <a:off x="8340894" y="3944747"/>
            <a:ext cx="2863122" cy="2515320"/>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28</a:t>
            </a:fld>
            <a:endParaRPr lang="en-US" dirty="0"/>
          </a:p>
        </p:txBody>
      </p:sp>
    </p:spTree>
    <p:extLst>
      <p:ext uri="{BB962C8B-B14F-4D97-AF65-F5344CB8AC3E}">
        <p14:creationId xmlns:p14="http://schemas.microsoft.com/office/powerpoint/2010/main" val="726579185"/>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Evaluation</a:t>
            </a:r>
          </a:p>
        </p:txBody>
      </p:sp>
      <p:sp>
        <p:nvSpPr>
          <p:cNvPr id="3" name="Content Placeholder 2"/>
          <p:cNvSpPr>
            <a:spLocks noGrp="1"/>
          </p:cNvSpPr>
          <p:nvPr>
            <p:ph idx="1"/>
          </p:nvPr>
        </p:nvSpPr>
        <p:spPr/>
        <p:txBody>
          <a:bodyPr/>
          <a:lstStyle/>
          <a:p>
            <a:r>
              <a:rPr lang="en-US" dirty="0"/>
              <a:t>Content </a:t>
            </a:r>
            <a:r>
              <a:rPr lang="en-US" sz="3200" dirty="0"/>
              <a:t>Evaluation</a:t>
            </a:r>
          </a:p>
          <a:p>
            <a:pPr lvl="1"/>
            <a:r>
              <a:rPr lang="en-US" dirty="0"/>
              <a:t>Not </a:t>
            </a:r>
            <a:r>
              <a:rPr lang="en-US" sz="2800" dirty="0"/>
              <a:t>everything</a:t>
            </a:r>
            <a:r>
              <a:rPr lang="en-US" dirty="0"/>
              <a:t> on the Internet is accurate</a:t>
            </a:r>
          </a:p>
          <a:p>
            <a:pPr lvl="2"/>
            <a:r>
              <a:rPr lang="en-US" sz="2400" dirty="0"/>
              <a:t>Authority</a:t>
            </a:r>
          </a:p>
          <a:p>
            <a:pPr lvl="2"/>
            <a:r>
              <a:rPr lang="en-US" sz="2400" dirty="0"/>
              <a:t>Accuracy</a:t>
            </a:r>
          </a:p>
          <a:p>
            <a:pPr lvl="2"/>
            <a:r>
              <a:rPr lang="en-US" sz="2400" dirty="0"/>
              <a:t>Objectivity</a:t>
            </a:r>
          </a:p>
          <a:p>
            <a:pPr lvl="2"/>
            <a:r>
              <a:rPr lang="en-US" sz="2400" dirty="0"/>
              <a:t>Currency</a:t>
            </a:r>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29</a:t>
            </a:fld>
            <a:endParaRPr lang="en-US" dirty="0"/>
          </a:p>
        </p:txBody>
      </p:sp>
    </p:spTree>
    <p:extLst>
      <p:ext uri="{BB962C8B-B14F-4D97-AF65-F5344CB8AC3E}">
        <p14:creationId xmlns:p14="http://schemas.microsoft.com/office/powerpoint/2010/main" val="201168679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continued</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5"/>
            </a:pPr>
            <a:r>
              <a:rPr lang="en-GB" dirty="0"/>
              <a:t>Describe search tools, including search engines and specialized search engines</a:t>
            </a:r>
          </a:p>
          <a:p>
            <a:pPr marL="514350" indent="-514350">
              <a:buFont typeface="+mj-lt"/>
              <a:buAutoNum type="arabicPeriod" startAt="5"/>
            </a:pPr>
            <a:r>
              <a:rPr lang="en-GB" dirty="0"/>
              <a:t>Evaluate the accuracy of information presented on the web</a:t>
            </a:r>
          </a:p>
          <a:p>
            <a:pPr marL="514350" indent="-514350">
              <a:buFont typeface="+mj-lt"/>
              <a:buAutoNum type="arabicPeriod" startAt="5"/>
            </a:pPr>
            <a:r>
              <a:rPr lang="en-GB" dirty="0"/>
              <a:t>Identify electronic commerce, including B2C, C2C, B2B, and security issues</a:t>
            </a:r>
          </a:p>
          <a:p>
            <a:pPr marL="514350" indent="-514350">
              <a:buFont typeface="+mj-lt"/>
              <a:buAutoNum type="arabicPeriod" startAt="5"/>
            </a:pPr>
            <a:r>
              <a:rPr lang="en-GB" dirty="0"/>
              <a:t>Describe cloud computing, including the three-way interaction of clients, Internet, and service providers</a:t>
            </a:r>
          </a:p>
          <a:p>
            <a:pPr marL="514350" indent="-514350">
              <a:buFont typeface="+mj-lt"/>
              <a:buAutoNum type="arabicPeriod" startAt="5"/>
            </a:pPr>
            <a:r>
              <a:rPr lang="en-GB" dirty="0"/>
              <a:t>Discuss the Internet of Things (</a:t>
            </a:r>
            <a:r>
              <a:rPr lang="en-GB" dirty="0" err="1"/>
              <a:t>IoT</a:t>
            </a:r>
            <a:r>
              <a:rPr lang="en-GB" dirty="0"/>
              <a:t>) and the continuing development of the Internet to allow everyday objects to send and receive data</a:t>
            </a:r>
          </a:p>
        </p:txBody>
      </p:sp>
      <p:sp>
        <p:nvSpPr>
          <p:cNvPr id="4" name="Slide Number Placeholder 3"/>
          <p:cNvSpPr>
            <a:spLocks noGrp="1"/>
          </p:cNvSpPr>
          <p:nvPr>
            <p:ph type="sldNum" sz="quarter" idx="4"/>
          </p:nvPr>
        </p:nvSpPr>
        <p:spPr/>
        <p:txBody>
          <a:bodyPr/>
          <a:lstStyle/>
          <a:p>
            <a:fld id="{27C98126-00D4-4536-8967-EB49841E9AA8}" type="slidenum">
              <a:rPr lang="en-US" smtClean="0"/>
              <a:pPr/>
              <a:t>3</a:t>
            </a:fld>
            <a:endParaRPr lang="en-US" dirty="0"/>
          </a:p>
        </p:txBody>
      </p:sp>
    </p:spTree>
    <p:extLst>
      <p:ext uri="{BB962C8B-B14F-4D97-AF65-F5344CB8AC3E}">
        <p14:creationId xmlns:p14="http://schemas.microsoft.com/office/powerpoint/2010/main" val="377352819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Commerce</a:t>
            </a:r>
            <a:endParaRPr lang="en-US" dirty="0"/>
          </a:p>
        </p:txBody>
      </p:sp>
      <p:sp>
        <p:nvSpPr>
          <p:cNvPr id="3" name="Content Placeholder 2"/>
          <p:cNvSpPr>
            <a:spLocks noGrp="1"/>
          </p:cNvSpPr>
          <p:nvPr>
            <p:ph idx="1"/>
          </p:nvPr>
        </p:nvSpPr>
        <p:spPr>
          <a:xfrm>
            <a:off x="1676400" y="1699194"/>
            <a:ext cx="9508175" cy="4308938"/>
          </a:xfrm>
        </p:spPr>
        <p:txBody>
          <a:bodyPr>
            <a:normAutofit/>
          </a:bodyPr>
          <a:lstStyle/>
          <a:p>
            <a:r>
              <a:rPr lang="en-GB" sz="3200" dirty="0"/>
              <a:t>E-commerce</a:t>
            </a:r>
          </a:p>
          <a:p>
            <a:r>
              <a:rPr lang="en-GB" sz="3200" dirty="0"/>
              <a:t>Buying and selling of goods over the Internet</a:t>
            </a:r>
          </a:p>
          <a:p>
            <a:r>
              <a:rPr lang="en-GB" sz="3200" dirty="0"/>
              <a:t>Three basic types</a:t>
            </a:r>
          </a:p>
          <a:p>
            <a:pPr lvl="1"/>
            <a:r>
              <a:rPr lang="en-GB" sz="2800" dirty="0"/>
              <a:t>Business-to-consumer (B2C)</a:t>
            </a:r>
          </a:p>
          <a:p>
            <a:pPr lvl="1"/>
            <a:r>
              <a:rPr lang="en-GB" sz="2800" dirty="0"/>
              <a:t>Consumer-to consumer (C2C)</a:t>
            </a:r>
          </a:p>
          <a:p>
            <a:pPr lvl="1"/>
            <a:r>
              <a:rPr lang="en-GB" sz="2800" dirty="0"/>
              <a:t>Business-to-business (B2B)</a:t>
            </a:r>
          </a:p>
          <a:p>
            <a:endParaRPr lang="en-US" sz="32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30</a:t>
            </a:fld>
            <a:endParaRPr lang="en-US" dirty="0"/>
          </a:p>
        </p:txBody>
      </p:sp>
    </p:spTree>
    <p:extLst>
      <p:ext uri="{BB962C8B-B14F-4D97-AF65-F5344CB8AC3E}">
        <p14:creationId xmlns:p14="http://schemas.microsoft.com/office/powerpoint/2010/main" val="4291227136"/>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633" y="38100"/>
            <a:ext cx="8290549" cy="1143000"/>
          </a:xfrm>
        </p:spPr>
        <p:txBody>
          <a:bodyPr>
            <a:normAutofit fontScale="90000"/>
          </a:bodyPr>
          <a:lstStyle/>
          <a:p>
            <a:r>
              <a:rPr lang="en-GB" dirty="0"/>
              <a:t>Business to Consumer (B2C)</a:t>
            </a:r>
            <a:endParaRPr lang="en-US" dirty="0"/>
          </a:p>
        </p:txBody>
      </p:sp>
      <p:sp>
        <p:nvSpPr>
          <p:cNvPr id="3" name="Content Placeholder 2"/>
          <p:cNvSpPr>
            <a:spLocks noGrp="1"/>
          </p:cNvSpPr>
          <p:nvPr>
            <p:ph idx="1"/>
          </p:nvPr>
        </p:nvSpPr>
        <p:spPr>
          <a:xfrm>
            <a:off x="1493612" y="1670273"/>
            <a:ext cx="9508175" cy="4308938"/>
          </a:xfrm>
        </p:spPr>
        <p:txBody>
          <a:bodyPr>
            <a:normAutofit/>
          </a:bodyPr>
          <a:lstStyle/>
          <a:p>
            <a:r>
              <a:rPr lang="en-GB" sz="3200" dirty="0"/>
              <a:t>Sale of product or service to general public</a:t>
            </a:r>
          </a:p>
          <a:p>
            <a:r>
              <a:rPr lang="en-GB" sz="3200" dirty="0"/>
              <a:t>Fastest growing type of e-commerce</a:t>
            </a:r>
          </a:p>
          <a:p>
            <a:r>
              <a:rPr lang="en-GB" sz="3200" dirty="0"/>
              <a:t>Three most widely used B2C applications: </a:t>
            </a:r>
          </a:p>
          <a:p>
            <a:pPr lvl="1"/>
            <a:r>
              <a:rPr lang="en-GB" sz="2800" dirty="0"/>
              <a:t>Online banking</a:t>
            </a:r>
          </a:p>
          <a:p>
            <a:pPr lvl="1"/>
            <a:r>
              <a:rPr lang="en-GB" sz="2800" dirty="0"/>
              <a:t>Financial trading </a:t>
            </a:r>
          </a:p>
          <a:p>
            <a:pPr lvl="1"/>
            <a:r>
              <a:rPr lang="en-GB" sz="2800" dirty="0"/>
              <a:t>Shopping</a:t>
            </a:r>
          </a:p>
          <a:p>
            <a:pPr lvl="2"/>
            <a:r>
              <a:rPr lang="en-GB" sz="2400" dirty="0"/>
              <a:t>Amazon.com is one of the most widely use B2C sites</a:t>
            </a:r>
          </a:p>
          <a:p>
            <a:endParaRPr lang="en-US" sz="32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31</a:t>
            </a:fld>
            <a:endParaRPr lang="en-US" dirty="0"/>
          </a:p>
        </p:txBody>
      </p:sp>
    </p:spTree>
    <p:extLst>
      <p:ext uri="{BB962C8B-B14F-4D97-AF65-F5344CB8AC3E}">
        <p14:creationId xmlns:p14="http://schemas.microsoft.com/office/powerpoint/2010/main" val="210886876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532" y="0"/>
            <a:ext cx="6859668" cy="1143000"/>
          </a:xfrm>
        </p:spPr>
        <p:txBody>
          <a:bodyPr>
            <a:normAutofit fontScale="90000"/>
          </a:bodyPr>
          <a:lstStyle/>
          <a:p>
            <a:r>
              <a:rPr lang="en-GB" dirty="0"/>
              <a:t>Consumer to Consumer C2C</a:t>
            </a:r>
            <a:endParaRPr lang="en-US" dirty="0"/>
          </a:p>
        </p:txBody>
      </p:sp>
      <p:sp>
        <p:nvSpPr>
          <p:cNvPr id="3" name="Content Placeholder 2"/>
          <p:cNvSpPr>
            <a:spLocks noGrp="1"/>
          </p:cNvSpPr>
          <p:nvPr>
            <p:ph idx="1"/>
          </p:nvPr>
        </p:nvSpPr>
        <p:spPr>
          <a:xfrm>
            <a:off x="1598532" y="1650220"/>
            <a:ext cx="9508175" cy="4308938"/>
          </a:xfrm>
        </p:spPr>
        <p:txBody>
          <a:bodyPr>
            <a:normAutofit/>
          </a:bodyPr>
          <a:lstStyle/>
          <a:p>
            <a:r>
              <a:rPr lang="en-GB" sz="3200" dirty="0"/>
              <a:t>Consumer-to-consumer e-commerce (C2C)</a:t>
            </a:r>
          </a:p>
          <a:p>
            <a:pPr lvl="1"/>
            <a:r>
              <a:rPr lang="en-GB" sz="2800" dirty="0"/>
              <a:t>Individual to individual</a:t>
            </a:r>
          </a:p>
          <a:p>
            <a:r>
              <a:rPr lang="en-GB" sz="3200" dirty="0"/>
              <a:t>Web auctions</a:t>
            </a:r>
          </a:p>
          <a:p>
            <a:pPr lvl="1"/>
            <a:r>
              <a:rPr lang="en-GB" sz="2800" dirty="0"/>
              <a:t>Buyers and sellers seldom meet</a:t>
            </a:r>
          </a:p>
          <a:p>
            <a:pPr lvl="1"/>
            <a:r>
              <a:rPr lang="en-GB" sz="2800" dirty="0"/>
              <a:t>Bids are submitted electronically</a:t>
            </a:r>
          </a:p>
          <a:p>
            <a:pPr lvl="1"/>
            <a:r>
              <a:rPr lang="en-GB" sz="2800" dirty="0"/>
              <a:t>Person-to-person auction sites </a:t>
            </a:r>
          </a:p>
          <a:p>
            <a:endParaRPr lang="en-US" sz="3200" dirty="0"/>
          </a:p>
        </p:txBody>
      </p:sp>
      <p:pic>
        <p:nvPicPr>
          <p:cNvPr id="6" name="Picture 5" descr="Listing of consumer to consumer auction sites"/>
          <p:cNvPicPr>
            <a:picLocks noChangeAspect="1"/>
          </p:cNvPicPr>
          <p:nvPr/>
        </p:nvPicPr>
        <p:blipFill>
          <a:blip r:embed="rId3" cstate="print"/>
          <a:stretch>
            <a:fillRect/>
          </a:stretch>
        </p:blipFill>
        <p:spPr>
          <a:xfrm>
            <a:off x="8531587" y="4377266"/>
            <a:ext cx="3188754" cy="2031999"/>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32</a:t>
            </a:fld>
            <a:endParaRPr lang="en-US" dirty="0"/>
          </a:p>
        </p:txBody>
      </p:sp>
    </p:spTree>
    <p:extLst>
      <p:ext uri="{BB962C8B-B14F-4D97-AF65-F5344CB8AC3E}">
        <p14:creationId xmlns:p14="http://schemas.microsoft.com/office/powerpoint/2010/main" val="257791369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to Business B2B</a:t>
            </a:r>
          </a:p>
        </p:txBody>
      </p:sp>
      <p:sp>
        <p:nvSpPr>
          <p:cNvPr id="3" name="Content Placeholder 2"/>
          <p:cNvSpPr>
            <a:spLocks noGrp="1"/>
          </p:cNvSpPr>
          <p:nvPr>
            <p:ph idx="1"/>
          </p:nvPr>
        </p:nvSpPr>
        <p:spPr>
          <a:xfrm>
            <a:off x="1438509" y="1623523"/>
            <a:ext cx="9508175" cy="4308938"/>
          </a:xfrm>
        </p:spPr>
        <p:txBody>
          <a:bodyPr>
            <a:normAutofit/>
          </a:bodyPr>
          <a:lstStyle/>
          <a:p>
            <a:br>
              <a:rPr lang="en-US" sz="2800" dirty="0"/>
            </a:br>
            <a:r>
              <a:rPr lang="en-US" sz="2800" dirty="0"/>
              <a:t>Sale of a product or service from one business to another </a:t>
            </a:r>
          </a:p>
          <a:p>
            <a:r>
              <a:rPr lang="en-US" sz="2800" dirty="0"/>
              <a:t>Primarily a manufacturer supplier relationship</a:t>
            </a:r>
          </a:p>
          <a:p>
            <a:endParaRPr lang="en-US" sz="28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33</a:t>
            </a:fld>
            <a:endParaRPr lang="en-US" dirty="0"/>
          </a:p>
        </p:txBody>
      </p:sp>
    </p:spTree>
    <p:extLst>
      <p:ext uri="{BB962C8B-B14F-4D97-AF65-F5344CB8AC3E}">
        <p14:creationId xmlns:p14="http://schemas.microsoft.com/office/powerpoint/2010/main" val="284135443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a:t>
            </a:r>
            <a:endParaRPr lang="en-US" dirty="0"/>
          </a:p>
        </p:txBody>
      </p:sp>
      <p:sp>
        <p:nvSpPr>
          <p:cNvPr id="3" name="Content Placeholder 2"/>
          <p:cNvSpPr>
            <a:spLocks noGrp="1"/>
          </p:cNvSpPr>
          <p:nvPr>
            <p:ph idx="1"/>
          </p:nvPr>
        </p:nvSpPr>
        <p:spPr>
          <a:xfrm>
            <a:off x="1522113" y="1600199"/>
            <a:ext cx="6070879" cy="4777451"/>
          </a:xfrm>
        </p:spPr>
        <p:txBody>
          <a:bodyPr>
            <a:normAutofit fontScale="92500" lnSpcReduction="20000"/>
          </a:bodyPr>
          <a:lstStyle/>
          <a:p>
            <a:r>
              <a:rPr lang="en-GB" sz="3200" dirty="0"/>
              <a:t>Payment methods must be fast, reliable, and secure</a:t>
            </a:r>
          </a:p>
          <a:p>
            <a:pPr lvl="1"/>
            <a:r>
              <a:rPr lang="en-GB" sz="2800" dirty="0"/>
              <a:t>Provide a convenient way to submit buyers information</a:t>
            </a:r>
          </a:p>
          <a:p>
            <a:r>
              <a:rPr lang="en-GB" sz="3200" dirty="0"/>
              <a:t>Two options</a:t>
            </a:r>
          </a:p>
          <a:p>
            <a:pPr lvl="1"/>
            <a:r>
              <a:rPr lang="en-GB" sz="2800" dirty="0"/>
              <a:t>Credit card</a:t>
            </a:r>
          </a:p>
          <a:p>
            <a:pPr lvl="2"/>
            <a:r>
              <a:rPr lang="en-GB" sz="2400" dirty="0"/>
              <a:t>Fast and convenient</a:t>
            </a:r>
          </a:p>
          <a:p>
            <a:pPr lvl="1"/>
            <a:r>
              <a:rPr lang="en-GB" sz="2800" dirty="0"/>
              <a:t>Digital cash</a:t>
            </a:r>
          </a:p>
          <a:p>
            <a:pPr lvl="2"/>
            <a:r>
              <a:rPr lang="en-GB" sz="2400" dirty="0"/>
              <a:t>Internet’s equivalent to traditional cash</a:t>
            </a:r>
          </a:p>
          <a:p>
            <a:pPr lvl="2"/>
            <a:r>
              <a:rPr lang="en-GB" sz="2400" dirty="0"/>
              <a:t>Converts digital cash to currency through 3</a:t>
            </a:r>
            <a:r>
              <a:rPr lang="en-GB" sz="2400" baseline="30000" dirty="0"/>
              <a:t>rd</a:t>
            </a:r>
            <a:r>
              <a:rPr lang="en-GB" sz="2400" dirty="0"/>
              <a:t> party</a:t>
            </a:r>
          </a:p>
          <a:p>
            <a:endParaRPr lang="en-US" sz="3200" dirty="0"/>
          </a:p>
        </p:txBody>
      </p:sp>
      <p:pic>
        <p:nvPicPr>
          <p:cNvPr id="5" name="Picture 4" descr="Screen shot of the Google Wallet application."/>
          <p:cNvPicPr>
            <a:picLocks noChangeAspect="1"/>
          </p:cNvPicPr>
          <p:nvPr/>
        </p:nvPicPr>
        <p:blipFill>
          <a:blip r:embed="rId3" cstate="print"/>
          <a:stretch>
            <a:fillRect/>
          </a:stretch>
        </p:blipFill>
        <p:spPr>
          <a:xfrm>
            <a:off x="8246533" y="1639955"/>
            <a:ext cx="3226260" cy="2348969"/>
          </a:xfrm>
          <a:prstGeom prst="rect">
            <a:avLst/>
          </a:prstGeom>
        </p:spPr>
      </p:pic>
      <p:pic>
        <p:nvPicPr>
          <p:cNvPr id="6" name="Picture 5" descr="Listing of digial cash providers"/>
          <p:cNvPicPr>
            <a:picLocks noChangeAspect="1"/>
          </p:cNvPicPr>
          <p:nvPr/>
        </p:nvPicPr>
        <p:blipFill>
          <a:blip r:embed="rId4" cstate="print"/>
          <a:stretch>
            <a:fillRect/>
          </a:stretch>
        </p:blipFill>
        <p:spPr>
          <a:xfrm>
            <a:off x="8238067" y="4110026"/>
            <a:ext cx="3313501" cy="2381577"/>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34</a:t>
            </a:fld>
            <a:endParaRPr lang="en-US" dirty="0"/>
          </a:p>
        </p:txBody>
      </p:sp>
    </p:spTree>
    <p:extLst>
      <p:ext uri="{BB962C8B-B14F-4D97-AF65-F5344CB8AC3E}">
        <p14:creationId xmlns:p14="http://schemas.microsoft.com/office/powerpoint/2010/main" val="2349618475"/>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3" name="Content Placeholder 2"/>
          <p:cNvSpPr>
            <a:spLocks noGrp="1"/>
          </p:cNvSpPr>
          <p:nvPr>
            <p:ph idx="1"/>
          </p:nvPr>
        </p:nvSpPr>
        <p:spPr>
          <a:xfrm>
            <a:off x="1506072" y="1600200"/>
            <a:ext cx="7255964" cy="4572000"/>
          </a:xfrm>
        </p:spPr>
        <p:txBody>
          <a:bodyPr>
            <a:normAutofit/>
          </a:bodyPr>
          <a:lstStyle/>
          <a:p>
            <a:r>
              <a:rPr lang="en-US" sz="2800" dirty="0"/>
              <a:t>Shifts computing activities from users’ computers to computers on the Internet</a:t>
            </a:r>
          </a:p>
          <a:p>
            <a:r>
              <a:rPr lang="en-US" sz="2800" dirty="0"/>
              <a:t>Frees end-users from owning, maintaining, and storing software programs and data</a:t>
            </a:r>
          </a:p>
          <a:p>
            <a:r>
              <a:rPr lang="en-US" sz="2800" dirty="0"/>
              <a:t>Three basic components:</a:t>
            </a:r>
          </a:p>
          <a:p>
            <a:pPr lvl="1"/>
            <a:r>
              <a:rPr lang="en-US" sz="2400" dirty="0"/>
              <a:t>Clients (end-users)</a:t>
            </a:r>
          </a:p>
          <a:p>
            <a:pPr lvl="1"/>
            <a:r>
              <a:rPr lang="en-US" sz="2400" dirty="0"/>
              <a:t>Service providers</a:t>
            </a:r>
          </a:p>
          <a:p>
            <a:pPr lvl="1"/>
            <a:r>
              <a:rPr lang="en-US" sz="2400" dirty="0"/>
              <a:t>The Internet</a:t>
            </a:r>
          </a:p>
        </p:txBody>
      </p:sp>
      <p:pic>
        <p:nvPicPr>
          <p:cNvPr id="5" name="Picture 2" descr="Drawing of what a cloud computing network represents."/>
          <p:cNvPicPr>
            <a:picLocks noChangeAspect="1" noChangeArrowheads="1"/>
          </p:cNvPicPr>
          <p:nvPr/>
        </p:nvPicPr>
        <p:blipFill>
          <a:blip r:embed="rId3" cstate="print"/>
          <a:stretch>
            <a:fillRect/>
          </a:stretch>
        </p:blipFill>
        <p:spPr bwMode="auto">
          <a:xfrm>
            <a:off x="8071946" y="1672165"/>
            <a:ext cx="3922214" cy="240030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7" name="Picture 6" descr="Screen shot of a web-based service (Google drive apps)"/>
          <p:cNvPicPr>
            <a:picLocks noChangeAspect="1"/>
          </p:cNvPicPr>
          <p:nvPr/>
        </p:nvPicPr>
        <p:blipFill>
          <a:blip r:embed="rId4" cstate="print"/>
          <a:stretch>
            <a:fillRect/>
          </a:stretch>
        </p:blipFill>
        <p:spPr>
          <a:xfrm>
            <a:off x="8349595" y="4189847"/>
            <a:ext cx="2639570" cy="2304085"/>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35</a:t>
            </a:fld>
            <a:endParaRPr lang="en-US" dirty="0"/>
          </a:p>
        </p:txBody>
      </p:sp>
    </p:spTree>
    <p:extLst>
      <p:ext uri="{BB962C8B-B14F-4D97-AF65-F5344CB8AC3E}">
        <p14:creationId xmlns:p14="http://schemas.microsoft.com/office/powerpoint/2010/main" val="2413674362"/>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Things (</a:t>
            </a:r>
            <a:r>
              <a:rPr lang="en-US" dirty="0" err="1"/>
              <a:t>IoT</a:t>
            </a:r>
            <a:r>
              <a:rPr lang="en-US" dirty="0"/>
              <a:t>)	</a:t>
            </a:r>
          </a:p>
        </p:txBody>
      </p:sp>
      <p:sp>
        <p:nvSpPr>
          <p:cNvPr id="3" name="Content Placeholder 2"/>
          <p:cNvSpPr>
            <a:spLocks noGrp="1"/>
          </p:cNvSpPr>
          <p:nvPr>
            <p:ph idx="1"/>
          </p:nvPr>
        </p:nvSpPr>
        <p:spPr/>
        <p:txBody>
          <a:bodyPr/>
          <a:lstStyle/>
          <a:p>
            <a:r>
              <a:rPr lang="en-US" dirty="0"/>
              <a:t>Continuing development of the Internet</a:t>
            </a:r>
          </a:p>
          <a:p>
            <a:r>
              <a:rPr lang="en-US" dirty="0"/>
              <a:t>Allows objects embedded with electronic devices to send and receive data</a:t>
            </a:r>
          </a:p>
          <a:p>
            <a:pPr lvl="1"/>
            <a:r>
              <a:rPr lang="en-US" dirty="0"/>
              <a:t>Smartphones</a:t>
            </a:r>
          </a:p>
          <a:p>
            <a:pPr lvl="1"/>
            <a:r>
              <a:rPr lang="en-US" dirty="0"/>
              <a:t>Wearable devices</a:t>
            </a:r>
          </a:p>
          <a:p>
            <a:r>
              <a:rPr lang="en-US" dirty="0"/>
              <a:t>Uses Web 3.0 Applications</a:t>
            </a:r>
          </a:p>
        </p:txBody>
      </p:sp>
      <p:pic>
        <p:nvPicPr>
          <p:cNvPr id="6" name="Picture 5" descr="Photo of a FitBit wearable "/>
          <p:cNvPicPr>
            <a:picLocks noChangeAspect="1"/>
          </p:cNvPicPr>
          <p:nvPr/>
        </p:nvPicPr>
        <p:blipFill>
          <a:blip r:embed="rId3" cstate="print"/>
          <a:stretch>
            <a:fillRect/>
          </a:stretch>
        </p:blipFill>
        <p:spPr>
          <a:xfrm>
            <a:off x="7433733" y="3045353"/>
            <a:ext cx="2251147" cy="2356380"/>
          </a:xfrm>
          <a:prstGeom prst="rect">
            <a:avLst/>
          </a:prstGeom>
        </p:spPr>
      </p:pic>
      <p:pic>
        <p:nvPicPr>
          <p:cNvPr id="4" name="Picture 3" descr="Photo of a smartphone with the Apple Health Application"/>
          <p:cNvPicPr>
            <a:picLocks noChangeAspect="1"/>
          </p:cNvPicPr>
          <p:nvPr/>
        </p:nvPicPr>
        <p:blipFill>
          <a:blip r:embed="rId4" cstate="print"/>
          <a:stretch>
            <a:fillRect/>
          </a:stretch>
        </p:blipFill>
        <p:spPr>
          <a:xfrm>
            <a:off x="9837703" y="3022602"/>
            <a:ext cx="1812428" cy="3495066"/>
          </a:xfrm>
          <a:prstGeom prst="rect">
            <a:avLst/>
          </a:prstGeom>
        </p:spPr>
      </p:pic>
      <p:sp>
        <p:nvSpPr>
          <p:cNvPr id="5" name="Slide Number Placeholder 4"/>
          <p:cNvSpPr>
            <a:spLocks noGrp="1"/>
          </p:cNvSpPr>
          <p:nvPr>
            <p:ph type="sldNum" sz="quarter" idx="4"/>
          </p:nvPr>
        </p:nvSpPr>
        <p:spPr/>
        <p:txBody>
          <a:bodyPr/>
          <a:lstStyle/>
          <a:p>
            <a:fld id="{27C98126-00D4-4536-8967-EB49841E9AA8}" type="slidenum">
              <a:rPr lang="en-US" smtClean="0"/>
              <a:pPr/>
              <a:t>36</a:t>
            </a:fld>
            <a:endParaRPr lang="en-US" dirty="0"/>
          </a:p>
        </p:txBody>
      </p:sp>
    </p:spTree>
    <p:extLst>
      <p:ext uri="{BB962C8B-B14F-4D97-AF65-F5344CB8AC3E}">
        <p14:creationId xmlns:p14="http://schemas.microsoft.com/office/powerpoint/2010/main" val="31708665"/>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Careers In IT - Webmasters</a:t>
            </a:r>
            <a:endParaRPr lang="en-US" dirty="0"/>
          </a:p>
        </p:txBody>
      </p:sp>
      <p:sp>
        <p:nvSpPr>
          <p:cNvPr id="3" name="Content Placeholder 2"/>
          <p:cNvSpPr>
            <a:spLocks noGrp="1"/>
          </p:cNvSpPr>
          <p:nvPr>
            <p:ph idx="1"/>
          </p:nvPr>
        </p:nvSpPr>
        <p:spPr>
          <a:xfrm>
            <a:off x="1536551" y="1752600"/>
            <a:ext cx="9508175" cy="4308938"/>
          </a:xfrm>
        </p:spPr>
        <p:txBody>
          <a:bodyPr>
            <a:normAutofit/>
          </a:bodyPr>
          <a:lstStyle/>
          <a:p>
            <a:r>
              <a:rPr lang="en-US" sz="2800" dirty="0"/>
              <a:t>Develop and maintain websites and resources</a:t>
            </a:r>
          </a:p>
          <a:p>
            <a:pPr lvl="1"/>
            <a:r>
              <a:rPr lang="en-US" dirty="0"/>
              <a:t>Backup of company website</a:t>
            </a:r>
          </a:p>
          <a:p>
            <a:pPr lvl="1"/>
            <a:r>
              <a:rPr lang="en-US" dirty="0"/>
              <a:t>Design and development of websites</a:t>
            </a:r>
          </a:p>
          <a:p>
            <a:pPr lvl="1"/>
            <a:r>
              <a:rPr lang="en-US" dirty="0"/>
              <a:t>Work with the marketing </a:t>
            </a:r>
          </a:p>
          <a:p>
            <a:pPr lvl="1"/>
            <a:r>
              <a:rPr lang="en-US" dirty="0"/>
              <a:t>Increase site traffic</a:t>
            </a:r>
            <a:endParaRPr lang="en-US" sz="2800" dirty="0"/>
          </a:p>
          <a:p>
            <a:pPr lvl="1"/>
            <a:r>
              <a:rPr lang="en-US" dirty="0"/>
              <a:t>Development of web promotions</a:t>
            </a:r>
          </a:p>
        </p:txBody>
      </p:sp>
      <p:pic>
        <p:nvPicPr>
          <p:cNvPr id="9" name="Picture 5" descr="Picture of a professional representing a webmaster. "/>
          <p:cNvPicPr>
            <a:picLocks noChangeAspect="1" noChangeArrowheads="1"/>
          </p:cNvPicPr>
          <p:nvPr/>
        </p:nvPicPr>
        <p:blipFill>
          <a:blip r:embed="rId3" cstate="print"/>
          <a:stretch>
            <a:fillRect/>
          </a:stretch>
        </p:blipFill>
        <p:spPr bwMode="auto">
          <a:xfrm>
            <a:off x="8755995" y="2302932"/>
            <a:ext cx="2707142" cy="404706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27C98126-00D4-4536-8967-EB49841E9AA8}" type="slidenum">
              <a:rPr lang="en-US" smtClean="0"/>
              <a:pPr/>
              <a:t>37</a:t>
            </a:fld>
            <a:endParaRPr lang="en-US" dirty="0"/>
          </a:p>
        </p:txBody>
      </p:sp>
    </p:spTree>
    <p:extLst>
      <p:ext uri="{BB962C8B-B14F-4D97-AF65-F5344CB8AC3E}">
        <p14:creationId xmlns:p14="http://schemas.microsoft.com/office/powerpoint/2010/main" val="3179042192"/>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941524" cy="1188720"/>
          </a:xfrm>
        </p:spPr>
        <p:txBody>
          <a:bodyPr>
            <a:normAutofit/>
          </a:bodyPr>
          <a:lstStyle/>
          <a:p>
            <a:r>
              <a:rPr lang="en-GB" dirty="0"/>
              <a:t>A Look to the Future </a:t>
            </a:r>
            <a:endParaRPr lang="en-US" dirty="0"/>
          </a:p>
        </p:txBody>
      </p:sp>
      <p:sp>
        <p:nvSpPr>
          <p:cNvPr id="3" name="Content Placeholder 2"/>
          <p:cNvSpPr>
            <a:spLocks noGrp="1"/>
          </p:cNvSpPr>
          <p:nvPr>
            <p:ph idx="1"/>
          </p:nvPr>
        </p:nvSpPr>
        <p:spPr>
          <a:xfrm>
            <a:off x="1600200" y="1560443"/>
            <a:ext cx="9906000" cy="2455972"/>
          </a:xfrm>
        </p:spPr>
        <p:txBody>
          <a:bodyPr>
            <a:normAutofit/>
          </a:bodyPr>
          <a:lstStyle/>
          <a:p>
            <a:r>
              <a:rPr lang="en-GB" sz="3200" dirty="0"/>
              <a:t>Car’s Dashboard as a power, Internet-connected computing device</a:t>
            </a:r>
          </a:p>
          <a:p>
            <a:pPr lvl="1"/>
            <a:r>
              <a:rPr lang="en-GB" sz="2800" dirty="0"/>
              <a:t>Safety and diagnostic features are already there</a:t>
            </a:r>
          </a:p>
          <a:p>
            <a:pPr lvl="1"/>
            <a:r>
              <a:rPr lang="en-GB" sz="2800" dirty="0"/>
              <a:t>Potential distractions?</a:t>
            </a:r>
          </a:p>
          <a:p>
            <a:pPr marL="457200" lvl="1" indent="0">
              <a:buNone/>
            </a:pPr>
            <a:endParaRPr lang="en-US" sz="2800" dirty="0"/>
          </a:p>
        </p:txBody>
      </p:sp>
      <p:pic>
        <p:nvPicPr>
          <p:cNvPr id="6" name="Picture 5" descr="Picture of a car dashboard highlighting the car's computing devices. "/>
          <p:cNvPicPr>
            <a:picLocks noChangeAspect="1"/>
          </p:cNvPicPr>
          <p:nvPr/>
        </p:nvPicPr>
        <p:blipFill>
          <a:blip r:embed="rId3" cstate="print"/>
          <a:stretch>
            <a:fillRect/>
          </a:stretch>
        </p:blipFill>
        <p:spPr>
          <a:xfrm>
            <a:off x="7315200" y="3180822"/>
            <a:ext cx="3626226" cy="3324222"/>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38</a:t>
            </a:fld>
            <a:endParaRPr lang="en-US" dirty="0"/>
          </a:p>
        </p:txBody>
      </p:sp>
    </p:spTree>
    <p:extLst>
      <p:ext uri="{BB962C8B-B14F-4D97-AF65-F5344CB8AC3E}">
        <p14:creationId xmlns:p14="http://schemas.microsoft.com/office/powerpoint/2010/main" val="216413204"/>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a:xfrm>
            <a:off x="1572821" y="0"/>
            <a:ext cx="10588699" cy="1188720"/>
          </a:xfrm>
        </p:spPr>
        <p:txBody>
          <a:bodyPr>
            <a:normAutofit fontScale="90000"/>
          </a:bodyPr>
          <a:lstStyle/>
          <a:p>
            <a:r>
              <a:rPr lang="en-US" dirty="0"/>
              <a:t>Open-Ended Questions (Page 1 of 3)</a:t>
            </a:r>
          </a:p>
        </p:txBody>
      </p:sp>
      <p:sp>
        <p:nvSpPr>
          <p:cNvPr id="204802" name="Rectangle 2"/>
          <p:cNvSpPr>
            <a:spLocks noGrp="1" noChangeArrowheads="1"/>
          </p:cNvSpPr>
          <p:nvPr>
            <p:ph idx="1"/>
          </p:nvPr>
        </p:nvSpPr>
        <p:spPr>
          <a:xfrm>
            <a:off x="1572821" y="1752600"/>
            <a:ext cx="9933379" cy="4393883"/>
          </a:xfrm>
        </p:spPr>
        <p:txBody>
          <a:bodyPr>
            <a:normAutofit lnSpcReduction="10000"/>
          </a:bodyPr>
          <a:lstStyle/>
          <a:p>
            <a:r>
              <a:rPr lang="en-US" sz="2400" dirty="0"/>
              <a:t>Discuss the Internet, including their origins, the three generations of the web, and the most common uses. </a:t>
            </a:r>
          </a:p>
          <a:p>
            <a:endParaRPr lang="en-US" sz="2400" dirty="0"/>
          </a:p>
          <a:p>
            <a:pPr marL="0" indent="0">
              <a:buNone/>
            </a:pPr>
            <a:endParaRPr lang="en-US" sz="2400" dirty="0"/>
          </a:p>
          <a:p>
            <a:r>
              <a:rPr lang="en-US" sz="2400" dirty="0"/>
              <a:t>Describe how to access the Internet.  What are the providers?  Define browsers and discuss URLs, HTML, CSS, JavaScript, AJAX, applets, and mobile browsers.</a:t>
            </a:r>
          </a:p>
          <a:p>
            <a:endParaRPr lang="en-US" sz="2400" dirty="0"/>
          </a:p>
          <a:p>
            <a:pPr marL="0" indent="0">
              <a:buNone/>
            </a:pPr>
            <a:endParaRPr lang="en-GB" sz="2400" dirty="0"/>
          </a:p>
          <a:p>
            <a:r>
              <a:rPr lang="en-US" sz="2400" dirty="0"/>
              <a:t>What are Web utilities?  Discuss plug-ins, filters, file transfer utilities, and Internet security suites</a:t>
            </a:r>
            <a:endParaRPr lang="en-GB" sz="2400" dirty="0"/>
          </a:p>
          <a:p>
            <a:pPr marL="0" indent="0">
              <a:buNone/>
            </a:pPr>
            <a:endParaRPr lang="en-GB" sz="2400" dirty="0"/>
          </a:p>
        </p:txBody>
      </p:sp>
      <p:sp>
        <p:nvSpPr>
          <p:cNvPr id="2" name="Slide Number Placeholder 1"/>
          <p:cNvSpPr>
            <a:spLocks noGrp="1"/>
          </p:cNvSpPr>
          <p:nvPr>
            <p:ph type="sldNum" sz="quarter" idx="4"/>
          </p:nvPr>
        </p:nvSpPr>
        <p:spPr/>
        <p:txBody>
          <a:bodyPr/>
          <a:lstStyle/>
          <a:p>
            <a:fld id="{27C98126-00D4-4536-8967-EB49841E9AA8}" type="slidenum">
              <a:rPr lang="en-US" smtClean="0"/>
              <a:pPr/>
              <a:t>39</a:t>
            </a:fld>
            <a:endParaRPr lang="en-US" dirty="0"/>
          </a:p>
        </p:txBody>
      </p:sp>
    </p:spTree>
    <p:extLst>
      <p:ext uri="{BB962C8B-B14F-4D97-AF65-F5344CB8AC3E}">
        <p14:creationId xmlns:p14="http://schemas.microsoft.com/office/powerpoint/2010/main" val="32060009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02">
                                            <p:txEl>
                                              <p:pRg st="0" end="0"/>
                                            </p:txEl>
                                          </p:spTgt>
                                        </p:tgtEl>
                                        <p:attrNameLst>
                                          <p:attrName>style.visibility</p:attrName>
                                        </p:attrNameLst>
                                      </p:cBhvr>
                                      <p:to>
                                        <p:strVal val="visible"/>
                                      </p:to>
                                    </p:set>
                                    <p:animEffect transition="in" filter="fade">
                                      <p:cBhvr>
                                        <p:cTn id="7" dur="500"/>
                                        <p:tgtEl>
                                          <p:spTgt spid="204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02">
                                            <p:txEl>
                                              <p:pRg st="3" end="3"/>
                                            </p:txEl>
                                          </p:spTgt>
                                        </p:tgtEl>
                                        <p:attrNameLst>
                                          <p:attrName>style.visibility</p:attrName>
                                        </p:attrNameLst>
                                      </p:cBhvr>
                                      <p:to>
                                        <p:strVal val="visible"/>
                                      </p:to>
                                    </p:set>
                                    <p:animEffect transition="in" filter="fade">
                                      <p:cBhvr>
                                        <p:cTn id="12" dur="500"/>
                                        <p:tgtEl>
                                          <p:spTgt spid="20480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02">
                                            <p:txEl>
                                              <p:pRg st="6" end="6"/>
                                            </p:txEl>
                                          </p:spTgt>
                                        </p:tgtEl>
                                        <p:attrNameLst>
                                          <p:attrName>style.visibility</p:attrName>
                                        </p:attrNameLst>
                                      </p:cBhvr>
                                      <p:to>
                                        <p:strVal val="visible"/>
                                      </p:to>
                                    </p:set>
                                    <p:animEffect transition="in" filter="fade">
                                      <p:cBhvr>
                                        <p:cTn id="17" dur="500"/>
                                        <p:tgtEl>
                                          <p:spTgt spid="2048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06071" y="1676400"/>
            <a:ext cx="9923929" cy="4308938"/>
          </a:xfrm>
        </p:spPr>
        <p:txBody>
          <a:bodyPr>
            <a:normAutofit/>
          </a:bodyPr>
          <a:lstStyle/>
          <a:p>
            <a:r>
              <a:rPr lang="en-US" sz="2800" dirty="0"/>
              <a:t>The Internet</a:t>
            </a:r>
          </a:p>
          <a:p>
            <a:pPr lvl="1"/>
            <a:r>
              <a:rPr lang="en-US" dirty="0"/>
              <a:t>Interconnected mesh of computers and data lines </a:t>
            </a:r>
          </a:p>
          <a:p>
            <a:pPr lvl="1"/>
            <a:r>
              <a:rPr lang="en-US" dirty="0"/>
              <a:t>Connecting millions of people and organizations</a:t>
            </a:r>
          </a:p>
          <a:p>
            <a:r>
              <a:rPr lang="en-US" dirty="0"/>
              <a:t>F</a:t>
            </a:r>
            <a:r>
              <a:rPr lang="en-US" sz="2800" dirty="0"/>
              <a:t>oundation of the digital revolution.</a:t>
            </a:r>
          </a:p>
          <a:p>
            <a:r>
              <a:rPr lang="en-US" sz="2800" dirty="0"/>
              <a:t>The web </a:t>
            </a:r>
          </a:p>
          <a:p>
            <a:pPr lvl="1"/>
            <a:r>
              <a:rPr lang="en-US" dirty="0"/>
              <a:t>Provides an easy-to-use interface to Internet resources</a:t>
            </a:r>
          </a:p>
          <a:p>
            <a:r>
              <a:rPr lang="en-US" sz="3200" dirty="0"/>
              <a:t>To be effective and efficient</a:t>
            </a:r>
          </a:p>
          <a:p>
            <a:pPr lvl="1"/>
            <a:r>
              <a:rPr lang="en-US" dirty="0"/>
              <a:t>End user awareness of the resources available on the Internet and the web</a:t>
            </a:r>
          </a:p>
        </p:txBody>
      </p:sp>
      <p:sp>
        <p:nvSpPr>
          <p:cNvPr id="4" name="Slide Number Placeholder 3"/>
          <p:cNvSpPr>
            <a:spLocks noGrp="1"/>
          </p:cNvSpPr>
          <p:nvPr>
            <p:ph type="sldNum" sz="quarter" idx="4"/>
          </p:nvPr>
        </p:nvSpPr>
        <p:spPr/>
        <p:txBody>
          <a:bodyPr/>
          <a:lstStyle/>
          <a:p>
            <a:fld id="{27C98126-00D4-4536-8967-EB49841E9AA8}" type="slidenum">
              <a:rPr lang="en-US" smtClean="0"/>
              <a:pPr/>
              <a:t>4</a:t>
            </a:fld>
            <a:endParaRPr lang="en-US" dirty="0"/>
          </a:p>
        </p:txBody>
      </p:sp>
    </p:spTree>
    <p:extLst>
      <p:ext uri="{BB962C8B-B14F-4D97-AF65-F5344CB8AC3E}">
        <p14:creationId xmlns:p14="http://schemas.microsoft.com/office/powerpoint/2010/main" val="4109485543"/>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4"/>
          <p:cNvSpPr>
            <a:spLocks noGrp="1" noChangeArrowheads="1"/>
          </p:cNvSpPr>
          <p:nvPr>
            <p:ph type="title"/>
          </p:nvPr>
        </p:nvSpPr>
        <p:spPr/>
        <p:txBody>
          <a:bodyPr>
            <a:normAutofit fontScale="90000"/>
          </a:bodyPr>
          <a:lstStyle/>
          <a:p>
            <a:r>
              <a:rPr lang="en-US" dirty="0"/>
              <a:t>Open-Ended Questions (Page 2 of 3)</a:t>
            </a:r>
          </a:p>
        </p:txBody>
      </p:sp>
      <p:sp>
        <p:nvSpPr>
          <p:cNvPr id="206850" name="Rectangle 2"/>
          <p:cNvSpPr>
            <a:spLocks noGrp="1" noChangeArrowheads="1"/>
          </p:cNvSpPr>
          <p:nvPr>
            <p:ph idx="1"/>
          </p:nvPr>
        </p:nvSpPr>
        <p:spPr>
          <a:xfrm>
            <a:off x="1521311" y="1828800"/>
            <a:ext cx="10213489" cy="4308938"/>
          </a:xfrm>
        </p:spPr>
        <p:txBody>
          <a:bodyPr>
            <a:normAutofit/>
          </a:bodyPr>
          <a:lstStyle/>
          <a:p>
            <a:r>
              <a:rPr lang="en-US" sz="2400" dirty="0"/>
              <a:t>Discuss Internet communications, including client-based and web-based email, instant and text messaging, social networking, blogs, microblogs, webcasts, podcasts, and wikis.</a:t>
            </a:r>
            <a:endParaRPr lang="en-GB" sz="2400" dirty="0"/>
          </a:p>
          <a:p>
            <a:endParaRPr lang="en-US" sz="2400" dirty="0"/>
          </a:p>
          <a:p>
            <a:endParaRPr lang="en-US" sz="2400" dirty="0"/>
          </a:p>
          <a:p>
            <a:endParaRPr lang="en-US" sz="2400" dirty="0"/>
          </a:p>
          <a:p>
            <a:r>
              <a:rPr lang="en-US" sz="2400" dirty="0"/>
              <a:t>Define search tools including search services.  Discuss search engines and specialized search engines.  Describe how to evaluate the content of a web site.</a:t>
            </a:r>
            <a:endParaRPr lang="en-GB" sz="2400" dirty="0"/>
          </a:p>
          <a:p>
            <a:endParaRPr lang="en-GB" sz="2400" dirty="0"/>
          </a:p>
        </p:txBody>
      </p:sp>
      <p:sp>
        <p:nvSpPr>
          <p:cNvPr id="2" name="Slide Number Placeholder 1"/>
          <p:cNvSpPr>
            <a:spLocks noGrp="1"/>
          </p:cNvSpPr>
          <p:nvPr>
            <p:ph type="sldNum" sz="quarter" idx="4"/>
          </p:nvPr>
        </p:nvSpPr>
        <p:spPr/>
        <p:txBody>
          <a:bodyPr/>
          <a:lstStyle/>
          <a:p>
            <a:fld id="{27C98126-00D4-4536-8967-EB49841E9AA8}" type="slidenum">
              <a:rPr lang="en-US" smtClean="0"/>
              <a:pPr/>
              <a:t>40</a:t>
            </a:fld>
            <a:endParaRPr lang="en-US" dirty="0"/>
          </a:p>
        </p:txBody>
      </p:sp>
    </p:spTree>
    <p:extLst>
      <p:ext uri="{BB962C8B-B14F-4D97-AF65-F5344CB8AC3E}">
        <p14:creationId xmlns:p14="http://schemas.microsoft.com/office/powerpoint/2010/main" val="20876447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0">
                                            <p:txEl>
                                              <p:pRg st="0" end="0"/>
                                            </p:txEl>
                                          </p:spTgt>
                                        </p:tgtEl>
                                        <p:attrNameLst>
                                          <p:attrName>style.visibility</p:attrName>
                                        </p:attrNameLst>
                                      </p:cBhvr>
                                      <p:to>
                                        <p:strVal val="visible"/>
                                      </p:to>
                                    </p:set>
                                    <p:animEffect transition="in" filter="fade">
                                      <p:cBhvr>
                                        <p:cTn id="7" dur="500"/>
                                        <p:tgtEl>
                                          <p:spTgt spid="206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850">
                                            <p:txEl>
                                              <p:pRg st="4" end="4"/>
                                            </p:txEl>
                                          </p:spTgt>
                                        </p:tgtEl>
                                        <p:attrNameLst>
                                          <p:attrName>style.visibility</p:attrName>
                                        </p:attrNameLst>
                                      </p:cBhvr>
                                      <p:to>
                                        <p:strVal val="visible"/>
                                      </p:to>
                                    </p:set>
                                    <p:animEffect transition="in" filter="fade">
                                      <p:cBhvr>
                                        <p:cTn id="12" dur="500"/>
                                        <p:tgtEl>
                                          <p:spTgt spid="2068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Open-Ended Questions (Page 3 of 3)</a:t>
            </a:r>
          </a:p>
        </p:txBody>
      </p:sp>
      <p:sp>
        <p:nvSpPr>
          <p:cNvPr id="3" name="Content Placeholder 2"/>
          <p:cNvSpPr>
            <a:spLocks noGrp="1"/>
          </p:cNvSpPr>
          <p:nvPr>
            <p:ph idx="1"/>
          </p:nvPr>
        </p:nvSpPr>
        <p:spPr>
          <a:xfrm>
            <a:off x="1536551" y="1752600"/>
            <a:ext cx="9817249" cy="4308938"/>
          </a:xfrm>
        </p:spPr>
        <p:txBody>
          <a:bodyPr>
            <a:normAutofit/>
          </a:bodyPr>
          <a:lstStyle/>
          <a:p>
            <a:r>
              <a:rPr lang="en-US" sz="2400" dirty="0"/>
              <a:t>Describe electronic commerce, including </a:t>
            </a:r>
            <a:br>
              <a:rPr lang="en-US" sz="2400" dirty="0"/>
            </a:br>
            <a:r>
              <a:rPr lang="en-US" sz="2400" dirty="0"/>
              <a:t>business-to-consumer, consumer-to-consumer, and business-to-business e-commerce</a:t>
            </a:r>
            <a:r>
              <a:rPr lang="en-GB" sz="2400" dirty="0"/>
              <a:t>, and security.</a:t>
            </a:r>
          </a:p>
          <a:p>
            <a:endParaRPr lang="en-US" sz="2400" dirty="0"/>
          </a:p>
          <a:p>
            <a:r>
              <a:rPr lang="en-US" sz="2400" dirty="0"/>
              <a:t>Discuss the Internet of Things. Describe how Fitbit and Apple’s Health App are examples of how an </a:t>
            </a:r>
            <a:r>
              <a:rPr lang="en-US" sz="2400" dirty="0" err="1"/>
              <a:t>IoT</a:t>
            </a:r>
            <a:r>
              <a:rPr lang="en-US" sz="2400" dirty="0"/>
              <a:t> device can interact with a Web 3.0 application.</a:t>
            </a:r>
          </a:p>
          <a:p>
            <a:endParaRPr lang="en-US" sz="2400" dirty="0"/>
          </a:p>
          <a:p>
            <a:r>
              <a:rPr lang="en-US" sz="2400" dirty="0"/>
              <a:t>What is cloud computing? Describe the three basic components of cloud computing.</a:t>
            </a:r>
          </a:p>
          <a:p>
            <a:endParaRPr lang="en-US" sz="2400" dirty="0"/>
          </a:p>
          <a:p>
            <a:endParaRPr lang="en-US" sz="24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41</a:t>
            </a:fld>
            <a:endParaRPr lang="en-US" dirty="0"/>
          </a:p>
        </p:txBody>
      </p:sp>
    </p:spTree>
    <p:extLst>
      <p:ext uri="{BB962C8B-B14F-4D97-AF65-F5344CB8AC3E}">
        <p14:creationId xmlns:p14="http://schemas.microsoft.com/office/powerpoint/2010/main" val="34261375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Internet and the Web</a:t>
            </a:r>
            <a:endParaRPr lang="en-US" dirty="0"/>
          </a:p>
        </p:txBody>
      </p:sp>
      <p:sp>
        <p:nvSpPr>
          <p:cNvPr id="3" name="Content Placeholder 2"/>
          <p:cNvSpPr>
            <a:spLocks noGrp="1"/>
          </p:cNvSpPr>
          <p:nvPr>
            <p:ph idx="1"/>
          </p:nvPr>
        </p:nvSpPr>
        <p:spPr>
          <a:xfrm>
            <a:off x="1506071" y="1627534"/>
            <a:ext cx="10228729" cy="4308938"/>
          </a:xfrm>
        </p:spPr>
        <p:txBody>
          <a:bodyPr>
            <a:normAutofit/>
          </a:bodyPr>
          <a:lstStyle/>
          <a:p>
            <a:r>
              <a:rPr lang="en-GB" sz="2400" dirty="0"/>
              <a:t>The Internet</a:t>
            </a:r>
          </a:p>
          <a:p>
            <a:pPr lvl="1"/>
            <a:r>
              <a:rPr lang="en-GB" sz="2000" dirty="0"/>
              <a:t>Large global network connecting smaller networks all over the globe</a:t>
            </a:r>
          </a:p>
          <a:p>
            <a:r>
              <a:rPr lang="en-GB" sz="2400" dirty="0"/>
              <a:t>The Internet launched in 1969 </a:t>
            </a:r>
          </a:p>
          <a:p>
            <a:pPr lvl="1"/>
            <a:r>
              <a:rPr lang="en-GB" sz="2000" dirty="0"/>
              <a:t>The United States funded a project to develop a national computer network </a:t>
            </a:r>
          </a:p>
          <a:p>
            <a:pPr lvl="1"/>
            <a:r>
              <a:rPr lang="en-GB" sz="2000" dirty="0"/>
              <a:t>ARPANET (Advanced Research Project Agency Network)</a:t>
            </a:r>
          </a:p>
          <a:p>
            <a:r>
              <a:rPr lang="en-GB" sz="2400" dirty="0"/>
              <a:t>World Wide Web or WWW  was introduced in 1991</a:t>
            </a:r>
          </a:p>
          <a:p>
            <a:r>
              <a:rPr lang="en-GB" sz="2400" dirty="0"/>
              <a:t>The Internet and the web are NOT the same</a:t>
            </a:r>
          </a:p>
          <a:p>
            <a:pPr lvl="1"/>
            <a:r>
              <a:rPr lang="en-GB" sz="2000" dirty="0"/>
              <a:t>The Internet is the physical network</a:t>
            </a:r>
          </a:p>
          <a:p>
            <a:pPr lvl="1"/>
            <a:r>
              <a:rPr lang="en-GB" sz="2000" dirty="0"/>
              <a:t>The web is a multimedia interface to the resources available on the Internet</a:t>
            </a:r>
          </a:p>
        </p:txBody>
      </p:sp>
      <p:sp>
        <p:nvSpPr>
          <p:cNvPr id="4" name="Slide Number Placeholder 3"/>
          <p:cNvSpPr>
            <a:spLocks noGrp="1"/>
          </p:cNvSpPr>
          <p:nvPr>
            <p:ph type="sldNum" sz="quarter" idx="4"/>
          </p:nvPr>
        </p:nvSpPr>
        <p:spPr/>
        <p:txBody>
          <a:bodyPr/>
          <a:lstStyle/>
          <a:p>
            <a:fld id="{27C98126-00D4-4536-8967-EB49841E9AA8}" type="slidenum">
              <a:rPr lang="en-US" smtClean="0"/>
              <a:pPr/>
              <a:t>5</a:t>
            </a:fld>
            <a:endParaRPr lang="en-US" dirty="0"/>
          </a:p>
        </p:txBody>
      </p:sp>
    </p:spTree>
    <p:extLst>
      <p:ext uri="{BB962C8B-B14F-4D97-AF65-F5344CB8AC3E}">
        <p14:creationId xmlns:p14="http://schemas.microsoft.com/office/powerpoint/2010/main" val="421697867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t>
            </a:r>
          </a:p>
        </p:txBody>
      </p:sp>
      <p:sp>
        <p:nvSpPr>
          <p:cNvPr id="3" name="Content Placeholder 2"/>
          <p:cNvSpPr>
            <a:spLocks noGrp="1"/>
          </p:cNvSpPr>
          <p:nvPr>
            <p:ph idx="1"/>
          </p:nvPr>
        </p:nvSpPr>
        <p:spPr/>
        <p:txBody>
          <a:bodyPr>
            <a:normAutofit fontScale="92500" lnSpcReduction="10000"/>
          </a:bodyPr>
          <a:lstStyle/>
          <a:p>
            <a:r>
              <a:rPr lang="en-US" dirty="0"/>
              <a:t>Web 1.0</a:t>
            </a:r>
          </a:p>
          <a:p>
            <a:pPr lvl="1"/>
            <a:r>
              <a:rPr lang="en-US" dirty="0"/>
              <a:t>1</a:t>
            </a:r>
            <a:r>
              <a:rPr lang="en-US" baseline="30000" dirty="0"/>
              <a:t>st</a:t>
            </a:r>
            <a:r>
              <a:rPr lang="en-US" dirty="0"/>
              <a:t> generation</a:t>
            </a:r>
          </a:p>
          <a:p>
            <a:pPr lvl="1"/>
            <a:r>
              <a:rPr lang="en-US" dirty="0"/>
              <a:t>Linking existing information focus</a:t>
            </a:r>
          </a:p>
          <a:p>
            <a:pPr lvl="1"/>
            <a:r>
              <a:rPr lang="en-US" dirty="0"/>
              <a:t>Search programs were created</a:t>
            </a:r>
          </a:p>
          <a:p>
            <a:pPr lvl="2"/>
            <a:r>
              <a:rPr lang="en-US" dirty="0"/>
              <a:t>Provide links to websites with specific words or phrases</a:t>
            </a:r>
          </a:p>
          <a:p>
            <a:r>
              <a:rPr lang="en-US" dirty="0"/>
              <a:t>Web 2.0</a:t>
            </a:r>
          </a:p>
          <a:p>
            <a:pPr lvl="1"/>
            <a:r>
              <a:rPr lang="en-US" dirty="0"/>
              <a:t>Dynamic content creation</a:t>
            </a:r>
          </a:p>
          <a:p>
            <a:pPr lvl="1"/>
            <a:r>
              <a:rPr lang="en-US" dirty="0"/>
              <a:t>Facebook is most common in Web 2.0</a:t>
            </a:r>
          </a:p>
          <a:p>
            <a:r>
              <a:rPr lang="en-US" dirty="0"/>
              <a:t>Web 3.0</a:t>
            </a:r>
          </a:p>
          <a:p>
            <a:pPr lvl="1"/>
            <a:r>
              <a:rPr lang="en-US" dirty="0"/>
              <a:t>Current generation</a:t>
            </a:r>
          </a:p>
          <a:p>
            <a:pPr lvl="1"/>
            <a:r>
              <a:rPr lang="en-US" dirty="0"/>
              <a:t>Personalized content creation for users</a:t>
            </a:r>
          </a:p>
        </p:txBody>
      </p:sp>
      <p:sp>
        <p:nvSpPr>
          <p:cNvPr id="4" name="Slide Number Placeholder 3"/>
          <p:cNvSpPr>
            <a:spLocks noGrp="1"/>
          </p:cNvSpPr>
          <p:nvPr>
            <p:ph type="sldNum" sz="quarter" idx="4"/>
          </p:nvPr>
        </p:nvSpPr>
        <p:spPr/>
        <p:txBody>
          <a:bodyPr/>
          <a:lstStyle/>
          <a:p>
            <a:fld id="{27C98126-00D4-4536-8967-EB49841E9AA8}" type="slidenum">
              <a:rPr lang="en-US" smtClean="0"/>
              <a:pPr/>
              <a:t>6</a:t>
            </a:fld>
            <a:endParaRPr lang="en-US" dirty="0"/>
          </a:p>
        </p:txBody>
      </p:sp>
    </p:spTree>
    <p:extLst>
      <p:ext uri="{BB962C8B-B14F-4D97-AF65-F5344CB8AC3E}">
        <p14:creationId xmlns:p14="http://schemas.microsoft.com/office/powerpoint/2010/main" val="102825340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Internet Uses</a:t>
            </a:r>
          </a:p>
        </p:txBody>
      </p:sp>
      <p:sp>
        <p:nvSpPr>
          <p:cNvPr id="11" name="Content Placeholder 10"/>
          <p:cNvSpPr>
            <a:spLocks noGrp="1"/>
          </p:cNvSpPr>
          <p:nvPr>
            <p:ph idx="1"/>
          </p:nvPr>
        </p:nvSpPr>
        <p:spPr>
          <a:xfrm>
            <a:off x="1752599" y="1752600"/>
            <a:ext cx="4949143" cy="4393883"/>
          </a:xfrm>
        </p:spPr>
        <p:txBody>
          <a:bodyPr>
            <a:normAutofit/>
          </a:bodyPr>
          <a:lstStyle/>
          <a:p>
            <a:r>
              <a:rPr lang="en-GB" sz="2800" dirty="0"/>
              <a:t>Communicating </a:t>
            </a:r>
          </a:p>
          <a:p>
            <a:pPr lvl="1"/>
            <a:r>
              <a:rPr lang="en-GB" sz="2400" dirty="0"/>
              <a:t>E-mail, photos, videos</a:t>
            </a:r>
          </a:p>
          <a:p>
            <a:pPr lvl="1"/>
            <a:r>
              <a:rPr lang="en-GB" sz="2400" dirty="0"/>
              <a:t>Discussions </a:t>
            </a:r>
          </a:p>
          <a:p>
            <a:r>
              <a:rPr lang="en-GB" sz="2800" dirty="0"/>
              <a:t>Shopping</a:t>
            </a:r>
          </a:p>
          <a:p>
            <a:r>
              <a:rPr lang="en-GB" sz="2800" dirty="0"/>
              <a:t>Searching</a:t>
            </a:r>
          </a:p>
          <a:p>
            <a:pPr lvl="1"/>
            <a:r>
              <a:rPr lang="en-GB" sz="2400" dirty="0"/>
              <a:t>Virtual libraries</a:t>
            </a:r>
          </a:p>
          <a:p>
            <a:r>
              <a:rPr lang="en-GB" sz="2800" dirty="0"/>
              <a:t>Education or e-learning </a:t>
            </a:r>
          </a:p>
          <a:p>
            <a:r>
              <a:rPr lang="en-GB" sz="2800" dirty="0"/>
              <a:t>Entertainment</a:t>
            </a:r>
          </a:p>
          <a:p>
            <a:endParaRPr lang="en-US" sz="2800" dirty="0"/>
          </a:p>
        </p:txBody>
      </p:sp>
      <p:pic>
        <p:nvPicPr>
          <p:cNvPr id="5" name="Picture 4" descr="Smartphone and tablet displaying web 3.0 applications."/>
          <p:cNvPicPr>
            <a:picLocks noChangeAspect="1"/>
          </p:cNvPicPr>
          <p:nvPr/>
        </p:nvPicPr>
        <p:blipFill>
          <a:blip r:embed="rId3" cstate="print"/>
          <a:stretch>
            <a:fillRect/>
          </a:stretch>
        </p:blipFill>
        <p:spPr>
          <a:xfrm>
            <a:off x="6637597" y="2048933"/>
            <a:ext cx="5127198" cy="3886199"/>
          </a:xfrm>
          <a:prstGeom prst="rect">
            <a:avLst/>
          </a:prstGeom>
        </p:spPr>
      </p:pic>
      <p:sp>
        <p:nvSpPr>
          <p:cNvPr id="3" name="Slide Number Placeholder 2"/>
          <p:cNvSpPr>
            <a:spLocks noGrp="1"/>
          </p:cNvSpPr>
          <p:nvPr>
            <p:ph type="sldNum" sz="quarter" idx="4"/>
          </p:nvPr>
        </p:nvSpPr>
        <p:spPr/>
        <p:txBody>
          <a:bodyPr/>
          <a:lstStyle/>
          <a:p>
            <a:fld id="{27C98126-00D4-4536-8967-EB49841E9AA8}" type="slidenum">
              <a:rPr lang="en-US" smtClean="0"/>
              <a:pPr/>
              <a:t>7</a:t>
            </a:fld>
            <a:endParaRPr lang="en-US" dirty="0"/>
          </a:p>
        </p:txBody>
      </p:sp>
    </p:spTree>
    <p:extLst>
      <p:ext uri="{BB962C8B-B14F-4D97-AF65-F5344CB8AC3E}">
        <p14:creationId xmlns:p14="http://schemas.microsoft.com/office/powerpoint/2010/main" val="360856390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8077200" cy="951914"/>
          </a:xfrm>
        </p:spPr>
        <p:txBody>
          <a:bodyPr>
            <a:normAutofit fontScale="90000"/>
          </a:bodyPr>
          <a:lstStyle/>
          <a:p>
            <a:r>
              <a:rPr lang="en-US" sz="3600" dirty="0"/>
              <a:t>Making IT Work for You ~ Online Entertainment</a:t>
            </a:r>
          </a:p>
        </p:txBody>
      </p:sp>
      <p:sp>
        <p:nvSpPr>
          <p:cNvPr id="3" name="Content Placeholder 2"/>
          <p:cNvSpPr>
            <a:spLocks noGrp="1"/>
          </p:cNvSpPr>
          <p:nvPr>
            <p:ph idx="1"/>
          </p:nvPr>
        </p:nvSpPr>
        <p:spPr>
          <a:xfrm>
            <a:off x="1524000" y="1490871"/>
            <a:ext cx="9677400" cy="1877361"/>
          </a:xfrm>
        </p:spPr>
        <p:txBody>
          <a:bodyPr>
            <a:noAutofit/>
          </a:bodyPr>
          <a:lstStyle/>
          <a:p>
            <a:r>
              <a:rPr lang="en-US" sz="2800" dirty="0"/>
              <a:t>Use the Internet to locate and play movies and television shows</a:t>
            </a:r>
          </a:p>
          <a:p>
            <a:r>
              <a:rPr lang="en-US" sz="2800" dirty="0"/>
              <a:t>Netflix, Hulu, Pandora</a:t>
            </a:r>
          </a:p>
          <a:p>
            <a:endParaRPr lang="en-US" dirty="0"/>
          </a:p>
          <a:p>
            <a:pPr marL="0" indent="0">
              <a:buNone/>
            </a:pPr>
            <a:endParaRPr lang="en-US" sz="2800" dirty="0"/>
          </a:p>
          <a:p>
            <a:pPr marL="0" indent="0">
              <a:buNone/>
            </a:pPr>
            <a:endParaRPr lang="en-US" sz="2800" dirty="0"/>
          </a:p>
        </p:txBody>
      </p:sp>
      <p:pic>
        <p:nvPicPr>
          <p:cNvPr id="5" name="Picture 4" descr="Netflix screen for online services."/>
          <p:cNvPicPr>
            <a:picLocks noChangeAspect="1"/>
          </p:cNvPicPr>
          <p:nvPr/>
        </p:nvPicPr>
        <p:blipFill>
          <a:blip r:embed="rId3" cstate="print"/>
          <a:stretch>
            <a:fillRect/>
          </a:stretch>
        </p:blipFill>
        <p:spPr>
          <a:xfrm>
            <a:off x="584198" y="2891399"/>
            <a:ext cx="2722743" cy="1933058"/>
          </a:xfrm>
          <a:prstGeom prst="rect">
            <a:avLst/>
          </a:prstGeom>
        </p:spPr>
      </p:pic>
      <p:pic>
        <p:nvPicPr>
          <p:cNvPr id="8" name="Picture 7" descr="Hulu screen shot representing online services"/>
          <p:cNvPicPr>
            <a:picLocks noChangeAspect="1"/>
          </p:cNvPicPr>
          <p:nvPr/>
        </p:nvPicPr>
        <p:blipFill>
          <a:blip r:embed="rId4" cstate="print"/>
          <a:stretch>
            <a:fillRect/>
          </a:stretch>
        </p:blipFill>
        <p:spPr>
          <a:xfrm>
            <a:off x="6291389" y="2742691"/>
            <a:ext cx="2945743" cy="2082333"/>
          </a:xfrm>
          <a:prstGeom prst="rect">
            <a:avLst/>
          </a:prstGeom>
        </p:spPr>
      </p:pic>
      <p:pic>
        <p:nvPicPr>
          <p:cNvPr id="12" name="Picture 11" descr="Pandora music services"/>
          <p:cNvPicPr>
            <a:picLocks noChangeAspect="1"/>
          </p:cNvPicPr>
          <p:nvPr/>
        </p:nvPicPr>
        <p:blipFill>
          <a:blip r:embed="rId5" cstate="print"/>
          <a:stretch>
            <a:fillRect/>
          </a:stretch>
        </p:blipFill>
        <p:spPr>
          <a:xfrm>
            <a:off x="3377754" y="4400266"/>
            <a:ext cx="2859796" cy="2083717"/>
          </a:xfrm>
          <a:prstGeom prst="rect">
            <a:avLst/>
          </a:prstGeom>
        </p:spPr>
      </p:pic>
      <p:pic>
        <p:nvPicPr>
          <p:cNvPr id="13" name="Picture 12" descr="Screen shot of a pay-as-you-go service, Roku"/>
          <p:cNvPicPr>
            <a:picLocks noChangeAspect="1"/>
          </p:cNvPicPr>
          <p:nvPr/>
        </p:nvPicPr>
        <p:blipFill>
          <a:blip r:embed="rId6" cstate="print"/>
          <a:stretch>
            <a:fillRect/>
          </a:stretch>
        </p:blipFill>
        <p:spPr>
          <a:xfrm>
            <a:off x="9257789" y="4400266"/>
            <a:ext cx="2891876" cy="1924334"/>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8</a:t>
            </a:fld>
            <a:endParaRPr lang="en-US" dirty="0"/>
          </a:p>
        </p:txBody>
      </p:sp>
    </p:spTree>
    <p:extLst>
      <p:ext uri="{BB962C8B-B14F-4D97-AF65-F5344CB8AC3E}">
        <p14:creationId xmlns:p14="http://schemas.microsoft.com/office/powerpoint/2010/main" val="30939499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Internet Access Providers</a:t>
            </a:r>
            <a:endParaRPr lang="en-US" dirty="0"/>
          </a:p>
        </p:txBody>
      </p:sp>
      <p:sp>
        <p:nvSpPr>
          <p:cNvPr id="3" name="Content Placeholder 2"/>
          <p:cNvSpPr>
            <a:spLocks noGrp="1"/>
          </p:cNvSpPr>
          <p:nvPr>
            <p:ph idx="1"/>
          </p:nvPr>
        </p:nvSpPr>
        <p:spPr>
          <a:xfrm>
            <a:off x="1676400" y="1676400"/>
            <a:ext cx="9508175" cy="4308938"/>
          </a:xfrm>
        </p:spPr>
        <p:txBody>
          <a:bodyPr>
            <a:normAutofit fontScale="92500" lnSpcReduction="10000"/>
          </a:bodyPr>
          <a:lstStyle/>
          <a:p>
            <a:pPr lvl="0" rtl="0"/>
            <a:r>
              <a:rPr lang="en-GB" sz="3200" dirty="0"/>
              <a:t>Internet Service Provider (ISP)</a:t>
            </a:r>
            <a:endParaRPr lang="en-US" sz="3200" dirty="0"/>
          </a:p>
          <a:p>
            <a:pPr lvl="1"/>
            <a:r>
              <a:rPr lang="en-GB" sz="2800" dirty="0"/>
              <a:t>Common way to access the Internet</a:t>
            </a:r>
          </a:p>
          <a:p>
            <a:pPr lvl="1" rtl="0"/>
            <a:r>
              <a:rPr lang="en-GB" sz="2800" dirty="0"/>
              <a:t>Provide a path to access the Internet</a:t>
            </a:r>
            <a:endParaRPr lang="en-US" sz="2800" dirty="0"/>
          </a:p>
          <a:p>
            <a:pPr lvl="1" rtl="0"/>
            <a:r>
              <a:rPr lang="en-GB" sz="2800" dirty="0"/>
              <a:t>Use telephone lines, cable, and/or wireless connections</a:t>
            </a:r>
          </a:p>
          <a:p>
            <a:r>
              <a:rPr lang="en-GB" sz="3200" dirty="0"/>
              <a:t>Most common providers</a:t>
            </a:r>
          </a:p>
          <a:p>
            <a:pPr lvl="1"/>
            <a:r>
              <a:rPr lang="en-GB" sz="2800" dirty="0"/>
              <a:t>Verizon, Comcast, Sprint, T-Mobile, AT&amp;T</a:t>
            </a:r>
          </a:p>
          <a:p>
            <a:r>
              <a:rPr lang="en-GB" sz="3200" dirty="0"/>
              <a:t>ISPS connect using connection technologies</a:t>
            </a:r>
          </a:p>
          <a:p>
            <a:pPr lvl="1"/>
            <a:r>
              <a:rPr lang="en-GB" sz="2800" dirty="0"/>
              <a:t>DSL, Cable, Wireless</a:t>
            </a:r>
            <a:endParaRPr lang="en-US" sz="28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9</a:t>
            </a:fld>
            <a:endParaRPr lang="en-US" dirty="0"/>
          </a:p>
        </p:txBody>
      </p:sp>
    </p:spTree>
    <p:extLst>
      <p:ext uri="{BB962C8B-B14F-4D97-AF65-F5344CB8AC3E}">
        <p14:creationId xmlns:p14="http://schemas.microsoft.com/office/powerpoint/2010/main" val="23289081"/>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6"/>
  <p:tag name="MMPROD_UIDATA" val="&lt;database version=&quot;6.0&quot;&gt;&lt;object type=&quot;1&quot; unique_id=&quot;10001&quot;&gt;&lt;object type=&quot;8&quot; unique_id=&quot;508138&quot;&gt;&lt;/object&gt;&lt;object type=&quot;2&quot; unique_id=&quot;508139&quot;&gt;&lt;object type=&quot;3&quot; unique_id=&quot;508140&quot;&gt;&lt;property id=&quot;20148&quot; value=&quot;5&quot;/&gt;&lt;property id=&quot;20300&quot; value=&quot;Slide 1 - &amp;quot;The Internet, the Web, and Electronic Commerce&amp;quot;&quot;/&gt;&lt;property id=&quot;20307&quot; value=&quot;257&quot;/&gt;&lt;/object&gt;&lt;object type=&quot;3&quot; unique_id=&quot;508141&quot;&gt;&lt;property id=&quot;20148&quot; value=&quot;5&quot;/&gt;&lt;property id=&quot;20300&quot; value=&quot;Slide 2 - &amp;quot;Learning Objectives&amp;quot;&quot;/&gt;&lt;property id=&quot;20307&quot; value=&quot;273&quot;/&gt;&lt;/object&gt;&lt;object type=&quot;3&quot; unique_id=&quot;508142&quot;&gt;&lt;property id=&quot;20148&quot; value=&quot;5&quot;/&gt;&lt;property id=&quot;20300&quot; value=&quot;Slide 3 - &amp;quot;Learning Objectives continued&amp;quot;&quot;/&gt;&lt;property id=&quot;20307&quot; value=&quot;307&quot;/&gt;&lt;/object&gt;&lt;object type=&quot;3&quot; unique_id=&quot;508143&quot;&gt;&lt;property id=&quot;20148&quot; value=&quot;5&quot;/&gt;&lt;property id=&quot;20300&quot; value=&quot;Slide 4 - &amp;quot;Introduction&amp;quot;&quot;/&gt;&lt;property id=&quot;20307&quot; value=&quot;274&quot;/&gt;&lt;/object&gt;&lt;object type=&quot;3&quot; unique_id=&quot;508144&quot;&gt;&lt;property id=&quot;20148&quot; value=&quot;5&quot;/&gt;&lt;property id=&quot;20300&quot; value=&quot;Slide 5 - &amp;quot;The Internet and the Web&amp;quot;&quot;/&gt;&lt;property id=&quot;20307&quot; value=&quot;275&quot;/&gt;&lt;/object&gt;&lt;object type=&quot;3&quot; unique_id=&quot;508145&quot;&gt;&lt;property id=&quot;20148&quot; value=&quot;5&quot;/&gt;&lt;property id=&quot;20300&quot; value=&quot;Slide 6 - &amp;quot;Web &amp;quot;&quot;/&gt;&lt;property id=&quot;20307&quot; value=&quot;309&quot;/&gt;&lt;/object&gt;&lt;object type=&quot;3&quot; unique_id=&quot;508146&quot;&gt;&lt;property id=&quot;20148&quot; value=&quot;5&quot;/&gt;&lt;property id=&quot;20300&quot; value=&quot;Slide 7 - &amp;quot;Common Internet Uses&amp;quot;&quot;/&gt;&lt;property id=&quot;20307&quot; value=&quot;276&quot;/&gt;&lt;/object&gt;&lt;object type=&quot;3&quot; unique_id=&quot;508147&quot;&gt;&lt;property id=&quot;20148&quot; value=&quot;5&quot;/&gt;&lt;property id=&quot;20300&quot; value=&quot;Slide 8 - &amp;quot;Making IT Work for You ~ Online Entertainment&amp;quot;&quot;/&gt;&lt;property id=&quot;20307&quot; value=&quot;277&quot;/&gt;&lt;/object&gt;&lt;object type=&quot;3&quot; unique_id=&quot;508148&quot;&gt;&lt;property id=&quot;20148&quot; value=&quot;5&quot;/&gt;&lt;property id=&quot;20300&quot; value=&quot;Slide 9 - &amp;quot;Internet Access Providers&amp;quot;&quot;/&gt;&lt;property id=&quot;20307&quot; value=&quot;278&quot;/&gt;&lt;/object&gt;&lt;object type=&quot;3&quot; unique_id=&quot;508149&quot;&gt;&lt;property id=&quot;20148&quot; value=&quot;5&quot;/&gt;&lt;property id=&quot;20300&quot; value=&quot;Slide 10 - &amp;quot;Browsers&amp;quot;&quot;/&gt;&lt;property id=&quot;20307&quot; value=&quot;279&quot;/&gt;&lt;/object&gt;&lt;object type=&quot;3&quot; unique_id=&quot;508150&quot;&gt;&lt;property id=&quot;20148&quot; value=&quot;5&quot;/&gt;&lt;property id=&quot;20300&quot; value=&quot;Slide 11 - &amp;quot;URLs&amp;quot;&quot;/&gt;&lt;property id=&quot;20307&quot; value=&quot;280&quot;/&gt;&lt;/object&gt;&lt;object type=&quot;3&quot; unique_id=&quot;508151&quot;&gt;&lt;property id=&quot;20148&quot; value=&quot;5&quot;/&gt;&lt;property id=&quot;20300&quot; value=&quot;Slide 12 - &amp;quot;&amp;#x0D;&amp;#x0A;Top-Level Doman (TLD)&amp;quot;&quot;/&gt;&lt;property id=&quot;20307&quot; value=&quot;310&quot;/&gt;&lt;/object&gt;&lt;object type=&quot;3&quot; unique_id=&quot;508152&quot;&gt;&lt;property id=&quot;20148&quot; value=&quot;5&quot;/&gt;&lt;property id=&quot;20300&quot; value=&quot;Slide 13 - &amp;quot;HTML and Hyperlinks&amp;quot;&quot;/&gt;&lt;property id=&quot;20307&quot; value=&quot;281&quot;/&gt;&lt;/object&gt;&lt;object type=&quot;3&quot; unique_id=&quot;508153&quot;&gt;&lt;property id=&quot;20148&quot; value=&quot;5&quot;/&gt;&lt;property id=&quot;20300&quot; value=&quot;Slide 14 - &amp;quot;Interactive Web Sites&amp;quot;&quot;/&gt;&lt;property id=&quot;20307&quot; value=&quot;282&quot;/&gt;&lt;/object&gt;&lt;object type=&quot;3&quot; unique_id=&quot;508154&quot;&gt;&lt;property id=&quot;20148&quot; value=&quot;5&quot;/&gt;&lt;property id=&quot;20300&quot; value=&quot;Slide 15 - &amp;quot;Web Utilities&amp;quot;&quot;/&gt;&lt;property id=&quot;20307&quot; value=&quot;283&quot;/&gt;&lt;/object&gt;&lt;object type=&quot;3&quot; unique_id=&quot;508155&quot;&gt;&lt;property id=&quot;20148&quot; value=&quot;5&quot;/&gt;&lt;property id=&quot;20300&quot; value=&quot;Slide 16 - &amp;quot;Plug-Ins&amp;quot;&quot;/&gt;&lt;property id=&quot;20307&quot; value=&quot;284&quot;/&gt;&lt;/object&gt;&lt;object type=&quot;3&quot; unique_id=&quot;508156&quot;&gt;&lt;property id=&quot;20148&quot; value=&quot;5&quot;/&gt;&lt;property id=&quot;20300&quot; value=&quot;Slide 17 - &amp;quot;Filters&amp;quot;&quot;/&gt;&lt;property id=&quot;20307&quot; value=&quot;285&quot;/&gt;&lt;/object&gt;&lt;object type=&quot;3&quot; unique_id=&quot;508157&quot;&gt;&lt;property id=&quot;20148&quot; value=&quot;5&quot;/&gt;&lt;property id=&quot;20300&quot; value=&quot;Slide 18 - &amp;quot;File Transfer Utilities&amp;quot;&quot;/&gt;&lt;property id=&quot;20307&quot; value=&quot;286&quot;/&gt;&lt;/object&gt;&lt;object type=&quot;3&quot; unique_id=&quot;508158&quot;&gt;&lt;property id=&quot;20148&quot; value=&quot;5&quot;/&gt;&lt;property id=&quot;20300&quot; value=&quot;Slide 19 - &amp;quot;Internet Security Suites&amp;quot;&quot;/&gt;&lt;property id=&quot;20307&quot; value=&quot;287&quot;/&gt;&lt;/object&gt;&lt;object type=&quot;3&quot; unique_id=&quot;508159&quot;&gt;&lt;property id=&quot;20148&quot; value=&quot;5&quot;/&gt;&lt;property id=&quot;20300&quot; value=&quot;Slide 20 - &amp;quot;Communication&amp;quot;&quot;/&gt;&lt;property id=&quot;20307&quot; value=&quot;288&quot;/&gt;&lt;/object&gt;&lt;object type=&quot;3&quot; unique_id=&quot;508160&quot;&gt;&lt;property id=&quot;20148&quot; value=&quot;5&quot;/&gt;&lt;property id=&quot;20300&quot; value=&quot;Slide 21 - &amp;quot;E-mail Systems&amp;quot;&quot;/&gt;&lt;property id=&quot;20307&quot; value=&quot;289&quot;/&gt;&lt;/object&gt;&lt;object type=&quot;3&quot; unique_id=&quot;508161&quot;&gt;&lt;property id=&quot;20148&quot; value=&quot;5&quot;/&gt;&lt;property id=&quot;20300&quot; value=&quot;Slide 22 - &amp;quot;E-mail&amp;quot;&quot;/&gt;&lt;property id=&quot;20307&quot; value=&quot;290&quot;/&gt;&lt;/object&gt;&lt;object type=&quot;3&quot; unique_id=&quot;508162&quot;&gt;&lt;property id=&quot;20148&quot; value=&quot;5&quot;/&gt;&lt;property id=&quot;20300&quot; value=&quot;Slide 23 - &amp;quot;Messaging&amp;quot;&quot;/&gt;&lt;property id=&quot;20307&quot; value=&quot;291&quot;/&gt;&lt;/object&gt;&lt;object type=&quot;3&quot; unique_id=&quot;508163&quot;&gt;&lt;property id=&quot;20148&quot; value=&quot;5&quot;/&gt;&lt;property id=&quot;20300&quot; value=&quot;Slide 24 - &amp;quot;Instant Messaging&amp;quot;&quot;/&gt;&lt;property id=&quot;20307&quot; value=&quot;311&quot;/&gt;&lt;/object&gt;&lt;object type=&quot;3&quot; unique_id=&quot;508164&quot;&gt;&lt;property id=&quot;20148&quot; value=&quot;5&quot;/&gt;&lt;property id=&quot;20300&quot; value=&quot;Slide 25 - &amp;quot;Social Networking&amp;quot;&quot;/&gt;&lt;property id=&quot;20307&quot; value=&quot;292&quot;/&gt;&lt;/object&gt;&lt;object type=&quot;3&quot; unique_id=&quot;508165&quot;&gt;&lt;property id=&quot;20148&quot; value=&quot;5&quot;/&gt;&lt;property id=&quot;20300&quot; value=&quot;Slide 26 - &amp;quot;Blogs, Microblogs&amp;quot;&quot;/&gt;&lt;property id=&quot;20307&quot; value=&quot;293&quot;/&gt;&lt;/object&gt;&lt;object type=&quot;3&quot; unique_id=&quot;508166&quot;&gt;&lt;property id=&quot;20148&quot; value=&quot;5&quot;/&gt;&lt;property id=&quot;20300&quot; value=&quot;Slide 27 - &amp;quot;Webcasts, Podcasts, Wikis&amp;quot;&quot;/&gt;&lt;property id=&quot;20307&quot; value=&quot;294&quot;/&gt;&lt;/object&gt;&lt;object type=&quot;3&quot; unique_id=&quot;508167&quot;&gt;&lt;property id=&quot;20148&quot; value=&quot;5&quot;/&gt;&lt;property id=&quot;20300&quot; value=&quot;Slide 28 - &amp;quot;Search Tools&amp;quot;&quot;/&gt;&lt;property id=&quot;20307&quot; value=&quot;295&quot;/&gt;&lt;/object&gt;&lt;object type=&quot;3&quot; unique_id=&quot;508168&quot;&gt;&lt;property id=&quot;20148&quot; value=&quot;5&quot;/&gt;&lt;property id=&quot;20300&quot; value=&quot;Slide 29 - &amp;quot;Content Evaluation&amp;quot;&quot;/&gt;&lt;property id=&quot;20307&quot; value=&quot;312&quot;/&gt;&lt;/object&gt;&lt;object type=&quot;3&quot; unique_id=&quot;508169&quot;&gt;&lt;property id=&quot;20148&quot; value=&quot;5&quot;/&gt;&lt;property id=&quot;20300&quot; value=&quot;Slide 30 - &amp;quot;Electronic Commerce&amp;quot;&quot;/&gt;&lt;property id=&quot;20307&quot; value=&quot;296&quot;/&gt;&lt;/object&gt;&lt;object type=&quot;3&quot; unique_id=&quot;508170&quot;&gt;&lt;property id=&quot;20148&quot; value=&quot;5&quot;/&gt;&lt;property id=&quot;20300&quot; value=&quot;Slide 31 - &amp;quot;Business to Consumer (B2C)&amp;quot;&quot;/&gt;&lt;property id=&quot;20307&quot; value=&quot;297&quot;/&gt;&lt;/object&gt;&lt;object type=&quot;3&quot; unique_id=&quot;508171&quot;&gt;&lt;property id=&quot;20148&quot; value=&quot;5&quot;/&gt;&lt;property id=&quot;20300&quot; value=&quot;Slide 32 - &amp;quot;Consumer to Consumer C2C&amp;quot;&quot;/&gt;&lt;property id=&quot;20307&quot; value=&quot;298&quot;/&gt;&lt;/object&gt;&lt;object type=&quot;3&quot; unique_id=&quot;508172&quot;&gt;&lt;property id=&quot;20148&quot; value=&quot;5&quot;/&gt;&lt;property id=&quot;20300&quot; value=&quot;Slide 33 - &amp;quot;Business to Business B2B&amp;quot;&quot;/&gt;&lt;property id=&quot;20307&quot; value=&quot;299&quot;/&gt;&lt;/object&gt;&lt;object type=&quot;3&quot; unique_id=&quot;508173&quot;&gt;&lt;property id=&quot;20148&quot; value=&quot;5&quot;/&gt;&lt;property id=&quot;20300&quot; value=&quot;Slide 34 - &amp;quot;Security &amp;quot;&quot;/&gt;&lt;property id=&quot;20307&quot; value=&quot;300&quot;/&gt;&lt;/object&gt;&lt;object type=&quot;3&quot; unique_id=&quot;508174&quot;&gt;&lt;property id=&quot;20148&quot; value=&quot;5&quot;/&gt;&lt;property id=&quot;20300&quot; value=&quot;Slide 35 - &amp;quot;Cloud Computing&amp;quot;&quot;/&gt;&lt;property id=&quot;20307&quot; value=&quot;301&quot;/&gt;&lt;/object&gt;&lt;object type=&quot;3&quot; unique_id=&quot;508175&quot;&gt;&lt;property id=&quot;20148&quot; value=&quot;5&quot;/&gt;&lt;property id=&quot;20300&quot; value=&quot;Slide 36 - &amp;quot;Internet of Things (IoT)&amp;amp;#x09;&amp;quot;&quot;/&gt;&lt;property id=&quot;20307&quot; value=&quot;313&quot;/&gt;&lt;/object&gt;&lt;object type=&quot;3&quot; unique_id=&quot;508176&quot;&gt;&lt;property id=&quot;20148&quot; value=&quot;5&quot;/&gt;&lt;property id=&quot;20300&quot; value=&quot;Slide 37 - &amp;quot;Careers In IT - Webmasters&amp;quot;&quot;/&gt;&lt;property id=&quot;20307&quot; value=&quot;302&quot;/&gt;&lt;/object&gt;&lt;object type=&quot;3&quot; unique_id=&quot;508177&quot;&gt;&lt;property id=&quot;20148&quot; value=&quot;5&quot;/&gt;&lt;property id=&quot;20300&quot; value=&quot;Slide 38 - &amp;quot;A Look to the Future &amp;quot;&quot;/&gt;&lt;property id=&quot;20307&quot; value=&quot;303&quot;/&gt;&lt;/object&gt;&lt;object type=&quot;3&quot; unique_id=&quot;508178&quot;&gt;&lt;property id=&quot;20148&quot; value=&quot;5&quot;/&gt;&lt;property id=&quot;20300&quot; value=&quot;Slide 39 - &amp;quot;Open-Ended Questions (Page 1 of 3)&amp;quot;&quot;/&gt;&lt;property id=&quot;20307&quot; value=&quot;304&quot;/&gt;&lt;/object&gt;&lt;object type=&quot;3&quot; unique_id=&quot;508179&quot;&gt;&lt;property id=&quot;20148&quot; value=&quot;5&quot;/&gt;&lt;property id=&quot;20300&quot; value=&quot;Slide 40 - &amp;quot;Open-Ended Questions (Page 2 of 3)&amp;quot;&quot;/&gt;&lt;property id=&quot;20307&quot; value=&quot;305&quot;/&gt;&lt;/object&gt;&lt;object type=&quot;3&quot; unique_id=&quot;508180&quot;&gt;&lt;property id=&quot;20148&quot; value=&quot;5&quot;/&gt;&lt;property id=&quot;20300&quot; value=&quot;Slide 41 - &amp;quot;Open-Ended Questions (Page 3 of 3)&amp;quot;&quot;/&gt;&lt;property id=&quot;20307&quot; value=&quot;306&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Chapter1(Information technology, the Internet, and You)-HAFIZ</Template>
  <TotalTime>1434</TotalTime>
  <Words>3833</Words>
  <Application>Microsoft Office PowerPoint</Application>
  <PresentationFormat>Widescreen</PresentationFormat>
  <Paragraphs>632</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Times New Roman</vt:lpstr>
      <vt:lpstr>Verdana</vt:lpstr>
      <vt:lpstr>Wingdings 2</vt:lpstr>
      <vt:lpstr>1_Office Theme</vt:lpstr>
      <vt:lpstr>The Internet, the Web, and Electronic Commerce</vt:lpstr>
      <vt:lpstr>Learning Objectives</vt:lpstr>
      <vt:lpstr>Learning Objectives continued</vt:lpstr>
      <vt:lpstr>Introduction</vt:lpstr>
      <vt:lpstr>The Internet and the Web</vt:lpstr>
      <vt:lpstr>Web </vt:lpstr>
      <vt:lpstr>Common Internet Uses</vt:lpstr>
      <vt:lpstr>Making IT Work for You ~ Online Entertainment</vt:lpstr>
      <vt:lpstr>Internet Access Providers</vt:lpstr>
      <vt:lpstr>Browsers</vt:lpstr>
      <vt:lpstr>URLs</vt:lpstr>
      <vt:lpstr> Top-Level Doman (TLD)</vt:lpstr>
      <vt:lpstr>HTML and Hyperlinks</vt:lpstr>
      <vt:lpstr>Interactive Web Sites</vt:lpstr>
      <vt:lpstr>Web Utilities</vt:lpstr>
      <vt:lpstr>Plug-Ins</vt:lpstr>
      <vt:lpstr>Filters</vt:lpstr>
      <vt:lpstr>File Transfer Utilities</vt:lpstr>
      <vt:lpstr>Internet Security Suites</vt:lpstr>
      <vt:lpstr>Communication</vt:lpstr>
      <vt:lpstr>E-mail Systems</vt:lpstr>
      <vt:lpstr>E-mail</vt:lpstr>
      <vt:lpstr>Messaging</vt:lpstr>
      <vt:lpstr>Instant Messaging</vt:lpstr>
      <vt:lpstr>Social Networking</vt:lpstr>
      <vt:lpstr>Blogs, Microblogs</vt:lpstr>
      <vt:lpstr>Webcasts, Podcasts, Wikis</vt:lpstr>
      <vt:lpstr>Search Tools</vt:lpstr>
      <vt:lpstr>Content Evaluation</vt:lpstr>
      <vt:lpstr>Electronic Commerce</vt:lpstr>
      <vt:lpstr>Business to Consumer (B2C)</vt:lpstr>
      <vt:lpstr>Consumer to Consumer C2C</vt:lpstr>
      <vt:lpstr>Business to Business B2B</vt:lpstr>
      <vt:lpstr>Security </vt:lpstr>
      <vt:lpstr>Cloud Computing</vt:lpstr>
      <vt:lpstr>Internet of Things (IoT) </vt:lpstr>
      <vt:lpstr>Careers In IT - Webmasters</vt:lpstr>
      <vt:lpstr>A Look to the Future </vt:lpstr>
      <vt:lpstr>Open-Ended Questions (Page 1 of 3)</vt:lpstr>
      <vt:lpstr>Open-Ended Questions (Page 2 of 3)</vt:lpstr>
      <vt:lpstr>Open-Ended Questions (Page 3 of 3)</vt:lpstr>
    </vt:vector>
  </TitlesOfParts>
  <Company>McGraw-Hill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the Web, and Electronic Commerce</dc:title>
  <dc:creator>Rachelle Hall</dc:creator>
  <cp:lastModifiedBy>HAFIZ</cp:lastModifiedBy>
  <cp:revision>38</cp:revision>
  <dcterms:created xsi:type="dcterms:W3CDTF">2015-11-27T23:22:09Z</dcterms:created>
  <dcterms:modified xsi:type="dcterms:W3CDTF">2016-09-15T11:48:01Z</dcterms:modified>
</cp:coreProperties>
</file>