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55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10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363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786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644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293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223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012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211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405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717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65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0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97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70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70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26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7422B8A-AD22-4458-91EC-F674AF0C61F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82F60B-3651-41D6-B137-979CC1859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424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1598" y="2950631"/>
            <a:ext cx="6815669" cy="1515533"/>
          </a:xfrm>
        </p:spPr>
        <p:txBody>
          <a:bodyPr/>
          <a:lstStyle/>
          <a:p>
            <a:r>
              <a:rPr lang="en-US" b="1" dirty="0" smtClean="0"/>
              <a:t>Tones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zh-CN" altLang="en-US" dirty="0" smtClean="0"/>
              <a:t>声调 </a:t>
            </a:r>
            <a:r>
              <a:rPr lang="en-US" altLang="zh-CN" dirty="0" smtClean="0"/>
              <a:t>(</a:t>
            </a:r>
            <a:r>
              <a:rPr lang="en-GB" dirty="0" err="1" smtClean="0"/>
              <a:t>Shēngdiào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198" y="5537198"/>
            <a:ext cx="6815669" cy="1320802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32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94654" y="109835"/>
            <a:ext cx="451105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__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 +     /  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\</a:t>
            </a:r>
          </a:p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.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4495800" y="1443335"/>
            <a:ext cx="177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524500" y="20440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__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\  </a:t>
            </a:r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+     /  </a:t>
            </a:r>
          </a:p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\</a:t>
            </a:r>
          </a:p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. </a:t>
            </a:r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97930" y="1236364"/>
            <a:ext cx="292678" cy="58163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305050" y="647700"/>
            <a:ext cx="1117600" cy="2878455"/>
          </a:xfrm>
          <a:prstGeom prst="round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9041533" y="647699"/>
            <a:ext cx="1117600" cy="2878455"/>
          </a:xfrm>
          <a:prstGeom prst="round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323851" y="3839190"/>
            <a:ext cx="19623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lǎoshī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3687" y="4762520"/>
            <a:ext cx="31245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hěn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máng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08097" y="3839190"/>
            <a:ext cx="21643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hěn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dà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802308" y="4762520"/>
            <a:ext cx="2363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wǒmen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195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87523" y="617835"/>
            <a:ext cx="61495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Tone 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Change: y</a:t>
            </a:r>
            <a:r>
              <a:rPr lang="en-GB" sz="5400" dirty="0" smtClean="0"/>
              <a:t>ī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( </a:t>
            </a:r>
            <a:r>
              <a:rPr lang="zh-CN" alt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一 </a:t>
            </a:r>
            <a:r>
              <a:rPr lang="en-US" altLang="zh-CN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245243" y="1964035"/>
            <a:ext cx="21323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 err="1"/>
              <a:t>y</a:t>
            </a:r>
            <a:r>
              <a:rPr lang="en-GB" sz="5400" dirty="0" err="1" smtClean="0"/>
              <a:t>ī</a:t>
            </a:r>
            <a:r>
              <a:rPr lang="en-GB" sz="5400" dirty="0" smtClean="0"/>
              <a:t>  +  \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762500" y="2421235"/>
            <a:ext cx="177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709542" y="1862435"/>
            <a:ext cx="21323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 err="1" smtClean="0">
                <a:solidFill>
                  <a:prstClr val="black"/>
                </a:solidFill>
              </a:rPr>
              <a:t>y</a:t>
            </a:r>
            <a:r>
              <a:rPr lang="en-GB" sz="5400" dirty="0" err="1"/>
              <a:t>í</a:t>
            </a:r>
            <a:r>
              <a:rPr lang="en-GB" sz="5400" dirty="0" smtClean="0">
                <a:solidFill>
                  <a:prstClr val="black"/>
                </a:solidFill>
              </a:rPr>
              <a:t>  </a:t>
            </a:r>
            <a:r>
              <a:rPr lang="en-GB" sz="5400" dirty="0">
                <a:solidFill>
                  <a:prstClr val="black"/>
                </a:solidFill>
              </a:rPr>
              <a:t>+  \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02397" y="3077170"/>
            <a:ext cx="31133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ídìng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zh-CN" altLang="en-US" sz="3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一</a:t>
            </a:r>
            <a:r>
              <a:rPr lang="zh-CN" altLang="en-US" sz="3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定</a:t>
            </a:r>
            <a:endParaRPr lang="en-US" sz="3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6210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685800" y="434539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__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en-GB" sz="5400" dirty="0" err="1"/>
              <a:t>yī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+     /  </a:t>
            </a:r>
          </a:p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V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626100" y="434538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__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en-GB" sz="5400" dirty="0" err="1" smtClean="0">
                <a:solidFill>
                  <a:prstClr val="black"/>
                </a:solidFill>
              </a:rPr>
              <a:t>y</a:t>
            </a:r>
            <a:r>
              <a:rPr lang="en-GB" sz="5400" dirty="0" err="1"/>
              <a:t>ì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+     /  </a:t>
            </a:r>
          </a:p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V</a:t>
            </a:r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826000" y="1824335"/>
            <a:ext cx="177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2749550" y="812801"/>
            <a:ext cx="1117600" cy="2207062"/>
          </a:xfrm>
          <a:prstGeom prst="round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9086850" y="812800"/>
            <a:ext cx="1117600" cy="2207062"/>
          </a:xfrm>
          <a:prstGeom prst="round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981662" y="3471585"/>
            <a:ext cx="2005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yì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tiān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25707" y="3471585"/>
            <a:ext cx="21723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ì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nián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832851" y="3471585"/>
            <a:ext cx="13067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yìqǐ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5689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75618" y="770235"/>
            <a:ext cx="51251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Tone Change 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  <a:r>
              <a:rPr lang="en-US" sz="540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bu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414715" y="2662535"/>
            <a:ext cx="23775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r>
              <a:rPr lang="en-GB" sz="5400" dirty="0" smtClean="0"/>
              <a:t>ù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+  \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94813" y="2662535"/>
            <a:ext cx="2377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</a:t>
            </a:r>
            <a:r>
              <a:rPr lang="en-GB" sz="5400" dirty="0"/>
              <a:t>ú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+  \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889500" y="3157835"/>
            <a:ext cx="177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332163" y="3856335"/>
            <a:ext cx="2396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ú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kèqi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672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520700" y="358339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__</a:t>
            </a:r>
          </a:p>
          <a:p>
            <a:pPr lvl="0"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r>
              <a:rPr lang="en-GB" sz="5400" dirty="0"/>
              <a:t>ù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+  /  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V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2952750" y="736600"/>
            <a:ext cx="1117600" cy="2207062"/>
          </a:xfrm>
          <a:prstGeom prst="round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041900" y="358339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__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</a:t>
            </a:r>
            <a:r>
              <a:rPr lang="en-GB" sz="5400" dirty="0">
                <a:solidFill>
                  <a:prstClr val="black"/>
                </a:solidFill>
              </a:rPr>
              <a:t>ù</a:t>
            </a:r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+  /  </a:t>
            </a:r>
          </a:p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V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8489950" y="736600"/>
            <a:ext cx="1117600" cy="2207062"/>
          </a:xfrm>
          <a:prstGeom prst="round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838700" y="1684635"/>
            <a:ext cx="177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276643" y="3303746"/>
            <a:ext cx="2191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ù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gāo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01168" y="3303746"/>
            <a:ext cx="2799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ù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máng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13994" y="3321923"/>
            <a:ext cx="22381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ù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hǎo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4997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98674" y="846435"/>
            <a:ext cx="3924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Spelling Rules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23063" y="2116435"/>
            <a:ext cx="6282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  e      o      u      </a:t>
            </a:r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378200" y="3695700"/>
            <a:ext cx="5867400" cy="127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013997" y="3970635"/>
            <a:ext cx="8996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bà</a:t>
            </a:r>
            <a:endParaRPr lang="en-US" sz="54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72022" y="3970635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hǎo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1522" y="3970635"/>
            <a:ext cx="12875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yǒu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4162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40283" y="1583035"/>
            <a:ext cx="380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69803" y="1583035"/>
            <a:ext cx="78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nǐ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56078" y="1583035"/>
            <a:ext cx="705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yī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454400" y="2116435"/>
            <a:ext cx="177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7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82685" y="973435"/>
            <a:ext cx="1874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</a:t>
            </a:r>
            <a:r>
              <a:rPr lang="en-US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</a:t>
            </a:r>
            <a:r>
              <a:rPr lang="en-US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iu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27165" y="2853035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qiú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98229" y="2853035"/>
            <a:ext cx="9733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jiǔ</a:t>
            </a:r>
            <a:endParaRPr lang="en-US" sz="54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61088" y="2853035"/>
            <a:ext cx="11384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guì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6754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88995" y="655935"/>
            <a:ext cx="30934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Four tones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17399" y="1913235"/>
            <a:ext cx="24495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</a:t>
            </a:r>
            <a:r>
              <a:rPr lang="en-US" sz="5400" b="1" baseline="30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Tone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17399" y="3674765"/>
            <a:ext cx="26740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2</a:t>
            </a:r>
            <a:r>
              <a:rPr lang="en-US" sz="5400" b="1" baseline="30000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nd</a:t>
            </a:r>
            <a:r>
              <a:rPr lang="en-US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Tone</a:t>
            </a:r>
            <a:endParaRPr lang="en-US" sz="54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61390" y="1913235"/>
            <a:ext cx="25778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3</a:t>
            </a:r>
            <a:r>
              <a:rPr lang="en-US" sz="5400" b="1" baseline="30000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rd</a:t>
            </a:r>
            <a:r>
              <a:rPr lang="en-US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Tone</a:t>
            </a:r>
            <a:endParaRPr lang="en-US" sz="54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75818" y="3674765"/>
            <a:ext cx="25633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4</a:t>
            </a:r>
            <a:r>
              <a:rPr lang="en-US" sz="5400" b="1" baseline="30000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th</a:t>
            </a:r>
            <a:r>
              <a:rPr lang="en-US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Tone</a:t>
            </a:r>
            <a:endParaRPr lang="en-US" sz="54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4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01009" y="1481435"/>
            <a:ext cx="24495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1</a:t>
            </a:r>
            <a:r>
              <a:rPr lang="en-US" sz="5400" b="1" baseline="30000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st</a:t>
            </a:r>
            <a:r>
              <a:rPr lang="en-US" sz="54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Tone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0" y="2404765"/>
            <a:ext cx="53721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001009" y="3289995"/>
            <a:ext cx="8953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yī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133600" y="4205090"/>
            <a:ext cx="53721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37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37396 -0.0018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98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1 -7.40741E-7 L 0.28255 -0.0006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3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15799" y="2624435"/>
            <a:ext cx="26740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2</a:t>
            </a:r>
            <a:r>
              <a:rPr lang="en-US" sz="5400" b="1" baseline="30000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nd</a:t>
            </a:r>
            <a:r>
              <a:rPr lang="en-US" sz="54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Tone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352800" y="1981200"/>
            <a:ext cx="4965700" cy="181233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81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2813 -0.2407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6" y="-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51189" y="1252835"/>
            <a:ext cx="25778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3</a:t>
            </a:r>
            <a:r>
              <a:rPr lang="en-US" sz="5400" b="1" baseline="30000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rd</a:t>
            </a:r>
            <a:r>
              <a:rPr lang="en-US" sz="54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Tone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2019300" y="2294930"/>
            <a:ext cx="3568700" cy="265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588000" y="2294930"/>
            <a:ext cx="3289300" cy="265876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66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 L 0.10781 0.23218 C 0.13021 0.28449 0.16393 0.31296 0.19935 0.31296 C 0.23945 0.31296 0.27174 0.28449 0.29414 0.23218 L 0.40208 0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04" y="1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50503" y="1303635"/>
            <a:ext cx="25633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4</a:t>
            </a:r>
            <a:r>
              <a:rPr lang="en-US" sz="5400" b="1" baseline="30000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th</a:t>
            </a:r>
            <a:r>
              <a:rPr lang="en-US" sz="54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Tone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222500" y="2226965"/>
            <a:ext cx="3568700" cy="265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50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28125 0.3740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1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22666" y="757535"/>
            <a:ext cx="4099072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Neutral Tone</a:t>
            </a:r>
          </a:p>
          <a:p>
            <a:pPr algn="ctr"/>
            <a:r>
              <a:rPr lang="zh-CN" altLang="en-US" sz="4400" dirty="0"/>
              <a:t>轻</a:t>
            </a:r>
            <a:r>
              <a:rPr lang="zh-CN" altLang="en-US" sz="4400" dirty="0" smtClean="0"/>
              <a:t>声</a:t>
            </a:r>
            <a:r>
              <a:rPr lang="en-US" altLang="zh-CN" sz="4400" dirty="0" smtClean="0"/>
              <a:t>(</a:t>
            </a:r>
            <a:r>
              <a:rPr lang="en-GB" sz="4400" dirty="0" err="1" smtClean="0"/>
              <a:t>Qīngshēng</a:t>
            </a:r>
            <a:r>
              <a:rPr lang="en-GB" sz="4400" dirty="0" smtClean="0"/>
              <a:t>)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6999" y="2954635"/>
            <a:ext cx="15696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爸爸</a:t>
            </a:r>
            <a:endParaRPr lang="en-US" altLang="zh-CN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ctr"/>
            <a:r>
              <a:rPr lang="en-GB" sz="5400" dirty="0" err="1" smtClean="0"/>
              <a:t>bàba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Oval 3"/>
          <p:cNvSpPr/>
          <p:nvPr/>
        </p:nvSpPr>
        <p:spPr>
          <a:xfrm>
            <a:off x="3666444" y="3924300"/>
            <a:ext cx="556229" cy="622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7313476" y="2954635"/>
            <a:ext cx="181652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妈妈</a:t>
            </a:r>
            <a:endParaRPr lang="en-US" altLang="zh-CN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ctr"/>
            <a:r>
              <a:rPr lang="en-GB" sz="5400" dirty="0" err="1" smtClean="0"/>
              <a:t>māma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Oval 5"/>
          <p:cNvSpPr/>
          <p:nvPr/>
        </p:nvSpPr>
        <p:spPr>
          <a:xfrm>
            <a:off x="8573770" y="3924300"/>
            <a:ext cx="556229" cy="622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35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555" y="1976735"/>
            <a:ext cx="190468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你们</a:t>
            </a:r>
            <a:endParaRPr lang="en-US" altLang="zh-CN" sz="5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GB" sz="5400" dirty="0" err="1" smtClean="0"/>
              <a:t>nǐmen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69890" y="1976735"/>
            <a:ext cx="293541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你好吗</a:t>
            </a:r>
            <a:endParaRPr lang="en-US" altLang="zh-CN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ctr"/>
            <a:r>
              <a:rPr lang="en-GB" sz="5400" dirty="0" err="1" smtClean="0"/>
              <a:t>nǐ</a:t>
            </a:r>
            <a:r>
              <a:rPr lang="en-GB" sz="5400" dirty="0" smtClean="0"/>
              <a:t> </a:t>
            </a:r>
            <a:r>
              <a:rPr lang="en-GB" sz="5400" dirty="0" err="1"/>
              <a:t>hǎo</a:t>
            </a:r>
            <a:r>
              <a:rPr lang="en-GB" sz="5400" dirty="0"/>
              <a:t> ma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Oval 3"/>
          <p:cNvSpPr/>
          <p:nvPr/>
        </p:nvSpPr>
        <p:spPr>
          <a:xfrm>
            <a:off x="2698672" y="2959100"/>
            <a:ext cx="556229" cy="622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9656638" y="2959100"/>
            <a:ext cx="556229" cy="622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77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89263" y="576808"/>
            <a:ext cx="63386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Tone 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Change : 3</a:t>
            </a:r>
            <a:r>
              <a:rPr lang="en-US" sz="5400" b="0" cap="none" spc="0" baseline="30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rd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tone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26199" y="1959570"/>
            <a:ext cx="22781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 +  V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067300" y="2421235"/>
            <a:ext cx="177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608213" y="1955105"/>
            <a:ext cx="21547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  +  V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56786" y="2878435"/>
            <a:ext cx="20730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</a:t>
            </a:r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ǐ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hǎo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13919" y="2878435"/>
            <a:ext cx="20505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ní</a:t>
            </a:r>
            <a:r>
              <a:rPr lang="en-US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hǎo</a:t>
            </a:r>
            <a:endParaRPr lang="en-US" sz="54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8129362" y="3028950"/>
            <a:ext cx="556229" cy="622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883533" y="4061420"/>
            <a:ext cx="2563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zh-CN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</a:t>
            </a:r>
            <a:r>
              <a:rPr lang="en-GB" altLang="zh-CN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ěn</a:t>
            </a:r>
            <a:r>
              <a:rPr lang="en-GB" altLang="zh-CN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GB" altLang="zh-CN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hǎo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57438" y="4061420"/>
            <a:ext cx="25635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altLang="zh-CN" sz="54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hén</a:t>
            </a:r>
            <a:r>
              <a:rPr lang="en-GB" altLang="zh-CN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GB" altLang="zh-CN" sz="54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hǎo</a:t>
            </a:r>
            <a:endParaRPr lang="en-US" sz="54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7875438" y="4211935"/>
            <a:ext cx="556229" cy="622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32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4" grpId="0"/>
      <p:bldP spid="15" grpId="0" animBg="1"/>
      <p:bldP spid="16" grpId="0"/>
      <p:bldP spid="18" grpId="0"/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114</TotalTime>
  <Words>175</Words>
  <Application>Microsoft Office PowerPoint</Application>
  <PresentationFormat>Widescreen</PresentationFormat>
  <Paragraphs>78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方正舒体</vt:lpstr>
      <vt:lpstr>Arial</vt:lpstr>
      <vt:lpstr>Garamond</vt:lpstr>
      <vt:lpstr>Organic</vt:lpstr>
      <vt:lpstr>Tones  声调 (Shēngdiào)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Tones  声调 (Shēngdiào)</dc:title>
  <dc:creator>zaid</dc:creator>
  <cp:lastModifiedBy>zaid</cp:lastModifiedBy>
  <cp:revision>16</cp:revision>
  <dcterms:created xsi:type="dcterms:W3CDTF">2017-09-24T06:23:14Z</dcterms:created>
  <dcterms:modified xsi:type="dcterms:W3CDTF">2017-09-25T04:45:19Z</dcterms:modified>
</cp:coreProperties>
</file>