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7" r:id="rId3"/>
    <p:sldId id="296" r:id="rId5"/>
    <p:sldId id="300" r:id="rId6"/>
    <p:sldId id="301" r:id="rId7"/>
    <p:sldId id="302" r:id="rId8"/>
    <p:sldId id="297" r:id="rId9"/>
    <p:sldId id="298" r:id="rId10"/>
    <p:sldId id="299" r:id="rId11"/>
    <p:sldId id="280" r:id="rId12"/>
    <p:sldId id="262" r:id="rId13"/>
    <p:sldId id="263" r:id="rId14"/>
    <p:sldId id="274" r:id="rId15"/>
    <p:sldId id="318" r:id="rId16"/>
    <p:sldId id="294" r:id="rId17"/>
    <p:sldId id="282" r:id="rId18"/>
    <p:sldId id="295" r:id="rId19"/>
    <p:sldId id="278" r:id="rId20"/>
    <p:sldId id="266" r:id="rId21"/>
    <p:sldId id="305" r:id="rId22"/>
    <p:sldId id="307" r:id="rId23"/>
    <p:sldId id="319" r:id="rId24"/>
    <p:sldId id="26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46EA"/>
    <a:srgbClr val="FFFFFF"/>
    <a:srgbClr val="363637"/>
    <a:srgbClr val="8E6B00"/>
    <a:srgbClr val="FF3535"/>
    <a:srgbClr val="FC2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SimHei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SimHei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SimHei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SimHei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SimHei" panose="0201060906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SimHei" panose="0201060906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SimHei" panose="0201060906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SimHei" panose="0201060906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SimHei" panose="0201060906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98d31e99-d406-42b0-80a7-7529765f95ef_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720" y="-25400"/>
            <a:ext cx="12283440" cy="690943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.sv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hyperlink" Target="04.png" TargetMode="Externa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9530" y="1583690"/>
            <a:ext cx="12330430" cy="276034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-69215" y="1685290"/>
            <a:ext cx="123405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-79375" y="4229735"/>
            <a:ext cx="123405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106420" y="2439670"/>
            <a:ext cx="6019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System Software</a:t>
            </a:r>
            <a:endParaRPr lang="en-US" altLang="zh-CN" sz="6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image_url-1568177200"/>
          <p:cNvPicPr>
            <a:picLocks noChangeAspect="1"/>
          </p:cNvPicPr>
          <p:nvPr/>
        </p:nvPicPr>
        <p:blipFill>
          <a:blip r:embed="rId2"/>
          <a:srcRect l="20256" r="21702"/>
          <a:stretch>
            <a:fillRect/>
          </a:stretch>
        </p:blipFill>
        <p:spPr>
          <a:xfrm>
            <a:off x="9110980" y="1685290"/>
            <a:ext cx="2846070" cy="2558415"/>
          </a:xfrm>
          <a:prstGeom prst="rect">
            <a:avLst/>
          </a:prstGeom>
        </p:spPr>
      </p:pic>
      <p:sp>
        <p:nvSpPr>
          <p:cNvPr id="8" name="矩形 4"/>
          <p:cNvSpPr/>
          <p:nvPr/>
        </p:nvSpPr>
        <p:spPr>
          <a:xfrm>
            <a:off x="-79375" y="4888865"/>
            <a:ext cx="12330430" cy="148907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l">
              <a:buNone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</a:rPr>
              <a:t>By :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</a:rPr>
              <a:t>Wan Ahmad Amirul Iman Bin Wan Ahmad Yusmi </a:t>
            </a:r>
            <a:r>
              <a:rPr lang="en-MY" altLang="en-US">
                <a:solidFill>
                  <a:schemeClr val="bg1"/>
                </a:solidFill>
                <a:sym typeface="+mn-ea"/>
              </a:rPr>
              <a:t>(A19EC0174)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</a:rPr>
              <a:t>Ayu Nazira Binti Azharudin </a:t>
            </a:r>
            <a:r>
              <a:rPr lang="en-MY" altLang="en-US">
                <a:solidFill>
                  <a:schemeClr val="bg1"/>
                </a:solidFill>
                <a:sym typeface="+mn-ea"/>
              </a:rPr>
              <a:t>(A19EC0026)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</a:rPr>
              <a:t>Nuraina Najwa Binti Mohd Rauzi </a:t>
            </a:r>
            <a:r>
              <a:rPr lang="en-MY" altLang="en-US">
                <a:solidFill>
                  <a:schemeClr val="bg1"/>
                </a:solidFill>
                <a:sym typeface="+mn-ea"/>
              </a:rPr>
              <a:t>(A19EC0137)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l">
              <a:buFont typeface="Wingdings" panose="05000000000000000000" charset="0"/>
              <a:buChar char="v"/>
            </a:pPr>
            <a:r>
              <a:rPr lang="en-US" altLang="zh-CN">
                <a:latin typeface="Arial" panose="020B0604020202020204" pitchFamily="34" charset="0"/>
                <a:ea typeface="Arial" panose="020B0604020202020204" pitchFamily="34" charset="0"/>
              </a:rPr>
              <a:t>Chiam Wooi Chin </a:t>
            </a:r>
            <a:r>
              <a:rPr lang="en-MY" altLang="en-US">
                <a:solidFill>
                  <a:schemeClr val="bg1"/>
                </a:solidFill>
                <a:sym typeface="+mn-ea"/>
              </a:rPr>
              <a:t>(A19EC0034)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135" y="1679575"/>
            <a:ext cx="2900680" cy="2534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Picture 2" descr="LOGO-UT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2595245"/>
            <a:ext cx="2602865" cy="869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rcRect l="12237" r="13169"/>
          <a:stretch>
            <a:fillRect/>
          </a:stretch>
        </p:blipFill>
        <p:spPr>
          <a:xfrm>
            <a:off x="11109960" y="5175885"/>
            <a:ext cx="1038225" cy="972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355" y="5182870"/>
            <a:ext cx="2060575" cy="96583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5048250" y="741680"/>
            <a:ext cx="2106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Group </a:t>
            </a:r>
            <a:r>
              <a:rPr lang="en-US" sz="44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+mn-ea"/>
              </a:rPr>
              <a:t>1</a:t>
            </a:r>
            <a:endParaRPr lang="en-US" sz="44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8485928" y="5426923"/>
            <a:ext cx="284955" cy="478367"/>
            <a:chOff x="3965575" y="3582988"/>
            <a:chExt cx="247650" cy="358775"/>
          </a:xfrm>
          <a:solidFill>
            <a:schemeClr val="bg1"/>
          </a:solidFill>
        </p:grpSpPr>
        <p:sp>
          <p:nvSpPr>
            <p:cNvPr id="139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  <p:sp>
          <p:nvSpPr>
            <p:cNvPr id="140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  <p:sp>
          <p:nvSpPr>
            <p:cNvPr id="141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</p:grpSp>
      <p:sp>
        <p:nvSpPr>
          <p:cNvPr id="34" name="AutoShape 4"/>
          <p:cNvSpPr/>
          <p:nvPr/>
        </p:nvSpPr>
        <p:spPr bwMode="auto">
          <a:xfrm>
            <a:off x="7825529" y="5439199"/>
            <a:ext cx="463551" cy="465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ctr" defTabSz="3048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SimHei" panose="02010609060101010101" charset="-122"/>
              <a:sym typeface="Gill Sans" charset="0"/>
            </a:endParaRPr>
          </a:p>
        </p:txBody>
      </p:sp>
      <p:sp>
        <p:nvSpPr>
          <p:cNvPr id="17" name="矩形 4"/>
          <p:cNvSpPr/>
          <p:nvPr/>
        </p:nvSpPr>
        <p:spPr>
          <a:xfrm>
            <a:off x="4873625" y="6377940"/>
            <a:ext cx="2424430" cy="53784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l">
              <a:buNone/>
            </a:pPr>
            <a:r>
              <a:rPr lang="en-MY" altLang="en-US">
                <a:solidFill>
                  <a:schemeClr val="bg1"/>
                </a:solidFill>
                <a:sym typeface="+mn-ea"/>
              </a:rPr>
              <a:t>Dr Sarina Binti Sulaiman</a:t>
            </a:r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4217823" y="1646571"/>
            <a:ext cx="3756354" cy="3566160"/>
            <a:chOff x="4217823" y="1823085"/>
            <a:chExt cx="3756354" cy="3566160"/>
          </a:xfrm>
        </p:grpSpPr>
        <p:sp>
          <p:nvSpPr>
            <p:cNvPr id="8" name="椭圆 2"/>
            <p:cNvSpPr/>
            <p:nvPr/>
          </p:nvSpPr>
          <p:spPr>
            <a:xfrm>
              <a:off x="4217823" y="1823085"/>
              <a:ext cx="3756354" cy="3566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70" y="2026880"/>
              <a:ext cx="3156030" cy="3156030"/>
            </a:xfrm>
            <a:prstGeom prst="rect">
              <a:avLst/>
            </a:prstGeom>
          </p:spPr>
        </p:pic>
      </p:grpSp>
      <p:sp>
        <p:nvSpPr>
          <p:cNvPr id="10" name="文本框 8"/>
          <p:cNvSpPr txBox="1"/>
          <p:nvPr/>
        </p:nvSpPr>
        <p:spPr>
          <a:xfrm rot="21008415">
            <a:off x="5053329" y="3226462"/>
            <a:ext cx="211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>
                <a:solidFill>
                  <a:schemeClr val="tx1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  <a:sym typeface="+mn-lt"/>
              </a:rPr>
              <a:t>EMPHATY</a:t>
            </a:r>
            <a:endParaRPr lang="zh-CN" altLang="en-US" sz="2800" b="1" dirty="0">
              <a:solidFill>
                <a:schemeClr val="tx1"/>
              </a:solidFill>
              <a:latin typeface="Arial Black" panose="020B0A04020102020204" charset="0"/>
              <a:ea typeface="Arial" panose="020B0604020202020204" pitchFamily="34" charset="0"/>
              <a:cs typeface="Arial Black" panose="020B0A0402010202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5016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3883024" y="773430"/>
            <a:ext cx="4242839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rgbClr val="FF3535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FF3535"/>
                  </a:outerShdw>
                </a:effectLst>
                <a:latin typeface="Arial" panose="020B0604020202020204"/>
                <a:ea typeface="Arial" panose="020B0604020202020204" pitchFamily="34" charset="0"/>
                <a:sym typeface="+mn-lt"/>
              </a:rPr>
              <a:t>EMPHATY</a:t>
            </a:r>
            <a:endParaRPr lang="zh-CN" altLang="en-US" sz="2400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rgbClr val="FF3535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FF3535"/>
                </a:outerShdw>
              </a:effectLst>
              <a:latin typeface="Arial" panose="020B0604020202020204"/>
              <a:ea typeface="Arial" panose="020B0604020202020204" pitchFamily="34" charset="0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764530" y="1292225"/>
            <a:ext cx="480695" cy="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20675" y="2209800"/>
            <a:ext cx="11558270" cy="27203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784" y="2560092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SimHei" panose="02010609060101010101" charset="-122"/>
                <a:ea typeface="SimHei" panose="02010609060101010101" charset="-122"/>
              </a:rPr>
              <a:t>User :</a:t>
            </a:r>
            <a:endParaRPr lang="en-US" altLang="zh-CN" sz="2400" dirty="0">
              <a:solidFill>
                <a:schemeClr val="accent1"/>
              </a:solidFill>
              <a:latin typeface="SimHei" panose="02010609060101010101" charset="-122"/>
              <a:ea typeface="SimHei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" y="1840735"/>
            <a:ext cx="4355771" cy="3673034"/>
          </a:xfrm>
          <a:prstGeom prst="rect">
            <a:avLst/>
          </a:prstGeom>
        </p:spPr>
      </p:pic>
      <p:pic>
        <p:nvPicPr>
          <p:cNvPr id="3" name="Picture 14" descr="C:\Users\Jane Chiam\Google Drive\graphic and multimedia\Technology information systems\PHOTO-2019-11-06-20-52-15.jpg"/>
          <p:cNvPicPr>
            <a:picLocks noChangeAspect="1" noChangeArrowheads="1"/>
          </p:cNvPicPr>
          <p:nvPr/>
        </p:nvPicPr>
        <p:blipFill>
          <a:blip r:embed="rId3" cstate="print"/>
          <a:srcRect t="16160" b="8819"/>
          <a:stretch>
            <a:fillRect/>
          </a:stretch>
        </p:blipFill>
        <p:spPr>
          <a:xfrm>
            <a:off x="914400" y="2095500"/>
            <a:ext cx="4013200" cy="22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2"/>
          <p:cNvSpPr txBox="1"/>
          <p:nvPr/>
        </p:nvSpPr>
        <p:spPr>
          <a:xfrm>
            <a:off x="5247640" y="3195320"/>
            <a:ext cx="654558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>
                <a:solidFill>
                  <a:srgbClr val="FFFF00"/>
                </a:solidFill>
              </a:rPr>
              <a:t>Dr Mohd Razak bin Samingan </a:t>
            </a:r>
            <a:endParaRPr lang="en-US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>
                <a:solidFill>
                  <a:srgbClr val="FFFF00"/>
                </a:solidFill>
              </a:rPr>
              <a:t>Senior lecturer of Programming Technique I from UTM</a:t>
            </a:r>
            <a:endParaRPr lang="en-US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>
                <a:solidFill>
                  <a:srgbClr val="FFFF00"/>
                </a:solidFill>
              </a:rPr>
              <a:t>Knowledge about the System Software</a:t>
            </a:r>
            <a:endParaRPr lang="en-US">
              <a:solidFill>
                <a:srgbClr val="FFFF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§"/>
            </a:pPr>
            <a:r>
              <a:rPr lang="en-US">
                <a:solidFill>
                  <a:srgbClr val="FFFF00"/>
                </a:solidFill>
              </a:rPr>
              <a:t>Experiences on using the iOS and Android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4" grpId="0"/>
      <p:bldP spid="13" grpId="0"/>
      <p:bldP spid="12" grpId="1"/>
      <p:bldP spid="7" grpId="1" animBg="1"/>
      <p:bldP spid="14" grpId="1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5240" y="-7239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3924935" y="403860"/>
            <a:ext cx="44494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C946EA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Brainstorming Question</a:t>
            </a:r>
            <a:endParaRPr lang="en-US" altLang="zh-CN" sz="3200" dirty="0">
              <a:solidFill>
                <a:srgbClr val="C946EA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064635" y="987425"/>
            <a:ext cx="41700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1"/>
          <p:cNvSpPr>
            <a:spLocks noEditPoints="1"/>
          </p:cNvSpPr>
          <p:nvPr/>
        </p:nvSpPr>
        <p:spPr bwMode="auto">
          <a:xfrm>
            <a:off x="4925251" y="1469454"/>
            <a:ext cx="2812828" cy="4726105"/>
          </a:xfrm>
          <a:custGeom>
            <a:avLst/>
            <a:gdLst>
              <a:gd name="T0" fmla="*/ 687 w 687"/>
              <a:gd name="T1" fmla="*/ 393 h 1153"/>
              <a:gd name="T2" fmla="*/ 424 w 687"/>
              <a:gd name="T3" fmla="*/ 380 h 1153"/>
              <a:gd name="T4" fmla="*/ 520 w 687"/>
              <a:gd name="T5" fmla="*/ 51 h 1153"/>
              <a:gd name="T6" fmla="*/ 88 w 687"/>
              <a:gd name="T7" fmla="*/ 0 h 1153"/>
              <a:gd name="T8" fmla="*/ 0 w 687"/>
              <a:gd name="T9" fmla="*/ 621 h 1153"/>
              <a:gd name="T10" fmla="*/ 206 w 687"/>
              <a:gd name="T11" fmla="*/ 618 h 1153"/>
              <a:gd name="T12" fmla="*/ 105 w 687"/>
              <a:gd name="T13" fmla="*/ 1153 h 1153"/>
              <a:gd name="T14" fmla="*/ 687 w 687"/>
              <a:gd name="T15" fmla="*/ 393 h 1153"/>
              <a:gd name="T16" fmla="*/ 363 w 687"/>
              <a:gd name="T17" fmla="*/ 416 h 1153"/>
              <a:gd name="T18" fmla="*/ 601 w 687"/>
              <a:gd name="T19" fmla="*/ 427 h 1153"/>
              <a:gd name="T20" fmla="*/ 190 w 687"/>
              <a:gd name="T21" fmla="*/ 966 h 1153"/>
              <a:gd name="T22" fmla="*/ 263 w 687"/>
              <a:gd name="T23" fmla="*/ 578 h 1153"/>
              <a:gd name="T24" fmla="*/ 55 w 687"/>
              <a:gd name="T25" fmla="*/ 581 h 1153"/>
              <a:gd name="T26" fmla="*/ 130 w 687"/>
              <a:gd name="T27" fmla="*/ 44 h 1153"/>
              <a:gd name="T28" fmla="*/ 460 w 687"/>
              <a:gd name="T29" fmla="*/ 83 h 1153"/>
              <a:gd name="T30" fmla="*/ 363 w 687"/>
              <a:gd name="T31" fmla="*/ 416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87" h="1153">
                <a:moveTo>
                  <a:pt x="687" y="393"/>
                </a:moveTo>
                <a:cubicBezTo>
                  <a:pt x="424" y="380"/>
                  <a:pt x="424" y="380"/>
                  <a:pt x="424" y="380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621"/>
                  <a:pt x="0" y="621"/>
                  <a:pt x="0" y="621"/>
                </a:cubicBezTo>
                <a:cubicBezTo>
                  <a:pt x="206" y="618"/>
                  <a:pt x="206" y="618"/>
                  <a:pt x="206" y="618"/>
                </a:cubicBezTo>
                <a:cubicBezTo>
                  <a:pt x="105" y="1153"/>
                  <a:pt x="105" y="1153"/>
                  <a:pt x="105" y="1153"/>
                </a:cubicBezTo>
                <a:lnTo>
                  <a:pt x="687" y="393"/>
                </a:lnTo>
                <a:close/>
                <a:moveTo>
                  <a:pt x="363" y="416"/>
                </a:moveTo>
                <a:cubicBezTo>
                  <a:pt x="363" y="416"/>
                  <a:pt x="524" y="424"/>
                  <a:pt x="601" y="427"/>
                </a:cubicBezTo>
                <a:cubicBezTo>
                  <a:pt x="545" y="502"/>
                  <a:pt x="330" y="782"/>
                  <a:pt x="190" y="966"/>
                </a:cubicBezTo>
                <a:cubicBezTo>
                  <a:pt x="220" y="808"/>
                  <a:pt x="263" y="578"/>
                  <a:pt x="263" y="578"/>
                </a:cubicBezTo>
                <a:cubicBezTo>
                  <a:pt x="263" y="578"/>
                  <a:pt x="115" y="580"/>
                  <a:pt x="55" y="581"/>
                </a:cubicBezTo>
                <a:cubicBezTo>
                  <a:pt x="65" y="506"/>
                  <a:pt x="122" y="104"/>
                  <a:pt x="130" y="44"/>
                </a:cubicBezTo>
                <a:cubicBezTo>
                  <a:pt x="194" y="51"/>
                  <a:pt x="385" y="74"/>
                  <a:pt x="460" y="83"/>
                </a:cubicBezTo>
                <a:cubicBezTo>
                  <a:pt x="441" y="148"/>
                  <a:pt x="363" y="416"/>
                  <a:pt x="363" y="41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41" name="Freeform 32"/>
          <p:cNvSpPr/>
          <p:nvPr/>
        </p:nvSpPr>
        <p:spPr bwMode="auto">
          <a:xfrm>
            <a:off x="5260311" y="3280667"/>
            <a:ext cx="1887328" cy="505132"/>
          </a:xfrm>
          <a:custGeom>
            <a:avLst/>
            <a:gdLst>
              <a:gd name="T0" fmla="*/ 186 w 461"/>
              <a:gd name="T1" fmla="*/ 115 h 123"/>
              <a:gd name="T2" fmla="*/ 207 w 461"/>
              <a:gd name="T3" fmla="*/ 115 h 123"/>
              <a:gd name="T4" fmla="*/ 207 w 461"/>
              <a:gd name="T5" fmla="*/ 116 h 123"/>
              <a:gd name="T6" fmla="*/ 381 w 461"/>
              <a:gd name="T7" fmla="*/ 123 h 123"/>
              <a:gd name="T8" fmla="*/ 461 w 461"/>
              <a:gd name="T9" fmla="*/ 18 h 123"/>
              <a:gd name="T10" fmla="*/ 15 w 461"/>
              <a:gd name="T11" fmla="*/ 0 h 123"/>
              <a:gd name="T12" fmla="*/ 0 w 461"/>
              <a:gd name="T13" fmla="*/ 108 h 123"/>
              <a:gd name="T14" fmla="*/ 186 w 461"/>
              <a:gd name="T15" fmla="*/ 1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123">
                <a:moveTo>
                  <a:pt x="186" y="115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7" y="116"/>
                  <a:pt x="207" y="116"/>
                  <a:pt x="207" y="116"/>
                </a:cubicBezTo>
                <a:cubicBezTo>
                  <a:pt x="381" y="123"/>
                  <a:pt x="381" y="123"/>
                  <a:pt x="381" y="123"/>
                </a:cubicBezTo>
                <a:cubicBezTo>
                  <a:pt x="412" y="83"/>
                  <a:pt x="439" y="47"/>
                  <a:pt x="461" y="18"/>
                </a:cubicBezTo>
                <a:cubicBezTo>
                  <a:pt x="15" y="0"/>
                  <a:pt x="15" y="0"/>
                  <a:pt x="15" y="0"/>
                </a:cubicBezTo>
                <a:cubicBezTo>
                  <a:pt x="8" y="47"/>
                  <a:pt x="3" y="85"/>
                  <a:pt x="0" y="108"/>
                </a:cubicBezTo>
                <a:lnTo>
                  <a:pt x="186" y="115"/>
                </a:lnTo>
                <a:close/>
              </a:path>
            </a:pathLst>
          </a:custGeom>
          <a:solidFill>
            <a:srgbClr val="EC1C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42" name="Freeform 33"/>
          <p:cNvSpPr/>
          <p:nvPr/>
        </p:nvSpPr>
        <p:spPr bwMode="auto">
          <a:xfrm>
            <a:off x="5334698" y="2753043"/>
            <a:ext cx="1063893" cy="479184"/>
          </a:xfrm>
          <a:custGeom>
            <a:avLst/>
            <a:gdLst>
              <a:gd name="T0" fmla="*/ 229 w 260"/>
              <a:gd name="T1" fmla="*/ 117 h 117"/>
              <a:gd name="T2" fmla="*/ 260 w 260"/>
              <a:gd name="T3" fmla="*/ 10 h 117"/>
              <a:gd name="T4" fmla="*/ 15 w 260"/>
              <a:gd name="T5" fmla="*/ 0 h 117"/>
              <a:gd name="T6" fmla="*/ 0 w 260"/>
              <a:gd name="T7" fmla="*/ 108 h 117"/>
              <a:gd name="T8" fmla="*/ 229 w 260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117">
                <a:moveTo>
                  <a:pt x="229" y="117"/>
                </a:moveTo>
                <a:cubicBezTo>
                  <a:pt x="260" y="10"/>
                  <a:pt x="260" y="10"/>
                  <a:pt x="260" y="10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37"/>
                  <a:pt x="5" y="74"/>
                  <a:pt x="0" y="108"/>
                </a:cubicBezTo>
                <a:lnTo>
                  <a:pt x="229" y="117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43" name="Freeform 34"/>
          <p:cNvSpPr/>
          <p:nvPr/>
        </p:nvSpPr>
        <p:spPr bwMode="auto">
          <a:xfrm>
            <a:off x="5870969" y="4370508"/>
            <a:ext cx="491295" cy="660825"/>
          </a:xfrm>
          <a:custGeom>
            <a:avLst/>
            <a:gdLst>
              <a:gd name="T0" fmla="*/ 30 w 120"/>
              <a:gd name="T1" fmla="*/ 0 h 161"/>
              <a:gd name="T2" fmla="*/ 0 w 120"/>
              <a:gd name="T3" fmla="*/ 161 h 161"/>
              <a:gd name="T4" fmla="*/ 120 w 120"/>
              <a:gd name="T5" fmla="*/ 4 h 161"/>
              <a:gd name="T6" fmla="*/ 30 w 120"/>
              <a:gd name="T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61">
                <a:moveTo>
                  <a:pt x="30" y="0"/>
                </a:moveTo>
                <a:cubicBezTo>
                  <a:pt x="0" y="161"/>
                  <a:pt x="0" y="161"/>
                  <a:pt x="0" y="161"/>
                </a:cubicBezTo>
                <a:cubicBezTo>
                  <a:pt x="38" y="110"/>
                  <a:pt x="80" y="56"/>
                  <a:pt x="120" y="4"/>
                </a:cubicBezTo>
                <a:lnTo>
                  <a:pt x="30" y="0"/>
                </a:lnTo>
                <a:close/>
              </a:path>
            </a:pathLst>
          </a:custGeom>
          <a:solidFill>
            <a:srgbClr val="39A3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44" name="Freeform 35"/>
          <p:cNvSpPr/>
          <p:nvPr/>
        </p:nvSpPr>
        <p:spPr bwMode="auto">
          <a:xfrm>
            <a:off x="5409083" y="2223693"/>
            <a:ext cx="1145199" cy="484375"/>
          </a:xfrm>
          <a:custGeom>
            <a:avLst/>
            <a:gdLst>
              <a:gd name="T0" fmla="*/ 0 w 280"/>
              <a:gd name="T1" fmla="*/ 108 h 118"/>
              <a:gd name="T2" fmla="*/ 249 w 280"/>
              <a:gd name="T3" fmla="*/ 118 h 118"/>
              <a:gd name="T4" fmla="*/ 280 w 280"/>
              <a:gd name="T5" fmla="*/ 11 h 118"/>
              <a:gd name="T6" fmla="*/ 15 w 280"/>
              <a:gd name="T7" fmla="*/ 0 h 118"/>
              <a:gd name="T8" fmla="*/ 0 w 280"/>
              <a:gd name="T9" fmla="*/ 10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18">
                <a:moveTo>
                  <a:pt x="0" y="108"/>
                </a:moveTo>
                <a:cubicBezTo>
                  <a:pt x="249" y="118"/>
                  <a:pt x="249" y="118"/>
                  <a:pt x="249" y="118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15" y="0"/>
                  <a:pt x="15" y="0"/>
                  <a:pt x="15" y="0"/>
                </a:cubicBezTo>
                <a:cubicBezTo>
                  <a:pt x="11" y="33"/>
                  <a:pt x="5" y="70"/>
                  <a:pt x="0" y="108"/>
                </a:cubicBezTo>
                <a:close/>
              </a:path>
            </a:pathLst>
          </a:custGeom>
          <a:solidFill>
            <a:srgbClr val="00A6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45" name="Freeform 37"/>
          <p:cNvSpPr/>
          <p:nvPr/>
        </p:nvSpPr>
        <p:spPr bwMode="auto">
          <a:xfrm>
            <a:off x="6009361" y="3842885"/>
            <a:ext cx="745591" cy="458427"/>
          </a:xfrm>
          <a:custGeom>
            <a:avLst/>
            <a:gdLst>
              <a:gd name="T0" fmla="*/ 182 w 182"/>
              <a:gd name="T1" fmla="*/ 7 h 112"/>
              <a:gd name="T2" fmla="*/ 20 w 182"/>
              <a:gd name="T3" fmla="*/ 0 h 112"/>
              <a:gd name="T4" fmla="*/ 0 w 182"/>
              <a:gd name="T5" fmla="*/ 108 h 112"/>
              <a:gd name="T6" fmla="*/ 101 w 182"/>
              <a:gd name="T7" fmla="*/ 112 h 112"/>
              <a:gd name="T8" fmla="*/ 182 w 182"/>
              <a:gd name="T9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12">
                <a:moveTo>
                  <a:pt x="182" y="7"/>
                </a:moveTo>
                <a:cubicBezTo>
                  <a:pt x="20" y="0"/>
                  <a:pt x="20" y="0"/>
                  <a:pt x="20" y="0"/>
                </a:cubicBezTo>
                <a:cubicBezTo>
                  <a:pt x="0" y="108"/>
                  <a:pt x="0" y="108"/>
                  <a:pt x="0" y="108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29" y="76"/>
                  <a:pt x="156" y="40"/>
                  <a:pt x="182" y="7"/>
                </a:cubicBezTo>
                <a:close/>
              </a:path>
            </a:pathLst>
          </a:custGeom>
          <a:solidFill>
            <a:srgbClr val="2B8F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2400">
              <a:ea typeface="Calibri" panose="020F0502020204030204" charset="0"/>
              <a:cs typeface="Calibri" panose="020F0502020204030204" charset="0"/>
              <a:sym typeface="+mn-lt"/>
            </a:endParaRPr>
          </a:p>
        </p:txBody>
      </p:sp>
      <p:sp>
        <p:nvSpPr>
          <p:cNvPr id="55" name="菱形 46"/>
          <p:cNvSpPr/>
          <p:nvPr/>
        </p:nvSpPr>
        <p:spPr>
          <a:xfrm>
            <a:off x="5625663" y="2912379"/>
            <a:ext cx="1187880" cy="1188247"/>
          </a:xfrm>
          <a:prstGeom prst="diamond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cs typeface="Calibri" panose="020F0502020204030204" charset="0"/>
            </a:endParaRPr>
          </a:p>
        </p:txBody>
      </p:sp>
      <p:sp>
        <p:nvSpPr>
          <p:cNvPr id="56" name="Freeform 50"/>
          <p:cNvSpPr>
            <a:spLocks noEditPoints="1"/>
          </p:cNvSpPr>
          <p:nvPr/>
        </p:nvSpPr>
        <p:spPr bwMode="auto">
          <a:xfrm>
            <a:off x="5992236" y="3320443"/>
            <a:ext cx="454736" cy="372120"/>
          </a:xfrm>
          <a:custGeom>
            <a:avLst/>
            <a:gdLst>
              <a:gd name="T0" fmla="*/ 707 w 819"/>
              <a:gd name="T1" fmla="*/ 107 h 670"/>
              <a:gd name="T2" fmla="*/ 733 w 819"/>
              <a:gd name="T3" fmla="*/ 246 h 670"/>
              <a:gd name="T4" fmla="*/ 721 w 819"/>
              <a:gd name="T5" fmla="*/ 326 h 670"/>
              <a:gd name="T6" fmla="*/ 700 w 819"/>
              <a:gd name="T7" fmla="*/ 420 h 670"/>
              <a:gd name="T8" fmla="*/ 741 w 819"/>
              <a:gd name="T9" fmla="*/ 465 h 670"/>
              <a:gd name="T10" fmla="*/ 817 w 819"/>
              <a:gd name="T11" fmla="*/ 551 h 670"/>
              <a:gd name="T12" fmla="*/ 816 w 819"/>
              <a:gd name="T13" fmla="*/ 589 h 670"/>
              <a:gd name="T14" fmla="*/ 700 w 819"/>
              <a:gd name="T15" fmla="*/ 558 h 670"/>
              <a:gd name="T16" fmla="*/ 717 w 819"/>
              <a:gd name="T17" fmla="*/ 496 h 670"/>
              <a:gd name="T18" fmla="*/ 662 w 819"/>
              <a:gd name="T19" fmla="*/ 376 h 670"/>
              <a:gd name="T20" fmla="*/ 691 w 819"/>
              <a:gd name="T21" fmla="*/ 304 h 670"/>
              <a:gd name="T22" fmla="*/ 698 w 819"/>
              <a:gd name="T23" fmla="*/ 233 h 670"/>
              <a:gd name="T24" fmla="*/ 685 w 819"/>
              <a:gd name="T25" fmla="*/ 137 h 670"/>
              <a:gd name="T26" fmla="*/ 630 w 819"/>
              <a:gd name="T27" fmla="*/ 113 h 670"/>
              <a:gd name="T28" fmla="*/ 615 w 819"/>
              <a:gd name="T29" fmla="*/ 75 h 670"/>
              <a:gd name="T30" fmla="*/ 228 w 819"/>
              <a:gd name="T31" fmla="*/ 116 h 670"/>
              <a:gd name="T32" fmla="*/ 157 w 819"/>
              <a:gd name="T33" fmla="*/ 124 h 670"/>
              <a:gd name="T34" fmla="*/ 113 w 819"/>
              <a:gd name="T35" fmla="*/ 190 h 670"/>
              <a:gd name="T36" fmla="*/ 127 w 819"/>
              <a:gd name="T37" fmla="*/ 284 h 670"/>
              <a:gd name="T38" fmla="*/ 142 w 819"/>
              <a:gd name="T39" fmla="*/ 323 h 670"/>
              <a:gd name="T40" fmla="*/ 139 w 819"/>
              <a:gd name="T41" fmla="*/ 466 h 670"/>
              <a:gd name="T42" fmla="*/ 53 w 819"/>
              <a:gd name="T43" fmla="*/ 525 h 670"/>
              <a:gd name="T44" fmla="*/ 13 w 819"/>
              <a:gd name="T45" fmla="*/ 594 h 670"/>
              <a:gd name="T46" fmla="*/ 0 w 819"/>
              <a:gd name="T47" fmla="*/ 579 h 670"/>
              <a:gd name="T48" fmla="*/ 40 w 819"/>
              <a:gd name="T49" fmla="*/ 486 h 670"/>
              <a:gd name="T50" fmla="*/ 100 w 819"/>
              <a:gd name="T51" fmla="*/ 454 h 670"/>
              <a:gd name="T52" fmla="*/ 113 w 819"/>
              <a:gd name="T53" fmla="*/ 349 h 670"/>
              <a:gd name="T54" fmla="*/ 89 w 819"/>
              <a:gd name="T55" fmla="*/ 300 h 670"/>
              <a:gd name="T56" fmla="*/ 81 w 819"/>
              <a:gd name="T57" fmla="*/ 161 h 670"/>
              <a:gd name="T58" fmla="*/ 168 w 819"/>
              <a:gd name="T59" fmla="*/ 80 h 670"/>
              <a:gd name="T60" fmla="*/ 375 w 819"/>
              <a:gd name="T61" fmla="*/ 51 h 670"/>
              <a:gd name="T62" fmla="*/ 299 w 819"/>
              <a:gd name="T63" fmla="*/ 145 h 670"/>
              <a:gd name="T64" fmla="*/ 322 w 819"/>
              <a:gd name="T65" fmla="*/ 238 h 670"/>
              <a:gd name="T66" fmla="*/ 320 w 819"/>
              <a:gd name="T67" fmla="*/ 300 h 670"/>
              <a:gd name="T68" fmla="*/ 351 w 819"/>
              <a:gd name="T69" fmla="*/ 346 h 670"/>
              <a:gd name="T70" fmla="*/ 331 w 819"/>
              <a:gd name="T71" fmla="*/ 507 h 670"/>
              <a:gd name="T72" fmla="*/ 232 w 819"/>
              <a:gd name="T73" fmla="*/ 559 h 670"/>
              <a:gd name="T74" fmla="*/ 644 w 819"/>
              <a:gd name="T75" fmla="*/ 613 h 670"/>
              <a:gd name="T76" fmla="*/ 547 w 819"/>
              <a:gd name="T77" fmla="*/ 542 h 670"/>
              <a:gd name="T78" fmla="*/ 457 w 819"/>
              <a:gd name="T79" fmla="*/ 448 h 670"/>
              <a:gd name="T80" fmla="*/ 495 w 819"/>
              <a:gd name="T81" fmla="*/ 306 h 670"/>
              <a:gd name="T82" fmla="*/ 504 w 819"/>
              <a:gd name="T83" fmla="*/ 289 h 670"/>
              <a:gd name="T84" fmla="*/ 516 w 819"/>
              <a:gd name="T85" fmla="*/ 203 h 670"/>
              <a:gd name="T86" fmla="*/ 488 w 819"/>
              <a:gd name="T87" fmla="*/ 67 h 670"/>
              <a:gd name="T88" fmla="*/ 450 w 819"/>
              <a:gd name="T89" fmla="*/ 1 h 670"/>
              <a:gd name="T90" fmla="*/ 551 w 819"/>
              <a:gd name="T91" fmla="*/ 119 h 670"/>
              <a:gd name="T92" fmla="*/ 542 w 819"/>
              <a:gd name="T93" fmla="*/ 285 h 670"/>
              <a:gd name="T94" fmla="*/ 517 w 819"/>
              <a:gd name="T95" fmla="*/ 338 h 670"/>
              <a:gd name="T96" fmla="*/ 500 w 819"/>
              <a:gd name="T97" fmla="*/ 459 h 670"/>
              <a:gd name="T98" fmla="*/ 558 w 819"/>
              <a:gd name="T99" fmla="*/ 507 h 670"/>
              <a:gd name="T100" fmla="*/ 669 w 819"/>
              <a:gd name="T101" fmla="*/ 579 h 670"/>
              <a:gd name="T102" fmla="*/ 687 w 819"/>
              <a:gd name="T103" fmla="*/ 658 h 670"/>
              <a:gd name="T104" fmla="*/ 149 w 819"/>
              <a:gd name="T105" fmla="*/ 670 h 670"/>
              <a:gd name="T106" fmla="*/ 131 w 819"/>
              <a:gd name="T107" fmla="*/ 656 h 670"/>
              <a:gd name="T108" fmla="*/ 164 w 819"/>
              <a:gd name="T109" fmla="*/ 562 h 670"/>
              <a:gd name="T110" fmla="*/ 263 w 819"/>
              <a:gd name="T111" fmla="*/ 505 h 670"/>
              <a:gd name="T112" fmla="*/ 326 w 819"/>
              <a:gd name="T113" fmla="*/ 442 h 670"/>
              <a:gd name="T114" fmla="*/ 296 w 819"/>
              <a:gd name="T115" fmla="*/ 330 h 670"/>
              <a:gd name="T116" fmla="*/ 280 w 819"/>
              <a:gd name="T117" fmla="*/ 264 h 670"/>
              <a:gd name="T118" fmla="*/ 269 w 819"/>
              <a:gd name="T119" fmla="*/ 110 h 670"/>
              <a:gd name="T120" fmla="*/ 367 w 819"/>
              <a:gd name="T121" fmla="*/ 13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9" h="670">
                <a:moveTo>
                  <a:pt x="615" y="75"/>
                </a:moveTo>
                <a:lnTo>
                  <a:pt x="635" y="76"/>
                </a:lnTo>
                <a:lnTo>
                  <a:pt x="652" y="80"/>
                </a:lnTo>
                <a:lnTo>
                  <a:pt x="668" y="85"/>
                </a:lnTo>
                <a:lnTo>
                  <a:pt x="678" y="90"/>
                </a:lnTo>
                <a:lnTo>
                  <a:pt x="694" y="98"/>
                </a:lnTo>
                <a:lnTo>
                  <a:pt x="707" y="107"/>
                </a:lnTo>
                <a:lnTo>
                  <a:pt x="717" y="119"/>
                </a:lnTo>
                <a:lnTo>
                  <a:pt x="728" y="137"/>
                </a:lnTo>
                <a:lnTo>
                  <a:pt x="738" y="161"/>
                </a:lnTo>
                <a:lnTo>
                  <a:pt x="745" y="183"/>
                </a:lnTo>
                <a:lnTo>
                  <a:pt x="744" y="207"/>
                </a:lnTo>
                <a:lnTo>
                  <a:pt x="740" y="228"/>
                </a:lnTo>
                <a:lnTo>
                  <a:pt x="733" y="246"/>
                </a:lnTo>
                <a:lnTo>
                  <a:pt x="727" y="262"/>
                </a:lnTo>
                <a:lnTo>
                  <a:pt x="729" y="283"/>
                </a:lnTo>
                <a:lnTo>
                  <a:pt x="730" y="300"/>
                </a:lnTo>
                <a:lnTo>
                  <a:pt x="728" y="311"/>
                </a:lnTo>
                <a:lnTo>
                  <a:pt x="725" y="319"/>
                </a:lnTo>
                <a:lnTo>
                  <a:pt x="723" y="325"/>
                </a:lnTo>
                <a:lnTo>
                  <a:pt x="721" y="326"/>
                </a:lnTo>
                <a:lnTo>
                  <a:pt x="717" y="332"/>
                </a:lnTo>
                <a:lnTo>
                  <a:pt x="712" y="340"/>
                </a:lnTo>
                <a:lnTo>
                  <a:pt x="707" y="349"/>
                </a:lnTo>
                <a:lnTo>
                  <a:pt x="703" y="364"/>
                </a:lnTo>
                <a:lnTo>
                  <a:pt x="700" y="380"/>
                </a:lnTo>
                <a:lnTo>
                  <a:pt x="699" y="402"/>
                </a:lnTo>
                <a:lnTo>
                  <a:pt x="700" y="420"/>
                </a:lnTo>
                <a:lnTo>
                  <a:pt x="706" y="435"/>
                </a:lnTo>
                <a:lnTo>
                  <a:pt x="712" y="445"/>
                </a:lnTo>
                <a:lnTo>
                  <a:pt x="720" y="454"/>
                </a:lnTo>
                <a:lnTo>
                  <a:pt x="727" y="459"/>
                </a:lnTo>
                <a:lnTo>
                  <a:pt x="734" y="463"/>
                </a:lnTo>
                <a:lnTo>
                  <a:pt x="738" y="465"/>
                </a:lnTo>
                <a:lnTo>
                  <a:pt x="741" y="465"/>
                </a:lnTo>
                <a:lnTo>
                  <a:pt x="754" y="470"/>
                </a:lnTo>
                <a:lnTo>
                  <a:pt x="767" y="478"/>
                </a:lnTo>
                <a:lnTo>
                  <a:pt x="780" y="486"/>
                </a:lnTo>
                <a:lnTo>
                  <a:pt x="792" y="497"/>
                </a:lnTo>
                <a:lnTo>
                  <a:pt x="804" y="512"/>
                </a:lnTo>
                <a:lnTo>
                  <a:pt x="812" y="530"/>
                </a:lnTo>
                <a:lnTo>
                  <a:pt x="817" y="551"/>
                </a:lnTo>
                <a:lnTo>
                  <a:pt x="819" y="577"/>
                </a:lnTo>
                <a:lnTo>
                  <a:pt x="819" y="577"/>
                </a:lnTo>
                <a:lnTo>
                  <a:pt x="819" y="579"/>
                </a:lnTo>
                <a:lnTo>
                  <a:pt x="819" y="581"/>
                </a:lnTo>
                <a:lnTo>
                  <a:pt x="818" y="584"/>
                </a:lnTo>
                <a:lnTo>
                  <a:pt x="817" y="586"/>
                </a:lnTo>
                <a:lnTo>
                  <a:pt x="816" y="589"/>
                </a:lnTo>
                <a:lnTo>
                  <a:pt x="813" y="592"/>
                </a:lnTo>
                <a:lnTo>
                  <a:pt x="810" y="593"/>
                </a:lnTo>
                <a:lnTo>
                  <a:pt x="806" y="594"/>
                </a:lnTo>
                <a:lnTo>
                  <a:pt x="801" y="596"/>
                </a:lnTo>
                <a:lnTo>
                  <a:pt x="717" y="596"/>
                </a:lnTo>
                <a:lnTo>
                  <a:pt x="710" y="576"/>
                </a:lnTo>
                <a:lnTo>
                  <a:pt x="700" y="558"/>
                </a:lnTo>
                <a:lnTo>
                  <a:pt x="780" y="558"/>
                </a:lnTo>
                <a:lnTo>
                  <a:pt x="776" y="539"/>
                </a:lnTo>
                <a:lnTo>
                  <a:pt x="767" y="525"/>
                </a:lnTo>
                <a:lnTo>
                  <a:pt x="757" y="514"/>
                </a:lnTo>
                <a:lnTo>
                  <a:pt x="744" y="507"/>
                </a:lnTo>
                <a:lnTo>
                  <a:pt x="729" y="501"/>
                </a:lnTo>
                <a:lnTo>
                  <a:pt x="717" y="496"/>
                </a:lnTo>
                <a:lnTo>
                  <a:pt x="706" y="490"/>
                </a:lnTo>
                <a:lnTo>
                  <a:pt x="693" y="479"/>
                </a:lnTo>
                <a:lnTo>
                  <a:pt x="681" y="466"/>
                </a:lnTo>
                <a:lnTo>
                  <a:pt x="670" y="448"/>
                </a:lnTo>
                <a:lnTo>
                  <a:pt x="664" y="427"/>
                </a:lnTo>
                <a:lnTo>
                  <a:pt x="661" y="402"/>
                </a:lnTo>
                <a:lnTo>
                  <a:pt x="662" y="376"/>
                </a:lnTo>
                <a:lnTo>
                  <a:pt x="666" y="355"/>
                </a:lnTo>
                <a:lnTo>
                  <a:pt x="672" y="336"/>
                </a:lnTo>
                <a:lnTo>
                  <a:pt x="678" y="323"/>
                </a:lnTo>
                <a:lnTo>
                  <a:pt x="685" y="313"/>
                </a:lnTo>
                <a:lnTo>
                  <a:pt x="690" y="305"/>
                </a:lnTo>
                <a:lnTo>
                  <a:pt x="691" y="304"/>
                </a:lnTo>
                <a:lnTo>
                  <a:pt x="691" y="304"/>
                </a:lnTo>
                <a:lnTo>
                  <a:pt x="693" y="300"/>
                </a:lnTo>
                <a:lnTo>
                  <a:pt x="693" y="293"/>
                </a:lnTo>
                <a:lnTo>
                  <a:pt x="693" y="284"/>
                </a:lnTo>
                <a:lnTo>
                  <a:pt x="690" y="270"/>
                </a:lnTo>
                <a:lnTo>
                  <a:pt x="689" y="258"/>
                </a:lnTo>
                <a:lnTo>
                  <a:pt x="693" y="245"/>
                </a:lnTo>
                <a:lnTo>
                  <a:pt x="698" y="233"/>
                </a:lnTo>
                <a:lnTo>
                  <a:pt x="703" y="220"/>
                </a:lnTo>
                <a:lnTo>
                  <a:pt x="707" y="204"/>
                </a:lnTo>
                <a:lnTo>
                  <a:pt x="707" y="190"/>
                </a:lnTo>
                <a:lnTo>
                  <a:pt x="704" y="174"/>
                </a:lnTo>
                <a:lnTo>
                  <a:pt x="696" y="157"/>
                </a:lnTo>
                <a:lnTo>
                  <a:pt x="690" y="145"/>
                </a:lnTo>
                <a:lnTo>
                  <a:pt x="685" y="137"/>
                </a:lnTo>
                <a:lnTo>
                  <a:pt x="678" y="132"/>
                </a:lnTo>
                <a:lnTo>
                  <a:pt x="672" y="128"/>
                </a:lnTo>
                <a:lnTo>
                  <a:pt x="662" y="124"/>
                </a:lnTo>
                <a:lnTo>
                  <a:pt x="657" y="122"/>
                </a:lnTo>
                <a:lnTo>
                  <a:pt x="652" y="118"/>
                </a:lnTo>
                <a:lnTo>
                  <a:pt x="641" y="115"/>
                </a:lnTo>
                <a:lnTo>
                  <a:pt x="630" y="113"/>
                </a:lnTo>
                <a:lnTo>
                  <a:pt x="615" y="111"/>
                </a:lnTo>
                <a:lnTo>
                  <a:pt x="601" y="113"/>
                </a:lnTo>
                <a:lnTo>
                  <a:pt x="590" y="116"/>
                </a:lnTo>
                <a:lnTo>
                  <a:pt x="589" y="118"/>
                </a:lnTo>
                <a:lnTo>
                  <a:pt x="577" y="81"/>
                </a:lnTo>
                <a:lnTo>
                  <a:pt x="596" y="76"/>
                </a:lnTo>
                <a:lnTo>
                  <a:pt x="615" y="75"/>
                </a:lnTo>
                <a:close/>
                <a:moveTo>
                  <a:pt x="204" y="75"/>
                </a:moveTo>
                <a:lnTo>
                  <a:pt x="223" y="76"/>
                </a:lnTo>
                <a:lnTo>
                  <a:pt x="241" y="81"/>
                </a:lnTo>
                <a:lnTo>
                  <a:pt x="237" y="89"/>
                </a:lnTo>
                <a:lnTo>
                  <a:pt x="235" y="97"/>
                </a:lnTo>
                <a:lnTo>
                  <a:pt x="231" y="106"/>
                </a:lnTo>
                <a:lnTo>
                  <a:pt x="228" y="116"/>
                </a:lnTo>
                <a:lnTo>
                  <a:pt x="218" y="113"/>
                </a:lnTo>
                <a:lnTo>
                  <a:pt x="204" y="111"/>
                </a:lnTo>
                <a:lnTo>
                  <a:pt x="190" y="113"/>
                </a:lnTo>
                <a:lnTo>
                  <a:pt x="178" y="115"/>
                </a:lnTo>
                <a:lnTo>
                  <a:pt x="168" y="118"/>
                </a:lnTo>
                <a:lnTo>
                  <a:pt x="163" y="122"/>
                </a:lnTo>
                <a:lnTo>
                  <a:pt x="157" y="124"/>
                </a:lnTo>
                <a:lnTo>
                  <a:pt x="148" y="128"/>
                </a:lnTo>
                <a:lnTo>
                  <a:pt x="142" y="132"/>
                </a:lnTo>
                <a:lnTo>
                  <a:pt x="135" y="137"/>
                </a:lnTo>
                <a:lnTo>
                  <a:pt x="130" y="145"/>
                </a:lnTo>
                <a:lnTo>
                  <a:pt x="123" y="157"/>
                </a:lnTo>
                <a:lnTo>
                  <a:pt x="115" y="174"/>
                </a:lnTo>
                <a:lnTo>
                  <a:pt x="113" y="190"/>
                </a:lnTo>
                <a:lnTo>
                  <a:pt x="113" y="204"/>
                </a:lnTo>
                <a:lnTo>
                  <a:pt x="117" y="220"/>
                </a:lnTo>
                <a:lnTo>
                  <a:pt x="122" y="233"/>
                </a:lnTo>
                <a:lnTo>
                  <a:pt x="127" y="245"/>
                </a:lnTo>
                <a:lnTo>
                  <a:pt x="131" y="258"/>
                </a:lnTo>
                <a:lnTo>
                  <a:pt x="130" y="270"/>
                </a:lnTo>
                <a:lnTo>
                  <a:pt x="127" y="284"/>
                </a:lnTo>
                <a:lnTo>
                  <a:pt x="127" y="293"/>
                </a:lnTo>
                <a:lnTo>
                  <a:pt x="127" y="300"/>
                </a:lnTo>
                <a:lnTo>
                  <a:pt x="129" y="304"/>
                </a:lnTo>
                <a:lnTo>
                  <a:pt x="129" y="304"/>
                </a:lnTo>
                <a:lnTo>
                  <a:pt x="130" y="305"/>
                </a:lnTo>
                <a:lnTo>
                  <a:pt x="135" y="313"/>
                </a:lnTo>
                <a:lnTo>
                  <a:pt x="142" y="323"/>
                </a:lnTo>
                <a:lnTo>
                  <a:pt x="148" y="336"/>
                </a:lnTo>
                <a:lnTo>
                  <a:pt x="153" y="355"/>
                </a:lnTo>
                <a:lnTo>
                  <a:pt x="157" y="376"/>
                </a:lnTo>
                <a:lnTo>
                  <a:pt x="159" y="402"/>
                </a:lnTo>
                <a:lnTo>
                  <a:pt x="156" y="427"/>
                </a:lnTo>
                <a:lnTo>
                  <a:pt x="149" y="448"/>
                </a:lnTo>
                <a:lnTo>
                  <a:pt x="139" y="466"/>
                </a:lnTo>
                <a:lnTo>
                  <a:pt x="127" y="479"/>
                </a:lnTo>
                <a:lnTo>
                  <a:pt x="114" y="490"/>
                </a:lnTo>
                <a:lnTo>
                  <a:pt x="102" y="496"/>
                </a:lnTo>
                <a:lnTo>
                  <a:pt x="91" y="501"/>
                </a:lnTo>
                <a:lnTo>
                  <a:pt x="76" y="507"/>
                </a:lnTo>
                <a:lnTo>
                  <a:pt x="63" y="514"/>
                </a:lnTo>
                <a:lnTo>
                  <a:pt x="53" y="525"/>
                </a:lnTo>
                <a:lnTo>
                  <a:pt x="43" y="539"/>
                </a:lnTo>
                <a:lnTo>
                  <a:pt x="40" y="558"/>
                </a:lnTo>
                <a:lnTo>
                  <a:pt x="119" y="558"/>
                </a:lnTo>
                <a:lnTo>
                  <a:pt x="110" y="576"/>
                </a:lnTo>
                <a:lnTo>
                  <a:pt x="102" y="596"/>
                </a:lnTo>
                <a:lnTo>
                  <a:pt x="19" y="596"/>
                </a:lnTo>
                <a:lnTo>
                  <a:pt x="13" y="594"/>
                </a:lnTo>
                <a:lnTo>
                  <a:pt x="9" y="593"/>
                </a:lnTo>
                <a:lnTo>
                  <a:pt x="7" y="592"/>
                </a:lnTo>
                <a:lnTo>
                  <a:pt x="4" y="589"/>
                </a:lnTo>
                <a:lnTo>
                  <a:pt x="3" y="586"/>
                </a:lnTo>
                <a:lnTo>
                  <a:pt x="2" y="584"/>
                </a:lnTo>
                <a:lnTo>
                  <a:pt x="0" y="581"/>
                </a:lnTo>
                <a:lnTo>
                  <a:pt x="0" y="579"/>
                </a:lnTo>
                <a:lnTo>
                  <a:pt x="0" y="577"/>
                </a:lnTo>
                <a:lnTo>
                  <a:pt x="0" y="577"/>
                </a:lnTo>
                <a:lnTo>
                  <a:pt x="3" y="551"/>
                </a:lnTo>
                <a:lnTo>
                  <a:pt x="8" y="530"/>
                </a:lnTo>
                <a:lnTo>
                  <a:pt x="16" y="512"/>
                </a:lnTo>
                <a:lnTo>
                  <a:pt x="28" y="497"/>
                </a:lnTo>
                <a:lnTo>
                  <a:pt x="40" y="486"/>
                </a:lnTo>
                <a:lnTo>
                  <a:pt x="53" y="478"/>
                </a:lnTo>
                <a:lnTo>
                  <a:pt x="66" y="470"/>
                </a:lnTo>
                <a:lnTo>
                  <a:pt x="79" y="465"/>
                </a:lnTo>
                <a:lnTo>
                  <a:pt x="81" y="465"/>
                </a:lnTo>
                <a:lnTo>
                  <a:pt x="85" y="463"/>
                </a:lnTo>
                <a:lnTo>
                  <a:pt x="93" y="459"/>
                </a:lnTo>
                <a:lnTo>
                  <a:pt x="100" y="454"/>
                </a:lnTo>
                <a:lnTo>
                  <a:pt x="108" y="445"/>
                </a:lnTo>
                <a:lnTo>
                  <a:pt x="114" y="435"/>
                </a:lnTo>
                <a:lnTo>
                  <a:pt x="119" y="420"/>
                </a:lnTo>
                <a:lnTo>
                  <a:pt x="121" y="402"/>
                </a:lnTo>
                <a:lnTo>
                  <a:pt x="119" y="380"/>
                </a:lnTo>
                <a:lnTo>
                  <a:pt x="117" y="364"/>
                </a:lnTo>
                <a:lnTo>
                  <a:pt x="113" y="349"/>
                </a:lnTo>
                <a:lnTo>
                  <a:pt x="108" y="340"/>
                </a:lnTo>
                <a:lnTo>
                  <a:pt x="102" y="332"/>
                </a:lnTo>
                <a:lnTo>
                  <a:pt x="98" y="326"/>
                </a:lnTo>
                <a:lnTo>
                  <a:pt x="97" y="325"/>
                </a:lnTo>
                <a:lnTo>
                  <a:pt x="95" y="319"/>
                </a:lnTo>
                <a:lnTo>
                  <a:pt x="92" y="311"/>
                </a:lnTo>
                <a:lnTo>
                  <a:pt x="89" y="300"/>
                </a:lnTo>
                <a:lnTo>
                  <a:pt x="91" y="283"/>
                </a:lnTo>
                <a:lnTo>
                  <a:pt x="93" y="262"/>
                </a:lnTo>
                <a:lnTo>
                  <a:pt x="87" y="246"/>
                </a:lnTo>
                <a:lnTo>
                  <a:pt x="80" y="228"/>
                </a:lnTo>
                <a:lnTo>
                  <a:pt x="76" y="207"/>
                </a:lnTo>
                <a:lnTo>
                  <a:pt x="75" y="183"/>
                </a:lnTo>
                <a:lnTo>
                  <a:pt x="81" y="161"/>
                </a:lnTo>
                <a:lnTo>
                  <a:pt x="92" y="137"/>
                </a:lnTo>
                <a:lnTo>
                  <a:pt x="102" y="119"/>
                </a:lnTo>
                <a:lnTo>
                  <a:pt x="113" y="107"/>
                </a:lnTo>
                <a:lnTo>
                  <a:pt x="126" y="98"/>
                </a:lnTo>
                <a:lnTo>
                  <a:pt x="142" y="90"/>
                </a:lnTo>
                <a:lnTo>
                  <a:pt x="152" y="85"/>
                </a:lnTo>
                <a:lnTo>
                  <a:pt x="168" y="80"/>
                </a:lnTo>
                <a:lnTo>
                  <a:pt x="185" y="76"/>
                </a:lnTo>
                <a:lnTo>
                  <a:pt x="204" y="75"/>
                </a:lnTo>
                <a:close/>
                <a:moveTo>
                  <a:pt x="432" y="37"/>
                </a:moveTo>
                <a:lnTo>
                  <a:pt x="413" y="38"/>
                </a:lnTo>
                <a:lnTo>
                  <a:pt x="395" y="42"/>
                </a:lnTo>
                <a:lnTo>
                  <a:pt x="382" y="47"/>
                </a:lnTo>
                <a:lnTo>
                  <a:pt x="375" y="51"/>
                </a:lnTo>
                <a:lnTo>
                  <a:pt x="369" y="54"/>
                </a:lnTo>
                <a:lnTo>
                  <a:pt x="352" y="61"/>
                </a:lnTo>
                <a:lnTo>
                  <a:pt x="339" y="71"/>
                </a:lnTo>
                <a:lnTo>
                  <a:pt x="326" y="82"/>
                </a:lnTo>
                <a:lnTo>
                  <a:pt x="314" y="101"/>
                </a:lnTo>
                <a:lnTo>
                  <a:pt x="304" y="124"/>
                </a:lnTo>
                <a:lnTo>
                  <a:pt x="299" y="145"/>
                </a:lnTo>
                <a:lnTo>
                  <a:pt x="300" y="167"/>
                </a:lnTo>
                <a:lnTo>
                  <a:pt x="304" y="190"/>
                </a:lnTo>
                <a:lnTo>
                  <a:pt x="312" y="208"/>
                </a:lnTo>
                <a:lnTo>
                  <a:pt x="318" y="224"/>
                </a:lnTo>
                <a:lnTo>
                  <a:pt x="320" y="226"/>
                </a:lnTo>
                <a:lnTo>
                  <a:pt x="321" y="230"/>
                </a:lnTo>
                <a:lnTo>
                  <a:pt x="322" y="238"/>
                </a:lnTo>
                <a:lnTo>
                  <a:pt x="321" y="249"/>
                </a:lnTo>
                <a:lnTo>
                  <a:pt x="317" y="267"/>
                </a:lnTo>
                <a:lnTo>
                  <a:pt x="317" y="281"/>
                </a:lnTo>
                <a:lnTo>
                  <a:pt x="317" y="291"/>
                </a:lnTo>
                <a:lnTo>
                  <a:pt x="318" y="297"/>
                </a:lnTo>
                <a:lnTo>
                  <a:pt x="320" y="300"/>
                </a:lnTo>
                <a:lnTo>
                  <a:pt x="320" y="300"/>
                </a:lnTo>
                <a:lnTo>
                  <a:pt x="320" y="301"/>
                </a:lnTo>
                <a:lnTo>
                  <a:pt x="321" y="302"/>
                </a:lnTo>
                <a:lnTo>
                  <a:pt x="324" y="305"/>
                </a:lnTo>
                <a:lnTo>
                  <a:pt x="325" y="306"/>
                </a:lnTo>
                <a:lnTo>
                  <a:pt x="333" y="317"/>
                </a:lnTo>
                <a:lnTo>
                  <a:pt x="342" y="330"/>
                </a:lnTo>
                <a:lnTo>
                  <a:pt x="351" y="346"/>
                </a:lnTo>
                <a:lnTo>
                  <a:pt x="358" y="366"/>
                </a:lnTo>
                <a:lnTo>
                  <a:pt x="363" y="391"/>
                </a:lnTo>
                <a:lnTo>
                  <a:pt x="365" y="420"/>
                </a:lnTo>
                <a:lnTo>
                  <a:pt x="363" y="448"/>
                </a:lnTo>
                <a:lnTo>
                  <a:pt x="355" y="471"/>
                </a:lnTo>
                <a:lnTo>
                  <a:pt x="344" y="491"/>
                </a:lnTo>
                <a:lnTo>
                  <a:pt x="331" y="507"/>
                </a:lnTo>
                <a:lnTo>
                  <a:pt x="317" y="520"/>
                </a:lnTo>
                <a:lnTo>
                  <a:pt x="301" y="530"/>
                </a:lnTo>
                <a:lnTo>
                  <a:pt x="286" y="538"/>
                </a:lnTo>
                <a:lnTo>
                  <a:pt x="272" y="542"/>
                </a:lnTo>
                <a:lnTo>
                  <a:pt x="271" y="542"/>
                </a:lnTo>
                <a:lnTo>
                  <a:pt x="252" y="550"/>
                </a:lnTo>
                <a:lnTo>
                  <a:pt x="232" y="559"/>
                </a:lnTo>
                <a:lnTo>
                  <a:pt x="214" y="568"/>
                </a:lnTo>
                <a:lnTo>
                  <a:pt x="198" y="580"/>
                </a:lnTo>
                <a:lnTo>
                  <a:pt x="185" y="594"/>
                </a:lnTo>
                <a:lnTo>
                  <a:pt x="176" y="613"/>
                </a:lnTo>
                <a:lnTo>
                  <a:pt x="169" y="632"/>
                </a:lnTo>
                <a:lnTo>
                  <a:pt x="651" y="632"/>
                </a:lnTo>
                <a:lnTo>
                  <a:pt x="644" y="613"/>
                </a:lnTo>
                <a:lnTo>
                  <a:pt x="635" y="594"/>
                </a:lnTo>
                <a:lnTo>
                  <a:pt x="622" y="580"/>
                </a:lnTo>
                <a:lnTo>
                  <a:pt x="606" y="568"/>
                </a:lnTo>
                <a:lnTo>
                  <a:pt x="588" y="559"/>
                </a:lnTo>
                <a:lnTo>
                  <a:pt x="568" y="550"/>
                </a:lnTo>
                <a:lnTo>
                  <a:pt x="549" y="542"/>
                </a:lnTo>
                <a:lnTo>
                  <a:pt x="547" y="542"/>
                </a:lnTo>
                <a:lnTo>
                  <a:pt x="534" y="538"/>
                </a:lnTo>
                <a:lnTo>
                  <a:pt x="518" y="530"/>
                </a:lnTo>
                <a:lnTo>
                  <a:pt x="503" y="520"/>
                </a:lnTo>
                <a:lnTo>
                  <a:pt x="488" y="507"/>
                </a:lnTo>
                <a:lnTo>
                  <a:pt x="475" y="491"/>
                </a:lnTo>
                <a:lnTo>
                  <a:pt x="465" y="471"/>
                </a:lnTo>
                <a:lnTo>
                  <a:pt x="457" y="448"/>
                </a:lnTo>
                <a:lnTo>
                  <a:pt x="454" y="420"/>
                </a:lnTo>
                <a:lnTo>
                  <a:pt x="457" y="391"/>
                </a:lnTo>
                <a:lnTo>
                  <a:pt x="462" y="366"/>
                </a:lnTo>
                <a:lnTo>
                  <a:pt x="469" y="346"/>
                </a:lnTo>
                <a:lnTo>
                  <a:pt x="478" y="330"/>
                </a:lnTo>
                <a:lnTo>
                  <a:pt x="487" y="317"/>
                </a:lnTo>
                <a:lnTo>
                  <a:pt x="495" y="306"/>
                </a:lnTo>
                <a:lnTo>
                  <a:pt x="496" y="305"/>
                </a:lnTo>
                <a:lnTo>
                  <a:pt x="499" y="302"/>
                </a:lnTo>
                <a:lnTo>
                  <a:pt x="500" y="301"/>
                </a:lnTo>
                <a:lnTo>
                  <a:pt x="501" y="298"/>
                </a:lnTo>
                <a:lnTo>
                  <a:pt x="501" y="298"/>
                </a:lnTo>
                <a:lnTo>
                  <a:pt x="503" y="294"/>
                </a:lnTo>
                <a:lnTo>
                  <a:pt x="504" y="289"/>
                </a:lnTo>
                <a:lnTo>
                  <a:pt x="504" y="280"/>
                </a:lnTo>
                <a:lnTo>
                  <a:pt x="504" y="267"/>
                </a:lnTo>
                <a:lnTo>
                  <a:pt x="500" y="251"/>
                </a:lnTo>
                <a:lnTo>
                  <a:pt x="500" y="236"/>
                </a:lnTo>
                <a:lnTo>
                  <a:pt x="507" y="221"/>
                </a:lnTo>
                <a:lnTo>
                  <a:pt x="511" y="213"/>
                </a:lnTo>
                <a:lnTo>
                  <a:pt x="516" y="203"/>
                </a:lnTo>
                <a:lnTo>
                  <a:pt x="520" y="190"/>
                </a:lnTo>
                <a:lnTo>
                  <a:pt x="521" y="173"/>
                </a:lnTo>
                <a:lnTo>
                  <a:pt x="520" y="152"/>
                </a:lnTo>
                <a:lnTo>
                  <a:pt x="515" y="128"/>
                </a:lnTo>
                <a:lnTo>
                  <a:pt x="505" y="101"/>
                </a:lnTo>
                <a:lnTo>
                  <a:pt x="496" y="81"/>
                </a:lnTo>
                <a:lnTo>
                  <a:pt x="488" y="67"/>
                </a:lnTo>
                <a:lnTo>
                  <a:pt x="481" y="56"/>
                </a:lnTo>
                <a:lnTo>
                  <a:pt x="474" y="50"/>
                </a:lnTo>
                <a:lnTo>
                  <a:pt x="467" y="44"/>
                </a:lnTo>
                <a:lnTo>
                  <a:pt x="452" y="39"/>
                </a:lnTo>
                <a:lnTo>
                  <a:pt x="432" y="37"/>
                </a:lnTo>
                <a:close/>
                <a:moveTo>
                  <a:pt x="432" y="0"/>
                </a:moveTo>
                <a:lnTo>
                  <a:pt x="450" y="1"/>
                </a:lnTo>
                <a:lnTo>
                  <a:pt x="469" y="5"/>
                </a:lnTo>
                <a:lnTo>
                  <a:pt x="486" y="12"/>
                </a:lnTo>
                <a:lnTo>
                  <a:pt x="501" y="23"/>
                </a:lnTo>
                <a:lnTo>
                  <a:pt x="515" y="39"/>
                </a:lnTo>
                <a:lnTo>
                  <a:pt x="528" y="60"/>
                </a:lnTo>
                <a:lnTo>
                  <a:pt x="539" y="86"/>
                </a:lnTo>
                <a:lnTo>
                  <a:pt x="551" y="119"/>
                </a:lnTo>
                <a:lnTo>
                  <a:pt x="558" y="149"/>
                </a:lnTo>
                <a:lnTo>
                  <a:pt x="558" y="177"/>
                </a:lnTo>
                <a:lnTo>
                  <a:pt x="555" y="202"/>
                </a:lnTo>
                <a:lnTo>
                  <a:pt x="547" y="224"/>
                </a:lnTo>
                <a:lnTo>
                  <a:pt x="537" y="242"/>
                </a:lnTo>
                <a:lnTo>
                  <a:pt x="541" y="266"/>
                </a:lnTo>
                <a:lnTo>
                  <a:pt x="542" y="285"/>
                </a:lnTo>
                <a:lnTo>
                  <a:pt x="539" y="300"/>
                </a:lnTo>
                <a:lnTo>
                  <a:pt x="537" y="310"/>
                </a:lnTo>
                <a:lnTo>
                  <a:pt x="534" y="318"/>
                </a:lnTo>
                <a:lnTo>
                  <a:pt x="530" y="322"/>
                </a:lnTo>
                <a:lnTo>
                  <a:pt x="529" y="323"/>
                </a:lnTo>
                <a:lnTo>
                  <a:pt x="524" y="330"/>
                </a:lnTo>
                <a:lnTo>
                  <a:pt x="517" y="338"/>
                </a:lnTo>
                <a:lnTo>
                  <a:pt x="511" y="348"/>
                </a:lnTo>
                <a:lnTo>
                  <a:pt x="503" y="361"/>
                </a:lnTo>
                <a:lnTo>
                  <a:pt x="498" y="377"/>
                </a:lnTo>
                <a:lnTo>
                  <a:pt x="494" y="397"/>
                </a:lnTo>
                <a:lnTo>
                  <a:pt x="491" y="420"/>
                </a:lnTo>
                <a:lnTo>
                  <a:pt x="494" y="442"/>
                </a:lnTo>
                <a:lnTo>
                  <a:pt x="500" y="459"/>
                </a:lnTo>
                <a:lnTo>
                  <a:pt x="509" y="474"/>
                </a:lnTo>
                <a:lnTo>
                  <a:pt x="520" y="486"/>
                </a:lnTo>
                <a:lnTo>
                  <a:pt x="530" y="493"/>
                </a:lnTo>
                <a:lnTo>
                  <a:pt x="541" y="500"/>
                </a:lnTo>
                <a:lnTo>
                  <a:pt x="550" y="504"/>
                </a:lnTo>
                <a:lnTo>
                  <a:pt x="556" y="505"/>
                </a:lnTo>
                <a:lnTo>
                  <a:pt x="558" y="507"/>
                </a:lnTo>
                <a:lnTo>
                  <a:pt x="572" y="512"/>
                </a:lnTo>
                <a:lnTo>
                  <a:pt x="588" y="517"/>
                </a:lnTo>
                <a:lnTo>
                  <a:pt x="605" y="525"/>
                </a:lnTo>
                <a:lnTo>
                  <a:pt x="623" y="535"/>
                </a:lnTo>
                <a:lnTo>
                  <a:pt x="640" y="547"/>
                </a:lnTo>
                <a:lnTo>
                  <a:pt x="656" y="562"/>
                </a:lnTo>
                <a:lnTo>
                  <a:pt x="669" y="579"/>
                </a:lnTo>
                <a:lnTo>
                  <a:pt x="679" y="599"/>
                </a:lnTo>
                <a:lnTo>
                  <a:pt x="686" y="623"/>
                </a:lnTo>
                <a:lnTo>
                  <a:pt x="689" y="652"/>
                </a:lnTo>
                <a:lnTo>
                  <a:pt x="689" y="652"/>
                </a:lnTo>
                <a:lnTo>
                  <a:pt x="689" y="653"/>
                </a:lnTo>
                <a:lnTo>
                  <a:pt x="689" y="656"/>
                </a:lnTo>
                <a:lnTo>
                  <a:pt x="687" y="658"/>
                </a:lnTo>
                <a:lnTo>
                  <a:pt x="687" y="661"/>
                </a:lnTo>
                <a:lnTo>
                  <a:pt x="685" y="664"/>
                </a:lnTo>
                <a:lnTo>
                  <a:pt x="683" y="666"/>
                </a:lnTo>
                <a:lnTo>
                  <a:pt x="679" y="668"/>
                </a:lnTo>
                <a:lnTo>
                  <a:pt x="676" y="669"/>
                </a:lnTo>
                <a:lnTo>
                  <a:pt x="670" y="670"/>
                </a:lnTo>
                <a:lnTo>
                  <a:pt x="149" y="670"/>
                </a:lnTo>
                <a:lnTo>
                  <a:pt x="144" y="669"/>
                </a:lnTo>
                <a:lnTo>
                  <a:pt x="140" y="668"/>
                </a:lnTo>
                <a:lnTo>
                  <a:pt x="136" y="666"/>
                </a:lnTo>
                <a:lnTo>
                  <a:pt x="135" y="664"/>
                </a:lnTo>
                <a:lnTo>
                  <a:pt x="132" y="661"/>
                </a:lnTo>
                <a:lnTo>
                  <a:pt x="132" y="658"/>
                </a:lnTo>
                <a:lnTo>
                  <a:pt x="131" y="656"/>
                </a:lnTo>
                <a:lnTo>
                  <a:pt x="131" y="653"/>
                </a:lnTo>
                <a:lnTo>
                  <a:pt x="131" y="652"/>
                </a:lnTo>
                <a:lnTo>
                  <a:pt x="131" y="652"/>
                </a:lnTo>
                <a:lnTo>
                  <a:pt x="134" y="623"/>
                </a:lnTo>
                <a:lnTo>
                  <a:pt x="140" y="599"/>
                </a:lnTo>
                <a:lnTo>
                  <a:pt x="151" y="579"/>
                </a:lnTo>
                <a:lnTo>
                  <a:pt x="164" y="562"/>
                </a:lnTo>
                <a:lnTo>
                  <a:pt x="180" y="547"/>
                </a:lnTo>
                <a:lnTo>
                  <a:pt x="197" y="535"/>
                </a:lnTo>
                <a:lnTo>
                  <a:pt x="215" y="525"/>
                </a:lnTo>
                <a:lnTo>
                  <a:pt x="232" y="517"/>
                </a:lnTo>
                <a:lnTo>
                  <a:pt x="248" y="512"/>
                </a:lnTo>
                <a:lnTo>
                  <a:pt x="262" y="507"/>
                </a:lnTo>
                <a:lnTo>
                  <a:pt x="263" y="505"/>
                </a:lnTo>
                <a:lnTo>
                  <a:pt x="270" y="504"/>
                </a:lnTo>
                <a:lnTo>
                  <a:pt x="279" y="500"/>
                </a:lnTo>
                <a:lnTo>
                  <a:pt x="289" y="493"/>
                </a:lnTo>
                <a:lnTo>
                  <a:pt x="300" y="486"/>
                </a:lnTo>
                <a:lnTo>
                  <a:pt x="310" y="474"/>
                </a:lnTo>
                <a:lnTo>
                  <a:pt x="320" y="459"/>
                </a:lnTo>
                <a:lnTo>
                  <a:pt x="326" y="442"/>
                </a:lnTo>
                <a:lnTo>
                  <a:pt x="329" y="420"/>
                </a:lnTo>
                <a:lnTo>
                  <a:pt x="326" y="397"/>
                </a:lnTo>
                <a:lnTo>
                  <a:pt x="322" y="377"/>
                </a:lnTo>
                <a:lnTo>
                  <a:pt x="317" y="361"/>
                </a:lnTo>
                <a:lnTo>
                  <a:pt x="309" y="348"/>
                </a:lnTo>
                <a:lnTo>
                  <a:pt x="303" y="338"/>
                </a:lnTo>
                <a:lnTo>
                  <a:pt x="296" y="330"/>
                </a:lnTo>
                <a:lnTo>
                  <a:pt x="291" y="323"/>
                </a:lnTo>
                <a:lnTo>
                  <a:pt x="289" y="322"/>
                </a:lnTo>
                <a:lnTo>
                  <a:pt x="287" y="317"/>
                </a:lnTo>
                <a:lnTo>
                  <a:pt x="283" y="310"/>
                </a:lnTo>
                <a:lnTo>
                  <a:pt x="280" y="298"/>
                </a:lnTo>
                <a:lnTo>
                  <a:pt x="279" y="284"/>
                </a:lnTo>
                <a:lnTo>
                  <a:pt x="280" y="264"/>
                </a:lnTo>
                <a:lnTo>
                  <a:pt x="284" y="241"/>
                </a:lnTo>
                <a:lnTo>
                  <a:pt x="278" y="225"/>
                </a:lnTo>
                <a:lnTo>
                  <a:pt x="271" y="205"/>
                </a:lnTo>
                <a:lnTo>
                  <a:pt x="265" y="183"/>
                </a:lnTo>
                <a:lnTo>
                  <a:pt x="261" y="160"/>
                </a:lnTo>
                <a:lnTo>
                  <a:pt x="262" y="135"/>
                </a:lnTo>
                <a:lnTo>
                  <a:pt x="269" y="110"/>
                </a:lnTo>
                <a:lnTo>
                  <a:pt x="280" y="85"/>
                </a:lnTo>
                <a:lnTo>
                  <a:pt x="293" y="64"/>
                </a:lnTo>
                <a:lnTo>
                  <a:pt x="307" y="50"/>
                </a:lnTo>
                <a:lnTo>
                  <a:pt x="321" y="38"/>
                </a:lnTo>
                <a:lnTo>
                  <a:pt x="337" y="29"/>
                </a:lnTo>
                <a:lnTo>
                  <a:pt x="355" y="20"/>
                </a:lnTo>
                <a:lnTo>
                  <a:pt x="367" y="13"/>
                </a:lnTo>
                <a:lnTo>
                  <a:pt x="386" y="6"/>
                </a:lnTo>
                <a:lnTo>
                  <a:pt x="409" y="1"/>
                </a:lnTo>
                <a:lnTo>
                  <a:pt x="4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1882" tIns="60941" rIns="121882" bIns="60941" numCol="1" anchor="t" anchorCtr="0" compatLnSpc="1"/>
          <a:p>
            <a:endParaRPr lang="zh-CN" altLang="en-US" sz="2400">
              <a:cs typeface="Calibri" panose="020F0502020204030204" charset="0"/>
            </a:endParaRPr>
          </a:p>
        </p:txBody>
      </p:sp>
      <p:sp>
        <p:nvSpPr>
          <p:cNvPr id="57" name="椭圆 39"/>
          <p:cNvSpPr/>
          <p:nvPr/>
        </p:nvSpPr>
        <p:spPr>
          <a:xfrm>
            <a:off x="2011045" y="987425"/>
            <a:ext cx="1050925" cy="105029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RAM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8" name="椭圆 39"/>
          <p:cNvSpPr/>
          <p:nvPr/>
        </p:nvSpPr>
        <p:spPr>
          <a:xfrm>
            <a:off x="3429000" y="1558290"/>
            <a:ext cx="1261745" cy="119507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BATERY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9" name="椭圆 39"/>
          <p:cNvSpPr/>
          <p:nvPr/>
        </p:nvSpPr>
        <p:spPr>
          <a:xfrm>
            <a:off x="2748280" y="3261360"/>
            <a:ext cx="1683385" cy="1613535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SECURITY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0" name="椭圆 39"/>
          <p:cNvSpPr/>
          <p:nvPr/>
        </p:nvSpPr>
        <p:spPr>
          <a:xfrm>
            <a:off x="993140" y="2395220"/>
            <a:ext cx="1261745" cy="119507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PRICE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1" name="椭圆 39"/>
          <p:cNvSpPr/>
          <p:nvPr/>
        </p:nvSpPr>
        <p:spPr>
          <a:xfrm>
            <a:off x="831215" y="4301490"/>
            <a:ext cx="1585595" cy="1518285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STORAGE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2" name="椭圆 39"/>
          <p:cNvSpPr/>
          <p:nvPr/>
        </p:nvSpPr>
        <p:spPr>
          <a:xfrm>
            <a:off x="7575550" y="1469390"/>
            <a:ext cx="1261745" cy="119507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APP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3" name="椭圆 39"/>
          <p:cNvSpPr/>
          <p:nvPr/>
        </p:nvSpPr>
        <p:spPr>
          <a:xfrm>
            <a:off x="9354820" y="5046345"/>
            <a:ext cx="1499235" cy="144272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UPDATE VERSION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4" name="椭圆 39"/>
          <p:cNvSpPr/>
          <p:nvPr/>
        </p:nvSpPr>
        <p:spPr>
          <a:xfrm>
            <a:off x="9354820" y="720725"/>
            <a:ext cx="1738630" cy="1674495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OVERHEAT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5" name="椭圆 39"/>
          <p:cNvSpPr/>
          <p:nvPr/>
        </p:nvSpPr>
        <p:spPr>
          <a:xfrm>
            <a:off x="8374380" y="2708275"/>
            <a:ext cx="2124075" cy="203708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INTERNET CONNECTION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6" name="椭圆 39"/>
          <p:cNvSpPr/>
          <p:nvPr/>
        </p:nvSpPr>
        <p:spPr>
          <a:xfrm>
            <a:off x="6755130" y="4610100"/>
            <a:ext cx="1690370" cy="1675130"/>
          </a:xfrm>
          <a:prstGeom prst="ellipse">
            <a:avLst/>
          </a:prstGeom>
          <a:solidFill>
            <a:srgbClr val="363637"/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SYNC ACCOUNT</a:t>
            </a:r>
            <a:endParaRPr lang="en-US" altLang="zh-CN" dirty="0">
              <a:solidFill>
                <a:prstClr val="white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2" grpId="1"/>
      <p:bldP spid="40" grpId="1" animBg="1"/>
      <p:bldP spid="41" grpId="1" animBg="1"/>
      <p:bldP spid="42" grpId="1" animBg="1"/>
      <p:bldP spid="43" grpId="1" animBg="1"/>
      <p:bldP spid="44" grpId="1" animBg="1"/>
      <p:bldP spid="45" grpId="1" animBg="1"/>
      <p:bldP spid="55" grpId="1" animBg="1"/>
      <p:bldP spid="56" grpId="1" animBg="1"/>
      <p:bldP spid="57" grpId="1" animBg="1"/>
      <p:bldP spid="58" grpId="1" animBg="1"/>
      <p:bldP spid="59" grpId="1" animBg="1"/>
      <p:bldP spid="60" grpId="1" animBg="1"/>
      <p:bldP spid="61" grpId="1" animBg="1"/>
      <p:bldP spid="62" grpId="1" animBg="1"/>
      <p:bldP spid="63" grpId="1" animBg="1"/>
      <p:bldP spid="64" grpId="1" animBg="1"/>
      <p:bldP spid="65" grpId="1" animBg="1"/>
      <p:bldP spid="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020" y="-5016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9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679450" y="1024255"/>
            <a:ext cx="44411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01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What is system software?</a:t>
            </a:r>
            <a:endParaRPr lang="en-US" altLang="zh-CN" sz="20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sp>
        <p:nvSpPr>
          <p:cNvPr id="13" name="矩形 12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6268720" y="1024255"/>
            <a:ext cx="53498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02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 Which operating system offered the best price?</a:t>
            </a:r>
            <a:endParaRPr lang="zh-CN" altLang="en-US" sz="2000" b="1" dirty="0" smtClean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6268783" y="2395547"/>
            <a:ext cx="559244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lt"/>
              </a:rPr>
              <a:t>03 Are you comfortable with iOS or Android?</a:t>
            </a:r>
            <a:endParaRPr lang="en-US" altLang="zh-CN" sz="2000" b="1" dirty="0" smtClean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6268720" y="4112260"/>
            <a:ext cx="555117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04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What problems do you usually face with iOS or Android?</a:t>
            </a:r>
            <a:endParaRPr lang="en-US" altLang="zh-CN" sz="2000" b="1" dirty="0" smtClean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3705" y="104775"/>
            <a:ext cx="37039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92D050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QUESTION</a:t>
            </a:r>
            <a:endParaRPr lang="en-US" altLang="zh-CN" sz="4400" b="1" dirty="0">
              <a:solidFill>
                <a:srgbClr val="92D050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46" name="Rectangle 120"/>
          <p:cNvSpPr/>
          <p:nvPr/>
        </p:nvSpPr>
        <p:spPr>
          <a:xfrm>
            <a:off x="366395" y="1289685"/>
            <a:ext cx="539178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is about operating system</a:t>
            </a:r>
            <a:endParaRPr 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marL="171450" indent="-171450" defTabSz="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can run it by online and offline</a:t>
            </a:r>
            <a:endParaRPr 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indent="0"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Example :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indent="0" defTabSz="6858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W</a:t>
            </a:r>
            <a:r>
              <a:rPr 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indows 10 is a system software and </a:t>
            </a: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P</a:t>
            </a:r>
            <a:r>
              <a:rPr 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ower </a:t>
            </a: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P</a:t>
            </a:r>
            <a:r>
              <a:rPr 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oint is software. We need windows 10 to run power point as a software and application software. So we have two different software that handle the overall of the system and hardware.</a:t>
            </a:r>
            <a:endParaRPr lang="id-ID"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2" name="Rectangle 120"/>
          <p:cNvSpPr/>
          <p:nvPr/>
        </p:nvSpPr>
        <p:spPr>
          <a:xfrm>
            <a:off x="6154420" y="1739900"/>
            <a:ext cx="32721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Android</a:t>
            </a:r>
            <a:r>
              <a:rPr lang="en-US" altLang="id-ID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 </a:t>
            </a:r>
            <a:endParaRPr lang="en-US" altLang="id-ID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3" name="Rectangle 120"/>
          <p:cNvSpPr/>
          <p:nvPr/>
        </p:nvSpPr>
        <p:spPr>
          <a:xfrm>
            <a:off x="6154420" y="2699385"/>
            <a:ext cx="54648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Using both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iOS : just double click to close the app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Android : need to close the app. If not, it will be lag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6" name="Rectangle 120"/>
          <p:cNvSpPr/>
          <p:nvPr/>
        </p:nvSpPr>
        <p:spPr>
          <a:xfrm>
            <a:off x="6268720" y="4704715"/>
            <a:ext cx="555180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iOS : too much change between version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         (the way closing app for version 5 to version 8)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Android : more standart in updating version but we need to update 	 frequently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64050" y="266700"/>
            <a:ext cx="13335" cy="4445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14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679261" y="4420144"/>
            <a:ext cx="3481070" cy="39878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05</a:t>
            </a:r>
            <a:r>
              <a:rPr lang="zh-CN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How about the security?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 </a:t>
            </a:r>
            <a:endParaRPr lang="en-US" altLang="zh-CN" sz="20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sp>
        <p:nvSpPr>
          <p:cNvPr id="10" name="Rectangle 120"/>
          <p:cNvSpPr/>
          <p:nvPr/>
        </p:nvSpPr>
        <p:spPr>
          <a:xfrm>
            <a:off x="366395" y="4739640"/>
            <a:ext cx="4929505" cy="1198880"/>
          </a:xfrm>
          <a:prstGeom prst="rect">
            <a:avLst/>
          </a:prstGeom>
        </p:spPr>
        <p:txBody>
          <a:bodyPr wrap="square">
            <a:spAutoFit/>
          </a:bodyPr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iOS : too much secure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         ( fingerprinting or face ID )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 defTabSz="685800">
              <a:lnSpc>
                <a:spcPct val="150000"/>
              </a:lnSpc>
            </a:pPr>
            <a:r>
              <a:rPr lang="en-US" altLang="id-ID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  <a:sym typeface="+mn-lt"/>
              </a:rPr>
              <a:t>Android : weak secure</a:t>
            </a:r>
            <a:endParaRPr lang="en-US" altLang="id-ID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3" grpId="0"/>
      <p:bldP spid="14" grpId="0"/>
      <p:bldP spid="15" grpId="0"/>
      <p:bldP spid="46" grpId="0"/>
      <p:bldP spid="2" grpId="0"/>
      <p:bldP spid="3" grpId="0"/>
      <p:bldP spid="6" grpId="0"/>
      <p:bldP spid="8" grpId="0"/>
      <p:bldP spid="10" grpId="0"/>
      <p:bldP spid="12" grpId="1"/>
      <p:bldP spid="13" grpId="1"/>
      <p:bldP spid="14" grpId="1"/>
      <p:bldP spid="15" grpId="1"/>
      <p:bldP spid="46" grpId="1"/>
      <p:bldP spid="2" grpId="1"/>
      <p:bldP spid="3" grpId="1"/>
      <p:bldP spid="6" grpId="1"/>
      <p:bldP spid="8" grpId="1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4203218" y="1646571"/>
            <a:ext cx="3756354" cy="3566160"/>
            <a:chOff x="4217823" y="1823085"/>
            <a:chExt cx="3756354" cy="3566160"/>
          </a:xfrm>
        </p:grpSpPr>
        <p:sp>
          <p:nvSpPr>
            <p:cNvPr id="8" name="椭圆 2"/>
            <p:cNvSpPr/>
            <p:nvPr/>
          </p:nvSpPr>
          <p:spPr>
            <a:xfrm>
              <a:off x="4217823" y="1823085"/>
              <a:ext cx="3756354" cy="3566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70" y="2026880"/>
              <a:ext cx="3156030" cy="3156030"/>
            </a:xfrm>
            <a:prstGeom prst="rect">
              <a:avLst/>
            </a:prstGeom>
          </p:spPr>
        </p:pic>
      </p:grpSp>
      <p:sp>
        <p:nvSpPr>
          <p:cNvPr id="10" name="文本框 8"/>
          <p:cNvSpPr txBox="1"/>
          <p:nvPr/>
        </p:nvSpPr>
        <p:spPr>
          <a:xfrm rot="21008415">
            <a:off x="5271134" y="3226462"/>
            <a:ext cx="16484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  <a:sym typeface="+mn-lt"/>
              </a:rPr>
              <a:t>DEFINE</a:t>
            </a:r>
            <a:endParaRPr lang="en-US" altLang="zh-CN" sz="2800" b="1" dirty="0">
              <a:solidFill>
                <a:schemeClr val="tx1"/>
              </a:solidFill>
              <a:latin typeface="Arial Black" panose="020B0A04020102020204" charset="0"/>
              <a:ea typeface="Arial" panose="020B0604020202020204" pitchFamily="34" charset="0"/>
              <a:cs typeface="Arial Black" panose="020B0A0402010202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020" y="-444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4304664" y="617855"/>
            <a:ext cx="358295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n w="12700">
                  <a:solidFill>
                    <a:srgbClr val="FFFF00"/>
                  </a:solidFill>
                  <a:prstDash val="solid"/>
                </a:ln>
                <a:pattFill prst="pct50">
                  <a:fgClr>
                    <a:srgbClr val="FFFF00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DEFINE</a:t>
            </a:r>
            <a:endParaRPr lang="en-US" altLang="zh-CN" sz="2400" dirty="0">
              <a:ln w="12700">
                <a:solidFill>
                  <a:srgbClr val="FFFF00"/>
                </a:solidFill>
                <a:prstDash val="solid"/>
              </a:ln>
              <a:pattFill prst="pct50">
                <a:fgClr>
                  <a:srgbClr val="FFFF00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083800" y="311785"/>
            <a:ext cx="1682750" cy="1466850"/>
            <a:chOff x="7379202" y="2298363"/>
            <a:chExt cx="3959096" cy="3393048"/>
          </a:xfrm>
        </p:grpSpPr>
        <p:grpSp>
          <p:nvGrpSpPr>
            <p:cNvPr id="44" name="Group 70"/>
            <p:cNvGrpSpPr/>
            <p:nvPr/>
          </p:nvGrpSpPr>
          <p:grpSpPr>
            <a:xfrm>
              <a:off x="7379202" y="2298363"/>
              <a:ext cx="3959096" cy="3393048"/>
              <a:chOff x="3074988" y="301625"/>
              <a:chExt cx="1943101" cy="1665288"/>
            </a:xfrm>
          </p:grpSpPr>
          <p:sp>
            <p:nvSpPr>
              <p:cNvPr id="48" name="AutoShape 32"/>
              <p:cNvSpPr>
                <a:spLocks noChangeAspect="1" noChangeArrowheads="1" noTextEdit="1"/>
              </p:cNvSpPr>
              <p:nvPr/>
            </p:nvSpPr>
            <p:spPr bwMode="auto">
              <a:xfrm>
                <a:off x="3078163" y="301625"/>
                <a:ext cx="1936750" cy="166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34"/>
              <p:cNvSpPr/>
              <p:nvPr/>
            </p:nvSpPr>
            <p:spPr bwMode="auto">
              <a:xfrm>
                <a:off x="3937001" y="882650"/>
                <a:ext cx="1081088" cy="1084263"/>
              </a:xfrm>
              <a:custGeom>
                <a:avLst/>
                <a:gdLst>
                  <a:gd name="T0" fmla="*/ 288 w 288"/>
                  <a:gd name="T1" fmla="*/ 0 h 289"/>
                  <a:gd name="T2" fmla="*/ 0 w 288"/>
                  <a:gd name="T3" fmla="*/ 289 h 289"/>
                  <a:gd name="T4" fmla="*/ 0 w 288"/>
                  <a:gd name="T5" fmla="*/ 0 h 289"/>
                  <a:gd name="T6" fmla="*/ 288 w 288"/>
                  <a:gd name="T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289">
                    <a:moveTo>
                      <a:pt x="288" y="0"/>
                    </a:moveTo>
                    <a:cubicBezTo>
                      <a:pt x="288" y="158"/>
                      <a:pt x="160" y="289"/>
                      <a:pt x="0" y="28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35"/>
              <p:cNvSpPr/>
              <p:nvPr/>
            </p:nvSpPr>
            <p:spPr bwMode="auto">
              <a:xfrm>
                <a:off x="3074988" y="882650"/>
                <a:ext cx="1722438" cy="858838"/>
              </a:xfrm>
              <a:custGeom>
                <a:avLst/>
                <a:gdLst>
                  <a:gd name="T0" fmla="*/ 459 w 459"/>
                  <a:gd name="T1" fmla="*/ 0 h 229"/>
                  <a:gd name="T2" fmla="*/ 230 w 459"/>
                  <a:gd name="T3" fmla="*/ 229 h 229"/>
                  <a:gd name="T4" fmla="*/ 0 w 459"/>
                  <a:gd name="T5" fmla="*/ 0 h 229"/>
                  <a:gd name="T6" fmla="*/ 459 w 459"/>
                  <a:gd name="T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9" h="229">
                    <a:moveTo>
                      <a:pt x="459" y="0"/>
                    </a:moveTo>
                    <a:cubicBezTo>
                      <a:pt x="459" y="129"/>
                      <a:pt x="357" y="229"/>
                      <a:pt x="230" y="229"/>
                    </a:cubicBezTo>
                    <a:cubicBezTo>
                      <a:pt x="103" y="229"/>
                      <a:pt x="0" y="129"/>
                      <a:pt x="0" y="0"/>
                    </a:cubicBez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36"/>
              <p:cNvSpPr/>
              <p:nvPr/>
            </p:nvSpPr>
            <p:spPr bwMode="auto">
              <a:xfrm>
                <a:off x="3355976" y="304800"/>
                <a:ext cx="1163638" cy="1163638"/>
              </a:xfrm>
              <a:custGeom>
                <a:avLst/>
                <a:gdLst>
                  <a:gd name="T0" fmla="*/ 155 w 310"/>
                  <a:gd name="T1" fmla="*/ 154 h 310"/>
                  <a:gd name="T2" fmla="*/ 310 w 310"/>
                  <a:gd name="T3" fmla="*/ 154 h 310"/>
                  <a:gd name="T4" fmla="*/ 155 w 310"/>
                  <a:gd name="T5" fmla="*/ 310 h 310"/>
                  <a:gd name="T6" fmla="*/ 0 w 310"/>
                  <a:gd name="T7" fmla="*/ 155 h 310"/>
                  <a:gd name="T8" fmla="*/ 155 w 310"/>
                  <a:gd name="T9" fmla="*/ 0 h 310"/>
                  <a:gd name="T10" fmla="*/ 155 w 310"/>
                  <a:gd name="T11" fmla="*/ 15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10">
                    <a:moveTo>
                      <a:pt x="155" y="154"/>
                    </a:moveTo>
                    <a:cubicBezTo>
                      <a:pt x="310" y="154"/>
                      <a:pt x="310" y="154"/>
                      <a:pt x="310" y="154"/>
                    </a:cubicBezTo>
                    <a:cubicBezTo>
                      <a:pt x="310" y="239"/>
                      <a:pt x="241" y="310"/>
                      <a:pt x="155" y="310"/>
                    </a:cubicBezTo>
                    <a:cubicBezTo>
                      <a:pt x="70" y="310"/>
                      <a:pt x="0" y="241"/>
                      <a:pt x="0" y="155"/>
                    </a:cubicBezTo>
                    <a:cubicBezTo>
                      <a:pt x="0" y="70"/>
                      <a:pt x="70" y="0"/>
                      <a:pt x="155" y="0"/>
                    </a:cubicBezTo>
                    <a:cubicBezTo>
                      <a:pt x="155" y="154"/>
                      <a:pt x="155" y="154"/>
                      <a:pt x="155" y="154"/>
                    </a:cubicBezTo>
                  </a:path>
                </a:pathLst>
              </a:custGeom>
              <a:solidFill>
                <a:srgbClr val="404040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37"/>
              <p:cNvSpPr>
                <a:spLocks noChangeArrowheads="1"/>
              </p:cNvSpPr>
              <p:nvPr/>
            </p:nvSpPr>
            <p:spPr bwMode="auto">
              <a:xfrm>
                <a:off x="3633788" y="574675"/>
                <a:ext cx="608013" cy="611188"/>
              </a:xfrm>
              <a:prstGeom prst="ellipse">
                <a:avLst/>
              </a:prstGeom>
              <a:solidFill>
                <a:srgbClr val="7F7F7F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71"/>
            <p:cNvGrpSpPr/>
            <p:nvPr/>
          </p:nvGrpSpPr>
          <p:grpSpPr>
            <a:xfrm>
              <a:off x="8803482" y="3022369"/>
              <a:ext cx="667404" cy="883271"/>
              <a:chOff x="2392883" y="482600"/>
              <a:chExt cx="1604963" cy="2124075"/>
            </a:xfrm>
            <a:solidFill>
              <a:schemeClr val="bg1"/>
            </a:solidFill>
          </p:grpSpPr>
          <p:sp>
            <p:nvSpPr>
              <p:cNvPr id="46" name="Freeform 12"/>
              <p:cNvSpPr/>
              <p:nvPr/>
            </p:nvSpPr>
            <p:spPr bwMode="auto">
              <a:xfrm>
                <a:off x="2756421" y="482600"/>
                <a:ext cx="711200" cy="615950"/>
              </a:xfrm>
              <a:custGeom>
                <a:avLst/>
                <a:gdLst>
                  <a:gd name="T0" fmla="*/ 127 w 254"/>
                  <a:gd name="T1" fmla="*/ 0 h 220"/>
                  <a:gd name="T2" fmla="*/ 221 w 254"/>
                  <a:gd name="T3" fmla="*/ 41 h 220"/>
                  <a:gd name="T4" fmla="*/ 234 w 254"/>
                  <a:gd name="T5" fmla="*/ 156 h 220"/>
                  <a:gd name="T6" fmla="*/ 214 w 254"/>
                  <a:gd name="T7" fmla="*/ 217 h 220"/>
                  <a:gd name="T8" fmla="*/ 204 w 254"/>
                  <a:gd name="T9" fmla="*/ 156 h 220"/>
                  <a:gd name="T10" fmla="*/ 184 w 254"/>
                  <a:gd name="T11" fmla="*/ 87 h 220"/>
                  <a:gd name="T12" fmla="*/ 126 w 254"/>
                  <a:gd name="T13" fmla="*/ 78 h 220"/>
                  <a:gd name="T14" fmla="*/ 53 w 254"/>
                  <a:gd name="T15" fmla="*/ 91 h 220"/>
                  <a:gd name="T16" fmla="*/ 40 w 254"/>
                  <a:gd name="T17" fmla="*/ 159 h 220"/>
                  <a:gd name="T18" fmla="*/ 34 w 254"/>
                  <a:gd name="T19" fmla="*/ 206 h 220"/>
                  <a:gd name="T20" fmla="*/ 23 w 254"/>
                  <a:gd name="T21" fmla="*/ 126 h 220"/>
                  <a:gd name="T22" fmla="*/ 127 w 254"/>
                  <a:gd name="T2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4" h="220">
                    <a:moveTo>
                      <a:pt x="127" y="0"/>
                    </a:moveTo>
                    <a:cubicBezTo>
                      <a:pt x="127" y="0"/>
                      <a:pt x="188" y="5"/>
                      <a:pt x="221" y="41"/>
                    </a:cubicBezTo>
                    <a:cubicBezTo>
                      <a:pt x="254" y="77"/>
                      <a:pt x="242" y="125"/>
                      <a:pt x="234" y="156"/>
                    </a:cubicBezTo>
                    <a:cubicBezTo>
                      <a:pt x="234" y="156"/>
                      <a:pt x="214" y="213"/>
                      <a:pt x="214" y="217"/>
                    </a:cubicBezTo>
                    <a:cubicBezTo>
                      <a:pt x="214" y="220"/>
                      <a:pt x="211" y="171"/>
                      <a:pt x="204" y="156"/>
                    </a:cubicBezTo>
                    <a:cubicBezTo>
                      <a:pt x="198" y="142"/>
                      <a:pt x="208" y="102"/>
                      <a:pt x="184" y="87"/>
                    </a:cubicBezTo>
                    <a:cubicBezTo>
                      <a:pt x="160" y="71"/>
                      <a:pt x="126" y="78"/>
                      <a:pt x="126" y="78"/>
                    </a:cubicBezTo>
                    <a:cubicBezTo>
                      <a:pt x="126" y="78"/>
                      <a:pt x="76" y="64"/>
                      <a:pt x="53" y="91"/>
                    </a:cubicBezTo>
                    <a:cubicBezTo>
                      <a:pt x="29" y="118"/>
                      <a:pt x="43" y="138"/>
                      <a:pt x="40" y="159"/>
                    </a:cubicBezTo>
                    <a:cubicBezTo>
                      <a:pt x="36" y="180"/>
                      <a:pt x="34" y="206"/>
                      <a:pt x="34" y="206"/>
                    </a:cubicBezTo>
                    <a:cubicBezTo>
                      <a:pt x="34" y="206"/>
                      <a:pt x="25" y="148"/>
                      <a:pt x="23" y="126"/>
                    </a:cubicBezTo>
                    <a:cubicBezTo>
                      <a:pt x="21" y="103"/>
                      <a:pt x="0" y="23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" name="Freeform 13"/>
              <p:cNvSpPr/>
              <p:nvPr/>
            </p:nvSpPr>
            <p:spPr bwMode="auto">
              <a:xfrm>
                <a:off x="2392883" y="1257300"/>
                <a:ext cx="1604963" cy="1349375"/>
              </a:xfrm>
              <a:custGeom>
                <a:avLst/>
                <a:gdLst>
                  <a:gd name="T0" fmla="*/ 197 w 573"/>
                  <a:gd name="T1" fmla="*/ 14 h 482"/>
                  <a:gd name="T2" fmla="*/ 206 w 573"/>
                  <a:gd name="T3" fmla="*/ 53 h 482"/>
                  <a:gd name="T4" fmla="*/ 260 w 573"/>
                  <a:gd name="T5" fmla="*/ 95 h 482"/>
                  <a:gd name="T6" fmla="*/ 335 w 573"/>
                  <a:gd name="T7" fmla="*/ 19 h 482"/>
                  <a:gd name="T8" fmla="*/ 333 w 573"/>
                  <a:gd name="T9" fmla="*/ 0 h 482"/>
                  <a:gd name="T10" fmla="*/ 359 w 573"/>
                  <a:gd name="T11" fmla="*/ 26 h 482"/>
                  <a:gd name="T12" fmla="*/ 361 w 573"/>
                  <a:gd name="T13" fmla="*/ 38 h 482"/>
                  <a:gd name="T14" fmla="*/ 485 w 573"/>
                  <a:gd name="T15" fmla="*/ 74 h 482"/>
                  <a:gd name="T16" fmla="*/ 556 w 573"/>
                  <a:gd name="T17" fmla="*/ 256 h 482"/>
                  <a:gd name="T18" fmla="*/ 544 w 573"/>
                  <a:gd name="T19" fmla="*/ 436 h 482"/>
                  <a:gd name="T20" fmla="*/ 467 w 573"/>
                  <a:gd name="T21" fmla="*/ 462 h 482"/>
                  <a:gd name="T22" fmla="*/ 422 w 573"/>
                  <a:gd name="T23" fmla="*/ 457 h 482"/>
                  <a:gd name="T24" fmla="*/ 420 w 573"/>
                  <a:gd name="T25" fmla="*/ 402 h 482"/>
                  <a:gd name="T26" fmla="*/ 410 w 573"/>
                  <a:gd name="T27" fmla="*/ 328 h 482"/>
                  <a:gd name="T28" fmla="*/ 433 w 573"/>
                  <a:gd name="T29" fmla="*/ 322 h 482"/>
                  <a:gd name="T30" fmla="*/ 404 w 573"/>
                  <a:gd name="T31" fmla="*/ 294 h 482"/>
                  <a:gd name="T32" fmla="*/ 350 w 573"/>
                  <a:gd name="T33" fmla="*/ 322 h 482"/>
                  <a:gd name="T34" fmla="*/ 270 w 573"/>
                  <a:gd name="T35" fmla="*/ 308 h 482"/>
                  <a:gd name="T36" fmla="*/ 268 w 573"/>
                  <a:gd name="T37" fmla="*/ 153 h 482"/>
                  <a:gd name="T38" fmla="*/ 263 w 573"/>
                  <a:gd name="T39" fmla="*/ 137 h 482"/>
                  <a:gd name="T40" fmla="*/ 274 w 573"/>
                  <a:gd name="T41" fmla="*/ 116 h 482"/>
                  <a:gd name="T42" fmla="*/ 304 w 573"/>
                  <a:gd name="T43" fmla="*/ 95 h 482"/>
                  <a:gd name="T44" fmla="*/ 294 w 573"/>
                  <a:gd name="T45" fmla="*/ 84 h 482"/>
                  <a:gd name="T46" fmla="*/ 265 w 573"/>
                  <a:gd name="T47" fmla="*/ 106 h 482"/>
                  <a:gd name="T48" fmla="*/ 254 w 573"/>
                  <a:gd name="T49" fmla="*/ 106 h 482"/>
                  <a:gd name="T50" fmla="*/ 228 w 573"/>
                  <a:gd name="T51" fmla="*/ 89 h 482"/>
                  <a:gd name="T52" fmla="*/ 216 w 573"/>
                  <a:gd name="T53" fmla="*/ 103 h 482"/>
                  <a:gd name="T54" fmla="*/ 243 w 573"/>
                  <a:gd name="T55" fmla="*/ 118 h 482"/>
                  <a:gd name="T56" fmla="*/ 239 w 573"/>
                  <a:gd name="T57" fmla="*/ 132 h 482"/>
                  <a:gd name="T58" fmla="*/ 227 w 573"/>
                  <a:gd name="T59" fmla="*/ 153 h 482"/>
                  <a:gd name="T60" fmla="*/ 214 w 573"/>
                  <a:gd name="T61" fmla="*/ 294 h 482"/>
                  <a:gd name="T62" fmla="*/ 154 w 573"/>
                  <a:gd name="T63" fmla="*/ 295 h 482"/>
                  <a:gd name="T64" fmla="*/ 116 w 573"/>
                  <a:gd name="T65" fmla="*/ 346 h 482"/>
                  <a:gd name="T66" fmla="*/ 133 w 573"/>
                  <a:gd name="T67" fmla="*/ 357 h 482"/>
                  <a:gd name="T68" fmla="*/ 127 w 573"/>
                  <a:gd name="T69" fmla="*/ 473 h 482"/>
                  <a:gd name="T70" fmla="*/ 70 w 573"/>
                  <a:gd name="T71" fmla="*/ 477 h 482"/>
                  <a:gd name="T72" fmla="*/ 6 w 573"/>
                  <a:gd name="T73" fmla="*/ 402 h 482"/>
                  <a:gd name="T74" fmla="*/ 9 w 573"/>
                  <a:gd name="T75" fmla="*/ 234 h 482"/>
                  <a:gd name="T76" fmla="*/ 60 w 573"/>
                  <a:gd name="T77" fmla="*/ 100 h 482"/>
                  <a:gd name="T78" fmla="*/ 162 w 573"/>
                  <a:gd name="T79" fmla="*/ 60 h 482"/>
                  <a:gd name="T80" fmla="*/ 197 w 573"/>
                  <a:gd name="T81" fmla="*/ 14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73" h="482">
                    <a:moveTo>
                      <a:pt x="197" y="14"/>
                    </a:moveTo>
                    <a:cubicBezTo>
                      <a:pt x="197" y="14"/>
                      <a:pt x="193" y="36"/>
                      <a:pt x="206" y="53"/>
                    </a:cubicBezTo>
                    <a:cubicBezTo>
                      <a:pt x="218" y="70"/>
                      <a:pt x="250" y="98"/>
                      <a:pt x="260" y="95"/>
                    </a:cubicBezTo>
                    <a:cubicBezTo>
                      <a:pt x="269" y="92"/>
                      <a:pt x="331" y="34"/>
                      <a:pt x="335" y="19"/>
                    </a:cubicBezTo>
                    <a:cubicBezTo>
                      <a:pt x="338" y="3"/>
                      <a:pt x="333" y="0"/>
                      <a:pt x="333" y="0"/>
                    </a:cubicBezTo>
                    <a:cubicBezTo>
                      <a:pt x="333" y="0"/>
                      <a:pt x="358" y="20"/>
                      <a:pt x="359" y="26"/>
                    </a:cubicBezTo>
                    <a:cubicBezTo>
                      <a:pt x="361" y="32"/>
                      <a:pt x="361" y="38"/>
                      <a:pt x="361" y="38"/>
                    </a:cubicBezTo>
                    <a:cubicBezTo>
                      <a:pt x="361" y="38"/>
                      <a:pt x="449" y="45"/>
                      <a:pt x="485" y="74"/>
                    </a:cubicBezTo>
                    <a:cubicBezTo>
                      <a:pt x="522" y="102"/>
                      <a:pt x="546" y="190"/>
                      <a:pt x="556" y="256"/>
                    </a:cubicBezTo>
                    <a:cubicBezTo>
                      <a:pt x="567" y="321"/>
                      <a:pt x="573" y="410"/>
                      <a:pt x="544" y="436"/>
                    </a:cubicBezTo>
                    <a:cubicBezTo>
                      <a:pt x="516" y="462"/>
                      <a:pt x="467" y="462"/>
                      <a:pt x="467" y="462"/>
                    </a:cubicBezTo>
                    <a:cubicBezTo>
                      <a:pt x="467" y="462"/>
                      <a:pt x="426" y="467"/>
                      <a:pt x="422" y="457"/>
                    </a:cubicBezTo>
                    <a:cubicBezTo>
                      <a:pt x="419" y="446"/>
                      <a:pt x="430" y="426"/>
                      <a:pt x="420" y="402"/>
                    </a:cubicBezTo>
                    <a:cubicBezTo>
                      <a:pt x="411" y="378"/>
                      <a:pt x="402" y="341"/>
                      <a:pt x="410" y="328"/>
                    </a:cubicBezTo>
                    <a:cubicBezTo>
                      <a:pt x="433" y="322"/>
                      <a:pt x="433" y="322"/>
                      <a:pt x="433" y="322"/>
                    </a:cubicBezTo>
                    <a:cubicBezTo>
                      <a:pt x="433" y="322"/>
                      <a:pt x="426" y="293"/>
                      <a:pt x="404" y="294"/>
                    </a:cubicBezTo>
                    <a:cubicBezTo>
                      <a:pt x="382" y="295"/>
                      <a:pt x="376" y="322"/>
                      <a:pt x="350" y="322"/>
                    </a:cubicBezTo>
                    <a:cubicBezTo>
                      <a:pt x="323" y="322"/>
                      <a:pt x="270" y="308"/>
                      <a:pt x="270" y="308"/>
                    </a:cubicBezTo>
                    <a:cubicBezTo>
                      <a:pt x="268" y="153"/>
                      <a:pt x="268" y="153"/>
                      <a:pt x="268" y="153"/>
                    </a:cubicBezTo>
                    <a:cubicBezTo>
                      <a:pt x="263" y="137"/>
                      <a:pt x="263" y="137"/>
                      <a:pt x="263" y="137"/>
                    </a:cubicBezTo>
                    <a:cubicBezTo>
                      <a:pt x="274" y="116"/>
                      <a:pt x="274" y="116"/>
                      <a:pt x="274" y="116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294" y="84"/>
                      <a:pt x="294" y="84"/>
                      <a:pt x="294" y="84"/>
                    </a:cubicBezTo>
                    <a:cubicBezTo>
                      <a:pt x="265" y="106"/>
                      <a:pt x="265" y="106"/>
                      <a:pt x="265" y="106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28" y="89"/>
                      <a:pt x="228" y="89"/>
                      <a:pt x="228" y="89"/>
                    </a:cubicBezTo>
                    <a:cubicBezTo>
                      <a:pt x="216" y="103"/>
                      <a:pt x="216" y="103"/>
                      <a:pt x="216" y="103"/>
                    </a:cubicBezTo>
                    <a:cubicBezTo>
                      <a:pt x="243" y="118"/>
                      <a:pt x="243" y="118"/>
                      <a:pt x="243" y="118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27" y="153"/>
                      <a:pt x="227" y="153"/>
                      <a:pt x="227" y="153"/>
                    </a:cubicBezTo>
                    <a:cubicBezTo>
                      <a:pt x="214" y="294"/>
                      <a:pt x="214" y="294"/>
                      <a:pt x="214" y="294"/>
                    </a:cubicBezTo>
                    <a:cubicBezTo>
                      <a:pt x="214" y="294"/>
                      <a:pt x="177" y="287"/>
                      <a:pt x="154" y="295"/>
                    </a:cubicBezTo>
                    <a:cubicBezTo>
                      <a:pt x="130" y="304"/>
                      <a:pt x="114" y="330"/>
                      <a:pt x="116" y="346"/>
                    </a:cubicBezTo>
                    <a:cubicBezTo>
                      <a:pt x="116" y="346"/>
                      <a:pt x="115" y="359"/>
                      <a:pt x="133" y="357"/>
                    </a:cubicBezTo>
                    <a:cubicBezTo>
                      <a:pt x="133" y="357"/>
                      <a:pt x="127" y="470"/>
                      <a:pt x="127" y="473"/>
                    </a:cubicBezTo>
                    <a:cubicBezTo>
                      <a:pt x="127" y="475"/>
                      <a:pt x="98" y="482"/>
                      <a:pt x="70" y="477"/>
                    </a:cubicBezTo>
                    <a:cubicBezTo>
                      <a:pt x="41" y="472"/>
                      <a:pt x="12" y="435"/>
                      <a:pt x="6" y="402"/>
                    </a:cubicBezTo>
                    <a:cubicBezTo>
                      <a:pt x="0" y="369"/>
                      <a:pt x="3" y="273"/>
                      <a:pt x="9" y="234"/>
                    </a:cubicBezTo>
                    <a:cubicBezTo>
                      <a:pt x="14" y="195"/>
                      <a:pt x="23" y="115"/>
                      <a:pt x="60" y="100"/>
                    </a:cubicBezTo>
                    <a:cubicBezTo>
                      <a:pt x="97" y="86"/>
                      <a:pt x="148" y="74"/>
                      <a:pt x="162" y="60"/>
                    </a:cubicBezTo>
                    <a:cubicBezTo>
                      <a:pt x="176" y="47"/>
                      <a:pt x="192" y="15"/>
                      <a:pt x="197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3" name="直接连接符 1"/>
          <p:cNvCxnSpPr/>
          <p:nvPr/>
        </p:nvCxnSpPr>
        <p:spPr>
          <a:xfrm>
            <a:off x="5859145" y="1129665"/>
            <a:ext cx="480695" cy="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/>
          <p:nvPr/>
        </p:nvGraphicFramePr>
        <p:xfrm>
          <a:off x="567690" y="1565275"/>
          <a:ext cx="9911080" cy="4758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270"/>
                <a:gridCol w="4099560"/>
                <a:gridCol w="4159250"/>
              </a:tblGrid>
              <a:tr h="308610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Problem related</a:t>
                      </a:r>
                      <a:endParaRPr lang="en-US" sz="18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Detail</a:t>
                      </a:r>
                      <a:endParaRPr lang="en-US" sz="1300" b="1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</a:tcPr>
                </a:tc>
              </a:tr>
              <a:tr h="30670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iOS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Android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029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Security and install app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High security system.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Need to register a specific account (Apple ID) to install apps.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Limited app that can be install.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Weak security system.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Easy to get hacker attack and viruses.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Easy to install any apps without using an account.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58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Closing app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Easy to close app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Just press the main button or double click at the app.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Help the system run smoothly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Need to close the app that we already used before.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If not close the app, the app is still run in background.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Make the system become slow and lag.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97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Updating Version and storage of memory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Not much different between versions.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Need to update </a:t>
                      </a: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frequently </a:t>
                      </a:r>
                      <a:endParaRPr lang="en-US" sz="16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Occupy a lot storage of memory</a:t>
                      </a:r>
                      <a:endParaRPr lang="en-US" sz="1600" b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Permanent amount storage of memory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Need to buy other phone to get large storage of memory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Too much changes between update version.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one of  huge change is the way  to close apps. So, it too hard for user to change their habit to close the apps in a short of time.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514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Price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Too expensive.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Economic price.</a:t>
                      </a:r>
                      <a:endParaRPr lang="en-US" sz="16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4203218" y="1646571"/>
            <a:ext cx="3756354" cy="3566160"/>
            <a:chOff x="4217823" y="1823085"/>
            <a:chExt cx="3756354" cy="3566160"/>
          </a:xfrm>
        </p:grpSpPr>
        <p:sp>
          <p:nvSpPr>
            <p:cNvPr id="3" name="椭圆 2"/>
            <p:cNvSpPr/>
            <p:nvPr/>
          </p:nvSpPr>
          <p:spPr>
            <a:xfrm>
              <a:off x="4217823" y="1823085"/>
              <a:ext cx="3756354" cy="3566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70" y="2026880"/>
              <a:ext cx="3156030" cy="3156030"/>
            </a:xfrm>
            <a:prstGeom prst="rect">
              <a:avLst/>
            </a:prstGeom>
          </p:spPr>
        </p:pic>
      </p:grpSp>
      <p:sp>
        <p:nvSpPr>
          <p:cNvPr id="10" name="文本框 8"/>
          <p:cNvSpPr txBox="1"/>
          <p:nvPr/>
        </p:nvSpPr>
        <p:spPr>
          <a:xfrm rot="21008415">
            <a:off x="5283516" y="3226462"/>
            <a:ext cx="16236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  <a:sym typeface="+mn-lt"/>
              </a:rPr>
              <a:t>IDEATE</a:t>
            </a:r>
            <a:endParaRPr lang="en-US" altLang="zh-CN" sz="2800" b="1" dirty="0">
              <a:solidFill>
                <a:schemeClr val="tx1"/>
              </a:solidFill>
              <a:latin typeface="Arial Black" panose="020B0A04020102020204" charset="0"/>
              <a:ea typeface="Arial" panose="020B0604020202020204" pitchFamily="34" charset="0"/>
              <a:cs typeface="Arial Black" panose="020B0A0402010202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2222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9430" y="2063115"/>
            <a:ext cx="38881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NEW OPERATING SYSTEM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6545" y="2127885"/>
            <a:ext cx="36201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SOLVE IOS AND ANDROID PROBLEMS </a:t>
            </a:r>
            <a:endParaRPr lang="en-US" sz="44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3558540" y="408305"/>
            <a:ext cx="53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BRAINSTORMING PROCESS 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47822" r="8388"/>
          <a:stretch>
            <a:fillRect/>
          </a:stretch>
        </p:blipFill>
        <p:spPr>
          <a:xfrm>
            <a:off x="4675505" y="2069465"/>
            <a:ext cx="2840990" cy="486600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13" grpId="1"/>
      <p:bldP spid="17" grpId="1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2385" y="-4445"/>
            <a:ext cx="12265025" cy="690372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0370" y="1322070"/>
            <a:ext cx="2725420" cy="3622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675" y="236220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49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420078" y="2875031"/>
            <a:ext cx="2725993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 </a:t>
            </a:r>
            <a:r>
              <a:rPr lang="zh-CN" altLang="en-US" sz="1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we do not have to register the account compulsory and we can install all kinds of apps unlimited</a:t>
            </a:r>
            <a:r>
              <a:rPr lang="zh-CN" altLang="en-US" sz="1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. </a:t>
            </a:r>
            <a:endParaRPr lang="zh-CN" altLang="en-US" sz="1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280" y="1642110"/>
            <a:ext cx="247459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MORE USER FRIENDLY</a:t>
            </a:r>
            <a:endParaRPr lang="en-US" sz="2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92475" y="2897505"/>
            <a:ext cx="2775585" cy="3622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2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3292818" y="4247901"/>
            <a:ext cx="2725993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 </a:t>
            </a:r>
            <a:r>
              <a:rPr lang="zh-CN" altLang="en-US" sz="1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security of operating system also needed to improve by using face ID and fingerprinting to unlock the phone </a:t>
            </a:r>
            <a:endParaRPr lang="zh-CN" altLang="en-US" sz="1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24250" y="3165475"/>
            <a:ext cx="238379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HIGH SECURITY</a:t>
            </a:r>
            <a:endParaRPr lang="en-US" altLang="zh-CN" sz="2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8715" y="1413510"/>
            <a:ext cx="2725420" cy="3622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6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228423" y="2864236"/>
            <a:ext cx="2725993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 It should clear the caches and close the apps automatically after specific time so that it will not be lag.</a:t>
            </a:r>
            <a:endParaRPr lang="zh-CN" altLang="en-US" sz="1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06770" y="1652905"/>
            <a:ext cx="337185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  <a:sym typeface="+mn-ea"/>
              </a:rPr>
              <a:t>HIGH PERFORMANCES</a:t>
            </a:r>
            <a:endParaRPr lang="en-US" sz="2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4056380" y="534670"/>
            <a:ext cx="3862070" cy="521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  <a:sym typeface="+mn-lt"/>
              </a:rPr>
              <a:t>SOLUTIONS </a:t>
            </a:r>
            <a:endParaRPr 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  <a:sym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47385" y="1209675"/>
            <a:ext cx="480695" cy="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4"/>
          <p:cNvSpPr/>
          <p:nvPr/>
        </p:nvSpPr>
        <p:spPr>
          <a:xfrm>
            <a:off x="9051925" y="2994025"/>
            <a:ext cx="2703195" cy="33966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7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9051925" y="4468495"/>
            <a:ext cx="279273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storage of new version of update should not be too big so that the user can have more spaces to install more apps</a:t>
            </a:r>
            <a:r>
              <a:rPr lang="en-US" altLang="zh-CN" sz="16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.</a:t>
            </a:r>
            <a:endParaRPr lang="en-US" altLang="zh-CN" sz="16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9103360" y="3084830"/>
            <a:ext cx="265747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8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 Gothic" panose="020B0502020202020204" charset="0"/>
                <a:ea typeface="Arial" panose="020B0604020202020204" pitchFamily="34" charset="0"/>
                <a:cs typeface="Century Gothic" panose="020B0502020202020204" charset="0"/>
              </a:rPr>
              <a:t>SMALLER UPDATE STORAGE</a:t>
            </a:r>
            <a:endParaRPr lang="en-US" altLang="zh-CN" sz="28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entury Gothic" panose="020B0502020202020204" charset="0"/>
              <a:ea typeface="Arial" panose="020B0604020202020204" pitchFamily="34" charset="0"/>
              <a:cs typeface="Century Gothic" panose="020B050202020202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9" grpId="0"/>
      <p:bldP spid="10" grpId="0" animBg="1"/>
      <p:bldP spid="12" grpId="0"/>
      <p:bldP spid="14" grpId="0"/>
      <p:bldP spid="15" grpId="0" animBg="1"/>
      <p:bldP spid="16" grpId="0"/>
      <p:bldP spid="18" grpId="0"/>
      <p:bldP spid="20" grpId="0"/>
      <p:bldP spid="2" grpId="0" animBg="1"/>
      <p:bldP spid="7" grpId="0"/>
      <p:bldP spid="11" grpId="0"/>
      <p:bldP spid="8" grpId="1" animBg="1"/>
      <p:bldP spid="49" grpId="1"/>
      <p:bldP spid="9" grpId="1"/>
      <p:bldP spid="10" grpId="1" animBg="1"/>
      <p:bldP spid="12" grpId="1"/>
      <p:bldP spid="14" grpId="1"/>
      <p:bldP spid="15" grpId="1" animBg="1"/>
      <p:bldP spid="16" grpId="1"/>
      <p:bldP spid="18" grpId="1"/>
      <p:bldP spid="20" grpId="1"/>
      <p:bldP spid="2" grpId="1" animBg="1"/>
      <p:bldP spid="7" grpId="1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组合 3"/>
          <p:cNvGrpSpPr/>
          <p:nvPr/>
        </p:nvGrpSpPr>
        <p:grpSpPr>
          <a:xfrm>
            <a:off x="4203218" y="1646571"/>
            <a:ext cx="3756354" cy="3566160"/>
            <a:chOff x="4217823" y="1823085"/>
            <a:chExt cx="3756354" cy="3566160"/>
          </a:xfrm>
        </p:grpSpPr>
        <p:sp>
          <p:nvSpPr>
            <p:cNvPr id="8" name="椭圆 2"/>
            <p:cNvSpPr/>
            <p:nvPr/>
          </p:nvSpPr>
          <p:spPr>
            <a:xfrm>
              <a:off x="4217823" y="1823085"/>
              <a:ext cx="3756354" cy="3566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70" y="2026880"/>
              <a:ext cx="3156030" cy="3156030"/>
            </a:xfrm>
            <a:prstGeom prst="rect">
              <a:avLst/>
            </a:prstGeom>
          </p:spPr>
        </p:pic>
      </p:grpSp>
      <p:sp>
        <p:nvSpPr>
          <p:cNvPr id="10" name="文本框 8"/>
          <p:cNvSpPr txBox="1"/>
          <p:nvPr/>
        </p:nvSpPr>
        <p:spPr>
          <a:xfrm rot="21008415">
            <a:off x="4805996" y="3226462"/>
            <a:ext cx="25787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  <a:sym typeface="+mn-lt"/>
              </a:rPr>
              <a:t>PROTOTYPE</a:t>
            </a:r>
            <a:endParaRPr lang="en-US" altLang="zh-CN" sz="2800" b="1" dirty="0">
              <a:solidFill>
                <a:schemeClr val="tx1"/>
              </a:solidFill>
              <a:latin typeface="Arial Black" panose="020B0A04020102020204" charset="0"/>
              <a:ea typeface="Arial" panose="020B0604020202020204" pitchFamily="34" charset="0"/>
              <a:cs typeface="Arial Black" panose="020B0A0402010202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020" y="-444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680"/>
            <a:ext cx="9144000" cy="922655"/>
          </a:xfr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lang="en-MY" altLang="en-US" b="1"/>
              <a:t>SYSTEM SOFTWARE</a:t>
            </a:r>
            <a:endParaRPr lang="en-MY" altLang="en-US" b="1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1524000" y="2208530"/>
            <a:ext cx="9144000" cy="3907790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Definition: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Type of computer program that is designed to run a computer’s hardware and application programs.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Types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Operating Systems (OS)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Utilities 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Device Drivers</a:t>
            </a:r>
            <a:endParaRPr lang="en-MY" altLang="en-US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en-MY" altLang="en-US">
                <a:solidFill>
                  <a:schemeClr val="bg1"/>
                </a:solidFill>
              </a:rPr>
              <a:t>Language Translators</a:t>
            </a:r>
            <a:endParaRPr lang="en-MY" altLang="en-US">
              <a:solidFill>
                <a:schemeClr val="bg1"/>
              </a:solidFill>
            </a:endParaRPr>
          </a:p>
          <a:p>
            <a:endParaRPr lang="en-MY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 uiExpand="1" build="p"/>
      <p:bldP spid="6" grpId="1" animBg="1"/>
      <p:bldP spid="2" grpId="1" animBg="1"/>
      <p:bldP spid="3" grpId="1" animBg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020" y="-7302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77916" y="2015842"/>
            <a:ext cx="3700780" cy="4603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sz="2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ea"/>
              </a:rPr>
              <a:t>cardboard and paper </a:t>
            </a:r>
            <a:endParaRPr lang="en-US" altLang="en-US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  <a:sym typeface="+mn-ea"/>
            </a:endParaRPr>
          </a:p>
        </p:txBody>
      </p:sp>
      <p:sp>
        <p:nvSpPr>
          <p:cNvPr id="75" name="Shape 6692"/>
          <p:cNvSpPr/>
          <p:nvPr/>
        </p:nvSpPr>
        <p:spPr>
          <a:xfrm>
            <a:off x="993775" y="1828800"/>
            <a:ext cx="956945" cy="942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9050">
            <a:noFill/>
            <a:prstDash val="sysDot"/>
            <a:miter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</a:bodyPr>
          <a:lstStyle/>
          <a:p>
            <a:pPr lvl="0" algn="ctr" defTabSz="1185545">
              <a:lnSpc>
                <a:spcPct val="90000"/>
              </a:lnSpc>
              <a:spcBef>
                <a:spcPts val="700"/>
              </a:spcBef>
              <a:defRPr sz="4800">
                <a:solidFill>
                  <a:srgbClr val="9EBE5B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</a:endParaRPr>
          </a:p>
        </p:txBody>
      </p:sp>
      <p:grpSp>
        <p:nvGrpSpPr>
          <p:cNvPr id="76" name="Group 28"/>
          <p:cNvGrpSpPr/>
          <p:nvPr/>
        </p:nvGrpSpPr>
        <p:grpSpPr>
          <a:xfrm>
            <a:off x="1327214" y="2147890"/>
            <a:ext cx="263468" cy="384037"/>
            <a:chOff x="6054673" y="2670350"/>
            <a:chExt cx="244600" cy="356535"/>
          </a:xfrm>
          <a:solidFill>
            <a:srgbClr val="FFFFFF"/>
          </a:solidFill>
        </p:grpSpPr>
        <p:sp>
          <p:nvSpPr>
            <p:cNvPr id="77" name="Freeform 114"/>
            <p:cNvSpPr>
              <a:spLocks noEditPoints="1"/>
            </p:cNvSpPr>
            <p:nvPr/>
          </p:nvSpPr>
          <p:spPr bwMode="auto">
            <a:xfrm>
              <a:off x="6054673" y="2670350"/>
              <a:ext cx="244600" cy="356535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endParaRPr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</a:endParaRPr>
            </a:p>
          </p:txBody>
        </p:sp>
        <p:sp>
          <p:nvSpPr>
            <p:cNvPr id="78" name="Freeform 115"/>
            <p:cNvSpPr/>
            <p:nvPr/>
          </p:nvSpPr>
          <p:spPr bwMode="auto">
            <a:xfrm>
              <a:off x="6109949" y="2725626"/>
              <a:ext cx="73242" cy="7324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endParaRPr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4225" y="3156585"/>
            <a:ext cx="4699635" cy="1753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sz="2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ea"/>
              </a:rPr>
              <a:t>lock screen and home screen of the smart phone for new operating system </a:t>
            </a:r>
            <a:endParaRPr lang="en-US" altLang="en-US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  <a:sym typeface="+mn-ea"/>
            </a:endParaRPr>
          </a:p>
        </p:txBody>
      </p:sp>
      <p:sp>
        <p:nvSpPr>
          <p:cNvPr id="18" name="Shape 6692"/>
          <p:cNvSpPr/>
          <p:nvPr/>
        </p:nvSpPr>
        <p:spPr>
          <a:xfrm>
            <a:off x="993775" y="3561715"/>
            <a:ext cx="956945" cy="942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9050">
            <a:noFill/>
            <a:prstDash val="sysDot"/>
            <a:miter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</a:bodyPr>
          <a:lstStyle/>
          <a:p>
            <a:pPr lvl="0" algn="ctr" defTabSz="1185545">
              <a:lnSpc>
                <a:spcPct val="90000"/>
              </a:lnSpc>
              <a:spcBef>
                <a:spcPts val="700"/>
              </a:spcBef>
              <a:defRPr sz="4800">
                <a:solidFill>
                  <a:srgbClr val="9EBE5B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00275" y="5400040"/>
            <a:ext cx="4648835" cy="4140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sz="1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ea"/>
              </a:rPr>
              <a:t> </a:t>
            </a:r>
            <a:endParaRPr lang="en-US" altLang="en-US" sz="14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13915" y="5209540"/>
            <a:ext cx="4446270" cy="1198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sz="2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ea"/>
              </a:rPr>
              <a:t>functions of the new operating system </a:t>
            </a:r>
            <a:endParaRPr lang="en-US" altLang="en-US" sz="24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  <a:sym typeface="+mn-ea"/>
            </a:endParaRPr>
          </a:p>
        </p:txBody>
      </p:sp>
      <p:sp>
        <p:nvSpPr>
          <p:cNvPr id="28" name="Shape 6692"/>
          <p:cNvSpPr/>
          <p:nvPr/>
        </p:nvSpPr>
        <p:spPr>
          <a:xfrm>
            <a:off x="993775" y="5302885"/>
            <a:ext cx="956945" cy="942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7936"/>
                  <a:pt x="1138" y="5189"/>
                  <a:pt x="3163" y="3163"/>
                </a:cubicBezTo>
                <a:cubicBezTo>
                  <a:pt x="5189" y="1138"/>
                  <a:pt x="7936" y="0"/>
                  <a:pt x="10800" y="0"/>
                </a:cubicBezTo>
                <a:cubicBezTo>
                  <a:pt x="13664" y="0"/>
                  <a:pt x="16411" y="1138"/>
                  <a:pt x="18437" y="3163"/>
                </a:cubicBezTo>
                <a:cubicBezTo>
                  <a:pt x="20462" y="5189"/>
                  <a:pt x="21600" y="7936"/>
                  <a:pt x="21600" y="10800"/>
                </a:cubicBezTo>
                <a:cubicBezTo>
                  <a:pt x="21600" y="13664"/>
                  <a:pt x="20462" y="16411"/>
                  <a:pt x="18437" y="18437"/>
                </a:cubicBezTo>
                <a:cubicBezTo>
                  <a:pt x="16411" y="20462"/>
                  <a:pt x="13664" y="21600"/>
                  <a:pt x="10800" y="21600"/>
                </a:cubicBezTo>
                <a:cubicBezTo>
                  <a:pt x="7936" y="21600"/>
                  <a:pt x="5189" y="20462"/>
                  <a:pt x="3163" y="18437"/>
                </a:cubicBezTo>
                <a:cubicBezTo>
                  <a:pt x="1138" y="16411"/>
                  <a:pt x="0" y="13664"/>
                  <a:pt x="0" y="1080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9050">
            <a:noFill/>
            <a:prstDash val="sysDot"/>
            <a:miter/>
          </a:ln>
        </p:spPr>
        <p:txBody>
          <a:bodyPr lIns="0" tIns="0" rIns="0" bIns="0" anchor="ctr">
            <a:scene3d>
              <a:camera prst="orthographicFront"/>
              <a:lightRig rig="threePt" dir="t"/>
            </a:scene3d>
          </a:bodyPr>
          <a:lstStyle/>
          <a:p>
            <a:pPr lvl="0" algn="ctr" defTabSz="1185545">
              <a:lnSpc>
                <a:spcPct val="90000"/>
              </a:lnSpc>
              <a:spcBef>
                <a:spcPts val="700"/>
              </a:spcBef>
              <a:defRPr sz="4800">
                <a:solidFill>
                  <a:srgbClr val="9EBE5B"/>
                </a:solidFill>
                <a:latin typeface="FontAwesome"/>
                <a:ea typeface="FontAwesome"/>
                <a:cs typeface="FontAwesome"/>
                <a:sym typeface="FontAwesome"/>
              </a:defRPr>
            </a:pPr>
            <a:endParaRPr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ea typeface="Arial" panose="020B0604020202020204" pitchFamily="34" charset="0"/>
              <a:cs typeface="Copperplate Gothic Light" panose="020E0507020206020404" charset="0"/>
            </a:endParaRPr>
          </a:p>
        </p:txBody>
      </p:sp>
      <p:grpSp>
        <p:nvGrpSpPr>
          <p:cNvPr id="65" name="Group 41"/>
          <p:cNvGrpSpPr/>
          <p:nvPr/>
        </p:nvGrpSpPr>
        <p:grpSpPr>
          <a:xfrm>
            <a:off x="1279299" y="3840168"/>
            <a:ext cx="385525" cy="385525"/>
            <a:chOff x="2595888" y="4074361"/>
            <a:chExt cx="389968" cy="389968"/>
          </a:xfrm>
          <a:solidFill>
            <a:srgbClr val="FFFFFF"/>
          </a:solidFill>
        </p:grpSpPr>
        <p:sp>
          <p:nvSpPr>
            <p:cNvPr id="66" name="Freeform 127"/>
            <p:cNvSpPr>
              <a:spLocks noEditPoints="1"/>
            </p:cNvSpPr>
            <p:nvPr/>
          </p:nvSpPr>
          <p:spPr bwMode="auto">
            <a:xfrm>
              <a:off x="2595888" y="4074361"/>
              <a:ext cx="389968" cy="389968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endParaRPr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</a:endParaRPr>
            </a:p>
          </p:txBody>
        </p:sp>
        <p:sp>
          <p:nvSpPr>
            <p:cNvPr id="67" name="Freeform 128"/>
            <p:cNvSpPr/>
            <p:nvPr/>
          </p:nvSpPr>
          <p:spPr bwMode="auto">
            <a:xfrm>
              <a:off x="2753984" y="4136095"/>
              <a:ext cx="91846" cy="90340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cene3d>
                <a:camera prst="orthographicFront"/>
                <a:lightRig rig="threePt" dir="t"/>
              </a:scene3d>
            </a:bodyPr>
            <a:lstStyle/>
            <a:p>
              <a:endParaRPr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</a:endParaRPr>
            </a:p>
          </p:txBody>
        </p:sp>
      </p:grpSp>
      <p:pic>
        <p:nvPicPr>
          <p:cNvPr id="38" name="图片 37" descr="458476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165" y="5400040"/>
            <a:ext cx="817245" cy="817245"/>
          </a:xfrm>
          <a:prstGeom prst="rect">
            <a:avLst/>
          </a:prstGeom>
        </p:spPr>
      </p:pic>
      <p:pic>
        <p:nvPicPr>
          <p:cNvPr id="7" name="图片 1" descr="beach-daylight-foam-386148"/>
          <p:cNvPicPr>
            <a:picLocks noChangeAspect="1"/>
          </p:cNvPicPr>
          <p:nvPr/>
        </p:nvPicPr>
        <p:blipFill>
          <a:blip r:embed="rId4"/>
          <a:srcRect l="12525" r="45966"/>
          <a:stretch>
            <a:fillRect/>
          </a:stretch>
        </p:blipFill>
        <p:spPr>
          <a:xfrm flipH="1">
            <a:off x="8154670" y="-73025"/>
            <a:ext cx="3850005" cy="6951980"/>
          </a:xfrm>
          <a:prstGeom prst="parallelogram">
            <a:avLst/>
          </a:prstGeom>
        </p:spPr>
      </p:pic>
      <p:sp>
        <p:nvSpPr>
          <p:cNvPr id="39" name="矩形 38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4437380" y="274955"/>
            <a:ext cx="3888740" cy="5835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lt"/>
              </a:rPr>
              <a:t>SMARTPHONE </a:t>
            </a:r>
            <a:endParaRPr lang="en-U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cs typeface="Copperplate Gothic Light" panose="020E0507020206020404" charset="0"/>
              <a:sym typeface="+mn-lt"/>
            </a:endParaRPr>
          </a:p>
        </p:txBody>
      </p:sp>
      <p:sp>
        <p:nvSpPr>
          <p:cNvPr id="46" name="Rectangle 120"/>
          <p:cNvSpPr/>
          <p:nvPr/>
        </p:nvSpPr>
        <p:spPr>
          <a:xfrm>
            <a:off x="3430905" y="858520"/>
            <a:ext cx="5901055" cy="553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>
              <a:lnSpc>
                <a:spcPct val="150000"/>
              </a:lnSpc>
            </a:pPr>
            <a:r>
              <a:rPr lang="en-US" altLang="id-ID" sz="2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lt"/>
              </a:rPr>
              <a:t>NEW OPERATING SYSTEM</a:t>
            </a:r>
            <a:r>
              <a:rPr lang="en-US" altLang="id-ID" sz="1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pperplate Gothic Light" panose="020E0507020206020404" charset="0"/>
                <a:cs typeface="Copperplate Gothic Light" panose="020E0507020206020404" charset="0"/>
                <a:sym typeface="+mn-lt"/>
              </a:rPr>
              <a:t> </a:t>
            </a:r>
            <a:endParaRPr lang="en-US" altLang="id-ID" sz="12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pperplate Gothic Light" panose="020E0507020206020404" charset="0"/>
              <a:cs typeface="Copperplate Gothic Light" panose="020E050702020602040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rcRect l="12977" t="17388" b="7959"/>
          <a:stretch>
            <a:fillRect/>
          </a:stretch>
        </p:blipFill>
        <p:spPr>
          <a:xfrm>
            <a:off x="7011035" y="1450340"/>
            <a:ext cx="2197100" cy="2513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t="12925" b="16417"/>
          <a:stretch>
            <a:fillRect/>
          </a:stretch>
        </p:blipFill>
        <p:spPr>
          <a:xfrm>
            <a:off x="9331960" y="3156585"/>
            <a:ext cx="2587625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 t="18948" b="12870"/>
          <a:stretch>
            <a:fillRect/>
          </a:stretch>
        </p:blipFill>
        <p:spPr>
          <a:xfrm>
            <a:off x="6559550" y="4363720"/>
            <a:ext cx="2648585" cy="240919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5" grpId="0" animBg="1"/>
      <p:bldP spid="17" grpId="0"/>
      <p:bldP spid="18" grpId="0" animBg="1"/>
      <p:bldP spid="26" grpId="0"/>
      <p:bldP spid="27" grpId="0"/>
      <p:bldP spid="28" grpId="0" animBg="1"/>
      <p:bldP spid="39" grpId="0"/>
      <p:bldP spid="46" grpId="0"/>
      <p:bldP spid="6" grpId="1" animBg="1"/>
      <p:bldP spid="20" grpId="1"/>
      <p:bldP spid="75" grpId="1" animBg="1"/>
      <p:bldP spid="17" grpId="1"/>
      <p:bldP spid="18" grpId="1" animBg="1"/>
      <p:bldP spid="26" grpId="1"/>
      <p:bldP spid="27" grpId="1"/>
      <p:bldP spid="28" grpId="1" animBg="1"/>
      <p:bldP spid="39" grpId="1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文本框 8"/>
          <p:cNvSpPr txBox="1"/>
          <p:nvPr/>
        </p:nvSpPr>
        <p:spPr>
          <a:xfrm rot="21008415">
            <a:off x="560386" y="521362"/>
            <a:ext cx="1430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  <a:ea typeface="Arial" panose="020B0604020202020204" pitchFamily="34" charset="0"/>
                <a:cs typeface="Arial Black" panose="020B0A04020102020204" charset="0"/>
                <a:sym typeface="+mn-lt"/>
              </a:rPr>
              <a:t>VIDEO</a:t>
            </a:r>
            <a:endParaRPr lang="en-US" altLang="zh-CN" sz="2800" b="1" dirty="0">
              <a:solidFill>
                <a:schemeClr val="tx1"/>
              </a:solidFill>
              <a:latin typeface="Arial Black" panose="020B0A04020102020204" charset="0"/>
              <a:ea typeface="Arial" panose="020B0604020202020204" pitchFamily="34" charset="0"/>
              <a:cs typeface="Arial Black" panose="020B0A04020102020204" charset="0"/>
              <a:sym typeface="+mn-lt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0040" y="6230620"/>
            <a:ext cx="3124835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>
                <a:hlinkClick r:id="rId2" action="ppaction://hlinkfile"/>
              </a:rPr>
              <a:t>https://youtu.be/FS6rysyW_X8</a:t>
            </a:r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20040" y="5585460"/>
            <a:ext cx="3906520" cy="64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>
                <a:solidFill>
                  <a:schemeClr val="tx1"/>
                </a:solidFill>
              </a:rPr>
              <a:t>TIS SECP 1513-SEC07 Group 1 (System Software)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9215" y="1716405"/>
            <a:ext cx="12330430" cy="298069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-69215" y="1904365"/>
            <a:ext cx="123405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-79375" y="4463415"/>
            <a:ext cx="1234059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52830" y="2699385"/>
            <a:ext cx="100857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6000">
                <a:solidFill>
                  <a:schemeClr val="bg1"/>
                </a:solidFill>
                <a:latin typeface="+mn-ea"/>
                <a:cs typeface="+mn-ea"/>
              </a:rPr>
              <a:t>Thanks</a:t>
            </a:r>
            <a:r>
              <a:rPr lang="en-US" sz="6000">
                <a:solidFill>
                  <a:schemeClr val="bg1"/>
                </a:solidFill>
                <a:latin typeface="+mn-ea"/>
                <a:cs typeface="+mn-ea"/>
              </a:rPr>
              <a:t>... </a:t>
            </a:r>
            <a:endParaRPr lang="en-US" sz="60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121" name="Group 82"/>
          <p:cNvGrpSpPr/>
          <p:nvPr/>
        </p:nvGrpSpPr>
        <p:grpSpPr>
          <a:xfrm>
            <a:off x="8659461" y="2967143"/>
            <a:ext cx="478887" cy="478887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122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  <p:sp>
          <p:nvSpPr>
            <p:cNvPr id="123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2990961" y="2967353"/>
            <a:ext cx="478887" cy="478887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72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  <p:sp>
          <p:nvSpPr>
            <p:cNvPr id="173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  <p:sp>
          <p:nvSpPr>
            <p:cNvPr id="174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p>
              <a:pPr algn="ctr" defTabSz="3048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SimHei" panose="02010609060101010101" charset="-122"/>
                <a:sym typeface="Gill Sans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8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7160"/>
            <a:ext cx="9144000" cy="94869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lang="en-MY" altLang="en-US" b="1"/>
              <a:t>OPERATING SYSTEM</a:t>
            </a:r>
            <a:endParaRPr lang="en-MY" altLang="en-US" b="1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1524000" y="2603500"/>
            <a:ext cx="9144000" cy="3473450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/>
          </a:bodyPr>
          <a:p>
            <a:pPr algn="l"/>
            <a:r>
              <a:rPr lang="en-MY" altLang="en-US">
                <a:solidFill>
                  <a:schemeClr val="bg1"/>
                </a:solidFill>
              </a:rPr>
              <a:t>Program that controls and manages the hardware and other software on a computer</a:t>
            </a:r>
            <a:endParaRPr lang="en-MY" altLang="en-US">
              <a:solidFill>
                <a:schemeClr val="bg1"/>
              </a:solidFill>
            </a:endParaRPr>
          </a:p>
          <a:p>
            <a:pPr algn="l"/>
            <a:r>
              <a:rPr lang="en-MY" altLang="en-US">
                <a:solidFill>
                  <a:schemeClr val="bg1"/>
                </a:solidFill>
              </a:rPr>
              <a:t>Function </a:t>
            </a:r>
            <a:endParaRPr lang="en-MY" altLang="en-US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  <a:sym typeface="+mn-ea"/>
              </a:rPr>
              <a:t> Coordinate memory,processing, storage, printers and monitors.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  <a:sym typeface="+mn-ea"/>
              </a:rPr>
              <a:t>Monitor system performance.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  <a:sym typeface="+mn-ea"/>
              </a:rPr>
              <a:t>Manages computer resources.</a:t>
            </a:r>
            <a:endParaRPr lang="en-MY" altLang="en-US">
              <a:solidFill>
                <a:schemeClr val="bg1"/>
              </a:solidFill>
            </a:endParaRPr>
          </a:p>
          <a:p>
            <a:pPr algn="l"/>
            <a:r>
              <a:rPr lang="en-MY" altLang="en-US">
                <a:solidFill>
                  <a:schemeClr val="bg1"/>
                </a:solidFill>
              </a:rPr>
              <a:t>Provides user interface</a:t>
            </a:r>
            <a:endParaRPr lang="en-MY" altLang="en-US">
              <a:solidFill>
                <a:schemeClr val="bg1"/>
              </a:solidFill>
            </a:endParaRPr>
          </a:p>
          <a:p>
            <a:pPr algn="l"/>
            <a:r>
              <a:rPr lang="en-MY" altLang="en-US">
                <a:solidFill>
                  <a:schemeClr val="bg1"/>
                </a:solidFill>
              </a:rPr>
              <a:t>Runs applications</a:t>
            </a:r>
            <a:endParaRPr lang="en-MY" altLang="en-US">
              <a:solidFill>
                <a:schemeClr val="bg1"/>
              </a:solidFill>
            </a:endParaRPr>
          </a:p>
          <a:p>
            <a:pPr marL="457200" lvl="1" indent="0">
              <a:buFont typeface="Wingdings" panose="05000000000000000000" charset="0"/>
              <a:buNone/>
            </a:pPr>
            <a:endParaRPr lang="en-MY" altLang="en-US" sz="2800">
              <a:solidFill>
                <a:schemeClr val="bg1"/>
              </a:solidFill>
            </a:endParaRPr>
          </a:p>
          <a:p>
            <a:endParaRPr lang="en-MY" altLang="en-US">
              <a:solidFill>
                <a:schemeClr val="bg1"/>
              </a:solidFill>
            </a:endParaRPr>
          </a:p>
          <a:p>
            <a:endParaRPr lang="en-MY" altLang="en-US">
              <a:solidFill>
                <a:schemeClr val="bg1"/>
              </a:solidFill>
            </a:endParaRPr>
          </a:p>
          <a:p>
            <a:pPr lvl="1">
              <a:buFont typeface="Wingdings" panose="05000000000000000000" charset="0"/>
              <a:buChar char="ü"/>
            </a:pPr>
            <a:endParaRPr lang="en-MY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2" grpId="1" animBg="1"/>
      <p:bldP spid="3" grpId="1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92930" y="66675"/>
            <a:ext cx="1621790" cy="162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MY" altLang="en-US"/>
          </a:p>
          <a:p>
            <a:pPr algn="ctr"/>
            <a:r>
              <a:rPr lang="en-MY" altLang="en-US"/>
              <a:t>FEATURES</a:t>
            </a:r>
            <a:endParaRPr lang="en-MY" altLang="en-US"/>
          </a:p>
          <a:p>
            <a:pPr algn="ctr"/>
            <a:endParaRPr lang="en-MY" altLang="en-US"/>
          </a:p>
        </p:txBody>
      </p:sp>
      <p:sp>
        <p:nvSpPr>
          <p:cNvPr id="11" name="Pentagon 10"/>
          <p:cNvSpPr/>
          <p:nvPr/>
        </p:nvSpPr>
        <p:spPr>
          <a:xfrm>
            <a:off x="666115" y="2795905"/>
            <a:ext cx="2486025" cy="200977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MY" altLang="en-US"/>
              <a:t>OPERATING SYSTEM</a:t>
            </a:r>
            <a:endParaRPr lang="en-MY" altLang="en-US"/>
          </a:p>
        </p:txBody>
      </p:sp>
      <p:sp>
        <p:nvSpPr>
          <p:cNvPr id="15" name="Oval 14"/>
          <p:cNvSpPr/>
          <p:nvPr/>
        </p:nvSpPr>
        <p:spPr>
          <a:xfrm>
            <a:off x="4392930" y="1774825"/>
            <a:ext cx="1621790" cy="162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MY" altLang="en-US" sz="1400"/>
          </a:p>
          <a:p>
            <a:pPr algn="ctr"/>
            <a:r>
              <a:rPr lang="en-MY" altLang="en-US" sz="1400"/>
              <a:t>CATOGORIES</a:t>
            </a:r>
            <a:endParaRPr lang="en-MY" altLang="en-US" sz="1400"/>
          </a:p>
          <a:p>
            <a:pPr algn="ctr"/>
            <a:endParaRPr lang="en-MY" altLang="en-US" sz="1400"/>
          </a:p>
        </p:txBody>
      </p:sp>
      <p:sp>
        <p:nvSpPr>
          <p:cNvPr id="16" name="Oval 15"/>
          <p:cNvSpPr/>
          <p:nvPr/>
        </p:nvSpPr>
        <p:spPr>
          <a:xfrm>
            <a:off x="4316730" y="3490595"/>
            <a:ext cx="1621790" cy="1620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MY" altLang="en-US"/>
          </a:p>
          <a:p>
            <a:pPr algn="ctr"/>
            <a:r>
              <a:rPr lang="en-MY" altLang="en-US"/>
              <a:t>MOBILE</a:t>
            </a:r>
            <a:endParaRPr lang="en-MY" altLang="en-US"/>
          </a:p>
          <a:p>
            <a:pPr algn="ctr"/>
            <a:endParaRPr lang="en-MY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6158865" y="277495"/>
            <a:ext cx="32753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Booting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Icons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Windows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Files</a:t>
            </a:r>
            <a:endParaRPr lang="en-MY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6158865" y="2103120"/>
            <a:ext cx="32753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Embeded operating system 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Stand alone operating system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Network operating system</a:t>
            </a:r>
            <a:endParaRPr lang="en-MY" altLang="en-US"/>
          </a:p>
        </p:txBody>
      </p:sp>
      <p:sp>
        <p:nvSpPr>
          <p:cNvPr id="20" name="Text Box 19"/>
          <p:cNvSpPr txBox="1"/>
          <p:nvPr/>
        </p:nvSpPr>
        <p:spPr>
          <a:xfrm>
            <a:off x="6158865" y="3862705"/>
            <a:ext cx="32753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Android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Ios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Windows phone</a:t>
            </a:r>
            <a:endParaRPr lang="en-MY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6158865" y="5483860"/>
            <a:ext cx="32753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Windows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Mac OS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Unix</a:t>
            </a:r>
            <a:endParaRPr lang="en-MY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altLang="en-US"/>
              <a:t>Linux</a:t>
            </a:r>
            <a:endParaRPr lang="en-MY" alt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42565" y="1245235"/>
            <a:ext cx="1318260" cy="175514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099435" y="2584450"/>
            <a:ext cx="1125855" cy="69850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48660" y="3863340"/>
            <a:ext cx="842645" cy="31369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95905" y="4594225"/>
            <a:ext cx="1328420" cy="71564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6" name="Content Placeholder 25"/>
          <p:cNvPicPr>
            <a:picLocks noChangeAspect="1"/>
          </p:cNvPicPr>
          <p:nvPr>
            <p:ph sz="half" idx="2"/>
          </p:nvPr>
        </p:nvPicPr>
        <p:blipFill>
          <a:blip r:embed="rId2"/>
          <a:srcRect b="64706"/>
          <a:stretch>
            <a:fillRect/>
          </a:stretch>
        </p:blipFill>
        <p:spPr>
          <a:xfrm>
            <a:off x="7681595" y="170815"/>
            <a:ext cx="3554095" cy="14116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4815" y="1687195"/>
            <a:ext cx="1587500" cy="1587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9160" y="3671570"/>
            <a:ext cx="2383155" cy="13049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75" y="5483860"/>
            <a:ext cx="941070" cy="941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rcRect l="19376" r="20630"/>
          <a:stretch>
            <a:fillRect/>
          </a:stretch>
        </p:blipFill>
        <p:spPr>
          <a:xfrm>
            <a:off x="9108440" y="5483860"/>
            <a:ext cx="847090" cy="9417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8410" y="5483860"/>
            <a:ext cx="1299845" cy="9556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298950" y="5191760"/>
            <a:ext cx="1715770" cy="169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MY" altLang="en-US"/>
          </a:p>
          <a:p>
            <a:pPr algn="ctr"/>
            <a:r>
              <a:rPr lang="en-US" altLang="en-MY"/>
              <a:t>WINDOWS</a:t>
            </a:r>
            <a:endParaRPr lang="en-MY" altLang="en-US"/>
          </a:p>
          <a:p>
            <a:pPr algn="ctr"/>
            <a:endParaRPr lang="en-MY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10" grpId="1" animBg="1"/>
      <p:bldP spid="11" grpId="1" animBg="1"/>
      <p:bldP spid="15" grpId="1" animBg="1"/>
      <p:bldP spid="16" grpId="1" animBg="1"/>
      <p:bldP spid="18" grpId="1" animBg="1"/>
      <p:bldP spid="19" grpId="1" animBg="1"/>
      <p:bldP spid="20" grpId="1" animBg="1"/>
      <p:bldP spid="21" grpId="1" animBg="1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09345"/>
            <a:ext cx="9144000" cy="117665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en-MY" altLang="en-US" b="1"/>
              <a:t>VIRTUALIZATION</a:t>
            </a:r>
            <a:endParaRPr lang="en-MY" altLang="en-US" b="1"/>
          </a:p>
        </p:txBody>
      </p:sp>
      <p:sp>
        <p:nvSpPr>
          <p:cNvPr id="3" name="Content Placeholder 2"/>
          <p:cNvSpPr/>
          <p:nvPr>
            <p:ph sz="half" idx="1"/>
          </p:nvPr>
        </p:nvSpPr>
        <p:spPr>
          <a:xfrm>
            <a:off x="838200" y="2628900"/>
            <a:ext cx="10516235" cy="2999740"/>
          </a:xfr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p>
            <a:pPr algn="l"/>
            <a:r>
              <a:rPr lang="en-MY" altLang="en-US">
                <a:solidFill>
                  <a:schemeClr val="bg1"/>
                </a:solidFill>
              </a:rPr>
              <a:t>T</a:t>
            </a:r>
            <a:r>
              <a:rPr lang="en-US">
                <a:solidFill>
                  <a:schemeClr val="bg1"/>
                </a:solidFill>
              </a:rPr>
              <a:t>o allow system hardware to run multiple instances of different operating systems concurrently</a:t>
            </a:r>
            <a:endParaRPr lang="en-US">
              <a:solidFill>
                <a:schemeClr val="bg1"/>
              </a:solidFill>
            </a:endParaRPr>
          </a:p>
          <a:p>
            <a:pPr algn="l"/>
            <a:r>
              <a:rPr lang="en-MY" altLang="en-US">
                <a:solidFill>
                  <a:schemeClr val="bg1"/>
                </a:solidFill>
              </a:rPr>
              <a:t>Virtualization software - each virtual machine appears as a seperate independent computer</a:t>
            </a:r>
            <a:endParaRPr lang="en-MY" altLang="en-US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Ø"/>
            </a:pPr>
            <a:r>
              <a:rPr lang="en-MY" altLang="en-US">
                <a:solidFill>
                  <a:schemeClr val="bg1"/>
                </a:solidFill>
                <a:sym typeface="+mn-ea"/>
              </a:rPr>
              <a:t>Host Operating System</a:t>
            </a:r>
            <a:endParaRPr lang="en-MY" altLang="en-US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Ø"/>
            </a:pPr>
            <a:r>
              <a:rPr lang="en-MY" altLang="en-US">
                <a:solidFill>
                  <a:schemeClr val="bg1"/>
                </a:solidFill>
                <a:sym typeface="+mn-ea"/>
              </a:rPr>
              <a:t>Guest Operating System</a:t>
            </a:r>
            <a:endParaRPr lang="en-MY" altLang="en-US">
              <a:solidFill>
                <a:schemeClr val="bg1"/>
              </a:solidFill>
            </a:endParaRPr>
          </a:p>
          <a:p>
            <a:pPr algn="l"/>
            <a:r>
              <a:rPr lang="en-MY" altLang="en-US">
                <a:solidFill>
                  <a:schemeClr val="bg1"/>
                </a:solidFill>
              </a:rPr>
              <a:t>Parallels- Mac to run Windows programs in OS X</a:t>
            </a:r>
            <a:endParaRPr lang="en-MY" altLang="en-US">
              <a:solidFill>
                <a:schemeClr val="bg1"/>
              </a:solidFill>
            </a:endParaRPr>
          </a:p>
          <a:p>
            <a:pPr algn="l"/>
            <a:endParaRPr lang="en-MY" alt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uiExpand="1" build="p"/>
      <p:bldP spid="2" grpId="1" animBg="1"/>
      <p:bldP spid="3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635" y="1159510"/>
            <a:ext cx="9144000" cy="1148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en-MY" altLang="en-US" b="1"/>
              <a:t>UTILITIES</a:t>
            </a:r>
            <a:endParaRPr lang="en-MY" altLang="en-US" b="1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838200" y="2762885"/>
            <a:ext cx="10515600" cy="328993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p>
            <a:pPr algn="l"/>
            <a:r>
              <a:rPr lang="en-MY" altLang="en-US" sz="3200">
                <a:solidFill>
                  <a:schemeClr val="bg1"/>
                </a:solidFill>
              </a:rPr>
              <a:t>Specialize programs to make computing easier</a:t>
            </a:r>
            <a:endParaRPr lang="en-MY" altLang="en-US" sz="3200">
              <a:solidFill>
                <a:schemeClr val="bg1"/>
              </a:solidFill>
            </a:endParaRPr>
          </a:p>
          <a:p>
            <a:pPr algn="l"/>
            <a:r>
              <a:rPr lang="en-MY" altLang="en-US" sz="3200">
                <a:solidFill>
                  <a:schemeClr val="bg1"/>
                </a:solidFill>
              </a:rPr>
              <a:t>Most essential utilities</a:t>
            </a:r>
            <a:endParaRPr lang="en-MY" altLang="en-US" sz="32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</a:rPr>
              <a:t>Troubleshooting or diagnostic programs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</a:rPr>
              <a:t>Antivirus programs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</a:rPr>
              <a:t>Backup programs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ü"/>
            </a:pPr>
            <a:r>
              <a:rPr lang="en-MY" altLang="en-US" sz="2800">
                <a:solidFill>
                  <a:schemeClr val="bg1"/>
                </a:solidFill>
              </a:rPr>
              <a:t>File compression programs</a:t>
            </a:r>
            <a:endParaRPr lang="en-MY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2" grpId="1" animBg="1"/>
      <p:bldP spid="3" grpId="1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425" y="603885"/>
            <a:ext cx="9045575" cy="82486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pPr algn="ctr"/>
            <a:r>
              <a:rPr lang="en-MY" altLang="en-US"/>
              <a:t>WINDOWS UTILITIES</a:t>
            </a:r>
            <a:endParaRPr lang="en-MY" altLang="en-US"/>
          </a:p>
        </p:txBody>
      </p:sp>
      <p:graphicFrame>
        <p:nvGraphicFramePr>
          <p:cNvPr id="3" name="Table 2"/>
          <p:cNvGraphicFramePr/>
          <p:nvPr/>
        </p:nvGraphicFramePr>
        <p:xfrm>
          <a:off x="755015" y="1625600"/>
          <a:ext cx="10627995" cy="468757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3542665"/>
                <a:gridCol w="3542665"/>
                <a:gridCol w="3542665"/>
              </a:tblGrid>
              <a:tr h="972185">
                <a:tc>
                  <a:txBody>
                    <a:bodyPr/>
                    <a:p>
                      <a:pPr>
                        <a:buNone/>
                      </a:pPr>
                      <a:endParaRPr lang="en-US" sz="2400"/>
                    </a:p>
                    <a:p>
                      <a:pPr algn="ctr">
                        <a:buNone/>
                      </a:pPr>
                      <a:r>
                        <a:rPr lang="en-MY" altLang="en-US" sz="2400"/>
                        <a:t>FILE HISTORY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400"/>
                    </a:p>
                    <a:p>
                      <a:pPr algn="ctr">
                        <a:buNone/>
                      </a:pPr>
                      <a:r>
                        <a:rPr lang="en-MY" altLang="en-US" sz="2400"/>
                        <a:t>DISK CLEANUP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sz="2400"/>
                    </a:p>
                    <a:p>
                      <a:pPr algn="ctr">
                        <a:buNone/>
                      </a:pPr>
                      <a:r>
                        <a:rPr lang="en-MY" altLang="en-US" sz="2400"/>
                        <a:t>DISK DEFRAGMENTER</a:t>
                      </a:r>
                      <a:endParaRPr lang="en-MY" altLang="en-US" sz="2400"/>
                    </a:p>
                  </a:txBody>
                  <a:tcPr/>
                </a:tc>
              </a:tr>
              <a:tr h="10502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Can creat a backup for your hard drive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Identifies and eliminates non-essential files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Rearranges files and unused disk space to optimize perfomances</a:t>
                      </a:r>
                      <a:endParaRPr lang="en-MY" altLang="en-US" sz="2400"/>
                    </a:p>
                  </a:txBody>
                  <a:tcPr/>
                </a:tc>
              </a:tr>
              <a:tr h="13665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Makes a copy of all files in libraries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Frees up valuable space 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Files are organizes in tracks (concentric ring) and sectors (wedge-shape sections of a track)</a:t>
                      </a:r>
                      <a:endParaRPr lang="en-MY" altLang="en-US" sz="2400"/>
                    </a:p>
                  </a:txBody>
                  <a:tcPr/>
                </a:tc>
              </a:tr>
              <a:tr h="972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Help prevents the effect of disk failure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Improves system performances</a:t>
                      </a:r>
                      <a:endParaRPr lang="en-MY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MY" altLang="en-US" sz="2400"/>
                        <a:t>Files become fragmented</a:t>
                      </a:r>
                      <a:endParaRPr lang="en-MY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655" y="-35560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76985"/>
            <a:ext cx="9144000" cy="104965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en-MY" altLang="en-US" b="1"/>
              <a:t>UTILITIES SUITES</a:t>
            </a:r>
            <a:endParaRPr lang="en-MY" altLang="en-US" b="1"/>
          </a:p>
        </p:txBody>
      </p:sp>
      <p:sp>
        <p:nvSpPr>
          <p:cNvPr id="3" name="Content Placeholder 2"/>
          <p:cNvSpPr/>
          <p:nvPr>
            <p:ph idx="1"/>
          </p:nvPr>
        </p:nvSpPr>
        <p:spPr>
          <a:xfrm>
            <a:off x="2045335" y="2765425"/>
            <a:ext cx="8107680" cy="3054350"/>
          </a:xfr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p>
            <a:pPr algn="l"/>
            <a:r>
              <a:rPr lang="en-MY" altLang="en-US" sz="2800">
                <a:solidFill>
                  <a:schemeClr val="bg1"/>
                </a:solidFill>
              </a:rPr>
              <a:t>Combine several programs into one package</a:t>
            </a:r>
            <a:endParaRPr lang="en-MY" altLang="en-US" sz="2800">
              <a:solidFill>
                <a:schemeClr val="bg1"/>
              </a:solidFill>
            </a:endParaRPr>
          </a:p>
          <a:p>
            <a:pPr algn="l"/>
            <a:r>
              <a:rPr lang="en-MY" altLang="en-US" sz="2800">
                <a:solidFill>
                  <a:schemeClr val="bg1"/>
                </a:solidFill>
              </a:rPr>
              <a:t>Less expensive</a:t>
            </a:r>
            <a:endParaRPr lang="en-MY" altLang="en-US" sz="2800">
              <a:solidFill>
                <a:schemeClr val="bg1"/>
              </a:solidFill>
            </a:endParaRPr>
          </a:p>
          <a:p>
            <a:pPr algn="l"/>
            <a:r>
              <a:rPr lang="en-MY" altLang="en-US" sz="2800">
                <a:solidFill>
                  <a:schemeClr val="bg1"/>
                </a:solidFill>
              </a:rPr>
              <a:t>Popular Suites</a:t>
            </a:r>
            <a:endParaRPr lang="en-MY" altLang="en-US" sz="28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Ø"/>
            </a:pPr>
            <a:r>
              <a:rPr lang="en-MY" altLang="en-US" sz="2400">
                <a:solidFill>
                  <a:schemeClr val="bg1"/>
                </a:solidFill>
              </a:rPr>
              <a:t>Bit Defender</a:t>
            </a:r>
            <a:endParaRPr lang="en-MY" altLang="en-US" sz="24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Ø"/>
            </a:pPr>
            <a:r>
              <a:rPr lang="en-MY" altLang="en-US" sz="2400">
                <a:solidFill>
                  <a:schemeClr val="bg1"/>
                </a:solidFill>
              </a:rPr>
              <a:t>Norton Utilities</a:t>
            </a:r>
            <a:endParaRPr lang="en-MY" altLang="en-US" sz="2400">
              <a:solidFill>
                <a:schemeClr val="bg1"/>
              </a:solidFill>
            </a:endParaRPr>
          </a:p>
          <a:p>
            <a:pPr lvl="1" algn="l">
              <a:buFont typeface="Wingdings" panose="05000000000000000000" charset="0"/>
              <a:buChar char="Ø"/>
            </a:pPr>
            <a:r>
              <a:rPr lang="en-MY" altLang="en-US" sz="2400">
                <a:solidFill>
                  <a:schemeClr val="bg1"/>
                </a:solidFill>
              </a:rPr>
              <a:t>Kaspersky</a:t>
            </a:r>
            <a:endParaRPr lang="en-MY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 uiExpand="1" build="p"/>
      <p:bldP spid="2" grpId="1" animBg="1"/>
      <p:bldP spid="3" grpId="1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8d31e99-d406-42b0-80a7-7529765f95ef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4445"/>
            <a:ext cx="12127230" cy="68218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33020" y="-4445"/>
            <a:ext cx="12265025" cy="6957695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40" y="259715"/>
            <a:ext cx="11558270" cy="633920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ïşlîḍè"/>
          <p:cNvSpPr/>
          <p:nvPr/>
        </p:nvSpPr>
        <p:spPr bwMode="auto">
          <a:xfrm>
            <a:off x="1367790" y="2353945"/>
            <a:ext cx="8828405" cy="3101975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bg1"/>
            </a:solidFill>
            <a:prstDash val="dash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íṡļiḓê"/>
          <p:cNvSpPr/>
          <p:nvPr/>
        </p:nvSpPr>
        <p:spPr>
          <a:xfrm rot="816452">
            <a:off x="10212250" y="2002795"/>
            <a:ext cx="438735" cy="438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ïŝḻïde"/>
          <p:cNvSpPr/>
          <p:nvPr/>
        </p:nvSpPr>
        <p:spPr bwMode="auto">
          <a:xfrm>
            <a:off x="3257216" y="3769703"/>
            <a:ext cx="400390" cy="3992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ïŝḻïde"/>
          <p:cNvSpPr/>
          <p:nvPr/>
        </p:nvSpPr>
        <p:spPr bwMode="auto">
          <a:xfrm>
            <a:off x="4949108" y="4328132"/>
            <a:ext cx="400390" cy="3992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ïŝḻïde"/>
          <p:cNvSpPr/>
          <p:nvPr/>
        </p:nvSpPr>
        <p:spPr bwMode="auto">
          <a:xfrm>
            <a:off x="6728026" y="3083205"/>
            <a:ext cx="400390" cy="3992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ïŝḻïde"/>
          <p:cNvSpPr/>
          <p:nvPr/>
        </p:nvSpPr>
        <p:spPr bwMode="auto">
          <a:xfrm>
            <a:off x="8386327" y="3607091"/>
            <a:ext cx="400390" cy="3992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80269" y="2354204"/>
            <a:ext cx="109537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92D050"/>
                </a:solidFill>
                <a:latin typeface="Arial" panose="020B0604020202020204"/>
                <a:ea typeface="Arial" panose="020B0604020202020204" pitchFamily="34" charset="0"/>
                <a:sym typeface="+mn-lt"/>
              </a:rPr>
              <a:t>IDEATE</a:t>
            </a:r>
            <a:endParaRPr lang="zh-CN" altLang="en-US" sz="2000" b="1" dirty="0">
              <a:solidFill>
                <a:srgbClr val="92D050"/>
              </a:solidFill>
              <a:latin typeface="Arial" panose="020B0604020202020204"/>
              <a:ea typeface="Arial" panose="020B0604020202020204" pitchFamily="34" charset="0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14404" y="4328419"/>
            <a:ext cx="174434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Arial" panose="020B0604020202020204"/>
                <a:ea typeface="Arial" panose="020B0604020202020204" pitchFamily="34" charset="0"/>
                <a:sym typeface="+mn-lt"/>
              </a:rPr>
              <a:t>PROTOTYPE</a:t>
            </a:r>
            <a:endParaRPr lang="zh-CN" altLang="en-US" sz="2000" b="1" dirty="0">
              <a:solidFill>
                <a:srgbClr val="00B0F0"/>
              </a:solidFill>
              <a:latin typeface="Arial" panose="020B0604020202020204"/>
              <a:ea typeface="Arial" panose="020B0604020202020204" pitchFamily="34" charset="0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2109" y="5003424"/>
            <a:ext cx="111442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Arial" panose="020B0604020202020204"/>
                <a:ea typeface="Arial" panose="020B0604020202020204" pitchFamily="34" charset="0"/>
                <a:sym typeface="+mn-lt"/>
              </a:rPr>
              <a:t>DEFINE</a:t>
            </a:r>
            <a:endParaRPr lang="zh-CN" altLang="en-US" sz="2000" b="1" dirty="0">
              <a:solidFill>
                <a:srgbClr val="FFFF00"/>
              </a:solidFill>
              <a:latin typeface="Arial" panose="020B0604020202020204"/>
              <a:ea typeface="Arial" panose="020B0604020202020204" pitchFamily="34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4101" y="3083184"/>
            <a:ext cx="14058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/>
                <a:ea typeface="Arial" panose="020B0604020202020204" pitchFamily="34" charset="0"/>
                <a:sym typeface="+mn-lt"/>
              </a:rPr>
              <a:t>EMPHATY</a:t>
            </a:r>
            <a:endParaRPr lang="zh-CN" altLang="en-US" sz="2000" b="1" dirty="0">
              <a:solidFill>
                <a:srgbClr val="FF0000"/>
              </a:solidFill>
              <a:latin typeface="Arial" panose="020B0604020202020204"/>
              <a:ea typeface="Arial" panose="020B0604020202020204" pitchFamily="34" charset="0"/>
              <a:sym typeface="+mn-lt"/>
            </a:endParaRP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3B16A08475943759BB2969C9A8B8933B93B1D416369138DB543BF0A5D9B0DF9D46CD3C203D0D99B19A091CB8D35ADF909FC717284F9FD8B5743DE0E770D1E019"/>
          <p:cNvSpPr/>
          <p:nvPr/>
        </p:nvSpPr>
        <p:spPr>
          <a:xfrm>
            <a:off x="4163060" y="702945"/>
            <a:ext cx="387360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lt"/>
              </a:rPr>
              <a:t>Design Thinking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859145" y="1278890"/>
            <a:ext cx="480695" cy="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5542280" y="1316990"/>
            <a:ext cx="110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 u="sng">
                <a:solidFill>
                  <a:srgbClr val="C946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endParaRPr lang="en-US" sz="3200" b="1" u="sng">
              <a:solidFill>
                <a:srgbClr val="C946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1" grpId="0"/>
      <p:bldP spid="8" grpId="0"/>
      <p:bldP spid="10" grpId="0"/>
      <p:bldP spid="13" grpId="0"/>
      <p:bldP spid="18" grpId="0"/>
      <p:bldP spid="2" grpId="0"/>
      <p:bldP spid="21" grpId="1" animBg="1"/>
      <p:bldP spid="22" grpId="1" animBg="1"/>
      <p:bldP spid="23" grpId="1" animBg="1"/>
      <p:bldP spid="24" grpId="1" animBg="1"/>
      <p:bldP spid="41" grpId="1"/>
      <p:bldP spid="8" grpId="1"/>
      <p:bldP spid="10" grpId="1"/>
      <p:bldP spid="13" grpId="1"/>
      <p:bldP spid="18" grpId="1"/>
      <p:bldP spid="2" grpId="1"/>
      <p:bldP spid="20" grpId="0" animBg="1"/>
      <p:bldP spid="20" grpId="1" animBg="1"/>
      <p:bldP spid="19" grpId="0" animBg="1"/>
      <p:bldP spid="19" grpId="1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4929</Words>
  <Application>WPS Presentation</Application>
  <PresentationFormat>宽屏</PresentationFormat>
  <Paragraphs>308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SimSun</vt:lpstr>
      <vt:lpstr>Wingdings</vt:lpstr>
      <vt:lpstr>SimHei</vt:lpstr>
      <vt:lpstr>Wingdings</vt:lpstr>
      <vt:lpstr>Gill Sans</vt:lpstr>
      <vt:lpstr>Arial</vt:lpstr>
      <vt:lpstr>Arial Black</vt:lpstr>
      <vt:lpstr>Calibri</vt:lpstr>
      <vt:lpstr>Microsoft YaHei</vt:lpstr>
      <vt:lpstr>Arial Unicode MS</vt:lpstr>
      <vt:lpstr>Times New Roman</vt:lpstr>
      <vt:lpstr>Century Gothic</vt:lpstr>
      <vt:lpstr>Copperplate Gothic Light</vt:lpstr>
      <vt:lpstr>FontAwesome</vt:lpstr>
      <vt:lpstr>Gill Sans MT</vt:lpstr>
      <vt:lpstr>Segoe Print</vt:lpstr>
      <vt:lpstr>Office 主题</vt:lpstr>
      <vt:lpstr>PowerPoint 演示文稿</vt:lpstr>
      <vt:lpstr>SYSTEM SOFTWARE</vt:lpstr>
      <vt:lpstr>OPERATING SYSTEM</vt:lpstr>
      <vt:lpstr>PowerPoint 演示文稿</vt:lpstr>
      <vt:lpstr>VIRTUALIZATION</vt:lpstr>
      <vt:lpstr>UTILITIES</vt:lpstr>
      <vt:lpstr>WINDOWS UTILITIES</vt:lpstr>
      <vt:lpstr>UTILITIES SUITES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ACER</cp:lastModifiedBy>
  <cp:revision>30</cp:revision>
  <dcterms:created xsi:type="dcterms:W3CDTF">2019-06-10T07:36:00Z</dcterms:created>
  <dcterms:modified xsi:type="dcterms:W3CDTF">2019-11-09T02:12:19Z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1033-11.2.0.8893</vt:lpwstr>
  </property>
</Properties>
</file>