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1" r:id="rId6"/>
    <p:sldId id="262" r:id="rId7"/>
    <p:sldId id="263" r:id="rId8"/>
    <p:sldId id="267" r:id="rId9"/>
    <p:sldId id="268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u="none" dirty="0">
              <a:solidFill>
                <a:srgbClr val="FF0000"/>
              </a:solidFill>
            </a:rPr>
            <a:t>PRIVACY</a:t>
          </a:r>
          <a:r>
            <a:rPr lang="en-US" dirty="0"/>
            <a:t>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u="none" dirty="0">
              <a:solidFill>
                <a:schemeClr val="accent3"/>
              </a:solidFill>
            </a:rPr>
            <a:t>SECURITY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accent4">
                  <a:lumMod val="75000"/>
                </a:schemeClr>
              </a:solidFill>
            </a:rPr>
            <a:t>ETHICS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LinFactNeighborY="24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2062E-3015-42F3-BDD1-5D9D4BE067F7}" type="doc">
      <dgm:prSet loTypeId="urn:microsoft.com/office/officeart/2008/layout/TitledPictureBlocks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3BE37C81-4618-45B0-910C-53D141923830}">
      <dgm:prSet phldrT="[Text]"/>
      <dgm:spPr/>
      <dgm:t>
        <a:bodyPr/>
        <a:lstStyle/>
        <a:p>
          <a:r>
            <a:rPr lang="en-MY" dirty="0"/>
            <a:t>History File</a:t>
          </a:r>
        </a:p>
      </dgm:t>
    </dgm:pt>
    <dgm:pt modelId="{0E016833-E16A-4D06-A0D3-9A1F3A0088DE}" type="parTrans" cxnId="{BCEC55C5-EB2A-4C94-BF81-2414A001722F}">
      <dgm:prSet/>
      <dgm:spPr/>
      <dgm:t>
        <a:bodyPr/>
        <a:lstStyle/>
        <a:p>
          <a:endParaRPr lang="en-MY"/>
        </a:p>
      </dgm:t>
    </dgm:pt>
    <dgm:pt modelId="{D4EDFBEB-79FE-44DB-9D0C-81883A283161}" type="sibTrans" cxnId="{BCEC55C5-EB2A-4C94-BF81-2414A001722F}">
      <dgm:prSet/>
      <dgm:spPr/>
      <dgm:t>
        <a:bodyPr/>
        <a:lstStyle/>
        <a:p>
          <a:endParaRPr lang="en-MY"/>
        </a:p>
      </dgm:t>
    </dgm:pt>
    <dgm:pt modelId="{08CAFC75-2ED6-441E-B027-7EFC84E2B33B}">
      <dgm:prSet phldrT="[Text]" custT="1"/>
      <dgm:spPr/>
      <dgm:t>
        <a:bodyPr/>
        <a:lstStyle/>
        <a:p>
          <a:r>
            <a:rPr lang="en-MY" sz="1000" dirty="0"/>
            <a:t>All the location and addresses of sites that you have recently visited</a:t>
          </a:r>
        </a:p>
      </dgm:t>
    </dgm:pt>
    <dgm:pt modelId="{045AD843-3947-46E6-947C-AD8C99478FAE}" type="parTrans" cxnId="{F9ED65CF-EC5E-4F81-B195-D4B74D70E4A7}">
      <dgm:prSet/>
      <dgm:spPr/>
      <dgm:t>
        <a:bodyPr/>
        <a:lstStyle/>
        <a:p>
          <a:endParaRPr lang="en-MY"/>
        </a:p>
      </dgm:t>
    </dgm:pt>
    <dgm:pt modelId="{341916C3-6571-4DB6-A06D-23B5D81497BE}" type="sibTrans" cxnId="{F9ED65CF-EC5E-4F81-B195-D4B74D70E4A7}">
      <dgm:prSet/>
      <dgm:spPr/>
      <dgm:t>
        <a:bodyPr/>
        <a:lstStyle/>
        <a:p>
          <a:endParaRPr lang="en-MY"/>
        </a:p>
      </dgm:t>
    </dgm:pt>
    <dgm:pt modelId="{B15537B9-9671-4977-AAF0-A1B7CD898802}">
      <dgm:prSet phldrT="[Text]"/>
      <dgm:spPr/>
      <dgm:t>
        <a:bodyPr/>
        <a:lstStyle/>
        <a:p>
          <a:r>
            <a:rPr lang="en-MY" dirty="0"/>
            <a:t>Privacy mode</a:t>
          </a:r>
        </a:p>
      </dgm:t>
    </dgm:pt>
    <dgm:pt modelId="{B702736B-1DB3-42C1-BCEA-1F054256068A}" type="parTrans" cxnId="{7D5D8171-FE13-4C75-9AE4-E61EE1461E6B}">
      <dgm:prSet/>
      <dgm:spPr/>
      <dgm:t>
        <a:bodyPr/>
        <a:lstStyle/>
        <a:p>
          <a:endParaRPr lang="en-MY"/>
        </a:p>
      </dgm:t>
    </dgm:pt>
    <dgm:pt modelId="{1C72CF91-6D7B-4FAE-9EA5-B3D8B2906E9D}" type="sibTrans" cxnId="{7D5D8171-FE13-4C75-9AE4-E61EE1461E6B}">
      <dgm:prSet/>
      <dgm:spPr/>
      <dgm:t>
        <a:bodyPr/>
        <a:lstStyle/>
        <a:p>
          <a:endParaRPr lang="en-MY"/>
        </a:p>
      </dgm:t>
    </dgm:pt>
    <dgm:pt modelId="{07BE4AC2-6276-424F-BD77-DA07839AFF4C}">
      <dgm:prSet phldrT="[Text]" custT="1"/>
      <dgm:spPr/>
      <dgm:t>
        <a:bodyPr/>
        <a:lstStyle/>
        <a:p>
          <a:r>
            <a:rPr lang="en-MY" sz="800" dirty="0"/>
            <a:t>Unwanted software that infiltrate your computer device, steal internet usage and sensitive information.</a:t>
          </a:r>
        </a:p>
      </dgm:t>
    </dgm:pt>
    <dgm:pt modelId="{25DB7146-1865-45B6-8C5E-A393EDDF5690}" type="parTrans" cxnId="{9BFE9D88-3367-4265-8D18-57704AD58BBA}">
      <dgm:prSet/>
      <dgm:spPr/>
      <dgm:t>
        <a:bodyPr/>
        <a:lstStyle/>
        <a:p>
          <a:endParaRPr lang="en-MY"/>
        </a:p>
      </dgm:t>
    </dgm:pt>
    <dgm:pt modelId="{4D3D62BE-BE32-45B4-A139-B9D042E3E2B9}" type="sibTrans" cxnId="{9BFE9D88-3367-4265-8D18-57704AD58BBA}">
      <dgm:prSet/>
      <dgm:spPr/>
      <dgm:t>
        <a:bodyPr/>
        <a:lstStyle/>
        <a:p>
          <a:endParaRPr lang="en-MY"/>
        </a:p>
      </dgm:t>
    </dgm:pt>
    <dgm:pt modelId="{9D5ADCF5-1CB8-4487-83EB-F3B55859997E}">
      <dgm:prSet phldrT="[Text]" custT="1"/>
      <dgm:spPr/>
      <dgm:t>
        <a:bodyPr/>
        <a:lstStyle/>
        <a:p>
          <a:r>
            <a:rPr lang="en-MY" sz="700" dirty="0"/>
            <a:t> - </a:t>
          </a:r>
          <a:r>
            <a:rPr lang="en-MY" sz="800" dirty="0"/>
            <a:t>known as browser cache is a folder on Microsoft window which save file from visited websites.</a:t>
          </a:r>
        </a:p>
        <a:p>
          <a:r>
            <a:rPr lang="en-MY" sz="800" dirty="0"/>
            <a:t>- This will allow such websites load more quickly for the next time they visited.</a:t>
          </a:r>
        </a:p>
      </dgm:t>
    </dgm:pt>
    <dgm:pt modelId="{43D3B121-E48F-42C8-A149-57B6BE355F9C}" type="parTrans" cxnId="{4C2E6075-172C-4F06-8A40-CFE4727E955A}">
      <dgm:prSet/>
      <dgm:spPr/>
      <dgm:t>
        <a:bodyPr/>
        <a:lstStyle/>
        <a:p>
          <a:endParaRPr lang="en-MY"/>
        </a:p>
      </dgm:t>
    </dgm:pt>
    <dgm:pt modelId="{0455D3A5-FE90-48C1-A7BC-738C9C548C13}" type="sibTrans" cxnId="{4C2E6075-172C-4F06-8A40-CFE4727E955A}">
      <dgm:prSet/>
      <dgm:spPr/>
      <dgm:t>
        <a:bodyPr/>
        <a:lstStyle/>
        <a:p>
          <a:endParaRPr lang="en-MY"/>
        </a:p>
      </dgm:t>
    </dgm:pt>
    <dgm:pt modelId="{F09EF044-0B32-49C0-BDE6-425764C01D01}">
      <dgm:prSet/>
      <dgm:spPr/>
      <dgm:t>
        <a:bodyPr/>
        <a:lstStyle/>
        <a:p>
          <a:r>
            <a:rPr lang="en-MY" dirty="0"/>
            <a:t>Spyware</a:t>
          </a:r>
        </a:p>
      </dgm:t>
    </dgm:pt>
    <dgm:pt modelId="{556444EE-EE39-47C0-AA17-170F8E2468B3}" type="parTrans" cxnId="{1A71B411-C929-46B2-92B4-092D29769CE4}">
      <dgm:prSet/>
      <dgm:spPr/>
      <dgm:t>
        <a:bodyPr/>
        <a:lstStyle/>
        <a:p>
          <a:endParaRPr lang="en-MY"/>
        </a:p>
      </dgm:t>
    </dgm:pt>
    <dgm:pt modelId="{AC52F4BF-BF07-4A7A-AD92-81B90564C4A3}" type="sibTrans" cxnId="{1A71B411-C929-46B2-92B4-092D29769CE4}">
      <dgm:prSet/>
      <dgm:spPr/>
      <dgm:t>
        <a:bodyPr/>
        <a:lstStyle/>
        <a:p>
          <a:endParaRPr lang="en-MY"/>
        </a:p>
      </dgm:t>
    </dgm:pt>
    <dgm:pt modelId="{CC775D60-FE10-402B-9891-D593AF7C12B3}">
      <dgm:prSet/>
      <dgm:spPr/>
      <dgm:t>
        <a:bodyPr/>
        <a:lstStyle/>
        <a:p>
          <a:r>
            <a:rPr lang="en-MY" dirty="0"/>
            <a:t>Temporary internet files</a:t>
          </a:r>
        </a:p>
      </dgm:t>
    </dgm:pt>
    <dgm:pt modelId="{B095C79E-7D69-4ACF-80A6-3122EF0FBDE4}" type="parTrans" cxnId="{25E43165-266E-4FD1-BDB7-DF3918DB6850}">
      <dgm:prSet/>
      <dgm:spPr/>
      <dgm:t>
        <a:bodyPr/>
        <a:lstStyle/>
        <a:p>
          <a:endParaRPr lang="en-MY"/>
        </a:p>
      </dgm:t>
    </dgm:pt>
    <dgm:pt modelId="{B0DEB5B5-738C-44CF-8981-0B7445D8A30D}" type="sibTrans" cxnId="{25E43165-266E-4FD1-BDB7-DF3918DB6850}">
      <dgm:prSet/>
      <dgm:spPr/>
      <dgm:t>
        <a:bodyPr/>
        <a:lstStyle/>
        <a:p>
          <a:endParaRPr lang="en-MY"/>
        </a:p>
      </dgm:t>
    </dgm:pt>
    <dgm:pt modelId="{90A0680C-CF20-4AA0-A462-0EE8D3DEA618}">
      <dgm:prSet phldrT="[Text]"/>
      <dgm:spPr/>
      <dgm:t>
        <a:bodyPr/>
        <a:lstStyle/>
        <a:p>
          <a:r>
            <a:rPr lang="en-MY" dirty="0"/>
            <a:t>Cookies</a:t>
          </a:r>
        </a:p>
      </dgm:t>
    </dgm:pt>
    <dgm:pt modelId="{6D33EF14-203E-40D3-9BAC-3B8BF5BD50C9}" type="sibTrans" cxnId="{08D7D4D5-F1E7-4E53-900B-697AEB2832C4}">
      <dgm:prSet/>
      <dgm:spPr/>
      <dgm:t>
        <a:bodyPr/>
        <a:lstStyle/>
        <a:p>
          <a:endParaRPr lang="en-MY"/>
        </a:p>
      </dgm:t>
    </dgm:pt>
    <dgm:pt modelId="{87B35E70-CA04-43B0-9FD5-3A73AD67AAB9}" type="parTrans" cxnId="{08D7D4D5-F1E7-4E53-900B-697AEB2832C4}">
      <dgm:prSet/>
      <dgm:spPr/>
      <dgm:t>
        <a:bodyPr/>
        <a:lstStyle/>
        <a:p>
          <a:endParaRPr lang="en-MY"/>
        </a:p>
      </dgm:t>
    </dgm:pt>
    <dgm:pt modelId="{14AE3EFA-F1CC-473B-BF6E-A9BDF54BC4DE}">
      <dgm:prSet custT="1"/>
      <dgm:spPr/>
      <dgm:t>
        <a:bodyPr/>
        <a:lstStyle/>
        <a:p>
          <a:r>
            <a:rPr lang="en-MY" sz="800" dirty="0"/>
            <a:t>Wide range of programs that are designed to secretly record and report Internet activities, add Internet ad cookies.</a:t>
          </a:r>
        </a:p>
      </dgm:t>
    </dgm:pt>
    <dgm:pt modelId="{25920924-32AB-48DF-8EAE-A2D400196FAA}" type="parTrans" cxnId="{486D2139-5C04-48B5-84F0-013FA389BA0D}">
      <dgm:prSet/>
      <dgm:spPr/>
      <dgm:t>
        <a:bodyPr/>
        <a:lstStyle/>
        <a:p>
          <a:endParaRPr lang="en-MY"/>
        </a:p>
      </dgm:t>
    </dgm:pt>
    <dgm:pt modelId="{E5B301D3-4DA0-4F59-89D1-D3A61B8CA1E3}" type="sibTrans" cxnId="{486D2139-5C04-48B5-84F0-013FA389BA0D}">
      <dgm:prSet/>
      <dgm:spPr/>
      <dgm:t>
        <a:bodyPr/>
        <a:lstStyle/>
        <a:p>
          <a:endParaRPr lang="en-MY"/>
        </a:p>
      </dgm:t>
    </dgm:pt>
    <dgm:pt modelId="{79AA8BB2-434C-4BAD-9BC0-194E117E2A2B}" type="pres">
      <dgm:prSet presAssocID="{19D2062E-3015-42F3-BDD1-5D9D4BE067F7}" presName="rootNode" presStyleCnt="0">
        <dgm:presLayoutVars>
          <dgm:chMax/>
          <dgm:chPref/>
          <dgm:dir/>
          <dgm:animLvl val="lvl"/>
        </dgm:presLayoutVars>
      </dgm:prSet>
      <dgm:spPr/>
    </dgm:pt>
    <dgm:pt modelId="{72A1C1A5-C2B1-4F2F-A5C6-6CB7E043844C}" type="pres">
      <dgm:prSet presAssocID="{3BE37C81-4618-45B0-910C-53D141923830}" presName="composite" presStyleCnt="0"/>
      <dgm:spPr/>
    </dgm:pt>
    <dgm:pt modelId="{FA780320-6F90-47DD-87E5-EF1670764128}" type="pres">
      <dgm:prSet presAssocID="{3BE37C81-4618-45B0-910C-53D141923830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B2021E5E-66E6-4008-A522-BC1189D1D229}" type="pres">
      <dgm:prSet presAssocID="{3BE37C81-4618-45B0-910C-53D141923830}" presName="Image" presStyleLbl="bgImgPlace1" presStyleIdx="0" presStyleCnt="5" custScaleX="73569" custScaleY="81019" custLinFactNeighborX="319" custLinFactNeighborY="-19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9DA2F8EE-6B16-4363-84C9-DA044A558CF3}" type="pres">
      <dgm:prSet presAssocID="{3BE37C81-4618-45B0-910C-53D141923830}" presName="ChildText" presStyleLbl="fgAcc1" presStyleIdx="0" presStyleCnt="3" custLinFactNeighborY="-5258">
        <dgm:presLayoutVars>
          <dgm:chMax val="0"/>
          <dgm:chPref val="0"/>
          <dgm:bulletEnabled val="1"/>
        </dgm:presLayoutVars>
      </dgm:prSet>
      <dgm:spPr/>
    </dgm:pt>
    <dgm:pt modelId="{992DB4C2-C050-4F24-8DBF-92A19DE733E1}" type="pres">
      <dgm:prSet presAssocID="{D4EDFBEB-79FE-44DB-9D0C-81883A283161}" presName="sibTrans" presStyleCnt="0"/>
      <dgm:spPr/>
    </dgm:pt>
    <dgm:pt modelId="{1F4EAB21-5A96-4E40-A3E3-E5DB88320ABA}" type="pres">
      <dgm:prSet presAssocID="{CC775D60-FE10-402B-9891-D593AF7C12B3}" presName="composite" presStyleCnt="0"/>
      <dgm:spPr/>
    </dgm:pt>
    <dgm:pt modelId="{33364E5A-F9A6-421A-9BCB-838EE2383FE6}" type="pres">
      <dgm:prSet presAssocID="{CC775D60-FE10-402B-9891-D593AF7C12B3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761CEF35-8994-4006-B127-8C69A7F581A4}" type="pres">
      <dgm:prSet presAssocID="{CC775D60-FE10-402B-9891-D593AF7C12B3}" presName="Image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85E107D7-B7F7-440B-9B4E-B6FD24A69B68}" type="pres">
      <dgm:prSet presAssocID="{CC775D60-FE10-402B-9891-D593AF7C12B3}" presName="ChildText" presStyleLbl="fgAcc1" presStyleIdx="0" presStyleCnt="3">
        <dgm:presLayoutVars>
          <dgm:chMax val="0"/>
          <dgm:chPref val="0"/>
          <dgm:bulletEnabled val="1"/>
        </dgm:presLayoutVars>
      </dgm:prSet>
      <dgm:spPr/>
    </dgm:pt>
    <dgm:pt modelId="{5198D15E-C5B3-4064-958B-BF9405AC3C37}" type="pres">
      <dgm:prSet presAssocID="{B0DEB5B5-738C-44CF-8981-0B7445D8A30D}" presName="sibTrans" presStyleCnt="0"/>
      <dgm:spPr/>
    </dgm:pt>
    <dgm:pt modelId="{7A944ECC-4C90-412D-AA4E-A5DA00CB1AF7}" type="pres">
      <dgm:prSet presAssocID="{F09EF044-0B32-49C0-BDE6-425764C01D01}" presName="composite" presStyleCnt="0"/>
      <dgm:spPr/>
    </dgm:pt>
    <dgm:pt modelId="{46FFEC1A-9731-4415-AA29-CADA70ED69DF}" type="pres">
      <dgm:prSet presAssocID="{F09EF044-0B32-49C0-BDE6-425764C01D01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21E124B7-DE86-4EAF-BE22-8EB94803A905}" type="pres">
      <dgm:prSet presAssocID="{F09EF044-0B32-49C0-BDE6-425764C01D01}" presName="Image" presStyleLbl="bgImgPlace1" presStyleIdx="2" presStyleCnt="5" custScaleX="88643" custScaleY="830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D65F93E-97CD-404D-B202-903C5ADA5C0E}" type="pres">
      <dgm:prSet presAssocID="{F09EF044-0B32-49C0-BDE6-425764C01D01}" presName="ChildText" presStyleLbl="fgAcc1" presStyleIdx="0" presStyleCnt="3">
        <dgm:presLayoutVars>
          <dgm:chMax val="0"/>
          <dgm:chPref val="0"/>
          <dgm:bulletEnabled val="1"/>
        </dgm:presLayoutVars>
      </dgm:prSet>
      <dgm:spPr/>
    </dgm:pt>
    <dgm:pt modelId="{C9BB9010-8ABA-41CA-A74D-73C28D73A4A9}" type="pres">
      <dgm:prSet presAssocID="{AC52F4BF-BF07-4A7A-AD92-81B90564C4A3}" presName="sibTrans" presStyleCnt="0"/>
      <dgm:spPr/>
    </dgm:pt>
    <dgm:pt modelId="{7E6BB896-4FD3-4CAF-9D8E-A89AF412AA7B}" type="pres">
      <dgm:prSet presAssocID="{B15537B9-9671-4977-AAF0-A1B7CD898802}" presName="composite" presStyleCnt="0"/>
      <dgm:spPr/>
    </dgm:pt>
    <dgm:pt modelId="{EDCC5692-0CB5-454E-B92C-F11E34769AAF}" type="pres">
      <dgm:prSet presAssocID="{B15537B9-9671-4977-AAF0-A1B7CD898802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8AE93E00-4823-43FC-B4DF-8854A2E58620}" type="pres">
      <dgm:prSet presAssocID="{B15537B9-9671-4977-AAF0-A1B7CD898802}" presName="Image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2E7ACD4A-7AE9-4639-8D3F-0B13DEEC94B5}" type="pres">
      <dgm:prSet presAssocID="{B15537B9-9671-4977-AAF0-A1B7CD898802}" presName="ChildText" presStyleLbl="fgAcc1" presStyleIdx="1" presStyleCnt="3" custScaleX="133292" custScaleY="102662" custLinFactX="200000" custLinFactY="-100000" custLinFactNeighborX="283771" custLinFactNeighborY="-125722">
        <dgm:presLayoutVars>
          <dgm:chMax val="0"/>
          <dgm:chPref val="0"/>
          <dgm:bulletEnabled val="1"/>
        </dgm:presLayoutVars>
      </dgm:prSet>
      <dgm:spPr/>
    </dgm:pt>
    <dgm:pt modelId="{4179EA5F-7018-44E0-937B-766DE0EA4826}" type="pres">
      <dgm:prSet presAssocID="{1C72CF91-6D7B-4FAE-9EA5-B3D8B2906E9D}" presName="sibTrans" presStyleCnt="0"/>
      <dgm:spPr/>
    </dgm:pt>
    <dgm:pt modelId="{E259BAE9-907E-46F9-B117-A23D9F023963}" type="pres">
      <dgm:prSet presAssocID="{90A0680C-CF20-4AA0-A462-0EE8D3DEA618}" presName="composite" presStyleCnt="0"/>
      <dgm:spPr/>
    </dgm:pt>
    <dgm:pt modelId="{F00A8FB0-57DD-47E6-9639-3FAFE27BBF66}" type="pres">
      <dgm:prSet presAssocID="{90A0680C-CF20-4AA0-A462-0EE8D3DEA618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13E4C41A-83FE-4C78-A263-1EB3E4EE1B4C}" type="pres">
      <dgm:prSet presAssocID="{90A0680C-CF20-4AA0-A462-0EE8D3DEA618}" presName="Image" presStyleLbl="b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D4A4451-D779-43F6-AA63-92AB9390F551}" type="pres">
      <dgm:prSet presAssocID="{90A0680C-CF20-4AA0-A462-0EE8D3DEA618}" presName="ChildText" presStyleLbl="fgAcc1" presStyleIdx="2" presStyleCnt="3" custScaleX="120645" custScaleY="98927" custLinFactX="-61661" custLinFactY="-100000" custLinFactNeighborX="-100000" custLinFactNeighborY="-128937">
        <dgm:presLayoutVars>
          <dgm:chMax val="0"/>
          <dgm:chPref val="0"/>
          <dgm:bulletEnabled val="1"/>
        </dgm:presLayoutVars>
      </dgm:prSet>
      <dgm:spPr/>
    </dgm:pt>
  </dgm:ptLst>
  <dgm:cxnLst>
    <dgm:cxn modelId="{1A71B411-C929-46B2-92B4-092D29769CE4}" srcId="{19D2062E-3015-42F3-BDD1-5D9D4BE067F7}" destId="{F09EF044-0B32-49C0-BDE6-425764C01D01}" srcOrd="2" destOrd="0" parTransId="{556444EE-EE39-47C0-AA17-170F8E2468B3}" sibTransId="{AC52F4BF-BF07-4A7A-AD92-81B90564C4A3}"/>
    <dgm:cxn modelId="{0C623C1B-7F6E-4B10-A82D-EA327C46CABE}" type="presOf" srcId="{14AE3EFA-F1CC-473B-BF6E-A9BDF54BC4DE}" destId="{2E7ACD4A-7AE9-4639-8D3F-0B13DEEC94B5}" srcOrd="0" destOrd="1" presId="urn:microsoft.com/office/officeart/2008/layout/TitledPictureBlocks"/>
    <dgm:cxn modelId="{297FD72C-38A9-4535-B0EF-D1640B63FF44}" type="presOf" srcId="{08CAFC75-2ED6-441E-B027-7EFC84E2B33B}" destId="{9DA2F8EE-6B16-4363-84C9-DA044A558CF3}" srcOrd="0" destOrd="0" presId="urn:microsoft.com/office/officeart/2008/layout/TitledPictureBlocks"/>
    <dgm:cxn modelId="{486D2139-5C04-48B5-84F0-013FA389BA0D}" srcId="{B15537B9-9671-4977-AAF0-A1B7CD898802}" destId="{14AE3EFA-F1CC-473B-BF6E-A9BDF54BC4DE}" srcOrd="1" destOrd="0" parTransId="{25920924-32AB-48DF-8EAE-A2D400196FAA}" sibTransId="{E5B301D3-4DA0-4F59-89D1-D3A61B8CA1E3}"/>
    <dgm:cxn modelId="{B476C53B-D287-4598-B910-F83132487AB2}" type="presOf" srcId="{3BE37C81-4618-45B0-910C-53D141923830}" destId="{FA780320-6F90-47DD-87E5-EF1670764128}" srcOrd="0" destOrd="0" presId="urn:microsoft.com/office/officeart/2008/layout/TitledPictureBlocks"/>
    <dgm:cxn modelId="{25E43165-266E-4FD1-BDB7-DF3918DB6850}" srcId="{19D2062E-3015-42F3-BDD1-5D9D4BE067F7}" destId="{CC775D60-FE10-402B-9891-D593AF7C12B3}" srcOrd="1" destOrd="0" parTransId="{B095C79E-7D69-4ACF-80A6-3122EF0FBDE4}" sibTransId="{B0DEB5B5-738C-44CF-8981-0B7445D8A30D}"/>
    <dgm:cxn modelId="{5FDE5766-24C3-4728-8422-E7F5235D639A}" type="presOf" srcId="{07BE4AC2-6276-424F-BD77-DA07839AFF4C}" destId="{2E7ACD4A-7AE9-4639-8D3F-0B13DEEC94B5}" srcOrd="0" destOrd="0" presId="urn:microsoft.com/office/officeart/2008/layout/TitledPictureBlocks"/>
    <dgm:cxn modelId="{2B764467-066F-4F31-8338-58FA4108871E}" type="presOf" srcId="{19D2062E-3015-42F3-BDD1-5D9D4BE067F7}" destId="{79AA8BB2-434C-4BAD-9BC0-194E117E2A2B}" srcOrd="0" destOrd="0" presId="urn:microsoft.com/office/officeart/2008/layout/TitledPictureBlocks"/>
    <dgm:cxn modelId="{990A744A-6243-4803-8665-59F9A9114FB9}" type="presOf" srcId="{B15537B9-9671-4977-AAF0-A1B7CD898802}" destId="{EDCC5692-0CB5-454E-B92C-F11E34769AAF}" srcOrd="0" destOrd="0" presId="urn:microsoft.com/office/officeart/2008/layout/TitledPictureBlocks"/>
    <dgm:cxn modelId="{7D5D8171-FE13-4C75-9AE4-E61EE1461E6B}" srcId="{19D2062E-3015-42F3-BDD1-5D9D4BE067F7}" destId="{B15537B9-9671-4977-AAF0-A1B7CD898802}" srcOrd="3" destOrd="0" parTransId="{B702736B-1DB3-42C1-BCEA-1F054256068A}" sibTransId="{1C72CF91-6D7B-4FAE-9EA5-B3D8B2906E9D}"/>
    <dgm:cxn modelId="{4C2E6075-172C-4F06-8A40-CFE4727E955A}" srcId="{90A0680C-CF20-4AA0-A462-0EE8D3DEA618}" destId="{9D5ADCF5-1CB8-4487-83EB-F3B55859997E}" srcOrd="0" destOrd="0" parTransId="{43D3B121-E48F-42C8-A149-57B6BE355F9C}" sibTransId="{0455D3A5-FE90-48C1-A7BC-738C9C548C13}"/>
    <dgm:cxn modelId="{E9A43976-65D2-4A24-B747-D33AE6FCE25C}" type="presOf" srcId="{90A0680C-CF20-4AA0-A462-0EE8D3DEA618}" destId="{F00A8FB0-57DD-47E6-9639-3FAFE27BBF66}" srcOrd="0" destOrd="0" presId="urn:microsoft.com/office/officeart/2008/layout/TitledPictureBlocks"/>
    <dgm:cxn modelId="{60DC7377-B478-48A8-B920-BF57FE908810}" type="presOf" srcId="{CC775D60-FE10-402B-9891-D593AF7C12B3}" destId="{33364E5A-F9A6-421A-9BCB-838EE2383FE6}" srcOrd="0" destOrd="0" presId="urn:microsoft.com/office/officeart/2008/layout/TitledPictureBlocks"/>
    <dgm:cxn modelId="{9BFE9D88-3367-4265-8D18-57704AD58BBA}" srcId="{B15537B9-9671-4977-AAF0-A1B7CD898802}" destId="{07BE4AC2-6276-424F-BD77-DA07839AFF4C}" srcOrd="0" destOrd="0" parTransId="{25DB7146-1865-45B6-8C5E-A393EDDF5690}" sibTransId="{4D3D62BE-BE32-45B4-A139-B9D042E3E2B9}"/>
    <dgm:cxn modelId="{4414C1A0-3651-4582-B2AA-25E3B6636422}" type="presOf" srcId="{F09EF044-0B32-49C0-BDE6-425764C01D01}" destId="{46FFEC1A-9731-4415-AA29-CADA70ED69DF}" srcOrd="0" destOrd="0" presId="urn:microsoft.com/office/officeart/2008/layout/TitledPictureBlocks"/>
    <dgm:cxn modelId="{CF7BEDB5-5D64-4C93-9C97-E4564B424587}" type="presOf" srcId="{9D5ADCF5-1CB8-4487-83EB-F3B55859997E}" destId="{ED4A4451-D779-43F6-AA63-92AB9390F551}" srcOrd="0" destOrd="0" presId="urn:microsoft.com/office/officeart/2008/layout/TitledPictureBlocks"/>
    <dgm:cxn modelId="{BCEC55C5-EB2A-4C94-BF81-2414A001722F}" srcId="{19D2062E-3015-42F3-BDD1-5D9D4BE067F7}" destId="{3BE37C81-4618-45B0-910C-53D141923830}" srcOrd="0" destOrd="0" parTransId="{0E016833-E16A-4D06-A0D3-9A1F3A0088DE}" sibTransId="{D4EDFBEB-79FE-44DB-9D0C-81883A283161}"/>
    <dgm:cxn modelId="{F9ED65CF-EC5E-4F81-B195-D4B74D70E4A7}" srcId="{3BE37C81-4618-45B0-910C-53D141923830}" destId="{08CAFC75-2ED6-441E-B027-7EFC84E2B33B}" srcOrd="0" destOrd="0" parTransId="{045AD843-3947-46E6-947C-AD8C99478FAE}" sibTransId="{341916C3-6571-4DB6-A06D-23B5D81497BE}"/>
    <dgm:cxn modelId="{08D7D4D5-F1E7-4E53-900B-697AEB2832C4}" srcId="{19D2062E-3015-42F3-BDD1-5D9D4BE067F7}" destId="{90A0680C-CF20-4AA0-A462-0EE8D3DEA618}" srcOrd="4" destOrd="0" parTransId="{87B35E70-CA04-43B0-9FD5-3A73AD67AAB9}" sibTransId="{6D33EF14-203E-40D3-9BAC-3B8BF5BD50C9}"/>
    <dgm:cxn modelId="{6547501C-EEEC-4828-8D27-E7C9899B0E04}" type="presParOf" srcId="{79AA8BB2-434C-4BAD-9BC0-194E117E2A2B}" destId="{72A1C1A5-C2B1-4F2F-A5C6-6CB7E043844C}" srcOrd="0" destOrd="0" presId="urn:microsoft.com/office/officeart/2008/layout/TitledPictureBlocks"/>
    <dgm:cxn modelId="{7FB2F301-BDEB-4366-B62B-B37120A0C778}" type="presParOf" srcId="{72A1C1A5-C2B1-4F2F-A5C6-6CB7E043844C}" destId="{FA780320-6F90-47DD-87E5-EF1670764128}" srcOrd="0" destOrd="0" presId="urn:microsoft.com/office/officeart/2008/layout/TitledPictureBlocks"/>
    <dgm:cxn modelId="{B89F91A0-F90E-47AE-97E4-56CD029B5CE1}" type="presParOf" srcId="{72A1C1A5-C2B1-4F2F-A5C6-6CB7E043844C}" destId="{B2021E5E-66E6-4008-A522-BC1189D1D229}" srcOrd="1" destOrd="0" presId="urn:microsoft.com/office/officeart/2008/layout/TitledPictureBlocks"/>
    <dgm:cxn modelId="{4281C2E2-B6D5-4AAE-906C-B167786716D5}" type="presParOf" srcId="{72A1C1A5-C2B1-4F2F-A5C6-6CB7E043844C}" destId="{9DA2F8EE-6B16-4363-84C9-DA044A558CF3}" srcOrd="2" destOrd="0" presId="urn:microsoft.com/office/officeart/2008/layout/TitledPictureBlocks"/>
    <dgm:cxn modelId="{A4506C0D-E589-4F2F-A32C-538A45C8CD21}" type="presParOf" srcId="{79AA8BB2-434C-4BAD-9BC0-194E117E2A2B}" destId="{992DB4C2-C050-4F24-8DBF-92A19DE733E1}" srcOrd="1" destOrd="0" presId="urn:microsoft.com/office/officeart/2008/layout/TitledPictureBlocks"/>
    <dgm:cxn modelId="{F132D619-03B9-4397-B389-9624A47B470C}" type="presParOf" srcId="{79AA8BB2-434C-4BAD-9BC0-194E117E2A2B}" destId="{1F4EAB21-5A96-4E40-A3E3-E5DB88320ABA}" srcOrd="2" destOrd="0" presId="urn:microsoft.com/office/officeart/2008/layout/TitledPictureBlocks"/>
    <dgm:cxn modelId="{4695D7FC-C841-4403-A972-CB2601D93E4E}" type="presParOf" srcId="{1F4EAB21-5A96-4E40-A3E3-E5DB88320ABA}" destId="{33364E5A-F9A6-421A-9BCB-838EE2383FE6}" srcOrd="0" destOrd="0" presId="urn:microsoft.com/office/officeart/2008/layout/TitledPictureBlocks"/>
    <dgm:cxn modelId="{11F0AEE1-5EE9-4A13-9F53-1CA180DB5C46}" type="presParOf" srcId="{1F4EAB21-5A96-4E40-A3E3-E5DB88320ABA}" destId="{761CEF35-8994-4006-B127-8C69A7F581A4}" srcOrd="1" destOrd="0" presId="urn:microsoft.com/office/officeart/2008/layout/TitledPictureBlocks"/>
    <dgm:cxn modelId="{D197BC86-98DE-47C0-8FCF-7473302902DC}" type="presParOf" srcId="{1F4EAB21-5A96-4E40-A3E3-E5DB88320ABA}" destId="{85E107D7-B7F7-440B-9B4E-B6FD24A69B68}" srcOrd="2" destOrd="0" presId="urn:microsoft.com/office/officeart/2008/layout/TitledPictureBlocks"/>
    <dgm:cxn modelId="{8031FED7-2B16-4E6D-89A2-BB2C1BF062D4}" type="presParOf" srcId="{79AA8BB2-434C-4BAD-9BC0-194E117E2A2B}" destId="{5198D15E-C5B3-4064-958B-BF9405AC3C37}" srcOrd="3" destOrd="0" presId="urn:microsoft.com/office/officeart/2008/layout/TitledPictureBlocks"/>
    <dgm:cxn modelId="{774376EF-31B5-4C26-99E4-92355CE7008C}" type="presParOf" srcId="{79AA8BB2-434C-4BAD-9BC0-194E117E2A2B}" destId="{7A944ECC-4C90-412D-AA4E-A5DA00CB1AF7}" srcOrd="4" destOrd="0" presId="urn:microsoft.com/office/officeart/2008/layout/TitledPictureBlocks"/>
    <dgm:cxn modelId="{77565CD6-F24F-4329-8CCC-40483481253E}" type="presParOf" srcId="{7A944ECC-4C90-412D-AA4E-A5DA00CB1AF7}" destId="{46FFEC1A-9731-4415-AA29-CADA70ED69DF}" srcOrd="0" destOrd="0" presId="urn:microsoft.com/office/officeart/2008/layout/TitledPictureBlocks"/>
    <dgm:cxn modelId="{8D458DEA-DE90-4F4C-A0CB-2088CAAB1237}" type="presParOf" srcId="{7A944ECC-4C90-412D-AA4E-A5DA00CB1AF7}" destId="{21E124B7-DE86-4EAF-BE22-8EB94803A905}" srcOrd="1" destOrd="0" presId="urn:microsoft.com/office/officeart/2008/layout/TitledPictureBlocks"/>
    <dgm:cxn modelId="{25A1F6A7-D150-4ADF-82B2-F7DE5190D3DE}" type="presParOf" srcId="{7A944ECC-4C90-412D-AA4E-A5DA00CB1AF7}" destId="{BD65F93E-97CD-404D-B202-903C5ADA5C0E}" srcOrd="2" destOrd="0" presId="urn:microsoft.com/office/officeart/2008/layout/TitledPictureBlocks"/>
    <dgm:cxn modelId="{AC7A2D09-A15B-4521-9AA5-90CA81DEB7AD}" type="presParOf" srcId="{79AA8BB2-434C-4BAD-9BC0-194E117E2A2B}" destId="{C9BB9010-8ABA-41CA-A74D-73C28D73A4A9}" srcOrd="5" destOrd="0" presId="urn:microsoft.com/office/officeart/2008/layout/TitledPictureBlocks"/>
    <dgm:cxn modelId="{CC50CE5B-43CB-481A-9150-25565B7BDA1D}" type="presParOf" srcId="{79AA8BB2-434C-4BAD-9BC0-194E117E2A2B}" destId="{7E6BB896-4FD3-4CAF-9D8E-A89AF412AA7B}" srcOrd="6" destOrd="0" presId="urn:microsoft.com/office/officeart/2008/layout/TitledPictureBlocks"/>
    <dgm:cxn modelId="{C93FAF43-2CE4-492C-AB4D-4BF1373CD33C}" type="presParOf" srcId="{7E6BB896-4FD3-4CAF-9D8E-A89AF412AA7B}" destId="{EDCC5692-0CB5-454E-B92C-F11E34769AAF}" srcOrd="0" destOrd="0" presId="urn:microsoft.com/office/officeart/2008/layout/TitledPictureBlocks"/>
    <dgm:cxn modelId="{AFC7F71E-BFBE-403C-8411-2BBB81E3C61F}" type="presParOf" srcId="{7E6BB896-4FD3-4CAF-9D8E-A89AF412AA7B}" destId="{8AE93E00-4823-43FC-B4DF-8854A2E58620}" srcOrd="1" destOrd="0" presId="urn:microsoft.com/office/officeart/2008/layout/TitledPictureBlocks"/>
    <dgm:cxn modelId="{20E35A80-026B-482B-BBA5-52FC30AD6C51}" type="presParOf" srcId="{7E6BB896-4FD3-4CAF-9D8E-A89AF412AA7B}" destId="{2E7ACD4A-7AE9-4639-8D3F-0B13DEEC94B5}" srcOrd="2" destOrd="0" presId="urn:microsoft.com/office/officeart/2008/layout/TitledPictureBlocks"/>
    <dgm:cxn modelId="{77259AF8-5216-47D0-9DCB-972DB17631A0}" type="presParOf" srcId="{79AA8BB2-434C-4BAD-9BC0-194E117E2A2B}" destId="{4179EA5F-7018-44E0-937B-766DE0EA4826}" srcOrd="7" destOrd="0" presId="urn:microsoft.com/office/officeart/2008/layout/TitledPictureBlocks"/>
    <dgm:cxn modelId="{2472F732-F665-461D-9676-877CE5AA1D84}" type="presParOf" srcId="{79AA8BB2-434C-4BAD-9BC0-194E117E2A2B}" destId="{E259BAE9-907E-46F9-B117-A23D9F023963}" srcOrd="8" destOrd="0" presId="urn:microsoft.com/office/officeart/2008/layout/TitledPictureBlocks"/>
    <dgm:cxn modelId="{79C9A1D7-CE86-4F1F-AD85-D35AA51C3902}" type="presParOf" srcId="{E259BAE9-907E-46F9-B117-A23D9F023963}" destId="{F00A8FB0-57DD-47E6-9639-3FAFE27BBF66}" srcOrd="0" destOrd="0" presId="urn:microsoft.com/office/officeart/2008/layout/TitledPictureBlocks"/>
    <dgm:cxn modelId="{2744FA80-4D9E-4431-834D-7F1257F6BAA5}" type="presParOf" srcId="{E259BAE9-907E-46F9-B117-A23D9F023963}" destId="{13E4C41A-83FE-4C78-A263-1EB3E4EE1B4C}" srcOrd="1" destOrd="0" presId="urn:microsoft.com/office/officeart/2008/layout/TitledPictureBlocks"/>
    <dgm:cxn modelId="{57A76583-2AB7-4C69-89FD-4D29134003BD}" type="presParOf" srcId="{E259BAE9-907E-46F9-B117-A23D9F023963}" destId="{ED4A4451-D779-43F6-AA63-92AB9390F551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723036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b="1" u="none" kern="1200" dirty="0">
              <a:solidFill>
                <a:srgbClr val="FF0000"/>
              </a:solidFill>
            </a:rPr>
            <a:t>PRIVACY</a:t>
          </a:r>
          <a:r>
            <a:rPr lang="en-US" sz="4000" kern="1200" dirty="0"/>
            <a:t>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b="1" u="none" kern="1200" dirty="0">
              <a:solidFill>
                <a:schemeClr val="accent3"/>
              </a:solidFill>
            </a:rPr>
            <a:t>SECURITY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b="1" kern="1200" dirty="0">
              <a:solidFill>
                <a:schemeClr val="accent4">
                  <a:lumMod val="75000"/>
                </a:schemeClr>
              </a:solidFill>
            </a:rPr>
            <a:t>ETHICS</a:t>
          </a:r>
        </a:p>
      </dsp:txBody>
      <dsp:txXfrm>
        <a:off x="7041543" y="2695306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21E5E-66E6-4008-A522-BC1189D1D229}">
      <dsp:nvSpPr>
        <dsp:cNvPr id="0" name=""/>
        <dsp:cNvSpPr/>
      </dsp:nvSpPr>
      <dsp:spPr>
        <a:xfrm>
          <a:off x="334157" y="712446"/>
          <a:ext cx="1743996" cy="1627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A2F8EE-6B16-4363-84C9-DA044A558CF3}">
      <dsp:nvSpPr>
        <dsp:cNvPr id="0" name=""/>
        <dsp:cNvSpPr/>
      </dsp:nvSpPr>
      <dsp:spPr>
        <a:xfrm>
          <a:off x="2068201" y="779766"/>
          <a:ext cx="1124084" cy="11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000" kern="1200" dirty="0"/>
            <a:t>All the location and addresses of sites that you have recently visited</a:t>
          </a:r>
        </a:p>
      </dsp:txBody>
      <dsp:txXfrm>
        <a:off x="2101124" y="812689"/>
        <a:ext cx="1058238" cy="1104104"/>
      </dsp:txXfrm>
    </dsp:sp>
    <dsp:sp modelId="{FA780320-6F90-47DD-87E5-EF1670764128}">
      <dsp:nvSpPr>
        <dsp:cNvPr id="0" name=""/>
        <dsp:cNvSpPr/>
      </dsp:nvSpPr>
      <dsp:spPr>
        <a:xfrm>
          <a:off x="13313" y="177218"/>
          <a:ext cx="2370559" cy="345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History File</a:t>
          </a:r>
        </a:p>
      </dsp:txBody>
      <dsp:txXfrm>
        <a:off x="13313" y="177218"/>
        <a:ext cx="2370559" cy="345866"/>
      </dsp:txXfrm>
    </dsp:sp>
    <dsp:sp modelId="{761CEF35-8994-4006-B127-8C69A7F581A4}">
      <dsp:nvSpPr>
        <dsp:cNvPr id="0" name=""/>
        <dsp:cNvSpPr/>
      </dsp:nvSpPr>
      <dsp:spPr>
        <a:xfrm>
          <a:off x="3673906" y="464896"/>
          <a:ext cx="2370559" cy="20085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364E5A-F9A6-421A-9BCB-838EE2383FE6}">
      <dsp:nvSpPr>
        <dsp:cNvPr id="0" name=""/>
        <dsp:cNvSpPr/>
      </dsp:nvSpPr>
      <dsp:spPr>
        <a:xfrm>
          <a:off x="3673906" y="81907"/>
          <a:ext cx="2370559" cy="345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Temporary internet files</a:t>
          </a:r>
        </a:p>
      </dsp:txBody>
      <dsp:txXfrm>
        <a:off x="3673906" y="81907"/>
        <a:ext cx="2370559" cy="345866"/>
      </dsp:txXfrm>
    </dsp:sp>
    <dsp:sp modelId="{21E124B7-DE86-4EAF-BE22-8EB94803A905}">
      <dsp:nvSpPr>
        <dsp:cNvPr id="0" name=""/>
        <dsp:cNvSpPr/>
      </dsp:nvSpPr>
      <dsp:spPr>
        <a:xfrm>
          <a:off x="7469111" y="720913"/>
          <a:ext cx="2101334" cy="16672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FFEC1A-9731-4415-AA29-CADA70ED69DF}">
      <dsp:nvSpPr>
        <dsp:cNvPr id="0" name=""/>
        <dsp:cNvSpPr/>
      </dsp:nvSpPr>
      <dsp:spPr>
        <a:xfrm>
          <a:off x="7334499" y="167246"/>
          <a:ext cx="2370559" cy="345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Spyware</a:t>
          </a:r>
        </a:p>
      </dsp:txBody>
      <dsp:txXfrm>
        <a:off x="7334499" y="167246"/>
        <a:ext cx="2370559" cy="345866"/>
      </dsp:txXfrm>
    </dsp:sp>
    <dsp:sp modelId="{8AE93E00-4823-43FC-B4DF-8854A2E58620}">
      <dsp:nvSpPr>
        <dsp:cNvPr id="0" name=""/>
        <dsp:cNvSpPr/>
      </dsp:nvSpPr>
      <dsp:spPr>
        <a:xfrm>
          <a:off x="1692035" y="3174343"/>
          <a:ext cx="2370559" cy="200856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7ACD4A-7AE9-4639-8D3F-0B13DEEC94B5}">
      <dsp:nvSpPr>
        <dsp:cNvPr id="0" name=""/>
        <dsp:cNvSpPr/>
      </dsp:nvSpPr>
      <dsp:spPr>
        <a:xfrm>
          <a:off x="8997802" y="799010"/>
          <a:ext cx="1498314" cy="1201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800" kern="1200" dirty="0"/>
            <a:t>Unwanted software that infiltrate your computer device, steal internet usage and sensitive information.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800" kern="1200" dirty="0"/>
            <a:t>Wide range of programs that are designed to secretly record and report Internet activities, add Internet ad cookies.</a:t>
          </a:r>
        </a:p>
      </dsp:txBody>
      <dsp:txXfrm>
        <a:off x="9032981" y="834189"/>
        <a:ext cx="1427956" cy="1130736"/>
      </dsp:txXfrm>
    </dsp:sp>
    <dsp:sp modelId="{EDCC5692-0CB5-454E-B92C-F11E34769AAF}">
      <dsp:nvSpPr>
        <dsp:cNvPr id="0" name=""/>
        <dsp:cNvSpPr/>
      </dsp:nvSpPr>
      <dsp:spPr>
        <a:xfrm>
          <a:off x="1692035" y="2791354"/>
          <a:ext cx="2370559" cy="345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Privacy mode</a:t>
          </a:r>
        </a:p>
      </dsp:txBody>
      <dsp:txXfrm>
        <a:off x="1692035" y="2791354"/>
        <a:ext cx="2370559" cy="345866"/>
      </dsp:txXfrm>
    </dsp:sp>
    <dsp:sp modelId="{13E4C41A-83FE-4C78-A263-1EB3E4EE1B4C}">
      <dsp:nvSpPr>
        <dsp:cNvPr id="0" name=""/>
        <dsp:cNvSpPr/>
      </dsp:nvSpPr>
      <dsp:spPr>
        <a:xfrm>
          <a:off x="5539743" y="3174343"/>
          <a:ext cx="2370559" cy="20085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4A4451-D779-43F6-AA63-92AB9390F551}">
      <dsp:nvSpPr>
        <dsp:cNvPr id="0" name=""/>
        <dsp:cNvSpPr/>
      </dsp:nvSpPr>
      <dsp:spPr>
        <a:xfrm>
          <a:off x="5661391" y="783245"/>
          <a:ext cx="1356151" cy="1157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700" kern="1200" dirty="0"/>
            <a:t> - </a:t>
          </a:r>
          <a:r>
            <a:rPr lang="en-MY" sz="800" kern="1200" dirty="0"/>
            <a:t>known as browser cache is a folder on Microsoft window which save file from visited websites.</a:t>
          </a: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800" kern="1200" dirty="0"/>
            <a:t>- This will allow such websites load more quickly for the next time they visited.</a:t>
          </a:r>
        </a:p>
      </dsp:txBody>
      <dsp:txXfrm>
        <a:off x="5695290" y="817144"/>
        <a:ext cx="1288353" cy="1089598"/>
      </dsp:txXfrm>
    </dsp:sp>
    <dsp:sp modelId="{F00A8FB0-57DD-47E6-9639-3FAFE27BBF66}">
      <dsp:nvSpPr>
        <dsp:cNvPr id="0" name=""/>
        <dsp:cNvSpPr/>
      </dsp:nvSpPr>
      <dsp:spPr>
        <a:xfrm>
          <a:off x="5539743" y="2791354"/>
          <a:ext cx="2370559" cy="345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Cookies</a:t>
          </a:r>
        </a:p>
      </dsp:txBody>
      <dsp:txXfrm>
        <a:off x="5539743" y="2791354"/>
        <a:ext cx="2370559" cy="345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17456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Privacy, security and ethics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Chapter 9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4401-A6B3-4CDA-90CD-8F4C94EE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6147"/>
          </a:xfrm>
        </p:spPr>
        <p:txBody>
          <a:bodyPr/>
          <a:lstStyle/>
          <a:p>
            <a:r>
              <a:rPr lang="en-MY" dirty="0">
                <a:solidFill>
                  <a:schemeClr val="accent3"/>
                </a:solidFill>
                <a:latin typeface="Algerian" panose="04020705040A02060702" pitchFamily="82" charset="0"/>
              </a:rPr>
              <a:t>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D8914-D794-456C-A9B2-CCD888D2A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0018"/>
            <a:ext cx="10058400" cy="4442726"/>
          </a:xfrm>
        </p:spPr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chemeClr val="accent3"/>
                </a:solidFill>
              </a:rPr>
              <a:t>What is security?</a:t>
            </a:r>
          </a:p>
          <a:p>
            <a:pPr marL="0" indent="0">
              <a:buNone/>
            </a:pPr>
            <a:r>
              <a:rPr lang="en-MY" dirty="0"/>
              <a:t> • The protection of computer systems and information from harm, theft, and unauthorized use</a:t>
            </a:r>
          </a:p>
          <a:p>
            <a:pPr marL="0" indent="0">
              <a:buNone/>
            </a:pPr>
            <a:r>
              <a:rPr lang="en-MY" dirty="0"/>
              <a:t> • We need to protect from:</a:t>
            </a:r>
          </a:p>
          <a:p>
            <a:pPr marL="0" indent="0">
              <a:buNone/>
            </a:pPr>
            <a:r>
              <a:rPr lang="en-MY" dirty="0"/>
              <a:t>             1.	</a:t>
            </a:r>
            <a:r>
              <a:rPr lang="en-MY" b="1" dirty="0"/>
              <a:t>Hacker</a:t>
            </a:r>
          </a:p>
          <a:p>
            <a:pPr marL="0" indent="0">
              <a:buNone/>
            </a:pPr>
            <a:r>
              <a:rPr lang="en-MY" dirty="0"/>
              <a:t>             2.	</a:t>
            </a:r>
            <a:r>
              <a:rPr lang="en-MY" b="1" dirty="0">
                <a:solidFill>
                  <a:srgbClr val="7030A0"/>
                </a:solidFill>
              </a:rPr>
              <a:t>Cybercrime</a:t>
            </a:r>
          </a:p>
          <a:p>
            <a:pPr marL="0" indent="0">
              <a:buNone/>
            </a:pPr>
            <a:r>
              <a:rPr lang="en-MY" b="1" u="sng" dirty="0"/>
              <a:t>HACKER</a:t>
            </a:r>
          </a:p>
          <a:p>
            <a:pPr marL="0" indent="0">
              <a:buNone/>
            </a:pPr>
            <a:r>
              <a:rPr lang="en-MY" dirty="0"/>
              <a:t>             •	Gain unauthorized access with malicious intent</a:t>
            </a:r>
          </a:p>
          <a:p>
            <a:pPr marL="0" indent="0">
              <a:buNone/>
            </a:pPr>
            <a:r>
              <a:rPr lang="en-MY" dirty="0"/>
              <a:t>             •	Not all hackers are illegal</a:t>
            </a:r>
          </a:p>
          <a:p>
            <a:pPr marL="0" indent="0">
              <a:buNone/>
            </a:pPr>
            <a:r>
              <a:rPr lang="en-MY" b="1" u="sng" dirty="0">
                <a:solidFill>
                  <a:srgbClr val="7030A0"/>
                </a:solidFill>
              </a:rPr>
              <a:t>CYBERCRIME</a:t>
            </a:r>
          </a:p>
          <a:p>
            <a:pPr marL="0" indent="0">
              <a:buNone/>
            </a:pPr>
            <a:r>
              <a:rPr lang="en-MY" dirty="0"/>
              <a:t>             •	Criminal offense that involves a computer and a network</a:t>
            </a:r>
          </a:p>
          <a:p>
            <a:pPr marL="0" indent="0">
              <a:buNone/>
            </a:pPr>
            <a:r>
              <a:rPr lang="en-MY" dirty="0"/>
              <a:t>             •	Effects over 400 million people annually</a:t>
            </a:r>
          </a:p>
        </p:txBody>
      </p:sp>
    </p:spTree>
    <p:extLst>
      <p:ext uri="{BB962C8B-B14F-4D97-AF65-F5344CB8AC3E}">
        <p14:creationId xmlns:p14="http://schemas.microsoft.com/office/powerpoint/2010/main" val="341644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0EE88-C341-49E7-83D8-127C14C8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91923"/>
          </a:xfrm>
        </p:spPr>
        <p:txBody>
          <a:bodyPr/>
          <a:lstStyle/>
          <a:p>
            <a:r>
              <a:rPr lang="en-MY" dirty="0">
                <a:latin typeface="Algerian" panose="04020705040A02060702" pitchFamily="82" charset="0"/>
              </a:rPr>
              <a:t>EXAMPLES OF </a:t>
            </a:r>
            <a:r>
              <a:rPr lang="en-MY" dirty="0">
                <a:solidFill>
                  <a:srgbClr val="7030A0"/>
                </a:solidFill>
                <a:latin typeface="Algerian" panose="04020705040A02060702" pitchFamily="82" charset="0"/>
              </a:rPr>
              <a:t>CYBERCRIME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0E796D-03A6-4282-A676-CFCC0ECF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34517"/>
            <a:ext cx="10058400" cy="45182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MY" dirty="0"/>
              <a:t>•</a:t>
            </a:r>
            <a:r>
              <a:rPr lang="en-MY" b="1" dirty="0"/>
              <a:t>Malicious Programs or Malware </a:t>
            </a:r>
            <a:r>
              <a:rPr lang="en-MY" dirty="0"/>
              <a:t>-Designed by crackers, computer criminals, to damage or disrupt a computer system</a:t>
            </a:r>
          </a:p>
          <a:p>
            <a:pPr marL="0" indent="0">
              <a:buNone/>
            </a:pPr>
            <a:r>
              <a:rPr lang="en-MY" dirty="0"/>
              <a:t>                   3 examples :</a:t>
            </a:r>
          </a:p>
          <a:p>
            <a:pPr marL="0" indent="0">
              <a:buNone/>
            </a:pPr>
            <a:r>
              <a:rPr lang="en-MY" dirty="0"/>
              <a:t>                                    1.</a:t>
            </a:r>
            <a:r>
              <a:rPr lang="en-MY" dirty="0">
                <a:solidFill>
                  <a:schemeClr val="accent4">
                    <a:lumMod val="50000"/>
                  </a:schemeClr>
                </a:solidFill>
              </a:rPr>
              <a:t>Virus                          </a:t>
            </a:r>
            <a:r>
              <a:rPr lang="en-MY" dirty="0"/>
              <a:t>   2. </a:t>
            </a:r>
            <a:r>
              <a:rPr lang="en-MY" dirty="0">
                <a:solidFill>
                  <a:schemeClr val="accent4">
                    <a:lumMod val="50000"/>
                  </a:schemeClr>
                </a:solidFill>
              </a:rPr>
              <a:t>Worm                   </a:t>
            </a:r>
            <a:r>
              <a:rPr lang="en-MY" dirty="0"/>
              <a:t>          3. </a:t>
            </a:r>
            <a:r>
              <a:rPr lang="en-MY" dirty="0">
                <a:solidFill>
                  <a:schemeClr val="accent4">
                    <a:lumMod val="50000"/>
                  </a:schemeClr>
                </a:solidFill>
              </a:rPr>
              <a:t>Trojan horse</a:t>
            </a:r>
          </a:p>
          <a:p>
            <a:pPr marL="0" indent="0">
              <a:buNone/>
            </a:pPr>
            <a:r>
              <a:rPr lang="en-MY" dirty="0"/>
              <a:t>•</a:t>
            </a:r>
            <a:r>
              <a:rPr lang="en-MY" b="1" dirty="0"/>
              <a:t>Denial of service </a:t>
            </a:r>
            <a:r>
              <a:rPr lang="en-MY" dirty="0"/>
              <a:t>- attack attempts to slow down or stop a computer system or network by flooding it with requests for information or data</a:t>
            </a:r>
          </a:p>
          <a:p>
            <a:endParaRPr lang="en-MY" dirty="0"/>
          </a:p>
          <a:p>
            <a:pPr marL="0" indent="0">
              <a:buNone/>
            </a:pPr>
            <a:r>
              <a:rPr lang="en-MY" dirty="0"/>
              <a:t>•</a:t>
            </a:r>
            <a:r>
              <a:rPr lang="en-MY" b="1" dirty="0"/>
              <a:t>Rogue wi-fi or hotspot </a:t>
            </a:r>
            <a:r>
              <a:rPr lang="en-MY" dirty="0"/>
              <a:t>- Imitate free Wi-Fi networks and capture any and all information sent by the users to legitimate sites including usernames and passwords</a:t>
            </a:r>
          </a:p>
          <a:p>
            <a:endParaRPr lang="en-MY" dirty="0"/>
          </a:p>
          <a:p>
            <a:pPr marL="0" indent="0">
              <a:buNone/>
            </a:pPr>
            <a:r>
              <a:rPr lang="en-MY" dirty="0"/>
              <a:t>•</a:t>
            </a:r>
            <a:r>
              <a:rPr lang="en-MY" b="1" dirty="0"/>
              <a:t>Data manipulation </a:t>
            </a:r>
            <a:r>
              <a:rPr lang="en-MY" dirty="0"/>
              <a:t>-Finding entry into someone’s computer network and leaving a prankster’s message</a:t>
            </a:r>
          </a:p>
          <a:p>
            <a:endParaRPr lang="en-MY" dirty="0"/>
          </a:p>
          <a:p>
            <a:pPr marL="0" indent="0">
              <a:buNone/>
            </a:pPr>
            <a:r>
              <a:rPr lang="en-MY" dirty="0"/>
              <a:t>•</a:t>
            </a:r>
            <a:r>
              <a:rPr lang="en-MY" b="1" dirty="0">
                <a:solidFill>
                  <a:srgbClr val="002060"/>
                </a:solidFill>
              </a:rPr>
              <a:t>Internets scams </a:t>
            </a:r>
            <a:r>
              <a:rPr lang="en-MY" dirty="0"/>
              <a:t>-A fraudulent or deceptive act or operation to trick someone into providing personal information or spending money for little or no return</a:t>
            </a:r>
          </a:p>
          <a:p>
            <a:endParaRPr lang="en-MY" dirty="0"/>
          </a:p>
          <a:p>
            <a:pPr marL="0" indent="0">
              <a:buNone/>
            </a:pPr>
            <a:r>
              <a:rPr lang="en-MY" dirty="0"/>
              <a:t>•</a:t>
            </a:r>
            <a:r>
              <a:rPr lang="en-MY" b="1" dirty="0"/>
              <a:t>Cyber bullying- </a:t>
            </a:r>
            <a:r>
              <a:rPr lang="en-MY" dirty="0"/>
              <a:t>Use of the Internet, cell phones, or other devices to send or post content intended to harm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B9F372-D103-42C8-8E8E-77BC985F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99" y="1808664"/>
            <a:ext cx="1142357" cy="6717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564E2A-E9CA-45AC-B90F-0F7802271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130" y="1802389"/>
            <a:ext cx="910137" cy="6779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66C442-02EA-45E3-8DEF-5B4D38D7B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648" y="1814135"/>
            <a:ext cx="691654" cy="6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50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270D-6284-49AA-A01E-61745224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>
                <a:solidFill>
                  <a:srgbClr val="002060"/>
                </a:solidFill>
                <a:latin typeface="Algerian" panose="04020705040A02060702" pitchFamily="82" charset="0"/>
              </a:rPr>
              <a:t>INTERNET SCAMS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28ACF-92A8-4D8E-A709-2F70AFE9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1.</a:t>
            </a:r>
            <a:r>
              <a:rPr lang="en-MY" b="1" dirty="0"/>
              <a:t>Chain letter </a:t>
            </a:r>
            <a:r>
              <a:rPr lang="en-MY" dirty="0"/>
              <a:t>–  An unsolicited e-mail containing false information for the purpose of scaring, intimidating,       or deceiving the recipient</a:t>
            </a:r>
          </a:p>
          <a:p>
            <a:pPr marL="0" indent="0">
              <a:buNone/>
            </a:pPr>
            <a:r>
              <a:rPr lang="en-MY" dirty="0"/>
              <a:t>2.</a:t>
            </a:r>
            <a:r>
              <a:rPr lang="en-MY" b="1" dirty="0"/>
              <a:t>Auction fraud </a:t>
            </a:r>
            <a:r>
              <a:rPr lang="en-MY" dirty="0"/>
              <a:t>– Payment is sent but merchandise not delivered</a:t>
            </a:r>
          </a:p>
          <a:p>
            <a:pPr marL="0" indent="0">
              <a:buNone/>
            </a:pPr>
            <a:r>
              <a:rPr lang="en-MY" dirty="0"/>
              <a:t>3.</a:t>
            </a:r>
            <a:r>
              <a:rPr lang="en-MY" b="1" dirty="0"/>
              <a:t>Vacation prize </a:t>
            </a:r>
            <a:r>
              <a:rPr lang="en-MY" dirty="0"/>
              <a:t>-</a:t>
            </a:r>
            <a:r>
              <a:rPr lang="en-MY" b="1" dirty="0"/>
              <a:t> </a:t>
            </a:r>
            <a:r>
              <a:rPr lang="en-MY" dirty="0"/>
              <a:t>“Free” vacation voucher is given but when arrive, they need to pay</a:t>
            </a:r>
          </a:p>
          <a:p>
            <a:pPr marL="0" indent="0">
              <a:buNone/>
            </a:pPr>
            <a:r>
              <a:rPr lang="en-MY" dirty="0"/>
              <a:t>4.</a:t>
            </a:r>
            <a:r>
              <a:rPr lang="en-MY" b="1" dirty="0"/>
              <a:t>Advance free loan </a:t>
            </a:r>
            <a:r>
              <a:rPr lang="en-MY" dirty="0"/>
              <a:t>– Give free loan but actually need to pay 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33B62-8274-443B-BA44-14D1E3918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1" t="5785" r="12146" b="9636"/>
          <a:stretch/>
        </p:blipFill>
        <p:spPr>
          <a:xfrm>
            <a:off x="1669408" y="4177718"/>
            <a:ext cx="2400851" cy="1775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808C24-A852-4F5B-9818-720DB5542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345" y="4177718"/>
            <a:ext cx="2805139" cy="17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9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9001-EA3E-4D05-8C87-537C3839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79" y="281868"/>
            <a:ext cx="10058400" cy="1026815"/>
          </a:xfrm>
        </p:spPr>
        <p:txBody>
          <a:bodyPr>
            <a:normAutofit fontScale="90000"/>
          </a:bodyPr>
          <a:lstStyle/>
          <a:p>
            <a:r>
              <a:rPr lang="en-MY" dirty="0">
                <a:latin typeface="Algerian" panose="04020705040A02060702" pitchFamily="82" charset="0"/>
              </a:rPr>
              <a:t>MEASURES TO PROTECT COMPUTER </a:t>
            </a:r>
            <a:r>
              <a:rPr lang="en-MY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SECURITY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7A768-BA01-46C0-992F-B2AC1153B7B7}"/>
              </a:ext>
            </a:extLst>
          </p:cNvPr>
          <p:cNvSpPr/>
          <p:nvPr/>
        </p:nvSpPr>
        <p:spPr>
          <a:xfrm>
            <a:off x="1241571" y="1526796"/>
            <a:ext cx="1979801" cy="442594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1100" dirty="0">
              <a:solidFill>
                <a:schemeClr val="tx1"/>
              </a:solidFill>
            </a:endParaRPr>
          </a:p>
          <a:p>
            <a:r>
              <a:rPr lang="en-MY" sz="1100" b="1" dirty="0">
                <a:solidFill>
                  <a:schemeClr val="tx1"/>
                </a:solidFill>
              </a:rPr>
              <a:t>RESTRICTING ACCESS</a:t>
            </a:r>
          </a:p>
          <a:p>
            <a:endParaRPr lang="en-MY" sz="1100" dirty="0">
              <a:solidFill>
                <a:schemeClr val="tx1"/>
              </a:solidFill>
            </a:endParaRPr>
          </a:p>
          <a:p>
            <a:r>
              <a:rPr lang="en-MY" sz="1100" dirty="0">
                <a:solidFill>
                  <a:schemeClr val="tx1"/>
                </a:solidFill>
              </a:rPr>
              <a:t> - Limit access</a:t>
            </a:r>
          </a:p>
          <a:p>
            <a:endParaRPr lang="en-MY" sz="1100" dirty="0">
              <a:solidFill>
                <a:schemeClr val="tx1"/>
              </a:solidFill>
            </a:endParaRPr>
          </a:p>
          <a:p>
            <a:r>
              <a:rPr lang="en-MY" sz="1100" dirty="0">
                <a:solidFill>
                  <a:schemeClr val="tx1"/>
                </a:solidFill>
              </a:rPr>
              <a:t>1.Biometric scanning</a:t>
            </a:r>
          </a:p>
          <a:p>
            <a:r>
              <a:rPr lang="en-MY" sz="1100" dirty="0">
                <a:solidFill>
                  <a:schemeClr val="tx1"/>
                </a:solidFill>
              </a:rPr>
              <a:t>    •Fingerprint/iris scanner</a:t>
            </a:r>
          </a:p>
          <a:p>
            <a:endParaRPr lang="en-MY" sz="1100" dirty="0">
              <a:solidFill>
                <a:schemeClr val="tx1"/>
              </a:solidFill>
            </a:endParaRPr>
          </a:p>
          <a:p>
            <a:r>
              <a:rPr lang="en-MY" sz="1100" dirty="0">
                <a:solidFill>
                  <a:schemeClr val="tx1"/>
                </a:solidFill>
              </a:rPr>
              <a:t>2.Passwords</a:t>
            </a:r>
          </a:p>
          <a:p>
            <a:r>
              <a:rPr lang="en-MY" sz="1100" dirty="0">
                <a:solidFill>
                  <a:schemeClr val="tx1"/>
                </a:solidFill>
              </a:rPr>
              <a:t>    -but must aware of dictionary attack</a:t>
            </a: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4BAE79-5D3F-44C0-8797-E1A4FA478ED5}"/>
              </a:ext>
            </a:extLst>
          </p:cNvPr>
          <p:cNvSpPr/>
          <p:nvPr/>
        </p:nvSpPr>
        <p:spPr>
          <a:xfrm>
            <a:off x="3221372" y="1526796"/>
            <a:ext cx="1979801" cy="442594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MY" sz="1100" b="1" dirty="0">
                <a:solidFill>
                  <a:schemeClr val="tx1"/>
                </a:solidFill>
              </a:rPr>
              <a:t>AUTOMATED SECURITY TASK</a:t>
            </a:r>
          </a:p>
          <a:p>
            <a:pPr algn="just"/>
            <a:endParaRPr lang="en-MY" sz="1100" dirty="0">
              <a:solidFill>
                <a:schemeClr val="tx1"/>
              </a:solidFill>
            </a:endParaRPr>
          </a:p>
          <a:p>
            <a:pPr algn="just"/>
            <a:r>
              <a:rPr lang="en-MY" sz="1100" dirty="0">
                <a:solidFill>
                  <a:schemeClr val="tx1"/>
                </a:solidFill>
              </a:rPr>
              <a:t> - Ways to perform and automate important security tasks</a:t>
            </a:r>
          </a:p>
          <a:p>
            <a:pPr algn="just"/>
            <a:r>
              <a:rPr lang="en-MY" sz="1100" dirty="0">
                <a:solidFill>
                  <a:schemeClr val="tx1"/>
                </a:solidFill>
              </a:rPr>
              <a:t>•</a:t>
            </a:r>
            <a:r>
              <a:rPr lang="en-MY" sz="1100" b="1" dirty="0">
                <a:solidFill>
                  <a:schemeClr val="tx1"/>
                </a:solidFill>
              </a:rPr>
              <a:t>Password Managers </a:t>
            </a:r>
            <a:r>
              <a:rPr lang="en-MY" sz="1100" dirty="0">
                <a:solidFill>
                  <a:schemeClr val="tx1"/>
                </a:solidFill>
              </a:rPr>
              <a:t>- Helps to create strong passwords</a:t>
            </a:r>
          </a:p>
          <a:p>
            <a:pPr algn="just"/>
            <a:r>
              <a:rPr lang="en-MY" sz="1100" dirty="0">
                <a:solidFill>
                  <a:schemeClr val="tx1"/>
                </a:solidFill>
              </a:rPr>
              <a:t>•</a:t>
            </a:r>
            <a:r>
              <a:rPr lang="en-MY" sz="1100" b="1" dirty="0">
                <a:solidFill>
                  <a:schemeClr val="tx1"/>
                </a:solidFill>
              </a:rPr>
              <a:t>Security Suites </a:t>
            </a:r>
            <a:r>
              <a:rPr lang="en-MY" sz="1100" dirty="0">
                <a:solidFill>
                  <a:schemeClr val="tx1"/>
                </a:solidFill>
              </a:rPr>
              <a:t>-Provide a collection of utility programs designed to protect your privacy and security</a:t>
            </a:r>
          </a:p>
          <a:p>
            <a:pPr algn="just"/>
            <a:r>
              <a:rPr lang="en-MY" sz="1100" dirty="0">
                <a:solidFill>
                  <a:schemeClr val="tx1"/>
                </a:solidFill>
              </a:rPr>
              <a:t>•</a:t>
            </a:r>
            <a:r>
              <a:rPr lang="en-MY" sz="1100" b="1" dirty="0">
                <a:solidFill>
                  <a:schemeClr val="tx1"/>
                </a:solidFill>
              </a:rPr>
              <a:t>Firewalls</a:t>
            </a:r>
            <a:r>
              <a:rPr lang="en-MY" sz="1100" dirty="0">
                <a:solidFill>
                  <a:schemeClr val="tx1"/>
                </a:solidFill>
              </a:rPr>
              <a:t> - Security buffer between a corporation’s provide network and all external network</a:t>
            </a:r>
            <a:endParaRPr lang="en-MY" sz="900" dirty="0">
              <a:solidFill>
                <a:schemeClr val="tx1"/>
              </a:solidFill>
            </a:endParaRPr>
          </a:p>
          <a:p>
            <a:pPr algn="just"/>
            <a:endParaRPr lang="en-MY" sz="900" dirty="0">
              <a:solidFill>
                <a:schemeClr val="tx1"/>
              </a:solidFill>
            </a:endParaRPr>
          </a:p>
          <a:p>
            <a:pPr algn="just"/>
            <a:endParaRPr lang="en-MY" sz="900" dirty="0">
              <a:solidFill>
                <a:schemeClr val="tx1"/>
              </a:solidFill>
            </a:endParaRPr>
          </a:p>
          <a:p>
            <a:pPr algn="just"/>
            <a:endParaRPr lang="en-MY" sz="900" dirty="0">
              <a:solidFill>
                <a:schemeClr val="tx1"/>
              </a:solidFill>
            </a:endParaRPr>
          </a:p>
          <a:p>
            <a:pPr algn="just"/>
            <a:endParaRPr lang="en-MY" sz="900" dirty="0">
              <a:solidFill>
                <a:schemeClr val="tx1"/>
              </a:solidFill>
            </a:endParaRPr>
          </a:p>
          <a:p>
            <a:pPr algn="just"/>
            <a:endParaRPr lang="en-MY" sz="9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488D41-2A3F-4DD0-A75F-1F84F89543EB}"/>
              </a:ext>
            </a:extLst>
          </p:cNvPr>
          <p:cNvSpPr/>
          <p:nvPr/>
        </p:nvSpPr>
        <p:spPr>
          <a:xfrm>
            <a:off x="5201174" y="1526795"/>
            <a:ext cx="1979800" cy="442594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100" b="1" dirty="0">
                <a:solidFill>
                  <a:schemeClr val="tx1"/>
                </a:solidFill>
              </a:rPr>
              <a:t>ENCRYPTING DATA</a:t>
            </a:r>
          </a:p>
          <a:p>
            <a:endParaRPr lang="en-MY" sz="1100" b="1" dirty="0">
              <a:solidFill>
                <a:schemeClr val="tx1"/>
              </a:solidFill>
            </a:endParaRPr>
          </a:p>
          <a:p>
            <a:endParaRPr lang="en-MY" sz="1100" b="1" dirty="0">
              <a:solidFill>
                <a:schemeClr val="tx1"/>
              </a:solidFill>
            </a:endParaRPr>
          </a:p>
          <a:p>
            <a:r>
              <a:rPr lang="en-MY" sz="1100" dirty="0">
                <a:solidFill>
                  <a:schemeClr val="tx1"/>
                </a:solidFill>
              </a:rPr>
              <a:t>- Coding information to make it unreadable, except to those who have the encryption key</a:t>
            </a:r>
          </a:p>
          <a:p>
            <a:r>
              <a:rPr lang="en-MY" sz="1100" dirty="0">
                <a:solidFill>
                  <a:schemeClr val="tx1"/>
                </a:solidFill>
              </a:rPr>
              <a:t>1.</a:t>
            </a:r>
            <a:r>
              <a:rPr lang="en-MY" sz="1100" b="1" dirty="0">
                <a:solidFill>
                  <a:schemeClr val="tx1"/>
                </a:solidFill>
              </a:rPr>
              <a:t>E-mail encryption </a:t>
            </a:r>
            <a:r>
              <a:rPr lang="en-MY" sz="1100" dirty="0">
                <a:solidFill>
                  <a:schemeClr val="tx1"/>
                </a:solidFill>
              </a:rPr>
              <a:t>protects emails</a:t>
            </a:r>
          </a:p>
          <a:p>
            <a:r>
              <a:rPr lang="en-MY" sz="1100" dirty="0">
                <a:solidFill>
                  <a:schemeClr val="tx1"/>
                </a:solidFill>
              </a:rPr>
              <a:t>2.</a:t>
            </a:r>
            <a:r>
              <a:rPr lang="en-MY" sz="1100" b="1" dirty="0">
                <a:solidFill>
                  <a:schemeClr val="tx1"/>
                </a:solidFill>
              </a:rPr>
              <a:t>File encryption </a:t>
            </a:r>
            <a:r>
              <a:rPr lang="en-MY" sz="1100" dirty="0">
                <a:solidFill>
                  <a:schemeClr val="tx1"/>
                </a:solidFill>
              </a:rPr>
              <a:t>protects files</a:t>
            </a:r>
          </a:p>
          <a:p>
            <a:r>
              <a:rPr lang="en-MY" sz="1100" dirty="0">
                <a:solidFill>
                  <a:schemeClr val="tx1"/>
                </a:solidFill>
              </a:rPr>
              <a:t>3.</a:t>
            </a:r>
            <a:r>
              <a:rPr lang="en-MY" sz="1100" b="1" dirty="0">
                <a:solidFill>
                  <a:schemeClr val="tx1"/>
                </a:solidFill>
              </a:rPr>
              <a:t>Web site encryption </a:t>
            </a:r>
            <a:r>
              <a:rPr lang="en-MY" sz="1100" dirty="0">
                <a:solidFill>
                  <a:schemeClr val="tx1"/>
                </a:solidFill>
              </a:rPr>
              <a:t>uses HTTPS protocol</a:t>
            </a:r>
          </a:p>
          <a:p>
            <a:r>
              <a:rPr lang="en-MY" sz="1100" dirty="0">
                <a:solidFill>
                  <a:schemeClr val="tx1"/>
                </a:solidFill>
              </a:rPr>
              <a:t>4.Virtual private networks (</a:t>
            </a:r>
            <a:r>
              <a:rPr lang="en-MY" sz="1100" b="1" dirty="0">
                <a:solidFill>
                  <a:schemeClr val="tx1"/>
                </a:solidFill>
              </a:rPr>
              <a:t>VPNs</a:t>
            </a:r>
            <a:r>
              <a:rPr lang="en-MY" sz="1100" dirty="0">
                <a:solidFill>
                  <a:schemeClr val="tx1"/>
                </a:solidFill>
              </a:rPr>
              <a:t>)</a:t>
            </a:r>
          </a:p>
          <a:p>
            <a:r>
              <a:rPr lang="en-MY" sz="1100" dirty="0">
                <a:solidFill>
                  <a:schemeClr val="tx1"/>
                </a:solidFill>
              </a:rPr>
              <a:t>5.</a:t>
            </a:r>
            <a:r>
              <a:rPr lang="en-MY" sz="1100" b="1" dirty="0">
                <a:solidFill>
                  <a:schemeClr val="tx1"/>
                </a:solidFill>
              </a:rPr>
              <a:t>Wireless</a:t>
            </a:r>
            <a:r>
              <a:rPr lang="en-MY" sz="1100" dirty="0">
                <a:solidFill>
                  <a:schemeClr val="tx1"/>
                </a:solidFill>
              </a:rPr>
              <a:t> network encryption restricts access to authorized users</a:t>
            </a:r>
          </a:p>
          <a:p>
            <a:r>
              <a:rPr lang="en-MY" sz="1100" dirty="0">
                <a:solidFill>
                  <a:schemeClr val="tx1"/>
                </a:solidFill>
              </a:rPr>
              <a:t>-WPA</a:t>
            </a: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A212F5-6EEE-4B02-B12A-48ABE827C1D2}"/>
              </a:ext>
            </a:extLst>
          </p:cNvPr>
          <p:cNvSpPr/>
          <p:nvPr/>
        </p:nvSpPr>
        <p:spPr>
          <a:xfrm>
            <a:off x="7180977" y="1526794"/>
            <a:ext cx="1979799" cy="442594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100" b="1" dirty="0">
                <a:solidFill>
                  <a:schemeClr val="tx1"/>
                </a:solidFill>
              </a:rPr>
              <a:t>ANTICIPATING ACCESS</a:t>
            </a:r>
          </a:p>
          <a:p>
            <a:endParaRPr lang="en-MY" sz="1100" b="1" dirty="0">
              <a:solidFill>
                <a:schemeClr val="tx1"/>
              </a:solidFill>
            </a:endParaRPr>
          </a:p>
          <a:p>
            <a:endParaRPr lang="en-MY" sz="1100" b="1" dirty="0">
              <a:solidFill>
                <a:schemeClr val="tx1"/>
              </a:solidFill>
            </a:endParaRPr>
          </a:p>
          <a:p>
            <a:r>
              <a:rPr lang="en-MY" sz="1100" dirty="0">
                <a:solidFill>
                  <a:schemeClr val="tx1"/>
                </a:solidFill>
              </a:rPr>
              <a:t>-prepare for disaster</a:t>
            </a:r>
          </a:p>
          <a:p>
            <a:r>
              <a:rPr lang="en-MY" sz="1100" dirty="0">
                <a:solidFill>
                  <a:schemeClr val="tx1"/>
                </a:solidFill>
              </a:rPr>
              <a:t>1.</a:t>
            </a:r>
            <a:r>
              <a:rPr lang="en-MY" sz="1100" b="1" dirty="0">
                <a:solidFill>
                  <a:schemeClr val="tx1"/>
                </a:solidFill>
              </a:rPr>
              <a:t>Physical Security </a:t>
            </a:r>
            <a:r>
              <a:rPr lang="en-MY" sz="1100" dirty="0">
                <a:solidFill>
                  <a:schemeClr val="tx1"/>
                </a:solidFill>
              </a:rPr>
              <a:t>protects hardware</a:t>
            </a:r>
          </a:p>
          <a:p>
            <a:r>
              <a:rPr lang="en-MY" sz="1100" dirty="0">
                <a:solidFill>
                  <a:schemeClr val="tx1"/>
                </a:solidFill>
              </a:rPr>
              <a:t>2.</a:t>
            </a:r>
            <a:r>
              <a:rPr lang="en-MY" sz="1100" b="1" dirty="0">
                <a:solidFill>
                  <a:schemeClr val="tx1"/>
                </a:solidFill>
              </a:rPr>
              <a:t>Data Security </a:t>
            </a:r>
            <a:r>
              <a:rPr lang="en-MY" sz="1100" dirty="0">
                <a:solidFill>
                  <a:schemeClr val="tx1"/>
                </a:solidFill>
              </a:rPr>
              <a:t>protects software and data from unauthorized tampering or damage</a:t>
            </a:r>
          </a:p>
          <a:p>
            <a:r>
              <a:rPr lang="en-MY" sz="1100" dirty="0">
                <a:solidFill>
                  <a:schemeClr val="tx1"/>
                </a:solidFill>
              </a:rPr>
              <a:t>3.</a:t>
            </a:r>
            <a:r>
              <a:rPr lang="en-MY" sz="1100" b="1" dirty="0">
                <a:solidFill>
                  <a:schemeClr val="tx1"/>
                </a:solidFill>
              </a:rPr>
              <a:t>Disaster Recovery </a:t>
            </a:r>
            <a:r>
              <a:rPr lang="en-MY" sz="1100" dirty="0">
                <a:solidFill>
                  <a:schemeClr val="tx1"/>
                </a:solidFill>
              </a:rPr>
              <a:t>Plan describes ways to continue operating in the event of a disaster</a:t>
            </a: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435EFB-307F-4A59-A8E1-B378F09E3646}"/>
              </a:ext>
            </a:extLst>
          </p:cNvPr>
          <p:cNvSpPr/>
          <p:nvPr/>
        </p:nvSpPr>
        <p:spPr>
          <a:xfrm>
            <a:off x="9160780" y="1526793"/>
            <a:ext cx="1979799" cy="442595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100" b="1" dirty="0">
                <a:solidFill>
                  <a:schemeClr val="tx1"/>
                </a:solidFill>
              </a:rPr>
              <a:t>PREVENTING DATA LOSS</a:t>
            </a:r>
          </a:p>
          <a:p>
            <a:endParaRPr lang="en-MY" sz="1100" b="1" dirty="0">
              <a:solidFill>
                <a:schemeClr val="tx1"/>
              </a:solidFill>
            </a:endParaRPr>
          </a:p>
          <a:p>
            <a:endParaRPr lang="en-MY" sz="1100" b="1" dirty="0">
              <a:solidFill>
                <a:schemeClr val="tx1"/>
              </a:solidFill>
            </a:endParaRPr>
          </a:p>
          <a:p>
            <a:r>
              <a:rPr lang="en-MY" sz="1100" dirty="0">
                <a:solidFill>
                  <a:schemeClr val="tx1"/>
                </a:solidFill>
              </a:rPr>
              <a:t>-routinely copy data and store it in a remote storage</a:t>
            </a:r>
          </a:p>
          <a:p>
            <a:r>
              <a:rPr lang="en-MY" sz="1100" dirty="0">
                <a:solidFill>
                  <a:schemeClr val="tx1"/>
                </a:solidFill>
              </a:rPr>
              <a:t>•Redundant data storage - Store off-site in case of loss of equipment</a:t>
            </a:r>
          </a:p>
          <a:p>
            <a:r>
              <a:rPr lang="en-MY" sz="1100" dirty="0">
                <a:solidFill>
                  <a:schemeClr val="tx1"/>
                </a:solidFill>
              </a:rPr>
              <a:t>•Cloud-based backup services such as Carbonite provide cloud based backup services</a:t>
            </a: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  <a:p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4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18F2-F17F-4A2A-B121-3E6E0B05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8034"/>
          </a:xfrm>
        </p:spPr>
        <p:txBody>
          <a:bodyPr/>
          <a:lstStyle/>
          <a:p>
            <a:r>
              <a:rPr lang="en-MY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219A-D46D-41EB-8CC7-86FB4DD34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89387"/>
            <a:ext cx="10058400" cy="4750685"/>
          </a:xfrm>
        </p:spPr>
        <p:txBody>
          <a:bodyPr/>
          <a:lstStyle/>
          <a:p>
            <a:r>
              <a:rPr lang="en-MY" dirty="0">
                <a:solidFill>
                  <a:schemeClr val="accent4">
                    <a:lumMod val="50000"/>
                  </a:schemeClr>
                </a:solidFill>
              </a:rPr>
              <a:t>What is Ethics?</a:t>
            </a:r>
          </a:p>
          <a:p>
            <a:pPr marL="0" indent="0">
              <a:buNone/>
            </a:pPr>
            <a:r>
              <a:rPr lang="en-MY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MY" dirty="0"/>
              <a:t>- Ethics is standard moral conduct  </a:t>
            </a:r>
          </a:p>
          <a:p>
            <a:pPr marL="0" indent="0">
              <a:buNone/>
            </a:pPr>
            <a:r>
              <a:rPr lang="en-MY" dirty="0"/>
              <a:t>  - But for computer Ethics , it is a guidelines for morally acceptable use of computers</a:t>
            </a:r>
          </a:p>
          <a:p>
            <a:pPr marL="0" indent="0">
              <a:buNone/>
            </a:pPr>
            <a:r>
              <a:rPr lang="en-MY" dirty="0"/>
              <a:t>Example of unmorally use of computer :-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MY" b="1" dirty="0"/>
              <a:t>Copyright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1200" dirty="0"/>
              <a:t>Gives content creator the right to control the use of their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1200" dirty="0"/>
              <a:t>This means that the original creators of products and anyone they give authorization to are the only ones with the exclusive right to reproduce the work.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1200" dirty="0"/>
              <a:t>Painting , books, music and films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MY" dirty="0"/>
              <a:t> </a:t>
            </a:r>
            <a:r>
              <a:rPr lang="en-MY" sz="1200" dirty="0"/>
              <a:t>  </a:t>
            </a:r>
            <a:r>
              <a:rPr lang="en-MY" b="1" dirty="0"/>
              <a:t>Software Piracy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/>
              <a:t>Unauthorized copying and distribution of software</a:t>
            </a:r>
          </a:p>
          <a:p>
            <a:pPr marL="0" indent="0">
              <a:buNone/>
            </a:pPr>
            <a:r>
              <a:rPr lang="en-MY" dirty="0"/>
              <a:t>       - Digital right management (</a:t>
            </a:r>
            <a:r>
              <a:rPr lang="en-MY" b="1" dirty="0"/>
              <a:t>DRM</a:t>
            </a:r>
            <a:r>
              <a:rPr lang="en-MY" dirty="0"/>
              <a:t>) control access to electronic media</a:t>
            </a:r>
          </a:p>
          <a:p>
            <a:pPr marL="0" indent="0">
              <a:buNone/>
            </a:pPr>
            <a:r>
              <a:rPr lang="en-MY" dirty="0"/>
              <a:t>       - Digital Millennium Copyright Act protect against piracy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DF938-10F1-45B3-85C8-06BC545E2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893" y="1289387"/>
            <a:ext cx="1575970" cy="1042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D4A92-F634-4891-A040-665D48D951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1" t="18563" r="26461" b="15011"/>
          <a:stretch/>
        </p:blipFill>
        <p:spPr>
          <a:xfrm>
            <a:off x="8751116" y="4395831"/>
            <a:ext cx="2021747" cy="124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6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BB71-455A-4D8F-93B7-CC890C35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95618"/>
            <a:ext cx="10058400" cy="53571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MY" b="1" dirty="0"/>
              <a:t>Plagiarism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/>
              <a:t>Representing some other person’s work and ideas as your own without giving credit to the original person’s work and ideas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u="sng" dirty="0"/>
              <a:t>Ways to prevent from plagiarism 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/>
              <a:t>Make the rules known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/>
              <a:t>Give unique task </a:t>
            </a:r>
          </a:p>
          <a:p>
            <a:pPr marL="0" indent="0">
              <a:buNone/>
            </a:pPr>
            <a:r>
              <a:rPr lang="en-MY" b="0" i="0" dirty="0">
                <a:solidFill>
                  <a:srgbClr val="0E1333"/>
                </a:solidFill>
                <a:effectLst/>
                <a:latin typeface="Montserrat"/>
              </a:rPr>
              <a:t>         - </a:t>
            </a:r>
            <a:r>
              <a:rPr lang="en-MY" b="0" i="0" dirty="0">
                <a:solidFill>
                  <a:schemeClr val="accent4">
                    <a:lumMod val="50000"/>
                  </a:schemeClr>
                </a:solidFill>
                <a:effectLst/>
                <a:latin typeface="Montserrat"/>
              </a:rPr>
              <a:t>tasks that require a creative and individual approach</a:t>
            </a:r>
          </a:p>
          <a:p>
            <a:pPr marL="0" indent="0">
              <a:buNone/>
            </a:pPr>
            <a:r>
              <a:rPr lang="en-MY" dirty="0">
                <a:latin typeface="+mj-lt"/>
              </a:rPr>
              <a:t>3</a:t>
            </a:r>
            <a:r>
              <a:rPr lang="en-MY" dirty="0">
                <a:latin typeface="Montserrat"/>
              </a:rPr>
              <a:t>.    </a:t>
            </a:r>
            <a:r>
              <a:rPr lang="en-MY" dirty="0"/>
              <a:t>Use plagiarism checkers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C8933-DCA4-4514-AAC6-1890279A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46" y="2022404"/>
            <a:ext cx="3576506" cy="250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58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B412-EE2A-4717-8EC1-2D10D08D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>
                <a:latin typeface="Algerian" panose="04020705040A02060702" pitchFamily="82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DDC2A-E9A1-418E-9B90-0DF90ACA1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- LAI LENG SHUEN  ( Clan Leader)</a:t>
            </a:r>
          </a:p>
          <a:p>
            <a:r>
              <a:rPr lang="en-MY" dirty="0"/>
              <a:t>- MUHAMMAD SHAWALUDDIN BIN SHAARI ( Co-Leaders )</a:t>
            </a:r>
          </a:p>
          <a:p>
            <a:r>
              <a:rPr lang="en-MY" dirty="0"/>
              <a:t>- MUHAMMAD FADTHUN AMIERRUN BIN MD NORAZAM (Co-Leaders)</a:t>
            </a:r>
          </a:p>
          <a:p>
            <a:r>
              <a:rPr lang="en-MY" dirty="0"/>
              <a:t>- MUHAMMAD FAKRULLAH BIN KAMAL BAHRIN (Co-Leaders)</a:t>
            </a:r>
          </a:p>
        </p:txBody>
      </p:sp>
    </p:spTree>
    <p:extLst>
      <p:ext uri="{BB962C8B-B14F-4D97-AF65-F5344CB8AC3E}">
        <p14:creationId xmlns:p14="http://schemas.microsoft.com/office/powerpoint/2010/main" val="160214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CHAPTER 9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64630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889C-71DA-4021-9C03-E7F1E127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19094"/>
          </a:xfrm>
        </p:spPr>
        <p:txBody>
          <a:bodyPr/>
          <a:lstStyle/>
          <a:p>
            <a:r>
              <a:rPr lang="en-MY" dirty="0">
                <a:latin typeface="Algerian" panose="04020705040A02060702" pitchFamily="82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77FA-7297-4F53-B6FE-4B06FB79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61688"/>
            <a:ext cx="10058400" cy="4191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/>
              <a:t>1. Identify the most significant concerns for effective implementation of computer technology.</a:t>
            </a:r>
          </a:p>
          <a:p>
            <a:pPr marL="0" indent="0">
              <a:buNone/>
            </a:pPr>
            <a:r>
              <a:rPr lang="en-MY" dirty="0"/>
              <a:t>2. Discuss the primary privacy issues of </a:t>
            </a:r>
            <a:r>
              <a:rPr lang="en-MY" b="1" dirty="0"/>
              <a:t>accuracy</a:t>
            </a:r>
            <a:r>
              <a:rPr lang="en-MY" dirty="0"/>
              <a:t>, </a:t>
            </a:r>
            <a:r>
              <a:rPr lang="en-MY" b="1" dirty="0"/>
              <a:t>property</a:t>
            </a:r>
            <a:r>
              <a:rPr lang="en-MY" dirty="0"/>
              <a:t>, and </a:t>
            </a:r>
            <a:r>
              <a:rPr lang="en-MY" b="1" dirty="0"/>
              <a:t>access</a:t>
            </a:r>
            <a:r>
              <a:rPr lang="en-MY" dirty="0"/>
              <a:t>.</a:t>
            </a:r>
          </a:p>
          <a:p>
            <a:pPr marL="0" indent="0">
              <a:buNone/>
            </a:pPr>
            <a:r>
              <a:rPr lang="en-MY" dirty="0"/>
              <a:t>3. Describe the impact of large </a:t>
            </a:r>
            <a:r>
              <a:rPr lang="en-MY" b="1" dirty="0"/>
              <a:t>databases</a:t>
            </a:r>
            <a:r>
              <a:rPr lang="en-MY" dirty="0"/>
              <a:t>, </a:t>
            </a:r>
            <a:r>
              <a:rPr lang="en-MY" b="1" dirty="0"/>
              <a:t>private networks</a:t>
            </a:r>
            <a:r>
              <a:rPr lang="en-MY" dirty="0"/>
              <a:t>, the </a:t>
            </a:r>
            <a:r>
              <a:rPr lang="en-MY" b="1" dirty="0"/>
              <a:t>Internet</a:t>
            </a:r>
            <a:r>
              <a:rPr lang="en-MY" dirty="0"/>
              <a:t>, and the </a:t>
            </a:r>
            <a:r>
              <a:rPr lang="en-MY" b="1" dirty="0"/>
              <a:t>Web</a:t>
            </a:r>
            <a:r>
              <a:rPr lang="en-MY" dirty="0"/>
              <a:t> on </a:t>
            </a:r>
            <a:r>
              <a:rPr lang="en-MY" dirty="0">
                <a:solidFill>
                  <a:schemeClr val="accent2">
                    <a:lumMod val="75000"/>
                  </a:schemeClr>
                </a:solidFill>
              </a:rPr>
              <a:t>privacy</a:t>
            </a:r>
            <a:r>
              <a:rPr lang="en-MY" dirty="0"/>
              <a:t>.</a:t>
            </a:r>
          </a:p>
          <a:p>
            <a:pPr marL="0" indent="0">
              <a:buNone/>
            </a:pPr>
            <a:r>
              <a:rPr lang="en-MY" dirty="0"/>
              <a:t>4. Discuss online identity and major laws on </a:t>
            </a:r>
            <a:r>
              <a:rPr lang="en-MY" dirty="0">
                <a:solidFill>
                  <a:schemeClr val="accent2">
                    <a:lumMod val="75000"/>
                  </a:schemeClr>
                </a:solidFill>
              </a:rPr>
              <a:t>privacy</a:t>
            </a:r>
            <a:r>
              <a:rPr lang="en-MY" dirty="0"/>
              <a:t>.</a:t>
            </a:r>
          </a:p>
          <a:p>
            <a:pPr marL="0" indent="0">
              <a:buNone/>
            </a:pPr>
            <a:r>
              <a:rPr lang="en-MY" dirty="0"/>
              <a:t>5. Discuss cybercrimes including creation of malicious programs such as viruses, worms, Trojan horse, and zombies as well as denial of service</a:t>
            </a:r>
          </a:p>
          <a:p>
            <a:pPr marL="0" indent="0">
              <a:buNone/>
            </a:pPr>
            <a:r>
              <a:rPr lang="en-MY" dirty="0"/>
              <a:t>attacks, Internet scams, identity theft, cyberbullying, rogue Wi-Fi</a:t>
            </a:r>
          </a:p>
          <a:p>
            <a:pPr marL="0" indent="0">
              <a:buNone/>
            </a:pPr>
            <a:r>
              <a:rPr lang="en-MY" dirty="0"/>
              <a:t>hotspots, and data manipulation.</a:t>
            </a:r>
          </a:p>
          <a:p>
            <a:pPr marL="0" indent="0">
              <a:buNone/>
            </a:pPr>
            <a:r>
              <a:rPr lang="en-MY" dirty="0"/>
              <a:t>6. Detail ways to protect computer security including restricting access, encrypting data, anticipating disasters, and preventing data loss.</a:t>
            </a:r>
          </a:p>
          <a:p>
            <a:pPr marL="0" indent="0">
              <a:buNone/>
            </a:pPr>
            <a:r>
              <a:rPr lang="en-MY" dirty="0"/>
              <a:t>7. Discuss computer ethics including copyright law, software piracy, digital rights management, the Digital Millennium Copyright Act, as well as</a:t>
            </a:r>
          </a:p>
          <a:p>
            <a:pPr marL="0" indent="0">
              <a:buNone/>
            </a:pPr>
            <a:r>
              <a:rPr lang="en-MY" dirty="0"/>
              <a:t>plagiarism and ways to identify plagiarism. 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4911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C25E-9BB6-4BBC-B675-A8E22E68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>
                <a:latin typeface="Algerian" panose="04020705040A02060702" pitchFamily="82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C9AA-A79C-4216-B4C7-4593964C4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578"/>
            <a:ext cx="10058400" cy="4107166"/>
          </a:xfrm>
        </p:spPr>
        <p:txBody>
          <a:bodyPr/>
          <a:lstStyle/>
          <a:p>
            <a:pPr marL="0" indent="0">
              <a:buNone/>
            </a:pPr>
            <a:r>
              <a:rPr lang="en-MY" dirty="0"/>
              <a:t>•A lot of users nowadays using technology as their daily life tasks.</a:t>
            </a:r>
          </a:p>
          <a:p>
            <a:pPr marL="0" indent="0">
              <a:buNone/>
            </a:pPr>
            <a:r>
              <a:rPr lang="en-MY" dirty="0"/>
              <a:t>•The use of personal data and our right to privacy.</a:t>
            </a:r>
          </a:p>
          <a:p>
            <a:pPr marL="0" indent="0">
              <a:buNone/>
            </a:pPr>
            <a:r>
              <a:rPr lang="en-MY" dirty="0"/>
              <a:t>•This chapter covers issues related to the impact of technology on people and how to protect ourselves on the Web.</a:t>
            </a:r>
          </a:p>
          <a:p>
            <a:pPr marL="0" indent="0">
              <a:buNone/>
            </a:pPr>
            <a:r>
              <a:rPr lang="en-MY" dirty="0"/>
              <a:t>Technology has had a very </a:t>
            </a:r>
            <a:r>
              <a:rPr lang="en-MY" b="1" dirty="0"/>
              <a:t>positive</a:t>
            </a:r>
            <a:r>
              <a:rPr lang="en-MY" dirty="0"/>
              <a:t> impact on people, but some of the impact could be </a:t>
            </a:r>
            <a:r>
              <a:rPr lang="en-MY" b="1" dirty="0"/>
              <a:t>negative</a:t>
            </a:r>
            <a:r>
              <a:rPr lang="en-MY" dirty="0"/>
              <a:t>.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u="sng" dirty="0"/>
              <a:t>What we need to be concern?</a:t>
            </a:r>
          </a:p>
          <a:p>
            <a:pPr marL="0" indent="0">
              <a:buNone/>
            </a:pPr>
            <a:r>
              <a:rPr lang="en-MY" dirty="0"/>
              <a:t>- </a:t>
            </a:r>
            <a:r>
              <a:rPr lang="en-MY" b="1" dirty="0">
                <a:solidFill>
                  <a:schemeClr val="accent2">
                    <a:lumMod val="75000"/>
                  </a:schemeClr>
                </a:solidFill>
              </a:rPr>
              <a:t>Privacy</a:t>
            </a:r>
            <a:r>
              <a:rPr lang="en-MY" b="1" dirty="0"/>
              <a:t> </a:t>
            </a:r>
            <a:r>
              <a:rPr lang="en-MY" dirty="0"/>
              <a:t>– What are the threats to personal privacy and how can we protect ourselves?</a:t>
            </a:r>
          </a:p>
          <a:p>
            <a:pPr marL="0" indent="0">
              <a:buNone/>
            </a:pPr>
            <a:r>
              <a:rPr lang="en-MY" dirty="0"/>
              <a:t>- </a:t>
            </a:r>
            <a:r>
              <a:rPr lang="en-MY" b="1" dirty="0">
                <a:solidFill>
                  <a:schemeClr val="accent3"/>
                </a:solidFill>
              </a:rPr>
              <a:t>Security</a:t>
            </a:r>
            <a:r>
              <a:rPr lang="en-MY" dirty="0"/>
              <a:t> – How can access to sensitive information be controlled and how can we secure hardware and software?</a:t>
            </a:r>
          </a:p>
          <a:p>
            <a:pPr marL="0" indent="0">
              <a:buNone/>
            </a:pPr>
            <a:r>
              <a:rPr lang="en-MY" dirty="0"/>
              <a:t>- </a:t>
            </a:r>
            <a:r>
              <a:rPr lang="en-MY" b="1" dirty="0">
                <a:solidFill>
                  <a:schemeClr val="accent4">
                    <a:lumMod val="75000"/>
                  </a:schemeClr>
                </a:solidFill>
              </a:rPr>
              <a:t>Ethics</a:t>
            </a:r>
            <a:r>
              <a:rPr lang="en-MY" dirty="0"/>
              <a:t> – How do the actions of individual users and companies affect society?</a:t>
            </a:r>
          </a:p>
        </p:txBody>
      </p:sp>
    </p:spTree>
    <p:extLst>
      <p:ext uri="{BB962C8B-B14F-4D97-AF65-F5344CB8AC3E}">
        <p14:creationId xmlns:p14="http://schemas.microsoft.com/office/powerpoint/2010/main" val="31098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294E-6D76-4EDA-8102-434F4204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06C44-B594-4643-A450-CEBE8F588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•Privacy – concerns the collection and use of data about individuals</a:t>
            </a:r>
          </a:p>
          <a:p>
            <a:pPr marL="0" indent="0">
              <a:buNone/>
            </a:pPr>
            <a:r>
              <a:rPr lang="en-MY" dirty="0"/>
              <a:t>•Three primary privacy issues: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/>
              <a:t>             1.	</a:t>
            </a:r>
            <a:r>
              <a:rPr lang="en-MY" b="1" dirty="0"/>
              <a:t>Accuracy</a:t>
            </a:r>
            <a:r>
              <a:rPr lang="en-MY" dirty="0"/>
              <a:t> – responsibility of those who collect data</a:t>
            </a:r>
          </a:p>
          <a:p>
            <a:pPr marL="0" indent="0">
              <a:buNone/>
            </a:pPr>
            <a:r>
              <a:rPr lang="en-MY" dirty="0"/>
              <a:t>	Must be secure and correct</a:t>
            </a:r>
          </a:p>
          <a:p>
            <a:pPr marL="0" indent="0">
              <a:buNone/>
            </a:pPr>
            <a:r>
              <a:rPr lang="en-MY" dirty="0"/>
              <a:t>             2.	</a:t>
            </a:r>
            <a:r>
              <a:rPr lang="en-MY" b="1" dirty="0"/>
              <a:t>Property</a:t>
            </a:r>
            <a:r>
              <a:rPr lang="en-MY" dirty="0"/>
              <a:t> – who owns data and who has rights to software</a:t>
            </a:r>
          </a:p>
          <a:p>
            <a:pPr marL="0" indent="0">
              <a:buNone/>
            </a:pPr>
            <a:r>
              <a:rPr lang="en-MY" dirty="0"/>
              <a:t>             3.	</a:t>
            </a:r>
            <a:r>
              <a:rPr lang="en-MY" b="1" dirty="0"/>
              <a:t>Access</a:t>
            </a:r>
            <a:r>
              <a:rPr lang="en-MY" dirty="0"/>
              <a:t> – responsibility of those who control data and use of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D60FC-8C1C-429E-ADE6-566FFC42E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599" y="2103120"/>
            <a:ext cx="2366483" cy="1332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F7359C-4EAE-4DB1-B1CB-4EEEDE38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99" y="3715019"/>
            <a:ext cx="2368813" cy="13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4DAD-47F8-4B7F-BB19-EC9EFFA8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41851"/>
            <a:ext cx="10058400" cy="799052"/>
          </a:xfrm>
        </p:spPr>
        <p:txBody>
          <a:bodyPr/>
          <a:lstStyle/>
          <a:p>
            <a:r>
              <a:rPr lang="en-MY" dirty="0">
                <a:latin typeface="Algerian" panose="04020705040A02060702" pitchFamily="82" charset="0"/>
              </a:rPr>
              <a:t>Large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DFE7C-DCA1-4960-975B-1D572432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24415"/>
            <a:ext cx="10058400" cy="4409170"/>
          </a:xfrm>
        </p:spPr>
        <p:txBody>
          <a:bodyPr/>
          <a:lstStyle/>
          <a:p>
            <a:r>
              <a:rPr lang="en-MY" dirty="0"/>
              <a:t>Did you know……                                                                Actually……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19699C-3C77-4B0B-872D-B641EE2742EF}"/>
              </a:ext>
            </a:extLst>
          </p:cNvPr>
          <p:cNvSpPr/>
          <p:nvPr/>
        </p:nvSpPr>
        <p:spPr>
          <a:xfrm>
            <a:off x="1317072" y="1690759"/>
            <a:ext cx="4496499" cy="39428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MY" sz="1100" dirty="0">
                <a:solidFill>
                  <a:schemeClr val="tx1"/>
                </a:solidFill>
              </a:rPr>
              <a:t>Large organizations compile information about us daily </a:t>
            </a:r>
          </a:p>
          <a:p>
            <a:pPr marL="171450" indent="-171450">
              <a:buFontTx/>
              <a:buChar char="-"/>
            </a:pPr>
            <a:r>
              <a:rPr lang="en-MY" sz="1100" dirty="0">
                <a:solidFill>
                  <a:schemeClr val="tx1"/>
                </a:solidFill>
              </a:rPr>
              <a:t>Big Data is exploding and ever-growing</a:t>
            </a:r>
          </a:p>
          <a:p>
            <a:pPr marL="171450" indent="-171450">
              <a:buFontTx/>
              <a:buChar char="-"/>
            </a:pPr>
            <a:endParaRPr lang="en-MY" sz="1100" dirty="0">
              <a:solidFill>
                <a:schemeClr val="tx1"/>
              </a:solidFill>
            </a:endParaRPr>
          </a:p>
          <a:p>
            <a:r>
              <a:rPr lang="en-MY" sz="1100" dirty="0">
                <a:solidFill>
                  <a:schemeClr val="tx1"/>
                </a:solidFill>
              </a:rPr>
              <a:t>   </a:t>
            </a:r>
            <a:r>
              <a:rPr lang="en-MY" sz="1100" b="1" dirty="0">
                <a:solidFill>
                  <a:schemeClr val="tx1"/>
                </a:solidFill>
              </a:rPr>
              <a:t>90% of the data collected has been collected over the last 2 years</a:t>
            </a:r>
          </a:p>
          <a:p>
            <a:endParaRPr lang="en-MY" sz="1100" dirty="0">
              <a:solidFill>
                <a:schemeClr val="tx1"/>
              </a:solidFill>
            </a:endParaRPr>
          </a:p>
          <a:p>
            <a:r>
              <a:rPr lang="en-MY" sz="1100" dirty="0">
                <a:solidFill>
                  <a:schemeClr val="tx1"/>
                </a:solidFill>
              </a:rPr>
              <a:t>- Data collectors include : - </a:t>
            </a:r>
          </a:p>
          <a:p>
            <a:endParaRPr lang="en-MY" sz="1100" dirty="0">
              <a:solidFill>
                <a:schemeClr val="tx1"/>
              </a:solidFill>
            </a:endParaRPr>
          </a:p>
          <a:p>
            <a:r>
              <a:rPr lang="en-MY" sz="1100" dirty="0">
                <a:solidFill>
                  <a:schemeClr val="tx1"/>
                </a:solidFill>
              </a:rPr>
              <a:t>.  Government agencies</a:t>
            </a:r>
          </a:p>
          <a:p>
            <a:r>
              <a:rPr lang="en-MY" sz="1100" dirty="0">
                <a:solidFill>
                  <a:schemeClr val="tx1"/>
                </a:solidFill>
              </a:rPr>
              <a:t>.  Telephone companies</a:t>
            </a:r>
          </a:p>
          <a:p>
            <a:r>
              <a:rPr lang="en-MY" sz="1100" dirty="0">
                <a:solidFill>
                  <a:schemeClr val="tx1"/>
                </a:solidFill>
              </a:rPr>
              <a:t>.  Credit card companies</a:t>
            </a:r>
          </a:p>
          <a:p>
            <a:r>
              <a:rPr lang="en-MY" sz="1100" dirty="0">
                <a:solidFill>
                  <a:schemeClr val="tx1"/>
                </a:solidFill>
              </a:rPr>
              <a:t>.  Supermarket scanners</a:t>
            </a:r>
          </a:p>
          <a:p>
            <a:r>
              <a:rPr lang="en-MY" sz="1100" dirty="0">
                <a:solidFill>
                  <a:schemeClr val="tx1"/>
                </a:solidFill>
              </a:rPr>
              <a:t>.  Financial institutions</a:t>
            </a:r>
          </a:p>
          <a:p>
            <a:r>
              <a:rPr lang="en-MY" sz="1100" dirty="0">
                <a:solidFill>
                  <a:schemeClr val="tx1"/>
                </a:solidFill>
              </a:rPr>
              <a:t>.  Search engines</a:t>
            </a:r>
          </a:p>
          <a:p>
            <a:r>
              <a:rPr lang="en-MY" sz="1100" dirty="0">
                <a:solidFill>
                  <a:schemeClr val="tx1"/>
                </a:solidFill>
              </a:rPr>
              <a:t>.  Social networking sites</a:t>
            </a:r>
          </a:p>
          <a:p>
            <a:r>
              <a:rPr lang="en-MY" sz="1100" dirty="0">
                <a:solidFill>
                  <a:schemeClr val="tx1"/>
                </a:solidFill>
              </a:rPr>
              <a:t>.  </a:t>
            </a:r>
            <a:r>
              <a:rPr lang="en-MY" sz="1100" b="1" dirty="0">
                <a:solidFill>
                  <a:schemeClr val="tx1"/>
                </a:solidFill>
              </a:rPr>
              <a:t>Information Reseller/Brokers</a:t>
            </a:r>
          </a:p>
          <a:p>
            <a:r>
              <a:rPr lang="en-MY" sz="1100" dirty="0">
                <a:solidFill>
                  <a:schemeClr val="tx1"/>
                </a:solidFill>
              </a:rPr>
              <a:t>          1.Collect and sell personal data</a:t>
            </a:r>
          </a:p>
          <a:p>
            <a:r>
              <a:rPr lang="en-MY" sz="1100" dirty="0">
                <a:solidFill>
                  <a:schemeClr val="tx1"/>
                </a:solidFill>
              </a:rPr>
              <a:t>          2. Create electronic profile</a:t>
            </a:r>
          </a:p>
          <a:p>
            <a:r>
              <a:rPr lang="en-MY" sz="1100" dirty="0">
                <a:solidFill>
                  <a:schemeClr val="tx1"/>
                </a:solidFill>
              </a:rPr>
              <a:t>	</a:t>
            </a:r>
          </a:p>
          <a:p>
            <a:endParaRPr lang="en-MY" sz="1000" dirty="0">
              <a:solidFill>
                <a:schemeClr val="tx1"/>
              </a:solidFill>
            </a:endParaRPr>
          </a:p>
          <a:p>
            <a:endParaRPr lang="en-MY" sz="1000" dirty="0">
              <a:solidFill>
                <a:schemeClr val="tx1"/>
              </a:solidFill>
            </a:endParaRPr>
          </a:p>
          <a:p>
            <a:endParaRPr lang="en-MY" sz="1400" dirty="0">
              <a:solidFill>
                <a:schemeClr val="tx1"/>
              </a:solidFill>
            </a:endParaRPr>
          </a:p>
          <a:p>
            <a:r>
              <a:rPr lang="en-MY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AA4DC-146D-45E7-8DC2-EA06C9975A17}"/>
              </a:ext>
            </a:extLst>
          </p:cNvPr>
          <p:cNvSpPr/>
          <p:nvPr/>
        </p:nvSpPr>
        <p:spPr>
          <a:xfrm>
            <a:off x="6316910" y="1690759"/>
            <a:ext cx="4950903" cy="39428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sz="1100" b="1" dirty="0">
                <a:solidFill>
                  <a:schemeClr val="tx1"/>
                </a:solidFill>
              </a:rPr>
              <a:t>Personal Information </a:t>
            </a:r>
            <a:r>
              <a:rPr lang="en-MY" sz="1100" dirty="0">
                <a:solidFill>
                  <a:schemeClr val="tx1"/>
                </a:solidFill>
              </a:rPr>
              <a:t>is a marketable commodity which raises many issue :</a:t>
            </a:r>
          </a:p>
          <a:p>
            <a:r>
              <a:rPr lang="en-MY" sz="1100" dirty="0">
                <a:solidFill>
                  <a:schemeClr val="tx1"/>
                </a:solidFill>
              </a:rPr>
              <a:t>     </a:t>
            </a:r>
          </a:p>
          <a:p>
            <a:r>
              <a:rPr lang="en-MY" sz="1100" dirty="0">
                <a:solidFill>
                  <a:schemeClr val="tx1"/>
                </a:solidFill>
              </a:rPr>
              <a:t>    - Collecting public , but personally identifying information( Google Street )</a:t>
            </a:r>
          </a:p>
          <a:p>
            <a:r>
              <a:rPr lang="en-MY" sz="1100" dirty="0">
                <a:solidFill>
                  <a:schemeClr val="tx1"/>
                </a:solidFill>
              </a:rPr>
              <a:t>    - Spreading Information without personal consent ,  leading to </a:t>
            </a:r>
            <a:r>
              <a:rPr lang="en-MY" sz="1100" b="1" dirty="0">
                <a:solidFill>
                  <a:schemeClr val="tx1"/>
                </a:solidFill>
              </a:rPr>
              <a:t>identity theft</a:t>
            </a:r>
          </a:p>
          <a:p>
            <a:r>
              <a:rPr lang="en-MY" sz="1100" dirty="0">
                <a:solidFill>
                  <a:schemeClr val="tx1"/>
                </a:solidFill>
              </a:rPr>
              <a:t>    - Spreading inaccurate information </a:t>
            </a:r>
          </a:p>
          <a:p>
            <a:r>
              <a:rPr lang="en-MY" sz="1100" dirty="0">
                <a:solidFill>
                  <a:schemeClr val="tx1"/>
                </a:solidFill>
              </a:rPr>
              <a:t>          &lt;&gt; Mistaken identity </a:t>
            </a:r>
          </a:p>
          <a:p>
            <a:endParaRPr lang="en-MY" sz="11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sz="1100" b="1" dirty="0">
                <a:solidFill>
                  <a:schemeClr val="tx1"/>
                </a:solidFill>
              </a:rPr>
              <a:t>Freedom of information Act</a:t>
            </a:r>
          </a:p>
          <a:p>
            <a:r>
              <a:rPr lang="en-MY" sz="1100" b="1" dirty="0">
                <a:solidFill>
                  <a:schemeClr val="tx1"/>
                </a:solidFill>
              </a:rPr>
              <a:t>     </a:t>
            </a:r>
          </a:p>
          <a:p>
            <a:r>
              <a:rPr lang="en-MY" sz="1100" b="1" dirty="0">
                <a:solidFill>
                  <a:schemeClr val="tx1"/>
                </a:solidFill>
              </a:rPr>
              <a:t>   </a:t>
            </a:r>
            <a:r>
              <a:rPr lang="en-MY" sz="1100" dirty="0">
                <a:solidFill>
                  <a:schemeClr val="tx1"/>
                </a:solidFill>
              </a:rPr>
              <a:t> - Entitlement to look at your records held by government  agencies</a:t>
            </a:r>
          </a:p>
          <a:p>
            <a:endParaRPr lang="en-MY" sz="1000" dirty="0">
              <a:solidFill>
                <a:schemeClr val="tx1"/>
              </a:solidFill>
            </a:endParaRPr>
          </a:p>
          <a:p>
            <a:endParaRPr lang="en-MY" sz="1000" dirty="0">
              <a:solidFill>
                <a:schemeClr val="tx1"/>
              </a:solidFill>
            </a:endParaRPr>
          </a:p>
          <a:p>
            <a:endParaRPr lang="en-MY" sz="1000" dirty="0">
              <a:solidFill>
                <a:schemeClr val="tx1"/>
              </a:solidFill>
            </a:endParaRPr>
          </a:p>
          <a:p>
            <a:endParaRPr lang="en-MY" sz="1000" dirty="0">
              <a:solidFill>
                <a:schemeClr val="tx1"/>
              </a:solidFill>
            </a:endParaRPr>
          </a:p>
          <a:p>
            <a:endParaRPr lang="en-MY" sz="1000" dirty="0">
              <a:solidFill>
                <a:schemeClr val="tx1"/>
              </a:solidFill>
            </a:endParaRPr>
          </a:p>
          <a:p>
            <a:endParaRPr lang="en-MY" sz="1000" dirty="0">
              <a:solidFill>
                <a:schemeClr val="tx1"/>
              </a:solidFill>
            </a:endParaRPr>
          </a:p>
          <a:p>
            <a:endParaRPr lang="en-MY" sz="1000" dirty="0">
              <a:solidFill>
                <a:schemeClr val="tx1"/>
              </a:solidFill>
            </a:endParaRPr>
          </a:p>
          <a:p>
            <a:endParaRPr lang="en-MY" sz="1000" dirty="0">
              <a:solidFill>
                <a:schemeClr val="tx1"/>
              </a:solidFill>
            </a:endParaRPr>
          </a:p>
          <a:p>
            <a:endParaRPr lang="en-MY" sz="1000" dirty="0">
              <a:solidFill>
                <a:schemeClr val="tx1"/>
              </a:solidFill>
            </a:endParaRPr>
          </a:p>
          <a:p>
            <a:endParaRPr lang="en-MY" sz="1000" dirty="0">
              <a:solidFill>
                <a:schemeClr val="tx1"/>
              </a:solidFill>
            </a:endParaRPr>
          </a:p>
          <a:p>
            <a:pPr algn="ctr"/>
            <a:endParaRPr lang="en-MY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1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D5F7C-0BC8-4203-9CAE-066696CC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>
                <a:latin typeface="Algerian" panose="04020705040A02060702" pitchFamily="82" charset="0"/>
              </a:rPr>
              <a:t>What is private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66FC-D7DD-43F7-A705-810CC3DF5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1450"/>
            <a:ext cx="10058400" cy="3849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MY" dirty="0"/>
              <a:t>•Private network is a computer network that uses private IP addresses space.</a:t>
            </a:r>
          </a:p>
          <a:p>
            <a:pPr marL="0" indent="0">
              <a:buNone/>
            </a:pPr>
            <a:r>
              <a:rPr lang="en-MY" dirty="0"/>
              <a:t>•E.g.: Employee Monitoring Software</a:t>
            </a:r>
          </a:p>
          <a:p>
            <a:pPr marL="0" indent="0">
              <a:buNone/>
            </a:pPr>
            <a:r>
              <a:rPr lang="en-MY" dirty="0"/>
              <a:t>    - Employee Monitoring Software is a technology that allows employers to gain valuable insight into employee’s computer  activities in the work space .</a:t>
            </a:r>
          </a:p>
          <a:p>
            <a:pPr marL="0" indent="0">
              <a:buNone/>
            </a:pPr>
            <a:r>
              <a:rPr lang="en-MY" dirty="0"/>
              <a:t>    -A proposed law could prohibit this type of electronic monitoring or get permission from the employee first.</a:t>
            </a:r>
          </a:p>
          <a:p>
            <a:pPr marL="0" indent="0">
              <a:buNone/>
            </a:pPr>
            <a:r>
              <a:rPr lang="en-MY" b="1" u="sng" dirty="0"/>
              <a:t>Illusion of anonymity</a:t>
            </a:r>
          </a:p>
          <a:p>
            <a:pPr marL="0" indent="0">
              <a:buNone/>
            </a:pPr>
            <a:r>
              <a:rPr lang="en-MY" dirty="0"/>
              <a:t>•Many people believe that, while using the web, little can be done to invade their privacy. This is the illusion of anonymity.</a:t>
            </a:r>
          </a:p>
          <a:p>
            <a:pPr marL="0" indent="0">
              <a:buNone/>
            </a:pPr>
            <a:r>
              <a:rPr lang="en-MY" dirty="0"/>
              <a:t>•In fact, while browsing the web, critical information stored in hard drive</a:t>
            </a:r>
          </a:p>
          <a:p>
            <a:pPr marL="0" indent="0">
              <a:buNone/>
            </a:pPr>
            <a:r>
              <a:rPr lang="en-MY" dirty="0"/>
              <a:t>               o	History file </a:t>
            </a:r>
          </a:p>
          <a:p>
            <a:pPr marL="0" indent="0">
              <a:buNone/>
            </a:pPr>
            <a:r>
              <a:rPr lang="en-MY" dirty="0"/>
              <a:t>               o	Temporary Internet file</a:t>
            </a:r>
          </a:p>
          <a:p>
            <a:pPr marL="0" indent="0">
              <a:buNone/>
            </a:pPr>
            <a:r>
              <a:rPr lang="en-MY" dirty="0"/>
              <a:t>               o	Cookies</a:t>
            </a:r>
          </a:p>
          <a:p>
            <a:pPr marL="0" indent="0">
              <a:buNone/>
            </a:pPr>
            <a:r>
              <a:rPr lang="en-MY" dirty="0"/>
              <a:t>               o	Privacy mode</a:t>
            </a:r>
          </a:p>
          <a:p>
            <a:pPr marL="0" indent="0">
              <a:buNone/>
            </a:pPr>
            <a:r>
              <a:rPr lang="en-MY" dirty="0"/>
              <a:t>               o	Spyware (Privacy threats)</a:t>
            </a:r>
          </a:p>
        </p:txBody>
      </p:sp>
    </p:spTree>
    <p:extLst>
      <p:ext uri="{BB962C8B-B14F-4D97-AF65-F5344CB8AC3E}">
        <p14:creationId xmlns:p14="http://schemas.microsoft.com/office/powerpoint/2010/main" val="104973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BB6950-275E-46A8-B13C-BDB5B2713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464732"/>
              </p:ext>
            </p:extLst>
          </p:nvPr>
        </p:nvGraphicFramePr>
        <p:xfrm>
          <a:off x="1066799" y="688314"/>
          <a:ext cx="10526785" cy="526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738CAD-2EB3-475B-A845-B90E3ED9FE18}"/>
              </a:ext>
            </a:extLst>
          </p:cNvPr>
          <p:cNvSpPr/>
          <p:nvPr/>
        </p:nvSpPr>
        <p:spPr>
          <a:xfrm>
            <a:off x="2055302" y="4081241"/>
            <a:ext cx="1308682" cy="13086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700" dirty="0"/>
              <a:t>•Privacy feature in some web browsers.</a:t>
            </a:r>
          </a:p>
          <a:p>
            <a:pPr algn="ctr"/>
            <a:r>
              <a:rPr lang="en-MY" sz="700" dirty="0"/>
              <a:t>•When operating in this mode, your browsing activity are not recorded in your hard drive.</a:t>
            </a:r>
          </a:p>
          <a:p>
            <a:pPr algn="ctr"/>
            <a:r>
              <a:rPr lang="en-MY" sz="700" dirty="0"/>
              <a:t>•</a:t>
            </a:r>
            <a:r>
              <a:rPr lang="en-MY" sz="700" dirty="0" err="1"/>
              <a:t>Eg</a:t>
            </a:r>
            <a:r>
              <a:rPr lang="en-MY" sz="700" dirty="0"/>
              <a:t>: Incognito mode in Google Chrome and Safari on iPhone.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BD7F9A-4C1F-49CC-A47F-F7624A3C5F1F}"/>
              </a:ext>
            </a:extLst>
          </p:cNvPr>
          <p:cNvSpPr/>
          <p:nvPr/>
        </p:nvSpPr>
        <p:spPr>
          <a:xfrm>
            <a:off x="8760916" y="4081240"/>
            <a:ext cx="1375782" cy="130868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800" dirty="0"/>
              <a:t>-Cookies are small data files that deposited on your hard disk from the websites you have visited.</a:t>
            </a:r>
          </a:p>
          <a:p>
            <a:pPr marL="171450" indent="-171450" algn="ctr">
              <a:buFontTx/>
              <a:buChar char="-"/>
            </a:pPr>
            <a:r>
              <a:rPr lang="en-MY" sz="800" dirty="0"/>
              <a:t>2 types of cookies is </a:t>
            </a:r>
          </a:p>
          <a:p>
            <a:pPr algn="ctr"/>
            <a:r>
              <a:rPr lang="en-MY" sz="800" dirty="0"/>
              <a:t>* </a:t>
            </a:r>
            <a:r>
              <a:rPr lang="en-MY" sz="800" b="1" dirty="0"/>
              <a:t>Traditional cookies</a:t>
            </a:r>
          </a:p>
          <a:p>
            <a:pPr algn="ctr"/>
            <a:r>
              <a:rPr lang="en-MY" sz="800" dirty="0"/>
              <a:t>* </a:t>
            </a:r>
            <a:r>
              <a:rPr lang="en-MY" sz="800" b="1" dirty="0"/>
              <a:t>Ad network cookies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7C022B-11D6-48C4-A334-641F62D0FAC3}"/>
              </a:ext>
            </a:extLst>
          </p:cNvPr>
          <p:cNvSpPr/>
          <p:nvPr/>
        </p:nvSpPr>
        <p:spPr>
          <a:xfrm>
            <a:off x="5609086" y="4081241"/>
            <a:ext cx="1488000" cy="1514215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MY" sz="700" dirty="0"/>
              <a:t>- </a:t>
            </a:r>
            <a:r>
              <a:rPr lang="en-MY" sz="700" b="1" dirty="0"/>
              <a:t>Traditional cookies</a:t>
            </a:r>
            <a:r>
              <a:rPr lang="en-MY" sz="700" dirty="0"/>
              <a:t>: Provide info to a single site, a cookie is deposited with the information that identifies specifically.</a:t>
            </a:r>
          </a:p>
          <a:p>
            <a:pPr algn="just"/>
            <a:r>
              <a:rPr lang="en-MY" sz="700" dirty="0"/>
              <a:t>- </a:t>
            </a:r>
            <a:r>
              <a:rPr lang="en-MY" sz="700" b="1" dirty="0"/>
              <a:t>Ad network cookies</a:t>
            </a:r>
            <a:r>
              <a:rPr lang="en-MY" sz="700" dirty="0"/>
              <a:t> (Adware cookies): Third party tracking cookies that stored in user’s computer without their knowledge or record your activities across different sites.</a:t>
            </a:r>
          </a:p>
        </p:txBody>
      </p:sp>
    </p:spTree>
    <p:extLst>
      <p:ext uri="{BB962C8B-B14F-4D97-AF65-F5344CB8AC3E}">
        <p14:creationId xmlns:p14="http://schemas.microsoft.com/office/powerpoint/2010/main" val="355812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D570-34A8-4E72-8847-5E9FA8AE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2257"/>
          </a:xfrm>
        </p:spPr>
        <p:txBody>
          <a:bodyPr/>
          <a:lstStyle/>
          <a:p>
            <a:r>
              <a:rPr lang="en-MY" b="1" dirty="0">
                <a:latin typeface="Algerian" panose="04020705040A02060702" pitchFamily="82" charset="0"/>
              </a:rPr>
              <a:t>Privacy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EC01-34E9-454C-995C-277D9D019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4187"/>
            <a:ext cx="10058400" cy="48462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MY" sz="1800" b="1" u="sng" dirty="0"/>
              <a:t>Web bugs</a:t>
            </a:r>
          </a:p>
          <a:p>
            <a:pPr marL="0" indent="0">
              <a:buNone/>
            </a:pPr>
            <a:r>
              <a:rPr lang="en-MY" dirty="0"/>
              <a:t>	- Used by 3rd parties to monitor the activity of users at a website.</a:t>
            </a:r>
          </a:p>
          <a:p>
            <a:pPr marL="0" indent="0">
              <a:buNone/>
            </a:pPr>
            <a:r>
              <a:rPr lang="en-MY" dirty="0"/>
              <a:t>	- When a user opens the message information is sent back to the source of the bug.</a:t>
            </a:r>
          </a:p>
          <a:p>
            <a:pPr marL="0" indent="0">
              <a:buNone/>
            </a:pPr>
            <a:r>
              <a:rPr lang="en-MY" sz="1800" b="1" u="sng" dirty="0"/>
              <a:t>Spyware</a:t>
            </a:r>
          </a:p>
          <a:p>
            <a:pPr marL="0" indent="0">
              <a:buNone/>
            </a:pPr>
            <a:r>
              <a:rPr lang="en-MY" dirty="0"/>
              <a:t>	- Unwanted software that infiltrate your computer device, steal internet usage and sensitive information.</a:t>
            </a:r>
          </a:p>
          <a:p>
            <a:pPr marL="0" indent="0">
              <a:buNone/>
            </a:pPr>
            <a:r>
              <a:rPr lang="en-MY" dirty="0"/>
              <a:t>	- Wide range of programs that are designed to secretly record and report Internet activities, add Internet ad cookies.</a:t>
            </a:r>
          </a:p>
          <a:p>
            <a:pPr marL="0" indent="0">
              <a:buNone/>
            </a:pPr>
            <a:r>
              <a:rPr lang="en-MY" sz="1800" b="1" u="sng" dirty="0"/>
              <a:t>Computer Monitoring Software (Keystroke Logger)</a:t>
            </a:r>
          </a:p>
          <a:p>
            <a:pPr marL="0" indent="0">
              <a:buNone/>
            </a:pPr>
            <a:r>
              <a:rPr lang="en-MY" dirty="0"/>
              <a:t>	- Invasive and dangerous</a:t>
            </a:r>
          </a:p>
          <a:p>
            <a:pPr marL="0" indent="0">
              <a:buNone/>
            </a:pPr>
            <a:r>
              <a:rPr lang="en-MY" dirty="0"/>
              <a:t>	- Watches what you do</a:t>
            </a:r>
          </a:p>
          <a:p>
            <a:pPr marL="0" indent="0">
              <a:buNone/>
            </a:pPr>
            <a:r>
              <a:rPr lang="en-MY" sz="1800" b="1" u="sng" dirty="0"/>
              <a:t>Anti-Spyware Program</a:t>
            </a:r>
          </a:p>
          <a:p>
            <a:pPr marL="0" indent="0">
              <a:buNone/>
            </a:pPr>
            <a:r>
              <a:rPr lang="en-MY" dirty="0"/>
              <a:t>	- Detect web bugs and monitoring software </a:t>
            </a:r>
          </a:p>
          <a:p>
            <a:pPr marL="0" indent="0">
              <a:buNone/>
            </a:pPr>
            <a:r>
              <a:rPr lang="en-MY" dirty="0"/>
              <a:t>	- Detect files and remove privacy threats</a:t>
            </a:r>
          </a:p>
          <a:p>
            <a:pPr marL="0" indent="0">
              <a:buNone/>
            </a:pPr>
            <a:r>
              <a:rPr lang="en-MY" dirty="0"/>
              <a:t>         </a:t>
            </a:r>
            <a:r>
              <a:rPr lang="en-MY" sz="1800" b="1" i="1" dirty="0">
                <a:latin typeface="Calisto MT" panose="02040603050505030304" pitchFamily="18" charset="0"/>
              </a:rPr>
              <a:t>Online identities</a:t>
            </a:r>
          </a:p>
          <a:p>
            <a:pPr marL="0" indent="0">
              <a:buNone/>
            </a:pPr>
            <a:r>
              <a:rPr lang="en-MY" dirty="0"/>
              <a:t>	- The information that people volunteering post about themselves online.</a:t>
            </a:r>
          </a:p>
          <a:p>
            <a:pPr marL="0" indent="0">
              <a:buNone/>
            </a:pPr>
            <a:r>
              <a:rPr lang="en-MY" dirty="0"/>
              <a:t>	E.g. : - Gramm-Leach-Bliley Act: Protects personal financial information </a:t>
            </a:r>
          </a:p>
          <a:p>
            <a:pPr marL="0" indent="0">
              <a:buNone/>
            </a:pPr>
            <a:r>
              <a:rPr lang="en-MY" dirty="0"/>
              <a:t>	Health Insurance Portability and Accountability Act (HIPAA): Protects medical records</a:t>
            </a:r>
          </a:p>
          <a:p>
            <a:pPr marL="0" indent="0">
              <a:buNone/>
            </a:pPr>
            <a:r>
              <a:rPr lang="en-MY" dirty="0"/>
              <a:t>	Family Educational Rights and Privacy Act (FERPA): Resists disclosure of educational records</a:t>
            </a:r>
          </a:p>
        </p:txBody>
      </p:sp>
    </p:spTree>
    <p:extLst>
      <p:ext uri="{BB962C8B-B14F-4D97-AF65-F5344CB8AC3E}">
        <p14:creationId xmlns:p14="http://schemas.microsoft.com/office/powerpoint/2010/main" val="321088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{5729431D-4A2F-4384-B926-7DF7AB66487E}tf78438558_win32</Template>
  <TotalTime>222</TotalTime>
  <Words>1773</Words>
  <Application>Microsoft Office PowerPoint</Application>
  <PresentationFormat>Widescreen</PresentationFormat>
  <Paragraphs>253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Algerian</vt:lpstr>
      <vt:lpstr>Calisto MT</vt:lpstr>
      <vt:lpstr>Century Gothic</vt:lpstr>
      <vt:lpstr>Garamond</vt:lpstr>
      <vt:lpstr>Montserrat</vt:lpstr>
      <vt:lpstr>Wingdings</vt:lpstr>
      <vt:lpstr>SavonVTI</vt:lpstr>
      <vt:lpstr>Privacy, security and ethics</vt:lpstr>
      <vt:lpstr>CHAPTER 9</vt:lpstr>
      <vt:lpstr>Learning Objectives</vt:lpstr>
      <vt:lpstr>Introduction </vt:lpstr>
      <vt:lpstr>Privacy</vt:lpstr>
      <vt:lpstr>Large database</vt:lpstr>
      <vt:lpstr>What is private network?</vt:lpstr>
      <vt:lpstr>PowerPoint Presentation</vt:lpstr>
      <vt:lpstr>Privacy Threats</vt:lpstr>
      <vt:lpstr>SECURITY</vt:lpstr>
      <vt:lpstr>EXAMPLES OF CYBERCRIME</vt:lpstr>
      <vt:lpstr>INTERNET SCAMS</vt:lpstr>
      <vt:lpstr>MEASURES TO PROTECT COMPUTER SECURITY</vt:lpstr>
      <vt:lpstr>ETHICS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Privacy, security and ethics</dc:title>
  <dc:creator>shahadan shaari</dc:creator>
  <cp:lastModifiedBy>shahadan shaari</cp:lastModifiedBy>
  <cp:revision>24</cp:revision>
  <dcterms:created xsi:type="dcterms:W3CDTF">2020-11-02T12:49:21Z</dcterms:created>
  <dcterms:modified xsi:type="dcterms:W3CDTF">2020-11-04T05:33:33Z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