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1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embeddedFontLst>
    <p:embeddedFont>
      <p:font typeface="Questrial" panose="020B0604020202020204" charset="0"/>
      <p:regular r:id="rId35"/>
    </p:embeddedFont>
    <p:embeddedFont>
      <p:font typeface="Corbel" panose="020B0503020204020204" pitchFamily="3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9" name="Google Shape;1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four types of computers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Supercomputers (key term) – the most powerful; special high-capacity computers used in very large corporations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Mainframe computers (key term) – are capable of great processing speed and data storage; occupy specially wired, air-conditioned rooms; insurance companies use to process information about millions of policyholders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Minicomputers (key term)  - known as midrange computers (key term), are refrigerator sized machines used in medium sized companies or departments in large companies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Microcomputers (key term) – least powerful but most widely used and fastest-growing type of computers</a:t>
            </a:r>
            <a:endParaRPr/>
          </a:p>
          <a:p>
            <a:pPr marL="914400" marR="0" lvl="2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Desktop (key term)</a:t>
            </a:r>
            <a:endParaRPr/>
          </a:p>
          <a:p>
            <a:pPr marL="914400" marR="0" lvl="2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 centers </a:t>
            </a:r>
            <a:endParaRPr/>
          </a:p>
          <a:p>
            <a:pPr marL="914400" marR="0" lvl="2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Laptop or notebook (key term) </a:t>
            </a:r>
            <a:endParaRPr/>
          </a:p>
          <a:p>
            <a:pPr marL="914400" marR="0" lvl="2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Tablet PC (key term) </a:t>
            </a:r>
            <a:endParaRPr/>
          </a:p>
          <a:p>
            <a:pPr marL="1371600" marR="0" lvl="3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Traditional tablet</a:t>
            </a:r>
            <a:endParaRPr/>
          </a:p>
          <a:p>
            <a:pPr marL="1371600" marR="0" lvl="3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Newer tablet referred to as a slate computer.  Examples include Apple iPad, Motorola’s Zoon</a:t>
            </a:r>
            <a:endParaRPr/>
          </a:p>
          <a:p>
            <a:pPr marL="914400" marR="0" lvl="2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Netbook</a:t>
            </a:r>
            <a:endParaRPr/>
          </a:p>
          <a:p>
            <a:pPr marL="914400" marR="0" lvl="2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Handheld computers (Key Term)</a:t>
            </a:r>
            <a:endParaRPr/>
          </a:p>
          <a:p>
            <a:pPr marL="1371600" marR="0" lvl="3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digital assistants (PDA) (Key Term)</a:t>
            </a:r>
            <a:endParaRPr/>
          </a:p>
          <a:p>
            <a:pPr marL="1371600" marR="0" lvl="3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Smartphones</a:t>
            </a:r>
            <a:endParaRPr/>
          </a:p>
        </p:txBody>
      </p:sp>
      <p:sp>
        <p:nvSpPr>
          <p:cNvPr id="130" name="Google Shape;13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7" name="Google Shape;16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the limitations of netbooks.</a:t>
            </a:r>
            <a:endParaRPr/>
          </a:p>
        </p:txBody>
      </p:sp>
      <p:sp>
        <p:nvSpPr>
          <p:cNvPr id="168" name="Google Shape;16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5" name="Google Shape;17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Accepts handwriting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Digitized data is converted to standard text that can be further processed by a word processor.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students if they are familiar with tablet PCs like the iPad.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3" name="Google Shape;18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Handheld or palm computers, such as Personal digital assistants (PDAs) and smartphones, are amongst the smallest computing devices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systems typically combine pen input, writing recognition, personal organizational tools, and communications capabilities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Smartphones are cell phones with wireless connections to the Internet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5" name="Google Shape;19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Unit is the container that houses most of the electronic components that make up a computer system.</a:t>
            </a:r>
            <a:endParaRPr/>
          </a:p>
          <a:p>
            <a:pPr marL="0" marR="0" lvl="0" indent="-762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Input/Output – Input devices (key term) translate data and programs from a form humans understand to a form computers can process;</a:t>
            </a:r>
            <a:endParaRPr/>
          </a:p>
          <a:p>
            <a:pPr marL="0" marR="0" lvl="0" indent="-762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Secondary Storage – Unlike memory (key term), secondary storage holds data and programs even after the electrical power has been turned off—examples of secondary storage include USB drives, hard drives </a:t>
            </a:r>
            <a:r>
              <a:rPr lang="en-US" sz="1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optical drives</a:t>
            </a:r>
            <a:endParaRPr sz="1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762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– one computer communicating with another computer or other computer systems using communication devices (key term) such as a modem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1" name="Google Shape;21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devices translate data and programs that humans can understand into a form that the computer can process.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devices translate the processed information from the computer into a form that humans can understand.</a:t>
            </a:r>
            <a:endParaRPr/>
          </a:p>
        </p:txBody>
      </p:sp>
      <p:sp>
        <p:nvSpPr>
          <p:cNvPr id="212" name="Google Shape;21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6" name="Google Shape;22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Unlike memory, secondary storage holds data and programs even if power is off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 disks are typically used to store programs and data files. 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Solid-state storage does not have any moving parts, is more reliable, and requires less power to operate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Solid-state drives (SSDs)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Flash memory cards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USB drives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Optical disks use laser technology and have the greatest capacity.  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optical disks include: 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compact discs (CDs) </a:t>
            </a:r>
            <a:r>
              <a:rPr lang="en-US" sz="1200" b="0" i="0" u="none" strike="noStrike" cap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(Key Term)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versatile discs (DVDs) (Key Term)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definition (hi def) (Key Term) discs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2" name="Google Shape;24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is raw, unprocessed facts, that can be stored electronically in files.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Processed data becomes information.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 common types of files include: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 files (key term) - created by word processors to save memos, term papers, and letters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Worksheet files (key term) - electronic spreadsheets for analyzing budgets and to predict sales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Database files (key term) - electronic database management programs to contain highly structured and organized data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 files (key term) - electronic slide shows, audience handouts, and speaker notes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1" name="Google Shape;26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 processors are used to prepare written documents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text-based documents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the most flexible and widely used software tools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 to make entering, editing, and formatting documents easy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0" name="Google Shape;27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Files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created by spreadsheet programs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functions and formulas to analyze numeric data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Manipulates numeric data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 include workbooks, worksheets, cells, ranges, text and numeric entries, formulas, functions, charts, recalculation, and what-if analysis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9" name="Google Shape;27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database management system (DBMS) or database manager is a program that sets up, or structures, a database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Files created by database management programs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Organizes data for efficient retrieval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electronic equivalent of a file cabinet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also provides tools to enter, edit, and retrieve data from the database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8" name="Google Shape;28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create a variety of visual objects to create attractive, visually interesting presentations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 include slides, AutoContent wizard, color schemes, slide layouts, special effects, master slides, and design templates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 files may contain audience handouts, speaker notes, and electronic slides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7" name="Google Shape;29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Connectivity is the capability of your microcomputer to share information with other computers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Wireless /mobile communication devices are more popular than ever 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network is central to the concept of connectivity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students questions about the Internet. Here are some facts:</a:t>
            </a:r>
            <a:endParaRPr/>
          </a:p>
          <a:p>
            <a:pPr marL="914400" marR="0" lvl="2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one owns the Internet</a:t>
            </a:r>
            <a:endParaRPr/>
          </a:p>
          <a:p>
            <a:pPr marL="914400" marR="0" lvl="2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no Internet, Inc.</a:t>
            </a:r>
            <a:endParaRPr/>
          </a:p>
          <a:p>
            <a:pPr marL="914400" marR="0" lvl="2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Internet is a network of networks</a:t>
            </a:r>
            <a:endParaRPr/>
          </a:p>
          <a:p>
            <a:pPr marL="914400" marR="0" lvl="2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Word Wide Web (key term) (WWW) provides multimedia interface to resources on the Internet </a:t>
            </a:r>
            <a:endParaRPr/>
          </a:p>
          <a:p>
            <a:pPr marL="914400" marR="0" lvl="2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computing can be used to create and store your work, such as documents, spreadsheets, databases, and presentations</a:t>
            </a:r>
            <a:endParaRPr/>
          </a:p>
        </p:txBody>
      </p:sp>
      <p:sp>
        <p:nvSpPr>
          <p:cNvPr id="298" name="Google Shape;298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1" name="Google Shape;31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 &amp; Web - browse the Web,  communicate with others, locate Information, etc.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Powerful Software - create professional looking documents, analyze massive amounts of data, create dynamic multimedia pages, and more.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Powerful Hardware – more powerful &amp; robust, new technologies such as wireless networks &amp; their impact to connect, equipment can be dynamic vs. essential features of devices remain static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Security &amp; Privacy – negative impacts, potential mental &amp; physical health risk, negative effects on the environment, etc.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Organizations – organizational information systems and their use</a:t>
            </a:r>
            <a:endParaRPr sz="1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Changing Times – fast paced era and rapid change</a:t>
            </a:r>
            <a:endParaRPr/>
          </a:p>
        </p:txBody>
      </p:sp>
      <p:sp>
        <p:nvSpPr>
          <p:cNvPr id="312" name="Google Shape;31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9" name="Google Shape;31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students turn to the end of Chapter 1 in their textbooks to view the same “Open-Ended” questions/statements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6" name="Google Shape;32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students turn to the end of Chapter 1 in their textbooks to view the same “Open-Ended” questions/statements</a:t>
            </a:r>
            <a:endParaRPr/>
          </a:p>
        </p:txBody>
      </p:sp>
      <p:sp>
        <p:nvSpPr>
          <p:cNvPr id="327" name="Google Shape;327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information system is a combination of people, procedures, software, hardware and data for collecting, storing, processing, and communicating information.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students may think of a system as pertaining to just the hardware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Remind them that a microcomputer is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an information system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Almost all of today’s computer systems add an additional part, communication/connectivity.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 a competent end user (Key Term), one must understand the essentials of IT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that IT stands for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technology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(Key Term)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5" name="Google Shape;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are the most important part of an information system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lives are touched everyday by computers- many time the contact is direct and obvious, such as creating documents using a word processing program or when connecting to the internet. Other times, it isn’t as obvious and is much more indirect as shown in a couple of the pictures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students give examples of how they use computer applications throughout the day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examples are: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Instant messaging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Web-based applications</a:t>
            </a:r>
            <a:endParaRPr sz="1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Web site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Virus protection 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 tuners and video clips 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photography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networking 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Spyware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 opportunities 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 to Figure 1-3 on pg. 8 in text. It provides a partial list of applications that students can use to “Make IT work for You”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 is another name for programs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Programs are instructions that tell the computer how to process data into the form you want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Emphasize differences between application and systems software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software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Operating system (Key Term)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Utilities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Device drivers (Key Term)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software 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applications (Key Term) or General-purpose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Specialized applications  (Key Term)</a:t>
            </a:r>
            <a:endParaRPr/>
          </a:p>
        </p:txBody>
      </p:sp>
      <p:sp>
        <p:nvSpPr>
          <p:cNvPr id="104" name="Google Shape;10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" name="Google Shape;11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 single program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collection of programs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Two best known Operating systems are:</a:t>
            </a:r>
            <a:endParaRPr/>
          </a:p>
          <a:p>
            <a:pPr marL="914400" marR="0" lvl="2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Windows 7</a:t>
            </a:r>
            <a:endParaRPr/>
          </a:p>
          <a:p>
            <a:pPr marL="914400" marR="0" lvl="2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 OS X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Utilities</a:t>
            </a:r>
            <a:endParaRPr/>
          </a:p>
          <a:p>
            <a:pPr marL="914400" marR="0" lvl="2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 programs such as Windows Disk Defragmenter</a:t>
            </a:r>
            <a:endParaRPr/>
          </a:p>
          <a:p>
            <a:pPr marL="914400" marR="0" lvl="2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Performs tasks related to managing computer resources 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Device drivers </a:t>
            </a:r>
            <a:endParaRPr/>
          </a:p>
          <a:p>
            <a:pPr marL="914400" marR="0" lvl="2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Programs that enable and input or output device to communicate with the rest of the computer.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“End-user” software – these are the types of programs you have to know to be considered computer competent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example of a basic application is a browser to navigate, explore and find information (Key Term) on the Internet</a:t>
            </a:r>
            <a:endParaRPr/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major categories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applications - general purpose or “off-the-shelf” programs, such as Web browsers, and word processing, spreadsheet, and presentation software</a:t>
            </a:r>
            <a:endParaRPr/>
          </a:p>
          <a:p>
            <a:pPr marL="457200" marR="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Specialized application – narrow focus on specific disciplines and occupations, such as graphics, audio, video, Web authoring, and cell phone apps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/>
          <p:nvPr/>
        </p:nvSpPr>
        <p:spPr>
          <a:xfrm>
            <a:off x="639763" y="355600"/>
            <a:ext cx="8504237" cy="950913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" name="Google Shape;24;p2"/>
          <p:cNvGrpSpPr/>
          <p:nvPr/>
        </p:nvGrpSpPr>
        <p:grpSpPr>
          <a:xfrm>
            <a:off x="0" y="3175"/>
            <a:ext cx="663575" cy="6858000"/>
            <a:chOff x="0" y="2597"/>
            <a:chExt cx="664114" cy="6858000"/>
          </a:xfrm>
        </p:grpSpPr>
        <p:pic>
          <p:nvPicPr>
            <p:cNvPr id="25" name="Google Shape;25;p2"/>
            <p:cNvPicPr preferRelativeResize="0"/>
            <p:nvPr/>
          </p:nvPicPr>
          <p:blipFill rotWithShape="1">
            <a:blip r:embed="rId2">
              <a:alphaModFix/>
            </a:blip>
            <a:srcRect r="-17"/>
            <a:stretch/>
          </p:blipFill>
          <p:spPr>
            <a:xfrm>
              <a:off x="0" y="2598"/>
              <a:ext cx="649224" cy="68554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" name="Google Shape;26;p2"/>
            <p:cNvCxnSpPr/>
            <p:nvPr/>
          </p:nvCxnSpPr>
          <p:spPr>
            <a:xfrm>
              <a:off x="664114" y="2597"/>
              <a:ext cx="0" cy="6858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7" name="Google Shape;27;p2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Information Technology, the Internet, and You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0" y="6583363"/>
            <a:ext cx="9144000" cy="27463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2013 The McGraw-Hill Companies, Inc. All rights reserved.</a:t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0" y="6583363"/>
            <a:ext cx="2743200" cy="27463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Computing Essentials 2013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2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581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2"/>
          <p:cNvGrpSpPr/>
          <p:nvPr/>
        </p:nvGrpSpPr>
        <p:grpSpPr>
          <a:xfrm>
            <a:off x="1328738" y="2097088"/>
            <a:ext cx="7870825" cy="3133725"/>
            <a:chOff x="837" y="1321"/>
            <a:chExt cx="4958" cy="1974"/>
          </a:xfrm>
        </p:grpSpPr>
        <p:pic>
          <p:nvPicPr>
            <p:cNvPr id="32" name="Google Shape;32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37" y="1321"/>
              <a:ext cx="4958" cy="19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Google Shape;33;p2"/>
            <p:cNvSpPr txBox="1"/>
            <p:nvPr/>
          </p:nvSpPr>
          <p:spPr>
            <a:xfrm>
              <a:off x="876" y="1344"/>
              <a:ext cx="4884" cy="1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658112" y="2133600"/>
            <a:ext cx="7363967" cy="1898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672021" y="4381925"/>
            <a:ext cx="5869718" cy="73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72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Noto Sans Symbols"/>
              <a:buChar char="▪"/>
              <a:defRPr sz="3600" b="0" i="0" u="none" strike="noStrike" cap="none">
                <a:solidFill>
                  <a:srgbClr val="B7CCE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dt" idx="10"/>
          </p:nvPr>
        </p:nvSpPr>
        <p:spPr>
          <a:xfrm>
            <a:off x="3856038" y="6291263"/>
            <a:ext cx="1431925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ftr" idx="11"/>
          </p:nvPr>
        </p:nvSpPr>
        <p:spPr>
          <a:xfrm>
            <a:off x="5292725" y="6278563"/>
            <a:ext cx="2895600" cy="29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/>
          <p:nvPr/>
        </p:nvSpPr>
        <p:spPr>
          <a:xfrm>
            <a:off x="639763" y="355600"/>
            <a:ext cx="8504237" cy="950913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" name="Google Shape;40;p3"/>
          <p:cNvGrpSpPr/>
          <p:nvPr/>
        </p:nvGrpSpPr>
        <p:grpSpPr>
          <a:xfrm>
            <a:off x="0" y="3175"/>
            <a:ext cx="663575" cy="6858000"/>
            <a:chOff x="0" y="2597"/>
            <a:chExt cx="664114" cy="6858000"/>
          </a:xfrm>
        </p:grpSpPr>
        <p:pic>
          <p:nvPicPr>
            <p:cNvPr id="41" name="Google Shape;41;p3"/>
            <p:cNvPicPr preferRelativeResize="0"/>
            <p:nvPr/>
          </p:nvPicPr>
          <p:blipFill rotWithShape="1">
            <a:blip r:embed="rId2">
              <a:alphaModFix/>
            </a:blip>
            <a:srcRect r="-17"/>
            <a:stretch/>
          </p:blipFill>
          <p:spPr>
            <a:xfrm>
              <a:off x="0" y="2598"/>
              <a:ext cx="649224" cy="68554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2" name="Google Shape;42;p3"/>
            <p:cNvCxnSpPr/>
            <p:nvPr/>
          </p:nvCxnSpPr>
          <p:spPr>
            <a:xfrm>
              <a:off x="664114" y="2597"/>
              <a:ext cx="0" cy="6858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3" name="Google Shape;43;p3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Information Technology, the Internet, and You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0" y="6583363"/>
            <a:ext cx="9144000" cy="27463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2013 The McGraw-Hill Companies, Inc. All rights reserved.</a:t>
            </a: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0" y="6583363"/>
            <a:ext cx="2743200" cy="27463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Computing Essentials 2013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"/>
          <p:cNvSpPr txBox="1"/>
          <p:nvPr/>
        </p:nvSpPr>
        <p:spPr>
          <a:xfrm>
            <a:off x="8302625" y="6288088"/>
            <a:ext cx="746125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1-</a:t>
            </a: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781984" y="274638"/>
            <a:ext cx="827433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6609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body" idx="1"/>
          </p:nvPr>
        </p:nvSpPr>
        <p:spPr>
          <a:xfrm>
            <a:off x="1555668" y="1600200"/>
            <a:ext cx="713113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24180" algn="l" rtl="0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dt" idx="10"/>
          </p:nvPr>
        </p:nvSpPr>
        <p:spPr>
          <a:xfrm>
            <a:off x="908050" y="6565900"/>
            <a:ext cx="1092200" cy="30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ftr" idx="11"/>
          </p:nvPr>
        </p:nvSpPr>
        <p:spPr>
          <a:xfrm>
            <a:off x="2027238" y="6559550"/>
            <a:ext cx="2895600" cy="29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 txBox="1">
            <a:spLocks noGrp="1"/>
          </p:cNvSpPr>
          <p:nvPr>
            <p:ph type="title"/>
          </p:nvPr>
        </p:nvSpPr>
        <p:spPr>
          <a:xfrm>
            <a:off x="784225" y="274638"/>
            <a:ext cx="824706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body" idx="1"/>
          </p:nvPr>
        </p:nvSpPr>
        <p:spPr>
          <a:xfrm>
            <a:off x="814040" y="1590501"/>
            <a:ext cx="4046537" cy="452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2"/>
          </p:nvPr>
        </p:nvSpPr>
        <p:spPr>
          <a:xfrm>
            <a:off x="5022850" y="1603375"/>
            <a:ext cx="412115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dt" idx="10"/>
          </p:nvPr>
        </p:nvSpPr>
        <p:spPr>
          <a:xfrm>
            <a:off x="3878263" y="6289675"/>
            <a:ext cx="1387475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ftr" idx="11"/>
          </p:nvPr>
        </p:nvSpPr>
        <p:spPr>
          <a:xfrm>
            <a:off x="5300663" y="6302375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639763" y="355600"/>
            <a:ext cx="8504237" cy="950913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"/>
          <p:cNvGrpSpPr/>
          <p:nvPr/>
        </p:nvGrpSpPr>
        <p:grpSpPr>
          <a:xfrm>
            <a:off x="0" y="3175"/>
            <a:ext cx="663575" cy="6858000"/>
            <a:chOff x="0" y="2597"/>
            <a:chExt cx="664114" cy="6858000"/>
          </a:xfrm>
        </p:grpSpPr>
        <p:pic>
          <p:nvPicPr>
            <p:cNvPr id="12" name="Google Shape;12;p1"/>
            <p:cNvPicPr preferRelativeResize="0"/>
            <p:nvPr/>
          </p:nvPicPr>
          <p:blipFill rotWithShape="1">
            <a:blip r:embed="rId5">
              <a:alphaModFix/>
            </a:blip>
            <a:srcRect r="-17"/>
            <a:stretch/>
          </p:blipFill>
          <p:spPr>
            <a:xfrm>
              <a:off x="0" y="2598"/>
              <a:ext cx="649224" cy="68554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13;p1"/>
            <p:cNvCxnSpPr/>
            <p:nvPr/>
          </p:nvCxnSpPr>
          <p:spPr>
            <a:xfrm>
              <a:off x="664114" y="2597"/>
              <a:ext cx="0" cy="6858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" name="Google Shape;14;p1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Information Technology, the Internet, and You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0" y="6583363"/>
            <a:ext cx="9144000" cy="27463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2013 The McGraw-Hill Companies, Inc. All rights reserved.</a:t>
            </a:r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>
            <a:off x="3878263" y="6289675"/>
            <a:ext cx="1387475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ftr" idx="11"/>
          </p:nvPr>
        </p:nvSpPr>
        <p:spPr>
          <a:xfrm>
            <a:off x="5300663" y="6302375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title"/>
          </p:nvPr>
        </p:nvSpPr>
        <p:spPr>
          <a:xfrm>
            <a:off x="784225" y="274638"/>
            <a:ext cx="824706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37609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/>
          <p:nvPr/>
        </p:nvSpPr>
        <p:spPr>
          <a:xfrm>
            <a:off x="0" y="6583363"/>
            <a:ext cx="2743200" cy="27463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Computing Essentials 2013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"/>
          <p:cNvSpPr txBox="1">
            <a:spLocks noGrp="1"/>
          </p:cNvSpPr>
          <p:nvPr>
            <p:ph type="body" idx="1"/>
          </p:nvPr>
        </p:nvSpPr>
        <p:spPr>
          <a:xfrm>
            <a:off x="1227138" y="1600200"/>
            <a:ext cx="745966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/>
          <p:nvPr/>
        </p:nvSpPr>
        <p:spPr>
          <a:xfrm>
            <a:off x="8302625" y="6288088"/>
            <a:ext cx="746125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1-</a:t>
            </a: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2.jpg"/><Relationship Id="rId7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11" Type="http://schemas.openxmlformats.org/officeDocument/2006/relationships/slide" Target="slide10.xml"/><Relationship Id="rId5" Type="http://schemas.openxmlformats.org/officeDocument/2006/relationships/slide" Target="slide12.xml"/><Relationship Id="rId10" Type="http://schemas.openxmlformats.org/officeDocument/2006/relationships/slide" Target="slide17.xml"/><Relationship Id="rId4" Type="http://schemas.openxmlformats.org/officeDocument/2006/relationships/image" Target="../media/image23.png"/><Relationship Id="rId9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36.jpg"/><Relationship Id="rId7" Type="http://schemas.openxmlformats.org/officeDocument/2006/relationships/slide" Target="slide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slide" Target="slide18.xml"/><Relationship Id="rId4" Type="http://schemas.openxmlformats.org/officeDocument/2006/relationships/slide" Target="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7.xml"/><Relationship Id="rId4" Type="http://schemas.openxmlformats.org/officeDocument/2006/relationships/image" Target="../media/image4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slide" Target="slide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image" Target="../media/image4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image" Target="../media/image4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image" Target="../media/image5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5"/>
          <p:cNvPicPr preferRelativeResize="0">
            <a:picLocks noGrp="1"/>
          </p:cNvPicPr>
          <p:nvPr>
            <p:ph type="ctr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98575" y="2005013"/>
            <a:ext cx="7729538" cy="203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5"/>
          <p:cNvPicPr preferRelativeResize="0">
            <a:picLocks noGrp="1"/>
          </p:cNvPicPr>
          <p:nvPr>
            <p:ph type="subTitle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463675" y="4267200"/>
            <a:ext cx="6083300" cy="8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4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268288"/>
            <a:ext cx="8521700" cy="1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4"/>
          <p:cNvSpPr txBox="1">
            <a:spLocks noGrp="1"/>
          </p:cNvSpPr>
          <p:nvPr>
            <p:ph type="body" idx="1"/>
          </p:nvPr>
        </p:nvSpPr>
        <p:spPr>
          <a:xfrm>
            <a:off x="1555750" y="1600200"/>
            <a:ext cx="71310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Supercomputers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Mainframe computers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Minicomputers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 action="ppaction://hlinksldjump"/>
              </a:rPr>
              <a:t>Microcomputers</a:t>
            </a:r>
            <a:endParaRPr sz="2800" b="0" i="0" u="none" strike="noStrike" cap="non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4" name="Google Shape;134;p14" descr="C:\Users\Glen\Documents\McGraw-Hill\OLeary-CE2012\Art-2012\ole16805_ch01\ole16805_0109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94238" y="3308350"/>
            <a:ext cx="4206875" cy="281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3275" y="3509963"/>
            <a:ext cx="5668963" cy="30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>
            <a:picLocks noGrp="1"/>
          </p:cNvPicPr>
          <p:nvPr>
            <p:ph type="title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42925" y="268288"/>
            <a:ext cx="8497888" cy="1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814388" y="1590675"/>
            <a:ext cx="4046537" cy="452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Noto Sans Symbols"/>
              <a:buChar char="▪"/>
            </a:pPr>
            <a:r>
              <a:rPr lang="en-US" sz="28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 action="ppaction://hlinksldjump"/>
              </a:rPr>
              <a:t>Desktop</a:t>
            </a: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3050" marR="0" lvl="0" indent="-27305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Noto Sans Symbols"/>
              <a:buChar char="▪"/>
            </a:pPr>
            <a:r>
              <a:rPr lang="en-US" sz="28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6" action="ppaction://hlinksldjump"/>
              </a:rPr>
              <a:t>Media center system units</a:t>
            </a: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3050" marR="0" lvl="0" indent="-27305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Noto Sans Symbols"/>
              <a:buChar char="▪"/>
            </a:pPr>
            <a:r>
              <a:rPr lang="en-US" sz="28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7" action="ppaction://hlinksldjump"/>
              </a:rPr>
              <a:t>Notebook or laptop</a:t>
            </a: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3050" marR="0" lvl="0" indent="-9525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2"/>
          </p:nvPr>
        </p:nvSpPr>
        <p:spPr>
          <a:xfrm>
            <a:off x="5022850" y="1603375"/>
            <a:ext cx="412115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Noto Sans Symbols"/>
              <a:buChar char="▪"/>
            </a:pPr>
            <a:r>
              <a:rPr lang="en-US" sz="28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8" action="ppaction://hlinksldjump"/>
              </a:rPr>
              <a:t>Netbooks</a:t>
            </a: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3050" marR="0" lvl="0" indent="-27305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Noto Sans Symbols"/>
              <a:buChar char="▪"/>
            </a:pPr>
            <a:r>
              <a:rPr lang="en-US" sz="28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9" action="ppaction://hlinksldjump"/>
              </a:rPr>
              <a:t>Tablet PC</a:t>
            </a: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3050" marR="0" lvl="0" indent="-27305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Noto Sans Symbols"/>
              <a:buChar char="▪"/>
            </a:pPr>
            <a:r>
              <a:rPr lang="en-US" sz="28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10" action="ppaction://hlinksldjump"/>
              </a:rPr>
              <a:t>Handheld </a:t>
            </a: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3050" marR="0" lvl="0" indent="-9525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3" name="Google Shape;143;p15">
            <a:hlinkClick r:id="rId11" action="ppaction://hlinksldjump"/>
          </p:cNvPr>
          <p:cNvSpPr txBox="1"/>
          <p:nvPr/>
        </p:nvSpPr>
        <p:spPr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 action="ppaction://hlinksldjump"/>
              </a:rPr>
              <a:t>Return</a:t>
            </a:r>
            <a:endParaRPr sz="2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268288"/>
            <a:ext cx="8521700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347788" y="1584325"/>
            <a:ext cx="7143750" cy="454818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6">
            <a:hlinkClick r:id="rId5" action="ppaction://hlinksldjump"/>
          </p:cNvPr>
          <p:cNvSpPr txBox="1"/>
          <p:nvPr/>
        </p:nvSpPr>
        <p:spPr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 action="ppaction://hlinksldjump"/>
              </a:rPr>
              <a:t>Return</a:t>
            </a:r>
            <a:endParaRPr sz="2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7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268288"/>
            <a:ext cx="8521700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347788" y="1584325"/>
            <a:ext cx="7143750" cy="454818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7">
            <a:hlinkClick r:id="rId5" action="ppaction://hlinksldjump"/>
          </p:cNvPr>
          <p:cNvSpPr txBox="1"/>
          <p:nvPr/>
        </p:nvSpPr>
        <p:spPr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 action="ppaction://hlinksldjump"/>
              </a:rPr>
              <a:t>Return</a:t>
            </a:r>
            <a:endParaRPr sz="2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8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268288"/>
            <a:ext cx="8521700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347788" y="1584325"/>
            <a:ext cx="7143750" cy="454818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8">
            <a:hlinkClick r:id="rId5" action="ppaction://hlinksldjump"/>
          </p:cNvPr>
          <p:cNvSpPr txBox="1"/>
          <p:nvPr/>
        </p:nvSpPr>
        <p:spPr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 action="ppaction://hlinksldjump"/>
              </a:rPr>
              <a:t>Return</a:t>
            </a:r>
            <a:endParaRPr sz="2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9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268288"/>
            <a:ext cx="8521700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347788" y="1584325"/>
            <a:ext cx="7143750" cy="454818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>
            <a:hlinkClick r:id="rId5" action="ppaction://hlinksldjump"/>
          </p:cNvPr>
          <p:cNvSpPr txBox="1"/>
          <p:nvPr/>
        </p:nvSpPr>
        <p:spPr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 action="ppaction://hlinksldjump"/>
              </a:rPr>
              <a:t>Return</a:t>
            </a:r>
            <a:endParaRPr sz="2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0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268288"/>
            <a:ext cx="8521700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347788" y="1584325"/>
            <a:ext cx="7143750" cy="469423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>
            <a:hlinkClick r:id="rId5" action="ppaction://hlinksldjump"/>
          </p:cNvPr>
          <p:cNvSpPr txBox="1"/>
          <p:nvPr/>
        </p:nvSpPr>
        <p:spPr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 action="ppaction://hlinksldjump"/>
              </a:rPr>
              <a:t>Return</a:t>
            </a:r>
            <a:endParaRPr sz="2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1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268288"/>
            <a:ext cx="8521700" cy="1158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21"/>
          <p:cNvGrpSpPr/>
          <p:nvPr/>
        </p:nvGrpSpPr>
        <p:grpSpPr>
          <a:xfrm>
            <a:off x="2273974" y="1601751"/>
            <a:ext cx="5290353" cy="4522860"/>
            <a:chOff x="920348" y="1551"/>
            <a:chExt cx="5290353" cy="4522860"/>
          </a:xfrm>
        </p:grpSpPr>
        <p:sp>
          <p:nvSpPr>
            <p:cNvPr id="188" name="Google Shape;188;p21"/>
            <p:cNvSpPr/>
            <p:nvPr/>
          </p:nvSpPr>
          <p:spPr>
            <a:xfrm>
              <a:off x="2322397" y="1551"/>
              <a:ext cx="2486254" cy="1475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920348" y="2561690"/>
              <a:ext cx="5290353" cy="1962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1"/>
            <p:cNvSpPr txBox="1"/>
            <p:nvPr/>
          </p:nvSpPr>
          <p:spPr>
            <a:xfrm>
              <a:off x="920348" y="2561690"/>
              <a:ext cx="5290353" cy="1962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99125" rIns="199125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Smallest computing devices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Combine pen input, writing recognition, personal organization tools and communications</a:t>
              </a: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21">
            <a:hlinkClick r:id="rId4" action="ppaction://hlinksldjump"/>
          </p:cNvPr>
          <p:cNvSpPr txBox="1"/>
          <p:nvPr/>
        </p:nvSpPr>
        <p:spPr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 action="ppaction://hlinksldjump"/>
              </a:rPr>
              <a:t>Return</a:t>
            </a:r>
            <a:endParaRPr sz="2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41688" y="1357313"/>
            <a:ext cx="3200400" cy="29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5250" y="3324225"/>
            <a:ext cx="5121275" cy="2900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>
            <a:picLocks noGrp="1"/>
          </p:cNvPicPr>
          <p:nvPr>
            <p:ph type="title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42925" y="268288"/>
            <a:ext cx="8497888" cy="1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2"/>
          <p:cNvSpPr txBox="1">
            <a:spLocks noGrp="1"/>
          </p:cNvSpPr>
          <p:nvPr>
            <p:ph type="body" idx="1"/>
          </p:nvPr>
        </p:nvSpPr>
        <p:spPr>
          <a:xfrm>
            <a:off x="814388" y="1590675"/>
            <a:ext cx="8056562" cy="452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Four basic categories of equipment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</a:pPr>
            <a:r>
              <a:rPr lang="en-US" sz="24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 action="ppaction://hlinksldjump"/>
              </a:rPr>
              <a:t>System Unit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</a:pPr>
            <a:r>
              <a:rPr lang="en-US" sz="24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6" action="ppaction://hlinksldjump"/>
              </a:rPr>
              <a:t>Input/Output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</a:pPr>
            <a:r>
              <a:rPr lang="en-US" sz="24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7" action="ppaction://hlinksldjump"/>
              </a:rPr>
              <a:t>Secondary Storage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</a:pPr>
            <a:r>
              <a:rPr lang="en-US" sz="24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8" action="ppaction://hlinksldjump"/>
              </a:rPr>
              <a:t>Communications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3675" y="2197100"/>
            <a:ext cx="3748088" cy="231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3"/>
          <p:cNvPicPr preferRelativeResize="0">
            <a:picLocks noGrp="1"/>
          </p:cNvPicPr>
          <p:nvPr>
            <p:ph type="title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42925" y="268288"/>
            <a:ext cx="8521700" cy="1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3"/>
          <p:cNvSpPr txBox="1">
            <a:spLocks noGrp="1"/>
          </p:cNvSpPr>
          <p:nvPr>
            <p:ph type="body" idx="1"/>
          </p:nvPr>
        </p:nvSpPr>
        <p:spPr>
          <a:xfrm>
            <a:off x="1555750" y="1600200"/>
            <a:ext cx="428148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Two important components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Microprocessor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Memory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Holds data currently</a:t>
            </a:r>
            <a:b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being processed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Holds the processed information before</a:t>
            </a:r>
            <a:b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it is output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376092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Temporary storage, contents are lost when power is off</a:t>
            </a:r>
            <a:endParaRPr/>
          </a:p>
          <a:p>
            <a:pPr marL="342900" marR="0" lvl="0" indent="-14732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8" name="Google Shape;208;p23">
            <a:hlinkClick r:id="rId5" action="ppaction://hlinksldjump"/>
          </p:cNvPr>
          <p:cNvSpPr txBox="1"/>
          <p:nvPr/>
        </p:nvSpPr>
        <p:spPr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 action="ppaction://hlinksldjump"/>
              </a:rPr>
              <a:t>Return</a:t>
            </a:r>
            <a:endParaRPr sz="2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6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268288"/>
            <a:ext cx="8521700" cy="1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6"/>
          <p:cNvSpPr txBox="1">
            <a:spLocks noGrp="1"/>
          </p:cNvSpPr>
          <p:nvPr>
            <p:ph type="body" idx="1"/>
          </p:nvPr>
        </p:nvSpPr>
        <p:spPr>
          <a:xfrm>
            <a:off x="1555750" y="1600200"/>
            <a:ext cx="71310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Explain the five parts of an</a:t>
            </a:r>
            <a:r>
              <a:rPr lang="en-US" sz="2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information system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en-US" sz="2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people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procedures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software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hardware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and </a:t>
            </a:r>
            <a:r>
              <a:rPr lang="en-US" sz="2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data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Distinguish between </a:t>
            </a:r>
            <a:r>
              <a:rPr lang="en-US" sz="2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system software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and </a:t>
            </a:r>
            <a:r>
              <a:rPr lang="en-US" sz="2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application software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Discuss the three kinds of system software programs.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Distinguish between </a:t>
            </a:r>
            <a:r>
              <a:rPr lang="en-US" sz="2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basic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and </a:t>
            </a:r>
            <a:r>
              <a:rPr lang="en-US" sz="2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specialized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application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software.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24"/>
          <p:cNvGrpSpPr/>
          <p:nvPr/>
        </p:nvGrpSpPr>
        <p:grpSpPr>
          <a:xfrm>
            <a:off x="2011665" y="1682750"/>
            <a:ext cx="5814971" cy="4064000"/>
            <a:chOff x="140514" y="0"/>
            <a:chExt cx="5814971" cy="4064000"/>
          </a:xfrm>
        </p:grpSpPr>
        <p:sp>
          <p:nvSpPr>
            <p:cNvPr id="215" name="Google Shape;215;p24"/>
            <p:cNvSpPr/>
            <p:nvPr/>
          </p:nvSpPr>
          <p:spPr>
            <a:xfrm>
              <a:off x="140514" y="243840"/>
              <a:ext cx="1463034" cy="146304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1728685" y="0"/>
              <a:ext cx="3413760" cy="1950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4"/>
            <p:cNvSpPr txBox="1"/>
            <p:nvPr/>
          </p:nvSpPr>
          <p:spPr>
            <a:xfrm>
              <a:off x="1728685" y="0"/>
              <a:ext cx="3413760" cy="1950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8700" tIns="0" rIns="298700" bIns="298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Input</a:t>
              </a:r>
              <a:endParaRPr sz="4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1470"/>
                </a:spcBef>
                <a:spcAft>
                  <a:spcPts val="0"/>
                </a:spcAft>
                <a:buClr>
                  <a:schemeClr val="accent1"/>
                </a:buClr>
                <a:buSzPts val="3300"/>
                <a:buFont typeface="Arial"/>
                <a:buChar char="•"/>
              </a:pPr>
              <a:r>
                <a:rPr lang="en-US" sz="33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Keyboard</a:t>
              </a:r>
              <a:endPara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95"/>
                </a:spcBef>
                <a:spcAft>
                  <a:spcPts val="0"/>
                </a:spcAft>
                <a:buClr>
                  <a:schemeClr val="accent1"/>
                </a:buClr>
                <a:buSzPts val="3300"/>
                <a:buFont typeface="Arial"/>
                <a:buChar char="•"/>
              </a:pPr>
              <a:r>
                <a:rPr lang="en-US" sz="33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Mouse</a:t>
              </a:r>
              <a:endPara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744018" y="2357120"/>
              <a:ext cx="1463034" cy="146304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2541725" y="2113280"/>
              <a:ext cx="3413760" cy="1950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4"/>
            <p:cNvSpPr txBox="1"/>
            <p:nvPr/>
          </p:nvSpPr>
          <p:spPr>
            <a:xfrm>
              <a:off x="2541725" y="2113280"/>
              <a:ext cx="3413760" cy="1950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8700" tIns="0" rIns="298700" bIns="298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Output</a:t>
              </a:r>
              <a:endParaRPr sz="4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1470"/>
                </a:spcBef>
                <a:spcAft>
                  <a:spcPts val="0"/>
                </a:spcAft>
                <a:buClr>
                  <a:schemeClr val="accent1"/>
                </a:buClr>
                <a:buSzPts val="3300"/>
                <a:buFont typeface="Arial"/>
                <a:buChar char="•"/>
              </a:pPr>
              <a:r>
                <a:rPr lang="en-US" sz="33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Printer</a:t>
              </a:r>
              <a:endPara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95"/>
                </a:spcBef>
                <a:spcAft>
                  <a:spcPts val="0"/>
                </a:spcAft>
                <a:buClr>
                  <a:schemeClr val="accent1"/>
                </a:buClr>
                <a:buSzPts val="3300"/>
                <a:buFont typeface="Arial"/>
                <a:buChar char="•"/>
              </a:pPr>
              <a:r>
                <a:rPr lang="en-US" sz="33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Monitor</a:t>
              </a:r>
              <a:endPara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1" name="Google Shape;221;p24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268288"/>
            <a:ext cx="8521700" cy="1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4">
            <a:hlinkClick r:id="rId4" action="ppaction://hlinksldjump"/>
          </p:cNvPr>
          <p:cNvSpPr txBox="1"/>
          <p:nvPr/>
        </p:nvSpPr>
        <p:spPr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 action="ppaction://hlinksldjump"/>
              </a:rPr>
              <a:t>Return</a:t>
            </a:r>
            <a:endParaRPr sz="2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64313" y="2854325"/>
            <a:ext cx="2376487" cy="179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5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268288"/>
            <a:ext cx="8521700" cy="1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5"/>
          <p:cNvSpPr txBox="1">
            <a:spLocks noGrp="1"/>
          </p:cNvSpPr>
          <p:nvPr>
            <p:ph type="body" idx="1"/>
          </p:nvPr>
        </p:nvSpPr>
        <p:spPr>
          <a:xfrm>
            <a:off x="1555750" y="1600200"/>
            <a:ext cx="71310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49"/>
              <a:buFont typeface="Noto Sans Symbols"/>
              <a:buChar char="▪"/>
            </a:pPr>
            <a:r>
              <a:rPr lang="en-US" sz="259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Holds data and programs even if power is off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66092"/>
              </a:buClr>
              <a:buSzPts val="2849"/>
              <a:buFont typeface="Noto Sans Symbols"/>
              <a:buChar char="▪"/>
            </a:pPr>
            <a:r>
              <a:rPr lang="en-US" sz="259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Hard disk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66092"/>
              </a:buClr>
              <a:buSzPts val="2849"/>
              <a:buFont typeface="Noto Sans Symbols"/>
              <a:buChar char="▪"/>
            </a:pPr>
            <a:r>
              <a:rPr lang="en-US" sz="259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Solid-state storage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66092"/>
              </a:buClr>
              <a:buSzPts val="2220"/>
              <a:buFont typeface="Noto Sans Symbols"/>
              <a:buChar char="▪"/>
            </a:pPr>
            <a:r>
              <a:rPr lang="en-US" sz="222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No moving parts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66092"/>
              </a:buClr>
              <a:buSzPts val="2220"/>
              <a:buFont typeface="Noto Sans Symbols"/>
              <a:buChar char="▪"/>
            </a:pPr>
            <a:r>
              <a:rPr lang="en-US" sz="222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More reliable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66092"/>
              </a:buClr>
              <a:buSzPts val="2220"/>
              <a:buFont typeface="Noto Sans Symbols"/>
              <a:buChar char="▪"/>
            </a:pPr>
            <a:r>
              <a:rPr lang="en-US" sz="222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Requires less power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66092"/>
              </a:buClr>
              <a:buSzPts val="2220"/>
              <a:buFont typeface="Noto Sans Symbols"/>
              <a:buChar char="▪"/>
            </a:pPr>
            <a:r>
              <a:rPr lang="en-US" sz="222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Flash memory cards, USB drives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66092"/>
              </a:buClr>
              <a:buSzPts val="2849"/>
              <a:buFont typeface="Noto Sans Symbols"/>
              <a:buChar char="▪"/>
            </a:pPr>
            <a:r>
              <a:rPr lang="en-US" sz="259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Optical disc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66092"/>
              </a:buClr>
              <a:buSzPts val="2220"/>
              <a:buFont typeface="Noto Sans Symbols"/>
              <a:buChar char="▪"/>
            </a:pPr>
            <a:r>
              <a:rPr lang="en-US" sz="222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Laser technology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66092"/>
              </a:buClr>
              <a:buSzPts val="2220"/>
              <a:buFont typeface="Noto Sans Symbols"/>
              <a:buChar char="▪"/>
            </a:pPr>
            <a:r>
              <a:rPr lang="en-US" sz="222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Great capacity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66092"/>
              </a:buClr>
              <a:buSzPts val="2220"/>
              <a:buFont typeface="Noto Sans Symbols"/>
              <a:buChar char="▪"/>
            </a:pPr>
            <a:r>
              <a:rPr lang="en-US" sz="222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CDs, DVDs</a:t>
            </a:r>
            <a:endParaRPr/>
          </a:p>
        </p:txBody>
      </p:sp>
      <p:pic>
        <p:nvPicPr>
          <p:cNvPr id="231" name="Google Shape;231;p25" descr="C:\Users\Glen\Documents\McGraw-Hill\OLeary-CE2012\Art-2012\ole16805_ch01\ole16805_011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0675" y="3357563"/>
            <a:ext cx="1708150" cy="201136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5">
            <a:hlinkClick r:id="rId5" action="ppaction://hlinksldjump"/>
          </p:cNvPr>
          <p:cNvSpPr txBox="1"/>
          <p:nvPr/>
        </p:nvSpPr>
        <p:spPr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 action="ppaction://hlinksldjump"/>
              </a:rPr>
              <a:t>Return</a:t>
            </a:r>
            <a:endParaRPr sz="2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6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268288"/>
            <a:ext cx="8521700" cy="1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6"/>
          <p:cNvSpPr txBox="1">
            <a:spLocks noGrp="1"/>
          </p:cNvSpPr>
          <p:nvPr>
            <p:ph type="body" idx="1"/>
          </p:nvPr>
        </p:nvSpPr>
        <p:spPr>
          <a:xfrm>
            <a:off x="1555750" y="1600200"/>
            <a:ext cx="71310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Communication devices, such as </a:t>
            </a:r>
            <a:r>
              <a:rPr lang="en-US" sz="2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modems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provide microcomputers with the ability to communicate with other computer systems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Modems modify information so that it may be sent and received across  telephone or cable lines</a:t>
            </a:r>
            <a:endParaRPr/>
          </a:p>
          <a:p>
            <a:pPr marL="342900" marR="0" lvl="0" indent="-14732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9" name="Google Shape;239;p26">
            <a:hlinkClick r:id="rId4" action="ppaction://hlinksldjump"/>
          </p:cNvPr>
          <p:cNvSpPr txBox="1"/>
          <p:nvPr/>
        </p:nvSpPr>
        <p:spPr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 action="ppaction://hlinksldjump"/>
              </a:rPr>
              <a:t>Return</a:t>
            </a:r>
            <a:endParaRPr sz="2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7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268288"/>
            <a:ext cx="8497888" cy="1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7"/>
          <p:cNvSpPr txBox="1">
            <a:spLocks noGrp="1"/>
          </p:cNvSpPr>
          <p:nvPr>
            <p:ph type="body" idx="2"/>
          </p:nvPr>
        </p:nvSpPr>
        <p:spPr>
          <a:xfrm>
            <a:off x="5022850" y="1603375"/>
            <a:ext cx="412115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Raw, unprocessed facts</a:t>
            </a:r>
            <a:endParaRPr/>
          </a:p>
          <a:p>
            <a:pPr marL="273050" marR="0" lvl="0" indent="-27305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Processed data becomes information</a:t>
            </a:r>
            <a:endParaRPr/>
          </a:p>
          <a:p>
            <a:pPr marL="273050" marR="0" lvl="0" indent="-27305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Digital data is stored electronically in files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</a:pPr>
            <a:r>
              <a:rPr lang="en-US" sz="24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 action="ppaction://hlinksldjump"/>
              </a:rPr>
              <a:t>Document files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</a:pPr>
            <a:r>
              <a:rPr lang="en-US" sz="24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 action="ppaction://hlinksldjump"/>
              </a:rPr>
              <a:t>Worksheet files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</a:pPr>
            <a:r>
              <a:rPr lang="en-US" sz="24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6" action="ppaction://hlinksldjump"/>
              </a:rPr>
              <a:t>Database files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</a:pPr>
            <a:r>
              <a:rPr lang="en-US" sz="24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7" action="ppaction://hlinksldjump"/>
              </a:rPr>
              <a:t>Presentation files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3050" marR="0" lvl="0" indent="-9525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247" name="Google Shape;247;p27"/>
          <p:cNvGrpSpPr/>
          <p:nvPr/>
        </p:nvGrpSpPr>
        <p:grpSpPr>
          <a:xfrm>
            <a:off x="1698819" y="2254531"/>
            <a:ext cx="3072384" cy="3467405"/>
            <a:chOff x="658367" y="483025"/>
            <a:chExt cx="3072384" cy="3467405"/>
          </a:xfrm>
        </p:grpSpPr>
        <p:sp>
          <p:nvSpPr>
            <p:cNvPr id="248" name="Google Shape;248;p27"/>
            <p:cNvSpPr/>
            <p:nvPr/>
          </p:nvSpPr>
          <p:spPr>
            <a:xfrm>
              <a:off x="774679" y="603726"/>
              <a:ext cx="2830982" cy="983162"/>
            </a:xfrm>
            <a:prstGeom prst="ellipse">
              <a:avLst/>
            </a:prstGeom>
            <a:solidFill>
              <a:srgbClr val="C0CCE1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7"/>
            <p:cNvSpPr/>
            <p:nvPr/>
          </p:nvSpPr>
          <p:spPr>
            <a:xfrm>
              <a:off x="1920240" y="3011158"/>
              <a:ext cx="548640" cy="35112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B1C0D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7"/>
            <p:cNvSpPr/>
            <p:nvPr/>
          </p:nvSpPr>
          <p:spPr>
            <a:xfrm>
              <a:off x="877823" y="3292062"/>
              <a:ext cx="2633472" cy="6583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7"/>
            <p:cNvSpPr txBox="1"/>
            <p:nvPr/>
          </p:nvSpPr>
          <p:spPr>
            <a:xfrm>
              <a:off x="877823" y="3292062"/>
              <a:ext cx="2633472" cy="6583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99125" rIns="199125" bIns="199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Information</a:t>
              </a: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1803928" y="1662821"/>
              <a:ext cx="987552" cy="987552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7"/>
            <p:cNvSpPr txBox="1"/>
            <p:nvPr/>
          </p:nvSpPr>
          <p:spPr>
            <a:xfrm>
              <a:off x="1948552" y="1807445"/>
              <a:ext cx="698304" cy="698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Data</a:t>
              </a:r>
              <a:endPara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1097279" y="921937"/>
              <a:ext cx="987552" cy="987552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7"/>
            <p:cNvSpPr txBox="1"/>
            <p:nvPr/>
          </p:nvSpPr>
          <p:spPr>
            <a:xfrm>
              <a:off x="1241903" y="1066561"/>
              <a:ext cx="698304" cy="698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Data</a:t>
              </a:r>
              <a:endPara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2106777" y="683169"/>
              <a:ext cx="987552" cy="987552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7"/>
            <p:cNvSpPr txBox="1"/>
            <p:nvPr/>
          </p:nvSpPr>
          <p:spPr>
            <a:xfrm>
              <a:off x="2251401" y="827793"/>
              <a:ext cx="698304" cy="698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Data</a:t>
              </a:r>
              <a:endPara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658367" y="483025"/>
              <a:ext cx="3072384" cy="24579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4" y="34175"/>
                  </a:moveTo>
                  <a:lnTo>
                    <a:pt x="584" y="34175"/>
                  </a:lnTo>
                  <a:cubicBezTo>
                    <a:pt x="-2679" y="22567"/>
                    <a:pt x="7879" y="11072"/>
                    <a:pt x="27615" y="4745"/>
                  </a:cubicBezTo>
                  <a:cubicBezTo>
                    <a:pt x="47351" y="-1582"/>
                    <a:pt x="72649" y="-1582"/>
                    <a:pt x="92385" y="4745"/>
                  </a:cubicBezTo>
                  <a:cubicBezTo>
                    <a:pt x="112121" y="11072"/>
                    <a:pt x="122679" y="22567"/>
                    <a:pt x="119416" y="34175"/>
                  </a:cubicBezTo>
                  <a:lnTo>
                    <a:pt x="74854" y="113544"/>
                  </a:lnTo>
                  <a:cubicBezTo>
                    <a:pt x="73813" y="117246"/>
                    <a:pt x="67478" y="120000"/>
                    <a:pt x="60000" y="120000"/>
                  </a:cubicBezTo>
                  <a:cubicBezTo>
                    <a:pt x="52522" y="120000"/>
                    <a:pt x="46187" y="117246"/>
                    <a:pt x="45146" y="113544"/>
                  </a:cubicBezTo>
                  <a:close/>
                  <a:moveTo>
                    <a:pt x="4800" y="30000"/>
                  </a:moveTo>
                  <a:lnTo>
                    <a:pt x="4800" y="30000"/>
                  </a:lnTo>
                  <a:cubicBezTo>
                    <a:pt x="4800" y="43255"/>
                    <a:pt x="29514" y="54000"/>
                    <a:pt x="60000" y="54000"/>
                  </a:cubicBezTo>
                  <a:cubicBezTo>
                    <a:pt x="90486" y="54000"/>
                    <a:pt x="115200" y="43255"/>
                    <a:pt x="115200" y="30000"/>
                  </a:cubicBezTo>
                  <a:cubicBezTo>
                    <a:pt x="115200" y="16745"/>
                    <a:pt x="90486" y="6000"/>
                    <a:pt x="60000" y="6000"/>
                  </a:cubicBezTo>
                  <a:cubicBezTo>
                    <a:pt x="29514" y="6000"/>
                    <a:pt x="4800" y="16745"/>
                    <a:pt x="4800" y="30000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8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268288"/>
            <a:ext cx="8521700" cy="1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8"/>
          <p:cNvSpPr txBox="1">
            <a:spLocks noGrp="1"/>
          </p:cNvSpPr>
          <p:nvPr>
            <p:ph type="body" idx="1"/>
          </p:nvPr>
        </p:nvSpPr>
        <p:spPr>
          <a:xfrm>
            <a:off x="1555750" y="1600200"/>
            <a:ext cx="71310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Created by word processors 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Term papers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Memos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Letters</a:t>
            </a:r>
            <a:endParaRPr/>
          </a:p>
          <a:p>
            <a:pPr marL="342900" marR="0" lvl="0" indent="-14732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66" name="Google Shape;266;p28" descr="C:\Users\Glen\Documents\McGraw-Hill\OLeary-CE2012\Art-2012\ole16805_ch01\ole16805_cut010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7000" y="2773363"/>
            <a:ext cx="4903788" cy="301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8">
            <a:hlinkClick r:id="rId5" action="ppaction://hlinksldjump"/>
          </p:cNvPr>
          <p:cNvSpPr txBox="1"/>
          <p:nvPr/>
        </p:nvSpPr>
        <p:spPr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 action="ppaction://hlinksldjump"/>
              </a:rPr>
              <a:t>Return</a:t>
            </a:r>
            <a:endParaRPr sz="2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9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268288"/>
            <a:ext cx="8521700" cy="1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9"/>
          <p:cNvSpPr txBox="1">
            <a:spLocks noGrp="1"/>
          </p:cNvSpPr>
          <p:nvPr>
            <p:ph type="body" idx="1"/>
          </p:nvPr>
        </p:nvSpPr>
        <p:spPr>
          <a:xfrm>
            <a:off x="1555750" y="1600200"/>
            <a:ext cx="71310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Created by electronic spreadsheets to analyze things like budgets and to predict sales</a:t>
            </a:r>
            <a:endParaRPr/>
          </a:p>
          <a:p>
            <a:pPr marL="342900" marR="0" lvl="0" indent="-14732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75" name="Google Shape;275;p29" descr="C:\Users\Glen\Documents\McGraw-Hill\OLeary-CE2012\Art-2012\ole16805_ch01\ole16805_cut010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7775" y="2981325"/>
            <a:ext cx="5108575" cy="2811463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9">
            <a:hlinkClick r:id="rId5" action="ppaction://hlinksldjump"/>
          </p:cNvPr>
          <p:cNvSpPr txBox="1"/>
          <p:nvPr/>
        </p:nvSpPr>
        <p:spPr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 action="ppaction://hlinksldjump"/>
              </a:rPr>
              <a:t>Return</a:t>
            </a:r>
            <a:endParaRPr sz="2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0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268288"/>
            <a:ext cx="8521700" cy="1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0"/>
          <p:cNvSpPr txBox="1">
            <a:spLocks noGrp="1"/>
          </p:cNvSpPr>
          <p:nvPr>
            <p:ph type="body" idx="1"/>
          </p:nvPr>
        </p:nvSpPr>
        <p:spPr>
          <a:xfrm>
            <a:off x="1555750" y="1600200"/>
            <a:ext cx="71310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Typically created by database management programs to contain highly structured and organized data</a:t>
            </a:r>
            <a:endParaRPr/>
          </a:p>
          <a:p>
            <a:pPr marL="342900" marR="0" lvl="0" indent="-14732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84" name="Google Shape;284;p30" descr="C:\Users\Glen\Documents\McGraw-Hill\OLeary-CE2012\Art-2012\ole16805_ch01\ole16805_cut010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1263" y="2944813"/>
            <a:ext cx="4702175" cy="28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0">
            <a:hlinkClick r:id="rId5" action="ppaction://hlinksldjump"/>
          </p:cNvPr>
          <p:cNvSpPr txBox="1"/>
          <p:nvPr/>
        </p:nvSpPr>
        <p:spPr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 action="ppaction://hlinksldjump"/>
              </a:rPr>
              <a:t>Return</a:t>
            </a:r>
            <a:endParaRPr sz="2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1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268288"/>
            <a:ext cx="8521700" cy="1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1"/>
          <p:cNvSpPr txBox="1">
            <a:spLocks noGrp="1"/>
          </p:cNvSpPr>
          <p:nvPr>
            <p:ph type="body" idx="1"/>
          </p:nvPr>
        </p:nvSpPr>
        <p:spPr>
          <a:xfrm>
            <a:off x="1555750" y="1600200"/>
            <a:ext cx="71310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Created by presentation graphics programs to prepare presentation materials. 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Can contain audience handouts, speaker notes, and electronic slides.</a:t>
            </a:r>
            <a:endParaRPr sz="2800" b="0" i="0" u="sng" strike="noStrike" cap="none">
              <a:solidFill>
                <a:schemeClr val="hlink"/>
              </a:solidFill>
              <a:latin typeface="Questrial"/>
              <a:ea typeface="Questrial"/>
              <a:cs typeface="Questrial"/>
              <a:sym typeface="Questrial"/>
              <a:hlinkClick r:id="rId4" action="ppaction://hlinksldjump"/>
            </a:endParaRPr>
          </a:p>
        </p:txBody>
      </p:sp>
      <p:pic>
        <p:nvPicPr>
          <p:cNvPr id="293" name="Google Shape;293;p31" descr="C:\Users\Glen\Documents\McGraw-Hill\OLeary-CE2012\Art-2012\ole16805_ch01\ole16805_cut011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8550" y="3886200"/>
            <a:ext cx="3932238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1">
            <a:hlinkClick r:id="rId4" action="ppaction://hlinksldjump"/>
          </p:cNvPr>
          <p:cNvSpPr txBox="1"/>
          <p:nvPr/>
        </p:nvSpPr>
        <p:spPr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 action="ppaction://hlinksldjump"/>
              </a:rPr>
              <a:t>Return</a:t>
            </a:r>
            <a:endParaRPr sz="2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2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3088" y="139700"/>
            <a:ext cx="8491537" cy="131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2"/>
          <p:cNvSpPr txBox="1">
            <a:spLocks noGrp="1"/>
          </p:cNvSpPr>
          <p:nvPr>
            <p:ph type="body" idx="1"/>
          </p:nvPr>
        </p:nvSpPr>
        <p:spPr>
          <a:xfrm>
            <a:off x="1555750" y="1600200"/>
            <a:ext cx="71310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Connectivity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Sharing of information 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Wireless communication has widespread use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Computer </a:t>
            </a:r>
            <a:r>
              <a:rPr lang="en-US" sz="2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networks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Connected communication system of computers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Largest network is the Internet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Cloud Computing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Uses the Internet and the Web to shift many computer activities from a user’s computer to computers on the Internet</a:t>
            </a:r>
            <a:endParaRPr/>
          </a:p>
          <a:p>
            <a:pPr marL="342900" marR="0" lvl="0" indent="-14732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3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268288"/>
            <a:ext cx="8521700" cy="1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3"/>
          <p:cNvSpPr txBox="1">
            <a:spLocks noGrp="1"/>
          </p:cNvSpPr>
          <p:nvPr>
            <p:ph type="body" idx="1"/>
          </p:nvPr>
        </p:nvSpPr>
        <p:spPr>
          <a:xfrm>
            <a:off x="1555750" y="1600200"/>
            <a:ext cx="71310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/>
              <a:t>Example of career</a:t>
            </a:r>
            <a:endParaRPr/>
          </a:p>
        </p:txBody>
      </p:sp>
      <p:pic>
        <p:nvPicPr>
          <p:cNvPr id="308" name="Google Shape;308;p33" descr="C:\Users\Glen\Documents\McGraw-Hill\OLeary-CE2012\Art-2012\ole16805_ch01\ole16805_011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7000" y="2076050"/>
            <a:ext cx="6627850" cy="4327925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7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268288"/>
            <a:ext cx="8521700" cy="1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555750" y="1385888"/>
            <a:ext cx="713105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86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Identify the four types of computers and the six types of </a:t>
            </a:r>
            <a:r>
              <a:rPr lang="en-US" sz="26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microcomputers</a:t>
            </a: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/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rgbClr val="376092"/>
              </a:buClr>
              <a:buSzPts val="286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Describe the different types of computer hardware including the </a:t>
            </a:r>
            <a:r>
              <a:rPr lang="en-US" sz="26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system unit</a:t>
            </a: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6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input</a:t>
            </a: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6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output</a:t>
            </a: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storage, and </a:t>
            </a:r>
            <a:r>
              <a:rPr lang="en-US" sz="26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communication</a:t>
            </a: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devices.</a:t>
            </a:r>
            <a:endParaRPr/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rgbClr val="376092"/>
              </a:buClr>
              <a:buSzPts val="286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Define </a:t>
            </a:r>
            <a:r>
              <a:rPr lang="en-US" sz="26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data</a:t>
            </a: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and describe document, </a:t>
            </a:r>
            <a:r>
              <a:rPr lang="en-US" sz="26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worksheet</a:t>
            </a: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6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database</a:t>
            </a: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and </a:t>
            </a:r>
            <a:r>
              <a:rPr lang="en-US" sz="26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presentation</a:t>
            </a: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files.</a:t>
            </a:r>
            <a:endParaRPr/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rgbClr val="376092"/>
              </a:buClr>
              <a:buSzPts val="286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Explain computer </a:t>
            </a:r>
            <a:r>
              <a:rPr lang="en-US" sz="26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connectivity</a:t>
            </a: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the </a:t>
            </a:r>
            <a:r>
              <a:rPr lang="en-US" sz="26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wireless</a:t>
            </a: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6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revolution</a:t>
            </a: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the </a:t>
            </a:r>
            <a:r>
              <a:rPr lang="en-US" sz="26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Internet</a:t>
            </a: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6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smartphone</a:t>
            </a: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and </a:t>
            </a:r>
            <a:r>
              <a:rPr lang="en-US" sz="26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cloud</a:t>
            </a: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6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computing</a:t>
            </a: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/>
          </a:p>
          <a:p>
            <a:pPr marL="342900" marR="0" lvl="0" indent="-161290" algn="l" rtl="0">
              <a:spcBef>
                <a:spcPts val="520"/>
              </a:spcBef>
              <a:spcAft>
                <a:spcPts val="0"/>
              </a:spcAft>
              <a:buClr>
                <a:srgbClr val="376092"/>
              </a:buClr>
              <a:buSzPts val="286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4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268288"/>
            <a:ext cx="8521700" cy="1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4"/>
          <p:cNvSpPr txBox="1">
            <a:spLocks noGrp="1"/>
          </p:cNvSpPr>
          <p:nvPr>
            <p:ph type="body" idx="1"/>
          </p:nvPr>
        </p:nvSpPr>
        <p:spPr>
          <a:xfrm>
            <a:off x="1555750" y="1600200"/>
            <a:ext cx="71310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Internet and the Web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Powerful Software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Powerful Hardware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Security and Privacy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Organizations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Changing Times</a:t>
            </a:r>
            <a:endParaRPr/>
          </a:p>
        </p:txBody>
      </p:sp>
      <p:pic>
        <p:nvPicPr>
          <p:cNvPr id="316" name="Google Shape;316;p34" descr="C:\Users\Glen\Documents\McGraw-Hill\OLeary-CE2012\Art-2012\ole16805_ch01\ole16805_cut010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2250" y="2917825"/>
            <a:ext cx="3657600" cy="3036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5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268288"/>
            <a:ext cx="8521700" cy="1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5"/>
          <p:cNvSpPr txBox="1">
            <a:spLocks noGrp="1"/>
          </p:cNvSpPr>
          <p:nvPr>
            <p:ph type="body" idx="1"/>
          </p:nvPr>
        </p:nvSpPr>
        <p:spPr>
          <a:xfrm>
            <a:off x="1555750" y="1328738"/>
            <a:ext cx="713105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49"/>
              <a:buFont typeface="Noto Sans Symbols"/>
              <a:buChar char="▪"/>
            </a:pPr>
            <a:r>
              <a:rPr lang="en-US" sz="259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Explain the five parts of an information system. </a:t>
            </a:r>
            <a:br>
              <a:rPr lang="en-US" sz="259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59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part do people play in this system?</a:t>
            </a:r>
            <a:endParaRPr/>
          </a:p>
          <a:p>
            <a:pPr marL="342900" marR="0" lvl="0" indent="-161988" algn="l" rtl="0">
              <a:spcBef>
                <a:spcPts val="518"/>
              </a:spcBef>
              <a:spcAft>
                <a:spcPts val="0"/>
              </a:spcAft>
              <a:buClr>
                <a:srgbClr val="366092"/>
              </a:buClr>
              <a:buSzPts val="2849"/>
              <a:buFont typeface="Noto Sans Symbols"/>
              <a:buNone/>
            </a:pPr>
            <a:endParaRPr sz="259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518"/>
              </a:spcBef>
              <a:spcAft>
                <a:spcPts val="0"/>
              </a:spcAft>
              <a:buClr>
                <a:srgbClr val="366092"/>
              </a:buClr>
              <a:buSzPts val="2849"/>
              <a:buFont typeface="Noto Sans Symbols"/>
              <a:buChar char="▪"/>
            </a:pPr>
            <a:r>
              <a:rPr lang="en-US" sz="259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is system software? What kinds of programs are included in system software?</a:t>
            </a:r>
            <a:endParaRPr/>
          </a:p>
          <a:p>
            <a:pPr marL="342900" marR="0" lvl="0" indent="-161988" algn="l" rtl="0">
              <a:spcBef>
                <a:spcPts val="518"/>
              </a:spcBef>
              <a:spcAft>
                <a:spcPts val="0"/>
              </a:spcAft>
              <a:buClr>
                <a:srgbClr val="366092"/>
              </a:buClr>
              <a:buSzPts val="2849"/>
              <a:buFont typeface="Noto Sans Symbols"/>
              <a:buNone/>
            </a:pPr>
            <a:endParaRPr sz="259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518"/>
              </a:spcBef>
              <a:spcAft>
                <a:spcPts val="0"/>
              </a:spcAft>
              <a:buClr>
                <a:srgbClr val="366092"/>
              </a:buClr>
              <a:buSzPts val="2849"/>
              <a:buFont typeface="Noto Sans Symbols"/>
              <a:buChar char="▪"/>
            </a:pPr>
            <a:r>
              <a:rPr lang="en-US" sz="259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Define and compare basic and specialized application software. </a:t>
            </a:r>
            <a:endParaRPr/>
          </a:p>
          <a:p>
            <a:pPr marL="742950" marR="0" lvl="1" indent="-285750" algn="l" rtl="0">
              <a:spcBef>
                <a:spcPts val="444"/>
              </a:spcBef>
              <a:spcAft>
                <a:spcPts val="0"/>
              </a:spcAft>
              <a:buClr>
                <a:srgbClr val="366092"/>
              </a:buClr>
              <a:buSzPts val="2220"/>
              <a:buFont typeface="Noto Sans Symbols"/>
              <a:buChar char="▪"/>
            </a:pPr>
            <a:r>
              <a:rPr lang="en-US" sz="222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Describe some different types of basic applications. </a:t>
            </a:r>
            <a:endParaRPr/>
          </a:p>
          <a:p>
            <a:pPr marL="742950" marR="0" lvl="1" indent="-285750" algn="l" rtl="0">
              <a:spcBef>
                <a:spcPts val="444"/>
              </a:spcBef>
              <a:spcAft>
                <a:spcPts val="0"/>
              </a:spcAft>
              <a:buClr>
                <a:srgbClr val="366092"/>
              </a:buClr>
              <a:buSzPts val="2220"/>
              <a:buFont typeface="Noto Sans Symbols"/>
              <a:buChar char="▪"/>
            </a:pPr>
            <a:r>
              <a:rPr lang="en-US" sz="222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Describe some types of specialized applications.</a:t>
            </a:r>
            <a:endParaRPr/>
          </a:p>
          <a:p>
            <a:pPr marL="342900" marR="0" lvl="0" indent="-161988" algn="l" rtl="0">
              <a:spcBef>
                <a:spcPts val="518"/>
              </a:spcBef>
              <a:spcAft>
                <a:spcPts val="0"/>
              </a:spcAft>
              <a:buClr>
                <a:srgbClr val="366092"/>
              </a:buClr>
              <a:buSzPts val="2849"/>
              <a:buFont typeface="Noto Sans Symbols"/>
              <a:buNone/>
            </a:pPr>
            <a:endParaRPr sz="259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6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268288"/>
            <a:ext cx="8521700" cy="1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6"/>
          <p:cNvSpPr txBox="1">
            <a:spLocks noGrp="1"/>
          </p:cNvSpPr>
          <p:nvPr>
            <p:ph type="body" idx="1"/>
          </p:nvPr>
        </p:nvSpPr>
        <p:spPr>
          <a:xfrm>
            <a:off x="1555750" y="1600200"/>
            <a:ext cx="71310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Describe the different types of computers. 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is the most common type? 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are the types of microcomputers?</a:t>
            </a:r>
            <a:endParaRPr/>
          </a:p>
          <a:p>
            <a:pPr marL="342900" marR="0" lvl="0" indent="-14732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is connectivity? What are wireless devices and the wireless revolution? What is a computer network?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are the Internet and the Web? What is cloud computing?</a:t>
            </a:r>
            <a:endParaRPr/>
          </a:p>
          <a:p>
            <a:pPr marL="342900" marR="0" lvl="0" indent="-14732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8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268288"/>
            <a:ext cx="8521700" cy="1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8"/>
          <p:cNvSpPr txBox="1">
            <a:spLocks noGrp="1"/>
          </p:cNvSpPr>
          <p:nvPr>
            <p:ph type="body" idx="1"/>
          </p:nvPr>
        </p:nvSpPr>
        <p:spPr>
          <a:xfrm>
            <a:off x="1555750" y="1600200"/>
            <a:ext cx="71310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49"/>
              <a:buFont typeface="Noto Sans Symbols"/>
              <a:buChar char="▪"/>
            </a:pPr>
            <a:r>
              <a:rPr lang="en-US" sz="259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Computer competency </a:t>
            </a:r>
            <a:r>
              <a:rPr lang="en-US" sz="259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refers to acquiring computer-related skills.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66092"/>
              </a:buClr>
              <a:buSzPts val="2849"/>
              <a:buFont typeface="Noto Sans Symbols"/>
              <a:buChar char="▪"/>
            </a:pPr>
            <a:r>
              <a:rPr lang="en-US" sz="259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Information systems  are  involved in many of the things we encounter each day.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66092"/>
              </a:buClr>
              <a:buSzPts val="2849"/>
              <a:buFont typeface="Noto Sans Symbols"/>
              <a:buChar char="▪"/>
            </a:pPr>
            <a:r>
              <a:rPr lang="en-US" sz="259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Microcomputers are common in all areas of life.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66092"/>
              </a:buClr>
              <a:buSzPts val="2849"/>
              <a:buFont typeface="Noto Sans Symbols"/>
              <a:buChar char="▪"/>
            </a:pPr>
            <a:r>
              <a:rPr lang="en-US" sz="259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New forms of learning online provide alternatives for people  to become educated without attending a physical class.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66092"/>
              </a:buClr>
              <a:buSzPts val="2849"/>
              <a:buFont typeface="Noto Sans Symbols"/>
              <a:buChar char="▪"/>
            </a:pPr>
            <a:r>
              <a:rPr lang="en-US" sz="259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Web provides new ways to communicate, to find people with similar interests, and to purchase goods.</a:t>
            </a:r>
            <a:endParaRPr/>
          </a:p>
          <a:p>
            <a:pPr marL="342900" marR="0" lvl="0" indent="-161988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66092"/>
              </a:buClr>
              <a:buSzPts val="2849"/>
              <a:buFont typeface="Noto Sans Symbols"/>
              <a:buNone/>
            </a:pPr>
            <a:endParaRPr sz="259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9"/>
          <p:cNvGrpSpPr/>
          <p:nvPr/>
        </p:nvGrpSpPr>
        <p:grpSpPr>
          <a:xfrm>
            <a:off x="800100" y="3302000"/>
            <a:ext cx="8139113" cy="3140075"/>
            <a:chOff x="724251" y="2216390"/>
            <a:chExt cx="8362599" cy="3226518"/>
          </a:xfrm>
        </p:grpSpPr>
        <p:pic>
          <p:nvPicPr>
            <p:cNvPr id="89" name="Google Shape;89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4251" y="2216390"/>
              <a:ext cx="4572000" cy="32265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14850" y="2216390"/>
              <a:ext cx="4572000" cy="302576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1" name="Google Shape;91;p9"/>
          <p:cNvPicPr preferRelativeResize="0">
            <a:picLocks noGrp="1"/>
          </p:cNvPicPr>
          <p:nvPr>
            <p:ph type="title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42925" y="268288"/>
            <a:ext cx="8497888" cy="1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9"/>
          <p:cNvSpPr txBox="1">
            <a:spLocks noGrp="1"/>
          </p:cNvSpPr>
          <p:nvPr>
            <p:ph type="body" idx="1"/>
          </p:nvPr>
        </p:nvSpPr>
        <p:spPr>
          <a:xfrm>
            <a:off x="814388" y="1590675"/>
            <a:ext cx="4046537" cy="452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People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Procedures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Software</a:t>
            </a: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0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268288"/>
            <a:ext cx="8521700" cy="1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0"/>
          <p:cNvSpPr txBox="1">
            <a:spLocks noGrp="1"/>
          </p:cNvSpPr>
          <p:nvPr>
            <p:ph type="body" idx="1"/>
          </p:nvPr>
        </p:nvSpPr>
        <p:spPr>
          <a:xfrm>
            <a:off x="1555750" y="1600200"/>
            <a:ext cx="71310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Most important part of any system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Contact is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Direct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Indirect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Computer uses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Entertainment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Business 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Medicine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Education</a:t>
            </a:r>
            <a:endParaRPr/>
          </a:p>
          <a:p>
            <a: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00" name="Google Shape;10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6750" y="2262188"/>
            <a:ext cx="4572000" cy="313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1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268288"/>
            <a:ext cx="8521700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76275" y="1762125"/>
            <a:ext cx="8370888" cy="465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2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268288"/>
            <a:ext cx="8521700" cy="1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2"/>
          <p:cNvSpPr txBox="1">
            <a:spLocks noGrp="1"/>
          </p:cNvSpPr>
          <p:nvPr>
            <p:ph type="body" idx="1"/>
          </p:nvPr>
        </p:nvSpPr>
        <p:spPr>
          <a:xfrm>
            <a:off x="841375" y="1671638"/>
            <a:ext cx="713105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49"/>
              <a:buFont typeface="Noto Sans Symbols"/>
              <a:buChar char="▪"/>
            </a:pPr>
            <a:r>
              <a:rPr lang="en-US" sz="259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Collection of programs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66092"/>
              </a:buClr>
              <a:buSzPts val="2220"/>
              <a:buFont typeface="Noto Sans Symbols"/>
              <a:buChar char="▪"/>
            </a:pPr>
            <a:r>
              <a:rPr lang="en-US" sz="222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Operating Systems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66092"/>
              </a:buClr>
              <a:buSzPts val="2220"/>
              <a:buFont typeface="Noto Sans Symbols"/>
              <a:buChar char="▪"/>
            </a:pPr>
            <a:r>
              <a:rPr lang="en-US" sz="222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Utilities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66092"/>
              </a:buClr>
              <a:buSzPts val="2220"/>
              <a:buFont typeface="Noto Sans Symbols"/>
              <a:buChar char="▪"/>
            </a:pPr>
            <a:r>
              <a:rPr lang="en-US" sz="222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Device Drivers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66092"/>
              </a:buClr>
              <a:buSzPts val="2849"/>
              <a:buFont typeface="Noto Sans Symbols"/>
              <a:buChar char="▪"/>
            </a:pPr>
            <a:r>
              <a:rPr lang="en-US" sz="259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Enables application software to interact with the computer hardware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66092"/>
              </a:buClr>
              <a:buSzPts val="2849"/>
              <a:buFont typeface="Noto Sans Symbols"/>
              <a:buChar char="▪"/>
            </a:pPr>
            <a:r>
              <a:rPr lang="en-US" sz="259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Background software helps  manage resources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66092"/>
              </a:buClr>
              <a:buSzPts val="2849"/>
              <a:buFont typeface="Noto Sans Symbols"/>
              <a:buChar char="▪"/>
            </a:pPr>
            <a:r>
              <a:rPr lang="en-US" sz="259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Operating System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66092"/>
              </a:buClr>
              <a:buSzPts val="2220"/>
              <a:buFont typeface="Noto Sans Symbols"/>
              <a:buChar char="▪"/>
            </a:pPr>
            <a:r>
              <a:rPr lang="en-US" sz="222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Coordinates computer resources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66092"/>
              </a:buClr>
              <a:buSzPts val="2220"/>
              <a:buFont typeface="Noto Sans Symbols"/>
              <a:buChar char="▪"/>
            </a:pPr>
            <a:r>
              <a:rPr lang="en-US" sz="222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Provides the user interface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66092"/>
              </a:buClr>
              <a:buSzPts val="2220"/>
              <a:buFont typeface="Noto Sans Symbols"/>
              <a:buChar char="▪"/>
            </a:pPr>
            <a:r>
              <a:rPr lang="en-US" sz="222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Runs applications</a:t>
            </a:r>
            <a:endParaRPr/>
          </a:p>
          <a:p>
            <a:pPr marL="342900" marR="0" lvl="0" indent="-161988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66092"/>
              </a:buClr>
              <a:buSzPts val="2849"/>
              <a:buFont typeface="Noto Sans Symbols"/>
              <a:buNone/>
            </a:pPr>
            <a:endParaRPr sz="259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15" name="Google Shape;115;p12" descr="C:\Users\Glen\AppData\Local\Temp\SNAGHTMLad8477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72088" y="1131888"/>
            <a:ext cx="3771900" cy="20986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16" name="Google Shape;116;p12">
            <a:hlinkClick r:id="rId5" action="ppaction://hlinksldjump"/>
          </p:cNvPr>
          <p:cNvSpPr txBox="1"/>
          <p:nvPr/>
        </p:nvSpPr>
        <p:spPr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 action="ppaction://hlinksldjump"/>
              </a:rPr>
              <a:t>Return</a:t>
            </a:r>
            <a:endParaRPr sz="2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3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268288"/>
            <a:ext cx="8521700" cy="1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3"/>
          <p:cNvSpPr txBox="1">
            <a:spLocks noGrp="1"/>
          </p:cNvSpPr>
          <p:nvPr>
            <p:ph type="body" idx="1"/>
          </p:nvPr>
        </p:nvSpPr>
        <p:spPr>
          <a:xfrm>
            <a:off x="1555750" y="1600200"/>
            <a:ext cx="71310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End-user software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308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Two major categories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Basic applications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Specialized applications</a:t>
            </a:r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ldNum" idx="12"/>
          </p:nvPr>
        </p:nvSpPr>
        <p:spPr>
          <a:xfrm>
            <a:off x="8193088" y="6278563"/>
            <a:ext cx="914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25" name="Google Shape;125;p13" descr="C:\Users\Glen\AppData\Local\Temp\SNAGHTMLae1413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4363" y="3621088"/>
            <a:ext cx="4206875" cy="211296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3">
            <a:hlinkClick r:id="rId5" action="ppaction://hlinksldjump"/>
          </p:cNvPr>
          <p:cNvSpPr txBox="1"/>
          <p:nvPr/>
        </p:nvSpPr>
        <p:spPr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 action="ppaction://hlinksldjump"/>
              </a:rPr>
              <a:t>Return</a:t>
            </a:r>
            <a:endParaRPr sz="2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Computing Essentials 2013 Template">
  <a:themeElements>
    <a:clrScheme name="Custom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7365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2055</Words>
  <Application>Microsoft Office PowerPoint</Application>
  <PresentationFormat>On-screen Show (4:3)</PresentationFormat>
  <Paragraphs>293</Paragraphs>
  <Slides>32</Slides>
  <Notes>32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Questrial</vt:lpstr>
      <vt:lpstr>Corbel</vt:lpstr>
      <vt:lpstr>Noto Sans Symbols</vt:lpstr>
      <vt:lpstr>Arial</vt:lpstr>
      <vt:lpstr>Calibri</vt:lpstr>
      <vt:lpstr>Computing Essentials 2013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modified xsi:type="dcterms:W3CDTF">2018-09-16T21:56:25Z</dcterms:modified>
</cp:coreProperties>
</file>